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snapToObjects="1">
      <p:cViewPr varScale="1">
        <p:scale>
          <a:sx n="104" d="100"/>
          <a:sy n="104" d="100"/>
        </p:scale>
        <p:origin x="232" y="5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3DB48F-7BDF-8646-B136-B9C21B65DF5F}" type="datetimeFigureOut">
              <a:rPr lang="en-US" smtClean="0"/>
              <a:t>4/27/21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F443D0-12E4-E446-8EAF-AA0C2A8C366C}" type="slidenum">
              <a:rPr lang="en-US" smtClean="0"/>
              <a:t>‹#›</a:t>
            </a:fld>
            <a:endParaRPr lang="en-US"/>
          </a:p>
        </p:txBody>
      </p:sp>
    </p:spTree>
    <p:extLst>
      <p:ext uri="{BB962C8B-B14F-4D97-AF65-F5344CB8AC3E}">
        <p14:creationId xmlns:p14="http://schemas.microsoft.com/office/powerpoint/2010/main" val="28002157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Interactions: mock a response given a request (also called STUBS)</a:t>
            </a:r>
          </a:p>
        </p:txBody>
      </p:sp>
      <p:sp>
        <p:nvSpPr>
          <p:cNvPr id="4" name="Slide Number Placeholder 3"/>
          <p:cNvSpPr>
            <a:spLocks noGrp="1"/>
          </p:cNvSpPr>
          <p:nvPr>
            <p:ph type="sldNum" sz="quarter" idx="5"/>
          </p:nvPr>
        </p:nvSpPr>
        <p:spPr/>
        <p:txBody>
          <a:bodyPr/>
          <a:lstStyle/>
          <a:p>
            <a:fld id="{96F443D0-12E4-E446-8EAF-AA0C2A8C366C}" type="slidenum">
              <a:rPr lang="en-US" smtClean="0"/>
              <a:t>2</a:t>
            </a:fld>
            <a:endParaRPr lang="en-US"/>
          </a:p>
        </p:txBody>
      </p:sp>
    </p:spTree>
    <p:extLst>
      <p:ext uri="{BB962C8B-B14F-4D97-AF65-F5344CB8AC3E}">
        <p14:creationId xmlns:p14="http://schemas.microsoft.com/office/powerpoint/2010/main" val="26864218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Integration tests require live consumer and producer apps talking to each other. If provider has its own provider which also has another provider down the tree. We end up testing the entire cascading chain of systems.</a:t>
            </a:r>
          </a:p>
          <a:p>
            <a:r>
              <a:rPr lang="en-US" dirty="0"/>
              <a:t>With pack, only tests the immediate provider service </a:t>
            </a:r>
          </a:p>
        </p:txBody>
      </p:sp>
      <p:sp>
        <p:nvSpPr>
          <p:cNvPr id="4" name="Slide Number Placeholder 3"/>
          <p:cNvSpPr>
            <a:spLocks noGrp="1"/>
          </p:cNvSpPr>
          <p:nvPr>
            <p:ph type="sldNum" sz="quarter" idx="5"/>
          </p:nvPr>
        </p:nvSpPr>
        <p:spPr/>
        <p:txBody>
          <a:bodyPr/>
          <a:lstStyle/>
          <a:p>
            <a:fld id="{96F443D0-12E4-E446-8EAF-AA0C2A8C366C}" type="slidenum">
              <a:rPr lang="en-US" smtClean="0"/>
              <a:t>6</a:t>
            </a:fld>
            <a:endParaRPr lang="en-US"/>
          </a:p>
        </p:txBody>
      </p:sp>
    </p:spTree>
    <p:extLst>
      <p:ext uri="{BB962C8B-B14F-4D97-AF65-F5344CB8AC3E}">
        <p14:creationId xmlns:p14="http://schemas.microsoft.com/office/powerpoint/2010/main" val="856613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Integration tests require live consumer and producer apps talking to each other. If provider has its own provider which also has another provider down the tree. We end up testing the entire cascading chain of systems.</a:t>
            </a:r>
          </a:p>
          <a:p>
            <a:r>
              <a:rPr lang="en-US" dirty="0"/>
              <a:t>With pack, only tests the immediate provider service </a:t>
            </a:r>
          </a:p>
        </p:txBody>
      </p:sp>
      <p:sp>
        <p:nvSpPr>
          <p:cNvPr id="4" name="Slide Number Placeholder 3"/>
          <p:cNvSpPr>
            <a:spLocks noGrp="1"/>
          </p:cNvSpPr>
          <p:nvPr>
            <p:ph type="sldNum" sz="quarter" idx="5"/>
          </p:nvPr>
        </p:nvSpPr>
        <p:spPr/>
        <p:txBody>
          <a:bodyPr/>
          <a:lstStyle/>
          <a:p>
            <a:fld id="{96F443D0-12E4-E446-8EAF-AA0C2A8C366C}" type="slidenum">
              <a:rPr lang="en-US" smtClean="0"/>
              <a:t>7</a:t>
            </a:fld>
            <a:endParaRPr lang="en-US"/>
          </a:p>
        </p:txBody>
      </p:sp>
    </p:spTree>
    <p:extLst>
      <p:ext uri="{BB962C8B-B14F-4D97-AF65-F5344CB8AC3E}">
        <p14:creationId xmlns:p14="http://schemas.microsoft.com/office/powerpoint/2010/main" val="18826718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Integration tests require live consumer and producer apps talking to each other. If provider has its own provider which also has another provider down the tree. We end up testing the entire cascading chain of systems.</a:t>
            </a:r>
          </a:p>
          <a:p>
            <a:r>
              <a:rPr lang="en-US" dirty="0"/>
              <a:t>With pack, only tests the immediate provider service </a:t>
            </a:r>
          </a:p>
        </p:txBody>
      </p:sp>
      <p:sp>
        <p:nvSpPr>
          <p:cNvPr id="4" name="Slide Number Placeholder 3"/>
          <p:cNvSpPr>
            <a:spLocks noGrp="1"/>
          </p:cNvSpPr>
          <p:nvPr>
            <p:ph type="sldNum" sz="quarter" idx="5"/>
          </p:nvPr>
        </p:nvSpPr>
        <p:spPr/>
        <p:txBody>
          <a:bodyPr/>
          <a:lstStyle/>
          <a:p>
            <a:fld id="{96F443D0-12E4-E446-8EAF-AA0C2A8C366C}" type="slidenum">
              <a:rPr lang="en-US" smtClean="0"/>
              <a:t>8</a:t>
            </a:fld>
            <a:endParaRPr lang="en-US"/>
          </a:p>
        </p:txBody>
      </p:sp>
    </p:spTree>
    <p:extLst>
      <p:ext uri="{BB962C8B-B14F-4D97-AF65-F5344CB8AC3E}">
        <p14:creationId xmlns:p14="http://schemas.microsoft.com/office/powerpoint/2010/main" val="16661795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Integration tests require live consumer and producer apps talking to each other. If provider has its own provider which also has another provider down the tree. We end up testing the entire cascading chain of systems.</a:t>
            </a:r>
          </a:p>
          <a:p>
            <a:r>
              <a:rPr lang="en-US" dirty="0"/>
              <a:t>With pack, only tests the immediate provider service </a:t>
            </a:r>
          </a:p>
        </p:txBody>
      </p:sp>
      <p:sp>
        <p:nvSpPr>
          <p:cNvPr id="4" name="Slide Number Placeholder 3"/>
          <p:cNvSpPr>
            <a:spLocks noGrp="1"/>
          </p:cNvSpPr>
          <p:nvPr>
            <p:ph type="sldNum" sz="quarter" idx="5"/>
          </p:nvPr>
        </p:nvSpPr>
        <p:spPr/>
        <p:txBody>
          <a:bodyPr/>
          <a:lstStyle/>
          <a:p>
            <a:fld id="{96F443D0-12E4-E446-8EAF-AA0C2A8C366C}" type="slidenum">
              <a:rPr lang="en-US" smtClean="0"/>
              <a:t>9</a:t>
            </a:fld>
            <a:endParaRPr lang="en-US"/>
          </a:p>
        </p:txBody>
      </p:sp>
    </p:spTree>
    <p:extLst>
      <p:ext uri="{BB962C8B-B14F-4D97-AF65-F5344CB8AC3E}">
        <p14:creationId xmlns:p14="http://schemas.microsoft.com/office/powerpoint/2010/main" val="11521965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4/27/21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8243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4/27/21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0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4/27/21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6358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4/27/21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68686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4/27/21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46530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4/27/21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64187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4/27/21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45957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4/27/21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559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4/27/21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77032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4/27/21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40044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4/27/21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396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4/27/21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3055607"/>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7" r:id="rId6"/>
    <p:sldLayoutId id="2147483782" r:id="rId7"/>
    <p:sldLayoutId id="2147483783" r:id="rId8"/>
    <p:sldLayoutId id="2147483784" r:id="rId9"/>
    <p:sldLayoutId id="2147483786" r:id="rId10"/>
    <p:sldLayoutId id="2147483785" r:id="rId11"/>
  </p:sldLayoutIdLst>
  <p:hf sldNum="0" hdr="0" ftr="0" dt="0"/>
  <p:txStyles>
    <p:titleStyle>
      <a:lvl1pPr algn="l" defTabSz="914400" rtl="0" eaLnBrk="1" latinLnBrk="0" hangingPunct="1">
        <a:lnSpc>
          <a:spcPct val="90000"/>
        </a:lnSpc>
        <a:spcBef>
          <a:spcPct val="0"/>
        </a:spcBef>
        <a:buNone/>
        <a:defRPr sz="42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2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hyperlink" Target="https://spring.io/guides/gs/contract-rest/" TargetMode="External"/><Relationship Id="rId4" Type="http://schemas.openxmlformats.org/officeDocument/2006/relationships/hyperlink" Target="https://docs.pact.io/"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AF4F2BA-3C03-4E2C-8ABC-0949B61B3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4BA35CD-DF1D-460B-A48F-8B7F45FE2FCE}"/>
              </a:ext>
            </a:extLst>
          </p:cNvPr>
          <p:cNvPicPr>
            <a:picLocks noChangeAspect="1"/>
          </p:cNvPicPr>
          <p:nvPr/>
        </p:nvPicPr>
        <p:blipFill rotWithShape="1">
          <a:blip r:embed="rId2">
            <a:alphaModFix amt="35000"/>
          </a:blip>
          <a:srcRect t="12791"/>
          <a:stretch/>
        </p:blipFill>
        <p:spPr>
          <a:xfrm>
            <a:off x="20" y="10"/>
            <a:ext cx="12191980" cy="6857990"/>
          </a:xfrm>
          <a:prstGeom prst="rect">
            <a:avLst/>
          </a:prstGeom>
        </p:spPr>
      </p:pic>
      <p:sp>
        <p:nvSpPr>
          <p:cNvPr id="2" name="Title 1">
            <a:extLst>
              <a:ext uri="{FF2B5EF4-FFF2-40B4-BE49-F238E27FC236}">
                <a16:creationId xmlns:a16="http://schemas.microsoft.com/office/drawing/2014/main" id="{76E2C208-10EE-0948-8243-C29ACD897D40}"/>
              </a:ext>
            </a:extLst>
          </p:cNvPr>
          <p:cNvSpPr>
            <a:spLocks noGrp="1"/>
          </p:cNvSpPr>
          <p:nvPr>
            <p:ph type="ctrTitle"/>
          </p:nvPr>
        </p:nvSpPr>
        <p:spPr>
          <a:xfrm>
            <a:off x="1097280" y="758952"/>
            <a:ext cx="10058400" cy="3566160"/>
          </a:xfrm>
        </p:spPr>
        <p:txBody>
          <a:bodyPr>
            <a:normAutofit/>
          </a:bodyPr>
          <a:lstStyle/>
          <a:p>
            <a:r>
              <a:rPr lang="en-US">
                <a:solidFill>
                  <a:srgbClr val="FFFFFF"/>
                </a:solidFill>
              </a:rPr>
              <a:t>Consumer Driven Contract Test</a:t>
            </a:r>
          </a:p>
        </p:txBody>
      </p:sp>
      <p:sp>
        <p:nvSpPr>
          <p:cNvPr id="3" name="Subtitle 2">
            <a:extLst>
              <a:ext uri="{FF2B5EF4-FFF2-40B4-BE49-F238E27FC236}">
                <a16:creationId xmlns:a16="http://schemas.microsoft.com/office/drawing/2014/main" id="{475E60A2-188C-F640-AAD5-E2F890B25C84}"/>
              </a:ext>
            </a:extLst>
          </p:cNvPr>
          <p:cNvSpPr>
            <a:spLocks noGrp="1"/>
          </p:cNvSpPr>
          <p:nvPr>
            <p:ph type="subTitle" idx="1"/>
          </p:nvPr>
        </p:nvSpPr>
        <p:spPr>
          <a:xfrm>
            <a:off x="1100051" y="4645152"/>
            <a:ext cx="10058400" cy="1143000"/>
          </a:xfrm>
        </p:spPr>
        <p:txBody>
          <a:bodyPr>
            <a:normAutofit/>
          </a:bodyPr>
          <a:lstStyle/>
          <a:p>
            <a:pPr marL="285750" indent="-285750">
              <a:lnSpc>
                <a:spcPct val="110000"/>
              </a:lnSpc>
              <a:buFontTx/>
              <a:buChar char="-"/>
            </a:pPr>
            <a:r>
              <a:rPr lang="en-US" sz="1700" dirty="0">
                <a:solidFill>
                  <a:srgbClr val="FFFFFF"/>
                </a:solidFill>
              </a:rPr>
              <a:t>Spring Cloud Contract: Sprintboot users with Java and Kotlin</a:t>
            </a:r>
          </a:p>
          <a:p>
            <a:pPr marL="285750" indent="-285750">
              <a:lnSpc>
                <a:spcPct val="110000"/>
              </a:lnSpc>
              <a:buFontTx/>
              <a:buChar char="-"/>
            </a:pPr>
            <a:r>
              <a:rPr lang="en-US" sz="1700" dirty="0">
                <a:solidFill>
                  <a:srgbClr val="FFFFFF"/>
                </a:solidFill>
              </a:rPr>
              <a:t>Pact: Golang, REACT, etc.</a:t>
            </a:r>
          </a:p>
        </p:txBody>
      </p:sp>
      <p:cxnSp>
        <p:nvCxnSpPr>
          <p:cNvPr id="18" name="Straight Connector 17">
            <a:extLst>
              <a:ext uri="{FF2B5EF4-FFF2-40B4-BE49-F238E27FC236}">
                <a16:creationId xmlns:a16="http://schemas.microsoft.com/office/drawing/2014/main" id="{A07787ED-5EDC-4C54-AD87-55B60D0FE3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3" name="!!footer rectangle">
            <a:extLst>
              <a:ext uri="{FF2B5EF4-FFF2-40B4-BE49-F238E27FC236}">
                <a16:creationId xmlns:a16="http://schemas.microsoft.com/office/drawing/2014/main" id="{B40A8CA7-7D5A-43B0-A1A0-B558ECA9E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2235174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AF4F2BA-3C03-4E2C-8ABC-0949B61B3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4BA35CD-DF1D-460B-A48F-8B7F45FE2FCE}"/>
              </a:ext>
            </a:extLst>
          </p:cNvPr>
          <p:cNvPicPr>
            <a:picLocks noChangeAspect="1"/>
          </p:cNvPicPr>
          <p:nvPr/>
        </p:nvPicPr>
        <p:blipFill rotWithShape="1">
          <a:blip r:embed="rId3">
            <a:alphaModFix amt="35000"/>
          </a:blip>
          <a:srcRect t="12791"/>
          <a:stretch/>
        </p:blipFill>
        <p:spPr>
          <a:xfrm>
            <a:off x="12377" y="12367"/>
            <a:ext cx="12191980" cy="6857990"/>
          </a:xfrm>
          <a:prstGeom prst="rect">
            <a:avLst/>
          </a:prstGeom>
        </p:spPr>
      </p:pic>
      <p:sp>
        <p:nvSpPr>
          <p:cNvPr id="2" name="Title 1">
            <a:extLst>
              <a:ext uri="{FF2B5EF4-FFF2-40B4-BE49-F238E27FC236}">
                <a16:creationId xmlns:a16="http://schemas.microsoft.com/office/drawing/2014/main" id="{76E2C208-10EE-0948-8243-C29ACD897D40}"/>
              </a:ext>
            </a:extLst>
          </p:cNvPr>
          <p:cNvSpPr>
            <a:spLocks noGrp="1"/>
          </p:cNvSpPr>
          <p:nvPr>
            <p:ph type="ctrTitle"/>
          </p:nvPr>
        </p:nvSpPr>
        <p:spPr>
          <a:xfrm>
            <a:off x="1207658" y="98853"/>
            <a:ext cx="8664558" cy="652925"/>
          </a:xfrm>
        </p:spPr>
        <p:txBody>
          <a:bodyPr>
            <a:normAutofit/>
          </a:bodyPr>
          <a:lstStyle/>
          <a:p>
            <a:r>
              <a:rPr lang="en-US" sz="4000" dirty="0">
                <a:solidFill>
                  <a:srgbClr val="FFFFFF"/>
                </a:solidFill>
              </a:rPr>
              <a:t>What it is</a:t>
            </a:r>
          </a:p>
        </p:txBody>
      </p:sp>
      <p:sp>
        <p:nvSpPr>
          <p:cNvPr id="3" name="Subtitle 2">
            <a:extLst>
              <a:ext uri="{FF2B5EF4-FFF2-40B4-BE49-F238E27FC236}">
                <a16:creationId xmlns:a16="http://schemas.microsoft.com/office/drawing/2014/main" id="{475E60A2-188C-F640-AAD5-E2F890B25C84}"/>
              </a:ext>
            </a:extLst>
          </p:cNvPr>
          <p:cNvSpPr>
            <a:spLocks noGrp="1"/>
          </p:cNvSpPr>
          <p:nvPr>
            <p:ph type="subTitle" idx="1"/>
          </p:nvPr>
        </p:nvSpPr>
        <p:spPr>
          <a:xfrm>
            <a:off x="580768" y="1248032"/>
            <a:ext cx="10787448" cy="4658498"/>
          </a:xfrm>
        </p:spPr>
        <p:txBody>
          <a:bodyPr>
            <a:normAutofit/>
          </a:bodyPr>
          <a:lstStyle/>
          <a:p>
            <a:pPr marL="285750" indent="-285750">
              <a:lnSpc>
                <a:spcPct val="110000"/>
              </a:lnSpc>
              <a:buFontTx/>
              <a:buChar char="-"/>
            </a:pPr>
            <a:r>
              <a:rPr lang="en-US" sz="1400" dirty="0">
                <a:solidFill>
                  <a:srgbClr val="FFFFFF"/>
                </a:solidFill>
              </a:rPr>
              <a:t>Testing http and message integrations using contracts between a producer and consumer(s).</a:t>
            </a:r>
          </a:p>
          <a:p>
            <a:pPr marL="285750" indent="-285750">
              <a:lnSpc>
                <a:spcPct val="110000"/>
              </a:lnSpc>
              <a:buFontTx/>
              <a:buChar char="-"/>
            </a:pPr>
            <a:r>
              <a:rPr lang="en-US" sz="1400" dirty="0">
                <a:solidFill>
                  <a:srgbClr val="FFFFFF"/>
                </a:solidFill>
              </a:rPr>
              <a:t>An Alternative to the brittle integration tests</a:t>
            </a:r>
          </a:p>
          <a:p>
            <a:pPr marL="285750" indent="-285750">
              <a:lnSpc>
                <a:spcPct val="110000"/>
              </a:lnSpc>
              <a:buFontTx/>
              <a:buChar char="-"/>
            </a:pPr>
            <a:r>
              <a:rPr lang="en-US" sz="1400" dirty="0">
                <a:solidFill>
                  <a:srgbClr val="FFFFFF"/>
                </a:solidFill>
              </a:rPr>
              <a:t>Consumers upload contracts to the pact broker after tests have passed</a:t>
            </a:r>
          </a:p>
          <a:p>
            <a:pPr marL="285750" indent="-285750">
              <a:lnSpc>
                <a:spcPct val="110000"/>
              </a:lnSpc>
              <a:buFontTx/>
              <a:buChar char="-"/>
            </a:pPr>
            <a:r>
              <a:rPr lang="en-US" sz="1400" dirty="0">
                <a:solidFill>
                  <a:srgbClr val="FFFFFF"/>
                </a:solidFill>
              </a:rPr>
              <a:t>Producer tests involve getting fetching all uploaded consumer contracts and verifying them against producer events. If not matched, producer tests fail. Producer team must reach out to consumers who contract verification is failing so they can update their responses and a new contract uploaded. Then the producer verification will succeed.</a:t>
            </a:r>
          </a:p>
          <a:p>
            <a:pPr marL="285750" indent="-285750">
              <a:lnSpc>
                <a:spcPct val="110000"/>
              </a:lnSpc>
              <a:buFontTx/>
              <a:buChar char="-"/>
            </a:pPr>
            <a:r>
              <a:rPr lang="en-US" sz="1400" dirty="0">
                <a:solidFill>
                  <a:srgbClr val="FFFFFF"/>
                </a:solidFill>
              </a:rPr>
              <a:t>Actors: consumer, producer, interactions, pact broker</a:t>
            </a:r>
          </a:p>
          <a:p>
            <a:pPr>
              <a:lnSpc>
                <a:spcPct val="110000"/>
              </a:lnSpc>
            </a:pPr>
            <a:endParaRPr lang="en-US" sz="1400" dirty="0">
              <a:solidFill>
                <a:srgbClr val="FFFFFF"/>
              </a:solidFill>
            </a:endParaRPr>
          </a:p>
        </p:txBody>
      </p:sp>
      <p:cxnSp>
        <p:nvCxnSpPr>
          <p:cNvPr id="18" name="Straight Connector 17">
            <a:extLst>
              <a:ext uri="{FF2B5EF4-FFF2-40B4-BE49-F238E27FC236}">
                <a16:creationId xmlns:a16="http://schemas.microsoft.com/office/drawing/2014/main" id="{A07787ED-5EDC-4C54-AD87-55B60D0FE3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3" name="!!footer rectangle">
            <a:extLst>
              <a:ext uri="{FF2B5EF4-FFF2-40B4-BE49-F238E27FC236}">
                <a16:creationId xmlns:a16="http://schemas.microsoft.com/office/drawing/2014/main" id="{B40A8CA7-7D5A-43B0-A1A0-B558ECA9E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6495956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7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7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500"/>
                                  </p:stCondLst>
                                  <p:iterate>
                                    <p:tmPct val="10000"/>
                                  </p:iterate>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7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1500"/>
                                  </p:stCondLst>
                                  <p:iterate>
                                    <p:tmPct val="10000"/>
                                  </p:iterate>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700"/>
                                        <p:tgtEl>
                                          <p:spTgt spid="3">
                                            <p:txEl>
                                              <p:pRg st="4" end="4"/>
                                            </p:txEl>
                                          </p:spTgt>
                                        </p:tgtEl>
                                      </p:cBhvr>
                                    </p:animEffect>
                                  </p:childTnLst>
                                </p:cTn>
                              </p:par>
                              <p:par>
                                <p:cTn id="26" presetID="10" presetClass="entr" presetSubtype="0" fill="hold" grpId="0" nodeType="withEffect">
                                  <p:stCondLst>
                                    <p:cond delay="1000"/>
                                  </p:stCondLst>
                                  <p:iterate>
                                    <p:tmPct val="10000"/>
                                  </p:iterate>
                                  <p:childTnLst>
                                    <p:set>
                                      <p:cBhvr>
                                        <p:cTn id="27" dur="1" fill="hold">
                                          <p:stCondLst>
                                            <p:cond delay="0"/>
                                          </p:stCondLst>
                                        </p:cTn>
                                        <p:tgtEl>
                                          <p:spTgt spid="2"/>
                                        </p:tgtEl>
                                        <p:attrNameLst>
                                          <p:attrName>style.visibility</p:attrName>
                                        </p:attrNameLst>
                                      </p:cBhvr>
                                      <p:to>
                                        <p:strVal val="visible"/>
                                      </p:to>
                                    </p:set>
                                    <p:animEffect transition="in" filter="fade">
                                      <p:cBhvr>
                                        <p:cTn id="28"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AF4F2BA-3C03-4E2C-8ABC-0949B61B3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4BA35CD-DF1D-460B-A48F-8B7F45FE2FCE}"/>
              </a:ext>
            </a:extLst>
          </p:cNvPr>
          <p:cNvPicPr>
            <a:picLocks noChangeAspect="1"/>
          </p:cNvPicPr>
          <p:nvPr/>
        </p:nvPicPr>
        <p:blipFill rotWithShape="1">
          <a:blip r:embed="rId2">
            <a:alphaModFix amt="35000"/>
          </a:blip>
          <a:srcRect t="12791"/>
          <a:stretch/>
        </p:blipFill>
        <p:spPr>
          <a:xfrm>
            <a:off x="20" y="10"/>
            <a:ext cx="12191980" cy="6857990"/>
          </a:xfrm>
          <a:prstGeom prst="rect">
            <a:avLst/>
          </a:prstGeom>
        </p:spPr>
      </p:pic>
      <p:sp>
        <p:nvSpPr>
          <p:cNvPr id="2" name="Title 1">
            <a:extLst>
              <a:ext uri="{FF2B5EF4-FFF2-40B4-BE49-F238E27FC236}">
                <a16:creationId xmlns:a16="http://schemas.microsoft.com/office/drawing/2014/main" id="{76E2C208-10EE-0948-8243-C29ACD897D40}"/>
              </a:ext>
            </a:extLst>
          </p:cNvPr>
          <p:cNvSpPr>
            <a:spLocks noGrp="1"/>
          </p:cNvSpPr>
          <p:nvPr>
            <p:ph type="ctrTitle"/>
          </p:nvPr>
        </p:nvSpPr>
        <p:spPr>
          <a:xfrm>
            <a:off x="1207658" y="98853"/>
            <a:ext cx="8664558" cy="652925"/>
          </a:xfrm>
        </p:spPr>
        <p:txBody>
          <a:bodyPr>
            <a:normAutofit/>
          </a:bodyPr>
          <a:lstStyle/>
          <a:p>
            <a:r>
              <a:rPr lang="en-US" sz="4000" dirty="0">
                <a:solidFill>
                  <a:srgbClr val="FFFFFF"/>
                </a:solidFill>
              </a:rPr>
              <a:t>Issues with Integration tests</a:t>
            </a:r>
          </a:p>
        </p:txBody>
      </p:sp>
      <mc:AlternateContent xmlns:mc="http://schemas.openxmlformats.org/markup-compatibility/2006">
        <mc:Choice xmlns:a14="http://schemas.microsoft.com/office/drawing/2010/main" Requires="a14">
          <p:sp>
            <p:nvSpPr>
              <p:cNvPr id="3" name="Subtitle 2">
                <a:extLst>
                  <a:ext uri="{FF2B5EF4-FFF2-40B4-BE49-F238E27FC236}">
                    <a16:creationId xmlns:a16="http://schemas.microsoft.com/office/drawing/2014/main" id="{475E60A2-188C-F640-AAD5-E2F890B25C84}"/>
                  </a:ext>
                </a:extLst>
              </p:cNvPr>
              <p:cNvSpPr>
                <a:spLocks noGrp="1"/>
              </p:cNvSpPr>
              <p:nvPr>
                <p:ph type="subTitle" idx="1"/>
              </p:nvPr>
            </p:nvSpPr>
            <p:spPr>
              <a:xfrm>
                <a:off x="580768" y="1248032"/>
                <a:ext cx="10577683" cy="4540120"/>
              </a:xfrm>
            </p:spPr>
            <p:txBody>
              <a:bodyPr>
                <a:normAutofit/>
              </a:bodyPr>
              <a:lstStyle/>
              <a:p>
                <a:pPr marL="285750" indent="-285750">
                  <a:lnSpc>
                    <a:spcPct val="110000"/>
                  </a:lnSpc>
                  <a:buFontTx/>
                  <a:buChar char="-"/>
                </a:pPr>
                <a:r>
                  <a:rPr lang="en-US" sz="1400" dirty="0">
                    <a:solidFill>
                      <a:srgbClr val="FFFFFF"/>
                    </a:solidFill>
                  </a:rPr>
                  <a:t>Tests the entire system (why not just integration points?). E.g. testing a call to </a:t>
                </a:r>
                <a:r>
                  <a:rPr lang="en-US" sz="1400" dirty="0" err="1">
                    <a:solidFill>
                      <a:srgbClr val="FFFFFF"/>
                    </a:solidFill>
                  </a:rPr>
                  <a:t>singlesend</a:t>
                </a:r>
                <a:r>
                  <a:rPr lang="en-US" sz="1400" dirty="0">
                    <a:solidFill>
                      <a:srgbClr val="FFFFFF"/>
                    </a:solidFill>
                  </a:rPr>
                  <a:t> api calls segments, contact, snowflake etc. which incurs more costs and increases latency </a:t>
                </a:r>
              </a:p>
              <a:p>
                <a:pPr marL="285750" indent="-285750">
                  <a:lnSpc>
                    <a:spcPct val="110000"/>
                  </a:lnSpc>
                  <a:buFontTx/>
                  <a:buChar char="-"/>
                </a:pPr>
                <a:r>
                  <a:rPr lang="en-US" sz="1400" dirty="0">
                    <a:solidFill>
                      <a:srgbClr val="FFFFFF"/>
                    </a:solidFill>
                  </a:rPr>
                  <a:t>Integration tests are usually flaky due to things like network, external API latency, etc. leads to long deployments</a:t>
                </a:r>
              </a:p>
              <a:p>
                <a:pPr marL="285750" indent="-285750">
                  <a:lnSpc>
                    <a:spcPct val="110000"/>
                  </a:lnSpc>
                  <a:buFontTx/>
                  <a:buChar char="-"/>
                </a:pPr>
                <a:r>
                  <a:rPr lang="en-US" sz="1400" dirty="0">
                    <a:solidFill>
                      <a:srgbClr val="FFFFFF"/>
                    </a:solidFill>
                  </a:rPr>
                  <a:t>As producer, its hard to tell all dependent consumers. How we communicate changes to consumers? With pact, we get a nice graph showing consumer-producer relationship</a:t>
                </a:r>
              </a:p>
              <a:p>
                <a:pPr marL="285750" indent="-285750">
                  <a:lnSpc>
                    <a:spcPct val="110000"/>
                  </a:lnSpc>
                  <a:buFontTx/>
                  <a:buChar char="-"/>
                </a:pPr>
                <a:r>
                  <a:rPr lang="en-US" sz="1400" dirty="0">
                    <a:solidFill>
                      <a:srgbClr val="FFFFFF"/>
                    </a:solidFill>
                  </a:rPr>
                  <a:t>Creates dependencies between live APIs</a:t>
                </a:r>
              </a:p>
              <a:p>
                <a:pPr marL="285750" indent="-285750">
                  <a:lnSpc>
                    <a:spcPct val="110000"/>
                  </a:lnSpc>
                  <a:buFontTx/>
                  <a:buChar char="-"/>
                </a:pPr>
                <a:r>
                  <a:rPr lang="en-US" sz="1400" dirty="0">
                    <a:solidFill>
                      <a:srgbClr val="FFFFFF"/>
                    </a:solidFill>
                  </a:rPr>
                  <a:t>Slow running builds (</a:t>
                </a:r>
                <a14:m>
                  <m:oMath xmlns:m="http://schemas.openxmlformats.org/officeDocument/2006/math">
                    <m:r>
                      <m:rPr>
                        <m:sty m:val="p"/>
                      </m:rPr>
                      <a:rPr lang="en-US" sz="1400">
                        <a:solidFill>
                          <a:srgbClr val="FFFFFF"/>
                        </a:solidFill>
                        <a:latin typeface="Cambria Math" panose="02040503050406030204" pitchFamily="18" charset="0"/>
                      </a:rPr>
                      <m:t>L</m:t>
                    </m:r>
                    <m:r>
                      <a:rPr lang="en-US" sz="1400" b="0" i="1" smtClean="0">
                        <a:solidFill>
                          <a:srgbClr val="FFFFFF"/>
                        </a:solidFill>
                        <a:latin typeface="Cambria Math" panose="02040503050406030204" pitchFamily="18" charset="0"/>
                      </a:rPr>
                      <m:t>𝑎𝑡𝑒𝑛𝑐𝑦</m:t>
                    </m:r>
                    <m:r>
                      <a:rPr lang="en-US" sz="1400" b="0" i="1" smtClean="0">
                        <a:solidFill>
                          <a:srgbClr val="FFFFFF"/>
                        </a:solidFill>
                        <a:latin typeface="Cambria Math" panose="02040503050406030204" pitchFamily="18" charset="0"/>
                      </a:rPr>
                      <m:t>,</m:t>
                    </m:r>
                    <m:r>
                      <a:rPr lang="en-US" sz="1400" i="1" smtClean="0">
                        <a:solidFill>
                          <a:srgbClr val="FFFFFF"/>
                        </a:solidFill>
                        <a:latin typeface="Cambria Math" panose="02040503050406030204" pitchFamily="18" charset="0"/>
                      </a:rPr>
                      <m:t>𝐴</m:t>
                    </m:r>
                    <m:r>
                      <a:rPr lang="en-US" sz="1400" i="1" smtClean="0">
                        <a:solidFill>
                          <a:srgbClr val="FFFFFF"/>
                        </a:solidFill>
                        <a:latin typeface="Cambria Math" panose="02040503050406030204" pitchFamily="18" charset="0"/>
                      </a:rPr>
                      <m:t>=</m:t>
                    </m:r>
                    <m:r>
                      <a:rPr lang="en-US" sz="1400" b="0" i="1" smtClean="0">
                        <a:solidFill>
                          <a:srgbClr val="FFFFFF"/>
                        </a:solidFill>
                        <a:latin typeface="Cambria Math" panose="02040503050406030204" pitchFamily="18" charset="0"/>
                      </a:rPr>
                      <m:t>𝑠𝑢𝑚</m:t>
                    </m:r>
                    <m:r>
                      <a:rPr lang="en-US" sz="1400" b="0" i="1" smtClean="0">
                        <a:solidFill>
                          <a:srgbClr val="FFFFFF"/>
                        </a:solidFill>
                        <a:latin typeface="Cambria Math" panose="02040503050406030204" pitchFamily="18" charset="0"/>
                      </a:rPr>
                      <m:t> </m:t>
                    </m:r>
                    <m:r>
                      <a:rPr lang="en-US" sz="1400" b="0" i="1" smtClean="0">
                        <a:solidFill>
                          <a:srgbClr val="FFFFFF"/>
                        </a:solidFill>
                        <a:latin typeface="Cambria Math" panose="02040503050406030204" pitchFamily="18" charset="0"/>
                      </a:rPr>
                      <m:t>𝑜𝑓</m:t>
                    </m:r>
                    <m:r>
                      <a:rPr lang="en-US" sz="1400" b="0" i="1" smtClean="0">
                        <a:solidFill>
                          <a:srgbClr val="FFFFFF"/>
                        </a:solidFill>
                        <a:latin typeface="Cambria Math" panose="02040503050406030204" pitchFamily="18" charset="0"/>
                      </a:rPr>
                      <m:t> </m:t>
                    </m:r>
                    <m:r>
                      <a:rPr lang="en-US" sz="1400" b="0" i="1" smtClean="0">
                        <a:solidFill>
                          <a:srgbClr val="FFFFFF"/>
                        </a:solidFill>
                        <a:latin typeface="Cambria Math" panose="02040503050406030204" pitchFamily="18" charset="0"/>
                      </a:rPr>
                      <m:t>𝑑𝑒𝑝𝑒𝑛𝑑𝑒𝑛𝑐𝑦</m:t>
                    </m:r>
                    <m:r>
                      <a:rPr lang="en-US" sz="1400" b="0" i="1" smtClean="0">
                        <a:solidFill>
                          <a:srgbClr val="FFFFFF"/>
                        </a:solidFill>
                        <a:latin typeface="Cambria Math" panose="02040503050406030204" pitchFamily="18" charset="0"/>
                      </a:rPr>
                      <m:t> </m:t>
                    </m:r>
                    <m:r>
                      <a:rPr lang="en-US" sz="1400" b="0" i="1" smtClean="0">
                        <a:solidFill>
                          <a:srgbClr val="FFFFFF"/>
                        </a:solidFill>
                        <a:latin typeface="Cambria Math" panose="02040503050406030204" pitchFamily="18" charset="0"/>
                      </a:rPr>
                      <m:t>𝑡𝑟𝑒𝑒</m:t>
                    </m:r>
                    <m:r>
                      <a:rPr lang="en-US" sz="1400" b="0" i="1" smtClean="0">
                        <a:solidFill>
                          <a:srgbClr val="FFFFFF"/>
                        </a:solidFill>
                        <a:latin typeface="Cambria Math" panose="02040503050406030204" pitchFamily="18" charset="0"/>
                      </a:rPr>
                      <m:t>)</m:t>
                    </m:r>
                  </m:oMath>
                </a14:m>
                <a:endParaRPr lang="en-US" sz="1400" dirty="0">
                  <a:solidFill>
                    <a:srgbClr val="FFFFFF"/>
                  </a:solidFill>
                </a:endParaRPr>
              </a:p>
            </p:txBody>
          </p:sp>
        </mc:Choice>
        <mc:Fallback>
          <p:sp>
            <p:nvSpPr>
              <p:cNvPr id="3" name="Subtitle 2">
                <a:extLst>
                  <a:ext uri="{FF2B5EF4-FFF2-40B4-BE49-F238E27FC236}">
                    <a16:creationId xmlns:a16="http://schemas.microsoft.com/office/drawing/2014/main" id="{475E60A2-188C-F640-AAD5-E2F890B25C84}"/>
                  </a:ext>
                </a:extLst>
              </p:cNvPr>
              <p:cNvSpPr>
                <a:spLocks noGrp="1" noRot="1" noChangeAspect="1" noMove="1" noResize="1" noEditPoints="1" noAdjustHandles="1" noChangeArrowheads="1" noChangeShapeType="1" noTextEdit="1"/>
              </p:cNvSpPr>
              <p:nvPr>
                <p:ph type="subTitle" idx="1"/>
              </p:nvPr>
            </p:nvSpPr>
            <p:spPr>
              <a:xfrm>
                <a:off x="580768" y="1248032"/>
                <a:ext cx="10577683" cy="4540120"/>
              </a:xfrm>
              <a:blipFill>
                <a:blip r:embed="rId3"/>
                <a:stretch>
                  <a:fillRect l="-120" t="-279" r="-120"/>
                </a:stretch>
              </a:blipFill>
            </p:spPr>
            <p:txBody>
              <a:bodyPr/>
              <a:lstStyle/>
              <a:p>
                <a:r>
                  <a:rPr lang="en-US">
                    <a:noFill/>
                  </a:rPr>
                  <a:t> </a:t>
                </a:r>
              </a:p>
            </p:txBody>
          </p:sp>
        </mc:Fallback>
      </mc:AlternateContent>
      <p:cxnSp>
        <p:nvCxnSpPr>
          <p:cNvPr id="18" name="Straight Connector 17">
            <a:extLst>
              <a:ext uri="{FF2B5EF4-FFF2-40B4-BE49-F238E27FC236}">
                <a16:creationId xmlns:a16="http://schemas.microsoft.com/office/drawing/2014/main" id="{A07787ED-5EDC-4C54-AD87-55B60D0FE3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3" name="!!footer rectangle">
            <a:extLst>
              <a:ext uri="{FF2B5EF4-FFF2-40B4-BE49-F238E27FC236}">
                <a16:creationId xmlns:a16="http://schemas.microsoft.com/office/drawing/2014/main" id="{B40A8CA7-7D5A-43B0-A1A0-B558ECA9E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4273353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700"/>
                                        <p:tgtEl>
                                          <p:spTgt spid="3">
                                            <p:txEl>
                                              <p:pRg st="1" end="1"/>
                                            </p:txEl>
                                          </p:spTgt>
                                        </p:tgtEl>
                                      </p:cBhvr>
                                    </p:animEffect>
                                  </p:childTnLst>
                                </p:cTn>
                              </p:par>
                              <p:par>
                                <p:cTn id="11" presetID="10" presetClass="entr" presetSubtype="0" fill="hold" grpId="0" nodeType="withEffect">
                                  <p:stCondLst>
                                    <p:cond delay="1500"/>
                                  </p:stCondLst>
                                  <p:iterate>
                                    <p:tmPct val="10000"/>
                                  </p:iterate>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700"/>
                                        <p:tgtEl>
                                          <p:spTgt spid="3">
                                            <p:txEl>
                                              <p:pRg st="2" end="2"/>
                                            </p:txEl>
                                          </p:spTgt>
                                        </p:tgtEl>
                                      </p:cBhvr>
                                    </p:animEffect>
                                  </p:childTnLst>
                                </p:cTn>
                              </p:par>
                              <p:par>
                                <p:cTn id="14" presetID="10" presetClass="entr" presetSubtype="0" fill="hold" grpId="0" nodeType="withEffect">
                                  <p:stCondLst>
                                    <p:cond delay="1500"/>
                                  </p:stCondLst>
                                  <p:iterate>
                                    <p:tmPct val="10000"/>
                                  </p:iterate>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700"/>
                                        <p:tgtEl>
                                          <p:spTgt spid="3">
                                            <p:txEl>
                                              <p:pRg st="3" end="3"/>
                                            </p:txEl>
                                          </p:spTgt>
                                        </p:tgtEl>
                                      </p:cBhvr>
                                    </p:animEffect>
                                  </p:childTnLst>
                                </p:cTn>
                              </p:par>
                              <p:par>
                                <p:cTn id="17" presetID="10" presetClass="entr" presetSubtype="0" fill="hold" grpId="0" nodeType="withEffect">
                                  <p:stCondLst>
                                    <p:cond delay="1500"/>
                                  </p:stCondLst>
                                  <p:iterate>
                                    <p:tmPct val="10000"/>
                                  </p:iterate>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700"/>
                                        <p:tgtEl>
                                          <p:spTgt spid="3">
                                            <p:txEl>
                                              <p:pRg st="4" end="4"/>
                                            </p:txEl>
                                          </p:spTgt>
                                        </p:tgtEl>
                                      </p:cBhvr>
                                    </p:animEffect>
                                  </p:childTnLst>
                                </p:cTn>
                              </p:par>
                              <p:par>
                                <p:cTn id="20" presetID="10" presetClass="entr" presetSubtype="0" fill="hold" grpId="0" nodeType="withEffect">
                                  <p:stCondLst>
                                    <p:cond delay="1000"/>
                                  </p:stCondLst>
                                  <p:iterate>
                                    <p:tmPct val="10000"/>
                                  </p:iterate>
                                  <p:childTnLst>
                                    <p:set>
                                      <p:cBhvr>
                                        <p:cTn id="21" dur="1" fill="hold">
                                          <p:stCondLst>
                                            <p:cond delay="0"/>
                                          </p:stCondLst>
                                        </p:cTn>
                                        <p:tgtEl>
                                          <p:spTgt spid="2"/>
                                        </p:tgtEl>
                                        <p:attrNameLst>
                                          <p:attrName>style.visibility</p:attrName>
                                        </p:attrNameLst>
                                      </p:cBhvr>
                                      <p:to>
                                        <p:strVal val="visible"/>
                                      </p:to>
                                    </p:set>
                                    <p:animEffect transition="in" filter="fade">
                                      <p:cBhvr>
                                        <p:cTn id="22"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AF4F2BA-3C03-4E2C-8ABC-0949B61B3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4BA35CD-DF1D-460B-A48F-8B7F45FE2FCE}"/>
              </a:ext>
            </a:extLst>
          </p:cNvPr>
          <p:cNvPicPr>
            <a:picLocks noChangeAspect="1"/>
          </p:cNvPicPr>
          <p:nvPr/>
        </p:nvPicPr>
        <p:blipFill rotWithShape="1">
          <a:blip r:embed="rId2">
            <a:alphaModFix amt="35000"/>
          </a:blip>
          <a:srcRect t="12791"/>
          <a:stretch/>
        </p:blipFill>
        <p:spPr>
          <a:xfrm>
            <a:off x="20" y="10"/>
            <a:ext cx="12191980" cy="6857990"/>
          </a:xfrm>
          <a:prstGeom prst="rect">
            <a:avLst/>
          </a:prstGeom>
        </p:spPr>
      </p:pic>
      <p:sp>
        <p:nvSpPr>
          <p:cNvPr id="2" name="Title 1">
            <a:extLst>
              <a:ext uri="{FF2B5EF4-FFF2-40B4-BE49-F238E27FC236}">
                <a16:creationId xmlns:a16="http://schemas.microsoft.com/office/drawing/2014/main" id="{76E2C208-10EE-0948-8243-C29ACD897D40}"/>
              </a:ext>
            </a:extLst>
          </p:cNvPr>
          <p:cNvSpPr>
            <a:spLocks noGrp="1"/>
          </p:cNvSpPr>
          <p:nvPr>
            <p:ph type="ctrTitle"/>
          </p:nvPr>
        </p:nvSpPr>
        <p:spPr>
          <a:xfrm>
            <a:off x="1207658" y="98853"/>
            <a:ext cx="8664558" cy="652925"/>
          </a:xfrm>
        </p:spPr>
        <p:txBody>
          <a:bodyPr>
            <a:normAutofit/>
          </a:bodyPr>
          <a:lstStyle/>
          <a:p>
            <a:r>
              <a:rPr lang="en-US" sz="4000" dirty="0">
                <a:solidFill>
                  <a:srgbClr val="FFFFFF"/>
                </a:solidFill>
              </a:rPr>
              <a:t>Benefits of contract tests</a:t>
            </a:r>
          </a:p>
        </p:txBody>
      </p:sp>
      <p:sp>
        <p:nvSpPr>
          <p:cNvPr id="3" name="Subtitle 2">
            <a:extLst>
              <a:ext uri="{FF2B5EF4-FFF2-40B4-BE49-F238E27FC236}">
                <a16:creationId xmlns:a16="http://schemas.microsoft.com/office/drawing/2014/main" id="{475E60A2-188C-F640-AAD5-E2F890B25C84}"/>
              </a:ext>
            </a:extLst>
          </p:cNvPr>
          <p:cNvSpPr>
            <a:spLocks noGrp="1"/>
          </p:cNvSpPr>
          <p:nvPr>
            <p:ph type="subTitle" idx="1"/>
          </p:nvPr>
        </p:nvSpPr>
        <p:spPr>
          <a:xfrm>
            <a:off x="580768" y="1248032"/>
            <a:ext cx="10577683" cy="4540120"/>
          </a:xfrm>
        </p:spPr>
        <p:txBody>
          <a:bodyPr>
            <a:normAutofit/>
          </a:bodyPr>
          <a:lstStyle/>
          <a:p>
            <a:pPr marL="285750" indent="-285750">
              <a:lnSpc>
                <a:spcPct val="110000"/>
              </a:lnSpc>
              <a:buFontTx/>
              <a:buChar char="-"/>
            </a:pPr>
            <a:r>
              <a:rPr lang="en-US" sz="1400" dirty="0">
                <a:solidFill>
                  <a:srgbClr val="FFFFFF"/>
                </a:solidFill>
              </a:rPr>
              <a:t>Simpler, with testing a single integration point at a time without deploy</a:t>
            </a:r>
          </a:p>
          <a:p>
            <a:pPr marL="285750" indent="-285750">
              <a:lnSpc>
                <a:spcPct val="110000"/>
              </a:lnSpc>
              <a:buFontTx/>
              <a:buChar char="-"/>
            </a:pPr>
            <a:r>
              <a:rPr lang="en-US" sz="1400" dirty="0">
                <a:solidFill>
                  <a:srgbClr val="FFFFFF"/>
                </a:solidFill>
              </a:rPr>
              <a:t>No dedicated test environments. Run on local machine or docker</a:t>
            </a:r>
          </a:p>
          <a:p>
            <a:pPr marL="285750" indent="-285750">
              <a:lnSpc>
                <a:spcPct val="110000"/>
              </a:lnSpc>
              <a:buFontTx/>
              <a:buChar char="-"/>
            </a:pPr>
            <a:r>
              <a:rPr lang="en-US" sz="1400" dirty="0">
                <a:solidFill>
                  <a:srgbClr val="FFFFFF"/>
                </a:solidFill>
              </a:rPr>
              <a:t>Fast and reliable feedback</a:t>
            </a:r>
          </a:p>
          <a:p>
            <a:pPr marL="285750" indent="-285750">
              <a:lnSpc>
                <a:spcPct val="110000"/>
              </a:lnSpc>
              <a:buFontTx/>
              <a:buChar char="-"/>
            </a:pPr>
            <a:r>
              <a:rPr lang="en-US" sz="1400" dirty="0">
                <a:solidFill>
                  <a:srgbClr val="FFFFFF"/>
                </a:solidFill>
              </a:rPr>
              <a:t>Tests scale linearly. No dependency tree in calls like for integration tests</a:t>
            </a:r>
          </a:p>
          <a:p>
            <a:pPr marL="285750" indent="-285750">
              <a:lnSpc>
                <a:spcPct val="110000"/>
              </a:lnSpc>
              <a:buFontTx/>
              <a:buChar char="-"/>
            </a:pPr>
            <a:r>
              <a:rPr lang="en-US" sz="1400" dirty="0">
                <a:solidFill>
                  <a:srgbClr val="FFFFFF"/>
                </a:solidFill>
              </a:rPr>
              <a:t>Deploy services independently. Removes need for complicated release coordination since we have static knowledge about system compatibility with contracts</a:t>
            </a:r>
          </a:p>
          <a:p>
            <a:pPr marL="285750" indent="-285750">
              <a:lnSpc>
                <a:spcPct val="110000"/>
              </a:lnSpc>
              <a:buFontTx/>
              <a:buChar char="-"/>
            </a:pPr>
            <a:endParaRPr lang="en-US" sz="1400" dirty="0">
              <a:solidFill>
                <a:srgbClr val="FFFFFF"/>
              </a:solidFill>
            </a:endParaRPr>
          </a:p>
        </p:txBody>
      </p:sp>
      <p:cxnSp>
        <p:nvCxnSpPr>
          <p:cNvPr id="18" name="Straight Connector 17">
            <a:extLst>
              <a:ext uri="{FF2B5EF4-FFF2-40B4-BE49-F238E27FC236}">
                <a16:creationId xmlns:a16="http://schemas.microsoft.com/office/drawing/2014/main" id="{A07787ED-5EDC-4C54-AD87-55B60D0FE3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3" name="!!footer rectangle">
            <a:extLst>
              <a:ext uri="{FF2B5EF4-FFF2-40B4-BE49-F238E27FC236}">
                <a16:creationId xmlns:a16="http://schemas.microsoft.com/office/drawing/2014/main" id="{B40A8CA7-7D5A-43B0-A1A0-B558ECA9E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5179958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500"/>
                                  </p:stCondLst>
                                  <p:iterate>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1500"/>
                                  </p:stCondLst>
                                  <p:iterate>
                                    <p:tmPct val="10000"/>
                                  </p:iterate>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7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1500"/>
                                  </p:stCondLst>
                                  <p:iterate>
                                    <p:tmPct val="10000"/>
                                  </p:iterate>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7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1500"/>
                                  </p:stCondLst>
                                  <p:iterate>
                                    <p:tmPct val="10000"/>
                                  </p:iterate>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700"/>
                                        <p:tgtEl>
                                          <p:spTgt spid="3">
                                            <p:txEl>
                                              <p:pRg st="4" end="4"/>
                                            </p:txEl>
                                          </p:spTgt>
                                        </p:tgtEl>
                                      </p:cBhvr>
                                    </p:animEffect>
                                  </p:childTnLst>
                                </p:cTn>
                              </p:par>
                              <p:par>
                                <p:cTn id="28" presetID="10" presetClass="entr" presetSubtype="0" fill="hold" grpId="0" nodeType="withEffect">
                                  <p:stCondLst>
                                    <p:cond delay="1000"/>
                                  </p:stCondLst>
                                  <p:iterate>
                                    <p:tmPct val="10000"/>
                                  </p:iterate>
                                  <p:childTnLst>
                                    <p:set>
                                      <p:cBhvr>
                                        <p:cTn id="29" dur="1" fill="hold">
                                          <p:stCondLst>
                                            <p:cond delay="0"/>
                                          </p:stCondLst>
                                        </p:cTn>
                                        <p:tgtEl>
                                          <p:spTgt spid="2"/>
                                        </p:tgtEl>
                                        <p:attrNameLst>
                                          <p:attrName>style.visibility</p:attrName>
                                        </p:attrNameLst>
                                      </p:cBhvr>
                                      <p:to>
                                        <p:strVal val="visible"/>
                                      </p:to>
                                    </p:set>
                                    <p:animEffect transition="in" filter="fade">
                                      <p:cBhvr>
                                        <p:cTn id="3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AF4F2BA-3C03-4E2C-8ABC-0949B61B3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4BA35CD-DF1D-460B-A48F-8B7F45FE2FCE}"/>
              </a:ext>
            </a:extLst>
          </p:cNvPr>
          <p:cNvPicPr>
            <a:picLocks noChangeAspect="1"/>
          </p:cNvPicPr>
          <p:nvPr/>
        </p:nvPicPr>
        <p:blipFill rotWithShape="1">
          <a:blip r:embed="rId2">
            <a:alphaModFix amt="35000"/>
          </a:blip>
          <a:srcRect t="12791"/>
          <a:stretch/>
        </p:blipFill>
        <p:spPr>
          <a:xfrm>
            <a:off x="20" y="10"/>
            <a:ext cx="12191980" cy="6857990"/>
          </a:xfrm>
          <a:prstGeom prst="rect">
            <a:avLst/>
          </a:prstGeom>
        </p:spPr>
      </p:pic>
      <p:sp>
        <p:nvSpPr>
          <p:cNvPr id="2" name="Title 1">
            <a:extLst>
              <a:ext uri="{FF2B5EF4-FFF2-40B4-BE49-F238E27FC236}">
                <a16:creationId xmlns:a16="http://schemas.microsoft.com/office/drawing/2014/main" id="{76E2C208-10EE-0948-8243-C29ACD897D40}"/>
              </a:ext>
            </a:extLst>
          </p:cNvPr>
          <p:cNvSpPr>
            <a:spLocks noGrp="1"/>
          </p:cNvSpPr>
          <p:nvPr>
            <p:ph type="ctrTitle"/>
          </p:nvPr>
        </p:nvSpPr>
        <p:spPr>
          <a:xfrm>
            <a:off x="1207658" y="98853"/>
            <a:ext cx="8664558" cy="652925"/>
          </a:xfrm>
        </p:spPr>
        <p:txBody>
          <a:bodyPr>
            <a:normAutofit/>
          </a:bodyPr>
          <a:lstStyle/>
          <a:p>
            <a:r>
              <a:rPr lang="en-US" sz="4000" dirty="0">
                <a:solidFill>
                  <a:srgbClr val="FFFFFF"/>
                </a:solidFill>
              </a:rPr>
              <a:t>Use cases of contract tests</a:t>
            </a:r>
          </a:p>
        </p:txBody>
      </p:sp>
      <p:sp>
        <p:nvSpPr>
          <p:cNvPr id="3" name="Subtitle 2">
            <a:extLst>
              <a:ext uri="{FF2B5EF4-FFF2-40B4-BE49-F238E27FC236}">
                <a16:creationId xmlns:a16="http://schemas.microsoft.com/office/drawing/2014/main" id="{475E60A2-188C-F640-AAD5-E2F890B25C84}"/>
              </a:ext>
            </a:extLst>
          </p:cNvPr>
          <p:cNvSpPr>
            <a:spLocks noGrp="1"/>
          </p:cNvSpPr>
          <p:nvPr>
            <p:ph type="subTitle" idx="1"/>
          </p:nvPr>
        </p:nvSpPr>
        <p:spPr>
          <a:xfrm>
            <a:off x="580768" y="1248032"/>
            <a:ext cx="10577683" cy="4540120"/>
          </a:xfrm>
        </p:spPr>
        <p:txBody>
          <a:bodyPr>
            <a:normAutofit/>
          </a:bodyPr>
          <a:lstStyle/>
          <a:p>
            <a:pPr marL="285750" indent="-285750">
              <a:lnSpc>
                <a:spcPct val="110000"/>
              </a:lnSpc>
              <a:buFontTx/>
              <a:buChar char="-"/>
            </a:pPr>
            <a:r>
              <a:rPr lang="en-US" sz="1400" dirty="0">
                <a:solidFill>
                  <a:srgbClr val="FFFFFF"/>
                </a:solidFill>
              </a:rPr>
              <a:t>Restful microservices</a:t>
            </a:r>
          </a:p>
          <a:p>
            <a:pPr marL="285750" indent="-285750">
              <a:lnSpc>
                <a:spcPct val="110000"/>
              </a:lnSpc>
              <a:buFontTx/>
              <a:buChar char="-"/>
            </a:pPr>
            <a:r>
              <a:rPr lang="en-US" sz="1400" dirty="0">
                <a:solidFill>
                  <a:srgbClr val="FFFFFF"/>
                </a:solidFill>
              </a:rPr>
              <a:t>Asynchronous messaging with queues</a:t>
            </a:r>
          </a:p>
          <a:p>
            <a:pPr marL="285750" indent="-285750">
              <a:lnSpc>
                <a:spcPct val="110000"/>
              </a:lnSpc>
              <a:buFontTx/>
              <a:buChar char="-"/>
            </a:pPr>
            <a:r>
              <a:rPr lang="en-US" sz="1400" dirty="0" err="1">
                <a:solidFill>
                  <a:srgbClr val="FFFFFF"/>
                </a:solidFill>
              </a:rPr>
              <a:t>Etc</a:t>
            </a:r>
            <a:endParaRPr lang="en-US" sz="1400" dirty="0">
              <a:solidFill>
                <a:srgbClr val="FFFFFF"/>
              </a:solidFill>
            </a:endParaRPr>
          </a:p>
          <a:p>
            <a:pPr marL="285750" indent="-285750">
              <a:lnSpc>
                <a:spcPct val="110000"/>
              </a:lnSpc>
              <a:buFontTx/>
              <a:buChar char="-"/>
            </a:pPr>
            <a:r>
              <a:rPr lang="en-US" sz="1400" b="1" dirty="0">
                <a:solidFill>
                  <a:srgbClr val="FFFFFF"/>
                </a:solidFill>
              </a:rPr>
              <a:t>Goals</a:t>
            </a:r>
            <a:r>
              <a:rPr lang="en-US" sz="1400" dirty="0">
                <a:solidFill>
                  <a:srgbClr val="FFFFFF"/>
                </a:solidFill>
              </a:rPr>
              <a:t>: </a:t>
            </a:r>
          </a:p>
          <a:p>
            <a:pPr marL="285750" indent="-285750">
              <a:lnSpc>
                <a:spcPct val="110000"/>
              </a:lnSpc>
              <a:buFontTx/>
              <a:buChar char="-"/>
            </a:pPr>
            <a:r>
              <a:rPr lang="en-US" sz="1400" dirty="0">
                <a:solidFill>
                  <a:srgbClr val="FFFFFF"/>
                </a:solidFill>
              </a:rPr>
              <a:t>* reduce reliance on complex test environments with integration tests</a:t>
            </a:r>
          </a:p>
          <a:p>
            <a:pPr marL="285750" indent="-285750">
              <a:lnSpc>
                <a:spcPct val="110000"/>
              </a:lnSpc>
              <a:buFontTx/>
              <a:buChar char="-"/>
            </a:pPr>
            <a:r>
              <a:rPr lang="en-US" sz="1400" dirty="0">
                <a:solidFill>
                  <a:srgbClr val="FFFFFF"/>
                </a:solidFill>
              </a:rPr>
              <a:t>* removing end-to-end integration tests</a:t>
            </a:r>
          </a:p>
          <a:p>
            <a:pPr marL="285750" indent="-285750">
              <a:lnSpc>
                <a:spcPct val="110000"/>
              </a:lnSpc>
              <a:buFontTx/>
              <a:buChar char="-"/>
            </a:pPr>
            <a:endParaRPr lang="en-US" sz="1400" dirty="0">
              <a:solidFill>
                <a:srgbClr val="FFFFFF"/>
              </a:solidFill>
            </a:endParaRPr>
          </a:p>
          <a:p>
            <a:pPr marL="285750" indent="-285750">
              <a:lnSpc>
                <a:spcPct val="110000"/>
              </a:lnSpc>
              <a:buFontTx/>
              <a:buChar char="-"/>
            </a:pPr>
            <a:endParaRPr lang="en-US" sz="1400" dirty="0">
              <a:solidFill>
                <a:srgbClr val="FFFFFF"/>
              </a:solidFill>
            </a:endParaRPr>
          </a:p>
        </p:txBody>
      </p:sp>
      <p:cxnSp>
        <p:nvCxnSpPr>
          <p:cNvPr id="18" name="Straight Connector 17">
            <a:extLst>
              <a:ext uri="{FF2B5EF4-FFF2-40B4-BE49-F238E27FC236}">
                <a16:creationId xmlns:a16="http://schemas.microsoft.com/office/drawing/2014/main" id="{A07787ED-5EDC-4C54-AD87-55B60D0FE3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3" name="!!footer rectangle">
            <a:extLst>
              <a:ext uri="{FF2B5EF4-FFF2-40B4-BE49-F238E27FC236}">
                <a16:creationId xmlns:a16="http://schemas.microsoft.com/office/drawing/2014/main" id="{B40A8CA7-7D5A-43B0-A1A0-B558ECA9E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1101677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500"/>
                                  </p:stCondLst>
                                  <p:iterate>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1500"/>
                                  </p:stCondLst>
                                  <p:iterate>
                                    <p:tmPct val="10000"/>
                                  </p:iterate>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7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1500"/>
                                  </p:stCondLst>
                                  <p:iterate>
                                    <p:tmPct val="10000"/>
                                  </p:iterate>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7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1500"/>
                                  </p:stCondLst>
                                  <p:iterate>
                                    <p:tmPct val="10000"/>
                                  </p:iterate>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7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1500"/>
                                  </p:stCondLst>
                                  <p:iterate>
                                    <p:tmPct val="10000"/>
                                  </p:iterate>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700"/>
                                        <p:tgtEl>
                                          <p:spTgt spid="3">
                                            <p:txEl>
                                              <p:pRg st="5" end="5"/>
                                            </p:txEl>
                                          </p:spTgt>
                                        </p:tgtEl>
                                      </p:cBhvr>
                                    </p:animEffect>
                                  </p:childTnLst>
                                </p:cTn>
                              </p:par>
                              <p:par>
                                <p:cTn id="33" presetID="10" presetClass="entr" presetSubtype="0" fill="hold" grpId="0" nodeType="withEffect">
                                  <p:stCondLst>
                                    <p:cond delay="1000"/>
                                  </p:stCondLst>
                                  <p:iterate>
                                    <p:tmPct val="10000"/>
                                  </p:iterate>
                                  <p:childTnLst>
                                    <p:set>
                                      <p:cBhvr>
                                        <p:cTn id="34" dur="1" fill="hold">
                                          <p:stCondLst>
                                            <p:cond delay="0"/>
                                          </p:stCondLst>
                                        </p:cTn>
                                        <p:tgtEl>
                                          <p:spTgt spid="2"/>
                                        </p:tgtEl>
                                        <p:attrNameLst>
                                          <p:attrName>style.visibility</p:attrName>
                                        </p:attrNameLst>
                                      </p:cBhvr>
                                      <p:to>
                                        <p:strVal val="visible"/>
                                      </p:to>
                                    </p:set>
                                    <p:animEffect transition="in" filter="fade">
                                      <p:cBhvr>
                                        <p:cTn id="35"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AF4F2BA-3C03-4E2C-8ABC-0949B61B3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4BA35CD-DF1D-460B-A48F-8B7F45FE2FCE}"/>
              </a:ext>
            </a:extLst>
          </p:cNvPr>
          <p:cNvPicPr>
            <a:picLocks noChangeAspect="1"/>
          </p:cNvPicPr>
          <p:nvPr/>
        </p:nvPicPr>
        <p:blipFill rotWithShape="1">
          <a:blip r:embed="rId3">
            <a:alphaModFix amt="35000"/>
          </a:blip>
          <a:srcRect t="12791"/>
          <a:stretch/>
        </p:blipFill>
        <p:spPr>
          <a:xfrm>
            <a:off x="20" y="10"/>
            <a:ext cx="12191980" cy="6857990"/>
          </a:xfrm>
          <a:prstGeom prst="rect">
            <a:avLst/>
          </a:prstGeom>
        </p:spPr>
      </p:pic>
      <p:sp>
        <p:nvSpPr>
          <p:cNvPr id="2" name="Title 1">
            <a:extLst>
              <a:ext uri="{FF2B5EF4-FFF2-40B4-BE49-F238E27FC236}">
                <a16:creationId xmlns:a16="http://schemas.microsoft.com/office/drawing/2014/main" id="{76E2C208-10EE-0948-8243-C29ACD897D40}"/>
              </a:ext>
            </a:extLst>
          </p:cNvPr>
          <p:cNvSpPr>
            <a:spLocks noGrp="1"/>
          </p:cNvSpPr>
          <p:nvPr>
            <p:ph type="ctrTitle"/>
          </p:nvPr>
        </p:nvSpPr>
        <p:spPr>
          <a:xfrm>
            <a:off x="1207658" y="98853"/>
            <a:ext cx="8664558" cy="652925"/>
          </a:xfrm>
        </p:spPr>
        <p:txBody>
          <a:bodyPr>
            <a:normAutofit/>
          </a:bodyPr>
          <a:lstStyle/>
          <a:p>
            <a:r>
              <a:rPr lang="en-US" sz="4000" dirty="0">
                <a:solidFill>
                  <a:srgbClr val="FFFFFF"/>
                </a:solidFill>
              </a:rPr>
              <a:t>How PACT works </a:t>
            </a:r>
          </a:p>
        </p:txBody>
      </p:sp>
      <p:sp>
        <p:nvSpPr>
          <p:cNvPr id="3" name="Subtitle 2">
            <a:extLst>
              <a:ext uri="{FF2B5EF4-FFF2-40B4-BE49-F238E27FC236}">
                <a16:creationId xmlns:a16="http://schemas.microsoft.com/office/drawing/2014/main" id="{475E60A2-188C-F640-AAD5-E2F890B25C84}"/>
              </a:ext>
            </a:extLst>
          </p:cNvPr>
          <p:cNvSpPr>
            <a:spLocks noGrp="1"/>
          </p:cNvSpPr>
          <p:nvPr>
            <p:ph type="subTitle" idx="1"/>
          </p:nvPr>
        </p:nvSpPr>
        <p:spPr>
          <a:xfrm>
            <a:off x="580768" y="1248032"/>
            <a:ext cx="10577683" cy="4540120"/>
          </a:xfrm>
        </p:spPr>
        <p:txBody>
          <a:bodyPr>
            <a:normAutofit/>
          </a:bodyPr>
          <a:lstStyle/>
          <a:p>
            <a:pPr>
              <a:lnSpc>
                <a:spcPct val="110000"/>
              </a:lnSpc>
            </a:pPr>
            <a:r>
              <a:rPr lang="en-US" sz="1800" b="1" dirty="0">
                <a:solidFill>
                  <a:srgbClr val="FFFFFF"/>
                </a:solidFill>
              </a:rPr>
              <a:t>HTTP</a:t>
            </a:r>
            <a:endParaRPr lang="en-US" sz="1100" dirty="0">
              <a:solidFill>
                <a:srgbClr val="FFFFFF"/>
              </a:solidFill>
            </a:endParaRPr>
          </a:p>
          <a:p>
            <a:pPr marL="285750" indent="-285750">
              <a:lnSpc>
                <a:spcPct val="110000"/>
              </a:lnSpc>
              <a:buFontTx/>
              <a:buChar char="-"/>
            </a:pPr>
            <a:r>
              <a:rPr lang="en-US" sz="1400" dirty="0">
                <a:solidFill>
                  <a:srgbClr val="FFFFFF"/>
                </a:solidFill>
              </a:rPr>
              <a:t>Spin up mock provider that pact broker provides</a:t>
            </a:r>
          </a:p>
          <a:p>
            <a:pPr marL="285750" indent="-285750">
              <a:lnSpc>
                <a:spcPct val="110000"/>
              </a:lnSpc>
              <a:buFontTx/>
              <a:buChar char="-"/>
            </a:pPr>
            <a:r>
              <a:rPr lang="en-US" sz="1400" dirty="0">
                <a:solidFill>
                  <a:srgbClr val="FFFFFF"/>
                </a:solidFill>
              </a:rPr>
              <a:t>create tests for the consumer and generate contracts (GET, POST, etc.). Response generated by pact interaction logic.</a:t>
            </a:r>
          </a:p>
          <a:p>
            <a:pPr>
              <a:lnSpc>
                <a:spcPct val="110000"/>
              </a:lnSpc>
            </a:pPr>
            <a:endParaRPr lang="en-US" sz="1400" dirty="0">
              <a:solidFill>
                <a:srgbClr val="FFFFFF"/>
              </a:solidFill>
            </a:endParaRPr>
          </a:p>
          <a:p>
            <a:pPr marL="285750" indent="-285750">
              <a:lnSpc>
                <a:spcPct val="110000"/>
              </a:lnSpc>
              <a:buFontTx/>
              <a:buChar char="-"/>
            </a:pPr>
            <a:endParaRPr lang="en-US" sz="1400" dirty="0">
              <a:solidFill>
                <a:srgbClr val="FFFFFF"/>
              </a:solidFill>
            </a:endParaRPr>
          </a:p>
          <a:p>
            <a:pPr marL="285750" indent="-285750">
              <a:lnSpc>
                <a:spcPct val="110000"/>
              </a:lnSpc>
              <a:buFontTx/>
              <a:buChar char="-"/>
            </a:pPr>
            <a:endParaRPr lang="en-US" sz="1400" dirty="0">
              <a:solidFill>
                <a:srgbClr val="FFFFFF"/>
              </a:solidFill>
            </a:endParaRPr>
          </a:p>
          <a:p>
            <a:pPr marL="285750" indent="-285750">
              <a:lnSpc>
                <a:spcPct val="110000"/>
              </a:lnSpc>
              <a:buFontTx/>
              <a:buChar char="-"/>
            </a:pPr>
            <a:r>
              <a:rPr lang="en-US" sz="1400" dirty="0">
                <a:solidFill>
                  <a:srgbClr val="FFFFFF"/>
                </a:solidFill>
              </a:rPr>
              <a:t>Pack mock checks: consumer makes correct calls and can handle the response</a:t>
            </a:r>
          </a:p>
          <a:p>
            <a:pPr marL="285750" indent="-285750">
              <a:lnSpc>
                <a:spcPct val="110000"/>
              </a:lnSpc>
              <a:buFontTx/>
              <a:buChar char="-"/>
            </a:pPr>
            <a:endParaRPr lang="en-US" sz="1800" b="1" dirty="0">
              <a:solidFill>
                <a:srgbClr val="FFFFFF"/>
              </a:solidFill>
            </a:endParaRPr>
          </a:p>
          <a:p>
            <a:pPr marL="285750" indent="-285750">
              <a:lnSpc>
                <a:spcPct val="110000"/>
              </a:lnSpc>
              <a:buFontTx/>
              <a:buChar char="-"/>
            </a:pPr>
            <a:endParaRPr lang="en-US" sz="1400" dirty="0">
              <a:solidFill>
                <a:srgbClr val="FFFFFF"/>
              </a:solidFill>
            </a:endParaRPr>
          </a:p>
        </p:txBody>
      </p:sp>
      <p:cxnSp>
        <p:nvCxnSpPr>
          <p:cNvPr id="18" name="Straight Connector 17">
            <a:extLst>
              <a:ext uri="{FF2B5EF4-FFF2-40B4-BE49-F238E27FC236}">
                <a16:creationId xmlns:a16="http://schemas.microsoft.com/office/drawing/2014/main" id="{A07787ED-5EDC-4C54-AD87-55B60D0FE3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3" name="!!footer rectangle">
            <a:extLst>
              <a:ext uri="{FF2B5EF4-FFF2-40B4-BE49-F238E27FC236}">
                <a16:creationId xmlns:a16="http://schemas.microsoft.com/office/drawing/2014/main" id="{B40A8CA7-7D5A-43B0-A1A0-B558ECA9E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a:extLst>
              <a:ext uri="{FF2B5EF4-FFF2-40B4-BE49-F238E27FC236}">
                <a16:creationId xmlns:a16="http://schemas.microsoft.com/office/drawing/2014/main" id="{6A896114-D0EA-7B49-A47F-373CF3BBD017}"/>
              </a:ext>
            </a:extLst>
          </p:cNvPr>
          <p:cNvPicPr>
            <a:picLocks noChangeAspect="1"/>
          </p:cNvPicPr>
          <p:nvPr/>
        </p:nvPicPr>
        <p:blipFill>
          <a:blip r:embed="rId4"/>
          <a:stretch>
            <a:fillRect/>
          </a:stretch>
        </p:blipFill>
        <p:spPr>
          <a:xfrm>
            <a:off x="1033549" y="2770701"/>
            <a:ext cx="5850832" cy="1207786"/>
          </a:xfrm>
          <a:prstGeom prst="rect">
            <a:avLst/>
          </a:prstGeom>
        </p:spPr>
      </p:pic>
    </p:spTree>
    <p:extLst>
      <p:ext uri="{BB962C8B-B14F-4D97-AF65-F5344CB8AC3E}">
        <p14:creationId xmlns:p14="http://schemas.microsoft.com/office/powerpoint/2010/main" val="47704493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500"/>
                                  </p:stCondLst>
                                  <p:iterate>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1500"/>
                                  </p:stCondLst>
                                  <p:iterate>
                                    <p:tmPct val="10000"/>
                                  </p:iterate>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7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1500"/>
                                  </p:stCondLst>
                                  <p:iterate>
                                    <p:tmPct val="10000"/>
                                  </p:iterate>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700"/>
                                        <p:tgtEl>
                                          <p:spTgt spid="3">
                                            <p:txEl>
                                              <p:pRg st="6" end="6"/>
                                            </p:txEl>
                                          </p:spTgt>
                                        </p:tgtEl>
                                      </p:cBhvr>
                                    </p:animEffect>
                                  </p:childTnLst>
                                </p:cTn>
                              </p:par>
                              <p:par>
                                <p:cTn id="23" presetID="10" presetClass="entr" presetSubtype="0" fill="hold" grpId="0" nodeType="withEffect">
                                  <p:stCondLst>
                                    <p:cond delay="1000"/>
                                  </p:stCondLst>
                                  <p:iterate>
                                    <p:tmPct val="10000"/>
                                  </p:iterate>
                                  <p:childTnLst>
                                    <p:set>
                                      <p:cBhvr>
                                        <p:cTn id="24" dur="1" fill="hold">
                                          <p:stCondLst>
                                            <p:cond delay="0"/>
                                          </p:stCondLst>
                                        </p:cTn>
                                        <p:tgtEl>
                                          <p:spTgt spid="2"/>
                                        </p:tgtEl>
                                        <p:attrNameLst>
                                          <p:attrName>style.visibility</p:attrName>
                                        </p:attrNameLst>
                                      </p:cBhvr>
                                      <p:to>
                                        <p:strVal val="visible"/>
                                      </p:to>
                                    </p:set>
                                    <p:animEffect transition="in" filter="fade">
                                      <p:cBhvr>
                                        <p:cTn id="25"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AF4F2BA-3C03-4E2C-8ABC-0949B61B3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4BA35CD-DF1D-460B-A48F-8B7F45FE2FCE}"/>
              </a:ext>
            </a:extLst>
          </p:cNvPr>
          <p:cNvPicPr>
            <a:picLocks noChangeAspect="1"/>
          </p:cNvPicPr>
          <p:nvPr/>
        </p:nvPicPr>
        <p:blipFill rotWithShape="1">
          <a:blip r:embed="rId3">
            <a:alphaModFix amt="35000"/>
          </a:blip>
          <a:srcRect t="12791"/>
          <a:stretch/>
        </p:blipFill>
        <p:spPr>
          <a:xfrm>
            <a:off x="20" y="10"/>
            <a:ext cx="12191980" cy="6857990"/>
          </a:xfrm>
          <a:prstGeom prst="rect">
            <a:avLst/>
          </a:prstGeom>
        </p:spPr>
      </p:pic>
      <p:sp>
        <p:nvSpPr>
          <p:cNvPr id="2" name="Title 1">
            <a:extLst>
              <a:ext uri="{FF2B5EF4-FFF2-40B4-BE49-F238E27FC236}">
                <a16:creationId xmlns:a16="http://schemas.microsoft.com/office/drawing/2014/main" id="{76E2C208-10EE-0948-8243-C29ACD897D40}"/>
              </a:ext>
            </a:extLst>
          </p:cNvPr>
          <p:cNvSpPr>
            <a:spLocks noGrp="1"/>
          </p:cNvSpPr>
          <p:nvPr>
            <p:ph type="ctrTitle"/>
          </p:nvPr>
        </p:nvSpPr>
        <p:spPr>
          <a:xfrm>
            <a:off x="1207658" y="98853"/>
            <a:ext cx="8664558" cy="652925"/>
          </a:xfrm>
        </p:spPr>
        <p:txBody>
          <a:bodyPr>
            <a:normAutofit/>
          </a:bodyPr>
          <a:lstStyle/>
          <a:p>
            <a:r>
              <a:rPr lang="en-US" sz="4000" dirty="0">
                <a:solidFill>
                  <a:srgbClr val="FFFFFF"/>
                </a:solidFill>
              </a:rPr>
              <a:t>How PACT works </a:t>
            </a:r>
          </a:p>
        </p:txBody>
      </p:sp>
      <p:sp>
        <p:nvSpPr>
          <p:cNvPr id="3" name="Subtitle 2">
            <a:extLst>
              <a:ext uri="{FF2B5EF4-FFF2-40B4-BE49-F238E27FC236}">
                <a16:creationId xmlns:a16="http://schemas.microsoft.com/office/drawing/2014/main" id="{475E60A2-188C-F640-AAD5-E2F890B25C84}"/>
              </a:ext>
            </a:extLst>
          </p:cNvPr>
          <p:cNvSpPr>
            <a:spLocks noGrp="1"/>
          </p:cNvSpPr>
          <p:nvPr>
            <p:ph type="subTitle" idx="1"/>
          </p:nvPr>
        </p:nvSpPr>
        <p:spPr>
          <a:xfrm>
            <a:off x="580768" y="1248032"/>
            <a:ext cx="10577683" cy="4540120"/>
          </a:xfrm>
        </p:spPr>
        <p:txBody>
          <a:bodyPr>
            <a:normAutofit/>
          </a:bodyPr>
          <a:lstStyle/>
          <a:p>
            <a:pPr>
              <a:lnSpc>
                <a:spcPct val="110000"/>
              </a:lnSpc>
            </a:pPr>
            <a:r>
              <a:rPr lang="en-US" sz="1800" b="1" dirty="0">
                <a:solidFill>
                  <a:srgbClr val="FFFFFF"/>
                </a:solidFill>
              </a:rPr>
              <a:t>HTTP</a:t>
            </a:r>
            <a:endParaRPr lang="en-US" sz="1100" dirty="0">
              <a:solidFill>
                <a:srgbClr val="FFFFFF"/>
              </a:solidFill>
            </a:endParaRPr>
          </a:p>
          <a:p>
            <a:pPr marL="285750" indent="-285750">
              <a:lnSpc>
                <a:spcPct val="110000"/>
              </a:lnSpc>
              <a:buFontTx/>
              <a:buChar char="-"/>
            </a:pPr>
            <a:r>
              <a:rPr lang="en-US" sz="1400" dirty="0">
                <a:solidFill>
                  <a:srgbClr val="FFFFFF"/>
                </a:solidFill>
              </a:rPr>
              <a:t>Contracts uploaded to pack broker (</a:t>
            </a:r>
            <a:r>
              <a:rPr lang="en-US" sz="1400" dirty="0" err="1">
                <a:solidFill>
                  <a:srgbClr val="FFFFFF"/>
                </a:solidFill>
              </a:rPr>
              <a:t>packflow</a:t>
            </a:r>
            <a:r>
              <a:rPr lang="en-US" sz="1400" dirty="0">
                <a:solidFill>
                  <a:srgbClr val="FFFFFF"/>
                </a:solidFill>
              </a:rPr>
              <a:t> is the commercial version)</a:t>
            </a:r>
          </a:p>
          <a:p>
            <a:pPr marL="285750" indent="-285750">
              <a:lnSpc>
                <a:spcPct val="110000"/>
              </a:lnSpc>
              <a:buFontTx/>
              <a:buChar char="-"/>
            </a:pPr>
            <a:r>
              <a:rPr lang="en-US" sz="1400" dirty="0">
                <a:solidFill>
                  <a:srgbClr val="FFFFFF"/>
                </a:solidFill>
              </a:rPr>
              <a:t>Provider verification: </a:t>
            </a:r>
          </a:p>
          <a:p>
            <a:pPr marL="742950" lvl="1" indent="-285750" algn="l">
              <a:lnSpc>
                <a:spcPct val="110000"/>
              </a:lnSpc>
              <a:buFontTx/>
              <a:buChar char="-"/>
            </a:pPr>
            <a:r>
              <a:rPr lang="en-US" sz="1400" dirty="0">
                <a:solidFill>
                  <a:srgbClr val="FFFFFF"/>
                </a:solidFill>
              </a:rPr>
              <a:t>pull down consumer contracts</a:t>
            </a:r>
          </a:p>
          <a:p>
            <a:pPr marL="742950" lvl="1" indent="-285750" algn="l">
              <a:lnSpc>
                <a:spcPct val="110000"/>
              </a:lnSpc>
              <a:buFontTx/>
              <a:buChar char="-"/>
            </a:pPr>
            <a:r>
              <a:rPr lang="en-US" sz="1400" dirty="0">
                <a:solidFill>
                  <a:srgbClr val="FFFFFF"/>
                </a:solidFill>
              </a:rPr>
              <a:t>Replay requests against the provider,</a:t>
            </a:r>
          </a:p>
          <a:p>
            <a:pPr marL="742950" lvl="1" indent="-285750" algn="l">
              <a:lnSpc>
                <a:spcPct val="110000"/>
              </a:lnSpc>
              <a:buFontTx/>
              <a:buChar char="-"/>
            </a:pPr>
            <a:r>
              <a:rPr lang="en-US" sz="1400" dirty="0">
                <a:solidFill>
                  <a:srgbClr val="FFFFFF"/>
                </a:solidFill>
              </a:rPr>
              <a:t>Verify provider can respond to each consumer’s request</a:t>
            </a:r>
          </a:p>
          <a:p>
            <a:pPr marL="742950" lvl="1" indent="-285750" algn="l">
              <a:lnSpc>
                <a:spcPct val="110000"/>
              </a:lnSpc>
              <a:buFontTx/>
              <a:buChar char="-"/>
            </a:pPr>
            <a:r>
              <a:rPr lang="en-US" sz="1400" dirty="0">
                <a:solidFill>
                  <a:srgbClr val="FFFFFF"/>
                </a:solidFill>
              </a:rPr>
              <a:t>For each request, the response (headers, body, code, etc.) match the rules specified in the consumer contracts</a:t>
            </a:r>
          </a:p>
        </p:txBody>
      </p:sp>
      <p:cxnSp>
        <p:nvCxnSpPr>
          <p:cNvPr id="18" name="Straight Connector 17">
            <a:extLst>
              <a:ext uri="{FF2B5EF4-FFF2-40B4-BE49-F238E27FC236}">
                <a16:creationId xmlns:a16="http://schemas.microsoft.com/office/drawing/2014/main" id="{A07787ED-5EDC-4C54-AD87-55B60D0FE3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3" name="!!footer rectangle">
            <a:extLst>
              <a:ext uri="{FF2B5EF4-FFF2-40B4-BE49-F238E27FC236}">
                <a16:creationId xmlns:a16="http://schemas.microsoft.com/office/drawing/2014/main" id="{B40A8CA7-7D5A-43B0-A1A0-B558ECA9E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1638775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500"/>
                                  </p:stCondLst>
                                  <p:iterate>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1500"/>
                                  </p:stCondLst>
                                  <p:iterate>
                                    <p:tmPct val="10000"/>
                                  </p:iterate>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700"/>
                                        <p:tgtEl>
                                          <p:spTgt spid="3">
                                            <p:txEl>
                                              <p:pRg st="2" end="2"/>
                                            </p:txEl>
                                          </p:spTgt>
                                        </p:tgtEl>
                                      </p:cBhvr>
                                    </p:animEffect>
                                  </p:childTnLst>
                                </p:cTn>
                              </p:par>
                              <p:par>
                                <p:cTn id="18" presetID="10" presetClass="entr" presetSubtype="0" fill="hold" grpId="0" nodeType="withEffect">
                                  <p:stCondLst>
                                    <p:cond delay="1500"/>
                                  </p:stCondLst>
                                  <p:iterate>
                                    <p:tmPct val="10000"/>
                                  </p:iterate>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700"/>
                                        <p:tgtEl>
                                          <p:spTgt spid="3">
                                            <p:txEl>
                                              <p:pRg st="3" end="3"/>
                                            </p:txEl>
                                          </p:spTgt>
                                        </p:tgtEl>
                                      </p:cBhvr>
                                    </p:animEffect>
                                  </p:childTnLst>
                                </p:cTn>
                              </p:par>
                              <p:par>
                                <p:cTn id="21" presetID="10" presetClass="entr" presetSubtype="0" fill="hold" grpId="0" nodeType="withEffect">
                                  <p:stCondLst>
                                    <p:cond delay="1500"/>
                                  </p:stCondLst>
                                  <p:iterate>
                                    <p:tmPct val="10000"/>
                                  </p:iterate>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700"/>
                                        <p:tgtEl>
                                          <p:spTgt spid="3">
                                            <p:txEl>
                                              <p:pRg st="4" end="4"/>
                                            </p:txEl>
                                          </p:spTgt>
                                        </p:tgtEl>
                                      </p:cBhvr>
                                    </p:animEffect>
                                  </p:childTnLst>
                                </p:cTn>
                              </p:par>
                              <p:par>
                                <p:cTn id="24" presetID="10" presetClass="entr" presetSubtype="0" fill="hold" grpId="0" nodeType="withEffect">
                                  <p:stCondLst>
                                    <p:cond delay="1500"/>
                                  </p:stCondLst>
                                  <p:iterate>
                                    <p:tmPct val="10000"/>
                                  </p:iterate>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700"/>
                                        <p:tgtEl>
                                          <p:spTgt spid="3">
                                            <p:txEl>
                                              <p:pRg st="5" end="5"/>
                                            </p:txEl>
                                          </p:spTgt>
                                        </p:tgtEl>
                                      </p:cBhvr>
                                    </p:animEffect>
                                  </p:childTnLst>
                                </p:cTn>
                              </p:par>
                              <p:par>
                                <p:cTn id="27" presetID="10" presetClass="entr" presetSubtype="0" fill="hold" grpId="0" nodeType="withEffect">
                                  <p:stCondLst>
                                    <p:cond delay="1500"/>
                                  </p:stCondLst>
                                  <p:iterate>
                                    <p:tmPct val="10000"/>
                                  </p:iterate>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700"/>
                                        <p:tgtEl>
                                          <p:spTgt spid="3">
                                            <p:txEl>
                                              <p:pRg st="6" end="6"/>
                                            </p:txEl>
                                          </p:spTgt>
                                        </p:tgtEl>
                                      </p:cBhvr>
                                    </p:animEffect>
                                  </p:childTnLst>
                                </p:cTn>
                              </p:par>
                              <p:par>
                                <p:cTn id="30" presetID="10" presetClass="entr" presetSubtype="0" fill="hold" grpId="0" nodeType="withEffect">
                                  <p:stCondLst>
                                    <p:cond delay="1000"/>
                                  </p:stCondLst>
                                  <p:iterate>
                                    <p:tmPct val="10000"/>
                                  </p:iterate>
                                  <p:childTnLst>
                                    <p:set>
                                      <p:cBhvr>
                                        <p:cTn id="31" dur="1" fill="hold">
                                          <p:stCondLst>
                                            <p:cond delay="0"/>
                                          </p:stCondLst>
                                        </p:cTn>
                                        <p:tgtEl>
                                          <p:spTgt spid="2"/>
                                        </p:tgtEl>
                                        <p:attrNameLst>
                                          <p:attrName>style.visibility</p:attrName>
                                        </p:attrNameLst>
                                      </p:cBhvr>
                                      <p:to>
                                        <p:strVal val="visible"/>
                                      </p:to>
                                    </p:set>
                                    <p:animEffect transition="in" filter="fade">
                                      <p:cBhvr>
                                        <p:cTn id="32"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AF4F2BA-3C03-4E2C-8ABC-0949B61B3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4BA35CD-DF1D-460B-A48F-8B7F45FE2FCE}"/>
              </a:ext>
            </a:extLst>
          </p:cNvPr>
          <p:cNvPicPr>
            <a:picLocks noChangeAspect="1"/>
          </p:cNvPicPr>
          <p:nvPr/>
        </p:nvPicPr>
        <p:blipFill rotWithShape="1">
          <a:blip r:embed="rId3">
            <a:alphaModFix amt="35000"/>
          </a:blip>
          <a:srcRect t="12791"/>
          <a:stretch/>
        </p:blipFill>
        <p:spPr>
          <a:xfrm>
            <a:off x="20" y="10"/>
            <a:ext cx="12191980" cy="6857990"/>
          </a:xfrm>
          <a:prstGeom prst="rect">
            <a:avLst/>
          </a:prstGeom>
        </p:spPr>
      </p:pic>
      <p:sp>
        <p:nvSpPr>
          <p:cNvPr id="2" name="Title 1">
            <a:extLst>
              <a:ext uri="{FF2B5EF4-FFF2-40B4-BE49-F238E27FC236}">
                <a16:creationId xmlns:a16="http://schemas.microsoft.com/office/drawing/2014/main" id="{76E2C208-10EE-0948-8243-C29ACD897D40}"/>
              </a:ext>
            </a:extLst>
          </p:cNvPr>
          <p:cNvSpPr>
            <a:spLocks noGrp="1"/>
          </p:cNvSpPr>
          <p:nvPr>
            <p:ph type="ctrTitle"/>
          </p:nvPr>
        </p:nvSpPr>
        <p:spPr>
          <a:xfrm>
            <a:off x="1207658" y="98853"/>
            <a:ext cx="8664558" cy="652925"/>
          </a:xfrm>
        </p:spPr>
        <p:txBody>
          <a:bodyPr>
            <a:normAutofit/>
          </a:bodyPr>
          <a:lstStyle/>
          <a:p>
            <a:r>
              <a:rPr lang="en-US" sz="4000" dirty="0">
                <a:solidFill>
                  <a:srgbClr val="FFFFFF"/>
                </a:solidFill>
              </a:rPr>
              <a:t>How PACT works </a:t>
            </a:r>
          </a:p>
        </p:txBody>
      </p:sp>
      <p:sp>
        <p:nvSpPr>
          <p:cNvPr id="3" name="Subtitle 2">
            <a:extLst>
              <a:ext uri="{FF2B5EF4-FFF2-40B4-BE49-F238E27FC236}">
                <a16:creationId xmlns:a16="http://schemas.microsoft.com/office/drawing/2014/main" id="{475E60A2-188C-F640-AAD5-E2F890B25C84}"/>
              </a:ext>
            </a:extLst>
          </p:cNvPr>
          <p:cNvSpPr>
            <a:spLocks noGrp="1"/>
          </p:cNvSpPr>
          <p:nvPr>
            <p:ph type="subTitle" idx="1"/>
          </p:nvPr>
        </p:nvSpPr>
        <p:spPr>
          <a:xfrm>
            <a:off x="580768" y="1248032"/>
            <a:ext cx="11413504" cy="4917978"/>
          </a:xfrm>
        </p:spPr>
        <p:txBody>
          <a:bodyPr>
            <a:normAutofit/>
          </a:bodyPr>
          <a:lstStyle/>
          <a:p>
            <a:pPr>
              <a:lnSpc>
                <a:spcPct val="110000"/>
              </a:lnSpc>
            </a:pPr>
            <a:r>
              <a:rPr lang="en-US" sz="1800" b="1" dirty="0">
                <a:solidFill>
                  <a:srgbClr val="FFFFFF"/>
                </a:solidFill>
              </a:rPr>
              <a:t>Asynchronous integration (SQS, MQ, Kafka, etc.)</a:t>
            </a:r>
          </a:p>
          <a:p>
            <a:pPr>
              <a:lnSpc>
                <a:spcPct val="110000"/>
              </a:lnSpc>
            </a:pPr>
            <a:r>
              <a:rPr lang="en-US" sz="1400" dirty="0">
                <a:solidFill>
                  <a:srgbClr val="FFFFFF"/>
                </a:solidFill>
              </a:rPr>
              <a:t>Ex: </a:t>
            </a:r>
          </a:p>
          <a:p>
            <a:pPr marL="285750" indent="-285750">
              <a:lnSpc>
                <a:spcPct val="110000"/>
              </a:lnSpc>
              <a:buFontTx/>
              <a:buChar char="-"/>
            </a:pPr>
            <a:r>
              <a:rPr lang="en-US" sz="1400" dirty="0">
                <a:solidFill>
                  <a:srgbClr val="FFFFFF"/>
                </a:solidFill>
              </a:rPr>
              <a:t>Pack mocks the </a:t>
            </a:r>
            <a:r>
              <a:rPr lang="en-US" sz="1400" dirty="0" err="1">
                <a:solidFill>
                  <a:srgbClr val="FFFFFF"/>
                </a:solidFill>
              </a:rPr>
              <a:t>kafta</a:t>
            </a:r>
            <a:r>
              <a:rPr lang="en-US" sz="1400" dirty="0">
                <a:solidFill>
                  <a:srgbClr val="FFFFFF"/>
                </a:solidFill>
              </a:rPr>
              <a:t> with a </a:t>
            </a:r>
          </a:p>
          <a:p>
            <a:pPr>
              <a:lnSpc>
                <a:spcPct val="110000"/>
              </a:lnSpc>
            </a:pPr>
            <a:r>
              <a:rPr lang="en-US" sz="1400" dirty="0">
                <a:solidFill>
                  <a:srgbClr val="FFFFFF"/>
                </a:solidFill>
              </a:rPr>
              <a:t>Contract, metadata and data. (Won’t </a:t>
            </a:r>
          </a:p>
          <a:p>
            <a:pPr>
              <a:lnSpc>
                <a:spcPct val="110000"/>
              </a:lnSpc>
            </a:pPr>
            <a:r>
              <a:rPr lang="en-US" sz="1400" dirty="0">
                <a:solidFill>
                  <a:srgbClr val="FFFFFF"/>
                </a:solidFill>
              </a:rPr>
              <a:t>care about the order mgt system here)</a:t>
            </a:r>
          </a:p>
          <a:p>
            <a:pPr>
              <a:lnSpc>
                <a:spcPct val="110000"/>
              </a:lnSpc>
            </a:pPr>
            <a:r>
              <a:rPr lang="en-US" sz="1400" dirty="0">
                <a:solidFill>
                  <a:srgbClr val="FFFFFF"/>
                </a:solidFill>
              </a:rPr>
              <a:t>- Pack pushes a message to the</a:t>
            </a:r>
          </a:p>
          <a:p>
            <a:pPr>
              <a:lnSpc>
                <a:spcPct val="110000"/>
              </a:lnSpc>
            </a:pPr>
            <a:r>
              <a:rPr lang="en-US" sz="1400" dirty="0">
                <a:solidFill>
                  <a:srgbClr val="FFFFFF"/>
                </a:solidFill>
              </a:rPr>
              <a:t>Consumer and invokes message handler</a:t>
            </a:r>
          </a:p>
          <a:p>
            <a:pPr>
              <a:lnSpc>
                <a:spcPct val="110000"/>
              </a:lnSpc>
            </a:pPr>
            <a:r>
              <a:rPr lang="en-US" sz="1400" dirty="0">
                <a:solidFill>
                  <a:srgbClr val="FFFFFF"/>
                </a:solidFill>
              </a:rPr>
              <a:t> which processes the message</a:t>
            </a:r>
          </a:p>
          <a:p>
            <a:pPr marL="285750" indent="-285750">
              <a:lnSpc>
                <a:spcPct val="110000"/>
              </a:lnSpc>
              <a:buFont typeface="Arial" panose="020B0604020202020204" pitchFamily="34" charset="0"/>
              <a:buChar char="•"/>
            </a:pPr>
            <a:endParaRPr lang="en-US" sz="1400" dirty="0">
              <a:solidFill>
                <a:srgbClr val="FFFFFF"/>
              </a:solidFill>
            </a:endParaRPr>
          </a:p>
        </p:txBody>
      </p:sp>
      <p:cxnSp>
        <p:nvCxnSpPr>
          <p:cNvPr id="18" name="Straight Connector 17">
            <a:extLst>
              <a:ext uri="{FF2B5EF4-FFF2-40B4-BE49-F238E27FC236}">
                <a16:creationId xmlns:a16="http://schemas.microsoft.com/office/drawing/2014/main" id="{A07787ED-5EDC-4C54-AD87-55B60D0FE3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63AA932D-073D-8F48-AEE6-2063FF4E43FF}"/>
              </a:ext>
            </a:extLst>
          </p:cNvPr>
          <p:cNvPicPr>
            <a:picLocks noChangeAspect="1"/>
          </p:cNvPicPr>
          <p:nvPr/>
        </p:nvPicPr>
        <p:blipFill>
          <a:blip r:embed="rId4"/>
          <a:stretch>
            <a:fillRect/>
          </a:stretch>
        </p:blipFill>
        <p:spPr>
          <a:xfrm>
            <a:off x="5622324" y="1649704"/>
            <a:ext cx="6371948" cy="4516306"/>
          </a:xfrm>
          <a:prstGeom prst="rect">
            <a:avLst/>
          </a:prstGeom>
        </p:spPr>
      </p:pic>
      <p:sp>
        <p:nvSpPr>
          <p:cNvPr id="33" name="!!footer rectangle">
            <a:extLst>
              <a:ext uri="{FF2B5EF4-FFF2-40B4-BE49-F238E27FC236}">
                <a16:creationId xmlns:a16="http://schemas.microsoft.com/office/drawing/2014/main" id="{B40A8CA7-7D5A-43B0-A1A0-B558ECA9E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6596587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500"/>
                                  </p:stCondLst>
                                  <p:iterate>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1500"/>
                                  </p:stCondLst>
                                  <p:iterate>
                                    <p:tmPct val="10000"/>
                                  </p:iterate>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7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1500"/>
                                  </p:stCondLst>
                                  <p:iterate>
                                    <p:tmPct val="10000"/>
                                  </p:iterate>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7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1500"/>
                                  </p:stCondLst>
                                  <p:iterate>
                                    <p:tmPct val="10000"/>
                                  </p:iterate>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7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1500"/>
                                  </p:stCondLst>
                                  <p:iterate>
                                    <p:tmPct val="10000"/>
                                  </p:iterate>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7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1500"/>
                                  </p:stCondLst>
                                  <p:iterate>
                                    <p:tmPct val="10000"/>
                                  </p:iterate>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7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1500"/>
                                  </p:stCondLst>
                                  <p:iterate>
                                    <p:tmPct val="10000"/>
                                  </p:iterate>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700"/>
                                        <p:tgtEl>
                                          <p:spTgt spid="3">
                                            <p:txEl>
                                              <p:pRg st="7" end="7"/>
                                            </p:txEl>
                                          </p:spTgt>
                                        </p:tgtEl>
                                      </p:cBhvr>
                                    </p:animEffect>
                                  </p:childTnLst>
                                </p:cTn>
                              </p:par>
                              <p:par>
                                <p:cTn id="43" presetID="10" presetClass="entr" presetSubtype="0" fill="hold" grpId="0" nodeType="withEffect">
                                  <p:stCondLst>
                                    <p:cond delay="1000"/>
                                  </p:stCondLst>
                                  <p:iterate>
                                    <p:tmPct val="10000"/>
                                  </p:iterate>
                                  <p:childTnLst>
                                    <p:set>
                                      <p:cBhvr>
                                        <p:cTn id="44" dur="1" fill="hold">
                                          <p:stCondLst>
                                            <p:cond delay="0"/>
                                          </p:stCondLst>
                                        </p:cTn>
                                        <p:tgtEl>
                                          <p:spTgt spid="2"/>
                                        </p:tgtEl>
                                        <p:attrNameLst>
                                          <p:attrName>style.visibility</p:attrName>
                                        </p:attrNameLst>
                                      </p:cBhvr>
                                      <p:to>
                                        <p:strVal val="visible"/>
                                      </p:to>
                                    </p:set>
                                    <p:animEffect transition="in" filter="fade">
                                      <p:cBhvr>
                                        <p:cTn id="45"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AF4F2BA-3C03-4E2C-8ABC-0949B61B3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4BA35CD-DF1D-460B-A48F-8B7F45FE2FCE}"/>
              </a:ext>
            </a:extLst>
          </p:cNvPr>
          <p:cNvPicPr>
            <a:picLocks noChangeAspect="1"/>
          </p:cNvPicPr>
          <p:nvPr/>
        </p:nvPicPr>
        <p:blipFill rotWithShape="1">
          <a:blip r:embed="rId3">
            <a:alphaModFix amt="35000"/>
          </a:blip>
          <a:srcRect t="12791"/>
          <a:stretch/>
        </p:blipFill>
        <p:spPr>
          <a:xfrm>
            <a:off x="20" y="10"/>
            <a:ext cx="12191980" cy="6857990"/>
          </a:xfrm>
          <a:prstGeom prst="rect">
            <a:avLst/>
          </a:prstGeom>
        </p:spPr>
      </p:pic>
      <p:sp>
        <p:nvSpPr>
          <p:cNvPr id="2" name="Title 1">
            <a:extLst>
              <a:ext uri="{FF2B5EF4-FFF2-40B4-BE49-F238E27FC236}">
                <a16:creationId xmlns:a16="http://schemas.microsoft.com/office/drawing/2014/main" id="{76E2C208-10EE-0948-8243-C29ACD897D40}"/>
              </a:ext>
            </a:extLst>
          </p:cNvPr>
          <p:cNvSpPr>
            <a:spLocks noGrp="1"/>
          </p:cNvSpPr>
          <p:nvPr>
            <p:ph type="ctrTitle"/>
          </p:nvPr>
        </p:nvSpPr>
        <p:spPr>
          <a:xfrm>
            <a:off x="1207658" y="98853"/>
            <a:ext cx="8664558" cy="652925"/>
          </a:xfrm>
        </p:spPr>
        <p:txBody>
          <a:bodyPr>
            <a:normAutofit/>
          </a:bodyPr>
          <a:lstStyle/>
          <a:p>
            <a:r>
              <a:rPr lang="en-US" sz="4000" dirty="0">
                <a:solidFill>
                  <a:srgbClr val="FFFFFF"/>
                </a:solidFill>
              </a:rPr>
              <a:t>How PACT works </a:t>
            </a:r>
          </a:p>
        </p:txBody>
      </p:sp>
      <p:sp>
        <p:nvSpPr>
          <p:cNvPr id="3" name="Subtitle 2">
            <a:extLst>
              <a:ext uri="{FF2B5EF4-FFF2-40B4-BE49-F238E27FC236}">
                <a16:creationId xmlns:a16="http://schemas.microsoft.com/office/drawing/2014/main" id="{475E60A2-188C-F640-AAD5-E2F890B25C84}"/>
              </a:ext>
            </a:extLst>
          </p:cNvPr>
          <p:cNvSpPr>
            <a:spLocks noGrp="1"/>
          </p:cNvSpPr>
          <p:nvPr>
            <p:ph type="subTitle" idx="1"/>
          </p:nvPr>
        </p:nvSpPr>
        <p:spPr>
          <a:xfrm>
            <a:off x="580768" y="1248032"/>
            <a:ext cx="11413504" cy="4917978"/>
          </a:xfrm>
        </p:spPr>
        <p:txBody>
          <a:bodyPr>
            <a:normAutofit/>
          </a:bodyPr>
          <a:lstStyle/>
          <a:p>
            <a:pPr>
              <a:lnSpc>
                <a:spcPct val="110000"/>
              </a:lnSpc>
            </a:pPr>
            <a:r>
              <a:rPr lang="en-US" sz="1800" b="1" dirty="0">
                <a:solidFill>
                  <a:srgbClr val="FFFFFF"/>
                </a:solidFill>
              </a:rPr>
              <a:t>Asynchronous integration (SQS, MQ, Kafka, etc.)</a:t>
            </a:r>
          </a:p>
          <a:p>
            <a:pPr marL="285750" indent="-285750">
              <a:lnSpc>
                <a:spcPct val="110000"/>
              </a:lnSpc>
              <a:buFontTx/>
              <a:buChar char="-"/>
            </a:pPr>
            <a:r>
              <a:rPr lang="en-US" sz="1400" dirty="0">
                <a:solidFill>
                  <a:srgbClr val="FFFFFF"/>
                </a:solidFill>
              </a:rPr>
              <a:t>Consumer serializes the contract and uploads to broker</a:t>
            </a:r>
          </a:p>
          <a:p>
            <a:pPr marL="285750" indent="-285750">
              <a:lnSpc>
                <a:spcPct val="110000"/>
              </a:lnSpc>
              <a:buFontTx/>
              <a:buChar char="-"/>
            </a:pPr>
            <a:r>
              <a:rPr lang="en-US" sz="1400" dirty="0">
                <a:solidFill>
                  <a:srgbClr val="FFFFFF"/>
                </a:solidFill>
              </a:rPr>
              <a:t>Pact replays the request  and invokes the provider’s function that produced the message</a:t>
            </a:r>
          </a:p>
          <a:p>
            <a:pPr marL="285750" indent="-285750">
              <a:lnSpc>
                <a:spcPct val="110000"/>
              </a:lnSpc>
              <a:buFontTx/>
              <a:buChar char="-"/>
            </a:pPr>
            <a:r>
              <a:rPr lang="en-US" sz="1400" dirty="0">
                <a:solidFill>
                  <a:srgbClr val="FFFFFF"/>
                </a:solidFill>
              </a:rPr>
              <a:t>Verify the produced event above against the message details in the contract. </a:t>
            </a:r>
          </a:p>
          <a:p>
            <a:pPr marL="285750" indent="-285750">
              <a:lnSpc>
                <a:spcPct val="110000"/>
              </a:lnSpc>
              <a:buFont typeface="Arial" panose="020B0604020202020204" pitchFamily="34" charset="0"/>
              <a:buChar char="•"/>
            </a:pPr>
            <a:endParaRPr lang="en-US" sz="1400" dirty="0">
              <a:solidFill>
                <a:srgbClr val="FFFFFF"/>
              </a:solidFill>
            </a:endParaRPr>
          </a:p>
          <a:p>
            <a:pPr marL="285750" indent="-285750">
              <a:lnSpc>
                <a:spcPct val="110000"/>
              </a:lnSpc>
              <a:buFont typeface="Arial" panose="020B0604020202020204" pitchFamily="34" charset="0"/>
              <a:buChar char="•"/>
            </a:pPr>
            <a:endParaRPr lang="en-US" sz="1400" dirty="0">
              <a:solidFill>
                <a:srgbClr val="FFFFFF"/>
              </a:solidFill>
            </a:endParaRPr>
          </a:p>
          <a:p>
            <a:pPr marL="285750" indent="-285750">
              <a:lnSpc>
                <a:spcPct val="110000"/>
              </a:lnSpc>
              <a:buFont typeface="Arial" panose="020B0604020202020204" pitchFamily="34" charset="0"/>
              <a:buChar char="•"/>
            </a:pPr>
            <a:r>
              <a:rPr lang="en-US" sz="1400" dirty="0">
                <a:solidFill>
                  <a:srgbClr val="FFFFFF"/>
                </a:solidFill>
              </a:rPr>
              <a:t>REFERENCES: </a:t>
            </a:r>
            <a:r>
              <a:rPr lang="en-US" sz="1400" dirty="0">
                <a:solidFill>
                  <a:srgbClr val="FFFFFF"/>
                </a:solidFill>
                <a:hlinkClick r:id="rId4"/>
              </a:rPr>
              <a:t>https://docs.pact.io/</a:t>
            </a:r>
            <a:r>
              <a:rPr lang="en-US" sz="1400" dirty="0">
                <a:solidFill>
                  <a:srgbClr val="FFFFFF"/>
                </a:solidFill>
              </a:rPr>
              <a:t>, </a:t>
            </a:r>
            <a:r>
              <a:rPr lang="en-US" sz="1400" dirty="0">
                <a:solidFill>
                  <a:srgbClr val="FFFFFF"/>
                </a:solidFill>
                <a:hlinkClick r:id="rId5"/>
              </a:rPr>
              <a:t>https://spring.io/guides/gs/contract-rest/</a:t>
            </a:r>
            <a:r>
              <a:rPr lang="en-US" sz="1400" dirty="0">
                <a:solidFill>
                  <a:srgbClr val="FFFFFF"/>
                </a:solidFill>
              </a:rPr>
              <a:t> </a:t>
            </a:r>
          </a:p>
        </p:txBody>
      </p:sp>
      <p:cxnSp>
        <p:nvCxnSpPr>
          <p:cNvPr id="18" name="Straight Connector 17">
            <a:extLst>
              <a:ext uri="{FF2B5EF4-FFF2-40B4-BE49-F238E27FC236}">
                <a16:creationId xmlns:a16="http://schemas.microsoft.com/office/drawing/2014/main" id="{A07787ED-5EDC-4C54-AD87-55B60D0FE3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3" name="!!footer rectangle">
            <a:extLst>
              <a:ext uri="{FF2B5EF4-FFF2-40B4-BE49-F238E27FC236}">
                <a16:creationId xmlns:a16="http://schemas.microsoft.com/office/drawing/2014/main" id="{B40A8CA7-7D5A-43B0-A1A0-B558ECA9E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7482900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500"/>
                                  </p:stCondLst>
                                  <p:iterate>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1500"/>
                                  </p:stCondLst>
                                  <p:iterate>
                                    <p:tmPct val="10000"/>
                                  </p:iterate>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7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1500"/>
                                  </p:stCondLst>
                                  <p:iterate>
                                    <p:tmPct val="10000"/>
                                  </p:iterate>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7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1500"/>
                                  </p:stCondLst>
                                  <p:iterate>
                                    <p:tmPct val="10000"/>
                                  </p:iterate>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700"/>
                                        <p:tgtEl>
                                          <p:spTgt spid="3">
                                            <p:txEl>
                                              <p:pRg st="6" end="6"/>
                                            </p:txEl>
                                          </p:spTgt>
                                        </p:tgtEl>
                                      </p:cBhvr>
                                    </p:animEffect>
                                  </p:childTnLst>
                                </p:cTn>
                              </p:par>
                              <p:par>
                                <p:cTn id="28" presetID="10" presetClass="entr" presetSubtype="0" fill="hold" grpId="0" nodeType="withEffect">
                                  <p:stCondLst>
                                    <p:cond delay="1000"/>
                                  </p:stCondLst>
                                  <p:iterate>
                                    <p:tmPct val="10000"/>
                                  </p:iterate>
                                  <p:childTnLst>
                                    <p:set>
                                      <p:cBhvr>
                                        <p:cTn id="29" dur="1" fill="hold">
                                          <p:stCondLst>
                                            <p:cond delay="0"/>
                                          </p:stCondLst>
                                        </p:cTn>
                                        <p:tgtEl>
                                          <p:spTgt spid="2"/>
                                        </p:tgtEl>
                                        <p:attrNameLst>
                                          <p:attrName>style.visibility</p:attrName>
                                        </p:attrNameLst>
                                      </p:cBhvr>
                                      <p:to>
                                        <p:strVal val="visible"/>
                                      </p:to>
                                    </p:set>
                                    <p:animEffect transition="in" filter="fade">
                                      <p:cBhvr>
                                        <p:cTn id="3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Arial Nova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Nova"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90756</TotalTime>
  <Words>768</Words>
  <Application>Microsoft Macintosh PowerPoint</Application>
  <PresentationFormat>Widescreen</PresentationFormat>
  <Paragraphs>75</Paragraphs>
  <Slides>9</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Arial Nova</vt:lpstr>
      <vt:lpstr>Arial Nova Light</vt:lpstr>
      <vt:lpstr>Calibri</vt:lpstr>
      <vt:lpstr>Cambria Math</vt:lpstr>
      <vt:lpstr>RetrospectVTI</vt:lpstr>
      <vt:lpstr>Consumer Driven Contract Test</vt:lpstr>
      <vt:lpstr>What it is</vt:lpstr>
      <vt:lpstr>Issues with Integration tests</vt:lpstr>
      <vt:lpstr>Benefits of contract tests</vt:lpstr>
      <vt:lpstr>Use cases of contract tests</vt:lpstr>
      <vt:lpstr>How PACT works </vt:lpstr>
      <vt:lpstr>How PACT works </vt:lpstr>
      <vt:lpstr>How PACT works </vt:lpstr>
      <vt:lpstr>How PACT works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Consumer Driven Contract Test</dc:title>
  <dc:creator>Gilbert Ndenzi</dc:creator>
  <cp:lastModifiedBy>Gilbert Ndenzi</cp:lastModifiedBy>
  <cp:revision>17</cp:revision>
  <dcterms:created xsi:type="dcterms:W3CDTF">2021-04-27T16:13:04Z</dcterms:created>
  <dcterms:modified xsi:type="dcterms:W3CDTF">2021-06-29T16:49:50Z</dcterms:modified>
</cp:coreProperties>
</file>