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62" r:id="rId3"/>
    <p:sldId id="259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8E24C-DF6D-42D3-BCF4-48A800202F25}" type="datetimeFigureOut">
              <a:rPr lang="en-ID" smtClean="0"/>
              <a:t>10/07/2025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4D0E0-136C-4495-8FA8-F30DA72D85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480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4D0E0-136C-4495-8FA8-F30DA72D85E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725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10/07/2025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423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10/07/2025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159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10/07/2025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1053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10/07/2025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245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10/07/2025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6840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10/07/2025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1160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10/07/2025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7554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10/07/2025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034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10/07/2025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575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10/07/2025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003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10/07/2025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516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10/07/2025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661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10/07/2025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655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10/07/2025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1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10/07/2025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740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10/07/2025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498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10/07/2025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132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C6676A-8030-4180-AB07-0193626D3736}" type="datetimeFigureOut">
              <a:rPr lang="en-ID" smtClean="0"/>
              <a:t>10/07/2025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894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679C-3DEE-B498-CD17-6445EAC6A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COCOMO </a:t>
            </a:r>
            <a:br>
              <a:rPr lang="en-US" dirty="0"/>
            </a:br>
            <a:br>
              <a:rPr lang="en-US" dirty="0"/>
            </a:b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Constructive Cost Model = Model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Biaya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Konstruktif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b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Tahap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Perencanaan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Estimasi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ID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A441A-0599-A0D4-C4B7-DE0F88922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D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331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DB9958-CCA9-0DDF-07A6-1A3B114346C2}"/>
              </a:ext>
            </a:extLst>
          </p:cNvPr>
          <p:cNvSpPr txBox="1"/>
          <p:nvPr/>
        </p:nvSpPr>
        <p:spPr>
          <a:xfrm>
            <a:off x="290036" y="211396"/>
            <a:ext cx="116119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800" b="0" i="0" dirty="0">
                <a:effectLst/>
                <a:latin typeface="Abadi Extra Light" panose="020B0204020104020204" pitchFamily="34" charset="0"/>
              </a:rPr>
              <a:t>Model COCOMO</a:t>
            </a:r>
            <a:r>
              <a:rPr lang="en-ID" sz="2800" dirty="0"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Merupakan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algoritma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estimasi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biaya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perangkat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lunak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model yang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dikembangkan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oleh Barry Boehm. Model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ini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menggunakan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rumus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regresi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dasar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,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dengan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parameter yang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berasal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dari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data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historis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dan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karakteristik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proyek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proyek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saat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ini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.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Motivasi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utama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dari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model COCOMO 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adalah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untuk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untuk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membantu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mengetahui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konsekuensi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biaya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dari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keputusan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yang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akan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diambil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saat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 </a:t>
            </a:r>
            <a:r>
              <a:rPr lang="en-ID" sz="2800" b="0" i="1" dirty="0">
                <a:effectLst/>
                <a:latin typeface="Abadi Extra Light" panose="020B0204020104020204" pitchFamily="34" charset="0"/>
              </a:rPr>
              <a:t>commissioning, developing, and supporting 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produk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perangkat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lunak</a:t>
            </a:r>
            <a:r>
              <a:rPr lang="en-ID" sz="2800" b="0" i="0">
                <a:effectLst/>
                <a:latin typeface="Abadi Extra Light" panose="020B0204020104020204" pitchFamily="34" charset="0"/>
              </a:rPr>
              <a:t>.</a:t>
            </a:r>
            <a:endParaRPr lang="en-ID" sz="2800" b="0" i="0" dirty="0">
              <a:effectLst/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5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080D05-80A3-06B5-19D6-4D7D9EB0AD9A}"/>
              </a:ext>
            </a:extLst>
          </p:cNvPr>
          <p:cNvSpPr txBox="1"/>
          <p:nvPr/>
        </p:nvSpPr>
        <p:spPr>
          <a:xfrm>
            <a:off x="339090" y="303688"/>
            <a:ext cx="11852910" cy="7592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1. Model COCOMO </a:t>
            </a:r>
            <a:r>
              <a:rPr lang="en-ID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Basic (Dasar)</a:t>
            </a:r>
            <a:endParaRPr lang="en-ID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6088" algn="just">
              <a:lnSpc>
                <a:spcPct val="107000"/>
              </a:lnSpc>
              <a:spcAft>
                <a:spcPts val="800"/>
              </a:spcAft>
            </a:pP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usaha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pengembangan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PL (dan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biaya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sebagai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fungsi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dari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ukuran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program yang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diekspresikan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dalam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baris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kode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diestimasi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(LOC</a:t>
            </a:r>
            <a:r>
              <a:rPr lang="en-ID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Line Of Code).</a:t>
            </a:r>
          </a:p>
          <a:p>
            <a:pPr marL="446088" algn="just">
              <a:lnSpc>
                <a:spcPct val="107000"/>
              </a:lnSpc>
              <a:spcAft>
                <a:spcPts val="800"/>
              </a:spcAft>
            </a:pPr>
            <a:endParaRPr lang="en-ID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b="0" i="0" dirty="0">
                <a:effectLst/>
                <a:latin typeface="Times New Roman" panose="02020603050405020304" pitchFamily="18" charset="0"/>
              </a:rPr>
              <a:t>Model COCOMO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dapat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diaplikasikan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dalam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tiga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tingkatan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kelas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meliputi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:</a:t>
            </a:r>
            <a:endParaRPr lang="en-US" sz="2800" b="0" i="0" dirty="0">
              <a:effectLst/>
              <a:latin typeface="Georgia" panose="02040502050405020303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</a:rPr>
              <a:t>1.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Proyek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organik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(organic mode) :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proyek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dengan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ukuran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relatif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kecil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dengan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</a:rPr>
              <a:t>     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anggota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tim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yang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sudah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berpengalaman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, dan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mampu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bekerja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pada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permintaan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</a:rPr>
              <a:t>      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yang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relatif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fleksibel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.</a:t>
            </a:r>
            <a:endParaRPr lang="en-US" sz="2800" b="0" i="0" dirty="0">
              <a:effectLst/>
              <a:latin typeface="Georgia" panose="02040502050405020303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</a:rPr>
              <a:t>2.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Proyek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sedang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(semi-detached mode) :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Merupakan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proyek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yang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memiliki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</a:rPr>
              <a:t>     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ukuran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dan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tingkat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kerumitan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yang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sedang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, dan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tiap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anggota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tim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memiliki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</a:rPr>
              <a:t>     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tingkat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keahlian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yang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berbeda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.</a:t>
            </a:r>
            <a:endParaRPr lang="en-US" sz="2800" b="0" i="0" dirty="0">
              <a:effectLst/>
              <a:latin typeface="Georgia" panose="02040502050405020303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</a:rPr>
              <a:t>3.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Proyek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terintegrasi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(embedded mode)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Proyek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yang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dibangun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dengan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800" b="0" i="0" dirty="0">
                <a:effectLst/>
                <a:latin typeface="Times New Roman" panose="02020603050405020304" pitchFamily="18" charset="0"/>
              </a:rPr>
              <a:t>     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spesifikasi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dan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operasi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yang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ketat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.</a:t>
            </a:r>
            <a:endParaRPr lang="en-US" sz="2800" b="0" i="0" dirty="0">
              <a:effectLst/>
              <a:latin typeface="Georgia" panose="02040502050405020303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D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9561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0D5199-7D12-A353-4935-B350DB3148C0}"/>
              </a:ext>
            </a:extLst>
          </p:cNvPr>
          <p:cNvSpPr txBox="1"/>
          <p:nvPr/>
        </p:nvSpPr>
        <p:spPr>
          <a:xfrm>
            <a:off x="365761" y="-139571"/>
            <a:ext cx="11826239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tiga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kategori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produk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Boehm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menyediakan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rangkaian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ekspresi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berbeda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memprediksi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Upaya/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usaha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(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satuan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orang-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bulan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PM) dan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waktu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pengembangan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dari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estimasi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ukuran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diberikan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kilo baris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kode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sumber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(KLSC). Tapi,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berapa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banyak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usaha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satu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orang-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bulan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 Satu orang per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bulan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adalah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upaya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biasanya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seseorang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sebulan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Perkiraan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orang-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bulan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secara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implisit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memperhitungkan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kerugian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produktivitas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biasanya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terjadi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karena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hilangnya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waktu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hari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libur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libur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mingguan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rehat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kopi,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dll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D" sz="2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D" sz="2800" b="1" i="1" u="sng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Apa</a:t>
            </a:r>
            <a:r>
              <a:rPr lang="en-ID" sz="2800" b="1" i="1" u="sng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b="1" i="1" u="sng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itu</a:t>
            </a:r>
            <a:r>
              <a:rPr lang="en-ID" sz="2800" b="1" i="1" u="sng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Person-Month? </a:t>
            </a:r>
            <a:endParaRPr lang="en-ID" sz="2800" u="sng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algn="just"/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Orang-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bulan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(PM)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adalah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unit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populer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pengukuran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usaha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Person-month (PM)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dianggap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sebagai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unit yang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tepat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mengukur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upaya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karena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developer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biasanya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ditugaskan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sebuah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proyek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selama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beberapa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bulan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tertentu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Perlu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dicatat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bahwa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perkiraan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upaya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100 PM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tidak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berarti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bahwa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100 orang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harus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bekerja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selama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bulan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Juga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tidak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berarti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bahwa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 orang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harus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dipekerjakan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selama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100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bulan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menyelesaikan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proyek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415598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</TotalTime>
  <Words>373</Words>
  <Application>Microsoft Office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Abadi Extra Light</vt:lpstr>
      <vt:lpstr>Aptos</vt:lpstr>
      <vt:lpstr>Arial</vt:lpstr>
      <vt:lpstr>Calibri</vt:lpstr>
      <vt:lpstr>Century Gothic</vt:lpstr>
      <vt:lpstr>Georgia</vt:lpstr>
      <vt:lpstr>Times New Roman</vt:lpstr>
      <vt:lpstr>Wingdings 3</vt:lpstr>
      <vt:lpstr>Ion</vt:lpstr>
      <vt:lpstr>MODEL COCOMO   Constructive Cost Model = Model Biaya Konstruktif) Tahap Perencanaan ( Estimasi)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COCOMO   Constructive Cost Model = Model Biaya Konstruktif) Tahap Perencanaan ( Estimasi)</dc:title>
  <dc:creator>Tavipia</dc:creator>
  <cp:lastModifiedBy>Juan Patrick Lie</cp:lastModifiedBy>
  <cp:revision>6</cp:revision>
  <dcterms:created xsi:type="dcterms:W3CDTF">2024-07-11T10:11:05Z</dcterms:created>
  <dcterms:modified xsi:type="dcterms:W3CDTF">2025-07-10T07:43:53Z</dcterms:modified>
</cp:coreProperties>
</file>