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0" r:id="rId2"/>
    <p:sldId id="292" r:id="rId3"/>
    <p:sldId id="261" r:id="rId4"/>
    <p:sldId id="264" r:id="rId5"/>
    <p:sldId id="280" r:id="rId6"/>
    <p:sldId id="267" r:id="rId7"/>
    <p:sldId id="298" r:id="rId8"/>
    <p:sldId id="282" r:id="rId9"/>
    <p:sldId id="259" r:id="rId10"/>
    <p:sldId id="283" r:id="rId11"/>
    <p:sldId id="284" r:id="rId12"/>
    <p:sldId id="286" r:id="rId13"/>
    <p:sldId id="287" r:id="rId14"/>
    <p:sldId id="276" r:id="rId15"/>
    <p:sldId id="288" r:id="rId16"/>
    <p:sldId id="289" r:id="rId17"/>
    <p:sldId id="293" r:id="rId18"/>
    <p:sldId id="295" r:id="rId19"/>
    <p:sldId id="297" r:id="rId20"/>
    <p:sldId id="291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FD0"/>
    <a:srgbClr val="005E85"/>
    <a:srgbClr val="0196C5"/>
    <a:srgbClr val="91CFEE"/>
    <a:srgbClr val="C8E7FA"/>
    <a:srgbClr val="0095C4"/>
    <a:srgbClr val="16A9D5"/>
    <a:srgbClr val="414467"/>
    <a:srgbClr val="018DC9"/>
    <a:srgbClr val="0A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 showGuides="1">
      <p:cViewPr>
        <p:scale>
          <a:sx n="59" d="100"/>
          <a:sy n="59" d="100"/>
        </p:scale>
        <p:origin x="1092" y="384"/>
      </p:cViewPr>
      <p:guideLst>
        <p:guide orient="horz" pos="2159"/>
        <p:guide pos="382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F8411-46EC-4895-B707-61D7D5E47D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B82E7-79EB-442C-BD4A-2CDDE88B4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identification, prediction and classification of unwanted unpleasant events in Oil well operations are task that are important and carried out and/or monitored by humans . </a:t>
          </a:r>
        </a:p>
      </dgm:t>
    </dgm:pt>
    <dgm:pt modelId="{AC1F03BD-52BE-4960-9136-F63D3B72053D}" type="parTrans" cxnId="{725BFE9D-0F62-4A3B-813C-DE885759E8B5}">
      <dgm:prSet/>
      <dgm:spPr/>
      <dgm:t>
        <a:bodyPr/>
        <a:lstStyle/>
        <a:p>
          <a:endParaRPr lang="en-US"/>
        </a:p>
      </dgm:t>
    </dgm:pt>
    <dgm:pt modelId="{A5E5D1A4-F6D7-455A-A896-449D1C5D8D37}" type="sibTrans" cxnId="{725BFE9D-0F62-4A3B-813C-DE885759E8B5}">
      <dgm:prSet/>
      <dgm:spPr/>
      <dgm:t>
        <a:bodyPr/>
        <a:lstStyle/>
        <a:p>
          <a:endParaRPr lang="en-US"/>
        </a:p>
      </dgm:t>
    </dgm:pt>
    <dgm:pt modelId="{DEA158D8-522E-4E73-BB3D-191F050193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task of responding to abnormal events in a process include the prompt detection of an abnormal event, the diagnosis of its underlying causes, and the implementation of the necessary control decisions and actions to return the process to a normal, secure, and functional condition. </a:t>
          </a:r>
        </a:p>
      </dgm:t>
    </dgm:pt>
    <dgm:pt modelId="{2F442E4E-C8B9-4019-9176-2D5DE22DBDF7}" type="parTrans" cxnId="{FA8A24F3-038B-4346-8B93-77D82FE4B70B}">
      <dgm:prSet/>
      <dgm:spPr/>
      <dgm:t>
        <a:bodyPr/>
        <a:lstStyle/>
        <a:p>
          <a:endParaRPr lang="en-US"/>
        </a:p>
      </dgm:t>
    </dgm:pt>
    <dgm:pt modelId="{0FF34EA3-5E08-4367-A137-D2CE2E36299C}" type="sibTrans" cxnId="{FA8A24F3-038B-4346-8B93-77D82FE4B70B}">
      <dgm:prSet/>
      <dgm:spPr/>
      <dgm:t>
        <a:bodyPr/>
        <a:lstStyle/>
        <a:p>
          <a:endParaRPr lang="en-US"/>
        </a:p>
      </dgm:t>
    </dgm:pt>
    <dgm:pt modelId="{CFD2109B-05DE-4E96-87C6-1965B40DD82E}" type="pres">
      <dgm:prSet presAssocID="{26AF8411-46EC-4895-B707-61D7D5E47DDC}" presName="root" presStyleCnt="0">
        <dgm:presLayoutVars>
          <dgm:dir/>
          <dgm:resizeHandles val="exact"/>
        </dgm:presLayoutVars>
      </dgm:prSet>
      <dgm:spPr/>
    </dgm:pt>
    <dgm:pt modelId="{430FE046-78AB-4AFD-8223-FA98E3B4EC85}" type="pres">
      <dgm:prSet presAssocID="{75FB82E7-79EB-442C-BD4A-2CDDE88B4DBF}" presName="compNode" presStyleCnt="0"/>
      <dgm:spPr/>
    </dgm:pt>
    <dgm:pt modelId="{F323A490-B025-4C79-811D-571C198EE9BF}" type="pres">
      <dgm:prSet presAssocID="{75FB82E7-79EB-442C-BD4A-2CDDE88B4DBF}" presName="bgRect" presStyleLbl="bgShp" presStyleIdx="0" presStyleCnt="2"/>
      <dgm:spPr/>
    </dgm:pt>
    <dgm:pt modelId="{D22CAF2E-98CC-46D1-9E68-33BE642F90B1}" type="pres">
      <dgm:prSet presAssocID="{75FB82E7-79EB-442C-BD4A-2CDDE88B4D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1CC3D51-4060-4910-B4E3-AB26238FCA1F}" type="pres">
      <dgm:prSet presAssocID="{75FB82E7-79EB-442C-BD4A-2CDDE88B4DBF}" presName="spaceRect" presStyleCnt="0"/>
      <dgm:spPr/>
    </dgm:pt>
    <dgm:pt modelId="{A0866922-1A4E-4244-9A0C-C1870D1EAA55}" type="pres">
      <dgm:prSet presAssocID="{75FB82E7-79EB-442C-BD4A-2CDDE88B4DBF}" presName="parTx" presStyleLbl="revTx" presStyleIdx="0" presStyleCnt="2">
        <dgm:presLayoutVars>
          <dgm:chMax val="0"/>
          <dgm:chPref val="0"/>
        </dgm:presLayoutVars>
      </dgm:prSet>
      <dgm:spPr/>
    </dgm:pt>
    <dgm:pt modelId="{B68CE80A-8227-430E-983D-48FA7CDC97A5}" type="pres">
      <dgm:prSet presAssocID="{A5E5D1A4-F6D7-455A-A896-449D1C5D8D37}" presName="sibTrans" presStyleCnt="0"/>
      <dgm:spPr/>
    </dgm:pt>
    <dgm:pt modelId="{64CB8B59-0213-44D8-84E9-777E81A7B9F0}" type="pres">
      <dgm:prSet presAssocID="{DEA158D8-522E-4E73-BB3D-191F050193B6}" presName="compNode" presStyleCnt="0"/>
      <dgm:spPr/>
    </dgm:pt>
    <dgm:pt modelId="{FF54DA17-60A4-4A43-99E0-831B32BC5030}" type="pres">
      <dgm:prSet presAssocID="{DEA158D8-522E-4E73-BB3D-191F050193B6}" presName="bgRect" presStyleLbl="bgShp" presStyleIdx="1" presStyleCnt="2"/>
      <dgm:spPr/>
    </dgm:pt>
    <dgm:pt modelId="{CD3989A4-92EC-484E-88D7-AEF94DDF5FF1}" type="pres">
      <dgm:prSet presAssocID="{DEA158D8-522E-4E73-BB3D-191F050193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726326A-F98D-467A-AE68-7EEFD998CC20}" type="pres">
      <dgm:prSet presAssocID="{DEA158D8-522E-4E73-BB3D-191F050193B6}" presName="spaceRect" presStyleCnt="0"/>
      <dgm:spPr/>
    </dgm:pt>
    <dgm:pt modelId="{668151F9-36AA-46FC-B139-9142058FA9FA}" type="pres">
      <dgm:prSet presAssocID="{DEA158D8-522E-4E73-BB3D-191F050193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837E23-E8F0-4E01-B03E-F20934300F95}" type="presOf" srcId="{75FB82E7-79EB-442C-BD4A-2CDDE88B4DBF}" destId="{A0866922-1A4E-4244-9A0C-C1870D1EAA55}" srcOrd="0" destOrd="0" presId="urn:microsoft.com/office/officeart/2018/2/layout/IconVerticalSolidList"/>
    <dgm:cxn modelId="{43D71E2B-775C-4C0F-925F-BAB5432CEEEC}" type="presOf" srcId="{26AF8411-46EC-4895-B707-61D7D5E47DDC}" destId="{CFD2109B-05DE-4E96-87C6-1965B40DD82E}" srcOrd="0" destOrd="0" presId="urn:microsoft.com/office/officeart/2018/2/layout/IconVerticalSolidList"/>
    <dgm:cxn modelId="{B9C1AD31-0058-4302-A79B-46119C640886}" type="presOf" srcId="{DEA158D8-522E-4E73-BB3D-191F050193B6}" destId="{668151F9-36AA-46FC-B139-9142058FA9FA}" srcOrd="0" destOrd="0" presId="urn:microsoft.com/office/officeart/2018/2/layout/IconVerticalSolidList"/>
    <dgm:cxn modelId="{725BFE9D-0F62-4A3B-813C-DE885759E8B5}" srcId="{26AF8411-46EC-4895-B707-61D7D5E47DDC}" destId="{75FB82E7-79EB-442C-BD4A-2CDDE88B4DBF}" srcOrd="0" destOrd="0" parTransId="{AC1F03BD-52BE-4960-9136-F63D3B72053D}" sibTransId="{A5E5D1A4-F6D7-455A-A896-449D1C5D8D37}"/>
    <dgm:cxn modelId="{FA8A24F3-038B-4346-8B93-77D82FE4B70B}" srcId="{26AF8411-46EC-4895-B707-61D7D5E47DDC}" destId="{DEA158D8-522E-4E73-BB3D-191F050193B6}" srcOrd="1" destOrd="0" parTransId="{2F442E4E-C8B9-4019-9176-2D5DE22DBDF7}" sibTransId="{0FF34EA3-5E08-4367-A137-D2CE2E36299C}"/>
    <dgm:cxn modelId="{806CFFA8-01CC-48A0-A2A8-6F4430B6FC14}" type="presParOf" srcId="{CFD2109B-05DE-4E96-87C6-1965B40DD82E}" destId="{430FE046-78AB-4AFD-8223-FA98E3B4EC85}" srcOrd="0" destOrd="0" presId="urn:microsoft.com/office/officeart/2018/2/layout/IconVerticalSolidList"/>
    <dgm:cxn modelId="{F846F577-AE87-4D22-A9A6-FE88E637B557}" type="presParOf" srcId="{430FE046-78AB-4AFD-8223-FA98E3B4EC85}" destId="{F323A490-B025-4C79-811D-571C198EE9BF}" srcOrd="0" destOrd="0" presId="urn:microsoft.com/office/officeart/2018/2/layout/IconVerticalSolidList"/>
    <dgm:cxn modelId="{2054A1B2-054F-429C-8E42-6CFD0F87E488}" type="presParOf" srcId="{430FE046-78AB-4AFD-8223-FA98E3B4EC85}" destId="{D22CAF2E-98CC-46D1-9E68-33BE642F90B1}" srcOrd="1" destOrd="0" presId="urn:microsoft.com/office/officeart/2018/2/layout/IconVerticalSolidList"/>
    <dgm:cxn modelId="{9E6EB933-9505-4C75-89F4-0F07E995D891}" type="presParOf" srcId="{430FE046-78AB-4AFD-8223-FA98E3B4EC85}" destId="{41CC3D51-4060-4910-B4E3-AB26238FCA1F}" srcOrd="2" destOrd="0" presId="urn:microsoft.com/office/officeart/2018/2/layout/IconVerticalSolidList"/>
    <dgm:cxn modelId="{2BF36F3D-4CDB-4942-AA7B-B6F3A1DA8809}" type="presParOf" srcId="{430FE046-78AB-4AFD-8223-FA98E3B4EC85}" destId="{A0866922-1A4E-4244-9A0C-C1870D1EAA55}" srcOrd="3" destOrd="0" presId="urn:microsoft.com/office/officeart/2018/2/layout/IconVerticalSolidList"/>
    <dgm:cxn modelId="{52792D79-76C2-4BDA-B31C-02526909B337}" type="presParOf" srcId="{CFD2109B-05DE-4E96-87C6-1965B40DD82E}" destId="{B68CE80A-8227-430E-983D-48FA7CDC97A5}" srcOrd="1" destOrd="0" presId="urn:microsoft.com/office/officeart/2018/2/layout/IconVerticalSolidList"/>
    <dgm:cxn modelId="{FB750F05-DB6C-4C3F-A1AF-6300013BF598}" type="presParOf" srcId="{CFD2109B-05DE-4E96-87C6-1965B40DD82E}" destId="{64CB8B59-0213-44D8-84E9-777E81A7B9F0}" srcOrd="2" destOrd="0" presId="urn:microsoft.com/office/officeart/2018/2/layout/IconVerticalSolidList"/>
    <dgm:cxn modelId="{2AC914E9-0041-425F-8EA8-8469DF9D656D}" type="presParOf" srcId="{64CB8B59-0213-44D8-84E9-777E81A7B9F0}" destId="{FF54DA17-60A4-4A43-99E0-831B32BC5030}" srcOrd="0" destOrd="0" presId="urn:microsoft.com/office/officeart/2018/2/layout/IconVerticalSolidList"/>
    <dgm:cxn modelId="{822C98E0-F981-43A9-80DC-A24AD3A1D7B4}" type="presParOf" srcId="{64CB8B59-0213-44D8-84E9-777E81A7B9F0}" destId="{CD3989A4-92EC-484E-88D7-AEF94DDF5FF1}" srcOrd="1" destOrd="0" presId="urn:microsoft.com/office/officeart/2018/2/layout/IconVerticalSolidList"/>
    <dgm:cxn modelId="{B49E29E1-21AE-4496-AE0D-DA1F1D2C3870}" type="presParOf" srcId="{64CB8B59-0213-44D8-84E9-777E81A7B9F0}" destId="{4726326A-F98D-467A-AE68-7EEFD998CC20}" srcOrd="2" destOrd="0" presId="urn:microsoft.com/office/officeart/2018/2/layout/IconVerticalSolidList"/>
    <dgm:cxn modelId="{6139E23C-A65A-47CF-88EC-2FF6EB4042F1}" type="presParOf" srcId="{64CB8B59-0213-44D8-84E9-777E81A7B9F0}" destId="{668151F9-36AA-46FC-B139-9142058FA9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3A490-B025-4C79-811D-571C198EE9BF}">
      <dsp:nvSpPr>
        <dsp:cNvPr id="0" name=""/>
        <dsp:cNvSpPr/>
      </dsp:nvSpPr>
      <dsp:spPr>
        <a:xfrm>
          <a:off x="0" y="349248"/>
          <a:ext cx="7052253" cy="8458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AF2E-98CC-46D1-9E68-33BE642F90B1}">
      <dsp:nvSpPr>
        <dsp:cNvPr id="0" name=""/>
        <dsp:cNvSpPr/>
      </dsp:nvSpPr>
      <dsp:spPr>
        <a:xfrm>
          <a:off x="255862" y="539558"/>
          <a:ext cx="465659" cy="465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66922-1A4E-4244-9A0C-C1870D1EAA55}">
      <dsp:nvSpPr>
        <dsp:cNvPr id="0" name=""/>
        <dsp:cNvSpPr/>
      </dsp:nvSpPr>
      <dsp:spPr>
        <a:xfrm>
          <a:off x="977384" y="349248"/>
          <a:ext cx="6072957" cy="84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04" tIns="89604" rIns="89604" bIns="8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identification, prediction and classification of unwanted unpleasant events in Oil well operations are task that are important and carried out and/or monitored by humans . </a:t>
          </a:r>
        </a:p>
      </dsp:txBody>
      <dsp:txXfrm>
        <a:off x="977384" y="349248"/>
        <a:ext cx="6072957" cy="846653"/>
      </dsp:txXfrm>
    </dsp:sp>
    <dsp:sp modelId="{FF54DA17-60A4-4A43-99E0-831B32BC5030}">
      <dsp:nvSpPr>
        <dsp:cNvPr id="0" name=""/>
        <dsp:cNvSpPr/>
      </dsp:nvSpPr>
      <dsp:spPr>
        <a:xfrm>
          <a:off x="0" y="1389421"/>
          <a:ext cx="7052253" cy="8458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989A4-92EC-484E-88D7-AEF94DDF5FF1}">
      <dsp:nvSpPr>
        <dsp:cNvPr id="0" name=""/>
        <dsp:cNvSpPr/>
      </dsp:nvSpPr>
      <dsp:spPr>
        <a:xfrm>
          <a:off x="255862" y="1579732"/>
          <a:ext cx="465659" cy="465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151F9-36AA-46FC-B139-9142058FA9FA}">
      <dsp:nvSpPr>
        <dsp:cNvPr id="0" name=""/>
        <dsp:cNvSpPr/>
      </dsp:nvSpPr>
      <dsp:spPr>
        <a:xfrm>
          <a:off x="977384" y="1389421"/>
          <a:ext cx="6072957" cy="84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04" tIns="89604" rIns="89604" bIns="8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task of responding to abnormal events in a process include the prompt detection of an abnormal event, the diagnosis of its underlying causes, and the implementation of the necessary control decisions and actions to return the process to a normal, secure, and functional condition. </a:t>
          </a:r>
        </a:p>
      </dsp:txBody>
      <dsp:txXfrm>
        <a:off x="977384" y="1389421"/>
        <a:ext cx="6072957" cy="84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Downstre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6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12E509-39C7-4E6D-9B94-37C505AE6F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12E509-39C7-4E6D-9B94-37C505AE6F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12E509-39C7-4E6D-9B94-37C505AE6F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12E509-39C7-4E6D-9B94-37C505AE6F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S0920410519306357?via%3Dihub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5730D5A-AD9F-0D75-2A18-02D257C76691}"/>
              </a:ext>
            </a:extLst>
          </p:cNvPr>
          <p:cNvGrpSpPr/>
          <p:nvPr/>
        </p:nvGrpSpPr>
        <p:grpSpPr>
          <a:xfrm>
            <a:off x="0" y="101490"/>
            <a:ext cx="6257109" cy="2328201"/>
            <a:chOff x="0" y="-29138"/>
            <a:chExt cx="6421271" cy="2344375"/>
          </a:xfrm>
        </p:grpSpPr>
        <p:sp>
          <p:nvSpPr>
            <p:cNvPr id="7" name="任意多边形 20">
              <a:extLst>
                <a:ext uri="{FF2B5EF4-FFF2-40B4-BE49-F238E27FC236}">
                  <a16:creationId xmlns:a16="http://schemas.microsoft.com/office/drawing/2014/main" id="{CC114B8C-2FA1-D5A2-B344-96C9EE961669}"/>
                </a:ext>
              </a:extLst>
            </p:cNvPr>
            <p:cNvSpPr/>
            <p:nvPr/>
          </p:nvSpPr>
          <p:spPr>
            <a:xfrm>
              <a:off x="0" y="-29138"/>
              <a:ext cx="6421271" cy="2308324"/>
            </a:xfrm>
            <a:custGeom>
              <a:avLst/>
              <a:gdLst>
                <a:gd name="connsiteX0" fmla="*/ 0 w 6027705"/>
                <a:gd name="connsiteY0" fmla="*/ 0 h 2187298"/>
                <a:gd name="connsiteX1" fmla="*/ 5078202 w 6027705"/>
                <a:gd name="connsiteY1" fmla="*/ 0 h 2187298"/>
                <a:gd name="connsiteX2" fmla="*/ 6027705 w 6027705"/>
                <a:gd name="connsiteY2" fmla="*/ 2131321 h 2187298"/>
                <a:gd name="connsiteX3" fmla="*/ 6027705 w 6027705"/>
                <a:gd name="connsiteY3" fmla="*/ 2187298 h 2187298"/>
                <a:gd name="connsiteX4" fmla="*/ 0 w 6027705"/>
                <a:gd name="connsiteY4" fmla="*/ 2187298 h 2187298"/>
                <a:gd name="connsiteX0-1" fmla="*/ 0 w 6027705"/>
                <a:gd name="connsiteY0-2" fmla="*/ 0 h 2187298"/>
                <a:gd name="connsiteX1-3" fmla="*/ 5287752 w 6027705"/>
                <a:gd name="connsiteY1-4" fmla="*/ 0 h 2187298"/>
                <a:gd name="connsiteX2-5" fmla="*/ 6027705 w 6027705"/>
                <a:gd name="connsiteY2-6" fmla="*/ 2131321 h 2187298"/>
                <a:gd name="connsiteX3-7" fmla="*/ 6027705 w 6027705"/>
                <a:gd name="connsiteY3-8" fmla="*/ 2187298 h 2187298"/>
                <a:gd name="connsiteX4-9" fmla="*/ 0 w 6027705"/>
                <a:gd name="connsiteY4-10" fmla="*/ 2187298 h 2187298"/>
                <a:gd name="connsiteX5" fmla="*/ 0 w 6027705"/>
                <a:gd name="connsiteY5" fmla="*/ 0 h 2187298"/>
                <a:gd name="connsiteX0-11" fmla="*/ 0 w 6027705"/>
                <a:gd name="connsiteY0-12" fmla="*/ 0 h 2187298"/>
                <a:gd name="connsiteX1-13" fmla="*/ 5468134 w 6027705"/>
                <a:gd name="connsiteY1-14" fmla="*/ 0 h 2187298"/>
                <a:gd name="connsiteX2-15" fmla="*/ 6027705 w 6027705"/>
                <a:gd name="connsiteY2-16" fmla="*/ 2131321 h 2187298"/>
                <a:gd name="connsiteX3-17" fmla="*/ 6027705 w 6027705"/>
                <a:gd name="connsiteY3-18" fmla="*/ 2187298 h 2187298"/>
                <a:gd name="connsiteX4-19" fmla="*/ 0 w 6027705"/>
                <a:gd name="connsiteY4-20" fmla="*/ 2187298 h 2187298"/>
                <a:gd name="connsiteX5-21" fmla="*/ 0 w 6027705"/>
                <a:gd name="connsiteY5-22" fmla="*/ 0 h 21872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6027705" h="2187298">
                  <a:moveTo>
                    <a:pt x="0" y="0"/>
                  </a:moveTo>
                  <a:lnTo>
                    <a:pt x="5468134" y="0"/>
                  </a:lnTo>
                  <a:lnTo>
                    <a:pt x="6027705" y="2131321"/>
                  </a:lnTo>
                  <a:lnTo>
                    <a:pt x="6027705" y="2187298"/>
                  </a:lnTo>
                  <a:lnTo>
                    <a:pt x="0" y="218729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95C4"/>
                </a:gs>
                <a:gs pos="54000">
                  <a:srgbClr val="91CFEE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C8E7FA"/>
                </a:gs>
              </a:gsLst>
              <a:lin ang="162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文本框 92">
              <a:extLst>
                <a:ext uri="{FF2B5EF4-FFF2-40B4-BE49-F238E27FC236}">
                  <a16:creationId xmlns:a16="http://schemas.microsoft.com/office/drawing/2014/main" id="{443FCDFB-526D-64CC-35ED-E954EE89A07A}"/>
                </a:ext>
              </a:extLst>
            </p:cNvPr>
            <p:cNvSpPr txBox="1"/>
            <p:nvPr/>
          </p:nvSpPr>
          <p:spPr>
            <a:xfrm>
              <a:off x="0" y="6913"/>
              <a:ext cx="6255935" cy="23083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chemeClr val="bg1"/>
                  </a:solidFill>
                  <a:latin typeface="3ds" panose="02000503020000020004" pitchFamily="2" charset="0"/>
                  <a:ea typeface="Microsoft YaHei" panose="020B0503020204020204" pitchFamily="34" charset="-122"/>
                  <a:cs typeface="+mj-lt"/>
                </a:rPr>
                <a:t>CLASSIFICATION OF UNDESIRABLE EVENTS IN OIL WELL OPERATIONS (DOWNSTREAM)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BB60DA-24E9-9BC9-5BE3-D26D481591B8}"/>
              </a:ext>
            </a:extLst>
          </p:cNvPr>
          <p:cNvSpPr txBox="1"/>
          <p:nvPr/>
        </p:nvSpPr>
        <p:spPr>
          <a:xfrm>
            <a:off x="0" y="3429000"/>
            <a:ext cx="4114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3ds" panose="02000503020000020004" pitchFamily="2" charset="0"/>
              </a:rPr>
              <a:t>GROUP 1</a:t>
            </a:r>
          </a:p>
          <a:p>
            <a:pPr marL="285750" indent="-285750">
              <a:buFontTx/>
              <a:buChar char="-"/>
            </a:pPr>
            <a:r>
              <a:rPr lang="en-CA" sz="2400" b="1" dirty="0">
                <a:solidFill>
                  <a:schemeClr val="bg1"/>
                </a:solidFill>
                <a:latin typeface="3ds" panose="02000503020000020004" pitchFamily="2" charset="0"/>
              </a:rPr>
              <a:t>GILBERT VICTOR (Lead)</a:t>
            </a:r>
          </a:p>
          <a:p>
            <a:pPr marL="285750" indent="-285750">
              <a:buFontTx/>
              <a:buChar char="-"/>
            </a:pPr>
            <a:r>
              <a:rPr lang="en-CA" sz="2400" b="1" dirty="0">
                <a:solidFill>
                  <a:schemeClr val="bg1"/>
                </a:solidFill>
                <a:latin typeface="3ds" panose="02000503020000020004" pitchFamily="2" charset="0"/>
              </a:rPr>
              <a:t>OVIE IBOYITIE</a:t>
            </a:r>
          </a:p>
          <a:p>
            <a:pPr marL="285750" indent="-285750">
              <a:buFontTx/>
              <a:buChar char="-"/>
            </a:pPr>
            <a:r>
              <a:rPr lang="en-CA" sz="2400" b="1" dirty="0">
                <a:solidFill>
                  <a:schemeClr val="bg1"/>
                </a:solidFill>
                <a:latin typeface="3ds" panose="02000503020000020004" pitchFamily="2" charset="0"/>
              </a:rPr>
              <a:t>DANIEL NGWU</a:t>
            </a:r>
          </a:p>
          <a:p>
            <a:pPr marL="285750" indent="-285750">
              <a:buFontTx/>
              <a:buChar char="-"/>
            </a:pPr>
            <a:r>
              <a:rPr lang="en-CA" sz="2400" b="1" dirty="0">
                <a:solidFill>
                  <a:schemeClr val="bg1"/>
                </a:solidFill>
                <a:latin typeface="3ds" panose="02000503020000020004" pitchFamily="2" charset="0"/>
              </a:rPr>
              <a:t>PAUL NWACHUKWU</a:t>
            </a:r>
          </a:p>
          <a:p>
            <a:endParaRPr lang="en-CA" b="1" dirty="0">
              <a:solidFill>
                <a:schemeClr val="bg1"/>
              </a:solidFill>
              <a:latin typeface="3ds" panose="02000503020000020004" pitchFamily="2" charset="0"/>
            </a:endParaRPr>
          </a:p>
          <a:p>
            <a:endParaRPr lang="en-CA" sz="2000" b="1" dirty="0">
              <a:solidFill>
                <a:schemeClr val="bg1"/>
              </a:solidFill>
              <a:latin typeface="3ds" panose="02000503020000020004" pitchFamily="2" charset="0"/>
            </a:endParaRPr>
          </a:p>
          <a:p>
            <a:endParaRPr lang="en-CA" sz="2000" b="1" dirty="0">
              <a:solidFill>
                <a:schemeClr val="bg1"/>
              </a:solidFill>
              <a:latin typeface="3ds" panose="02000503020000020004" pitchFamily="2" charset="0"/>
            </a:endParaRPr>
          </a:p>
          <a:p>
            <a:endParaRPr lang="en-CA" sz="2000" b="1" dirty="0">
              <a:solidFill>
                <a:schemeClr val="bg1"/>
              </a:solidFill>
              <a:latin typeface="3ds" panose="02000503020000020004" pitchFamily="2" charset="0"/>
            </a:endParaRPr>
          </a:p>
          <a:p>
            <a:r>
              <a:rPr lang="en-CA" sz="2400" b="1" dirty="0">
                <a:solidFill>
                  <a:schemeClr val="bg1"/>
                </a:solidFill>
                <a:latin typeface="3ds" panose="02000503020000020004" pitchFamily="2" charset="0"/>
              </a:rPr>
              <a:t>DATE 22</a:t>
            </a:r>
            <a:r>
              <a:rPr lang="en-CA" sz="2400" b="1" baseline="30000" dirty="0">
                <a:solidFill>
                  <a:schemeClr val="bg1"/>
                </a:solidFill>
                <a:latin typeface="3ds" panose="02000503020000020004" pitchFamily="2" charset="0"/>
              </a:rPr>
              <a:t>nd</a:t>
            </a:r>
            <a:r>
              <a:rPr lang="en-CA" sz="2400" b="1" dirty="0">
                <a:solidFill>
                  <a:schemeClr val="bg1"/>
                </a:solidFill>
                <a:latin typeface="3ds" panose="02000503020000020004" pitchFamily="2" charset="0"/>
              </a:rPr>
              <a:t>  AUGUST, 2022</a:t>
            </a:r>
            <a:endParaRPr lang="en-NG" sz="2400" b="1" dirty="0">
              <a:solidFill>
                <a:schemeClr val="bg1"/>
              </a:solidFill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8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F91CF-0937-AA5E-28B4-C0877E153CA1}"/>
              </a:ext>
            </a:extLst>
          </p:cNvPr>
          <p:cNvGrpSpPr/>
          <p:nvPr/>
        </p:nvGrpSpPr>
        <p:grpSpPr>
          <a:xfrm>
            <a:off x="519801" y="173429"/>
            <a:ext cx="5786155" cy="1261884"/>
            <a:chOff x="519801" y="173429"/>
            <a:chExt cx="5786155" cy="1261884"/>
          </a:xfrm>
        </p:grpSpPr>
        <p:grpSp>
          <p:nvGrpSpPr>
            <p:cNvPr id="21" name="组合 7">
              <a:extLst>
                <a:ext uri="{FF2B5EF4-FFF2-40B4-BE49-F238E27FC236}">
                  <a16:creationId xmlns:a16="http://schemas.microsoft.com/office/drawing/2014/main" id="{5A3716BB-A1BA-2414-EEFD-299000845AF1}"/>
                </a:ext>
              </a:extLst>
            </p:cNvPr>
            <p:cNvGrpSpPr/>
            <p:nvPr/>
          </p:nvGrpSpPr>
          <p:grpSpPr>
            <a:xfrm>
              <a:off x="519801" y="346260"/>
              <a:ext cx="582613" cy="387350"/>
              <a:chOff x="914400" y="742950"/>
              <a:chExt cx="686707" cy="457200"/>
            </a:xfrm>
          </p:grpSpPr>
          <p:sp>
            <p:nvSpPr>
              <p:cNvPr id="23" name="燕尾形 4">
                <a:extLst>
                  <a:ext uri="{FF2B5EF4-FFF2-40B4-BE49-F238E27FC236}">
                    <a16:creationId xmlns:a16="http://schemas.microsoft.com/office/drawing/2014/main" id="{FF3ADF04-F2F0-432B-11BF-C90931F3B955}"/>
                  </a:ext>
                </a:extLst>
              </p:cNvPr>
              <p:cNvSpPr/>
              <p:nvPr/>
            </p:nvSpPr>
            <p:spPr>
              <a:xfrm>
                <a:off x="914400" y="742950"/>
                <a:ext cx="314325" cy="457200"/>
              </a:xfrm>
              <a:prstGeom prst="chevron">
                <a:avLst/>
              </a:prstGeom>
              <a:solidFill>
                <a:srgbClr val="237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燕尾形 5">
                <a:extLst>
                  <a:ext uri="{FF2B5EF4-FFF2-40B4-BE49-F238E27FC236}">
                    <a16:creationId xmlns:a16="http://schemas.microsoft.com/office/drawing/2014/main" id="{2A7ACDB9-BD62-F77A-9B5F-06EA9AE318AB}"/>
                  </a:ext>
                </a:extLst>
              </p:cNvPr>
              <p:cNvSpPr/>
              <p:nvPr/>
            </p:nvSpPr>
            <p:spPr>
              <a:xfrm>
                <a:off x="1098096" y="742950"/>
                <a:ext cx="314325" cy="457200"/>
              </a:xfrm>
              <a:prstGeom prst="chevron">
                <a:avLst/>
              </a:prstGeom>
              <a:solidFill>
                <a:srgbClr val="459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燕尾形 6">
                <a:extLst>
                  <a:ext uri="{FF2B5EF4-FFF2-40B4-BE49-F238E27FC236}">
                    <a16:creationId xmlns:a16="http://schemas.microsoft.com/office/drawing/2014/main" id="{2750878A-F87C-A64C-8CCC-0C1E02F7AA03}"/>
                  </a:ext>
                </a:extLst>
              </p:cNvPr>
              <p:cNvSpPr/>
              <p:nvPr/>
            </p:nvSpPr>
            <p:spPr>
              <a:xfrm>
                <a:off x="1286782" y="742950"/>
                <a:ext cx="314325" cy="45720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5" name="文本框 9">
              <a:extLst>
                <a:ext uri="{FF2B5EF4-FFF2-40B4-BE49-F238E27FC236}">
                  <a16:creationId xmlns:a16="http://schemas.microsoft.com/office/drawing/2014/main" id="{29FFF501-E4C7-B5D7-827D-DA24E65FF603}"/>
                </a:ext>
              </a:extLst>
            </p:cNvPr>
            <p:cNvSpPr txBox="1"/>
            <p:nvPr/>
          </p:nvSpPr>
          <p:spPr>
            <a:xfrm>
              <a:off x="1417678" y="173429"/>
              <a:ext cx="4888278" cy="12618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  <a:cs typeface="+mj-lt"/>
                </a:rPr>
                <a:t>DATA CLEANING</a:t>
              </a:r>
            </a:p>
            <a:p>
              <a:pPr eaLnBrk="1" hangingPunct="1"/>
              <a:r>
                <a:rPr lang="en-CA" altLang="zh-CN" sz="32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3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D2734BF-0215-7D6C-3614-A35CFE22E0BF}"/>
              </a:ext>
            </a:extLst>
          </p:cNvPr>
          <p:cNvSpPr txBox="1"/>
          <p:nvPr/>
        </p:nvSpPr>
        <p:spPr>
          <a:xfrm>
            <a:off x="7854203" y="1169698"/>
            <a:ext cx="2400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  <a:cs typeface="+mj-lt"/>
              </a:rPr>
              <a:t>Outlier Detection</a:t>
            </a:r>
            <a:endParaRPr lang="zh-CN" altLang="en-US" sz="1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82624-193E-460B-5584-4745BA9F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57" r="73701"/>
          <a:stretch/>
        </p:blipFill>
        <p:spPr>
          <a:xfrm>
            <a:off x="114687" y="1539030"/>
            <a:ext cx="2038392" cy="2834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73CBA-5C33-A23A-464B-165459B4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42" y="1523185"/>
            <a:ext cx="6853887" cy="38116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383D34-D2D1-34BA-5F31-06CAFF8EC2D1}"/>
              </a:ext>
            </a:extLst>
          </p:cNvPr>
          <p:cNvSpPr txBox="1"/>
          <p:nvPr/>
        </p:nvSpPr>
        <p:spPr>
          <a:xfrm>
            <a:off x="303362" y="4320977"/>
            <a:ext cx="4451311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There are 3 columns with a lot of null(&gt;50%)</a:t>
            </a:r>
          </a:p>
          <a:p>
            <a:pPr marL="709200" lvl="1" indent="-252000">
              <a:buFont typeface="Wingdings" panose="05000000000000000000" pitchFamily="2" charset="2"/>
              <a:buChar char="§"/>
            </a:pPr>
            <a:r>
              <a:rPr lang="en-CA" sz="1600" b="1" dirty="0"/>
              <a:t>P-JUS-CKGL</a:t>
            </a:r>
          </a:p>
          <a:p>
            <a:pPr marL="709200" lvl="1" indent="-252000">
              <a:buFont typeface="Wingdings" panose="05000000000000000000" pitchFamily="2" charset="2"/>
              <a:buChar char="§"/>
            </a:pPr>
            <a:r>
              <a:rPr lang="en-CA" sz="1600" b="1" dirty="0"/>
              <a:t>T-JUS-CKGL</a:t>
            </a:r>
          </a:p>
          <a:p>
            <a:pPr marL="709200" lvl="1" indent="-252000">
              <a:buFont typeface="Wingdings" panose="05000000000000000000" pitchFamily="2" charset="2"/>
              <a:buChar char="§"/>
            </a:pPr>
            <a:r>
              <a:rPr lang="en-CA" sz="1600" b="1" dirty="0"/>
              <a:t>QGL</a:t>
            </a:r>
          </a:p>
          <a:p>
            <a:r>
              <a:rPr lang="en-CA" b="1" dirty="0"/>
              <a:t>        </a:t>
            </a:r>
            <a:r>
              <a:rPr lang="en-CA" sz="1600" b="1" dirty="0"/>
              <a:t>Solution – Drop Columns </a:t>
            </a:r>
            <a:endParaRPr lang="en-CA" b="1" dirty="0"/>
          </a:p>
          <a:p>
            <a:r>
              <a:rPr lang="en-CA" b="1" dirty="0"/>
              <a:t>&lt;1% Null &lt; 15%</a:t>
            </a:r>
          </a:p>
          <a:p>
            <a:pPr marL="709200" lvl="1" indent="-252000">
              <a:buFont typeface="Wingdings" panose="05000000000000000000" pitchFamily="2" charset="2"/>
              <a:buChar char="§"/>
            </a:pPr>
            <a:r>
              <a:rPr lang="en-CA" sz="1600" b="1" dirty="0"/>
              <a:t>T-TPT</a:t>
            </a:r>
          </a:p>
          <a:p>
            <a:pPr marL="709200" lvl="1" indent="-252000">
              <a:buFont typeface="Wingdings" panose="05000000000000000000" pitchFamily="2" charset="2"/>
              <a:buChar char="§"/>
            </a:pPr>
            <a:r>
              <a:rPr lang="en-CA" sz="1600" b="1" dirty="0"/>
              <a:t>P-MON-CKP</a:t>
            </a:r>
          </a:p>
          <a:p>
            <a:pPr marL="709200" lvl="1" indent="-252000">
              <a:buFont typeface="Wingdings" panose="05000000000000000000" pitchFamily="2" charset="2"/>
              <a:buChar char="§"/>
            </a:pPr>
            <a:r>
              <a:rPr lang="en-CA" sz="1600" b="1" dirty="0"/>
              <a:t>T-JUS-CKP</a:t>
            </a:r>
          </a:p>
          <a:p>
            <a:pPr lvl="1"/>
            <a:r>
              <a:rPr lang="en-CA" sz="1600" b="1" dirty="0"/>
              <a:t>Solution – Drop Columns</a:t>
            </a:r>
          </a:p>
          <a:p>
            <a:endParaRPr lang="en-CA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48620C-27DA-8AF6-70C4-4DB1394FA667}"/>
              </a:ext>
            </a:extLst>
          </p:cNvPr>
          <p:cNvSpPr txBox="1"/>
          <p:nvPr/>
        </p:nvSpPr>
        <p:spPr>
          <a:xfrm>
            <a:off x="6845362" y="5515336"/>
            <a:ext cx="46438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OUTLIERS DETECTED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Pressure at Permanent Downhole Gauge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Pressure at Temperature and Pressure Transducer</a:t>
            </a:r>
            <a:endParaRPr lang="en-NG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5FD4E0-A9F4-3467-A313-DF366D98F6F6}"/>
              </a:ext>
            </a:extLst>
          </p:cNvPr>
          <p:cNvCxnSpPr>
            <a:cxnSpLocks/>
          </p:cNvCxnSpPr>
          <p:nvPr/>
        </p:nvCxnSpPr>
        <p:spPr>
          <a:xfrm>
            <a:off x="5058035" y="1309548"/>
            <a:ext cx="0" cy="5616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E22259-728C-C874-DBED-3C44E1CAF550}"/>
              </a:ext>
            </a:extLst>
          </p:cNvPr>
          <p:cNvSpPr txBox="1"/>
          <p:nvPr/>
        </p:nvSpPr>
        <p:spPr>
          <a:xfrm>
            <a:off x="164486" y="1309548"/>
            <a:ext cx="1988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  <a:cs typeface="+mj-lt"/>
              </a:rPr>
              <a:t>Missing values </a:t>
            </a:r>
            <a:endParaRPr lang="zh-CN" altLang="en-US" sz="1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76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A6D38-88ED-6108-BF36-98BDFAF2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3" y="1877804"/>
            <a:ext cx="5676238" cy="25766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765D46A-7DBC-7836-AC01-0486B1D9520C}"/>
              </a:ext>
            </a:extLst>
          </p:cNvPr>
          <p:cNvGrpSpPr/>
          <p:nvPr/>
        </p:nvGrpSpPr>
        <p:grpSpPr>
          <a:xfrm>
            <a:off x="519801" y="244235"/>
            <a:ext cx="5576199" cy="584775"/>
            <a:chOff x="519801" y="244235"/>
            <a:chExt cx="5576199" cy="584775"/>
          </a:xfrm>
        </p:grpSpPr>
        <p:grpSp>
          <p:nvGrpSpPr>
            <p:cNvPr id="13" name="组合 7">
              <a:extLst>
                <a:ext uri="{FF2B5EF4-FFF2-40B4-BE49-F238E27FC236}">
                  <a16:creationId xmlns:a16="http://schemas.microsoft.com/office/drawing/2014/main" id="{D615D455-1BA2-5163-305B-3883685F4DBD}"/>
                </a:ext>
              </a:extLst>
            </p:cNvPr>
            <p:cNvGrpSpPr/>
            <p:nvPr/>
          </p:nvGrpSpPr>
          <p:grpSpPr>
            <a:xfrm>
              <a:off x="519801" y="346260"/>
              <a:ext cx="582613" cy="387350"/>
              <a:chOff x="914400" y="742950"/>
              <a:chExt cx="686707" cy="457200"/>
            </a:xfrm>
          </p:grpSpPr>
          <p:sp>
            <p:nvSpPr>
              <p:cNvPr id="15" name="燕尾形 4">
                <a:extLst>
                  <a:ext uri="{FF2B5EF4-FFF2-40B4-BE49-F238E27FC236}">
                    <a16:creationId xmlns:a16="http://schemas.microsoft.com/office/drawing/2014/main" id="{EF58BE2D-ACAB-7A9D-7070-67085BB468B6}"/>
                  </a:ext>
                </a:extLst>
              </p:cNvPr>
              <p:cNvSpPr/>
              <p:nvPr/>
            </p:nvSpPr>
            <p:spPr>
              <a:xfrm>
                <a:off x="914400" y="742950"/>
                <a:ext cx="314325" cy="457200"/>
              </a:xfrm>
              <a:prstGeom prst="chevron">
                <a:avLst/>
              </a:prstGeom>
              <a:solidFill>
                <a:srgbClr val="237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燕尾形 5">
                <a:extLst>
                  <a:ext uri="{FF2B5EF4-FFF2-40B4-BE49-F238E27FC236}">
                    <a16:creationId xmlns:a16="http://schemas.microsoft.com/office/drawing/2014/main" id="{337D2B68-8D21-E92A-AD29-25A4D178E026}"/>
                  </a:ext>
                </a:extLst>
              </p:cNvPr>
              <p:cNvSpPr/>
              <p:nvPr/>
            </p:nvSpPr>
            <p:spPr>
              <a:xfrm>
                <a:off x="1098096" y="742950"/>
                <a:ext cx="314325" cy="457200"/>
              </a:xfrm>
              <a:prstGeom prst="chevron">
                <a:avLst/>
              </a:prstGeom>
              <a:solidFill>
                <a:srgbClr val="459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燕尾形 6">
                <a:extLst>
                  <a:ext uri="{FF2B5EF4-FFF2-40B4-BE49-F238E27FC236}">
                    <a16:creationId xmlns:a16="http://schemas.microsoft.com/office/drawing/2014/main" id="{CD42EE1D-F724-F4F7-A760-D3693ADAA5F0}"/>
                  </a:ext>
                </a:extLst>
              </p:cNvPr>
              <p:cNvSpPr/>
              <p:nvPr/>
            </p:nvSpPr>
            <p:spPr>
              <a:xfrm>
                <a:off x="1286782" y="742950"/>
                <a:ext cx="314325" cy="45720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文本框 9">
              <a:extLst>
                <a:ext uri="{FF2B5EF4-FFF2-40B4-BE49-F238E27FC236}">
                  <a16:creationId xmlns:a16="http://schemas.microsoft.com/office/drawing/2014/main" id="{F4AB441D-1303-7DE8-68C6-06A6FF2EDB47}"/>
                </a:ext>
              </a:extLst>
            </p:cNvPr>
            <p:cNvSpPr txBox="1"/>
            <p:nvPr/>
          </p:nvSpPr>
          <p:spPr>
            <a:xfrm>
              <a:off x="1207722" y="244235"/>
              <a:ext cx="4888278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2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  <a:cs typeface="+mj-lt"/>
                </a:rPr>
                <a:t>FEATURE EXTRACTION </a:t>
              </a:r>
            </a:p>
          </p:txBody>
        </p: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EDB162C-9834-34C4-E5E9-D1A368B256C1}"/>
              </a:ext>
            </a:extLst>
          </p:cNvPr>
          <p:cNvSpPr txBox="1"/>
          <p:nvPr/>
        </p:nvSpPr>
        <p:spPr>
          <a:xfrm>
            <a:off x="377253" y="1519545"/>
            <a:ext cx="4677579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  <a:cs typeface="+mj-lt"/>
              </a:rPr>
              <a:t>CLASSIFY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D12FA-EFDE-3DCB-EA69-3DBE9BC69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30" y="1006238"/>
            <a:ext cx="5463823" cy="55087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A8DB10-D614-A150-FDD5-29A107BA6C7C}"/>
              </a:ext>
            </a:extLst>
          </p:cNvPr>
          <p:cNvSpPr txBox="1"/>
          <p:nvPr/>
        </p:nvSpPr>
        <p:spPr>
          <a:xfrm>
            <a:off x="377253" y="4584901"/>
            <a:ext cx="467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3ds" panose="02000503020000020004" pitchFamily="2" charset="0"/>
              </a:rPr>
              <a:t>Classify class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3ds" panose="02000503020000020004" pitchFamily="2" charset="0"/>
              </a:rPr>
              <a:t>Normal   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3ds" panose="02000503020000020004" pitchFamily="2" charset="0"/>
              </a:rPr>
              <a:t>Faulty      (1 – 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3ds" panose="02000503020000020004" pitchFamily="2" charset="0"/>
              </a:rPr>
              <a:t>Transient (&gt;100)</a:t>
            </a:r>
            <a:endParaRPr lang="en-NG" dirty="0"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65D46A-7DBC-7836-AC01-0486B1D9520C}"/>
              </a:ext>
            </a:extLst>
          </p:cNvPr>
          <p:cNvGrpSpPr/>
          <p:nvPr/>
        </p:nvGrpSpPr>
        <p:grpSpPr>
          <a:xfrm>
            <a:off x="519801" y="244235"/>
            <a:ext cx="9926526" cy="1200329"/>
            <a:chOff x="519801" y="244235"/>
            <a:chExt cx="7490268" cy="1200329"/>
          </a:xfrm>
        </p:grpSpPr>
        <p:grpSp>
          <p:nvGrpSpPr>
            <p:cNvPr id="13" name="组合 7">
              <a:extLst>
                <a:ext uri="{FF2B5EF4-FFF2-40B4-BE49-F238E27FC236}">
                  <a16:creationId xmlns:a16="http://schemas.microsoft.com/office/drawing/2014/main" id="{D615D455-1BA2-5163-305B-3883685F4DBD}"/>
                </a:ext>
              </a:extLst>
            </p:cNvPr>
            <p:cNvGrpSpPr/>
            <p:nvPr/>
          </p:nvGrpSpPr>
          <p:grpSpPr>
            <a:xfrm>
              <a:off x="519801" y="346260"/>
              <a:ext cx="582613" cy="387350"/>
              <a:chOff x="914400" y="742950"/>
              <a:chExt cx="686707" cy="457200"/>
            </a:xfrm>
          </p:grpSpPr>
          <p:sp>
            <p:nvSpPr>
              <p:cNvPr id="15" name="燕尾形 4">
                <a:extLst>
                  <a:ext uri="{FF2B5EF4-FFF2-40B4-BE49-F238E27FC236}">
                    <a16:creationId xmlns:a16="http://schemas.microsoft.com/office/drawing/2014/main" id="{EF58BE2D-ACAB-7A9D-7070-67085BB468B6}"/>
                  </a:ext>
                </a:extLst>
              </p:cNvPr>
              <p:cNvSpPr/>
              <p:nvPr/>
            </p:nvSpPr>
            <p:spPr>
              <a:xfrm>
                <a:off x="914400" y="742950"/>
                <a:ext cx="314325" cy="457200"/>
              </a:xfrm>
              <a:prstGeom prst="chevron">
                <a:avLst/>
              </a:prstGeom>
              <a:solidFill>
                <a:srgbClr val="237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燕尾形 5">
                <a:extLst>
                  <a:ext uri="{FF2B5EF4-FFF2-40B4-BE49-F238E27FC236}">
                    <a16:creationId xmlns:a16="http://schemas.microsoft.com/office/drawing/2014/main" id="{337D2B68-8D21-E92A-AD29-25A4D178E026}"/>
                  </a:ext>
                </a:extLst>
              </p:cNvPr>
              <p:cNvSpPr/>
              <p:nvPr/>
            </p:nvSpPr>
            <p:spPr>
              <a:xfrm>
                <a:off x="1098096" y="742950"/>
                <a:ext cx="314325" cy="457200"/>
              </a:xfrm>
              <a:prstGeom prst="chevron">
                <a:avLst/>
              </a:prstGeom>
              <a:solidFill>
                <a:srgbClr val="459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燕尾形 6">
                <a:extLst>
                  <a:ext uri="{FF2B5EF4-FFF2-40B4-BE49-F238E27FC236}">
                    <a16:creationId xmlns:a16="http://schemas.microsoft.com/office/drawing/2014/main" id="{CD42EE1D-F724-F4F7-A760-D3693ADAA5F0}"/>
                  </a:ext>
                </a:extLst>
              </p:cNvPr>
              <p:cNvSpPr/>
              <p:nvPr/>
            </p:nvSpPr>
            <p:spPr>
              <a:xfrm>
                <a:off x="1286782" y="742950"/>
                <a:ext cx="314325" cy="45720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文本框 9">
              <a:extLst>
                <a:ext uri="{FF2B5EF4-FFF2-40B4-BE49-F238E27FC236}">
                  <a16:creationId xmlns:a16="http://schemas.microsoft.com/office/drawing/2014/main" id="{F4AB441D-1303-7DE8-68C6-06A6FF2EDB47}"/>
                </a:ext>
              </a:extLst>
            </p:cNvPr>
            <p:cNvSpPr txBox="1"/>
            <p:nvPr/>
          </p:nvSpPr>
          <p:spPr>
            <a:xfrm>
              <a:off x="1207721" y="244235"/>
              <a:ext cx="6802348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  <a:cs typeface="+mj-lt"/>
                </a:rPr>
                <a:t>EXPLORATORY DATA ANALYSIS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FC2B91-F072-75D5-2D7D-AB53ADAB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6" y="3242246"/>
            <a:ext cx="6858000" cy="3638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6F1308-0FA8-3180-C8FA-BD788275178A}"/>
              </a:ext>
            </a:extLst>
          </p:cNvPr>
          <p:cNvSpPr txBox="1"/>
          <p:nvPr/>
        </p:nvSpPr>
        <p:spPr>
          <a:xfrm>
            <a:off x="377253" y="2673703"/>
            <a:ext cx="6106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600" b="1" dirty="0">
                <a:latin typeface="3ds" panose="02000503020000020004" pitchFamily="2" charset="0"/>
              </a:rPr>
              <a:t>Kernel Distribution Estimate </a:t>
            </a:r>
            <a:r>
              <a:rPr lang="en-US" sz="1600" i="0" dirty="0">
                <a:effectLst/>
                <a:latin typeface="3ds" panose="02000503020000020004" pitchFamily="2" charset="0"/>
              </a:rPr>
              <a:t>visualizing the distribution of observations in a dataset </a:t>
            </a:r>
            <a:endParaRPr lang="en-US" altLang="zh-CN" sz="1600" dirty="0">
              <a:latin typeface="3ds" panose="02000503020000020004" pitchFamily="2" charset="0"/>
              <a:ea typeface="Microsoft YaHei" panose="020B0503020204020204" pitchFamily="34" charset="-122"/>
              <a:cs typeface="+mj-l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F7FFEB-888E-CE96-31A4-F9AD5DA93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4" t="28317" r="11431" b="22921"/>
          <a:stretch/>
        </p:blipFill>
        <p:spPr>
          <a:xfrm>
            <a:off x="7308169" y="1317366"/>
            <a:ext cx="4869385" cy="37660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26FACC-2CB7-0525-4FBF-E74A6D855BD6}"/>
              </a:ext>
            </a:extLst>
          </p:cNvPr>
          <p:cNvSpPr txBox="1"/>
          <p:nvPr/>
        </p:nvSpPr>
        <p:spPr>
          <a:xfrm>
            <a:off x="7738222" y="4876855"/>
            <a:ext cx="432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3ds" panose="02000503020000020004" pitchFamily="2" charset="0"/>
              </a:rPr>
              <a:t>Relationship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414903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A56D051B-CE38-886D-CFBF-29C5B76AB17D}"/>
              </a:ext>
            </a:extLst>
          </p:cNvPr>
          <p:cNvSpPr txBox="1"/>
          <p:nvPr/>
        </p:nvSpPr>
        <p:spPr>
          <a:xfrm>
            <a:off x="457201" y="723406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altLang="zh-CN" sz="6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120D3-F809-2421-6AA2-EB42BC40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8" y="-19578"/>
            <a:ext cx="7749383" cy="6877578"/>
          </a:xfrm>
          <a:prstGeom prst="rect">
            <a:avLst/>
          </a:prstGeom>
        </p:spPr>
      </p:pic>
      <p:grpSp>
        <p:nvGrpSpPr>
          <p:cNvPr id="19" name="组合 7">
            <a:extLst>
              <a:ext uri="{FF2B5EF4-FFF2-40B4-BE49-F238E27FC236}">
                <a16:creationId xmlns:a16="http://schemas.microsoft.com/office/drawing/2014/main" id="{F5823E24-82EA-55EC-ACC7-B0EFC9200FB8}"/>
              </a:ext>
            </a:extLst>
          </p:cNvPr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21" name="燕尾形 4">
              <a:extLst>
                <a:ext uri="{FF2B5EF4-FFF2-40B4-BE49-F238E27FC236}">
                  <a16:creationId xmlns:a16="http://schemas.microsoft.com/office/drawing/2014/main" id="{23F36B3B-817E-F027-E86F-DE5B73CDE63A}"/>
                </a:ext>
              </a:extLst>
            </p:cNvPr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燕尾形 5">
              <a:extLst>
                <a:ext uri="{FF2B5EF4-FFF2-40B4-BE49-F238E27FC236}">
                  <a16:creationId xmlns:a16="http://schemas.microsoft.com/office/drawing/2014/main" id="{B3B9B2E5-C0D4-0295-F607-5915A40CC76B}"/>
                </a:ext>
              </a:extLst>
            </p:cNvPr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燕尾形 6">
              <a:extLst>
                <a:ext uri="{FF2B5EF4-FFF2-40B4-BE49-F238E27FC236}">
                  <a16:creationId xmlns:a16="http://schemas.microsoft.com/office/drawing/2014/main" id="{608F7C21-722A-B468-1BB1-833EE0AB7460}"/>
                </a:ext>
              </a:extLst>
            </p:cNvPr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D5DAFDD-250A-28F1-09A2-6F8FA8410D1D}"/>
              </a:ext>
            </a:extLst>
          </p:cNvPr>
          <p:cNvSpPr txBox="1"/>
          <p:nvPr/>
        </p:nvSpPr>
        <p:spPr>
          <a:xfrm>
            <a:off x="381000" y="2613392"/>
            <a:ext cx="42040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400" b="1" dirty="0">
                <a:latin typeface="3ds" panose="02000503020000020004" pitchFamily="2" charset="0"/>
              </a:rPr>
              <a:t>PAIRPLOT</a:t>
            </a:r>
          </a:p>
          <a:p>
            <a:r>
              <a:rPr lang="en-CA" sz="2800" dirty="0">
                <a:latin typeface="3ds" panose="02000503020000020004" pitchFamily="2" charset="0"/>
              </a:rPr>
              <a:t>Showing relationship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49100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7"/>
          <p:cNvGrpSpPr/>
          <p:nvPr/>
        </p:nvGrpSpPr>
        <p:grpSpPr>
          <a:xfrm>
            <a:off x="392112" y="432708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799887" y="155575"/>
            <a:ext cx="417513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9"/>
          <p:cNvSpPr txBox="1"/>
          <p:nvPr/>
        </p:nvSpPr>
        <p:spPr>
          <a:xfrm>
            <a:off x="1023982" y="263260"/>
            <a:ext cx="8720668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CA" altLang="zh-CN" sz="36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MACHINE LEARNING WORKFLOW</a:t>
            </a:r>
            <a:endParaRPr lang="zh-CN" altLang="en-US" sz="36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</p:txBody>
      </p:sp>
      <p:sp>
        <p:nvSpPr>
          <p:cNvPr id="11" name="AutoShape 28@|1FFC:0|FBC:0|LFC:0|LBC:16777215"/>
          <p:cNvSpPr>
            <a:spLocks noChangeArrowheads="1"/>
          </p:cNvSpPr>
          <p:nvPr/>
        </p:nvSpPr>
        <p:spPr bwMode="auto">
          <a:xfrm rot="17972679">
            <a:off x="2898775" y="2471738"/>
            <a:ext cx="2613025" cy="2917825"/>
          </a:xfrm>
          <a:prstGeom prst="parallelogram">
            <a:avLst>
              <a:gd name="adj" fmla="val 63426"/>
            </a:avLst>
          </a:prstGeom>
          <a:solidFill>
            <a:srgbClr val="018DC9"/>
          </a:solidFill>
          <a:ln>
            <a:noFill/>
          </a:ln>
          <a:effectLst/>
        </p:spPr>
        <p:txBody>
          <a:bodyPr wrap="none" lIns="98082" tIns="49041" rIns="98082" bIns="4904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KMA1D1FEAF@|1FFC:0|FBC:0|LFC:0|LBC:16777215"/>
          <p:cNvSpPr>
            <a:spLocks noChangeArrowheads="1"/>
          </p:cNvSpPr>
          <p:nvPr/>
        </p:nvSpPr>
        <p:spPr bwMode="auto">
          <a:xfrm rot="3600000">
            <a:off x="3326346" y="3537766"/>
            <a:ext cx="1679688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en-CA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MODEL EVALUATION</a:t>
            </a:r>
            <a:endParaRPr lang="en-US" altLang="x-none" sz="1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AutoShape 25@|1FFC:0|FBC:0|LFC:0|LBC:16777215"/>
          <p:cNvSpPr>
            <a:spLocks noChangeArrowheads="1"/>
          </p:cNvSpPr>
          <p:nvPr/>
        </p:nvSpPr>
        <p:spPr bwMode="auto">
          <a:xfrm>
            <a:off x="974725" y="2092325"/>
            <a:ext cx="2635250" cy="2889250"/>
          </a:xfrm>
          <a:prstGeom prst="parallelogram">
            <a:avLst>
              <a:gd name="adj" fmla="val 63426"/>
            </a:avLst>
          </a:prstGeom>
          <a:solidFill>
            <a:srgbClr val="0A4383"/>
          </a:solidFill>
          <a:ln>
            <a:noFill/>
          </a:ln>
          <a:effectLst/>
        </p:spPr>
        <p:txBody>
          <a:bodyPr wrap="none" lIns="98082" tIns="49041" rIns="98082" bIns="4904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KMA1D1FEAF@|1FFC:0|FBC:0|LFC:0|LBC:16777215"/>
          <p:cNvSpPr>
            <a:spLocks noChangeArrowheads="1"/>
          </p:cNvSpPr>
          <p:nvPr/>
        </p:nvSpPr>
        <p:spPr bwMode="auto">
          <a:xfrm rot="18000000">
            <a:off x="930197" y="3424310"/>
            <a:ext cx="250648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en-CA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MODEL DEVELOPMENT </a:t>
            </a:r>
            <a:endParaRPr lang="en-US" altLang="x-none" sz="1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AutoShape 26@|1FFC:2381804|FBC:16777215|LFC:0|LBC:16777215"/>
          <p:cNvSpPr>
            <a:spLocks noChangeArrowheads="1"/>
          </p:cNvSpPr>
          <p:nvPr/>
        </p:nvSpPr>
        <p:spPr bwMode="auto">
          <a:xfrm flipH="1">
            <a:off x="974725" y="4976813"/>
            <a:ext cx="3862388" cy="804863"/>
          </a:xfrm>
          <a:prstGeom prst="parallelogram">
            <a:avLst>
              <a:gd name="adj" fmla="val 58865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lIns="98082" tIns="49041" rIns="98082" bIns="4904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KMA1D1FEAF@|1FFC:16777215|FBC:16777215|LFC:0|LBC:16777215"/>
          <p:cNvSpPr>
            <a:spLocks noChangeArrowheads="1"/>
          </p:cNvSpPr>
          <p:nvPr/>
        </p:nvSpPr>
        <p:spPr bwMode="auto">
          <a:xfrm>
            <a:off x="1988456" y="4998455"/>
            <a:ext cx="2177734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en-CA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HYPER PARAMETER TUNNING </a:t>
            </a:r>
            <a:endParaRPr lang="en-US" altLang="x-none" sz="1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34743" y="2207164"/>
            <a:ext cx="4120878" cy="83715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6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Develop the model  to fit chosen architecture </a:t>
            </a:r>
          </a:p>
          <a:p>
            <a:pPr defTabSz="1216025" eaLnBrk="1" hangingPunct="1">
              <a:spcBef>
                <a:spcPct val="20000"/>
              </a:spcBef>
            </a:pPr>
            <a:r>
              <a:rPr lang="en-CA" altLang="zh-CN" sz="16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Define Losses and Metrics </a:t>
            </a:r>
          </a:p>
          <a:p>
            <a:pPr defTabSz="1216025" eaLnBrk="1" hangingPunct="1">
              <a:spcBef>
                <a:spcPct val="20000"/>
              </a:spcBef>
            </a:pPr>
            <a:r>
              <a:rPr lang="en-CA" altLang="zh-CN" sz="16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Train model on data </a:t>
            </a:r>
            <a:endParaRPr lang="en-US" altLang="zh-CN" sz="1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6422119" y="1792492"/>
            <a:ext cx="3826913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2400" b="1" dirty="0">
                <a:latin typeface="3ds" panose="02000503020000020004" pitchFamily="2" charset="0"/>
                <a:ea typeface="Microsoft YaHei" panose="020B0503020204020204" pitchFamily="34" charset="-122"/>
                <a:sym typeface="Arial" panose="020B0604020202020204" pitchFamily="34" charset="0"/>
              </a:rPr>
              <a:t>MODEL DEVELOPMENT </a:t>
            </a:r>
            <a:endParaRPr lang="en-US" altLang="x-none" sz="2400" b="1" dirty="0">
              <a:latin typeface="3ds" panose="02000503020000020004" pitchFamily="2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22119" y="3794253"/>
            <a:ext cx="3232604" cy="5416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6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Evaluate Model on chosen criteria</a:t>
            </a:r>
          </a:p>
          <a:p>
            <a:pPr defTabSz="1216025" eaLnBrk="1" hangingPunct="1">
              <a:spcBef>
                <a:spcPct val="20000"/>
              </a:spcBef>
            </a:pPr>
            <a:r>
              <a:rPr lang="en-CA" altLang="zh-CN" sz="16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Check Performance </a:t>
            </a:r>
          </a:p>
        </p:txBody>
      </p:sp>
      <p:sp>
        <p:nvSpPr>
          <p:cNvPr id="21" name="TextBox 13"/>
          <p:cNvSpPr txBox="1"/>
          <p:nvPr/>
        </p:nvSpPr>
        <p:spPr>
          <a:xfrm>
            <a:off x="6422119" y="3389159"/>
            <a:ext cx="3633336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2400" b="1" dirty="0">
                <a:latin typeface="3ds" panose="02000503020000020004" pitchFamily="2" charset="0"/>
                <a:ea typeface="Microsoft YaHei" panose="020B0503020204020204" pitchFamily="34" charset="-122"/>
                <a:sym typeface="Arial" panose="020B0604020202020204" pitchFamily="34" charset="0"/>
              </a:rPr>
              <a:t>MODEL EVALUATION</a:t>
            </a:r>
            <a:endParaRPr lang="en-US" altLang="x-none" sz="2400" b="1" dirty="0">
              <a:latin typeface="3ds" panose="02000503020000020004" pitchFamily="2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45067" y="4976813"/>
            <a:ext cx="553085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6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Tune hyper-parameters To attain the best models </a:t>
            </a:r>
            <a:endParaRPr lang="en-US" altLang="zh-CN" sz="1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6434743" y="4594186"/>
            <a:ext cx="555149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2400" b="1" dirty="0">
                <a:latin typeface="3ds" panose="02000503020000020004" pitchFamily="2" charset="0"/>
                <a:ea typeface="Microsoft YaHei" panose="020B0503020204020204" pitchFamily="34" charset="-122"/>
                <a:sym typeface="Arial" panose="020B0604020202020204" pitchFamily="34" charset="0"/>
              </a:rPr>
              <a:t>HYPERPARAMETER TUNNING </a:t>
            </a:r>
            <a:endParaRPr lang="en-US" altLang="x-none" sz="2400" b="1" dirty="0">
              <a:latin typeface="3ds" panose="02000503020000020004" pitchFamily="2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599A7-6EF8-41E6-4301-7E58D553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77" y="3797732"/>
            <a:ext cx="1129681" cy="10655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组合 7">
            <a:extLst>
              <a:ext uri="{FF2B5EF4-FFF2-40B4-BE49-F238E27FC236}">
                <a16:creationId xmlns:a16="http://schemas.microsoft.com/office/drawing/2014/main" id="{55F802F4-3EE6-BAB6-4D3F-642D22F38B11}"/>
              </a:ext>
            </a:extLst>
          </p:cNvPr>
          <p:cNvGrpSpPr/>
          <p:nvPr/>
        </p:nvGrpSpPr>
        <p:grpSpPr>
          <a:xfrm>
            <a:off x="381000" y="284330"/>
            <a:ext cx="725487" cy="503070"/>
            <a:chOff x="914400" y="742950"/>
            <a:chExt cx="686707" cy="457200"/>
          </a:xfrm>
        </p:grpSpPr>
        <p:sp>
          <p:nvSpPr>
            <p:cNvPr id="13" name="燕尾形 4">
              <a:extLst>
                <a:ext uri="{FF2B5EF4-FFF2-40B4-BE49-F238E27FC236}">
                  <a16:creationId xmlns:a16="http://schemas.microsoft.com/office/drawing/2014/main" id="{9900E006-9E99-736E-9F1D-5D6CE4BEBAA7}"/>
                </a:ext>
              </a:extLst>
            </p:cNvPr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燕尾形 5">
              <a:extLst>
                <a:ext uri="{FF2B5EF4-FFF2-40B4-BE49-F238E27FC236}">
                  <a16:creationId xmlns:a16="http://schemas.microsoft.com/office/drawing/2014/main" id="{EAC6D4A8-CF1B-98A8-57F2-12037637CC20}"/>
                </a:ext>
              </a:extLst>
            </p:cNvPr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燕尾形 6">
              <a:extLst>
                <a:ext uri="{FF2B5EF4-FFF2-40B4-BE49-F238E27FC236}">
                  <a16:creationId xmlns:a16="http://schemas.microsoft.com/office/drawing/2014/main" id="{2FBA31D6-84C3-C9C3-F39B-AA50492C3100}"/>
                </a:ext>
              </a:extLst>
            </p:cNvPr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文本框 9">
            <a:extLst>
              <a:ext uri="{FF2B5EF4-FFF2-40B4-BE49-F238E27FC236}">
                <a16:creationId xmlns:a16="http://schemas.microsoft.com/office/drawing/2014/main" id="{F72D10A4-4C57-D8C7-66C3-5B116E3391E1}"/>
              </a:ext>
            </a:extLst>
          </p:cNvPr>
          <p:cNvSpPr txBox="1"/>
          <p:nvPr/>
        </p:nvSpPr>
        <p:spPr>
          <a:xfrm>
            <a:off x="1167822" y="196152"/>
            <a:ext cx="8351022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CA" altLang="zh-CN" sz="4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MODEL PIPELINE DEVELOPMENT</a:t>
            </a:r>
            <a:endParaRPr lang="zh-CN" altLang="en-US" sz="40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4EC8FD-A79B-20F8-A357-FE218B2A9656}"/>
              </a:ext>
            </a:extLst>
          </p:cNvPr>
          <p:cNvGrpSpPr/>
          <p:nvPr/>
        </p:nvGrpSpPr>
        <p:grpSpPr>
          <a:xfrm>
            <a:off x="774411" y="1100190"/>
            <a:ext cx="10991016" cy="5291736"/>
            <a:chOff x="575070" y="1138213"/>
            <a:chExt cx="11055861" cy="497343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CB6A2913-0118-40F1-245B-6FDF3CB28032}"/>
                </a:ext>
              </a:extLst>
            </p:cNvPr>
            <p:cNvSpPr/>
            <p:nvPr/>
          </p:nvSpPr>
          <p:spPr>
            <a:xfrm>
              <a:off x="575070" y="3048031"/>
              <a:ext cx="2139611" cy="1232119"/>
            </a:xfrm>
            <a:prstGeom prst="rightArrow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3ds" panose="02000503020000020004" pitchFamily="2" charset="0"/>
                </a:rPr>
                <a:t>INPUT</a:t>
              </a:r>
              <a:endParaRPr lang="en-NG" dirty="0">
                <a:latin typeface="3ds" panose="02000503020000020004" pitchFamily="2" charset="0"/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6723A1A-6150-0C5A-998C-5637DB7EB958}"/>
                </a:ext>
              </a:extLst>
            </p:cNvPr>
            <p:cNvSpPr/>
            <p:nvPr/>
          </p:nvSpPr>
          <p:spPr>
            <a:xfrm>
              <a:off x="5111663" y="2940775"/>
              <a:ext cx="2266014" cy="1362258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  <a:latin typeface="3ds" panose="02000503020000020004" pitchFamily="2" charset="0"/>
                </a:rPr>
                <a:t>FAULTY(1)</a:t>
              </a:r>
              <a:endParaRPr lang="en-NG" dirty="0">
                <a:solidFill>
                  <a:schemeClr val="tx1"/>
                </a:solidFill>
                <a:latin typeface="3ds" panose="02000503020000020004" pitchFamily="2" charset="0"/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9FC2705-2E2C-8D6D-AF56-CF11E5E1714E}"/>
                </a:ext>
              </a:extLst>
            </p:cNvPr>
            <p:cNvSpPr/>
            <p:nvPr/>
          </p:nvSpPr>
          <p:spPr>
            <a:xfrm>
              <a:off x="5111663" y="1138213"/>
              <a:ext cx="2266014" cy="1362258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  <a:latin typeface="3ds" panose="02000503020000020004" pitchFamily="2" charset="0"/>
                </a:rPr>
                <a:t>NORMAL(0)</a:t>
              </a:r>
              <a:r>
                <a:rPr lang="en-CA" dirty="0"/>
                <a:t>N</a:t>
              </a:r>
              <a:endParaRPr lang="en-NG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BBC245E-E275-8A8A-09E4-63A8C2A2A1D5}"/>
                </a:ext>
              </a:extLst>
            </p:cNvPr>
            <p:cNvSpPr/>
            <p:nvPr/>
          </p:nvSpPr>
          <p:spPr>
            <a:xfrm>
              <a:off x="5111662" y="4749392"/>
              <a:ext cx="2266014" cy="1362258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  <a:latin typeface="3ds" panose="02000503020000020004" pitchFamily="2" charset="0"/>
                </a:rPr>
                <a:t>TRANSIENT(2)</a:t>
              </a:r>
              <a:endParaRPr lang="en-NG" dirty="0">
                <a:solidFill>
                  <a:schemeClr val="tx1"/>
                </a:solidFill>
                <a:latin typeface="3ds" panose="02000503020000020004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4ECBAD-C455-EB5C-1B30-B0F8156DEDB9}"/>
                </a:ext>
              </a:extLst>
            </p:cNvPr>
            <p:cNvSpPr txBox="1"/>
            <p:nvPr/>
          </p:nvSpPr>
          <p:spPr>
            <a:xfrm>
              <a:off x="2677525" y="3163267"/>
              <a:ext cx="24712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3ds" panose="02000503020000020004" pitchFamily="2" charset="0"/>
                </a:rPr>
                <a:t>MODEL_1</a:t>
              </a:r>
            </a:p>
            <a:p>
              <a:r>
                <a:rPr lang="en-CA" dirty="0">
                  <a:latin typeface="3ds" panose="02000503020000020004" pitchFamily="2" charset="0"/>
                </a:rPr>
                <a:t>(Predicting the class type )</a:t>
              </a:r>
              <a:endParaRPr lang="en-NG" dirty="0">
                <a:latin typeface="3ds" panose="02000503020000020004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A2355-DC51-FD86-1858-9BFC4E742D3B}"/>
                </a:ext>
              </a:extLst>
            </p:cNvPr>
            <p:cNvSpPr txBox="1"/>
            <p:nvPr/>
          </p:nvSpPr>
          <p:spPr>
            <a:xfrm>
              <a:off x="8313525" y="3202425"/>
              <a:ext cx="2783701" cy="867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3ds" panose="02000503020000020004" pitchFamily="2" charset="0"/>
                </a:rPr>
                <a:t>MODEL_3</a:t>
              </a:r>
            </a:p>
            <a:p>
              <a:r>
                <a:rPr lang="en-CA" dirty="0">
                  <a:latin typeface="3ds" panose="02000503020000020004" pitchFamily="2" charset="0"/>
                </a:rPr>
                <a:t>(Predicting the Fault type )</a:t>
              </a:r>
              <a:endParaRPr lang="en-NG" dirty="0">
                <a:latin typeface="3ds" panose="02000503020000020004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81F0FE-0239-398B-C6C6-AF286812CE67}"/>
                </a:ext>
              </a:extLst>
            </p:cNvPr>
            <p:cNvSpPr txBox="1"/>
            <p:nvPr/>
          </p:nvSpPr>
          <p:spPr>
            <a:xfrm>
              <a:off x="8313525" y="4968856"/>
              <a:ext cx="3317406" cy="112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3ds" panose="02000503020000020004" pitchFamily="2" charset="0"/>
                </a:rPr>
                <a:t>MODEL_2</a:t>
              </a:r>
            </a:p>
            <a:p>
              <a:r>
                <a:rPr lang="en-CA" dirty="0">
                  <a:latin typeface="3ds" panose="02000503020000020004" pitchFamily="2" charset="0"/>
                </a:rPr>
                <a:t>(Predicting the transient type )</a:t>
              </a:r>
              <a:endParaRPr lang="en-NG" dirty="0">
                <a:latin typeface="3ds" panose="02000503020000020004" pitchFamily="2" charset="0"/>
              </a:endParaRPr>
            </a:p>
            <a:p>
              <a:endParaRPr lang="en-NG" b="1" dirty="0">
                <a:latin typeface="3ds" panose="02000503020000020004" pitchFamily="2" charset="0"/>
              </a:endParaRPr>
            </a:p>
          </p:txBody>
        </p:sp>
      </p:grpSp>
      <p:sp>
        <p:nvSpPr>
          <p:cNvPr id="32" name="Teardrop 31">
            <a:extLst>
              <a:ext uri="{FF2B5EF4-FFF2-40B4-BE49-F238E27FC236}">
                <a16:creationId xmlns:a16="http://schemas.microsoft.com/office/drawing/2014/main" id="{680956F6-F5DB-C12D-E4FF-27C323D37FA4}"/>
              </a:ext>
            </a:extLst>
          </p:cNvPr>
          <p:cNvSpPr/>
          <p:nvPr/>
        </p:nvSpPr>
        <p:spPr>
          <a:xfrm>
            <a:off x="273054" y="5302591"/>
            <a:ext cx="2029147" cy="1449442"/>
          </a:xfrm>
          <a:prstGeom prst="teardrop">
            <a:avLst>
              <a:gd name="adj" fmla="val 134763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>
                <a:latin typeface="3ds" panose="02000503020000020004" pitchFamily="2" charset="0"/>
              </a:rPr>
              <a:t>Training    60%</a:t>
            </a:r>
          </a:p>
          <a:p>
            <a:r>
              <a:rPr lang="en-CA" sz="1400" dirty="0">
                <a:latin typeface="3ds" panose="02000503020000020004" pitchFamily="2" charset="0"/>
              </a:rPr>
              <a:t>Testing      20%</a:t>
            </a:r>
          </a:p>
          <a:p>
            <a:r>
              <a:rPr lang="en-CA" sz="1400" dirty="0">
                <a:latin typeface="3ds" panose="02000503020000020004" pitchFamily="2" charset="0"/>
              </a:rPr>
              <a:t>Validation 20%</a:t>
            </a: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425322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组合 7">
            <a:extLst>
              <a:ext uri="{FF2B5EF4-FFF2-40B4-BE49-F238E27FC236}">
                <a16:creationId xmlns:a16="http://schemas.microsoft.com/office/drawing/2014/main" id="{8852F232-D1C3-A29F-C6F8-F1B1E2C707A2}"/>
              </a:ext>
            </a:extLst>
          </p:cNvPr>
          <p:cNvGrpSpPr/>
          <p:nvPr/>
        </p:nvGrpSpPr>
        <p:grpSpPr>
          <a:xfrm>
            <a:off x="381000" y="284330"/>
            <a:ext cx="725487" cy="503070"/>
            <a:chOff x="914400" y="742950"/>
            <a:chExt cx="686707" cy="457200"/>
          </a:xfrm>
        </p:grpSpPr>
        <p:sp>
          <p:nvSpPr>
            <p:cNvPr id="11" name="燕尾形 4">
              <a:extLst>
                <a:ext uri="{FF2B5EF4-FFF2-40B4-BE49-F238E27FC236}">
                  <a16:creationId xmlns:a16="http://schemas.microsoft.com/office/drawing/2014/main" id="{12689A7D-1632-6026-168A-531C2F0E90DB}"/>
                </a:ext>
              </a:extLst>
            </p:cNvPr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燕尾形 5">
              <a:extLst>
                <a:ext uri="{FF2B5EF4-FFF2-40B4-BE49-F238E27FC236}">
                  <a16:creationId xmlns:a16="http://schemas.microsoft.com/office/drawing/2014/main" id="{93EE7C23-9D7B-DC94-CA24-21A4A81FAF75}"/>
                </a:ext>
              </a:extLst>
            </p:cNvPr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燕尾形 6">
              <a:extLst>
                <a:ext uri="{FF2B5EF4-FFF2-40B4-BE49-F238E27FC236}">
                  <a16:creationId xmlns:a16="http://schemas.microsoft.com/office/drawing/2014/main" id="{7FC2ED5B-9F8A-C88C-3912-C9376E938E35}"/>
                </a:ext>
              </a:extLst>
            </p:cNvPr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E771E558-4013-7563-B16B-D6F22962FF25}"/>
              </a:ext>
            </a:extLst>
          </p:cNvPr>
          <p:cNvSpPr txBox="1"/>
          <p:nvPr/>
        </p:nvSpPr>
        <p:spPr>
          <a:xfrm>
            <a:off x="1276304" y="236590"/>
            <a:ext cx="761950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CA" altLang="zh-CN" sz="36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MODEL DEVELOPMENT</a:t>
            </a:r>
            <a:endParaRPr lang="zh-CN" altLang="en-US" sz="36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5EF12-0C66-C5AE-2037-17360243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619" y="4325386"/>
            <a:ext cx="3839333" cy="2505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89E7C4-D175-6922-5187-D208B346F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7"/>
          <a:stretch/>
        </p:blipFill>
        <p:spPr>
          <a:xfrm>
            <a:off x="7606166" y="1205504"/>
            <a:ext cx="4548248" cy="22027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E06390-70A7-8918-F0BD-8CB070E9A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63"/>
          <a:stretch/>
        </p:blipFill>
        <p:spPr>
          <a:xfrm>
            <a:off x="58812" y="1061236"/>
            <a:ext cx="7828997" cy="57391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7C28E0-7979-B3FA-757F-05FF77777C2E}"/>
              </a:ext>
            </a:extLst>
          </p:cNvPr>
          <p:cNvSpPr txBox="1"/>
          <p:nvPr/>
        </p:nvSpPr>
        <p:spPr>
          <a:xfrm>
            <a:off x="8362348" y="1018331"/>
            <a:ext cx="3260862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3ds" panose="02000503020000020004" pitchFamily="2" charset="0"/>
              </a:rPr>
              <a:t>MODEL ARCHITECTURE </a:t>
            </a:r>
            <a:endParaRPr lang="en-NG" dirty="0">
              <a:latin typeface="3ds" panose="02000503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3DC874-FD87-4E89-F9B8-AD8787FDF7FE}"/>
              </a:ext>
            </a:extLst>
          </p:cNvPr>
          <p:cNvSpPr txBox="1"/>
          <p:nvPr/>
        </p:nvSpPr>
        <p:spPr>
          <a:xfrm>
            <a:off x="8460854" y="3951041"/>
            <a:ext cx="3260862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3ds" panose="02000503020000020004" pitchFamily="2" charset="0"/>
              </a:rPr>
              <a:t>LOSS ON TRAINING</a:t>
            </a:r>
            <a:endParaRPr lang="en-NG" dirty="0"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8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组合 7">
            <a:extLst>
              <a:ext uri="{FF2B5EF4-FFF2-40B4-BE49-F238E27FC236}">
                <a16:creationId xmlns:a16="http://schemas.microsoft.com/office/drawing/2014/main" id="{D623413D-EE05-FA7B-8E01-64BE8977F312}"/>
              </a:ext>
            </a:extLst>
          </p:cNvPr>
          <p:cNvGrpSpPr/>
          <p:nvPr/>
        </p:nvGrpSpPr>
        <p:grpSpPr>
          <a:xfrm>
            <a:off x="381000" y="284330"/>
            <a:ext cx="725487" cy="503070"/>
            <a:chOff x="914400" y="742950"/>
            <a:chExt cx="686707" cy="457200"/>
          </a:xfrm>
        </p:grpSpPr>
        <p:sp>
          <p:nvSpPr>
            <p:cNvPr id="11" name="燕尾形 4">
              <a:extLst>
                <a:ext uri="{FF2B5EF4-FFF2-40B4-BE49-F238E27FC236}">
                  <a16:creationId xmlns:a16="http://schemas.microsoft.com/office/drawing/2014/main" id="{9F3E9B51-6A75-24FE-82D8-86C5313D8C5B}"/>
                </a:ext>
              </a:extLst>
            </p:cNvPr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燕尾形 5">
              <a:extLst>
                <a:ext uri="{FF2B5EF4-FFF2-40B4-BE49-F238E27FC236}">
                  <a16:creationId xmlns:a16="http://schemas.microsoft.com/office/drawing/2014/main" id="{133E9407-2CB5-5F38-27DB-0D9AB82D4DAA}"/>
                </a:ext>
              </a:extLst>
            </p:cNvPr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燕尾形 6">
              <a:extLst>
                <a:ext uri="{FF2B5EF4-FFF2-40B4-BE49-F238E27FC236}">
                  <a16:creationId xmlns:a16="http://schemas.microsoft.com/office/drawing/2014/main" id="{019B3B1F-E2D3-83CB-8C0E-463C945567DB}"/>
                </a:ext>
              </a:extLst>
            </p:cNvPr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FFB28B40-9896-93CB-AFAD-7154CF74765C}"/>
              </a:ext>
            </a:extLst>
          </p:cNvPr>
          <p:cNvSpPr txBox="1"/>
          <p:nvPr/>
        </p:nvSpPr>
        <p:spPr>
          <a:xfrm>
            <a:off x="1094076" y="188977"/>
            <a:ext cx="6718164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CA" altLang="zh-CN" sz="36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MODEL EVALUATION </a:t>
            </a:r>
            <a:endParaRPr lang="zh-CN" altLang="en-US" sz="36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32DE-C363-B2A9-FCBD-23989BBD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39" y="1547752"/>
            <a:ext cx="6269212" cy="53612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A3C1A4-7117-648E-9925-2FEB287213E6}"/>
              </a:ext>
            </a:extLst>
          </p:cNvPr>
          <p:cNvSpPr txBox="1"/>
          <p:nvPr/>
        </p:nvSpPr>
        <p:spPr>
          <a:xfrm>
            <a:off x="5548397" y="1163451"/>
            <a:ext cx="3260862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3ds" panose="02000503020000020004" pitchFamily="2" charset="0"/>
              </a:rPr>
              <a:t>Model Performance</a:t>
            </a:r>
            <a:endParaRPr lang="en-NG" b="1" dirty="0">
              <a:latin typeface="3ds" panose="0200050302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4904A-44CD-43E1-BC39-B3649E6744F7}"/>
              </a:ext>
            </a:extLst>
          </p:cNvPr>
          <p:cNvSpPr txBox="1"/>
          <p:nvPr/>
        </p:nvSpPr>
        <p:spPr>
          <a:xfrm>
            <a:off x="116114" y="2018970"/>
            <a:ext cx="55858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3ds" panose="02000503020000020004" pitchFamily="2" charset="0"/>
              </a:rPr>
              <a:t>Model Parameters</a:t>
            </a:r>
          </a:p>
          <a:p>
            <a:endParaRPr lang="en-CA" b="1" dirty="0">
              <a:latin typeface="3ds" panose="02000503020000020004" pitchFamily="2" charset="0"/>
            </a:endParaRPr>
          </a:p>
          <a:p>
            <a:r>
              <a:rPr lang="en-CA" b="1" dirty="0">
                <a:latin typeface="3ds" panose="02000503020000020004" pitchFamily="2" charset="0"/>
              </a:rPr>
              <a:t>No. of hidden layers – </a:t>
            </a:r>
            <a:r>
              <a:rPr lang="en-CA" dirty="0">
                <a:latin typeface="3ds" panose="02000503020000020004" pitchFamily="2" charset="0"/>
              </a:rPr>
              <a:t>5(64,6,32,26,3)</a:t>
            </a:r>
          </a:p>
          <a:p>
            <a:r>
              <a:rPr lang="en-CA" b="1" dirty="0">
                <a:latin typeface="3ds" panose="02000503020000020004" pitchFamily="2" charset="0"/>
              </a:rPr>
              <a:t>Batch Normalization </a:t>
            </a:r>
            <a:r>
              <a:rPr lang="en-CA" dirty="0">
                <a:latin typeface="3ds" panose="02000503020000020004" pitchFamily="2" charset="0"/>
              </a:rPr>
              <a:t>- False</a:t>
            </a:r>
            <a:endParaRPr lang="en-CA" b="1" dirty="0">
              <a:latin typeface="3ds" panose="02000503020000020004" pitchFamily="2" charset="0"/>
            </a:endParaRPr>
          </a:p>
          <a:p>
            <a:r>
              <a:rPr lang="en-CA" b="1" dirty="0">
                <a:latin typeface="3ds" panose="02000503020000020004" pitchFamily="2" charset="0"/>
              </a:rPr>
              <a:t>Normalizer    </a:t>
            </a:r>
            <a:r>
              <a:rPr lang="en-CA" dirty="0">
                <a:latin typeface="3ds" panose="02000503020000020004" pitchFamily="2" charset="0"/>
              </a:rPr>
              <a:t>- True</a:t>
            </a:r>
          </a:p>
          <a:p>
            <a:r>
              <a:rPr lang="en-CA" b="1" dirty="0">
                <a:latin typeface="3ds" panose="02000503020000020004" pitchFamily="2" charset="0"/>
              </a:rPr>
              <a:t>Dropout         </a:t>
            </a:r>
            <a:r>
              <a:rPr lang="en-CA" dirty="0">
                <a:latin typeface="3ds" panose="02000503020000020004" pitchFamily="2" charset="0"/>
              </a:rPr>
              <a:t>- False</a:t>
            </a:r>
          </a:p>
          <a:p>
            <a:r>
              <a:rPr lang="en-CA" b="1" dirty="0">
                <a:latin typeface="3ds" panose="02000503020000020004" pitchFamily="2" charset="0"/>
              </a:rPr>
              <a:t>Activator      </a:t>
            </a:r>
            <a:r>
              <a:rPr lang="en-CA" dirty="0">
                <a:latin typeface="3ds" panose="02000503020000020004" pitchFamily="2" charset="0"/>
              </a:rPr>
              <a:t>- relu ‘Hidden layers’</a:t>
            </a:r>
          </a:p>
          <a:p>
            <a:r>
              <a:rPr lang="en-CA" dirty="0">
                <a:latin typeface="3ds" panose="02000503020000020004" pitchFamily="2" charset="0"/>
              </a:rPr>
              <a:t>                       -SoftMax ‘output’</a:t>
            </a:r>
          </a:p>
          <a:p>
            <a:r>
              <a:rPr lang="en-CA" b="1" dirty="0">
                <a:latin typeface="3ds" panose="02000503020000020004" pitchFamily="2" charset="0"/>
              </a:rPr>
              <a:t>Loss              </a:t>
            </a:r>
            <a:r>
              <a:rPr lang="en-CA" dirty="0">
                <a:latin typeface="3ds" panose="02000503020000020004" pitchFamily="2" charset="0"/>
              </a:rPr>
              <a:t>- SparseCategoricalCrossentropy</a:t>
            </a:r>
          </a:p>
          <a:p>
            <a:r>
              <a:rPr lang="en-CA" b="1" dirty="0">
                <a:latin typeface="3ds" panose="02000503020000020004" pitchFamily="2" charset="0"/>
              </a:rPr>
              <a:t>Optimizer     </a:t>
            </a:r>
            <a:r>
              <a:rPr lang="en-CA" dirty="0">
                <a:latin typeface="3ds" panose="02000503020000020004" pitchFamily="2" charset="0"/>
              </a:rPr>
              <a:t>- Adam</a:t>
            </a:r>
          </a:p>
          <a:p>
            <a:r>
              <a:rPr lang="en-CA" b="1" dirty="0" err="1">
                <a:latin typeface="3ds" panose="02000503020000020004" pitchFamily="2" charset="0"/>
              </a:rPr>
              <a:t>Callbacks</a:t>
            </a:r>
            <a:r>
              <a:rPr lang="en-CA" b="1" dirty="0">
                <a:latin typeface="3ds" panose="02000503020000020004" pitchFamily="2" charset="0"/>
              </a:rPr>
              <a:t>      </a:t>
            </a:r>
            <a:r>
              <a:rPr lang="en-CA" dirty="0">
                <a:latin typeface="3ds" panose="02000503020000020004" pitchFamily="2" charset="0"/>
              </a:rPr>
              <a:t>- True</a:t>
            </a:r>
          </a:p>
          <a:p>
            <a:endParaRPr lang="en-CA" dirty="0">
              <a:latin typeface="3ds" panose="02000503020000020004" pitchFamily="2" charset="0"/>
            </a:endParaRPr>
          </a:p>
          <a:p>
            <a:endParaRPr lang="en-NG" b="1" dirty="0"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4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组合 7">
            <a:extLst>
              <a:ext uri="{FF2B5EF4-FFF2-40B4-BE49-F238E27FC236}">
                <a16:creationId xmlns:a16="http://schemas.microsoft.com/office/drawing/2014/main" id="{D623413D-EE05-FA7B-8E01-64BE8977F312}"/>
              </a:ext>
            </a:extLst>
          </p:cNvPr>
          <p:cNvGrpSpPr/>
          <p:nvPr/>
        </p:nvGrpSpPr>
        <p:grpSpPr>
          <a:xfrm>
            <a:off x="381000" y="284330"/>
            <a:ext cx="725487" cy="503070"/>
            <a:chOff x="914400" y="742950"/>
            <a:chExt cx="686707" cy="457200"/>
          </a:xfrm>
        </p:grpSpPr>
        <p:sp>
          <p:nvSpPr>
            <p:cNvPr id="11" name="燕尾形 4">
              <a:extLst>
                <a:ext uri="{FF2B5EF4-FFF2-40B4-BE49-F238E27FC236}">
                  <a16:creationId xmlns:a16="http://schemas.microsoft.com/office/drawing/2014/main" id="{9F3E9B51-6A75-24FE-82D8-86C5313D8C5B}"/>
                </a:ext>
              </a:extLst>
            </p:cNvPr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燕尾形 5">
              <a:extLst>
                <a:ext uri="{FF2B5EF4-FFF2-40B4-BE49-F238E27FC236}">
                  <a16:creationId xmlns:a16="http://schemas.microsoft.com/office/drawing/2014/main" id="{133E9407-2CB5-5F38-27DB-0D9AB82D4DAA}"/>
                </a:ext>
              </a:extLst>
            </p:cNvPr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燕尾形 6">
              <a:extLst>
                <a:ext uri="{FF2B5EF4-FFF2-40B4-BE49-F238E27FC236}">
                  <a16:creationId xmlns:a16="http://schemas.microsoft.com/office/drawing/2014/main" id="{019B3B1F-E2D3-83CB-8C0E-463C945567DB}"/>
                </a:ext>
              </a:extLst>
            </p:cNvPr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FFB28B40-9896-93CB-AFAD-7154CF74765C}"/>
              </a:ext>
            </a:extLst>
          </p:cNvPr>
          <p:cNvSpPr txBox="1"/>
          <p:nvPr/>
        </p:nvSpPr>
        <p:spPr>
          <a:xfrm>
            <a:off x="1094076" y="188977"/>
            <a:ext cx="6718164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CA" altLang="zh-CN" sz="4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MODEL PERFORMANCE  </a:t>
            </a:r>
            <a:endParaRPr lang="zh-CN" altLang="en-US" sz="40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004FDAE-889D-59BB-1030-B5B4F02DE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56676"/>
              </p:ext>
            </p:extLst>
          </p:nvPr>
        </p:nvGraphicFramePr>
        <p:xfrm>
          <a:off x="5310746" y="2170099"/>
          <a:ext cx="6881254" cy="161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495">
                  <a:extLst>
                    <a:ext uri="{9D8B030D-6E8A-4147-A177-3AD203B41FA5}">
                      <a16:colId xmlns:a16="http://schemas.microsoft.com/office/drawing/2014/main" val="849780338"/>
                    </a:ext>
                  </a:extLst>
                </a:gridCol>
                <a:gridCol w="1617443">
                  <a:extLst>
                    <a:ext uri="{9D8B030D-6E8A-4147-A177-3AD203B41FA5}">
                      <a16:colId xmlns:a16="http://schemas.microsoft.com/office/drawing/2014/main" val="1212968899"/>
                    </a:ext>
                  </a:extLst>
                </a:gridCol>
                <a:gridCol w="1695548">
                  <a:extLst>
                    <a:ext uri="{9D8B030D-6E8A-4147-A177-3AD203B41FA5}">
                      <a16:colId xmlns:a16="http://schemas.microsoft.com/office/drawing/2014/main" val="529771083"/>
                    </a:ext>
                  </a:extLst>
                </a:gridCol>
                <a:gridCol w="1911768">
                  <a:extLst>
                    <a:ext uri="{9D8B030D-6E8A-4147-A177-3AD203B41FA5}">
                      <a16:colId xmlns:a16="http://schemas.microsoft.com/office/drawing/2014/main" val="2962299622"/>
                    </a:ext>
                  </a:extLst>
                </a:gridCol>
              </a:tblGrid>
              <a:tr h="399440"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 SCORE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JACCCARD SCORE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91506"/>
                  </a:ext>
                </a:extLst>
              </a:tr>
              <a:tr h="404988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MODEL 1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92.695%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92.679%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86.469%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8524"/>
                  </a:ext>
                </a:extLst>
              </a:tr>
              <a:tr h="404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3ds" panose="02000503020000020004" pitchFamily="2" charset="0"/>
                        </a:rPr>
                        <a:t>MODEL 2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95.643%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95.737%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91.959%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57620"/>
                  </a:ext>
                </a:extLst>
              </a:tr>
              <a:tr h="404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3ds" panose="02000503020000020004" pitchFamily="2" charset="0"/>
                        </a:rPr>
                        <a:t>MODEL 3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99.248%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99.252%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98.524%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36188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0C9C2494-1C0A-6A98-79E0-CDC2B044D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37354"/>
              </p:ext>
            </p:extLst>
          </p:nvPr>
        </p:nvGraphicFramePr>
        <p:xfrm>
          <a:off x="5310745" y="4530470"/>
          <a:ext cx="6881254" cy="161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495">
                  <a:extLst>
                    <a:ext uri="{9D8B030D-6E8A-4147-A177-3AD203B41FA5}">
                      <a16:colId xmlns:a16="http://schemas.microsoft.com/office/drawing/2014/main" val="849780338"/>
                    </a:ext>
                  </a:extLst>
                </a:gridCol>
                <a:gridCol w="1617443">
                  <a:extLst>
                    <a:ext uri="{9D8B030D-6E8A-4147-A177-3AD203B41FA5}">
                      <a16:colId xmlns:a16="http://schemas.microsoft.com/office/drawing/2014/main" val="1212968899"/>
                    </a:ext>
                  </a:extLst>
                </a:gridCol>
                <a:gridCol w="1695548">
                  <a:extLst>
                    <a:ext uri="{9D8B030D-6E8A-4147-A177-3AD203B41FA5}">
                      <a16:colId xmlns:a16="http://schemas.microsoft.com/office/drawing/2014/main" val="529771083"/>
                    </a:ext>
                  </a:extLst>
                </a:gridCol>
                <a:gridCol w="1911768">
                  <a:extLst>
                    <a:ext uri="{9D8B030D-6E8A-4147-A177-3AD203B41FA5}">
                      <a16:colId xmlns:a16="http://schemas.microsoft.com/office/drawing/2014/main" val="2962299622"/>
                    </a:ext>
                  </a:extLst>
                </a:gridCol>
              </a:tblGrid>
              <a:tr h="399440"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 SCORE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JACCCARD SCORE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91506"/>
                  </a:ext>
                </a:extLst>
              </a:tr>
              <a:tr h="404988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MODEL 1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92.808%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92.793%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86.664%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8524"/>
                  </a:ext>
                </a:extLst>
              </a:tr>
              <a:tr h="404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3ds" panose="02000503020000020004" pitchFamily="2" charset="0"/>
                        </a:rPr>
                        <a:t>MODEL 2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95.632%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95.727%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91.901%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57620"/>
                  </a:ext>
                </a:extLst>
              </a:tr>
              <a:tr h="404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3ds" panose="02000503020000020004" pitchFamily="2" charset="0"/>
                        </a:rPr>
                        <a:t>MODEL 3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99.213%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99.219%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98.462%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36188"/>
                  </a:ext>
                </a:extLst>
              </a:tr>
            </a:tbl>
          </a:graphicData>
        </a:graphic>
      </p:graphicFrame>
      <p:grpSp>
        <p:nvGrpSpPr>
          <p:cNvPr id="22" name="组合 7">
            <a:extLst>
              <a:ext uri="{FF2B5EF4-FFF2-40B4-BE49-F238E27FC236}">
                <a16:creationId xmlns:a16="http://schemas.microsoft.com/office/drawing/2014/main" id="{A84BC12F-4B0D-F776-C151-9EC547DE1153}"/>
              </a:ext>
            </a:extLst>
          </p:cNvPr>
          <p:cNvGrpSpPr/>
          <p:nvPr/>
        </p:nvGrpSpPr>
        <p:grpSpPr>
          <a:xfrm>
            <a:off x="5331528" y="1872163"/>
            <a:ext cx="360570" cy="210640"/>
            <a:chOff x="914400" y="742950"/>
            <a:chExt cx="686707" cy="457200"/>
          </a:xfrm>
        </p:grpSpPr>
        <p:sp>
          <p:nvSpPr>
            <p:cNvPr id="23" name="燕尾形 4">
              <a:extLst>
                <a:ext uri="{FF2B5EF4-FFF2-40B4-BE49-F238E27FC236}">
                  <a16:creationId xmlns:a16="http://schemas.microsoft.com/office/drawing/2014/main" id="{B1D12B8B-25DC-A6F6-6F09-33876E4A7CE9}"/>
                </a:ext>
              </a:extLst>
            </p:cNvPr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燕尾形 5">
              <a:extLst>
                <a:ext uri="{FF2B5EF4-FFF2-40B4-BE49-F238E27FC236}">
                  <a16:creationId xmlns:a16="http://schemas.microsoft.com/office/drawing/2014/main" id="{71015FA2-5AB6-007D-67D4-D515CC9F3AED}"/>
                </a:ext>
              </a:extLst>
            </p:cNvPr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燕尾形 6">
              <a:extLst>
                <a:ext uri="{FF2B5EF4-FFF2-40B4-BE49-F238E27FC236}">
                  <a16:creationId xmlns:a16="http://schemas.microsoft.com/office/drawing/2014/main" id="{DD87EDE3-0965-9984-F68B-C12E285F1509}"/>
                </a:ext>
              </a:extLst>
            </p:cNvPr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9">
                <a:extLst>
                  <a:ext uri="{FF2B5EF4-FFF2-40B4-BE49-F238E27FC236}">
                    <a16:creationId xmlns:a16="http://schemas.microsoft.com/office/drawing/2014/main" id="{22C28EE2-37CD-906C-EC4B-2BE982B76FCC}"/>
                  </a:ext>
                </a:extLst>
              </p:cNvPr>
              <p:cNvSpPr txBox="1"/>
              <p:nvPr/>
            </p:nvSpPr>
            <p:spPr>
              <a:xfrm>
                <a:off x="392692" y="1672108"/>
                <a:ext cx="4100931" cy="63615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CA" altLang="zh-CN" sz="2000" b="1" dirty="0">
                    <a:solidFill>
                      <a:srgbClr val="000000"/>
                    </a:solidFill>
                    <a:latin typeface="3ds" panose="02000503020000020004" pitchFamily="2" charset="0"/>
                    <a:ea typeface="Microsoft YaHei" panose="020B0503020204020204" pitchFamily="34" charset="-122"/>
                  </a:rPr>
                  <a:t>ACCURACY-</a:t>
                </a:r>
              </a:p>
              <a:p>
                <a:pPr eaLnBrk="1" hangingPunct="1"/>
                <a:r>
                  <a:rPr lang="en-CA" altLang="zh-CN" dirty="0">
                    <a:solidFill>
                      <a:srgbClr val="000000"/>
                    </a:solidFill>
                    <a:latin typeface="3ds" panose="02000503020000020004" pitchFamily="2" charset="0"/>
                    <a:ea typeface="Microsoft YaHei" panose="020B0503020204020204" pitchFamily="34" charset="-122"/>
                  </a:rPr>
                  <a:t>Percentage of predicting the actual labels</a:t>
                </a:r>
                <a:endParaRPr lang="en-CA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endParaRPr lang="en-CA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r>
                  <a:rPr lang="en-CA" altLang="zh-CN" sz="2000" b="1" dirty="0">
                    <a:solidFill>
                      <a:srgbClr val="000000"/>
                    </a:solidFill>
                    <a:latin typeface="3ds" panose="02000503020000020004" pitchFamily="2" charset="0"/>
                    <a:ea typeface="Microsoft YaHei" panose="020B0503020204020204" pitchFamily="34" charset="-122"/>
                  </a:rPr>
                  <a:t>F1 SCORE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𝑻𝑷</m:t>
                        </m:r>
                      </m:num>
                      <m:den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𝑻𝑷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𝟎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.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𝟓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𝑭𝑷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𝑭𝑵</m:t>
                        </m:r>
                        <m:r>
                          <a:rPr lang="en-CA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)</m:t>
                        </m:r>
                      </m:den>
                    </m:f>
                    <m:r>
                      <a:rPr lang="en-CA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∗</m:t>
                    </m:r>
                    <m:r>
                      <a:rPr lang="en-CA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100</m:t>
                    </m:r>
                  </m:oMath>
                </a14:m>
                <a:endParaRPr lang="en-CA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r>
                  <a:rPr lang="en-CA" altLang="zh-CN" dirty="0">
                    <a:solidFill>
                      <a:srgbClr val="000000"/>
                    </a:solidFill>
                    <a:latin typeface="3ds" panose="02000503020000020004" pitchFamily="2" charset="0"/>
                    <a:ea typeface="Microsoft YaHei" panose="020B0503020204020204" pitchFamily="34" charset="-122"/>
                  </a:rPr>
                  <a:t>It is the harmonic mean of precision and recall</a:t>
                </a:r>
              </a:p>
              <a:p>
                <a:pPr eaLnBrk="1" hangingPunct="1"/>
                <a:r>
                  <a:rPr lang="en-CA" altLang="zh-CN" dirty="0">
                    <a:solidFill>
                      <a:srgbClr val="000000"/>
                    </a:solidFill>
                    <a:latin typeface="3ds" panose="02000503020000020004" pitchFamily="2" charset="0"/>
                    <a:ea typeface="Microsoft YaHei" panose="020B0503020204020204" pitchFamily="34" charset="-122"/>
                  </a:rPr>
                  <a:t>TP – True Positive</a:t>
                </a:r>
              </a:p>
              <a:p>
                <a:pPr eaLnBrk="1" hangingPunct="1"/>
                <a:r>
                  <a:rPr lang="en-CA" altLang="zh-CN" dirty="0">
                    <a:solidFill>
                      <a:srgbClr val="000000"/>
                    </a:solidFill>
                    <a:latin typeface="3ds" panose="02000503020000020004" pitchFamily="2" charset="0"/>
                    <a:ea typeface="Microsoft YaHei" panose="020B0503020204020204" pitchFamily="34" charset="-122"/>
                  </a:rPr>
                  <a:t>FP – False Positive</a:t>
                </a:r>
                <a:endParaRPr lang="en-CA" altLang="zh-CN" sz="2000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endParaRPr lang="en-CA" altLang="zh-CN" sz="2000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r>
                  <a:rPr lang="en-CA" altLang="zh-CN" sz="2000" b="1" dirty="0">
                    <a:solidFill>
                      <a:srgbClr val="000000"/>
                    </a:solidFill>
                    <a:latin typeface="3ds" panose="02000503020000020004" pitchFamily="2" charset="0"/>
                    <a:ea typeface="Microsoft YaHei" panose="020B0503020204020204" pitchFamily="34" charset="-122"/>
                  </a:rPr>
                  <a:t>JACCARD SCORE</a:t>
                </a:r>
              </a:p>
              <a:p>
                <a:pPr eaLnBrk="1" hangingPunct="1"/>
                <a:endParaRPr lang="en-CA" altLang="zh-CN" sz="4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r>
                  <a:rPr lang="en-US" sz="2000" dirty="0">
                    <a:latin typeface="3ds" panose="02000503020000020004" pitchFamily="2" charset="0"/>
                  </a:rPr>
                  <a:t>S</a:t>
                </a:r>
                <a:r>
                  <a:rPr lang="en-US" sz="2000" b="0" i="0" dirty="0">
                    <a:effectLst/>
                    <a:latin typeface="3ds" panose="02000503020000020004" pitchFamily="2" charset="0"/>
                  </a:rPr>
                  <a:t>tatistic used for gauging the similarity and diversity of sample sets</a:t>
                </a:r>
                <a:endParaRPr lang="en-CA" altLang="zh-CN" sz="2000" b="1" dirty="0"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endParaRPr lang="en-CA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endParaRPr lang="en-CA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endParaRPr lang="en-CA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endParaRPr lang="en-CA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endParaRPr lang="en-CA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  <a:p>
                <a:pPr eaLnBrk="1" hangingPunct="1"/>
                <a:endParaRPr lang="en-CA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9">
                <a:extLst>
                  <a:ext uri="{FF2B5EF4-FFF2-40B4-BE49-F238E27FC236}">
                    <a16:creationId xmlns:a16="http://schemas.microsoft.com/office/drawing/2014/main" id="{22C28EE2-37CD-906C-EC4B-2BE982B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92" y="1672108"/>
                <a:ext cx="4100931" cy="6361550"/>
              </a:xfrm>
              <a:prstGeom prst="rect">
                <a:avLst/>
              </a:prstGeom>
              <a:blipFill>
                <a:blip r:embed="rId2"/>
                <a:stretch>
                  <a:fillRect l="-1486" t="-575" r="-104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7">
            <a:extLst>
              <a:ext uri="{FF2B5EF4-FFF2-40B4-BE49-F238E27FC236}">
                <a16:creationId xmlns:a16="http://schemas.microsoft.com/office/drawing/2014/main" id="{1C21C1C5-A3E3-517A-9FBC-52C2598F7FFC}"/>
              </a:ext>
            </a:extLst>
          </p:cNvPr>
          <p:cNvGrpSpPr/>
          <p:nvPr/>
        </p:nvGrpSpPr>
        <p:grpSpPr>
          <a:xfrm>
            <a:off x="5319459" y="4282412"/>
            <a:ext cx="360570" cy="210640"/>
            <a:chOff x="914400" y="742950"/>
            <a:chExt cx="686707" cy="457200"/>
          </a:xfrm>
        </p:grpSpPr>
        <p:sp>
          <p:nvSpPr>
            <p:cNvPr id="28" name="燕尾形 4">
              <a:extLst>
                <a:ext uri="{FF2B5EF4-FFF2-40B4-BE49-F238E27FC236}">
                  <a16:creationId xmlns:a16="http://schemas.microsoft.com/office/drawing/2014/main" id="{4D2E81BF-8B9E-E0A6-2B26-17E69F077889}"/>
                </a:ext>
              </a:extLst>
            </p:cNvPr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燕尾形 5">
              <a:extLst>
                <a:ext uri="{FF2B5EF4-FFF2-40B4-BE49-F238E27FC236}">
                  <a16:creationId xmlns:a16="http://schemas.microsoft.com/office/drawing/2014/main" id="{A0A00973-A19A-83AD-3A0E-19FA13EFF9C1}"/>
                </a:ext>
              </a:extLst>
            </p:cNvPr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燕尾形 6">
              <a:extLst>
                <a:ext uri="{FF2B5EF4-FFF2-40B4-BE49-F238E27FC236}">
                  <a16:creationId xmlns:a16="http://schemas.microsoft.com/office/drawing/2014/main" id="{CA858BFB-9E25-F8B0-90CA-63360C3461C3}"/>
                </a:ext>
              </a:extLst>
            </p:cNvPr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文本框 9">
            <a:extLst>
              <a:ext uri="{FF2B5EF4-FFF2-40B4-BE49-F238E27FC236}">
                <a16:creationId xmlns:a16="http://schemas.microsoft.com/office/drawing/2014/main" id="{2CF2E005-16E6-0E3D-A317-246B3DD3673C}"/>
              </a:ext>
            </a:extLst>
          </p:cNvPr>
          <p:cNvSpPr txBox="1"/>
          <p:nvPr/>
        </p:nvSpPr>
        <p:spPr>
          <a:xfrm>
            <a:off x="5672310" y="4177379"/>
            <a:ext cx="2513421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CA" altLang="zh-CN" sz="2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VALIDATION SET</a:t>
            </a:r>
            <a:endParaRPr lang="zh-CN" altLang="en-US" sz="20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EF0A860-751B-3E40-BDB4-EDF5E7F24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885" y="4723396"/>
            <a:ext cx="1556694" cy="462496"/>
          </a:xfrm>
          <a:prstGeom prst="rect">
            <a:avLst/>
          </a:prstGeom>
        </p:spPr>
      </p:pic>
      <p:sp>
        <p:nvSpPr>
          <p:cNvPr id="34" name="文本框 9">
            <a:extLst>
              <a:ext uri="{FF2B5EF4-FFF2-40B4-BE49-F238E27FC236}">
                <a16:creationId xmlns:a16="http://schemas.microsoft.com/office/drawing/2014/main" id="{56B33C0F-2A92-FD66-53BF-A2C136AF26C3}"/>
              </a:ext>
            </a:extLst>
          </p:cNvPr>
          <p:cNvSpPr txBox="1"/>
          <p:nvPr/>
        </p:nvSpPr>
        <p:spPr>
          <a:xfrm>
            <a:off x="5824710" y="1756392"/>
            <a:ext cx="2513421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CA" altLang="zh-CN" sz="2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TEST SET</a:t>
            </a:r>
            <a:endParaRPr lang="zh-CN" altLang="en-US" sz="20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14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组合 7">
            <a:extLst>
              <a:ext uri="{FF2B5EF4-FFF2-40B4-BE49-F238E27FC236}">
                <a16:creationId xmlns:a16="http://schemas.microsoft.com/office/drawing/2014/main" id="{D623413D-EE05-FA7B-8E01-64BE8977F312}"/>
              </a:ext>
            </a:extLst>
          </p:cNvPr>
          <p:cNvGrpSpPr/>
          <p:nvPr/>
        </p:nvGrpSpPr>
        <p:grpSpPr>
          <a:xfrm>
            <a:off x="381000" y="284330"/>
            <a:ext cx="725487" cy="503070"/>
            <a:chOff x="914400" y="742950"/>
            <a:chExt cx="686707" cy="457200"/>
          </a:xfrm>
        </p:grpSpPr>
        <p:sp>
          <p:nvSpPr>
            <p:cNvPr id="11" name="燕尾形 4">
              <a:extLst>
                <a:ext uri="{FF2B5EF4-FFF2-40B4-BE49-F238E27FC236}">
                  <a16:creationId xmlns:a16="http://schemas.microsoft.com/office/drawing/2014/main" id="{9F3E9B51-6A75-24FE-82D8-86C5313D8C5B}"/>
                </a:ext>
              </a:extLst>
            </p:cNvPr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燕尾形 5">
              <a:extLst>
                <a:ext uri="{FF2B5EF4-FFF2-40B4-BE49-F238E27FC236}">
                  <a16:creationId xmlns:a16="http://schemas.microsoft.com/office/drawing/2014/main" id="{133E9407-2CB5-5F38-27DB-0D9AB82D4DAA}"/>
                </a:ext>
              </a:extLst>
            </p:cNvPr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燕尾形 6">
              <a:extLst>
                <a:ext uri="{FF2B5EF4-FFF2-40B4-BE49-F238E27FC236}">
                  <a16:creationId xmlns:a16="http://schemas.microsoft.com/office/drawing/2014/main" id="{019B3B1F-E2D3-83CB-8C0E-463C945567DB}"/>
                </a:ext>
              </a:extLst>
            </p:cNvPr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FFB28B40-9896-93CB-AFAD-7154CF74765C}"/>
              </a:ext>
            </a:extLst>
          </p:cNvPr>
          <p:cNvSpPr txBox="1"/>
          <p:nvPr/>
        </p:nvSpPr>
        <p:spPr>
          <a:xfrm>
            <a:off x="1290018" y="181922"/>
            <a:ext cx="6718164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CA" altLang="zh-CN" sz="4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CONCLUSION</a:t>
            </a:r>
            <a:endParaRPr lang="zh-CN" altLang="en-US" sz="40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11806228-2DDE-BFB0-BE89-0FBF676DD146}"/>
              </a:ext>
            </a:extLst>
          </p:cNvPr>
          <p:cNvSpPr txBox="1"/>
          <p:nvPr/>
        </p:nvSpPr>
        <p:spPr>
          <a:xfrm>
            <a:off x="327348" y="1297819"/>
            <a:ext cx="11350845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CA" altLang="zh-CN" sz="2000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Model 1 performs moderately with &gt;90% accuracy in all evaluation metrics.	</a:t>
            </a:r>
          </a:p>
          <a:p>
            <a:pPr algn="just" eaLnBrk="1" hangingPunct="1"/>
            <a:r>
              <a:rPr lang="en-CA" altLang="zh-CN" sz="2000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     A large percentage of this was due the model predicting more Transient Conditions as Faulty.</a:t>
            </a:r>
          </a:p>
          <a:p>
            <a:pPr algn="just" eaLnBrk="1" hangingPunct="1"/>
            <a:endParaRPr lang="en-CA" altLang="zh-CN" sz="2000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CA" altLang="zh-CN" sz="2000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Model 2 Performs better with &gt;95% accuracy in Classifying Transient Condition. Its flaw spans from the model having difficulty in differentiating the transcendence from an Normal condition to either </a:t>
            </a:r>
            <a:r>
              <a:rPr lang="en-CA" altLang="zh-CN" sz="2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Abrupt Increase in BSW</a:t>
            </a:r>
            <a:r>
              <a:rPr lang="en-CA" altLang="zh-CN" sz="2000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 and </a:t>
            </a:r>
            <a:r>
              <a:rPr lang="en-CA" altLang="zh-CN" sz="2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Scaling in PCK.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CA" altLang="zh-CN" sz="20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CA" altLang="zh-CN" sz="2000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Model 3 preforms almost perfectly in predicting Faulty conditions with an accuracy of &gt;99%. Its fault spans greatly from the same error as model 2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CA" altLang="zh-CN" sz="2000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CA" altLang="zh-CN" sz="2000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It is obvious that </a:t>
            </a:r>
            <a:r>
              <a:rPr lang="en-CA" altLang="zh-CN" sz="2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Abrupt Increase in BSW</a:t>
            </a:r>
            <a:r>
              <a:rPr lang="en-CA" altLang="zh-CN" sz="2000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 and </a:t>
            </a:r>
            <a:r>
              <a:rPr lang="en-CA" altLang="zh-CN" sz="2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Scaling in PCK </a:t>
            </a:r>
            <a:r>
              <a:rPr lang="en-CA" altLang="zh-CN" sz="2000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have overlapping features.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CA" altLang="zh-CN" sz="2000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CA" altLang="zh-CN" sz="2000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Above all the model works well.</a:t>
            </a:r>
          </a:p>
        </p:txBody>
      </p:sp>
    </p:spTree>
    <p:extLst>
      <p:ext uri="{BB962C8B-B14F-4D97-AF65-F5344CB8AC3E}">
        <p14:creationId xmlns:p14="http://schemas.microsoft.com/office/powerpoint/2010/main" val="292992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47C14-E596-B20A-1EA7-7DFBDA7C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97" y="930592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CA" sz="6600" b="1" dirty="0">
                <a:latin typeface="3ds" panose="02000503020000020004" pitchFamily="2" charset="0"/>
              </a:rPr>
              <a:t>OUTLINE</a:t>
            </a:r>
            <a:endParaRPr lang="en-NG" sz="6600" b="1" dirty="0">
              <a:latin typeface="3ds" panose="02000503020000020004" pitchFamily="2" charset="0"/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E1DF3578-2FBE-26A5-4D41-8088E523FDA3}"/>
              </a:ext>
            </a:extLst>
          </p:cNvPr>
          <p:cNvSpPr/>
          <p:nvPr/>
        </p:nvSpPr>
        <p:spPr>
          <a:xfrm>
            <a:off x="6854552" y="256629"/>
            <a:ext cx="4314190" cy="79946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3ds" panose="02000503020000020004" pitchFamily="2" charset="0"/>
              </a:rPr>
              <a:t>PROBLEM STATEMENT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1460D4BC-29D1-0B5D-13D8-EAF3279A900F}"/>
              </a:ext>
            </a:extLst>
          </p:cNvPr>
          <p:cNvSpPr/>
          <p:nvPr/>
        </p:nvSpPr>
        <p:spPr>
          <a:xfrm>
            <a:off x="6854552" y="1349647"/>
            <a:ext cx="4314190" cy="81407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sz="2000" b="1" dirty="0">
              <a:solidFill>
                <a:schemeClr val="tx1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  <a:p>
            <a:pPr algn="ctr"/>
            <a:r>
              <a:rPr lang="en-CA" altLang="zh-CN" sz="2000" b="1" dirty="0">
                <a:solidFill>
                  <a:schemeClr val="tx1"/>
                </a:solidFill>
                <a:latin typeface="3ds" panose="02000503020000020004" pitchFamily="2" charset="0"/>
                <a:ea typeface="Microsoft YaHei" panose="020B0503020204020204" pitchFamily="34" charset="-122"/>
              </a:rPr>
              <a:t>WHY PROVIDE A SOLUTION TO PREDICTING WELL CONDITIONS </a:t>
            </a:r>
            <a:endParaRPr lang="zh-CN" altLang="en-US" sz="2000" b="1" dirty="0">
              <a:solidFill>
                <a:schemeClr val="tx1"/>
              </a:solidFill>
              <a:latin typeface="3ds" panose="02000503020000020004" pitchFamily="2" charset="0"/>
              <a:ea typeface="Microsoft YaHei" panose="020B0503020204020204" pitchFamily="34" charset="-122"/>
            </a:endParaRPr>
          </a:p>
          <a:p>
            <a:pPr algn="ctr"/>
            <a:endParaRPr lang="en-US" sz="2000" b="1" dirty="0">
              <a:latin typeface="3ds" panose="02000503020000020004" pitchFamily="2" charset="0"/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6C778015-A3C7-9013-61BF-6B54EB8F11FA}"/>
              </a:ext>
            </a:extLst>
          </p:cNvPr>
          <p:cNvSpPr/>
          <p:nvPr/>
        </p:nvSpPr>
        <p:spPr>
          <a:xfrm>
            <a:off x="6854552" y="2491852"/>
            <a:ext cx="4314190" cy="79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3ds" panose="02000503020000020004" pitchFamily="2" charset="0"/>
            </a:endParaRPr>
          </a:p>
          <a:p>
            <a:pPr algn="ctr"/>
            <a:r>
              <a:rPr lang="en-US" sz="2000" b="1" dirty="0">
                <a:latin typeface="3ds" panose="02000503020000020004" pitchFamily="2" charset="0"/>
              </a:rPr>
              <a:t>PROJECT METHODOLOGY</a:t>
            </a:r>
          </a:p>
          <a:p>
            <a:pPr algn="ctr"/>
            <a:r>
              <a:rPr lang="en-US" sz="2000" b="1" dirty="0">
                <a:latin typeface="3ds" panose="02000503020000020004" pitchFamily="2" charset="0"/>
              </a:rPr>
              <a:t>               </a:t>
            </a:r>
          </a:p>
        </p:txBody>
      </p:sp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14920E06-8978-AC3D-DDD7-335090D9246B}"/>
              </a:ext>
            </a:extLst>
          </p:cNvPr>
          <p:cNvSpPr/>
          <p:nvPr/>
        </p:nvSpPr>
        <p:spPr>
          <a:xfrm>
            <a:off x="6854552" y="5990311"/>
            <a:ext cx="4314190" cy="79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3ds" panose="02000503020000020004" pitchFamily="2" charset="0"/>
              </a:rPr>
              <a:t>CONCLUSION</a:t>
            </a:r>
          </a:p>
        </p:txBody>
      </p: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439DB67C-169A-81EA-3469-190186B4977A}"/>
              </a:ext>
            </a:extLst>
          </p:cNvPr>
          <p:cNvSpPr/>
          <p:nvPr/>
        </p:nvSpPr>
        <p:spPr>
          <a:xfrm>
            <a:off x="6854552" y="3674786"/>
            <a:ext cx="4314190" cy="79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3ds" panose="02000503020000020004" pitchFamily="2" charset="0"/>
              </a:rPr>
              <a:t>MACHINE LEARNING WORKFLOW</a:t>
            </a:r>
          </a:p>
        </p:txBody>
      </p: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26BDB068-0AE3-0558-6919-937DDF53070E}"/>
              </a:ext>
            </a:extLst>
          </p:cNvPr>
          <p:cNvSpPr/>
          <p:nvPr/>
        </p:nvSpPr>
        <p:spPr>
          <a:xfrm>
            <a:off x="6854552" y="4858587"/>
            <a:ext cx="4314190" cy="79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3ds" panose="02000503020000020004" pitchFamily="2" charset="0"/>
            </a:endParaRPr>
          </a:p>
          <a:p>
            <a:pPr algn="ctr"/>
            <a:r>
              <a:rPr lang="en-US" sz="2000" b="1" dirty="0">
                <a:latin typeface="3ds" panose="02000503020000020004" pitchFamily="2" charset="0"/>
              </a:rPr>
              <a:t>MODEL EVALUATION</a:t>
            </a:r>
          </a:p>
          <a:p>
            <a:pPr algn="ctr"/>
            <a:r>
              <a:rPr lang="en-US" sz="2000" b="1" dirty="0">
                <a:latin typeface="3ds" panose="02000503020000020004" pitchFamily="2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79904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1E36B-A17D-8451-9216-AA77AC06E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78" b="21172"/>
          <a:stretch/>
        </p:blipFill>
        <p:spPr>
          <a:xfrm>
            <a:off x="20" y="-45294"/>
            <a:ext cx="12191980" cy="6857989"/>
          </a:xfrm>
          <a:prstGeom prst="rect">
            <a:avLst/>
          </a:prstGeom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17">
            <a:extLst>
              <a:ext uri="{FF2B5EF4-FFF2-40B4-BE49-F238E27FC236}">
                <a16:creationId xmlns:a16="http://schemas.microsoft.com/office/drawing/2014/main" id="{50B456AF-6908-68D5-F036-1E8F94779A2A}"/>
              </a:ext>
            </a:extLst>
          </p:cNvPr>
          <p:cNvSpPr/>
          <p:nvPr/>
        </p:nvSpPr>
        <p:spPr>
          <a:xfrm rot="16200000">
            <a:off x="5439474" y="-95256"/>
            <a:ext cx="1714490" cy="12192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B59AEC0-9165-C2A2-C71E-2289A5031642}"/>
              </a:ext>
            </a:extLst>
          </p:cNvPr>
          <p:cNvSpPr txBox="1"/>
          <p:nvPr/>
        </p:nvSpPr>
        <p:spPr>
          <a:xfrm>
            <a:off x="1859657" y="757226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36">
            <a:extLst>
              <a:ext uri="{FF2B5EF4-FFF2-40B4-BE49-F238E27FC236}">
                <a16:creationId xmlns:a16="http://schemas.microsoft.com/office/drawing/2014/main" id="{246E4B84-18C4-FA33-E889-54B9CDE1C4A3}"/>
              </a:ext>
            </a:extLst>
          </p:cNvPr>
          <p:cNvSpPr txBox="1"/>
          <p:nvPr/>
        </p:nvSpPr>
        <p:spPr>
          <a:xfrm>
            <a:off x="4399050" y="6257919"/>
            <a:ext cx="40036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A438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THANKS FOR YOUR </a:t>
            </a:r>
            <a:r>
              <a:rPr lang="en-US" altLang="zh-CN" sz="1600" dirty="0">
                <a:solidFill>
                  <a:srgbClr val="0A438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ATTENTION</a:t>
            </a:r>
            <a:endParaRPr lang="zh-CN" altLang="en-US" sz="2000" dirty="0">
              <a:solidFill>
                <a:srgbClr val="0A4383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文本框 92">
            <a:extLst>
              <a:ext uri="{FF2B5EF4-FFF2-40B4-BE49-F238E27FC236}">
                <a16:creationId xmlns:a16="http://schemas.microsoft.com/office/drawing/2014/main" id="{534485E0-4BDB-4205-EB5D-38967F3C704B}"/>
              </a:ext>
            </a:extLst>
          </p:cNvPr>
          <p:cNvSpPr txBox="1"/>
          <p:nvPr/>
        </p:nvSpPr>
        <p:spPr>
          <a:xfrm>
            <a:off x="4248166" y="5220429"/>
            <a:ext cx="5308600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 b="1" dirty="0">
                <a:solidFill>
                  <a:srgbClr val="0A43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Thanks</a:t>
            </a:r>
            <a:r>
              <a:rPr lang="zh-CN" altLang="en-US" sz="6600" b="1" dirty="0">
                <a:solidFill>
                  <a:srgbClr val="0A43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3492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24F683-83E5-2E42-13FA-3BD6846B5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3" r="8188"/>
          <a:stretch/>
        </p:blipFill>
        <p:spPr>
          <a:xfrm>
            <a:off x="0" y="1158803"/>
            <a:ext cx="4624251" cy="3932532"/>
          </a:xfrm>
          <a:prstGeom prst="rect">
            <a:avLst/>
          </a:prstGeom>
        </p:spPr>
      </p:pic>
      <p:sp>
        <p:nvSpPr>
          <p:cNvPr id="2" name="直角三角形 1"/>
          <p:cNvSpPr/>
          <p:nvPr/>
        </p:nvSpPr>
        <p:spPr>
          <a:xfrm flipV="1">
            <a:off x="0" y="-19050"/>
            <a:ext cx="2667000" cy="1681163"/>
          </a:xfrm>
          <a:custGeom>
            <a:avLst/>
            <a:gdLst>
              <a:gd name="connsiteX0" fmla="*/ 0 w 2152650"/>
              <a:gd name="connsiteY0" fmla="*/ 1662413 h 1662413"/>
              <a:gd name="connsiteX1" fmla="*/ 0 w 2152650"/>
              <a:gd name="connsiteY1" fmla="*/ 0 h 1662413"/>
              <a:gd name="connsiteX2" fmla="*/ 2152650 w 2152650"/>
              <a:gd name="connsiteY2" fmla="*/ 1662413 h 1662413"/>
              <a:gd name="connsiteX3" fmla="*/ 0 w 2152650"/>
              <a:gd name="connsiteY3" fmla="*/ 1662413 h 1662413"/>
              <a:gd name="connsiteX0-1" fmla="*/ 0 w 2667000"/>
              <a:gd name="connsiteY0-2" fmla="*/ 1662413 h 1681463"/>
              <a:gd name="connsiteX1-3" fmla="*/ 0 w 2667000"/>
              <a:gd name="connsiteY1-4" fmla="*/ 0 h 1681463"/>
              <a:gd name="connsiteX2-5" fmla="*/ 2667000 w 2667000"/>
              <a:gd name="connsiteY2-6" fmla="*/ 1681463 h 1681463"/>
              <a:gd name="connsiteX3-7" fmla="*/ 0 w 2667000"/>
              <a:gd name="connsiteY3-8" fmla="*/ 1662413 h 168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67000" h="1681463">
                <a:moveTo>
                  <a:pt x="0" y="1662413"/>
                </a:moveTo>
                <a:lnTo>
                  <a:pt x="0" y="0"/>
                </a:lnTo>
                <a:lnTo>
                  <a:pt x="2667000" y="1681463"/>
                </a:lnTo>
                <a:lnTo>
                  <a:pt x="0" y="16624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65675" y="1610563"/>
            <a:ext cx="7052253" cy="25607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Oil wells are prone to undesirable conditions such as </a:t>
            </a:r>
            <a:r>
              <a:rPr lang="nb-NO" sz="2000" b="1" i="0" u="none" strike="noStrike" baseline="0" dirty="0">
                <a:latin typeface="NimbusRomNo9L-Regu"/>
              </a:rPr>
              <a:t>Severe Slugging, </a:t>
            </a:r>
            <a:r>
              <a:rPr lang="en-CA" sz="2000" b="1" i="0" u="none" strike="noStrike" baseline="0" dirty="0">
                <a:latin typeface="NimbusRomNo9L-Regu"/>
              </a:rPr>
              <a:t>Flow Instability, etc</a:t>
            </a:r>
            <a:r>
              <a:rPr lang="en-CA" sz="2000" b="1" dirty="0">
                <a:latin typeface="NimbusRomNo9L-Regu"/>
              </a:rPr>
              <a:t>. 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285750" marR="0" lvl="0" indent="-285750" algn="just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Well intervention process takes time and a lot of resources</a:t>
            </a: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.</a:t>
            </a:r>
          </a:p>
          <a:p>
            <a:pPr marL="285750" marR="0" lvl="0" indent="-285750" algn="just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The detection and predictions of unwanted occurrences in oil and gas wells can lower maintenance costs and help minimize production losses, environmental disasters, and human fatalities. </a:t>
            </a:r>
          </a:p>
        </p:txBody>
      </p:sp>
      <p:sp>
        <p:nvSpPr>
          <p:cNvPr id="20" name="矩形 19"/>
          <p:cNvSpPr/>
          <p:nvPr/>
        </p:nvSpPr>
        <p:spPr>
          <a:xfrm>
            <a:off x="4765675" y="821531"/>
            <a:ext cx="5854428" cy="6745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3ds" panose="02000503020000020004" pitchFamily="2" charset="0"/>
                <a:ea typeface="Microsoft YaHei" panose="020B0503020204020204" pitchFamily="34" charset="-122"/>
                <a:cs typeface="+mj-lt"/>
                <a:sym typeface="Arial" panose="020B0604020202020204" pitchFamily="34" charset="0"/>
              </a:rPr>
              <a:t>PROBLEM STATEMENT</a:t>
            </a:r>
          </a:p>
        </p:txBody>
      </p:sp>
      <p:graphicFrame>
        <p:nvGraphicFramePr>
          <p:cNvPr id="24" name="TextBox 13">
            <a:extLst>
              <a:ext uri="{FF2B5EF4-FFF2-40B4-BE49-F238E27FC236}">
                <a16:creationId xmlns:a16="http://schemas.microsoft.com/office/drawing/2014/main" id="{C152757C-E517-14C8-4247-9352E64F8134}"/>
              </a:ext>
            </a:extLst>
          </p:cNvPr>
          <p:cNvGraphicFramePr/>
          <p:nvPr/>
        </p:nvGraphicFramePr>
        <p:xfrm>
          <a:off x="4898890" y="4217347"/>
          <a:ext cx="7052253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直角三角形 16"/>
          <p:cNvSpPr/>
          <p:nvPr/>
        </p:nvSpPr>
        <p:spPr>
          <a:xfrm flipV="1">
            <a:off x="0" y="-20637"/>
            <a:ext cx="2152650" cy="1662113"/>
          </a:xfrm>
          <a:prstGeom prst="rtTriangle">
            <a:avLst/>
          </a:prstGeom>
          <a:solidFill>
            <a:srgbClr val="018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64DA2-7123-8F15-CA55-4AC67CEB9184}"/>
              </a:ext>
            </a:extLst>
          </p:cNvPr>
          <p:cNvSpPr txBox="1"/>
          <p:nvPr/>
        </p:nvSpPr>
        <p:spPr>
          <a:xfrm>
            <a:off x="-48440" y="5247437"/>
            <a:ext cx="4624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Simplified schematic of a typical offshore naturally flowing well.</a:t>
            </a:r>
            <a:endParaRPr lang="en-NG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文本框 9"/>
          <p:cNvSpPr txBox="1"/>
          <p:nvPr/>
        </p:nvSpPr>
        <p:spPr>
          <a:xfrm>
            <a:off x="1106704" y="196830"/>
            <a:ext cx="9575367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CA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 PROVIDE A SOLUTION TO PREDICTING WELL CONDITIONS </a:t>
            </a:r>
            <a:endParaRPr lang="zh-CN" altLang="en-US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Freeform 144"/>
          <p:cNvSpPr>
            <a:spLocks noEditPoints="1"/>
          </p:cNvSpPr>
          <p:nvPr/>
        </p:nvSpPr>
        <p:spPr bwMode="auto">
          <a:xfrm>
            <a:off x="6230938" y="3781792"/>
            <a:ext cx="2032000" cy="1447433"/>
          </a:xfrm>
          <a:custGeom>
            <a:avLst/>
            <a:gdLst/>
            <a:ahLst/>
            <a:cxnLst>
              <a:cxn ang="0">
                <a:pos x="5" y="693"/>
              </a:cxn>
              <a:cxn ang="0">
                <a:pos x="12" y="639"/>
              </a:cxn>
              <a:cxn ang="0">
                <a:pos x="24" y="642"/>
              </a:cxn>
              <a:cxn ang="0">
                <a:pos x="7" y="693"/>
              </a:cxn>
              <a:cxn ang="0">
                <a:pos x="30" y="601"/>
              </a:cxn>
              <a:cxn ang="0">
                <a:pos x="42" y="547"/>
              </a:cxn>
              <a:cxn ang="0">
                <a:pos x="53" y="552"/>
              </a:cxn>
              <a:cxn ang="0">
                <a:pos x="32" y="601"/>
              </a:cxn>
              <a:cxn ang="0">
                <a:pos x="62" y="510"/>
              </a:cxn>
              <a:cxn ang="0">
                <a:pos x="78" y="459"/>
              </a:cxn>
              <a:cxn ang="0">
                <a:pos x="89" y="464"/>
              </a:cxn>
              <a:cxn ang="0">
                <a:pos x="64" y="511"/>
              </a:cxn>
              <a:cxn ang="0">
                <a:pos x="102" y="424"/>
              </a:cxn>
              <a:cxn ang="0">
                <a:pos x="123" y="373"/>
              </a:cxn>
              <a:cxn ang="0">
                <a:pos x="134" y="380"/>
              </a:cxn>
              <a:cxn ang="0">
                <a:pos x="105" y="424"/>
              </a:cxn>
              <a:cxn ang="0">
                <a:pos x="151" y="341"/>
              </a:cxn>
              <a:cxn ang="0">
                <a:pos x="177" y="293"/>
              </a:cxn>
              <a:cxn ang="0">
                <a:pos x="187" y="301"/>
              </a:cxn>
              <a:cxn ang="0">
                <a:pos x="154" y="342"/>
              </a:cxn>
              <a:cxn ang="0">
                <a:pos x="208" y="264"/>
              </a:cxn>
              <a:cxn ang="0">
                <a:pos x="239" y="220"/>
              </a:cxn>
              <a:cxn ang="0">
                <a:pos x="248" y="228"/>
              </a:cxn>
              <a:cxn ang="0">
                <a:pos x="212" y="266"/>
              </a:cxn>
              <a:cxn ang="0">
                <a:pos x="274" y="195"/>
              </a:cxn>
              <a:cxn ang="0">
                <a:pos x="311" y="155"/>
              </a:cxn>
              <a:cxn ang="0">
                <a:pos x="318" y="165"/>
              </a:cxn>
              <a:cxn ang="0">
                <a:pos x="278" y="197"/>
              </a:cxn>
              <a:cxn ang="0">
                <a:pos x="348" y="135"/>
              </a:cxn>
              <a:cxn ang="0">
                <a:pos x="390" y="101"/>
              </a:cxn>
              <a:cxn ang="0">
                <a:pos x="396" y="111"/>
              </a:cxn>
              <a:cxn ang="0">
                <a:pos x="353" y="138"/>
              </a:cxn>
              <a:cxn ang="0">
                <a:pos x="430" y="86"/>
              </a:cxn>
              <a:cxn ang="0">
                <a:pos x="476" y="58"/>
              </a:cxn>
              <a:cxn ang="0">
                <a:pos x="481" y="69"/>
              </a:cxn>
              <a:cxn ang="0">
                <a:pos x="435" y="89"/>
              </a:cxn>
              <a:cxn ang="0">
                <a:pos x="518" y="49"/>
              </a:cxn>
              <a:cxn ang="0">
                <a:pos x="568" y="27"/>
              </a:cxn>
              <a:cxn ang="0">
                <a:pos x="571" y="39"/>
              </a:cxn>
              <a:cxn ang="0">
                <a:pos x="523" y="53"/>
              </a:cxn>
              <a:cxn ang="0">
                <a:pos x="610" y="23"/>
              </a:cxn>
              <a:cxn ang="0">
                <a:pos x="662" y="8"/>
              </a:cxn>
              <a:cxn ang="0">
                <a:pos x="664" y="20"/>
              </a:cxn>
              <a:cxn ang="0">
                <a:pos x="616" y="28"/>
              </a:cxn>
              <a:cxn ang="0">
                <a:pos x="704" y="9"/>
              </a:cxn>
              <a:cxn ang="0">
                <a:pos x="758" y="0"/>
              </a:cxn>
              <a:cxn ang="0">
                <a:pos x="758" y="12"/>
              </a:cxn>
              <a:cxn ang="0">
                <a:pos x="710" y="15"/>
              </a:cxn>
            </a:cxnLst>
            <a:rect l="0" t="0" r="r" b="b"/>
            <a:pathLst>
              <a:path w="764" h="693">
                <a:moveTo>
                  <a:pt x="7" y="693"/>
                </a:moveTo>
                <a:cubicBezTo>
                  <a:pt x="6" y="693"/>
                  <a:pt x="6" y="693"/>
                  <a:pt x="5" y="693"/>
                </a:cubicBezTo>
                <a:cubicBezTo>
                  <a:pt x="2" y="693"/>
                  <a:pt x="0" y="689"/>
                  <a:pt x="1" y="686"/>
                </a:cubicBezTo>
                <a:cubicBezTo>
                  <a:pt x="4" y="671"/>
                  <a:pt x="8" y="655"/>
                  <a:pt x="12" y="639"/>
                </a:cubicBezTo>
                <a:cubicBezTo>
                  <a:pt x="13" y="636"/>
                  <a:pt x="17" y="634"/>
                  <a:pt x="20" y="635"/>
                </a:cubicBezTo>
                <a:cubicBezTo>
                  <a:pt x="23" y="636"/>
                  <a:pt x="25" y="639"/>
                  <a:pt x="24" y="642"/>
                </a:cubicBezTo>
                <a:cubicBezTo>
                  <a:pt x="20" y="658"/>
                  <a:pt x="16" y="673"/>
                  <a:pt x="13" y="689"/>
                </a:cubicBezTo>
                <a:cubicBezTo>
                  <a:pt x="12" y="691"/>
                  <a:pt x="10" y="693"/>
                  <a:pt x="7" y="693"/>
                </a:cubicBezTo>
                <a:close/>
                <a:moveTo>
                  <a:pt x="32" y="601"/>
                </a:moveTo>
                <a:cubicBezTo>
                  <a:pt x="31" y="601"/>
                  <a:pt x="31" y="601"/>
                  <a:pt x="30" y="601"/>
                </a:cubicBezTo>
                <a:cubicBezTo>
                  <a:pt x="27" y="600"/>
                  <a:pt x="25" y="596"/>
                  <a:pt x="26" y="593"/>
                </a:cubicBezTo>
                <a:cubicBezTo>
                  <a:pt x="31" y="578"/>
                  <a:pt x="36" y="562"/>
                  <a:pt x="42" y="547"/>
                </a:cubicBezTo>
                <a:cubicBezTo>
                  <a:pt x="43" y="544"/>
                  <a:pt x="46" y="543"/>
                  <a:pt x="49" y="544"/>
                </a:cubicBezTo>
                <a:cubicBezTo>
                  <a:pt x="52" y="545"/>
                  <a:pt x="54" y="548"/>
                  <a:pt x="53" y="552"/>
                </a:cubicBezTo>
                <a:cubicBezTo>
                  <a:pt x="47" y="566"/>
                  <a:pt x="42" y="582"/>
                  <a:pt x="37" y="597"/>
                </a:cubicBezTo>
                <a:cubicBezTo>
                  <a:pt x="37" y="599"/>
                  <a:pt x="34" y="601"/>
                  <a:pt x="32" y="601"/>
                </a:cubicBezTo>
                <a:close/>
                <a:moveTo>
                  <a:pt x="64" y="511"/>
                </a:moveTo>
                <a:cubicBezTo>
                  <a:pt x="64" y="511"/>
                  <a:pt x="63" y="511"/>
                  <a:pt x="62" y="510"/>
                </a:cubicBezTo>
                <a:cubicBezTo>
                  <a:pt x="59" y="509"/>
                  <a:pt x="58" y="506"/>
                  <a:pt x="59" y="503"/>
                </a:cubicBezTo>
                <a:cubicBezTo>
                  <a:pt x="65" y="488"/>
                  <a:pt x="72" y="473"/>
                  <a:pt x="78" y="459"/>
                </a:cubicBezTo>
                <a:cubicBezTo>
                  <a:pt x="80" y="456"/>
                  <a:pt x="83" y="454"/>
                  <a:pt x="86" y="456"/>
                </a:cubicBezTo>
                <a:cubicBezTo>
                  <a:pt x="89" y="457"/>
                  <a:pt x="91" y="461"/>
                  <a:pt x="89" y="464"/>
                </a:cubicBezTo>
                <a:cubicBezTo>
                  <a:pt x="83" y="478"/>
                  <a:pt x="76" y="492"/>
                  <a:pt x="70" y="507"/>
                </a:cubicBezTo>
                <a:cubicBezTo>
                  <a:pt x="69" y="510"/>
                  <a:pt x="67" y="511"/>
                  <a:pt x="64" y="511"/>
                </a:cubicBezTo>
                <a:close/>
                <a:moveTo>
                  <a:pt x="105" y="424"/>
                </a:moveTo>
                <a:cubicBezTo>
                  <a:pt x="104" y="424"/>
                  <a:pt x="103" y="424"/>
                  <a:pt x="102" y="424"/>
                </a:cubicBezTo>
                <a:cubicBezTo>
                  <a:pt x="99" y="422"/>
                  <a:pt x="98" y="418"/>
                  <a:pt x="100" y="415"/>
                </a:cubicBezTo>
                <a:cubicBezTo>
                  <a:pt x="107" y="401"/>
                  <a:pt x="115" y="387"/>
                  <a:pt x="123" y="373"/>
                </a:cubicBezTo>
                <a:cubicBezTo>
                  <a:pt x="125" y="371"/>
                  <a:pt x="129" y="370"/>
                  <a:pt x="132" y="371"/>
                </a:cubicBezTo>
                <a:cubicBezTo>
                  <a:pt x="134" y="373"/>
                  <a:pt x="135" y="377"/>
                  <a:pt x="134" y="380"/>
                </a:cubicBezTo>
                <a:cubicBezTo>
                  <a:pt x="126" y="393"/>
                  <a:pt x="118" y="407"/>
                  <a:pt x="110" y="421"/>
                </a:cubicBezTo>
                <a:cubicBezTo>
                  <a:pt x="109" y="423"/>
                  <a:pt x="107" y="424"/>
                  <a:pt x="105" y="424"/>
                </a:cubicBezTo>
                <a:close/>
                <a:moveTo>
                  <a:pt x="154" y="342"/>
                </a:moveTo>
                <a:cubicBezTo>
                  <a:pt x="153" y="342"/>
                  <a:pt x="152" y="342"/>
                  <a:pt x="151" y="341"/>
                </a:cubicBezTo>
                <a:cubicBezTo>
                  <a:pt x="148" y="339"/>
                  <a:pt x="147" y="335"/>
                  <a:pt x="149" y="333"/>
                </a:cubicBezTo>
                <a:cubicBezTo>
                  <a:pt x="158" y="319"/>
                  <a:pt x="167" y="306"/>
                  <a:pt x="177" y="293"/>
                </a:cubicBezTo>
                <a:cubicBezTo>
                  <a:pt x="179" y="291"/>
                  <a:pt x="183" y="290"/>
                  <a:pt x="185" y="292"/>
                </a:cubicBezTo>
                <a:cubicBezTo>
                  <a:pt x="188" y="294"/>
                  <a:pt x="189" y="298"/>
                  <a:pt x="187" y="301"/>
                </a:cubicBezTo>
                <a:cubicBezTo>
                  <a:pt x="177" y="313"/>
                  <a:pt x="168" y="326"/>
                  <a:pt x="159" y="339"/>
                </a:cubicBezTo>
                <a:cubicBezTo>
                  <a:pt x="158" y="341"/>
                  <a:pt x="156" y="342"/>
                  <a:pt x="154" y="342"/>
                </a:cubicBezTo>
                <a:close/>
                <a:moveTo>
                  <a:pt x="212" y="266"/>
                </a:moveTo>
                <a:cubicBezTo>
                  <a:pt x="210" y="266"/>
                  <a:pt x="209" y="265"/>
                  <a:pt x="208" y="264"/>
                </a:cubicBezTo>
                <a:cubicBezTo>
                  <a:pt x="205" y="262"/>
                  <a:pt x="205" y="258"/>
                  <a:pt x="207" y="256"/>
                </a:cubicBezTo>
                <a:cubicBezTo>
                  <a:pt x="218" y="244"/>
                  <a:pt x="228" y="232"/>
                  <a:pt x="239" y="220"/>
                </a:cubicBezTo>
                <a:cubicBezTo>
                  <a:pt x="242" y="218"/>
                  <a:pt x="246" y="218"/>
                  <a:pt x="248" y="220"/>
                </a:cubicBezTo>
                <a:cubicBezTo>
                  <a:pt x="250" y="222"/>
                  <a:pt x="250" y="226"/>
                  <a:pt x="248" y="228"/>
                </a:cubicBezTo>
                <a:cubicBezTo>
                  <a:pt x="237" y="240"/>
                  <a:pt x="227" y="252"/>
                  <a:pt x="216" y="264"/>
                </a:cubicBezTo>
                <a:cubicBezTo>
                  <a:pt x="215" y="265"/>
                  <a:pt x="213" y="266"/>
                  <a:pt x="212" y="266"/>
                </a:cubicBezTo>
                <a:close/>
                <a:moveTo>
                  <a:pt x="278" y="197"/>
                </a:moveTo>
                <a:cubicBezTo>
                  <a:pt x="276" y="197"/>
                  <a:pt x="275" y="196"/>
                  <a:pt x="274" y="195"/>
                </a:cubicBezTo>
                <a:cubicBezTo>
                  <a:pt x="271" y="193"/>
                  <a:pt x="272" y="189"/>
                  <a:pt x="274" y="187"/>
                </a:cubicBezTo>
                <a:cubicBezTo>
                  <a:pt x="286" y="176"/>
                  <a:pt x="298" y="165"/>
                  <a:pt x="311" y="155"/>
                </a:cubicBezTo>
                <a:cubicBezTo>
                  <a:pt x="313" y="153"/>
                  <a:pt x="317" y="154"/>
                  <a:pt x="319" y="156"/>
                </a:cubicBezTo>
                <a:cubicBezTo>
                  <a:pt x="321" y="159"/>
                  <a:pt x="321" y="163"/>
                  <a:pt x="318" y="165"/>
                </a:cubicBezTo>
                <a:cubicBezTo>
                  <a:pt x="306" y="174"/>
                  <a:pt x="294" y="185"/>
                  <a:pt x="282" y="195"/>
                </a:cubicBezTo>
                <a:cubicBezTo>
                  <a:pt x="281" y="196"/>
                  <a:pt x="280" y="197"/>
                  <a:pt x="278" y="197"/>
                </a:cubicBezTo>
                <a:close/>
                <a:moveTo>
                  <a:pt x="353" y="138"/>
                </a:moveTo>
                <a:cubicBezTo>
                  <a:pt x="351" y="138"/>
                  <a:pt x="349" y="137"/>
                  <a:pt x="348" y="135"/>
                </a:cubicBezTo>
                <a:cubicBezTo>
                  <a:pt x="346" y="132"/>
                  <a:pt x="347" y="129"/>
                  <a:pt x="350" y="127"/>
                </a:cubicBezTo>
                <a:cubicBezTo>
                  <a:pt x="363" y="118"/>
                  <a:pt x="376" y="109"/>
                  <a:pt x="390" y="101"/>
                </a:cubicBezTo>
                <a:cubicBezTo>
                  <a:pt x="393" y="99"/>
                  <a:pt x="397" y="100"/>
                  <a:pt x="398" y="103"/>
                </a:cubicBezTo>
                <a:cubicBezTo>
                  <a:pt x="400" y="106"/>
                  <a:pt x="399" y="110"/>
                  <a:pt x="396" y="111"/>
                </a:cubicBezTo>
                <a:cubicBezTo>
                  <a:pt x="383" y="119"/>
                  <a:pt x="369" y="128"/>
                  <a:pt x="356" y="137"/>
                </a:cubicBezTo>
                <a:cubicBezTo>
                  <a:pt x="355" y="137"/>
                  <a:pt x="354" y="138"/>
                  <a:pt x="353" y="138"/>
                </a:cubicBezTo>
                <a:close/>
                <a:moveTo>
                  <a:pt x="435" y="89"/>
                </a:moveTo>
                <a:cubicBezTo>
                  <a:pt x="433" y="89"/>
                  <a:pt x="431" y="88"/>
                  <a:pt x="430" y="86"/>
                </a:cubicBezTo>
                <a:cubicBezTo>
                  <a:pt x="428" y="83"/>
                  <a:pt x="430" y="79"/>
                  <a:pt x="433" y="78"/>
                </a:cubicBezTo>
                <a:cubicBezTo>
                  <a:pt x="447" y="71"/>
                  <a:pt x="462" y="64"/>
                  <a:pt x="476" y="58"/>
                </a:cubicBezTo>
                <a:cubicBezTo>
                  <a:pt x="480" y="57"/>
                  <a:pt x="483" y="58"/>
                  <a:pt x="484" y="61"/>
                </a:cubicBezTo>
                <a:cubicBezTo>
                  <a:pt x="486" y="64"/>
                  <a:pt x="484" y="68"/>
                  <a:pt x="481" y="69"/>
                </a:cubicBezTo>
                <a:cubicBezTo>
                  <a:pt x="466" y="75"/>
                  <a:pt x="452" y="82"/>
                  <a:pt x="438" y="89"/>
                </a:cubicBezTo>
                <a:cubicBezTo>
                  <a:pt x="437" y="89"/>
                  <a:pt x="436" y="89"/>
                  <a:pt x="435" y="89"/>
                </a:cubicBezTo>
                <a:close/>
                <a:moveTo>
                  <a:pt x="523" y="53"/>
                </a:moveTo>
                <a:cubicBezTo>
                  <a:pt x="521" y="53"/>
                  <a:pt x="519" y="51"/>
                  <a:pt x="518" y="49"/>
                </a:cubicBezTo>
                <a:cubicBezTo>
                  <a:pt x="517" y="45"/>
                  <a:pt x="518" y="42"/>
                  <a:pt x="522" y="41"/>
                </a:cubicBezTo>
                <a:cubicBezTo>
                  <a:pt x="537" y="36"/>
                  <a:pt x="552" y="31"/>
                  <a:pt x="568" y="27"/>
                </a:cubicBezTo>
                <a:cubicBezTo>
                  <a:pt x="571" y="26"/>
                  <a:pt x="574" y="28"/>
                  <a:pt x="575" y="31"/>
                </a:cubicBezTo>
                <a:cubicBezTo>
                  <a:pt x="576" y="35"/>
                  <a:pt x="574" y="38"/>
                  <a:pt x="571" y="39"/>
                </a:cubicBezTo>
                <a:cubicBezTo>
                  <a:pt x="555" y="43"/>
                  <a:pt x="540" y="47"/>
                  <a:pt x="525" y="52"/>
                </a:cubicBezTo>
                <a:cubicBezTo>
                  <a:pt x="525" y="53"/>
                  <a:pt x="524" y="53"/>
                  <a:pt x="523" y="53"/>
                </a:cubicBezTo>
                <a:close/>
                <a:moveTo>
                  <a:pt x="616" y="28"/>
                </a:moveTo>
                <a:cubicBezTo>
                  <a:pt x="613" y="28"/>
                  <a:pt x="610" y="26"/>
                  <a:pt x="610" y="23"/>
                </a:cubicBezTo>
                <a:cubicBezTo>
                  <a:pt x="609" y="20"/>
                  <a:pt x="611" y="17"/>
                  <a:pt x="615" y="16"/>
                </a:cubicBezTo>
                <a:cubicBezTo>
                  <a:pt x="630" y="13"/>
                  <a:pt x="646" y="10"/>
                  <a:pt x="662" y="8"/>
                </a:cubicBezTo>
                <a:cubicBezTo>
                  <a:pt x="665" y="8"/>
                  <a:pt x="668" y="10"/>
                  <a:pt x="669" y="13"/>
                </a:cubicBezTo>
                <a:cubicBezTo>
                  <a:pt x="669" y="16"/>
                  <a:pt x="667" y="19"/>
                  <a:pt x="664" y="20"/>
                </a:cubicBezTo>
                <a:cubicBezTo>
                  <a:pt x="648" y="22"/>
                  <a:pt x="632" y="25"/>
                  <a:pt x="617" y="28"/>
                </a:cubicBezTo>
                <a:cubicBezTo>
                  <a:pt x="616" y="28"/>
                  <a:pt x="616" y="28"/>
                  <a:pt x="616" y="28"/>
                </a:cubicBezTo>
                <a:close/>
                <a:moveTo>
                  <a:pt x="710" y="15"/>
                </a:moveTo>
                <a:cubicBezTo>
                  <a:pt x="707" y="15"/>
                  <a:pt x="705" y="12"/>
                  <a:pt x="704" y="9"/>
                </a:cubicBezTo>
                <a:cubicBezTo>
                  <a:pt x="704" y="6"/>
                  <a:pt x="706" y="3"/>
                  <a:pt x="710" y="3"/>
                </a:cubicBezTo>
                <a:cubicBezTo>
                  <a:pt x="725" y="1"/>
                  <a:pt x="742" y="0"/>
                  <a:pt x="758" y="0"/>
                </a:cubicBezTo>
                <a:cubicBezTo>
                  <a:pt x="761" y="0"/>
                  <a:pt x="764" y="2"/>
                  <a:pt x="764" y="6"/>
                </a:cubicBezTo>
                <a:cubicBezTo>
                  <a:pt x="764" y="9"/>
                  <a:pt x="761" y="12"/>
                  <a:pt x="758" y="12"/>
                </a:cubicBezTo>
                <a:cubicBezTo>
                  <a:pt x="742" y="12"/>
                  <a:pt x="726" y="13"/>
                  <a:pt x="711" y="15"/>
                </a:cubicBezTo>
                <a:lnTo>
                  <a:pt x="710" y="15"/>
                </a:ln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146"/>
          <p:cNvSpPr>
            <a:spLocks noEditPoints="1"/>
          </p:cNvSpPr>
          <p:nvPr/>
        </p:nvSpPr>
        <p:spPr bwMode="auto">
          <a:xfrm>
            <a:off x="6015038" y="3740150"/>
            <a:ext cx="266700" cy="1617663"/>
          </a:xfrm>
          <a:custGeom>
            <a:avLst/>
            <a:gdLst/>
            <a:ahLst/>
            <a:cxnLst>
              <a:cxn ang="0">
                <a:pos x="5" y="787"/>
              </a:cxn>
              <a:cxn ang="0">
                <a:pos x="8" y="733"/>
              </a:cxn>
              <a:cxn ang="0">
                <a:pos x="17" y="787"/>
              </a:cxn>
              <a:cxn ang="0">
                <a:pos x="7" y="699"/>
              </a:cxn>
              <a:cxn ang="0">
                <a:pos x="0" y="645"/>
              </a:cxn>
              <a:cxn ang="0">
                <a:pos x="6" y="639"/>
              </a:cxn>
              <a:cxn ang="0">
                <a:pos x="13" y="692"/>
              </a:cxn>
              <a:cxn ang="0">
                <a:pos x="6" y="603"/>
              </a:cxn>
              <a:cxn ang="0">
                <a:pos x="0" y="596"/>
              </a:cxn>
              <a:cxn ang="0">
                <a:pos x="8" y="541"/>
              </a:cxn>
              <a:cxn ang="0">
                <a:pos x="12" y="596"/>
              </a:cxn>
              <a:cxn ang="0">
                <a:pos x="9" y="505"/>
              </a:cxn>
              <a:cxn ang="0">
                <a:pos x="3" y="499"/>
              </a:cxn>
              <a:cxn ang="0">
                <a:pos x="13" y="445"/>
              </a:cxn>
              <a:cxn ang="0">
                <a:pos x="15" y="499"/>
              </a:cxn>
              <a:cxn ang="0">
                <a:pos x="16" y="409"/>
              </a:cxn>
              <a:cxn ang="0">
                <a:pos x="10" y="403"/>
              </a:cxn>
              <a:cxn ang="0">
                <a:pos x="22" y="349"/>
              </a:cxn>
              <a:cxn ang="0">
                <a:pos x="22" y="404"/>
              </a:cxn>
              <a:cxn ang="0">
                <a:pos x="28" y="314"/>
              </a:cxn>
              <a:cxn ang="0">
                <a:pos x="22" y="307"/>
              </a:cxn>
              <a:cxn ang="0">
                <a:pos x="37" y="255"/>
              </a:cxn>
              <a:cxn ang="0">
                <a:pos x="34" y="309"/>
              </a:cxn>
              <a:cxn ang="0">
                <a:pos x="45" y="219"/>
              </a:cxn>
              <a:cxn ang="0">
                <a:pos x="40" y="212"/>
              </a:cxn>
              <a:cxn ang="0">
                <a:pos x="59" y="161"/>
              </a:cxn>
              <a:cxn ang="0">
                <a:pos x="51" y="215"/>
              </a:cxn>
              <a:cxn ang="0">
                <a:pos x="71" y="127"/>
              </a:cxn>
              <a:cxn ang="0">
                <a:pos x="65" y="119"/>
              </a:cxn>
              <a:cxn ang="0">
                <a:pos x="90" y="70"/>
              </a:cxn>
              <a:cxn ang="0">
                <a:pos x="77" y="123"/>
              </a:cxn>
              <a:cxn ang="0">
                <a:pos x="108" y="39"/>
              </a:cxn>
              <a:cxn ang="0">
                <a:pos x="103" y="30"/>
              </a:cxn>
              <a:cxn ang="0">
                <a:pos x="126" y="2"/>
              </a:cxn>
              <a:cxn ang="0">
                <a:pos x="114" y="35"/>
              </a:cxn>
            </a:cxnLst>
            <a:rect l="0" t="0" r="r" b="b"/>
            <a:pathLst>
              <a:path w="130" h="793">
                <a:moveTo>
                  <a:pt x="11" y="793"/>
                </a:moveTo>
                <a:cubicBezTo>
                  <a:pt x="8" y="793"/>
                  <a:pt x="5" y="791"/>
                  <a:pt x="5" y="787"/>
                </a:cubicBezTo>
                <a:cubicBezTo>
                  <a:pt x="5" y="787"/>
                  <a:pt x="4" y="769"/>
                  <a:pt x="2" y="739"/>
                </a:cubicBezTo>
                <a:cubicBezTo>
                  <a:pt x="2" y="736"/>
                  <a:pt x="5" y="733"/>
                  <a:pt x="8" y="733"/>
                </a:cubicBezTo>
                <a:cubicBezTo>
                  <a:pt x="11" y="733"/>
                  <a:pt x="14" y="735"/>
                  <a:pt x="14" y="739"/>
                </a:cubicBezTo>
                <a:cubicBezTo>
                  <a:pt x="16" y="769"/>
                  <a:pt x="17" y="786"/>
                  <a:pt x="17" y="787"/>
                </a:cubicBezTo>
                <a:cubicBezTo>
                  <a:pt x="17" y="790"/>
                  <a:pt x="15" y="793"/>
                  <a:pt x="11" y="793"/>
                </a:cubicBezTo>
                <a:close/>
                <a:moveTo>
                  <a:pt x="7" y="699"/>
                </a:moveTo>
                <a:cubicBezTo>
                  <a:pt x="4" y="699"/>
                  <a:pt x="1" y="695"/>
                  <a:pt x="1" y="692"/>
                </a:cubicBezTo>
                <a:cubicBezTo>
                  <a:pt x="1" y="676"/>
                  <a:pt x="0" y="661"/>
                  <a:pt x="0" y="645"/>
                </a:cubicBezTo>
                <a:cubicBezTo>
                  <a:pt x="0" y="641"/>
                  <a:pt x="3" y="639"/>
                  <a:pt x="6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39"/>
                  <a:pt x="12" y="641"/>
                  <a:pt x="12" y="644"/>
                </a:cubicBezTo>
                <a:cubicBezTo>
                  <a:pt x="12" y="660"/>
                  <a:pt x="13" y="677"/>
                  <a:pt x="13" y="692"/>
                </a:cubicBezTo>
                <a:cubicBezTo>
                  <a:pt x="13" y="696"/>
                  <a:pt x="10" y="695"/>
                  <a:pt x="7" y="699"/>
                </a:cubicBezTo>
                <a:close/>
                <a:moveTo>
                  <a:pt x="6" y="603"/>
                </a:moveTo>
                <a:cubicBezTo>
                  <a:pt x="6" y="603"/>
                  <a:pt x="6" y="603"/>
                  <a:pt x="6" y="603"/>
                </a:cubicBezTo>
                <a:cubicBezTo>
                  <a:pt x="3" y="599"/>
                  <a:pt x="0" y="599"/>
                  <a:pt x="0" y="596"/>
                </a:cubicBezTo>
                <a:cubicBezTo>
                  <a:pt x="1" y="580"/>
                  <a:pt x="1" y="563"/>
                  <a:pt x="2" y="547"/>
                </a:cubicBezTo>
                <a:cubicBezTo>
                  <a:pt x="2" y="544"/>
                  <a:pt x="4" y="541"/>
                  <a:pt x="8" y="541"/>
                </a:cubicBezTo>
                <a:cubicBezTo>
                  <a:pt x="11" y="541"/>
                  <a:pt x="14" y="544"/>
                  <a:pt x="14" y="547"/>
                </a:cubicBezTo>
                <a:cubicBezTo>
                  <a:pt x="13" y="563"/>
                  <a:pt x="13" y="580"/>
                  <a:pt x="12" y="596"/>
                </a:cubicBezTo>
                <a:cubicBezTo>
                  <a:pt x="12" y="599"/>
                  <a:pt x="10" y="603"/>
                  <a:pt x="6" y="603"/>
                </a:cubicBezTo>
                <a:close/>
                <a:moveTo>
                  <a:pt x="9" y="505"/>
                </a:moveTo>
                <a:cubicBezTo>
                  <a:pt x="9" y="505"/>
                  <a:pt x="9" y="505"/>
                  <a:pt x="9" y="505"/>
                </a:cubicBezTo>
                <a:cubicBezTo>
                  <a:pt x="6" y="505"/>
                  <a:pt x="3" y="502"/>
                  <a:pt x="3" y="499"/>
                </a:cubicBezTo>
                <a:cubicBezTo>
                  <a:pt x="4" y="483"/>
                  <a:pt x="5" y="466"/>
                  <a:pt x="6" y="451"/>
                </a:cubicBezTo>
                <a:cubicBezTo>
                  <a:pt x="7" y="447"/>
                  <a:pt x="10" y="445"/>
                  <a:pt x="13" y="445"/>
                </a:cubicBezTo>
                <a:cubicBezTo>
                  <a:pt x="16" y="445"/>
                  <a:pt x="19" y="448"/>
                  <a:pt x="18" y="451"/>
                </a:cubicBezTo>
                <a:cubicBezTo>
                  <a:pt x="17" y="467"/>
                  <a:pt x="16" y="483"/>
                  <a:pt x="15" y="499"/>
                </a:cubicBezTo>
                <a:cubicBezTo>
                  <a:pt x="15" y="503"/>
                  <a:pt x="13" y="505"/>
                  <a:pt x="9" y="505"/>
                </a:cubicBezTo>
                <a:close/>
                <a:moveTo>
                  <a:pt x="16" y="409"/>
                </a:moveTo>
                <a:cubicBezTo>
                  <a:pt x="16" y="409"/>
                  <a:pt x="16" y="409"/>
                  <a:pt x="16" y="409"/>
                </a:cubicBezTo>
                <a:cubicBezTo>
                  <a:pt x="12" y="409"/>
                  <a:pt x="10" y="406"/>
                  <a:pt x="10" y="403"/>
                </a:cubicBezTo>
                <a:cubicBezTo>
                  <a:pt x="12" y="386"/>
                  <a:pt x="14" y="370"/>
                  <a:pt x="15" y="355"/>
                </a:cubicBezTo>
                <a:cubicBezTo>
                  <a:pt x="16" y="351"/>
                  <a:pt x="19" y="349"/>
                  <a:pt x="22" y="349"/>
                </a:cubicBezTo>
                <a:cubicBezTo>
                  <a:pt x="25" y="350"/>
                  <a:pt x="28" y="353"/>
                  <a:pt x="27" y="356"/>
                </a:cubicBezTo>
                <a:cubicBezTo>
                  <a:pt x="26" y="372"/>
                  <a:pt x="24" y="388"/>
                  <a:pt x="22" y="404"/>
                </a:cubicBezTo>
                <a:cubicBezTo>
                  <a:pt x="22" y="407"/>
                  <a:pt x="19" y="409"/>
                  <a:pt x="16" y="409"/>
                </a:cubicBezTo>
                <a:close/>
                <a:moveTo>
                  <a:pt x="28" y="314"/>
                </a:moveTo>
                <a:cubicBezTo>
                  <a:pt x="27" y="314"/>
                  <a:pt x="27" y="314"/>
                  <a:pt x="27" y="314"/>
                </a:cubicBezTo>
                <a:cubicBezTo>
                  <a:pt x="24" y="313"/>
                  <a:pt x="21" y="310"/>
                  <a:pt x="22" y="307"/>
                </a:cubicBezTo>
                <a:cubicBezTo>
                  <a:pt x="24" y="291"/>
                  <a:pt x="27" y="275"/>
                  <a:pt x="30" y="259"/>
                </a:cubicBezTo>
                <a:cubicBezTo>
                  <a:pt x="30" y="256"/>
                  <a:pt x="34" y="254"/>
                  <a:pt x="37" y="255"/>
                </a:cubicBezTo>
                <a:cubicBezTo>
                  <a:pt x="40" y="255"/>
                  <a:pt x="42" y="258"/>
                  <a:pt x="42" y="262"/>
                </a:cubicBezTo>
                <a:cubicBezTo>
                  <a:pt x="39" y="277"/>
                  <a:pt x="36" y="293"/>
                  <a:pt x="34" y="309"/>
                </a:cubicBezTo>
                <a:cubicBezTo>
                  <a:pt x="33" y="312"/>
                  <a:pt x="31" y="314"/>
                  <a:pt x="28" y="314"/>
                </a:cubicBezTo>
                <a:close/>
                <a:moveTo>
                  <a:pt x="45" y="219"/>
                </a:moveTo>
                <a:cubicBezTo>
                  <a:pt x="45" y="219"/>
                  <a:pt x="44" y="219"/>
                  <a:pt x="44" y="219"/>
                </a:cubicBezTo>
                <a:cubicBezTo>
                  <a:pt x="41" y="219"/>
                  <a:pt x="39" y="215"/>
                  <a:pt x="40" y="212"/>
                </a:cubicBezTo>
                <a:cubicBezTo>
                  <a:pt x="43" y="196"/>
                  <a:pt x="47" y="180"/>
                  <a:pt x="51" y="165"/>
                </a:cubicBezTo>
                <a:cubicBezTo>
                  <a:pt x="52" y="162"/>
                  <a:pt x="55" y="160"/>
                  <a:pt x="59" y="161"/>
                </a:cubicBezTo>
                <a:cubicBezTo>
                  <a:pt x="62" y="162"/>
                  <a:pt x="64" y="165"/>
                  <a:pt x="63" y="168"/>
                </a:cubicBezTo>
                <a:cubicBezTo>
                  <a:pt x="59" y="183"/>
                  <a:pt x="55" y="199"/>
                  <a:pt x="51" y="215"/>
                </a:cubicBezTo>
                <a:cubicBezTo>
                  <a:pt x="51" y="218"/>
                  <a:pt x="48" y="219"/>
                  <a:pt x="45" y="219"/>
                </a:cubicBezTo>
                <a:close/>
                <a:moveTo>
                  <a:pt x="71" y="127"/>
                </a:moveTo>
                <a:cubicBezTo>
                  <a:pt x="70" y="127"/>
                  <a:pt x="70" y="127"/>
                  <a:pt x="69" y="127"/>
                </a:cubicBezTo>
                <a:cubicBezTo>
                  <a:pt x="66" y="126"/>
                  <a:pt x="64" y="122"/>
                  <a:pt x="65" y="119"/>
                </a:cubicBezTo>
                <a:cubicBezTo>
                  <a:pt x="71" y="103"/>
                  <a:pt x="76" y="88"/>
                  <a:pt x="82" y="74"/>
                </a:cubicBezTo>
                <a:cubicBezTo>
                  <a:pt x="84" y="71"/>
                  <a:pt x="87" y="69"/>
                  <a:pt x="90" y="70"/>
                </a:cubicBezTo>
                <a:cubicBezTo>
                  <a:pt x="93" y="72"/>
                  <a:pt x="95" y="75"/>
                  <a:pt x="93" y="78"/>
                </a:cubicBezTo>
                <a:cubicBezTo>
                  <a:pt x="88" y="92"/>
                  <a:pt x="82" y="107"/>
                  <a:pt x="77" y="123"/>
                </a:cubicBezTo>
                <a:cubicBezTo>
                  <a:pt x="76" y="125"/>
                  <a:pt x="73" y="127"/>
                  <a:pt x="71" y="127"/>
                </a:cubicBezTo>
                <a:close/>
                <a:moveTo>
                  <a:pt x="108" y="39"/>
                </a:moveTo>
                <a:cubicBezTo>
                  <a:pt x="107" y="39"/>
                  <a:pt x="106" y="38"/>
                  <a:pt x="106" y="38"/>
                </a:cubicBezTo>
                <a:cubicBezTo>
                  <a:pt x="103" y="36"/>
                  <a:pt x="101" y="33"/>
                  <a:pt x="103" y="30"/>
                </a:cubicBezTo>
                <a:cubicBezTo>
                  <a:pt x="108" y="21"/>
                  <a:pt x="113" y="12"/>
                  <a:pt x="118" y="4"/>
                </a:cubicBezTo>
                <a:cubicBezTo>
                  <a:pt x="120" y="1"/>
                  <a:pt x="123" y="0"/>
                  <a:pt x="126" y="2"/>
                </a:cubicBezTo>
                <a:cubicBezTo>
                  <a:pt x="129" y="4"/>
                  <a:pt x="130" y="7"/>
                  <a:pt x="128" y="10"/>
                </a:cubicBezTo>
                <a:cubicBezTo>
                  <a:pt x="123" y="18"/>
                  <a:pt x="118" y="27"/>
                  <a:pt x="114" y="35"/>
                </a:cubicBezTo>
                <a:cubicBezTo>
                  <a:pt x="113" y="37"/>
                  <a:pt x="110" y="39"/>
                  <a:pt x="108" y="39"/>
                </a:cubicBezTo>
                <a:close/>
              </a:path>
            </a:pathLst>
          </a:custGeom>
          <a:solidFill>
            <a:srgbClr val="D7562E"/>
          </a:solidFill>
          <a:ln w="9525">
            <a:solidFill>
              <a:srgbClr val="0A4383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Freeform 147"/>
          <p:cNvSpPr>
            <a:spLocks noEditPoints="1"/>
          </p:cNvSpPr>
          <p:nvPr/>
        </p:nvSpPr>
        <p:spPr bwMode="auto">
          <a:xfrm>
            <a:off x="5768975" y="2809875"/>
            <a:ext cx="1638300" cy="2508250"/>
          </a:xfrm>
          <a:custGeom>
            <a:avLst/>
            <a:gdLst/>
            <a:ahLst/>
            <a:cxnLst>
              <a:cxn ang="0">
                <a:pos x="5" y="1217"/>
              </a:cxn>
              <a:cxn ang="0">
                <a:pos x="54" y="1210"/>
              </a:cxn>
              <a:cxn ang="0">
                <a:pos x="95" y="1189"/>
              </a:cxn>
              <a:cxn ang="0">
                <a:pos x="135" y="1156"/>
              </a:cxn>
              <a:cxn ang="0">
                <a:pos x="98" y="1189"/>
              </a:cxn>
              <a:cxn ang="0">
                <a:pos x="174" y="1141"/>
              </a:cxn>
              <a:cxn ang="0">
                <a:pos x="226" y="1110"/>
              </a:cxn>
              <a:cxn ang="0">
                <a:pos x="180" y="1144"/>
              </a:cxn>
              <a:cxn ang="0">
                <a:pos x="258" y="1082"/>
              </a:cxn>
              <a:cxn ang="0">
                <a:pos x="304" y="1064"/>
              </a:cxn>
              <a:cxn ang="0">
                <a:pos x="339" y="1037"/>
              </a:cxn>
              <a:cxn ang="0">
                <a:pos x="373" y="996"/>
              </a:cxn>
              <a:cxn ang="0">
                <a:pos x="343" y="1035"/>
              </a:cxn>
              <a:cxn ang="0">
                <a:pos x="409" y="974"/>
              </a:cxn>
              <a:cxn ang="0">
                <a:pos x="453" y="933"/>
              </a:cxn>
              <a:cxn ang="0">
                <a:pos x="413" y="976"/>
              </a:cxn>
              <a:cxn ang="0">
                <a:pos x="479" y="899"/>
              </a:cxn>
              <a:cxn ang="0">
                <a:pos x="521" y="873"/>
              </a:cxn>
              <a:cxn ang="0">
                <a:pos x="548" y="839"/>
              </a:cxn>
              <a:cxn ang="0">
                <a:pos x="573" y="791"/>
              </a:cxn>
              <a:cxn ang="0">
                <a:pos x="552" y="836"/>
              </a:cxn>
              <a:cxn ang="0">
                <a:pos x="603" y="761"/>
              </a:cxn>
              <a:cxn ang="0">
                <a:pos x="637" y="712"/>
              </a:cxn>
              <a:cxn ang="0">
                <a:pos x="607" y="763"/>
              </a:cxn>
              <a:cxn ang="0">
                <a:pos x="653" y="673"/>
              </a:cxn>
              <a:cxn ang="0">
                <a:pos x="687" y="637"/>
              </a:cxn>
              <a:cxn ang="0">
                <a:pos x="703" y="597"/>
              </a:cxn>
              <a:cxn ang="0">
                <a:pos x="717" y="545"/>
              </a:cxn>
              <a:cxn ang="0">
                <a:pos x="708" y="593"/>
              </a:cxn>
              <a:cxn ang="0">
                <a:pos x="737" y="508"/>
              </a:cxn>
              <a:cxn ang="0">
                <a:pos x="756" y="451"/>
              </a:cxn>
              <a:cxn ang="0">
                <a:pos x="739" y="508"/>
              </a:cxn>
              <a:cxn ang="0">
                <a:pos x="761" y="409"/>
              </a:cxn>
              <a:cxn ang="0">
                <a:pos x="784" y="365"/>
              </a:cxn>
              <a:cxn ang="0">
                <a:pos x="786" y="322"/>
              </a:cxn>
              <a:cxn ang="0">
                <a:pos x="786" y="268"/>
              </a:cxn>
              <a:cxn ang="0">
                <a:pos x="792" y="317"/>
              </a:cxn>
              <a:cxn ang="0">
                <a:pos x="796" y="227"/>
              </a:cxn>
              <a:cxn ang="0">
                <a:pos x="798" y="167"/>
              </a:cxn>
              <a:cxn ang="0">
                <a:pos x="802" y="221"/>
              </a:cxn>
              <a:cxn ang="0">
                <a:pos x="792" y="125"/>
              </a:cxn>
              <a:cxn ang="0">
                <a:pos x="802" y="77"/>
              </a:cxn>
              <a:cxn ang="0">
                <a:pos x="792" y="35"/>
              </a:cxn>
              <a:cxn ang="0">
                <a:pos x="789" y="0"/>
              </a:cxn>
              <a:cxn ang="0">
                <a:pos x="793" y="35"/>
              </a:cxn>
            </a:cxnLst>
            <a:rect l="0" t="0" r="r" b="b"/>
            <a:pathLst>
              <a:path w="804" h="1229">
                <a:moveTo>
                  <a:pt x="7" y="1229"/>
                </a:moveTo>
                <a:cubicBezTo>
                  <a:pt x="5" y="1229"/>
                  <a:pt x="2" y="1228"/>
                  <a:pt x="1" y="1225"/>
                </a:cubicBezTo>
                <a:cubicBezTo>
                  <a:pt x="0" y="1222"/>
                  <a:pt x="2" y="1219"/>
                  <a:pt x="5" y="1217"/>
                </a:cubicBezTo>
                <a:cubicBezTo>
                  <a:pt x="5" y="1217"/>
                  <a:pt x="22" y="1211"/>
                  <a:pt x="49" y="1199"/>
                </a:cubicBezTo>
                <a:cubicBezTo>
                  <a:pt x="52" y="1197"/>
                  <a:pt x="56" y="1199"/>
                  <a:pt x="57" y="1202"/>
                </a:cubicBezTo>
                <a:cubicBezTo>
                  <a:pt x="58" y="1205"/>
                  <a:pt x="57" y="1208"/>
                  <a:pt x="54" y="1210"/>
                </a:cubicBezTo>
                <a:cubicBezTo>
                  <a:pt x="26" y="1222"/>
                  <a:pt x="10" y="1228"/>
                  <a:pt x="9" y="1229"/>
                </a:cubicBezTo>
                <a:cubicBezTo>
                  <a:pt x="8" y="1229"/>
                  <a:pt x="8" y="1229"/>
                  <a:pt x="7" y="1229"/>
                </a:cubicBezTo>
                <a:close/>
                <a:moveTo>
                  <a:pt x="95" y="1189"/>
                </a:moveTo>
                <a:cubicBezTo>
                  <a:pt x="93" y="1189"/>
                  <a:pt x="91" y="1188"/>
                  <a:pt x="90" y="1186"/>
                </a:cubicBezTo>
                <a:cubicBezTo>
                  <a:pt x="88" y="1183"/>
                  <a:pt x="89" y="1180"/>
                  <a:pt x="92" y="1178"/>
                </a:cubicBezTo>
                <a:cubicBezTo>
                  <a:pt x="106" y="1171"/>
                  <a:pt x="121" y="1164"/>
                  <a:pt x="135" y="1156"/>
                </a:cubicBezTo>
                <a:cubicBezTo>
                  <a:pt x="138" y="1154"/>
                  <a:pt x="141" y="1155"/>
                  <a:pt x="143" y="1158"/>
                </a:cubicBezTo>
                <a:cubicBezTo>
                  <a:pt x="145" y="1161"/>
                  <a:pt x="143" y="1165"/>
                  <a:pt x="141" y="1166"/>
                </a:cubicBezTo>
                <a:cubicBezTo>
                  <a:pt x="126" y="1174"/>
                  <a:pt x="112" y="1182"/>
                  <a:pt x="98" y="1189"/>
                </a:cubicBezTo>
                <a:cubicBezTo>
                  <a:pt x="97" y="1189"/>
                  <a:pt x="96" y="1189"/>
                  <a:pt x="95" y="1189"/>
                </a:cubicBezTo>
                <a:close/>
                <a:moveTo>
                  <a:pt x="180" y="1144"/>
                </a:moveTo>
                <a:cubicBezTo>
                  <a:pt x="178" y="1144"/>
                  <a:pt x="176" y="1143"/>
                  <a:pt x="174" y="1141"/>
                </a:cubicBezTo>
                <a:cubicBezTo>
                  <a:pt x="173" y="1138"/>
                  <a:pt x="174" y="1134"/>
                  <a:pt x="177" y="1132"/>
                </a:cubicBezTo>
                <a:cubicBezTo>
                  <a:pt x="190" y="1124"/>
                  <a:pt x="204" y="1116"/>
                  <a:pt x="218" y="1108"/>
                </a:cubicBezTo>
                <a:cubicBezTo>
                  <a:pt x="220" y="1106"/>
                  <a:pt x="224" y="1107"/>
                  <a:pt x="226" y="1110"/>
                </a:cubicBezTo>
                <a:cubicBezTo>
                  <a:pt x="228" y="1112"/>
                  <a:pt x="227" y="1116"/>
                  <a:pt x="224" y="1118"/>
                </a:cubicBezTo>
                <a:cubicBezTo>
                  <a:pt x="210" y="1126"/>
                  <a:pt x="196" y="1135"/>
                  <a:pt x="183" y="1143"/>
                </a:cubicBezTo>
                <a:cubicBezTo>
                  <a:pt x="182" y="1143"/>
                  <a:pt x="181" y="1144"/>
                  <a:pt x="180" y="1144"/>
                </a:cubicBezTo>
                <a:close/>
                <a:moveTo>
                  <a:pt x="261" y="1093"/>
                </a:moveTo>
                <a:cubicBezTo>
                  <a:pt x="259" y="1093"/>
                  <a:pt x="257" y="1092"/>
                  <a:pt x="256" y="1090"/>
                </a:cubicBezTo>
                <a:cubicBezTo>
                  <a:pt x="254" y="1087"/>
                  <a:pt x="255" y="1083"/>
                  <a:pt x="258" y="1082"/>
                </a:cubicBezTo>
                <a:cubicBezTo>
                  <a:pt x="271" y="1073"/>
                  <a:pt x="284" y="1063"/>
                  <a:pt x="297" y="1054"/>
                </a:cubicBezTo>
                <a:cubicBezTo>
                  <a:pt x="300" y="1052"/>
                  <a:pt x="304" y="1053"/>
                  <a:pt x="306" y="1056"/>
                </a:cubicBezTo>
                <a:cubicBezTo>
                  <a:pt x="307" y="1058"/>
                  <a:pt x="307" y="1062"/>
                  <a:pt x="304" y="1064"/>
                </a:cubicBezTo>
                <a:cubicBezTo>
                  <a:pt x="291" y="1073"/>
                  <a:pt x="278" y="1083"/>
                  <a:pt x="264" y="1092"/>
                </a:cubicBezTo>
                <a:cubicBezTo>
                  <a:pt x="263" y="1092"/>
                  <a:pt x="262" y="1093"/>
                  <a:pt x="261" y="1093"/>
                </a:cubicBezTo>
                <a:close/>
                <a:moveTo>
                  <a:pt x="339" y="1037"/>
                </a:moveTo>
                <a:cubicBezTo>
                  <a:pt x="337" y="1037"/>
                  <a:pt x="336" y="1036"/>
                  <a:pt x="334" y="1034"/>
                </a:cubicBezTo>
                <a:cubicBezTo>
                  <a:pt x="332" y="1032"/>
                  <a:pt x="333" y="1028"/>
                  <a:pt x="336" y="1026"/>
                </a:cubicBezTo>
                <a:cubicBezTo>
                  <a:pt x="348" y="1016"/>
                  <a:pt x="361" y="1006"/>
                  <a:pt x="373" y="996"/>
                </a:cubicBezTo>
                <a:cubicBezTo>
                  <a:pt x="376" y="994"/>
                  <a:pt x="379" y="994"/>
                  <a:pt x="382" y="997"/>
                </a:cubicBezTo>
                <a:cubicBezTo>
                  <a:pt x="384" y="999"/>
                  <a:pt x="383" y="1003"/>
                  <a:pt x="381" y="1005"/>
                </a:cubicBezTo>
                <a:cubicBezTo>
                  <a:pt x="368" y="1015"/>
                  <a:pt x="356" y="1025"/>
                  <a:pt x="343" y="1035"/>
                </a:cubicBezTo>
                <a:cubicBezTo>
                  <a:pt x="342" y="1036"/>
                  <a:pt x="341" y="1037"/>
                  <a:pt x="339" y="1037"/>
                </a:cubicBezTo>
                <a:close/>
                <a:moveTo>
                  <a:pt x="413" y="976"/>
                </a:moveTo>
                <a:cubicBezTo>
                  <a:pt x="412" y="976"/>
                  <a:pt x="410" y="975"/>
                  <a:pt x="409" y="974"/>
                </a:cubicBezTo>
                <a:cubicBezTo>
                  <a:pt x="407" y="971"/>
                  <a:pt x="407" y="967"/>
                  <a:pt x="409" y="965"/>
                </a:cubicBezTo>
                <a:cubicBezTo>
                  <a:pt x="421" y="955"/>
                  <a:pt x="433" y="944"/>
                  <a:pt x="445" y="933"/>
                </a:cubicBezTo>
                <a:cubicBezTo>
                  <a:pt x="447" y="931"/>
                  <a:pt x="451" y="931"/>
                  <a:pt x="453" y="933"/>
                </a:cubicBezTo>
                <a:cubicBezTo>
                  <a:pt x="456" y="935"/>
                  <a:pt x="455" y="939"/>
                  <a:pt x="453" y="942"/>
                </a:cubicBezTo>
                <a:cubicBezTo>
                  <a:pt x="441" y="952"/>
                  <a:pt x="429" y="963"/>
                  <a:pt x="417" y="974"/>
                </a:cubicBezTo>
                <a:cubicBezTo>
                  <a:pt x="416" y="975"/>
                  <a:pt x="415" y="976"/>
                  <a:pt x="413" y="976"/>
                </a:cubicBezTo>
                <a:close/>
                <a:moveTo>
                  <a:pt x="483" y="910"/>
                </a:moveTo>
                <a:cubicBezTo>
                  <a:pt x="482" y="910"/>
                  <a:pt x="480" y="909"/>
                  <a:pt x="479" y="908"/>
                </a:cubicBezTo>
                <a:cubicBezTo>
                  <a:pt x="477" y="905"/>
                  <a:pt x="477" y="902"/>
                  <a:pt x="479" y="899"/>
                </a:cubicBezTo>
                <a:cubicBezTo>
                  <a:pt x="490" y="888"/>
                  <a:pt x="501" y="876"/>
                  <a:pt x="512" y="865"/>
                </a:cubicBezTo>
                <a:cubicBezTo>
                  <a:pt x="514" y="862"/>
                  <a:pt x="518" y="862"/>
                  <a:pt x="520" y="864"/>
                </a:cubicBezTo>
                <a:cubicBezTo>
                  <a:pt x="523" y="866"/>
                  <a:pt x="523" y="870"/>
                  <a:pt x="521" y="873"/>
                </a:cubicBezTo>
                <a:cubicBezTo>
                  <a:pt x="510" y="884"/>
                  <a:pt x="499" y="896"/>
                  <a:pt x="488" y="908"/>
                </a:cubicBezTo>
                <a:cubicBezTo>
                  <a:pt x="486" y="909"/>
                  <a:pt x="485" y="910"/>
                  <a:pt x="483" y="910"/>
                </a:cubicBezTo>
                <a:close/>
                <a:moveTo>
                  <a:pt x="548" y="839"/>
                </a:moveTo>
                <a:cubicBezTo>
                  <a:pt x="546" y="839"/>
                  <a:pt x="545" y="838"/>
                  <a:pt x="544" y="837"/>
                </a:cubicBezTo>
                <a:cubicBezTo>
                  <a:pt x="541" y="835"/>
                  <a:pt x="541" y="831"/>
                  <a:pt x="543" y="829"/>
                </a:cubicBezTo>
                <a:cubicBezTo>
                  <a:pt x="553" y="816"/>
                  <a:pt x="564" y="804"/>
                  <a:pt x="573" y="791"/>
                </a:cubicBezTo>
                <a:cubicBezTo>
                  <a:pt x="575" y="789"/>
                  <a:pt x="579" y="788"/>
                  <a:pt x="582" y="790"/>
                </a:cubicBezTo>
                <a:cubicBezTo>
                  <a:pt x="584" y="792"/>
                  <a:pt x="585" y="796"/>
                  <a:pt x="583" y="799"/>
                </a:cubicBezTo>
                <a:cubicBezTo>
                  <a:pt x="573" y="811"/>
                  <a:pt x="563" y="824"/>
                  <a:pt x="552" y="836"/>
                </a:cubicBezTo>
                <a:cubicBezTo>
                  <a:pt x="551" y="838"/>
                  <a:pt x="550" y="839"/>
                  <a:pt x="548" y="839"/>
                </a:cubicBezTo>
                <a:close/>
                <a:moveTo>
                  <a:pt x="607" y="763"/>
                </a:moveTo>
                <a:cubicBezTo>
                  <a:pt x="605" y="763"/>
                  <a:pt x="604" y="762"/>
                  <a:pt x="603" y="761"/>
                </a:cubicBezTo>
                <a:cubicBezTo>
                  <a:pt x="600" y="760"/>
                  <a:pt x="600" y="756"/>
                  <a:pt x="602" y="753"/>
                </a:cubicBezTo>
                <a:cubicBezTo>
                  <a:pt x="611" y="740"/>
                  <a:pt x="620" y="727"/>
                  <a:pt x="628" y="714"/>
                </a:cubicBezTo>
                <a:cubicBezTo>
                  <a:pt x="630" y="711"/>
                  <a:pt x="634" y="710"/>
                  <a:pt x="637" y="712"/>
                </a:cubicBezTo>
                <a:cubicBezTo>
                  <a:pt x="639" y="714"/>
                  <a:pt x="640" y="717"/>
                  <a:pt x="638" y="720"/>
                </a:cubicBezTo>
                <a:cubicBezTo>
                  <a:pt x="630" y="733"/>
                  <a:pt x="621" y="747"/>
                  <a:pt x="611" y="760"/>
                </a:cubicBezTo>
                <a:cubicBezTo>
                  <a:pt x="610" y="762"/>
                  <a:pt x="608" y="763"/>
                  <a:pt x="607" y="763"/>
                </a:cubicBezTo>
                <a:close/>
                <a:moveTo>
                  <a:pt x="658" y="682"/>
                </a:moveTo>
                <a:cubicBezTo>
                  <a:pt x="657" y="682"/>
                  <a:pt x="656" y="682"/>
                  <a:pt x="655" y="681"/>
                </a:cubicBezTo>
                <a:cubicBezTo>
                  <a:pt x="653" y="679"/>
                  <a:pt x="652" y="676"/>
                  <a:pt x="653" y="673"/>
                </a:cubicBezTo>
                <a:cubicBezTo>
                  <a:pt x="661" y="659"/>
                  <a:pt x="669" y="645"/>
                  <a:pt x="676" y="631"/>
                </a:cubicBezTo>
                <a:cubicBezTo>
                  <a:pt x="678" y="628"/>
                  <a:pt x="682" y="627"/>
                  <a:pt x="685" y="629"/>
                </a:cubicBezTo>
                <a:cubicBezTo>
                  <a:pt x="687" y="630"/>
                  <a:pt x="689" y="634"/>
                  <a:pt x="687" y="637"/>
                </a:cubicBezTo>
                <a:cubicBezTo>
                  <a:pt x="680" y="651"/>
                  <a:pt x="672" y="665"/>
                  <a:pt x="664" y="679"/>
                </a:cubicBezTo>
                <a:cubicBezTo>
                  <a:pt x="663" y="681"/>
                  <a:pt x="661" y="682"/>
                  <a:pt x="658" y="682"/>
                </a:cubicBezTo>
                <a:close/>
                <a:moveTo>
                  <a:pt x="703" y="597"/>
                </a:moveTo>
                <a:cubicBezTo>
                  <a:pt x="702" y="597"/>
                  <a:pt x="701" y="597"/>
                  <a:pt x="700" y="596"/>
                </a:cubicBezTo>
                <a:cubicBezTo>
                  <a:pt x="697" y="595"/>
                  <a:pt x="696" y="591"/>
                  <a:pt x="698" y="588"/>
                </a:cubicBezTo>
                <a:cubicBezTo>
                  <a:pt x="704" y="574"/>
                  <a:pt x="711" y="559"/>
                  <a:pt x="717" y="545"/>
                </a:cubicBezTo>
                <a:cubicBezTo>
                  <a:pt x="718" y="542"/>
                  <a:pt x="721" y="540"/>
                  <a:pt x="724" y="541"/>
                </a:cubicBezTo>
                <a:cubicBezTo>
                  <a:pt x="728" y="543"/>
                  <a:pt x="729" y="546"/>
                  <a:pt x="728" y="549"/>
                </a:cubicBezTo>
                <a:cubicBezTo>
                  <a:pt x="722" y="564"/>
                  <a:pt x="715" y="579"/>
                  <a:pt x="708" y="593"/>
                </a:cubicBezTo>
                <a:cubicBezTo>
                  <a:pt x="707" y="596"/>
                  <a:pt x="705" y="597"/>
                  <a:pt x="703" y="597"/>
                </a:cubicBezTo>
                <a:close/>
                <a:moveTo>
                  <a:pt x="739" y="508"/>
                </a:moveTo>
                <a:cubicBezTo>
                  <a:pt x="739" y="508"/>
                  <a:pt x="738" y="508"/>
                  <a:pt x="737" y="508"/>
                </a:cubicBezTo>
                <a:cubicBezTo>
                  <a:pt x="734" y="507"/>
                  <a:pt x="733" y="503"/>
                  <a:pt x="734" y="500"/>
                </a:cubicBezTo>
                <a:cubicBezTo>
                  <a:pt x="739" y="485"/>
                  <a:pt x="744" y="470"/>
                  <a:pt x="749" y="455"/>
                </a:cubicBezTo>
                <a:cubicBezTo>
                  <a:pt x="750" y="452"/>
                  <a:pt x="753" y="450"/>
                  <a:pt x="756" y="451"/>
                </a:cubicBezTo>
                <a:cubicBezTo>
                  <a:pt x="759" y="452"/>
                  <a:pt x="761" y="455"/>
                  <a:pt x="760" y="458"/>
                </a:cubicBezTo>
                <a:cubicBezTo>
                  <a:pt x="755" y="474"/>
                  <a:pt x="750" y="489"/>
                  <a:pt x="745" y="504"/>
                </a:cubicBezTo>
                <a:cubicBezTo>
                  <a:pt x="744" y="507"/>
                  <a:pt x="742" y="508"/>
                  <a:pt x="739" y="508"/>
                </a:cubicBezTo>
                <a:close/>
                <a:moveTo>
                  <a:pt x="767" y="416"/>
                </a:moveTo>
                <a:cubicBezTo>
                  <a:pt x="767" y="416"/>
                  <a:pt x="766" y="416"/>
                  <a:pt x="766" y="416"/>
                </a:cubicBezTo>
                <a:cubicBezTo>
                  <a:pt x="762" y="415"/>
                  <a:pt x="760" y="412"/>
                  <a:pt x="761" y="409"/>
                </a:cubicBezTo>
                <a:cubicBezTo>
                  <a:pt x="765" y="394"/>
                  <a:pt x="769" y="378"/>
                  <a:pt x="772" y="362"/>
                </a:cubicBezTo>
                <a:cubicBezTo>
                  <a:pt x="772" y="359"/>
                  <a:pt x="776" y="357"/>
                  <a:pt x="779" y="358"/>
                </a:cubicBezTo>
                <a:cubicBezTo>
                  <a:pt x="782" y="358"/>
                  <a:pt x="784" y="362"/>
                  <a:pt x="784" y="365"/>
                </a:cubicBezTo>
                <a:cubicBezTo>
                  <a:pt x="780" y="381"/>
                  <a:pt x="777" y="396"/>
                  <a:pt x="773" y="412"/>
                </a:cubicBezTo>
                <a:cubicBezTo>
                  <a:pt x="772" y="415"/>
                  <a:pt x="770" y="416"/>
                  <a:pt x="767" y="416"/>
                </a:cubicBezTo>
                <a:close/>
                <a:moveTo>
                  <a:pt x="786" y="322"/>
                </a:moveTo>
                <a:cubicBezTo>
                  <a:pt x="785" y="322"/>
                  <a:pt x="785" y="322"/>
                  <a:pt x="785" y="322"/>
                </a:cubicBezTo>
                <a:cubicBezTo>
                  <a:pt x="782" y="322"/>
                  <a:pt x="780" y="319"/>
                  <a:pt x="780" y="316"/>
                </a:cubicBezTo>
                <a:cubicBezTo>
                  <a:pt x="782" y="300"/>
                  <a:pt x="785" y="284"/>
                  <a:pt x="786" y="268"/>
                </a:cubicBezTo>
                <a:cubicBezTo>
                  <a:pt x="787" y="265"/>
                  <a:pt x="790" y="263"/>
                  <a:pt x="793" y="263"/>
                </a:cubicBezTo>
                <a:cubicBezTo>
                  <a:pt x="796" y="263"/>
                  <a:pt x="799" y="266"/>
                  <a:pt x="798" y="270"/>
                </a:cubicBezTo>
                <a:cubicBezTo>
                  <a:pt x="796" y="286"/>
                  <a:pt x="794" y="302"/>
                  <a:pt x="792" y="317"/>
                </a:cubicBezTo>
                <a:cubicBezTo>
                  <a:pt x="792" y="320"/>
                  <a:pt x="789" y="322"/>
                  <a:pt x="786" y="322"/>
                </a:cubicBezTo>
                <a:close/>
                <a:moveTo>
                  <a:pt x="796" y="227"/>
                </a:moveTo>
                <a:cubicBezTo>
                  <a:pt x="796" y="227"/>
                  <a:pt x="796" y="227"/>
                  <a:pt x="796" y="227"/>
                </a:cubicBezTo>
                <a:cubicBezTo>
                  <a:pt x="793" y="227"/>
                  <a:pt x="790" y="224"/>
                  <a:pt x="790" y="221"/>
                </a:cubicBezTo>
                <a:cubicBezTo>
                  <a:pt x="791" y="205"/>
                  <a:pt x="792" y="189"/>
                  <a:pt x="792" y="173"/>
                </a:cubicBezTo>
                <a:cubicBezTo>
                  <a:pt x="792" y="170"/>
                  <a:pt x="795" y="167"/>
                  <a:pt x="798" y="167"/>
                </a:cubicBezTo>
                <a:cubicBezTo>
                  <a:pt x="798" y="167"/>
                  <a:pt x="798" y="167"/>
                  <a:pt x="798" y="167"/>
                </a:cubicBezTo>
                <a:cubicBezTo>
                  <a:pt x="802" y="167"/>
                  <a:pt x="804" y="170"/>
                  <a:pt x="804" y="173"/>
                </a:cubicBezTo>
                <a:cubicBezTo>
                  <a:pt x="804" y="189"/>
                  <a:pt x="803" y="206"/>
                  <a:pt x="802" y="221"/>
                </a:cubicBezTo>
                <a:cubicBezTo>
                  <a:pt x="802" y="225"/>
                  <a:pt x="799" y="227"/>
                  <a:pt x="796" y="227"/>
                </a:cubicBezTo>
                <a:close/>
                <a:moveTo>
                  <a:pt x="798" y="131"/>
                </a:moveTo>
                <a:cubicBezTo>
                  <a:pt x="795" y="131"/>
                  <a:pt x="792" y="129"/>
                  <a:pt x="792" y="125"/>
                </a:cubicBezTo>
                <a:cubicBezTo>
                  <a:pt x="792" y="110"/>
                  <a:pt x="791" y="94"/>
                  <a:pt x="790" y="78"/>
                </a:cubicBezTo>
                <a:cubicBezTo>
                  <a:pt x="790" y="74"/>
                  <a:pt x="792" y="71"/>
                  <a:pt x="796" y="71"/>
                </a:cubicBezTo>
                <a:cubicBezTo>
                  <a:pt x="799" y="71"/>
                  <a:pt x="802" y="74"/>
                  <a:pt x="802" y="77"/>
                </a:cubicBezTo>
                <a:cubicBezTo>
                  <a:pt x="803" y="93"/>
                  <a:pt x="804" y="109"/>
                  <a:pt x="804" y="125"/>
                </a:cubicBezTo>
                <a:cubicBezTo>
                  <a:pt x="804" y="128"/>
                  <a:pt x="802" y="131"/>
                  <a:pt x="798" y="131"/>
                </a:cubicBezTo>
                <a:close/>
                <a:moveTo>
                  <a:pt x="792" y="35"/>
                </a:moveTo>
                <a:cubicBezTo>
                  <a:pt x="789" y="35"/>
                  <a:pt x="787" y="33"/>
                  <a:pt x="786" y="30"/>
                </a:cubicBezTo>
                <a:cubicBezTo>
                  <a:pt x="785" y="22"/>
                  <a:pt x="785" y="15"/>
                  <a:pt x="784" y="7"/>
                </a:cubicBezTo>
                <a:cubicBezTo>
                  <a:pt x="783" y="3"/>
                  <a:pt x="786" y="0"/>
                  <a:pt x="789" y="0"/>
                </a:cubicBezTo>
                <a:cubicBezTo>
                  <a:pt x="792" y="0"/>
                  <a:pt x="795" y="2"/>
                  <a:pt x="796" y="5"/>
                </a:cubicBezTo>
                <a:cubicBezTo>
                  <a:pt x="796" y="13"/>
                  <a:pt x="797" y="21"/>
                  <a:pt x="798" y="29"/>
                </a:cubicBezTo>
                <a:cubicBezTo>
                  <a:pt x="798" y="32"/>
                  <a:pt x="796" y="35"/>
                  <a:pt x="793" y="35"/>
                </a:cubicBezTo>
                <a:lnTo>
                  <a:pt x="792" y="35"/>
                </a:lnTo>
                <a:close/>
              </a:path>
            </a:pathLst>
          </a:custGeom>
          <a:solidFill>
            <a:srgbClr val="3BC7E2"/>
          </a:solidFill>
          <a:ln w="9525">
            <a:solidFill>
              <a:srgbClr val="0A4383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Freeform 148"/>
          <p:cNvSpPr>
            <a:spLocks noEditPoints="1"/>
          </p:cNvSpPr>
          <p:nvPr/>
        </p:nvSpPr>
        <p:spPr bwMode="auto">
          <a:xfrm>
            <a:off x="5037138" y="3913188"/>
            <a:ext cx="873125" cy="1381125"/>
          </a:xfrm>
          <a:custGeom>
            <a:avLst/>
            <a:gdLst/>
            <a:ahLst/>
            <a:cxnLst>
              <a:cxn ang="0">
                <a:pos x="416" y="672"/>
              </a:cxn>
              <a:cxn ang="0">
                <a:pos x="417" y="618"/>
              </a:cxn>
              <a:cxn ang="0">
                <a:pos x="428" y="672"/>
              </a:cxn>
              <a:cxn ang="0">
                <a:pos x="422" y="678"/>
              </a:cxn>
              <a:cxn ang="0">
                <a:pos x="405" y="578"/>
              </a:cxn>
              <a:cxn ang="0">
                <a:pos x="400" y="524"/>
              </a:cxn>
              <a:cxn ang="0">
                <a:pos x="417" y="576"/>
              </a:cxn>
              <a:cxn ang="0">
                <a:pos x="411" y="583"/>
              </a:cxn>
              <a:cxn ang="0">
                <a:pos x="383" y="485"/>
              </a:cxn>
              <a:cxn ang="0">
                <a:pos x="371" y="432"/>
              </a:cxn>
              <a:cxn ang="0">
                <a:pos x="394" y="482"/>
              </a:cxn>
              <a:cxn ang="0">
                <a:pos x="389" y="490"/>
              </a:cxn>
              <a:cxn ang="0">
                <a:pos x="350" y="396"/>
              </a:cxn>
              <a:cxn ang="0">
                <a:pos x="331" y="345"/>
              </a:cxn>
              <a:cxn ang="0">
                <a:pos x="361" y="391"/>
              </a:cxn>
              <a:cxn ang="0">
                <a:pos x="355" y="400"/>
              </a:cxn>
              <a:cxn ang="0">
                <a:pos x="306" y="312"/>
              </a:cxn>
              <a:cxn ang="0">
                <a:pos x="282" y="263"/>
              </a:cxn>
              <a:cxn ang="0">
                <a:pos x="316" y="305"/>
              </a:cxn>
              <a:cxn ang="0">
                <a:pos x="311" y="315"/>
              </a:cxn>
              <a:cxn ang="0">
                <a:pos x="252" y="233"/>
              </a:cxn>
              <a:cxn ang="0">
                <a:pos x="223" y="187"/>
              </a:cxn>
              <a:cxn ang="0">
                <a:pos x="262" y="225"/>
              </a:cxn>
              <a:cxn ang="0">
                <a:pos x="257" y="235"/>
              </a:cxn>
              <a:cxn ang="0">
                <a:pos x="190" y="160"/>
              </a:cxn>
              <a:cxn ang="0">
                <a:pos x="156" y="118"/>
              </a:cxn>
              <a:cxn ang="0">
                <a:pos x="199" y="152"/>
              </a:cxn>
              <a:cxn ang="0">
                <a:pos x="195" y="162"/>
              </a:cxn>
              <a:cxn ang="0">
                <a:pos x="121" y="95"/>
              </a:cxn>
              <a:cxn ang="0">
                <a:pos x="82" y="57"/>
              </a:cxn>
              <a:cxn ang="0">
                <a:pos x="129" y="86"/>
              </a:cxn>
              <a:cxn ang="0">
                <a:pos x="125" y="96"/>
              </a:cxn>
              <a:cxn ang="0">
                <a:pos x="45" y="37"/>
              </a:cxn>
              <a:cxn ang="0">
                <a:pos x="2" y="4"/>
              </a:cxn>
              <a:cxn ang="0">
                <a:pos x="51" y="27"/>
              </a:cxn>
              <a:cxn ang="0">
                <a:pos x="48" y="38"/>
              </a:cxn>
            </a:cxnLst>
            <a:rect l="0" t="0" r="r" b="b"/>
            <a:pathLst>
              <a:path w="428" h="678">
                <a:moveTo>
                  <a:pt x="422" y="678"/>
                </a:moveTo>
                <a:cubicBezTo>
                  <a:pt x="419" y="678"/>
                  <a:pt x="416" y="676"/>
                  <a:pt x="416" y="672"/>
                </a:cubicBezTo>
                <a:cubicBezTo>
                  <a:pt x="415" y="656"/>
                  <a:pt x="414" y="641"/>
                  <a:pt x="412" y="625"/>
                </a:cubicBezTo>
                <a:cubicBezTo>
                  <a:pt x="412" y="622"/>
                  <a:pt x="414" y="619"/>
                  <a:pt x="417" y="618"/>
                </a:cubicBezTo>
                <a:cubicBezTo>
                  <a:pt x="421" y="618"/>
                  <a:pt x="424" y="620"/>
                  <a:pt x="424" y="623"/>
                </a:cubicBezTo>
                <a:cubicBezTo>
                  <a:pt x="426" y="639"/>
                  <a:pt x="427" y="656"/>
                  <a:pt x="428" y="672"/>
                </a:cubicBezTo>
                <a:cubicBezTo>
                  <a:pt x="428" y="675"/>
                  <a:pt x="426" y="678"/>
                  <a:pt x="423" y="678"/>
                </a:cubicBezTo>
                <a:lnTo>
                  <a:pt x="422" y="678"/>
                </a:lnTo>
                <a:close/>
                <a:moveTo>
                  <a:pt x="411" y="583"/>
                </a:moveTo>
                <a:cubicBezTo>
                  <a:pt x="408" y="583"/>
                  <a:pt x="406" y="581"/>
                  <a:pt x="405" y="578"/>
                </a:cubicBezTo>
                <a:cubicBezTo>
                  <a:pt x="402" y="562"/>
                  <a:pt x="399" y="547"/>
                  <a:pt x="395" y="531"/>
                </a:cubicBezTo>
                <a:cubicBezTo>
                  <a:pt x="395" y="528"/>
                  <a:pt x="397" y="525"/>
                  <a:pt x="400" y="524"/>
                </a:cubicBezTo>
                <a:cubicBezTo>
                  <a:pt x="403" y="523"/>
                  <a:pt x="406" y="525"/>
                  <a:pt x="407" y="528"/>
                </a:cubicBezTo>
                <a:cubicBezTo>
                  <a:pt x="411" y="544"/>
                  <a:pt x="414" y="560"/>
                  <a:pt x="417" y="576"/>
                </a:cubicBezTo>
                <a:cubicBezTo>
                  <a:pt x="418" y="579"/>
                  <a:pt x="415" y="582"/>
                  <a:pt x="412" y="583"/>
                </a:cubicBezTo>
                <a:lnTo>
                  <a:pt x="411" y="583"/>
                </a:lnTo>
                <a:close/>
                <a:moveTo>
                  <a:pt x="389" y="490"/>
                </a:moveTo>
                <a:cubicBezTo>
                  <a:pt x="386" y="490"/>
                  <a:pt x="384" y="488"/>
                  <a:pt x="383" y="485"/>
                </a:cubicBezTo>
                <a:cubicBezTo>
                  <a:pt x="378" y="470"/>
                  <a:pt x="373" y="455"/>
                  <a:pt x="368" y="440"/>
                </a:cubicBezTo>
                <a:cubicBezTo>
                  <a:pt x="366" y="437"/>
                  <a:pt x="368" y="434"/>
                  <a:pt x="371" y="432"/>
                </a:cubicBezTo>
                <a:cubicBezTo>
                  <a:pt x="374" y="431"/>
                  <a:pt x="378" y="433"/>
                  <a:pt x="379" y="436"/>
                </a:cubicBezTo>
                <a:cubicBezTo>
                  <a:pt x="384" y="451"/>
                  <a:pt x="390" y="466"/>
                  <a:pt x="394" y="482"/>
                </a:cubicBezTo>
                <a:cubicBezTo>
                  <a:pt x="395" y="485"/>
                  <a:pt x="394" y="488"/>
                  <a:pt x="390" y="489"/>
                </a:cubicBezTo>
                <a:cubicBezTo>
                  <a:pt x="390" y="489"/>
                  <a:pt x="389" y="490"/>
                  <a:pt x="389" y="490"/>
                </a:cubicBezTo>
                <a:close/>
                <a:moveTo>
                  <a:pt x="355" y="400"/>
                </a:moveTo>
                <a:cubicBezTo>
                  <a:pt x="353" y="400"/>
                  <a:pt x="351" y="398"/>
                  <a:pt x="350" y="396"/>
                </a:cubicBezTo>
                <a:cubicBezTo>
                  <a:pt x="343" y="382"/>
                  <a:pt x="336" y="367"/>
                  <a:pt x="329" y="353"/>
                </a:cubicBezTo>
                <a:cubicBezTo>
                  <a:pt x="327" y="350"/>
                  <a:pt x="329" y="347"/>
                  <a:pt x="331" y="345"/>
                </a:cubicBezTo>
                <a:cubicBezTo>
                  <a:pt x="334" y="344"/>
                  <a:pt x="338" y="345"/>
                  <a:pt x="340" y="348"/>
                </a:cubicBezTo>
                <a:cubicBezTo>
                  <a:pt x="347" y="362"/>
                  <a:pt x="354" y="377"/>
                  <a:pt x="361" y="391"/>
                </a:cubicBezTo>
                <a:cubicBezTo>
                  <a:pt x="362" y="394"/>
                  <a:pt x="361" y="398"/>
                  <a:pt x="357" y="399"/>
                </a:cubicBezTo>
                <a:cubicBezTo>
                  <a:pt x="357" y="400"/>
                  <a:pt x="356" y="400"/>
                  <a:pt x="355" y="400"/>
                </a:cubicBezTo>
                <a:close/>
                <a:moveTo>
                  <a:pt x="311" y="315"/>
                </a:moveTo>
                <a:cubicBezTo>
                  <a:pt x="309" y="315"/>
                  <a:pt x="307" y="314"/>
                  <a:pt x="306" y="312"/>
                </a:cubicBezTo>
                <a:cubicBezTo>
                  <a:pt x="298" y="298"/>
                  <a:pt x="289" y="285"/>
                  <a:pt x="280" y="271"/>
                </a:cubicBezTo>
                <a:cubicBezTo>
                  <a:pt x="278" y="269"/>
                  <a:pt x="279" y="265"/>
                  <a:pt x="282" y="263"/>
                </a:cubicBezTo>
                <a:cubicBezTo>
                  <a:pt x="284" y="261"/>
                  <a:pt x="288" y="262"/>
                  <a:pt x="290" y="265"/>
                </a:cubicBezTo>
                <a:cubicBezTo>
                  <a:pt x="299" y="278"/>
                  <a:pt x="308" y="292"/>
                  <a:pt x="316" y="305"/>
                </a:cubicBezTo>
                <a:cubicBezTo>
                  <a:pt x="318" y="308"/>
                  <a:pt x="317" y="312"/>
                  <a:pt x="314" y="314"/>
                </a:cubicBezTo>
                <a:cubicBezTo>
                  <a:pt x="313" y="314"/>
                  <a:pt x="312" y="315"/>
                  <a:pt x="311" y="315"/>
                </a:cubicBezTo>
                <a:close/>
                <a:moveTo>
                  <a:pt x="257" y="235"/>
                </a:moveTo>
                <a:cubicBezTo>
                  <a:pt x="255" y="235"/>
                  <a:pt x="253" y="234"/>
                  <a:pt x="252" y="233"/>
                </a:cubicBezTo>
                <a:cubicBezTo>
                  <a:pt x="243" y="220"/>
                  <a:pt x="233" y="208"/>
                  <a:pt x="222" y="196"/>
                </a:cubicBezTo>
                <a:cubicBezTo>
                  <a:pt x="220" y="193"/>
                  <a:pt x="220" y="189"/>
                  <a:pt x="223" y="187"/>
                </a:cubicBezTo>
                <a:cubicBezTo>
                  <a:pt x="225" y="185"/>
                  <a:pt x="229" y="185"/>
                  <a:pt x="231" y="188"/>
                </a:cubicBezTo>
                <a:cubicBezTo>
                  <a:pt x="242" y="200"/>
                  <a:pt x="252" y="213"/>
                  <a:pt x="262" y="225"/>
                </a:cubicBezTo>
                <a:cubicBezTo>
                  <a:pt x="264" y="228"/>
                  <a:pt x="263" y="232"/>
                  <a:pt x="261" y="234"/>
                </a:cubicBezTo>
                <a:cubicBezTo>
                  <a:pt x="260" y="235"/>
                  <a:pt x="258" y="235"/>
                  <a:pt x="257" y="235"/>
                </a:cubicBezTo>
                <a:close/>
                <a:moveTo>
                  <a:pt x="195" y="162"/>
                </a:moveTo>
                <a:cubicBezTo>
                  <a:pt x="193" y="162"/>
                  <a:pt x="191" y="162"/>
                  <a:pt x="190" y="160"/>
                </a:cubicBezTo>
                <a:cubicBezTo>
                  <a:pt x="179" y="149"/>
                  <a:pt x="168" y="138"/>
                  <a:pt x="156" y="127"/>
                </a:cubicBezTo>
                <a:cubicBezTo>
                  <a:pt x="154" y="124"/>
                  <a:pt x="154" y="121"/>
                  <a:pt x="156" y="118"/>
                </a:cubicBezTo>
                <a:cubicBezTo>
                  <a:pt x="158" y="116"/>
                  <a:pt x="162" y="116"/>
                  <a:pt x="165" y="118"/>
                </a:cubicBezTo>
                <a:cubicBezTo>
                  <a:pt x="176" y="129"/>
                  <a:pt x="188" y="140"/>
                  <a:pt x="199" y="152"/>
                </a:cubicBezTo>
                <a:cubicBezTo>
                  <a:pt x="201" y="154"/>
                  <a:pt x="201" y="158"/>
                  <a:pt x="199" y="161"/>
                </a:cubicBezTo>
                <a:cubicBezTo>
                  <a:pt x="198" y="162"/>
                  <a:pt x="196" y="162"/>
                  <a:pt x="195" y="162"/>
                </a:cubicBezTo>
                <a:close/>
                <a:moveTo>
                  <a:pt x="125" y="96"/>
                </a:moveTo>
                <a:cubicBezTo>
                  <a:pt x="123" y="96"/>
                  <a:pt x="122" y="96"/>
                  <a:pt x="121" y="95"/>
                </a:cubicBezTo>
                <a:cubicBezTo>
                  <a:pt x="109" y="85"/>
                  <a:pt x="96" y="74"/>
                  <a:pt x="84" y="65"/>
                </a:cubicBezTo>
                <a:cubicBezTo>
                  <a:pt x="81" y="63"/>
                  <a:pt x="80" y="59"/>
                  <a:pt x="82" y="57"/>
                </a:cubicBezTo>
                <a:cubicBezTo>
                  <a:pt x="84" y="54"/>
                  <a:pt x="88" y="53"/>
                  <a:pt x="91" y="55"/>
                </a:cubicBezTo>
                <a:cubicBezTo>
                  <a:pt x="104" y="65"/>
                  <a:pt x="116" y="75"/>
                  <a:pt x="129" y="86"/>
                </a:cubicBezTo>
                <a:cubicBezTo>
                  <a:pt x="131" y="88"/>
                  <a:pt x="131" y="92"/>
                  <a:pt x="129" y="94"/>
                </a:cubicBezTo>
                <a:cubicBezTo>
                  <a:pt x="128" y="96"/>
                  <a:pt x="126" y="96"/>
                  <a:pt x="125" y="96"/>
                </a:cubicBezTo>
                <a:close/>
                <a:moveTo>
                  <a:pt x="48" y="38"/>
                </a:moveTo>
                <a:cubicBezTo>
                  <a:pt x="47" y="38"/>
                  <a:pt x="46" y="38"/>
                  <a:pt x="45" y="37"/>
                </a:cubicBezTo>
                <a:cubicBezTo>
                  <a:pt x="20" y="21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10" y="2"/>
                  <a:pt x="26" y="10"/>
                  <a:pt x="51" y="27"/>
                </a:cubicBezTo>
                <a:cubicBezTo>
                  <a:pt x="54" y="29"/>
                  <a:pt x="55" y="33"/>
                  <a:pt x="53" y="36"/>
                </a:cubicBezTo>
                <a:cubicBezTo>
                  <a:pt x="52" y="37"/>
                  <a:pt x="50" y="38"/>
                  <a:pt x="48" y="38"/>
                </a:cubicBez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Freeform 149"/>
          <p:cNvSpPr>
            <a:spLocks noEditPoints="1"/>
          </p:cNvSpPr>
          <p:nvPr/>
        </p:nvSpPr>
        <p:spPr bwMode="auto">
          <a:xfrm>
            <a:off x="4205288" y="2673350"/>
            <a:ext cx="2014538" cy="2635250"/>
          </a:xfrm>
          <a:custGeom>
            <a:avLst/>
            <a:gdLst/>
            <a:ahLst/>
            <a:cxnLst>
              <a:cxn ang="0">
                <a:pos x="932" y="1280"/>
              </a:cxn>
              <a:cxn ang="0">
                <a:pos x="982" y="1280"/>
              </a:cxn>
              <a:cxn ang="0">
                <a:pos x="888" y="1267"/>
              </a:cxn>
              <a:cxn ang="0">
                <a:pos x="836" y="1244"/>
              </a:cxn>
              <a:cxn ang="0">
                <a:pos x="893" y="1263"/>
              </a:cxn>
              <a:cxn ang="0">
                <a:pos x="794" y="1235"/>
              </a:cxn>
              <a:cxn ang="0">
                <a:pos x="754" y="1206"/>
              </a:cxn>
              <a:cxn ang="0">
                <a:pos x="797" y="1236"/>
              </a:cxn>
              <a:cxn ang="0">
                <a:pos x="662" y="1178"/>
              </a:cxn>
              <a:cxn ang="0">
                <a:pos x="710" y="1187"/>
              </a:cxn>
              <a:cxn ang="0">
                <a:pos x="622" y="1156"/>
              </a:cxn>
              <a:cxn ang="0">
                <a:pos x="574" y="1124"/>
              </a:cxn>
              <a:cxn ang="0">
                <a:pos x="627" y="1153"/>
              </a:cxn>
              <a:cxn ang="0">
                <a:pos x="535" y="1107"/>
              </a:cxn>
              <a:cxn ang="0">
                <a:pos x="501" y="1071"/>
              </a:cxn>
              <a:cxn ang="0">
                <a:pos x="538" y="1108"/>
              </a:cxn>
              <a:cxn ang="0">
                <a:pos x="417" y="1024"/>
              </a:cxn>
              <a:cxn ang="0">
                <a:pos x="462" y="1044"/>
              </a:cxn>
              <a:cxn ang="0">
                <a:pos x="383" y="995"/>
              </a:cxn>
              <a:cxn ang="0">
                <a:pos x="343" y="953"/>
              </a:cxn>
              <a:cxn ang="0">
                <a:pos x="388" y="993"/>
              </a:cxn>
              <a:cxn ang="0">
                <a:pos x="309" y="928"/>
              </a:cxn>
              <a:cxn ang="0">
                <a:pos x="284" y="885"/>
              </a:cxn>
              <a:cxn ang="0">
                <a:pos x="313" y="930"/>
              </a:cxn>
              <a:cxn ang="0">
                <a:pos x="214" y="819"/>
              </a:cxn>
              <a:cxn ang="0">
                <a:pos x="253" y="849"/>
              </a:cxn>
              <a:cxn ang="0">
                <a:pos x="190" y="782"/>
              </a:cxn>
              <a:cxn ang="0">
                <a:pos x="161" y="731"/>
              </a:cxn>
              <a:cxn ang="0">
                <a:pos x="194" y="781"/>
              </a:cxn>
              <a:cxn ang="0">
                <a:pos x="135" y="698"/>
              </a:cxn>
              <a:cxn ang="0">
                <a:pos x="123" y="650"/>
              </a:cxn>
              <a:cxn ang="0">
                <a:pos x="140" y="701"/>
              </a:cxn>
              <a:cxn ang="0">
                <a:pos x="73" y="567"/>
              </a:cxn>
              <a:cxn ang="0">
                <a:pos x="103" y="607"/>
              </a:cxn>
              <a:cxn ang="0">
                <a:pos x="63" y="526"/>
              </a:cxn>
              <a:cxn ang="0">
                <a:pos x="47" y="468"/>
              </a:cxn>
              <a:cxn ang="0">
                <a:pos x="65" y="525"/>
              </a:cxn>
              <a:cxn ang="0">
                <a:pos x="31" y="429"/>
              </a:cxn>
              <a:cxn ang="0">
                <a:pos x="33" y="379"/>
              </a:cxn>
              <a:cxn ang="0">
                <a:pos x="37" y="433"/>
              </a:cxn>
              <a:cxn ang="0">
                <a:pos x="7" y="286"/>
              </a:cxn>
              <a:cxn ang="0">
                <a:pos x="25" y="332"/>
              </a:cxn>
              <a:cxn ang="0">
                <a:pos x="9" y="244"/>
              </a:cxn>
              <a:cxn ang="0">
                <a:pos x="6" y="184"/>
              </a:cxn>
              <a:cxn ang="0">
                <a:pos x="9" y="244"/>
              </a:cxn>
              <a:cxn ang="0">
                <a:pos x="0" y="143"/>
              </a:cxn>
              <a:cxn ang="0">
                <a:pos x="13" y="94"/>
              </a:cxn>
              <a:cxn ang="0">
                <a:pos x="10" y="52"/>
              </a:cxn>
              <a:cxn ang="0">
                <a:pos x="7" y="5"/>
              </a:cxn>
              <a:cxn ang="0">
                <a:pos x="16" y="47"/>
              </a:cxn>
            </a:cxnLst>
            <a:rect l="0" t="0" r="r" b="b"/>
            <a:pathLst>
              <a:path w="988" h="1292">
                <a:moveTo>
                  <a:pt x="981" y="1292"/>
                </a:moveTo>
                <a:cubicBezTo>
                  <a:pt x="981" y="1292"/>
                  <a:pt x="980" y="1292"/>
                  <a:pt x="980" y="1292"/>
                </a:cubicBezTo>
                <a:cubicBezTo>
                  <a:pt x="979" y="1292"/>
                  <a:pt x="962" y="1288"/>
                  <a:pt x="932" y="1280"/>
                </a:cubicBezTo>
                <a:cubicBezTo>
                  <a:pt x="929" y="1280"/>
                  <a:pt x="927" y="1276"/>
                  <a:pt x="928" y="1273"/>
                </a:cubicBezTo>
                <a:cubicBezTo>
                  <a:pt x="929" y="1270"/>
                  <a:pt x="932" y="1268"/>
                  <a:pt x="935" y="1269"/>
                </a:cubicBezTo>
                <a:cubicBezTo>
                  <a:pt x="965" y="1277"/>
                  <a:pt x="982" y="1280"/>
                  <a:pt x="982" y="1280"/>
                </a:cubicBezTo>
                <a:cubicBezTo>
                  <a:pt x="985" y="1281"/>
                  <a:pt x="988" y="1284"/>
                  <a:pt x="987" y="1287"/>
                </a:cubicBezTo>
                <a:cubicBezTo>
                  <a:pt x="986" y="1290"/>
                  <a:pt x="984" y="1292"/>
                  <a:pt x="981" y="1292"/>
                </a:cubicBezTo>
                <a:close/>
                <a:moveTo>
                  <a:pt x="888" y="1267"/>
                </a:moveTo>
                <a:cubicBezTo>
                  <a:pt x="887" y="1267"/>
                  <a:pt x="886" y="1267"/>
                  <a:pt x="886" y="1267"/>
                </a:cubicBezTo>
                <a:cubicBezTo>
                  <a:pt x="871" y="1262"/>
                  <a:pt x="855" y="1257"/>
                  <a:pt x="840" y="1252"/>
                </a:cubicBezTo>
                <a:cubicBezTo>
                  <a:pt x="837" y="1251"/>
                  <a:pt x="835" y="1247"/>
                  <a:pt x="836" y="1244"/>
                </a:cubicBezTo>
                <a:cubicBezTo>
                  <a:pt x="837" y="1241"/>
                  <a:pt x="841" y="1240"/>
                  <a:pt x="844" y="1241"/>
                </a:cubicBezTo>
                <a:cubicBezTo>
                  <a:pt x="859" y="1246"/>
                  <a:pt x="874" y="1251"/>
                  <a:pt x="889" y="1256"/>
                </a:cubicBezTo>
                <a:cubicBezTo>
                  <a:pt x="893" y="1256"/>
                  <a:pt x="894" y="1260"/>
                  <a:pt x="893" y="1263"/>
                </a:cubicBezTo>
                <a:cubicBezTo>
                  <a:pt x="893" y="1266"/>
                  <a:pt x="890" y="1267"/>
                  <a:pt x="888" y="1267"/>
                </a:cubicBezTo>
                <a:close/>
                <a:moveTo>
                  <a:pt x="797" y="1236"/>
                </a:moveTo>
                <a:cubicBezTo>
                  <a:pt x="796" y="1236"/>
                  <a:pt x="795" y="1236"/>
                  <a:pt x="794" y="1235"/>
                </a:cubicBezTo>
                <a:cubicBezTo>
                  <a:pt x="779" y="1230"/>
                  <a:pt x="764" y="1224"/>
                  <a:pt x="750" y="1218"/>
                </a:cubicBezTo>
                <a:cubicBezTo>
                  <a:pt x="747" y="1216"/>
                  <a:pt x="745" y="1213"/>
                  <a:pt x="746" y="1210"/>
                </a:cubicBezTo>
                <a:cubicBezTo>
                  <a:pt x="748" y="1207"/>
                  <a:pt x="751" y="1205"/>
                  <a:pt x="754" y="1206"/>
                </a:cubicBezTo>
                <a:cubicBezTo>
                  <a:pt x="769" y="1213"/>
                  <a:pt x="784" y="1219"/>
                  <a:pt x="799" y="1224"/>
                </a:cubicBezTo>
                <a:cubicBezTo>
                  <a:pt x="802" y="1225"/>
                  <a:pt x="803" y="1229"/>
                  <a:pt x="802" y="1232"/>
                </a:cubicBezTo>
                <a:cubicBezTo>
                  <a:pt x="801" y="1234"/>
                  <a:pt x="799" y="1236"/>
                  <a:pt x="797" y="1236"/>
                </a:cubicBezTo>
                <a:close/>
                <a:moveTo>
                  <a:pt x="708" y="1199"/>
                </a:moveTo>
                <a:cubicBezTo>
                  <a:pt x="707" y="1199"/>
                  <a:pt x="706" y="1199"/>
                  <a:pt x="705" y="1198"/>
                </a:cubicBezTo>
                <a:cubicBezTo>
                  <a:pt x="691" y="1192"/>
                  <a:pt x="676" y="1185"/>
                  <a:pt x="662" y="1178"/>
                </a:cubicBezTo>
                <a:cubicBezTo>
                  <a:pt x="659" y="1176"/>
                  <a:pt x="658" y="1173"/>
                  <a:pt x="659" y="1170"/>
                </a:cubicBezTo>
                <a:cubicBezTo>
                  <a:pt x="660" y="1167"/>
                  <a:pt x="664" y="1165"/>
                  <a:pt x="667" y="1167"/>
                </a:cubicBezTo>
                <a:cubicBezTo>
                  <a:pt x="681" y="1174"/>
                  <a:pt x="696" y="1181"/>
                  <a:pt x="710" y="1187"/>
                </a:cubicBezTo>
                <a:cubicBezTo>
                  <a:pt x="713" y="1189"/>
                  <a:pt x="715" y="1192"/>
                  <a:pt x="713" y="1195"/>
                </a:cubicBezTo>
                <a:cubicBezTo>
                  <a:pt x="712" y="1197"/>
                  <a:pt x="710" y="1199"/>
                  <a:pt x="708" y="1199"/>
                </a:cubicBezTo>
                <a:close/>
                <a:moveTo>
                  <a:pt x="622" y="1156"/>
                </a:moveTo>
                <a:cubicBezTo>
                  <a:pt x="621" y="1156"/>
                  <a:pt x="620" y="1156"/>
                  <a:pt x="619" y="1156"/>
                </a:cubicBezTo>
                <a:cubicBezTo>
                  <a:pt x="605" y="1148"/>
                  <a:pt x="590" y="1140"/>
                  <a:pt x="577" y="1132"/>
                </a:cubicBezTo>
                <a:cubicBezTo>
                  <a:pt x="574" y="1131"/>
                  <a:pt x="573" y="1127"/>
                  <a:pt x="574" y="1124"/>
                </a:cubicBezTo>
                <a:cubicBezTo>
                  <a:pt x="576" y="1121"/>
                  <a:pt x="580" y="1120"/>
                  <a:pt x="583" y="1122"/>
                </a:cubicBezTo>
                <a:cubicBezTo>
                  <a:pt x="596" y="1130"/>
                  <a:pt x="610" y="1137"/>
                  <a:pt x="624" y="1145"/>
                </a:cubicBezTo>
                <a:cubicBezTo>
                  <a:pt x="627" y="1147"/>
                  <a:pt x="628" y="1150"/>
                  <a:pt x="627" y="1153"/>
                </a:cubicBezTo>
                <a:cubicBezTo>
                  <a:pt x="626" y="1155"/>
                  <a:pt x="624" y="1156"/>
                  <a:pt x="622" y="1156"/>
                </a:cubicBezTo>
                <a:close/>
                <a:moveTo>
                  <a:pt x="538" y="1108"/>
                </a:moveTo>
                <a:cubicBezTo>
                  <a:pt x="537" y="1108"/>
                  <a:pt x="536" y="1108"/>
                  <a:pt x="535" y="1107"/>
                </a:cubicBezTo>
                <a:cubicBezTo>
                  <a:pt x="522" y="1099"/>
                  <a:pt x="508" y="1090"/>
                  <a:pt x="495" y="1081"/>
                </a:cubicBezTo>
                <a:cubicBezTo>
                  <a:pt x="492" y="1079"/>
                  <a:pt x="491" y="1076"/>
                  <a:pt x="493" y="1073"/>
                </a:cubicBezTo>
                <a:cubicBezTo>
                  <a:pt x="495" y="1070"/>
                  <a:pt x="499" y="1069"/>
                  <a:pt x="501" y="1071"/>
                </a:cubicBezTo>
                <a:cubicBezTo>
                  <a:pt x="515" y="1080"/>
                  <a:pt x="528" y="1089"/>
                  <a:pt x="542" y="1097"/>
                </a:cubicBezTo>
                <a:cubicBezTo>
                  <a:pt x="544" y="1099"/>
                  <a:pt x="545" y="1103"/>
                  <a:pt x="544" y="1105"/>
                </a:cubicBezTo>
                <a:cubicBezTo>
                  <a:pt x="542" y="1107"/>
                  <a:pt x="540" y="1108"/>
                  <a:pt x="538" y="1108"/>
                </a:cubicBezTo>
                <a:close/>
                <a:moveTo>
                  <a:pt x="459" y="1055"/>
                </a:moveTo>
                <a:cubicBezTo>
                  <a:pt x="458" y="1055"/>
                  <a:pt x="456" y="1054"/>
                  <a:pt x="455" y="1053"/>
                </a:cubicBezTo>
                <a:cubicBezTo>
                  <a:pt x="442" y="1044"/>
                  <a:pt x="429" y="1034"/>
                  <a:pt x="417" y="1024"/>
                </a:cubicBezTo>
                <a:cubicBezTo>
                  <a:pt x="414" y="1022"/>
                  <a:pt x="414" y="1018"/>
                  <a:pt x="416" y="1016"/>
                </a:cubicBezTo>
                <a:cubicBezTo>
                  <a:pt x="418" y="1013"/>
                  <a:pt x="422" y="1013"/>
                  <a:pt x="424" y="1015"/>
                </a:cubicBezTo>
                <a:cubicBezTo>
                  <a:pt x="437" y="1025"/>
                  <a:pt x="449" y="1034"/>
                  <a:pt x="462" y="1044"/>
                </a:cubicBezTo>
                <a:cubicBezTo>
                  <a:pt x="465" y="1046"/>
                  <a:pt x="466" y="1049"/>
                  <a:pt x="464" y="1052"/>
                </a:cubicBezTo>
                <a:cubicBezTo>
                  <a:pt x="462" y="1054"/>
                  <a:pt x="461" y="1055"/>
                  <a:pt x="459" y="1055"/>
                </a:cubicBezTo>
                <a:close/>
                <a:moveTo>
                  <a:pt x="383" y="995"/>
                </a:moveTo>
                <a:cubicBezTo>
                  <a:pt x="382" y="995"/>
                  <a:pt x="381" y="995"/>
                  <a:pt x="379" y="994"/>
                </a:cubicBezTo>
                <a:cubicBezTo>
                  <a:pt x="367" y="983"/>
                  <a:pt x="355" y="972"/>
                  <a:pt x="343" y="962"/>
                </a:cubicBezTo>
                <a:cubicBezTo>
                  <a:pt x="341" y="959"/>
                  <a:pt x="341" y="956"/>
                  <a:pt x="343" y="953"/>
                </a:cubicBezTo>
                <a:cubicBezTo>
                  <a:pt x="345" y="951"/>
                  <a:pt x="349" y="951"/>
                  <a:pt x="352" y="953"/>
                </a:cubicBezTo>
                <a:cubicBezTo>
                  <a:pt x="363" y="964"/>
                  <a:pt x="375" y="974"/>
                  <a:pt x="387" y="985"/>
                </a:cubicBezTo>
                <a:cubicBezTo>
                  <a:pt x="390" y="987"/>
                  <a:pt x="390" y="990"/>
                  <a:pt x="388" y="993"/>
                </a:cubicBezTo>
                <a:cubicBezTo>
                  <a:pt x="387" y="994"/>
                  <a:pt x="385" y="995"/>
                  <a:pt x="383" y="995"/>
                </a:cubicBezTo>
                <a:close/>
                <a:moveTo>
                  <a:pt x="313" y="930"/>
                </a:moveTo>
                <a:cubicBezTo>
                  <a:pt x="311" y="930"/>
                  <a:pt x="310" y="929"/>
                  <a:pt x="309" y="928"/>
                </a:cubicBezTo>
                <a:cubicBezTo>
                  <a:pt x="297" y="917"/>
                  <a:pt x="286" y="905"/>
                  <a:pt x="275" y="893"/>
                </a:cubicBezTo>
                <a:cubicBezTo>
                  <a:pt x="273" y="891"/>
                  <a:pt x="273" y="887"/>
                  <a:pt x="276" y="885"/>
                </a:cubicBezTo>
                <a:cubicBezTo>
                  <a:pt x="278" y="882"/>
                  <a:pt x="282" y="883"/>
                  <a:pt x="284" y="885"/>
                </a:cubicBezTo>
                <a:cubicBezTo>
                  <a:pt x="295" y="897"/>
                  <a:pt x="306" y="908"/>
                  <a:pt x="317" y="920"/>
                </a:cubicBezTo>
                <a:cubicBezTo>
                  <a:pt x="320" y="922"/>
                  <a:pt x="320" y="926"/>
                  <a:pt x="317" y="928"/>
                </a:cubicBezTo>
                <a:cubicBezTo>
                  <a:pt x="316" y="929"/>
                  <a:pt x="314" y="930"/>
                  <a:pt x="313" y="930"/>
                </a:cubicBezTo>
                <a:close/>
                <a:moveTo>
                  <a:pt x="248" y="859"/>
                </a:moveTo>
                <a:cubicBezTo>
                  <a:pt x="247" y="859"/>
                  <a:pt x="245" y="858"/>
                  <a:pt x="244" y="857"/>
                </a:cubicBezTo>
                <a:cubicBezTo>
                  <a:pt x="234" y="844"/>
                  <a:pt x="223" y="832"/>
                  <a:pt x="214" y="819"/>
                </a:cubicBezTo>
                <a:cubicBezTo>
                  <a:pt x="212" y="816"/>
                  <a:pt x="212" y="813"/>
                  <a:pt x="215" y="811"/>
                </a:cubicBezTo>
                <a:cubicBezTo>
                  <a:pt x="218" y="809"/>
                  <a:pt x="221" y="809"/>
                  <a:pt x="223" y="812"/>
                </a:cubicBezTo>
                <a:cubicBezTo>
                  <a:pt x="233" y="824"/>
                  <a:pt x="243" y="837"/>
                  <a:pt x="253" y="849"/>
                </a:cubicBezTo>
                <a:cubicBezTo>
                  <a:pt x="255" y="852"/>
                  <a:pt x="255" y="855"/>
                  <a:pt x="252" y="858"/>
                </a:cubicBezTo>
                <a:cubicBezTo>
                  <a:pt x="251" y="858"/>
                  <a:pt x="250" y="859"/>
                  <a:pt x="248" y="859"/>
                </a:cubicBezTo>
                <a:close/>
                <a:moveTo>
                  <a:pt x="190" y="782"/>
                </a:moveTo>
                <a:cubicBezTo>
                  <a:pt x="189" y="782"/>
                  <a:pt x="187" y="782"/>
                  <a:pt x="186" y="780"/>
                </a:cubicBezTo>
                <a:cubicBezTo>
                  <a:pt x="176" y="767"/>
                  <a:pt x="168" y="753"/>
                  <a:pt x="159" y="740"/>
                </a:cubicBezTo>
                <a:cubicBezTo>
                  <a:pt x="157" y="737"/>
                  <a:pt x="158" y="733"/>
                  <a:pt x="161" y="731"/>
                </a:cubicBezTo>
                <a:cubicBezTo>
                  <a:pt x="164" y="729"/>
                  <a:pt x="168" y="730"/>
                  <a:pt x="169" y="733"/>
                </a:cubicBezTo>
                <a:cubicBezTo>
                  <a:pt x="178" y="747"/>
                  <a:pt x="186" y="760"/>
                  <a:pt x="195" y="773"/>
                </a:cubicBezTo>
                <a:cubicBezTo>
                  <a:pt x="197" y="776"/>
                  <a:pt x="197" y="780"/>
                  <a:pt x="194" y="781"/>
                </a:cubicBezTo>
                <a:cubicBezTo>
                  <a:pt x="193" y="782"/>
                  <a:pt x="192" y="782"/>
                  <a:pt x="190" y="782"/>
                </a:cubicBezTo>
                <a:close/>
                <a:moveTo>
                  <a:pt x="140" y="701"/>
                </a:moveTo>
                <a:cubicBezTo>
                  <a:pt x="138" y="701"/>
                  <a:pt x="136" y="700"/>
                  <a:pt x="135" y="698"/>
                </a:cubicBezTo>
                <a:cubicBezTo>
                  <a:pt x="127" y="684"/>
                  <a:pt x="119" y="670"/>
                  <a:pt x="112" y="655"/>
                </a:cubicBezTo>
                <a:cubicBezTo>
                  <a:pt x="111" y="652"/>
                  <a:pt x="112" y="649"/>
                  <a:pt x="115" y="647"/>
                </a:cubicBezTo>
                <a:cubicBezTo>
                  <a:pt x="118" y="646"/>
                  <a:pt x="121" y="647"/>
                  <a:pt x="123" y="650"/>
                </a:cubicBezTo>
                <a:cubicBezTo>
                  <a:pt x="130" y="664"/>
                  <a:pt x="137" y="678"/>
                  <a:pt x="145" y="692"/>
                </a:cubicBezTo>
                <a:cubicBezTo>
                  <a:pt x="147" y="695"/>
                  <a:pt x="146" y="699"/>
                  <a:pt x="143" y="700"/>
                </a:cubicBezTo>
                <a:cubicBezTo>
                  <a:pt x="142" y="701"/>
                  <a:pt x="141" y="701"/>
                  <a:pt x="140" y="701"/>
                </a:cubicBezTo>
                <a:close/>
                <a:moveTo>
                  <a:pt x="97" y="615"/>
                </a:moveTo>
                <a:cubicBezTo>
                  <a:pt x="95" y="615"/>
                  <a:pt x="93" y="614"/>
                  <a:pt x="92" y="612"/>
                </a:cubicBezTo>
                <a:cubicBezTo>
                  <a:pt x="85" y="597"/>
                  <a:pt x="79" y="582"/>
                  <a:pt x="73" y="567"/>
                </a:cubicBezTo>
                <a:cubicBezTo>
                  <a:pt x="72" y="564"/>
                  <a:pt x="74" y="560"/>
                  <a:pt x="77" y="559"/>
                </a:cubicBezTo>
                <a:cubicBezTo>
                  <a:pt x="80" y="558"/>
                  <a:pt x="83" y="560"/>
                  <a:pt x="85" y="563"/>
                </a:cubicBezTo>
                <a:cubicBezTo>
                  <a:pt x="90" y="577"/>
                  <a:pt x="96" y="592"/>
                  <a:pt x="103" y="607"/>
                </a:cubicBezTo>
                <a:cubicBezTo>
                  <a:pt x="104" y="610"/>
                  <a:pt x="103" y="613"/>
                  <a:pt x="100" y="615"/>
                </a:cubicBezTo>
                <a:cubicBezTo>
                  <a:pt x="99" y="615"/>
                  <a:pt x="98" y="615"/>
                  <a:pt x="97" y="615"/>
                </a:cubicBezTo>
                <a:close/>
                <a:moveTo>
                  <a:pt x="63" y="526"/>
                </a:moveTo>
                <a:cubicBezTo>
                  <a:pt x="60" y="526"/>
                  <a:pt x="58" y="524"/>
                  <a:pt x="57" y="522"/>
                </a:cubicBezTo>
                <a:cubicBezTo>
                  <a:pt x="52" y="506"/>
                  <a:pt x="47" y="491"/>
                  <a:pt x="43" y="475"/>
                </a:cubicBezTo>
                <a:cubicBezTo>
                  <a:pt x="42" y="472"/>
                  <a:pt x="44" y="469"/>
                  <a:pt x="47" y="468"/>
                </a:cubicBezTo>
                <a:cubicBezTo>
                  <a:pt x="50" y="467"/>
                  <a:pt x="54" y="469"/>
                  <a:pt x="55" y="472"/>
                </a:cubicBezTo>
                <a:cubicBezTo>
                  <a:pt x="59" y="487"/>
                  <a:pt x="64" y="503"/>
                  <a:pt x="69" y="518"/>
                </a:cubicBezTo>
                <a:cubicBezTo>
                  <a:pt x="70" y="521"/>
                  <a:pt x="68" y="524"/>
                  <a:pt x="65" y="525"/>
                </a:cubicBezTo>
                <a:cubicBezTo>
                  <a:pt x="64" y="526"/>
                  <a:pt x="63" y="526"/>
                  <a:pt x="63" y="526"/>
                </a:cubicBezTo>
                <a:close/>
                <a:moveTo>
                  <a:pt x="37" y="433"/>
                </a:moveTo>
                <a:cubicBezTo>
                  <a:pt x="34" y="433"/>
                  <a:pt x="32" y="432"/>
                  <a:pt x="31" y="429"/>
                </a:cubicBezTo>
                <a:cubicBezTo>
                  <a:pt x="27" y="413"/>
                  <a:pt x="24" y="397"/>
                  <a:pt x="21" y="382"/>
                </a:cubicBezTo>
                <a:cubicBezTo>
                  <a:pt x="20" y="378"/>
                  <a:pt x="23" y="375"/>
                  <a:pt x="26" y="375"/>
                </a:cubicBezTo>
                <a:cubicBezTo>
                  <a:pt x="29" y="374"/>
                  <a:pt x="32" y="376"/>
                  <a:pt x="33" y="379"/>
                </a:cubicBezTo>
                <a:cubicBezTo>
                  <a:pt x="36" y="395"/>
                  <a:pt x="39" y="411"/>
                  <a:pt x="43" y="426"/>
                </a:cubicBezTo>
                <a:cubicBezTo>
                  <a:pt x="43" y="429"/>
                  <a:pt x="41" y="433"/>
                  <a:pt x="38" y="433"/>
                </a:cubicBezTo>
                <a:cubicBezTo>
                  <a:pt x="38" y="433"/>
                  <a:pt x="37" y="433"/>
                  <a:pt x="37" y="433"/>
                </a:cubicBezTo>
                <a:close/>
                <a:moveTo>
                  <a:pt x="19" y="339"/>
                </a:moveTo>
                <a:cubicBezTo>
                  <a:pt x="16" y="339"/>
                  <a:pt x="13" y="337"/>
                  <a:pt x="13" y="334"/>
                </a:cubicBezTo>
                <a:cubicBezTo>
                  <a:pt x="11" y="318"/>
                  <a:pt x="9" y="302"/>
                  <a:pt x="7" y="286"/>
                </a:cubicBezTo>
                <a:cubicBezTo>
                  <a:pt x="7" y="283"/>
                  <a:pt x="9" y="280"/>
                  <a:pt x="12" y="280"/>
                </a:cubicBezTo>
                <a:cubicBezTo>
                  <a:pt x="16" y="279"/>
                  <a:pt x="19" y="282"/>
                  <a:pt x="19" y="285"/>
                </a:cubicBezTo>
                <a:cubicBezTo>
                  <a:pt x="21" y="301"/>
                  <a:pt x="23" y="317"/>
                  <a:pt x="25" y="332"/>
                </a:cubicBezTo>
                <a:cubicBezTo>
                  <a:pt x="25" y="336"/>
                  <a:pt x="23" y="339"/>
                  <a:pt x="20" y="339"/>
                </a:cubicBezTo>
                <a:lnTo>
                  <a:pt x="19" y="339"/>
                </a:lnTo>
                <a:close/>
                <a:moveTo>
                  <a:pt x="9" y="244"/>
                </a:moveTo>
                <a:cubicBezTo>
                  <a:pt x="6" y="244"/>
                  <a:pt x="3" y="242"/>
                  <a:pt x="3" y="238"/>
                </a:cubicBezTo>
                <a:cubicBezTo>
                  <a:pt x="2" y="223"/>
                  <a:pt x="1" y="206"/>
                  <a:pt x="1" y="190"/>
                </a:cubicBezTo>
                <a:cubicBezTo>
                  <a:pt x="0" y="187"/>
                  <a:pt x="3" y="184"/>
                  <a:pt x="6" y="184"/>
                </a:cubicBezTo>
                <a:cubicBezTo>
                  <a:pt x="10" y="184"/>
                  <a:pt x="12" y="187"/>
                  <a:pt x="13" y="190"/>
                </a:cubicBezTo>
                <a:cubicBezTo>
                  <a:pt x="13" y="206"/>
                  <a:pt x="14" y="222"/>
                  <a:pt x="15" y="238"/>
                </a:cubicBezTo>
                <a:cubicBezTo>
                  <a:pt x="15" y="241"/>
                  <a:pt x="13" y="244"/>
                  <a:pt x="9" y="244"/>
                </a:cubicBezTo>
                <a:close/>
                <a:moveTo>
                  <a:pt x="6" y="150"/>
                </a:moveTo>
                <a:cubicBezTo>
                  <a:pt x="6" y="150"/>
                  <a:pt x="6" y="150"/>
                  <a:pt x="6" y="150"/>
                </a:cubicBezTo>
                <a:cubicBezTo>
                  <a:pt x="3" y="150"/>
                  <a:pt x="0" y="146"/>
                  <a:pt x="0" y="143"/>
                </a:cubicBezTo>
                <a:cubicBezTo>
                  <a:pt x="0" y="127"/>
                  <a:pt x="0" y="110"/>
                  <a:pt x="1" y="94"/>
                </a:cubicBezTo>
                <a:cubicBezTo>
                  <a:pt x="1" y="91"/>
                  <a:pt x="4" y="88"/>
                  <a:pt x="7" y="88"/>
                </a:cubicBezTo>
                <a:cubicBezTo>
                  <a:pt x="11" y="88"/>
                  <a:pt x="13" y="91"/>
                  <a:pt x="13" y="94"/>
                </a:cubicBezTo>
                <a:cubicBezTo>
                  <a:pt x="12" y="110"/>
                  <a:pt x="12" y="127"/>
                  <a:pt x="12" y="143"/>
                </a:cubicBezTo>
                <a:cubicBezTo>
                  <a:pt x="12" y="146"/>
                  <a:pt x="9" y="150"/>
                  <a:pt x="6" y="150"/>
                </a:cubicBezTo>
                <a:close/>
                <a:moveTo>
                  <a:pt x="10" y="52"/>
                </a:moveTo>
                <a:cubicBezTo>
                  <a:pt x="9" y="52"/>
                  <a:pt x="9" y="52"/>
                  <a:pt x="9" y="52"/>
                </a:cubicBezTo>
                <a:cubicBezTo>
                  <a:pt x="6" y="52"/>
                  <a:pt x="3" y="49"/>
                  <a:pt x="4" y="46"/>
                </a:cubicBezTo>
                <a:cubicBezTo>
                  <a:pt x="5" y="32"/>
                  <a:pt x="6" y="19"/>
                  <a:pt x="7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7" y="0"/>
                  <a:pt x="19" y="3"/>
                  <a:pt x="19" y="7"/>
                </a:cubicBezTo>
                <a:cubicBezTo>
                  <a:pt x="18" y="20"/>
                  <a:pt x="17" y="33"/>
                  <a:pt x="16" y="47"/>
                </a:cubicBezTo>
                <a:cubicBezTo>
                  <a:pt x="15" y="50"/>
                  <a:pt x="13" y="52"/>
                  <a:pt x="10" y="52"/>
                </a:cubicBezTo>
                <a:close/>
              </a:path>
            </a:pathLst>
          </a:custGeom>
          <a:solidFill>
            <a:srgbClr val="3D9FAC"/>
          </a:solidFill>
          <a:ln w="9525">
            <a:solidFill>
              <a:srgbClr val="0A4383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Freeform 150"/>
          <p:cNvSpPr>
            <a:spLocks noEditPoints="1"/>
          </p:cNvSpPr>
          <p:nvPr/>
        </p:nvSpPr>
        <p:spPr bwMode="auto">
          <a:xfrm>
            <a:off x="5692775" y="2884488"/>
            <a:ext cx="204788" cy="2424113"/>
          </a:xfrm>
          <a:custGeom>
            <a:avLst/>
            <a:gdLst/>
            <a:ahLst/>
            <a:cxnLst>
              <a:cxn ang="0">
                <a:pos x="48" y="1184"/>
              </a:cxn>
              <a:cxn ang="0">
                <a:pos x="44" y="1130"/>
              </a:cxn>
              <a:cxn ang="0">
                <a:pos x="60" y="1182"/>
              </a:cxn>
              <a:cxn ang="0">
                <a:pos x="54" y="1189"/>
              </a:cxn>
              <a:cxn ang="0">
                <a:pos x="32" y="1089"/>
              </a:cxn>
              <a:cxn ang="0">
                <a:pos x="30" y="1035"/>
              </a:cxn>
              <a:cxn ang="0">
                <a:pos x="44" y="1087"/>
              </a:cxn>
              <a:cxn ang="0">
                <a:pos x="25" y="999"/>
              </a:cxn>
              <a:cxn ang="0">
                <a:pos x="14" y="946"/>
              </a:cxn>
              <a:cxn ang="0">
                <a:pos x="26" y="945"/>
              </a:cxn>
              <a:cxn ang="0">
                <a:pos x="26" y="999"/>
              </a:cxn>
              <a:cxn ang="0">
                <a:pos x="16" y="903"/>
              </a:cxn>
              <a:cxn ang="0">
                <a:pos x="6" y="850"/>
              </a:cxn>
              <a:cxn ang="0">
                <a:pos x="18" y="849"/>
              </a:cxn>
              <a:cxn ang="0">
                <a:pos x="16" y="903"/>
              </a:cxn>
              <a:cxn ang="0">
                <a:pos x="3" y="802"/>
              </a:cxn>
              <a:cxn ang="0">
                <a:pos x="7" y="748"/>
              </a:cxn>
              <a:cxn ang="0">
                <a:pos x="15" y="801"/>
              </a:cxn>
              <a:cxn ang="0">
                <a:pos x="9" y="808"/>
              </a:cxn>
              <a:cxn ang="0">
                <a:pos x="0" y="705"/>
              </a:cxn>
              <a:cxn ang="0">
                <a:pos x="6" y="651"/>
              </a:cxn>
              <a:cxn ang="0">
                <a:pos x="12" y="657"/>
              </a:cxn>
              <a:cxn ang="0">
                <a:pos x="6" y="711"/>
              </a:cxn>
              <a:cxn ang="0">
                <a:pos x="6" y="615"/>
              </a:cxn>
              <a:cxn ang="0">
                <a:pos x="1" y="561"/>
              </a:cxn>
              <a:cxn ang="0">
                <a:pos x="13" y="562"/>
              </a:cxn>
              <a:cxn ang="0">
                <a:pos x="6" y="615"/>
              </a:cxn>
              <a:cxn ang="0">
                <a:pos x="9" y="520"/>
              </a:cxn>
              <a:cxn ang="0">
                <a:pos x="6" y="465"/>
              </a:cxn>
              <a:cxn ang="0">
                <a:pos x="18" y="466"/>
              </a:cxn>
              <a:cxn ang="0">
                <a:pos x="9" y="520"/>
              </a:cxn>
              <a:cxn ang="0">
                <a:pos x="15" y="424"/>
              </a:cxn>
              <a:cxn ang="0">
                <a:pos x="15" y="370"/>
              </a:cxn>
              <a:cxn ang="0">
                <a:pos x="27" y="371"/>
              </a:cxn>
              <a:cxn ang="0">
                <a:pos x="16" y="424"/>
              </a:cxn>
              <a:cxn ang="0">
                <a:pos x="26" y="329"/>
              </a:cxn>
              <a:cxn ang="0">
                <a:pos x="27" y="274"/>
              </a:cxn>
              <a:cxn ang="0">
                <a:pos x="39" y="276"/>
              </a:cxn>
              <a:cxn ang="0">
                <a:pos x="27" y="329"/>
              </a:cxn>
              <a:cxn ang="0">
                <a:pos x="40" y="234"/>
              </a:cxn>
              <a:cxn ang="0">
                <a:pos x="44" y="179"/>
              </a:cxn>
              <a:cxn ang="0">
                <a:pos x="56" y="182"/>
              </a:cxn>
              <a:cxn ang="0">
                <a:pos x="41" y="234"/>
              </a:cxn>
              <a:cxn ang="0">
                <a:pos x="59" y="140"/>
              </a:cxn>
              <a:cxn ang="0">
                <a:pos x="66" y="86"/>
              </a:cxn>
              <a:cxn ang="0">
                <a:pos x="77" y="89"/>
              </a:cxn>
              <a:cxn ang="0">
                <a:pos x="60" y="140"/>
              </a:cxn>
              <a:cxn ang="0">
                <a:pos x="82" y="46"/>
              </a:cxn>
              <a:cxn ang="0">
                <a:pos x="88" y="5"/>
              </a:cxn>
              <a:cxn ang="0">
                <a:pos x="100" y="9"/>
              </a:cxn>
              <a:cxn ang="0">
                <a:pos x="84" y="47"/>
              </a:cxn>
            </a:cxnLst>
            <a:rect l="0" t="0" r="r" b="b"/>
            <a:pathLst>
              <a:path w="101" h="1189">
                <a:moveTo>
                  <a:pt x="54" y="1189"/>
                </a:moveTo>
                <a:cubicBezTo>
                  <a:pt x="51" y="1189"/>
                  <a:pt x="49" y="1187"/>
                  <a:pt x="48" y="1184"/>
                </a:cubicBezTo>
                <a:cubicBezTo>
                  <a:pt x="48" y="1184"/>
                  <a:pt x="44" y="1167"/>
                  <a:pt x="39" y="1137"/>
                </a:cubicBezTo>
                <a:cubicBezTo>
                  <a:pt x="39" y="1133"/>
                  <a:pt x="41" y="1130"/>
                  <a:pt x="44" y="1130"/>
                </a:cubicBezTo>
                <a:cubicBezTo>
                  <a:pt x="47" y="1129"/>
                  <a:pt x="51" y="1131"/>
                  <a:pt x="51" y="1135"/>
                </a:cubicBezTo>
                <a:cubicBezTo>
                  <a:pt x="56" y="1165"/>
                  <a:pt x="60" y="1182"/>
                  <a:pt x="60" y="1182"/>
                </a:cubicBezTo>
                <a:cubicBezTo>
                  <a:pt x="61" y="1185"/>
                  <a:pt x="58" y="1188"/>
                  <a:pt x="55" y="1189"/>
                </a:cubicBezTo>
                <a:cubicBezTo>
                  <a:pt x="55" y="1189"/>
                  <a:pt x="54" y="1189"/>
                  <a:pt x="54" y="1189"/>
                </a:cubicBezTo>
                <a:close/>
                <a:moveTo>
                  <a:pt x="38" y="1094"/>
                </a:moveTo>
                <a:cubicBezTo>
                  <a:pt x="35" y="1094"/>
                  <a:pt x="32" y="1092"/>
                  <a:pt x="32" y="1089"/>
                </a:cubicBezTo>
                <a:cubicBezTo>
                  <a:pt x="29" y="1074"/>
                  <a:pt x="27" y="1058"/>
                  <a:pt x="25" y="1042"/>
                </a:cubicBezTo>
                <a:cubicBezTo>
                  <a:pt x="25" y="1038"/>
                  <a:pt x="27" y="1035"/>
                  <a:pt x="30" y="1035"/>
                </a:cubicBezTo>
                <a:cubicBezTo>
                  <a:pt x="33" y="1034"/>
                  <a:pt x="36" y="1037"/>
                  <a:pt x="37" y="1040"/>
                </a:cubicBezTo>
                <a:cubicBezTo>
                  <a:pt x="39" y="1056"/>
                  <a:pt x="41" y="1072"/>
                  <a:pt x="44" y="1087"/>
                </a:cubicBezTo>
                <a:cubicBezTo>
                  <a:pt x="44" y="1091"/>
                  <a:pt x="42" y="1094"/>
                  <a:pt x="38" y="1094"/>
                </a:cubicBezTo>
                <a:close/>
                <a:moveTo>
                  <a:pt x="25" y="999"/>
                </a:moveTo>
                <a:cubicBezTo>
                  <a:pt x="22" y="999"/>
                  <a:pt x="19" y="997"/>
                  <a:pt x="19" y="994"/>
                </a:cubicBezTo>
                <a:cubicBezTo>
                  <a:pt x="17" y="978"/>
                  <a:pt x="16" y="962"/>
                  <a:pt x="14" y="946"/>
                </a:cubicBezTo>
                <a:cubicBezTo>
                  <a:pt x="14" y="943"/>
                  <a:pt x="16" y="940"/>
                  <a:pt x="19" y="939"/>
                </a:cubicBezTo>
                <a:cubicBezTo>
                  <a:pt x="23" y="939"/>
                  <a:pt x="26" y="941"/>
                  <a:pt x="26" y="945"/>
                </a:cubicBezTo>
                <a:cubicBezTo>
                  <a:pt x="28" y="961"/>
                  <a:pt x="29" y="977"/>
                  <a:pt x="31" y="992"/>
                </a:cubicBezTo>
                <a:cubicBezTo>
                  <a:pt x="31" y="996"/>
                  <a:pt x="29" y="999"/>
                  <a:pt x="26" y="999"/>
                </a:cubicBezTo>
                <a:lnTo>
                  <a:pt x="25" y="999"/>
                </a:lnTo>
                <a:close/>
                <a:moveTo>
                  <a:pt x="16" y="903"/>
                </a:moveTo>
                <a:cubicBezTo>
                  <a:pt x="13" y="903"/>
                  <a:pt x="10" y="901"/>
                  <a:pt x="10" y="898"/>
                </a:cubicBezTo>
                <a:cubicBezTo>
                  <a:pt x="8" y="882"/>
                  <a:pt x="7" y="866"/>
                  <a:pt x="6" y="850"/>
                </a:cubicBezTo>
                <a:cubicBezTo>
                  <a:pt x="6" y="847"/>
                  <a:pt x="8" y="844"/>
                  <a:pt x="12" y="844"/>
                </a:cubicBezTo>
                <a:cubicBezTo>
                  <a:pt x="15" y="843"/>
                  <a:pt x="18" y="846"/>
                  <a:pt x="18" y="849"/>
                </a:cubicBezTo>
                <a:cubicBezTo>
                  <a:pt x="19" y="865"/>
                  <a:pt x="20" y="881"/>
                  <a:pt x="22" y="897"/>
                </a:cubicBezTo>
                <a:cubicBezTo>
                  <a:pt x="22" y="900"/>
                  <a:pt x="19" y="903"/>
                  <a:pt x="16" y="903"/>
                </a:cubicBezTo>
                <a:close/>
                <a:moveTo>
                  <a:pt x="9" y="808"/>
                </a:moveTo>
                <a:cubicBezTo>
                  <a:pt x="6" y="808"/>
                  <a:pt x="3" y="805"/>
                  <a:pt x="3" y="802"/>
                </a:cubicBezTo>
                <a:cubicBezTo>
                  <a:pt x="3" y="786"/>
                  <a:pt x="2" y="770"/>
                  <a:pt x="1" y="754"/>
                </a:cubicBezTo>
                <a:cubicBezTo>
                  <a:pt x="1" y="751"/>
                  <a:pt x="4" y="748"/>
                  <a:pt x="7" y="748"/>
                </a:cubicBezTo>
                <a:cubicBezTo>
                  <a:pt x="10" y="747"/>
                  <a:pt x="13" y="750"/>
                  <a:pt x="13" y="754"/>
                </a:cubicBezTo>
                <a:cubicBezTo>
                  <a:pt x="14" y="769"/>
                  <a:pt x="15" y="785"/>
                  <a:pt x="15" y="801"/>
                </a:cubicBezTo>
                <a:cubicBezTo>
                  <a:pt x="15" y="805"/>
                  <a:pt x="13" y="808"/>
                  <a:pt x="10" y="808"/>
                </a:cubicBezTo>
                <a:lnTo>
                  <a:pt x="9" y="808"/>
                </a:lnTo>
                <a:close/>
                <a:moveTo>
                  <a:pt x="6" y="711"/>
                </a:moveTo>
                <a:cubicBezTo>
                  <a:pt x="3" y="711"/>
                  <a:pt x="0" y="709"/>
                  <a:pt x="0" y="705"/>
                </a:cubicBezTo>
                <a:cubicBezTo>
                  <a:pt x="0" y="689"/>
                  <a:pt x="0" y="673"/>
                  <a:pt x="0" y="657"/>
                </a:cubicBezTo>
                <a:cubicBezTo>
                  <a:pt x="0" y="654"/>
                  <a:pt x="2" y="651"/>
                  <a:pt x="6" y="651"/>
                </a:cubicBezTo>
                <a:cubicBezTo>
                  <a:pt x="6" y="651"/>
                  <a:pt x="6" y="651"/>
                  <a:pt x="6" y="651"/>
                </a:cubicBezTo>
                <a:cubicBezTo>
                  <a:pt x="9" y="651"/>
                  <a:pt x="12" y="654"/>
                  <a:pt x="12" y="657"/>
                </a:cubicBezTo>
                <a:cubicBezTo>
                  <a:pt x="12" y="673"/>
                  <a:pt x="12" y="689"/>
                  <a:pt x="12" y="705"/>
                </a:cubicBezTo>
                <a:cubicBezTo>
                  <a:pt x="12" y="708"/>
                  <a:pt x="9" y="711"/>
                  <a:pt x="6" y="711"/>
                </a:cubicBezTo>
                <a:close/>
                <a:moveTo>
                  <a:pt x="6" y="615"/>
                </a:moveTo>
                <a:cubicBezTo>
                  <a:pt x="6" y="615"/>
                  <a:pt x="6" y="615"/>
                  <a:pt x="6" y="615"/>
                </a:cubicBezTo>
                <a:cubicBezTo>
                  <a:pt x="3" y="615"/>
                  <a:pt x="0" y="613"/>
                  <a:pt x="0" y="609"/>
                </a:cubicBezTo>
                <a:cubicBezTo>
                  <a:pt x="0" y="593"/>
                  <a:pt x="1" y="577"/>
                  <a:pt x="1" y="561"/>
                </a:cubicBezTo>
                <a:cubicBezTo>
                  <a:pt x="1" y="558"/>
                  <a:pt x="4" y="555"/>
                  <a:pt x="7" y="556"/>
                </a:cubicBezTo>
                <a:cubicBezTo>
                  <a:pt x="11" y="556"/>
                  <a:pt x="13" y="559"/>
                  <a:pt x="13" y="562"/>
                </a:cubicBezTo>
                <a:cubicBezTo>
                  <a:pt x="13" y="578"/>
                  <a:pt x="12" y="593"/>
                  <a:pt x="12" y="609"/>
                </a:cubicBezTo>
                <a:cubicBezTo>
                  <a:pt x="12" y="613"/>
                  <a:pt x="9" y="615"/>
                  <a:pt x="6" y="615"/>
                </a:cubicBezTo>
                <a:close/>
                <a:moveTo>
                  <a:pt x="9" y="520"/>
                </a:moveTo>
                <a:cubicBezTo>
                  <a:pt x="9" y="520"/>
                  <a:pt x="9" y="520"/>
                  <a:pt x="9" y="520"/>
                </a:cubicBezTo>
                <a:cubicBezTo>
                  <a:pt x="6" y="520"/>
                  <a:pt x="3" y="517"/>
                  <a:pt x="3" y="513"/>
                </a:cubicBezTo>
                <a:cubicBezTo>
                  <a:pt x="4" y="497"/>
                  <a:pt x="5" y="481"/>
                  <a:pt x="6" y="465"/>
                </a:cubicBezTo>
                <a:cubicBezTo>
                  <a:pt x="6" y="462"/>
                  <a:pt x="9" y="460"/>
                  <a:pt x="13" y="460"/>
                </a:cubicBezTo>
                <a:cubicBezTo>
                  <a:pt x="16" y="460"/>
                  <a:pt x="18" y="463"/>
                  <a:pt x="18" y="466"/>
                </a:cubicBezTo>
                <a:cubicBezTo>
                  <a:pt x="17" y="482"/>
                  <a:pt x="16" y="498"/>
                  <a:pt x="15" y="514"/>
                </a:cubicBezTo>
                <a:cubicBezTo>
                  <a:pt x="15" y="517"/>
                  <a:pt x="12" y="520"/>
                  <a:pt x="9" y="520"/>
                </a:cubicBezTo>
                <a:close/>
                <a:moveTo>
                  <a:pt x="16" y="424"/>
                </a:moveTo>
                <a:cubicBezTo>
                  <a:pt x="15" y="424"/>
                  <a:pt x="15" y="424"/>
                  <a:pt x="15" y="424"/>
                </a:cubicBezTo>
                <a:cubicBezTo>
                  <a:pt x="12" y="424"/>
                  <a:pt x="10" y="421"/>
                  <a:pt x="10" y="417"/>
                </a:cubicBezTo>
                <a:cubicBezTo>
                  <a:pt x="11" y="401"/>
                  <a:pt x="13" y="385"/>
                  <a:pt x="15" y="370"/>
                </a:cubicBezTo>
                <a:cubicBezTo>
                  <a:pt x="15" y="366"/>
                  <a:pt x="18" y="364"/>
                  <a:pt x="21" y="364"/>
                </a:cubicBezTo>
                <a:cubicBezTo>
                  <a:pt x="25" y="365"/>
                  <a:pt x="27" y="368"/>
                  <a:pt x="27" y="371"/>
                </a:cubicBezTo>
                <a:cubicBezTo>
                  <a:pt x="25" y="387"/>
                  <a:pt x="23" y="403"/>
                  <a:pt x="22" y="419"/>
                </a:cubicBezTo>
                <a:cubicBezTo>
                  <a:pt x="22" y="422"/>
                  <a:pt x="19" y="424"/>
                  <a:pt x="16" y="424"/>
                </a:cubicBezTo>
                <a:close/>
                <a:moveTo>
                  <a:pt x="27" y="329"/>
                </a:moveTo>
                <a:cubicBezTo>
                  <a:pt x="26" y="329"/>
                  <a:pt x="26" y="329"/>
                  <a:pt x="26" y="329"/>
                </a:cubicBezTo>
                <a:cubicBezTo>
                  <a:pt x="22" y="328"/>
                  <a:pt x="20" y="325"/>
                  <a:pt x="21" y="322"/>
                </a:cubicBezTo>
                <a:cubicBezTo>
                  <a:pt x="23" y="306"/>
                  <a:pt x="25" y="290"/>
                  <a:pt x="27" y="274"/>
                </a:cubicBezTo>
                <a:cubicBezTo>
                  <a:pt x="28" y="271"/>
                  <a:pt x="31" y="269"/>
                  <a:pt x="34" y="269"/>
                </a:cubicBezTo>
                <a:cubicBezTo>
                  <a:pt x="38" y="270"/>
                  <a:pt x="40" y="273"/>
                  <a:pt x="39" y="276"/>
                </a:cubicBezTo>
                <a:cubicBezTo>
                  <a:pt x="37" y="292"/>
                  <a:pt x="35" y="308"/>
                  <a:pt x="33" y="323"/>
                </a:cubicBezTo>
                <a:cubicBezTo>
                  <a:pt x="32" y="326"/>
                  <a:pt x="30" y="329"/>
                  <a:pt x="27" y="329"/>
                </a:cubicBezTo>
                <a:close/>
                <a:moveTo>
                  <a:pt x="41" y="234"/>
                </a:moveTo>
                <a:cubicBezTo>
                  <a:pt x="40" y="234"/>
                  <a:pt x="40" y="234"/>
                  <a:pt x="40" y="234"/>
                </a:cubicBezTo>
                <a:cubicBezTo>
                  <a:pt x="37" y="233"/>
                  <a:pt x="35" y="230"/>
                  <a:pt x="35" y="227"/>
                </a:cubicBezTo>
                <a:cubicBezTo>
                  <a:pt x="38" y="211"/>
                  <a:pt x="41" y="195"/>
                  <a:pt x="44" y="179"/>
                </a:cubicBezTo>
                <a:cubicBezTo>
                  <a:pt x="45" y="176"/>
                  <a:pt x="48" y="174"/>
                  <a:pt x="51" y="175"/>
                </a:cubicBezTo>
                <a:cubicBezTo>
                  <a:pt x="55" y="175"/>
                  <a:pt x="57" y="179"/>
                  <a:pt x="56" y="182"/>
                </a:cubicBezTo>
                <a:cubicBezTo>
                  <a:pt x="53" y="197"/>
                  <a:pt x="50" y="213"/>
                  <a:pt x="47" y="229"/>
                </a:cubicBezTo>
                <a:cubicBezTo>
                  <a:pt x="47" y="232"/>
                  <a:pt x="44" y="234"/>
                  <a:pt x="41" y="234"/>
                </a:cubicBezTo>
                <a:close/>
                <a:moveTo>
                  <a:pt x="60" y="140"/>
                </a:moveTo>
                <a:cubicBezTo>
                  <a:pt x="60" y="140"/>
                  <a:pt x="59" y="140"/>
                  <a:pt x="59" y="140"/>
                </a:cubicBezTo>
                <a:cubicBezTo>
                  <a:pt x="56" y="139"/>
                  <a:pt x="54" y="136"/>
                  <a:pt x="54" y="132"/>
                </a:cubicBezTo>
                <a:cubicBezTo>
                  <a:pt x="58" y="117"/>
                  <a:pt x="62" y="101"/>
                  <a:pt x="66" y="86"/>
                </a:cubicBezTo>
                <a:cubicBezTo>
                  <a:pt x="67" y="82"/>
                  <a:pt x="70" y="80"/>
                  <a:pt x="73" y="81"/>
                </a:cubicBezTo>
                <a:cubicBezTo>
                  <a:pt x="76" y="82"/>
                  <a:pt x="78" y="85"/>
                  <a:pt x="77" y="89"/>
                </a:cubicBezTo>
                <a:cubicBezTo>
                  <a:pt x="73" y="104"/>
                  <a:pt x="70" y="119"/>
                  <a:pt x="66" y="135"/>
                </a:cubicBezTo>
                <a:cubicBezTo>
                  <a:pt x="65" y="138"/>
                  <a:pt x="63" y="140"/>
                  <a:pt x="60" y="140"/>
                </a:cubicBezTo>
                <a:close/>
                <a:moveTo>
                  <a:pt x="84" y="47"/>
                </a:moveTo>
                <a:cubicBezTo>
                  <a:pt x="83" y="47"/>
                  <a:pt x="83" y="47"/>
                  <a:pt x="82" y="46"/>
                </a:cubicBezTo>
                <a:cubicBezTo>
                  <a:pt x="79" y="46"/>
                  <a:pt x="77" y="42"/>
                  <a:pt x="78" y="39"/>
                </a:cubicBezTo>
                <a:cubicBezTo>
                  <a:pt x="81" y="28"/>
                  <a:pt x="85" y="16"/>
                  <a:pt x="88" y="5"/>
                </a:cubicBezTo>
                <a:cubicBezTo>
                  <a:pt x="89" y="2"/>
                  <a:pt x="93" y="0"/>
                  <a:pt x="96" y="1"/>
                </a:cubicBezTo>
                <a:cubicBezTo>
                  <a:pt x="99" y="2"/>
                  <a:pt x="101" y="6"/>
                  <a:pt x="100" y="9"/>
                </a:cubicBezTo>
                <a:cubicBezTo>
                  <a:pt x="96" y="20"/>
                  <a:pt x="93" y="31"/>
                  <a:pt x="90" y="42"/>
                </a:cubicBezTo>
                <a:cubicBezTo>
                  <a:pt x="89" y="45"/>
                  <a:pt x="87" y="47"/>
                  <a:pt x="84" y="47"/>
                </a:cubicBez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Freeform 151"/>
          <p:cNvSpPr/>
          <p:nvPr/>
        </p:nvSpPr>
        <p:spPr bwMode="auto">
          <a:xfrm>
            <a:off x="5389563" y="5121275"/>
            <a:ext cx="1181100" cy="1641475"/>
          </a:xfrm>
          <a:custGeom>
            <a:avLst/>
            <a:gdLst/>
            <a:ahLst/>
            <a:cxnLst>
              <a:cxn ang="0">
                <a:pos x="0" y="761"/>
              </a:cxn>
              <a:cxn ang="0">
                <a:pos x="44" y="805"/>
              </a:cxn>
              <a:cxn ang="0">
                <a:pos x="535" y="805"/>
              </a:cxn>
              <a:cxn ang="0">
                <a:pos x="579" y="761"/>
              </a:cxn>
              <a:cxn ang="0">
                <a:pos x="579" y="44"/>
              </a:cxn>
              <a:cxn ang="0">
                <a:pos x="535" y="0"/>
              </a:cxn>
              <a:cxn ang="0">
                <a:pos x="44" y="0"/>
              </a:cxn>
              <a:cxn ang="0">
                <a:pos x="0" y="44"/>
              </a:cxn>
              <a:cxn ang="0">
                <a:pos x="0" y="761"/>
              </a:cxn>
            </a:cxnLst>
            <a:rect l="0" t="0" r="r" b="b"/>
            <a:pathLst>
              <a:path w="579" h="805">
                <a:moveTo>
                  <a:pt x="0" y="761"/>
                </a:moveTo>
                <a:cubicBezTo>
                  <a:pt x="0" y="786"/>
                  <a:pt x="20" y="805"/>
                  <a:pt x="44" y="805"/>
                </a:cubicBezTo>
                <a:cubicBezTo>
                  <a:pt x="535" y="805"/>
                  <a:pt x="535" y="805"/>
                  <a:pt x="535" y="805"/>
                </a:cubicBezTo>
                <a:cubicBezTo>
                  <a:pt x="559" y="805"/>
                  <a:pt x="579" y="786"/>
                  <a:pt x="579" y="761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79" y="20"/>
                  <a:pt x="559" y="0"/>
                  <a:pt x="53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lnTo>
                  <a:pt x="0" y="761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Rectangle 152"/>
          <p:cNvSpPr>
            <a:spLocks noChangeArrowheads="1"/>
          </p:cNvSpPr>
          <p:nvPr/>
        </p:nvSpPr>
        <p:spPr bwMode="auto">
          <a:xfrm>
            <a:off x="5476875" y="5194300"/>
            <a:ext cx="1008063" cy="14271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noFill/>
            <a:miter lim="800000"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Freeform 153"/>
          <p:cNvSpPr/>
          <p:nvPr/>
        </p:nvSpPr>
        <p:spPr bwMode="auto">
          <a:xfrm>
            <a:off x="5476875" y="5194300"/>
            <a:ext cx="1008063" cy="1427163"/>
          </a:xfrm>
          <a:custGeom>
            <a:avLst/>
            <a:gdLst/>
            <a:ahLst/>
            <a:cxnLst>
              <a:cxn ang="0">
                <a:pos x="0" y="675"/>
              </a:cxn>
              <a:cxn ang="0">
                <a:pos x="0" y="0"/>
              </a:cxn>
              <a:cxn ang="0">
                <a:pos x="477" y="0"/>
              </a:cxn>
              <a:cxn ang="0">
                <a:pos x="0" y="675"/>
              </a:cxn>
            </a:cxnLst>
            <a:rect l="0" t="0" r="r" b="b"/>
            <a:pathLst>
              <a:path w="477" h="675">
                <a:moveTo>
                  <a:pt x="0" y="675"/>
                </a:moveTo>
                <a:lnTo>
                  <a:pt x="0" y="0"/>
                </a:lnTo>
                <a:lnTo>
                  <a:pt x="477" y="0"/>
                </a:lnTo>
                <a:lnTo>
                  <a:pt x="0" y="675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Oval 154"/>
          <p:cNvSpPr>
            <a:spLocks noChangeArrowheads="1"/>
          </p:cNvSpPr>
          <p:nvPr/>
        </p:nvSpPr>
        <p:spPr bwMode="auto">
          <a:xfrm>
            <a:off x="5942013" y="6653213"/>
            <a:ext cx="77788" cy="79375"/>
          </a:xfrm>
          <a:prstGeom prst="ellipse">
            <a:avLst/>
          </a:prstGeom>
          <a:solidFill>
            <a:srgbClr val="5F4F4E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Freeform 155"/>
          <p:cNvSpPr/>
          <p:nvPr/>
        </p:nvSpPr>
        <p:spPr bwMode="auto">
          <a:xfrm>
            <a:off x="5894388" y="5154613"/>
            <a:ext cx="169863" cy="12700"/>
          </a:xfrm>
          <a:custGeom>
            <a:avLst/>
            <a:gdLst/>
            <a:ahLst/>
            <a:cxnLst>
              <a:cxn ang="0">
                <a:pos x="80" y="7"/>
              </a:cxn>
              <a:cxn ang="0">
                <a:pos x="83" y="4"/>
              </a:cxn>
              <a:cxn ang="0">
                <a:pos x="80" y="0"/>
              </a:cxn>
              <a:cxn ang="0">
                <a:pos x="3" y="0"/>
              </a:cxn>
              <a:cxn ang="0">
                <a:pos x="0" y="4"/>
              </a:cxn>
              <a:cxn ang="0">
                <a:pos x="3" y="7"/>
              </a:cxn>
              <a:cxn ang="0">
                <a:pos x="80" y="7"/>
              </a:cxn>
            </a:cxnLst>
            <a:rect l="0" t="0" r="r" b="b"/>
            <a:pathLst>
              <a:path w="83" h="7">
                <a:moveTo>
                  <a:pt x="80" y="7"/>
                </a:moveTo>
                <a:cubicBezTo>
                  <a:pt x="82" y="7"/>
                  <a:pt x="83" y="5"/>
                  <a:pt x="83" y="4"/>
                </a:cubicBezTo>
                <a:cubicBezTo>
                  <a:pt x="83" y="2"/>
                  <a:pt x="82" y="0"/>
                  <a:pt x="80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2" y="7"/>
                  <a:pt x="3" y="7"/>
                </a:cubicBezTo>
                <a:lnTo>
                  <a:pt x="80" y="7"/>
                </a:lnTo>
                <a:close/>
              </a:path>
            </a:pathLst>
          </a:custGeom>
          <a:solidFill>
            <a:srgbClr val="6D6E70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Freeform 167"/>
          <p:cNvSpPr/>
          <p:nvPr/>
        </p:nvSpPr>
        <p:spPr bwMode="auto">
          <a:xfrm>
            <a:off x="5938838" y="5507038"/>
            <a:ext cx="962025" cy="1346200"/>
          </a:xfrm>
          <a:custGeom>
            <a:avLst/>
            <a:gdLst/>
            <a:ahLst/>
            <a:cxnLst>
              <a:cxn ang="0">
                <a:pos x="33" y="292"/>
              </a:cxn>
              <a:cxn ang="0">
                <a:pos x="25" y="237"/>
              </a:cxn>
              <a:cxn ang="0">
                <a:pos x="100" y="283"/>
              </a:cxn>
              <a:cxn ang="0">
                <a:pos x="129" y="356"/>
              </a:cxn>
              <a:cxn ang="0">
                <a:pos x="124" y="229"/>
              </a:cxn>
              <a:cxn ang="0">
                <a:pos x="77" y="27"/>
              </a:cxn>
              <a:cxn ang="0">
                <a:pos x="130" y="51"/>
              </a:cxn>
              <a:cxn ang="0">
                <a:pos x="182" y="199"/>
              </a:cxn>
              <a:cxn ang="0">
                <a:pos x="229" y="197"/>
              </a:cxn>
              <a:cxn ang="0">
                <a:pos x="274" y="241"/>
              </a:cxn>
              <a:cxn ang="0">
                <a:pos x="333" y="256"/>
              </a:cxn>
              <a:cxn ang="0">
                <a:pos x="383" y="300"/>
              </a:cxn>
              <a:cxn ang="0">
                <a:pos x="384" y="436"/>
              </a:cxn>
              <a:cxn ang="0">
                <a:pos x="399" y="524"/>
              </a:cxn>
              <a:cxn ang="0">
                <a:pos x="472" y="660"/>
              </a:cxn>
              <a:cxn ang="0">
                <a:pos x="267" y="660"/>
              </a:cxn>
              <a:cxn ang="0">
                <a:pos x="158" y="515"/>
              </a:cxn>
              <a:cxn ang="0">
                <a:pos x="65" y="389"/>
              </a:cxn>
            </a:cxnLst>
            <a:rect l="0" t="0" r="r" b="b"/>
            <a:pathLst>
              <a:path w="472" h="660">
                <a:moveTo>
                  <a:pt x="33" y="292"/>
                </a:moveTo>
                <a:cubicBezTo>
                  <a:pt x="28" y="248"/>
                  <a:pt x="0" y="253"/>
                  <a:pt x="25" y="237"/>
                </a:cubicBezTo>
                <a:cubicBezTo>
                  <a:pt x="50" y="221"/>
                  <a:pt x="91" y="248"/>
                  <a:pt x="100" y="283"/>
                </a:cubicBezTo>
                <a:cubicBezTo>
                  <a:pt x="110" y="319"/>
                  <a:pt x="115" y="336"/>
                  <a:pt x="129" y="356"/>
                </a:cubicBezTo>
                <a:cubicBezTo>
                  <a:pt x="129" y="356"/>
                  <a:pt x="128" y="267"/>
                  <a:pt x="124" y="229"/>
                </a:cubicBezTo>
                <a:cubicBezTo>
                  <a:pt x="119" y="191"/>
                  <a:pt x="68" y="53"/>
                  <a:pt x="77" y="27"/>
                </a:cubicBezTo>
                <a:cubicBezTo>
                  <a:pt x="87" y="1"/>
                  <a:pt x="112" y="0"/>
                  <a:pt x="130" y="51"/>
                </a:cubicBezTo>
                <a:cubicBezTo>
                  <a:pt x="148" y="101"/>
                  <a:pt x="182" y="199"/>
                  <a:pt x="182" y="199"/>
                </a:cubicBezTo>
                <a:cubicBezTo>
                  <a:pt x="182" y="199"/>
                  <a:pt x="204" y="178"/>
                  <a:pt x="229" y="197"/>
                </a:cubicBezTo>
                <a:cubicBezTo>
                  <a:pt x="253" y="216"/>
                  <a:pt x="246" y="234"/>
                  <a:pt x="274" y="241"/>
                </a:cubicBezTo>
                <a:cubicBezTo>
                  <a:pt x="302" y="249"/>
                  <a:pt x="313" y="236"/>
                  <a:pt x="333" y="256"/>
                </a:cubicBezTo>
                <a:cubicBezTo>
                  <a:pt x="353" y="275"/>
                  <a:pt x="372" y="254"/>
                  <a:pt x="383" y="300"/>
                </a:cubicBezTo>
                <a:cubicBezTo>
                  <a:pt x="393" y="346"/>
                  <a:pt x="380" y="371"/>
                  <a:pt x="384" y="436"/>
                </a:cubicBezTo>
                <a:cubicBezTo>
                  <a:pt x="387" y="502"/>
                  <a:pt x="399" y="524"/>
                  <a:pt x="399" y="524"/>
                </a:cubicBezTo>
                <a:cubicBezTo>
                  <a:pt x="472" y="660"/>
                  <a:pt x="472" y="660"/>
                  <a:pt x="472" y="660"/>
                </a:cubicBezTo>
                <a:cubicBezTo>
                  <a:pt x="267" y="660"/>
                  <a:pt x="267" y="660"/>
                  <a:pt x="267" y="660"/>
                </a:cubicBezTo>
                <a:cubicBezTo>
                  <a:pt x="267" y="660"/>
                  <a:pt x="212" y="578"/>
                  <a:pt x="158" y="515"/>
                </a:cubicBezTo>
                <a:cubicBezTo>
                  <a:pt x="104" y="452"/>
                  <a:pt x="87" y="459"/>
                  <a:pt x="65" y="389"/>
                </a:cubicBezTo>
              </a:path>
            </a:pathLst>
          </a:custGeom>
          <a:solidFill>
            <a:srgbClr val="F7E39D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Freeform 168"/>
          <p:cNvSpPr/>
          <p:nvPr/>
        </p:nvSpPr>
        <p:spPr bwMode="auto">
          <a:xfrm>
            <a:off x="4619625" y="5541963"/>
            <a:ext cx="942975" cy="1311275"/>
          </a:xfrm>
          <a:custGeom>
            <a:avLst/>
            <a:gdLst/>
            <a:ahLst/>
            <a:cxnLst>
              <a:cxn ang="0">
                <a:pos x="426" y="9"/>
              </a:cxn>
              <a:cxn ang="0">
                <a:pos x="450" y="99"/>
              </a:cxn>
              <a:cxn ang="0">
                <a:pos x="435" y="247"/>
              </a:cxn>
              <a:cxn ang="0">
                <a:pos x="394" y="437"/>
              </a:cxn>
              <a:cxn ang="0">
                <a:pos x="327" y="532"/>
              </a:cxn>
              <a:cxn ang="0">
                <a:pos x="253" y="643"/>
              </a:cxn>
              <a:cxn ang="0">
                <a:pos x="74" y="643"/>
              </a:cxn>
              <a:cxn ang="0">
                <a:pos x="0" y="643"/>
              </a:cxn>
              <a:cxn ang="0">
                <a:pos x="206" y="356"/>
              </a:cxn>
              <a:cxn ang="0">
                <a:pos x="217" y="162"/>
              </a:cxn>
              <a:cxn ang="0">
                <a:pos x="332" y="49"/>
              </a:cxn>
              <a:cxn ang="0">
                <a:pos x="380" y="42"/>
              </a:cxn>
              <a:cxn ang="0">
                <a:pos x="426" y="9"/>
              </a:cxn>
            </a:cxnLst>
            <a:rect l="0" t="0" r="r" b="b"/>
            <a:pathLst>
              <a:path w="463" h="643">
                <a:moveTo>
                  <a:pt x="426" y="9"/>
                </a:moveTo>
                <a:cubicBezTo>
                  <a:pt x="426" y="9"/>
                  <a:pt x="463" y="7"/>
                  <a:pt x="450" y="99"/>
                </a:cubicBezTo>
                <a:cubicBezTo>
                  <a:pt x="436" y="192"/>
                  <a:pt x="429" y="170"/>
                  <a:pt x="435" y="247"/>
                </a:cubicBezTo>
                <a:cubicBezTo>
                  <a:pt x="441" y="325"/>
                  <a:pt x="411" y="405"/>
                  <a:pt x="394" y="437"/>
                </a:cubicBezTo>
                <a:cubicBezTo>
                  <a:pt x="377" y="469"/>
                  <a:pt x="393" y="487"/>
                  <a:pt x="327" y="532"/>
                </a:cubicBezTo>
                <a:cubicBezTo>
                  <a:pt x="262" y="577"/>
                  <a:pt x="253" y="643"/>
                  <a:pt x="253" y="643"/>
                </a:cubicBezTo>
                <a:cubicBezTo>
                  <a:pt x="74" y="643"/>
                  <a:pt x="74" y="643"/>
                  <a:pt x="74" y="643"/>
                </a:cubicBezTo>
                <a:cubicBezTo>
                  <a:pt x="0" y="643"/>
                  <a:pt x="0" y="643"/>
                  <a:pt x="0" y="643"/>
                </a:cubicBezTo>
                <a:cubicBezTo>
                  <a:pt x="0" y="643"/>
                  <a:pt x="203" y="447"/>
                  <a:pt x="206" y="356"/>
                </a:cubicBezTo>
                <a:cubicBezTo>
                  <a:pt x="208" y="265"/>
                  <a:pt x="207" y="188"/>
                  <a:pt x="217" y="162"/>
                </a:cubicBezTo>
                <a:cubicBezTo>
                  <a:pt x="226" y="135"/>
                  <a:pt x="314" y="67"/>
                  <a:pt x="332" y="49"/>
                </a:cubicBezTo>
                <a:cubicBezTo>
                  <a:pt x="350" y="31"/>
                  <a:pt x="380" y="42"/>
                  <a:pt x="380" y="42"/>
                </a:cubicBezTo>
                <a:cubicBezTo>
                  <a:pt x="380" y="42"/>
                  <a:pt x="389" y="0"/>
                  <a:pt x="426" y="9"/>
                </a:cubicBezTo>
                <a:close/>
              </a:path>
            </a:pathLst>
          </a:custGeom>
          <a:solidFill>
            <a:srgbClr val="F7E39D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Freeform 140"/>
          <p:cNvSpPr/>
          <p:nvPr/>
        </p:nvSpPr>
        <p:spPr bwMode="auto">
          <a:xfrm flipH="1">
            <a:off x="5478463" y="2295525"/>
            <a:ext cx="931863" cy="846138"/>
          </a:xfrm>
          <a:custGeom>
            <a:avLst/>
            <a:gdLst/>
            <a:ahLst/>
            <a:cxnLst>
              <a:cxn ang="0">
                <a:pos x="56" y="315"/>
              </a:cxn>
              <a:cxn ang="0">
                <a:pos x="140" y="75"/>
              </a:cxn>
              <a:cxn ang="0">
                <a:pos x="531" y="242"/>
              </a:cxn>
              <a:cxn ang="0">
                <a:pos x="227" y="548"/>
              </a:cxn>
              <a:cxn ang="0">
                <a:pos x="266" y="472"/>
              </a:cxn>
              <a:cxn ang="0">
                <a:pos x="56" y="315"/>
              </a:cxn>
            </a:cxnLst>
            <a:rect l="0" t="0" r="r" b="b"/>
            <a:pathLst>
              <a:path w="541" h="548">
                <a:moveTo>
                  <a:pt x="56" y="315"/>
                </a:moveTo>
                <a:cubicBezTo>
                  <a:pt x="56" y="315"/>
                  <a:pt x="0" y="149"/>
                  <a:pt x="140" y="75"/>
                </a:cubicBezTo>
                <a:cubicBezTo>
                  <a:pt x="281" y="0"/>
                  <a:pt x="521" y="32"/>
                  <a:pt x="531" y="242"/>
                </a:cubicBezTo>
                <a:cubicBezTo>
                  <a:pt x="541" y="452"/>
                  <a:pt x="252" y="548"/>
                  <a:pt x="227" y="548"/>
                </a:cubicBezTo>
                <a:cubicBezTo>
                  <a:pt x="227" y="548"/>
                  <a:pt x="259" y="506"/>
                  <a:pt x="266" y="472"/>
                </a:cubicBezTo>
                <a:cubicBezTo>
                  <a:pt x="266" y="472"/>
                  <a:pt x="85" y="477"/>
                  <a:pt x="56" y="315"/>
                </a:cubicBez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Freeform 142"/>
          <p:cNvSpPr/>
          <p:nvPr/>
        </p:nvSpPr>
        <p:spPr bwMode="auto">
          <a:xfrm>
            <a:off x="3822700" y="2062163"/>
            <a:ext cx="920750" cy="854075"/>
          </a:xfrm>
          <a:custGeom>
            <a:avLst/>
            <a:gdLst/>
            <a:ahLst/>
            <a:cxnLst>
              <a:cxn ang="0">
                <a:pos x="375" y="447"/>
              </a:cxn>
              <a:cxn ang="0">
                <a:pos x="426" y="604"/>
              </a:cxn>
              <a:cxn ang="0">
                <a:pos x="218" y="444"/>
              </a:cxn>
              <a:cxn ang="0">
                <a:pos x="14" y="235"/>
              </a:cxn>
              <a:cxn ang="0">
                <a:pos x="268" y="7"/>
              </a:cxn>
              <a:cxn ang="0">
                <a:pos x="559" y="276"/>
              </a:cxn>
              <a:cxn ang="0">
                <a:pos x="375" y="447"/>
              </a:cxn>
            </a:cxnLst>
            <a:rect l="0" t="0" r="r" b="b"/>
            <a:pathLst>
              <a:path w="594" h="604">
                <a:moveTo>
                  <a:pt x="375" y="447"/>
                </a:moveTo>
                <a:cubicBezTo>
                  <a:pt x="375" y="447"/>
                  <a:pt x="326" y="464"/>
                  <a:pt x="426" y="604"/>
                </a:cubicBezTo>
                <a:cubicBezTo>
                  <a:pt x="426" y="604"/>
                  <a:pt x="269" y="560"/>
                  <a:pt x="218" y="444"/>
                </a:cubicBezTo>
                <a:cubicBezTo>
                  <a:pt x="218" y="444"/>
                  <a:pt x="29" y="416"/>
                  <a:pt x="14" y="235"/>
                </a:cubicBezTo>
                <a:cubicBezTo>
                  <a:pt x="0" y="54"/>
                  <a:pt x="163" y="0"/>
                  <a:pt x="268" y="7"/>
                </a:cubicBezTo>
                <a:cubicBezTo>
                  <a:pt x="373" y="14"/>
                  <a:pt x="594" y="69"/>
                  <a:pt x="559" y="276"/>
                </a:cubicBezTo>
                <a:cubicBezTo>
                  <a:pt x="524" y="483"/>
                  <a:pt x="375" y="447"/>
                  <a:pt x="375" y="447"/>
                </a:cubicBez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5" name="Freeform 137"/>
          <p:cNvSpPr/>
          <p:nvPr/>
        </p:nvSpPr>
        <p:spPr bwMode="auto">
          <a:xfrm>
            <a:off x="4511675" y="3276600"/>
            <a:ext cx="917575" cy="860425"/>
          </a:xfrm>
          <a:custGeom>
            <a:avLst/>
            <a:gdLst/>
            <a:ahLst/>
            <a:cxnLst>
              <a:cxn ang="0">
                <a:pos x="270" y="501"/>
              </a:cxn>
              <a:cxn ang="0">
                <a:pos x="299" y="608"/>
              </a:cxn>
              <a:cxn ang="0">
                <a:pos x="413" y="486"/>
              </a:cxn>
              <a:cxn ang="0">
                <a:pos x="639" y="239"/>
              </a:cxn>
              <a:cxn ang="0">
                <a:pos x="346" y="17"/>
              </a:cxn>
              <a:cxn ang="0">
                <a:pos x="56" y="333"/>
              </a:cxn>
              <a:cxn ang="0">
                <a:pos x="270" y="501"/>
              </a:cxn>
            </a:cxnLst>
            <a:rect l="0" t="0" r="r" b="b"/>
            <a:pathLst>
              <a:path w="640" h="608">
                <a:moveTo>
                  <a:pt x="270" y="501"/>
                </a:moveTo>
                <a:cubicBezTo>
                  <a:pt x="270" y="501"/>
                  <a:pt x="331" y="496"/>
                  <a:pt x="299" y="608"/>
                </a:cubicBezTo>
                <a:cubicBezTo>
                  <a:pt x="299" y="608"/>
                  <a:pt x="411" y="543"/>
                  <a:pt x="413" y="486"/>
                </a:cubicBezTo>
                <a:cubicBezTo>
                  <a:pt x="413" y="486"/>
                  <a:pt x="640" y="436"/>
                  <a:pt x="639" y="239"/>
                </a:cubicBezTo>
                <a:cubicBezTo>
                  <a:pt x="638" y="42"/>
                  <a:pt x="458" y="0"/>
                  <a:pt x="346" y="17"/>
                </a:cubicBezTo>
                <a:cubicBezTo>
                  <a:pt x="233" y="34"/>
                  <a:pt x="0" y="112"/>
                  <a:pt x="56" y="333"/>
                </a:cubicBezTo>
                <a:cubicBezTo>
                  <a:pt x="112" y="553"/>
                  <a:pt x="270" y="501"/>
                  <a:pt x="270" y="501"/>
                </a:cubicBez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Freeform 138"/>
          <p:cNvSpPr/>
          <p:nvPr/>
        </p:nvSpPr>
        <p:spPr bwMode="auto">
          <a:xfrm>
            <a:off x="5807075" y="3160713"/>
            <a:ext cx="914400" cy="854075"/>
          </a:xfrm>
          <a:custGeom>
            <a:avLst/>
            <a:gdLst/>
            <a:ahLst/>
            <a:cxnLst>
              <a:cxn ang="0">
                <a:pos x="41" y="233"/>
              </a:cxn>
              <a:cxn ang="0">
                <a:pos x="104" y="55"/>
              </a:cxn>
              <a:cxn ang="0">
                <a:pos x="393" y="179"/>
              </a:cxn>
              <a:cxn ang="0">
                <a:pos x="168" y="406"/>
              </a:cxn>
              <a:cxn ang="0">
                <a:pos x="196" y="350"/>
              </a:cxn>
              <a:cxn ang="0">
                <a:pos x="41" y="233"/>
              </a:cxn>
            </a:cxnLst>
            <a:rect l="0" t="0" r="r" b="b"/>
            <a:pathLst>
              <a:path w="401" h="406">
                <a:moveTo>
                  <a:pt x="41" y="233"/>
                </a:moveTo>
                <a:cubicBezTo>
                  <a:pt x="41" y="233"/>
                  <a:pt x="0" y="110"/>
                  <a:pt x="104" y="55"/>
                </a:cubicBezTo>
                <a:cubicBezTo>
                  <a:pt x="208" y="0"/>
                  <a:pt x="386" y="24"/>
                  <a:pt x="393" y="179"/>
                </a:cubicBezTo>
                <a:cubicBezTo>
                  <a:pt x="401" y="335"/>
                  <a:pt x="186" y="406"/>
                  <a:pt x="168" y="406"/>
                </a:cubicBezTo>
                <a:cubicBezTo>
                  <a:pt x="168" y="406"/>
                  <a:pt x="191" y="375"/>
                  <a:pt x="196" y="350"/>
                </a:cubicBezTo>
                <a:cubicBezTo>
                  <a:pt x="196" y="350"/>
                  <a:pt x="62" y="354"/>
                  <a:pt x="41" y="233"/>
                </a:cubicBez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1" name="Freeform 140"/>
          <p:cNvSpPr/>
          <p:nvPr/>
        </p:nvSpPr>
        <p:spPr bwMode="auto">
          <a:xfrm>
            <a:off x="6864350" y="2111375"/>
            <a:ext cx="933450" cy="844550"/>
          </a:xfrm>
          <a:custGeom>
            <a:avLst/>
            <a:gdLst/>
            <a:ahLst/>
            <a:cxnLst>
              <a:cxn ang="0">
                <a:pos x="56" y="315"/>
              </a:cxn>
              <a:cxn ang="0">
                <a:pos x="140" y="75"/>
              </a:cxn>
              <a:cxn ang="0">
                <a:pos x="531" y="242"/>
              </a:cxn>
              <a:cxn ang="0">
                <a:pos x="227" y="548"/>
              </a:cxn>
              <a:cxn ang="0">
                <a:pos x="266" y="472"/>
              </a:cxn>
              <a:cxn ang="0">
                <a:pos x="56" y="315"/>
              </a:cxn>
            </a:cxnLst>
            <a:rect l="0" t="0" r="r" b="b"/>
            <a:pathLst>
              <a:path w="541" h="548">
                <a:moveTo>
                  <a:pt x="56" y="315"/>
                </a:moveTo>
                <a:cubicBezTo>
                  <a:pt x="56" y="315"/>
                  <a:pt x="0" y="149"/>
                  <a:pt x="140" y="75"/>
                </a:cubicBezTo>
                <a:cubicBezTo>
                  <a:pt x="281" y="0"/>
                  <a:pt x="521" y="32"/>
                  <a:pt x="531" y="242"/>
                </a:cubicBezTo>
                <a:cubicBezTo>
                  <a:pt x="541" y="452"/>
                  <a:pt x="252" y="548"/>
                  <a:pt x="227" y="548"/>
                </a:cubicBezTo>
                <a:cubicBezTo>
                  <a:pt x="227" y="548"/>
                  <a:pt x="259" y="506"/>
                  <a:pt x="266" y="472"/>
                </a:cubicBezTo>
                <a:cubicBezTo>
                  <a:pt x="266" y="472"/>
                  <a:pt x="85" y="477"/>
                  <a:pt x="56" y="315"/>
                </a:cubicBez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5" name="Freeform 167"/>
          <p:cNvSpPr>
            <a:spLocks noEditPoints="1"/>
          </p:cNvSpPr>
          <p:nvPr/>
        </p:nvSpPr>
        <p:spPr bwMode="auto">
          <a:xfrm>
            <a:off x="8480425" y="2457450"/>
            <a:ext cx="330200" cy="33337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6" name="Freeform 167"/>
          <p:cNvSpPr>
            <a:spLocks noEditPoints="1"/>
          </p:cNvSpPr>
          <p:nvPr/>
        </p:nvSpPr>
        <p:spPr bwMode="auto">
          <a:xfrm>
            <a:off x="3384550" y="2457450"/>
            <a:ext cx="330200" cy="33337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7" name="Freeform 167"/>
          <p:cNvSpPr>
            <a:spLocks noEditPoints="1"/>
          </p:cNvSpPr>
          <p:nvPr/>
        </p:nvSpPr>
        <p:spPr bwMode="auto">
          <a:xfrm>
            <a:off x="8480425" y="3783013"/>
            <a:ext cx="330200" cy="33337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8" name="Freeform 167"/>
          <p:cNvSpPr>
            <a:spLocks noEditPoints="1"/>
          </p:cNvSpPr>
          <p:nvPr/>
        </p:nvSpPr>
        <p:spPr bwMode="auto">
          <a:xfrm>
            <a:off x="3384550" y="3783013"/>
            <a:ext cx="330200" cy="33337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0" name="Freeform 167"/>
          <p:cNvSpPr>
            <a:spLocks noEditPoints="1"/>
          </p:cNvSpPr>
          <p:nvPr/>
        </p:nvSpPr>
        <p:spPr bwMode="auto">
          <a:xfrm>
            <a:off x="3384550" y="5106988"/>
            <a:ext cx="330200" cy="33337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230" name="TextBox 13"/>
          <p:cNvSpPr txBox="1"/>
          <p:nvPr/>
        </p:nvSpPr>
        <p:spPr>
          <a:xfrm>
            <a:off x="674456" y="3753178"/>
            <a:ext cx="2585403" cy="2616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r" defTabSz="1216025" eaLnBrk="1" hangingPunct="1">
              <a:spcBef>
                <a:spcPct val="20000"/>
              </a:spcBef>
            </a:pPr>
            <a:r>
              <a:rPr lang="en-CA" altLang="x-none" sz="17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REAL TIME PREDICTION</a:t>
            </a:r>
            <a:endParaRPr lang="en-US" altLang="x-none" sz="1700" b="1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31" name="TextBox 13"/>
          <p:cNvSpPr txBox="1"/>
          <p:nvPr/>
        </p:nvSpPr>
        <p:spPr>
          <a:xfrm>
            <a:off x="678973" y="4062730"/>
            <a:ext cx="2442845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Makes prediction within 1 minute intervals 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32" name="TextBox 13"/>
          <p:cNvSpPr txBox="1"/>
          <p:nvPr/>
        </p:nvSpPr>
        <p:spPr>
          <a:xfrm>
            <a:off x="647678" y="5080000"/>
            <a:ext cx="2598760" cy="2616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r" defTabSz="1216025" eaLnBrk="1" hangingPunct="1">
              <a:spcBef>
                <a:spcPct val="20000"/>
              </a:spcBef>
            </a:pPr>
            <a:r>
              <a:rPr lang="en-CA" altLang="x-none" sz="17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INCREASE EFFICIENCY</a:t>
            </a:r>
            <a:endParaRPr lang="en-US" altLang="x-none" sz="1700" b="1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33" name="TextBox 13"/>
          <p:cNvSpPr txBox="1"/>
          <p:nvPr/>
        </p:nvSpPr>
        <p:spPr>
          <a:xfrm>
            <a:off x="803275" y="5367655"/>
            <a:ext cx="2443480" cy="21544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Increases well production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34" name="TextBox 13"/>
          <p:cNvSpPr txBox="1"/>
          <p:nvPr/>
        </p:nvSpPr>
        <p:spPr>
          <a:xfrm>
            <a:off x="830274" y="2408238"/>
            <a:ext cx="2336800" cy="2616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7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REDUCES DOWNTIME </a:t>
            </a:r>
            <a:endParaRPr lang="en-US" altLang="x-none" sz="1700" b="1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35" name="TextBox 13"/>
          <p:cNvSpPr txBox="1"/>
          <p:nvPr/>
        </p:nvSpPr>
        <p:spPr>
          <a:xfrm>
            <a:off x="803910" y="2708275"/>
            <a:ext cx="2442845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Reduces the time spent when oil well fail completely 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36" name="TextBox 13"/>
          <p:cNvSpPr txBox="1"/>
          <p:nvPr/>
        </p:nvSpPr>
        <p:spPr>
          <a:xfrm>
            <a:off x="8948738" y="3775075"/>
            <a:ext cx="2338387" cy="2616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7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COST EFFECTIVE</a:t>
            </a:r>
            <a:endParaRPr lang="en-US" altLang="x-none" sz="1700" b="1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37" name="TextBox 13"/>
          <p:cNvSpPr txBox="1"/>
          <p:nvPr/>
        </p:nvSpPr>
        <p:spPr>
          <a:xfrm>
            <a:off x="8953500" y="4060825"/>
            <a:ext cx="2453005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Cheaper than other alternatives in the market. 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40" name="TextBox 13"/>
          <p:cNvSpPr txBox="1"/>
          <p:nvPr/>
        </p:nvSpPr>
        <p:spPr>
          <a:xfrm>
            <a:off x="8948738" y="2408238"/>
            <a:ext cx="2841480" cy="2616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7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REDUCES REPAIR COST</a:t>
            </a:r>
            <a:endParaRPr lang="en-US" altLang="x-none" sz="1700" b="1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41" name="TextBox 13"/>
          <p:cNvSpPr txBox="1"/>
          <p:nvPr/>
        </p:nvSpPr>
        <p:spPr>
          <a:xfrm>
            <a:off x="8953500" y="2694305"/>
            <a:ext cx="2452370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CA" altLang="zh-CN" sz="1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Maintenance repairs in place of damage control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E29D7-0A18-31AD-AD0B-805ED180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699" y="2201143"/>
            <a:ext cx="462682" cy="462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91CD4-CAF6-AC1E-131F-328FCE77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633" y="2201143"/>
            <a:ext cx="612407" cy="6124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BD352A-CA2A-6A99-4209-BEAEFEE2AA57}"/>
              </a:ext>
            </a:extLst>
          </p:cNvPr>
          <p:cNvSpPr txBox="1">
            <a:spLocks/>
          </p:cNvSpPr>
          <p:nvPr/>
        </p:nvSpPr>
        <p:spPr>
          <a:xfrm>
            <a:off x="-125543" y="433870"/>
            <a:ext cx="11091600" cy="903744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CA" dirty="0">
                <a:latin typeface="Baguet Script" panose="020B0604020202020204" pitchFamily="2" charset="0"/>
              </a:rPr>
              <a:t>PROJECT   METHODOLOGY</a:t>
            </a:r>
            <a:endParaRPr lang="en-NG" dirty="0">
              <a:latin typeface="Baguet Script" panose="020B0604020202020204" pitchFamily="2" charset="0"/>
            </a:endParaRPr>
          </a:p>
        </p:txBody>
      </p:sp>
      <p:sp>
        <p:nvSpPr>
          <p:cNvPr id="5" name="Shape 539">
            <a:extLst>
              <a:ext uri="{FF2B5EF4-FFF2-40B4-BE49-F238E27FC236}">
                <a16:creationId xmlns:a16="http://schemas.microsoft.com/office/drawing/2014/main" id="{55228166-CDB8-5151-0FAB-9047A2C0D94D}"/>
              </a:ext>
            </a:extLst>
          </p:cNvPr>
          <p:cNvSpPr/>
          <p:nvPr/>
        </p:nvSpPr>
        <p:spPr>
          <a:xfrm>
            <a:off x="1184160" y="2807289"/>
            <a:ext cx="2634443" cy="1276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0A438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sz="14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Shape 542">
            <a:extLst>
              <a:ext uri="{FF2B5EF4-FFF2-40B4-BE49-F238E27FC236}">
                <a16:creationId xmlns:a16="http://schemas.microsoft.com/office/drawing/2014/main" id="{900036B9-153D-AD53-F02B-09009C019B15}"/>
              </a:ext>
            </a:extLst>
          </p:cNvPr>
          <p:cNvSpPr/>
          <p:nvPr/>
        </p:nvSpPr>
        <p:spPr>
          <a:xfrm>
            <a:off x="2149361" y="3208927"/>
            <a:ext cx="587455" cy="46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1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</a:path>
            </a:pathLst>
          </a:custGeom>
          <a:solidFill>
            <a:sysClr val="window" lastClr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Shape 544">
            <a:extLst>
              <a:ext uri="{FF2B5EF4-FFF2-40B4-BE49-F238E27FC236}">
                <a16:creationId xmlns:a16="http://schemas.microsoft.com/office/drawing/2014/main" id="{A53F6129-8F2B-799E-086A-F61E37EDD5B5}"/>
              </a:ext>
            </a:extLst>
          </p:cNvPr>
          <p:cNvSpPr/>
          <p:nvPr/>
        </p:nvSpPr>
        <p:spPr>
          <a:xfrm>
            <a:off x="3409836" y="2807289"/>
            <a:ext cx="2636098" cy="1276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018D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sz="14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Shape 549">
            <a:extLst>
              <a:ext uri="{FF2B5EF4-FFF2-40B4-BE49-F238E27FC236}">
                <a16:creationId xmlns:a16="http://schemas.microsoft.com/office/drawing/2014/main" id="{0E2E3B9A-6E7A-C2FD-8D4D-73BB60146C69}"/>
              </a:ext>
            </a:extLst>
          </p:cNvPr>
          <p:cNvSpPr/>
          <p:nvPr/>
        </p:nvSpPr>
        <p:spPr>
          <a:xfrm>
            <a:off x="5640273" y="2807289"/>
            <a:ext cx="2634443" cy="1276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sz="1400">
              <a:solidFill>
                <a:srgbClr val="7ACDE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Shape 553">
            <a:extLst>
              <a:ext uri="{FF2B5EF4-FFF2-40B4-BE49-F238E27FC236}">
                <a16:creationId xmlns:a16="http://schemas.microsoft.com/office/drawing/2014/main" id="{04FD784F-C01D-39EC-7EF6-A1E0B87CE358}"/>
              </a:ext>
            </a:extLst>
          </p:cNvPr>
          <p:cNvSpPr/>
          <p:nvPr/>
        </p:nvSpPr>
        <p:spPr>
          <a:xfrm>
            <a:off x="4441711" y="3181939"/>
            <a:ext cx="608967" cy="488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2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1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ysClr val="window" lastClr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Shape 555">
            <a:extLst>
              <a:ext uri="{FF2B5EF4-FFF2-40B4-BE49-F238E27FC236}">
                <a16:creationId xmlns:a16="http://schemas.microsoft.com/office/drawing/2014/main" id="{D7E4C78D-B92B-B8BF-4BEA-00E15FEC8EE0}"/>
              </a:ext>
            </a:extLst>
          </p:cNvPr>
          <p:cNvSpPr/>
          <p:nvPr/>
        </p:nvSpPr>
        <p:spPr>
          <a:xfrm>
            <a:off x="7869124" y="2807289"/>
            <a:ext cx="2636098" cy="1276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Shape 559">
            <a:extLst>
              <a:ext uri="{FF2B5EF4-FFF2-40B4-BE49-F238E27FC236}">
                <a16:creationId xmlns:a16="http://schemas.microsoft.com/office/drawing/2014/main" id="{BB282602-173C-6B83-7C87-74BF1B7011AF}"/>
              </a:ext>
            </a:extLst>
          </p:cNvPr>
          <p:cNvSpPr/>
          <p:nvPr/>
        </p:nvSpPr>
        <p:spPr>
          <a:xfrm>
            <a:off x="8897824" y="3191464"/>
            <a:ext cx="597384" cy="47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7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ysClr val="window" lastClr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89BD7F47-0088-D94F-31BE-F4E3EEAF16BB}"/>
              </a:ext>
            </a:extLst>
          </p:cNvPr>
          <p:cNvSpPr txBox="1"/>
          <p:nvPr/>
        </p:nvSpPr>
        <p:spPr>
          <a:xfrm>
            <a:off x="1173049" y="4361452"/>
            <a:ext cx="203540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CA" altLang="zh-CN" sz="1600" b="1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DATA COLLECTION </a:t>
            </a:r>
            <a:endParaRPr lang="en-US" sz="1600" b="1" dirty="0">
              <a:latin typeface="3ds" panose="02000503020000020004" pitchFamily="2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DAD0E8A-6CD8-BADB-6221-79692C21567D}"/>
              </a:ext>
            </a:extLst>
          </p:cNvPr>
          <p:cNvSpPr txBox="1"/>
          <p:nvPr/>
        </p:nvSpPr>
        <p:spPr>
          <a:xfrm>
            <a:off x="1179433" y="4670042"/>
            <a:ext cx="2208166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spcBef>
                <a:spcPct val="20000"/>
              </a:spcBef>
              <a:defRPr/>
            </a:pPr>
            <a:r>
              <a:rPr lang="en-CA" altLang="zh-CN" sz="140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Aggregate time series into a single </a:t>
            </a:r>
            <a:r>
              <a:rPr lang="en-CA" altLang="zh-CN" sz="1400" dirty="0" err="1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dataframe</a:t>
            </a:r>
            <a:r>
              <a:rPr lang="en-CA" altLang="zh-CN" sz="140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1400" dirty="0">
              <a:latin typeface="3ds" panose="02000503020000020004" pitchFamily="2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CD82F-0936-3C0F-B0A7-9F219A7CC542}"/>
              </a:ext>
            </a:extLst>
          </p:cNvPr>
          <p:cNvSpPr txBox="1"/>
          <p:nvPr/>
        </p:nvSpPr>
        <p:spPr>
          <a:xfrm>
            <a:off x="3528267" y="4365374"/>
            <a:ext cx="20354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CA" sz="1600" b="1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DATA EXPLORATION AND CLEANING </a:t>
            </a:r>
            <a:endParaRPr lang="en-US" sz="1600" b="1" dirty="0">
              <a:latin typeface="3ds" panose="02000503020000020004" pitchFamily="2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32242500-76F2-1FEF-5B8A-A5EF140B7C08}"/>
              </a:ext>
            </a:extLst>
          </p:cNvPr>
          <p:cNvSpPr txBox="1"/>
          <p:nvPr/>
        </p:nvSpPr>
        <p:spPr>
          <a:xfrm>
            <a:off x="3528267" y="4933639"/>
            <a:ext cx="2208166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spcBef>
                <a:spcPct val="20000"/>
              </a:spcBef>
              <a:defRPr/>
            </a:pPr>
            <a:r>
              <a:rPr lang="en-CA" altLang="zh-CN" sz="140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Discover trends and issues with data </a:t>
            </a:r>
            <a:endParaRPr lang="en-US" altLang="zh-CN" sz="1400" dirty="0">
              <a:latin typeface="3ds" panose="02000503020000020004" pitchFamily="2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E8894CD9-A561-27DE-2A9E-1B365A11F933}"/>
              </a:ext>
            </a:extLst>
          </p:cNvPr>
          <p:cNvSpPr txBox="1"/>
          <p:nvPr/>
        </p:nvSpPr>
        <p:spPr>
          <a:xfrm>
            <a:off x="5897449" y="4361452"/>
            <a:ext cx="20354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CA" altLang="zh-CN" sz="1600" b="1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MODEL DEVELOPMENT </a:t>
            </a:r>
            <a:endParaRPr lang="en-US" sz="1600" b="1" dirty="0">
              <a:latin typeface="3ds" panose="02000503020000020004" pitchFamily="2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C6E639F9-C976-B035-76AB-CD9980E83B5B}"/>
              </a:ext>
            </a:extLst>
          </p:cNvPr>
          <p:cNvSpPr txBox="1"/>
          <p:nvPr/>
        </p:nvSpPr>
        <p:spPr>
          <a:xfrm>
            <a:off x="5877101" y="4978374"/>
            <a:ext cx="2208166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spcBef>
                <a:spcPct val="20000"/>
              </a:spcBef>
              <a:defRPr/>
            </a:pPr>
            <a:r>
              <a:rPr lang="en-CA" altLang="zh-CN" sz="140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Create multiple models with different hyper parameters </a:t>
            </a:r>
            <a:endParaRPr lang="en-US" altLang="zh-CN" sz="1400" dirty="0">
              <a:latin typeface="3ds" panose="02000503020000020004" pitchFamily="2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63721819-D4DB-5AB3-25CC-D1CF4CFE6003}"/>
              </a:ext>
            </a:extLst>
          </p:cNvPr>
          <p:cNvSpPr txBox="1"/>
          <p:nvPr/>
        </p:nvSpPr>
        <p:spPr>
          <a:xfrm>
            <a:off x="8178813" y="4361452"/>
            <a:ext cx="203540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CA" altLang="zh-CN" sz="1600" b="1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MODEL EVALUATION</a:t>
            </a:r>
            <a:endParaRPr lang="en-US" sz="1600" b="1" dirty="0">
              <a:latin typeface="3ds" panose="02000503020000020004" pitchFamily="2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547">
            <a:extLst>
              <a:ext uri="{FF2B5EF4-FFF2-40B4-BE49-F238E27FC236}">
                <a16:creationId xmlns:a16="http://schemas.microsoft.com/office/drawing/2014/main" id="{43331E31-F00C-CA92-0968-369583B21DFF}"/>
              </a:ext>
            </a:extLst>
          </p:cNvPr>
          <p:cNvSpPr/>
          <p:nvPr/>
        </p:nvSpPr>
        <p:spPr>
          <a:xfrm>
            <a:off x="6597825" y="3295554"/>
            <a:ext cx="610622" cy="487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2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7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4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9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2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4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ysClr val="window" lastClr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EC72303C-1946-44FD-A370-E5B3544852C1}"/>
              </a:ext>
            </a:extLst>
          </p:cNvPr>
          <p:cNvSpPr txBox="1"/>
          <p:nvPr/>
        </p:nvSpPr>
        <p:spPr>
          <a:xfrm>
            <a:off x="8225935" y="4777763"/>
            <a:ext cx="2208166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spcBef>
                <a:spcPct val="20000"/>
              </a:spcBef>
              <a:defRPr/>
            </a:pPr>
            <a:r>
              <a:rPr lang="en-US" altLang="zh-CN" sz="140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Evaluate several model based on several criterial and choose the best one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C30969E-5539-A911-02AF-6CCA6531A684}"/>
              </a:ext>
            </a:extLst>
          </p:cNvPr>
          <p:cNvSpPr/>
          <p:nvPr/>
        </p:nvSpPr>
        <p:spPr>
          <a:xfrm>
            <a:off x="-579970" y="1257981"/>
            <a:ext cx="9824178" cy="657080"/>
          </a:xfrm>
          <a:prstGeom prst="arc">
            <a:avLst>
              <a:gd name="adj1" fmla="val 11544367"/>
              <a:gd name="adj2" fmla="val 15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619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文本框 9"/>
          <p:cNvSpPr txBox="1"/>
          <p:nvPr/>
        </p:nvSpPr>
        <p:spPr>
          <a:xfrm>
            <a:off x="1093470" y="271145"/>
            <a:ext cx="43440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  <a:cs typeface="+mj-lt"/>
              </a:rPr>
              <a:t>DATA COLLECTION </a:t>
            </a:r>
          </a:p>
        </p:txBody>
      </p:sp>
      <p:sp>
        <p:nvSpPr>
          <p:cNvPr id="12293" name="矩形 8">
            <a:hlinkClick r:id="rId2"/>
          </p:cNvPr>
          <p:cNvSpPr/>
          <p:nvPr/>
        </p:nvSpPr>
        <p:spPr>
          <a:xfrm>
            <a:off x="2059709" y="5700264"/>
            <a:ext cx="7899400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CA" altLang="zh-CN" sz="1800" dirty="0">
                <a:ea typeface="Microsoft YaHei" panose="020B0503020204020204" pitchFamily="34" charset="-122"/>
                <a:cs typeface="+mn-lt"/>
              </a:rPr>
              <a:t>Vargas, Ricardo; </a:t>
            </a:r>
            <a:r>
              <a:rPr lang="en-CA" altLang="zh-CN" sz="1800" dirty="0" err="1">
                <a:ea typeface="Microsoft YaHei" panose="020B0503020204020204" pitchFamily="34" charset="-122"/>
                <a:cs typeface="+mn-lt"/>
              </a:rPr>
              <a:t>Munaro</a:t>
            </a:r>
            <a:r>
              <a:rPr lang="en-CA" altLang="zh-CN" sz="1800" dirty="0">
                <a:ea typeface="Microsoft YaHei" panose="020B0503020204020204" pitchFamily="34" charset="-122"/>
                <a:cs typeface="+mn-lt"/>
              </a:rPr>
              <a:t>, Celso; </a:t>
            </a:r>
            <a:r>
              <a:rPr lang="en-CA" altLang="zh-CN" sz="1800" dirty="0" err="1">
                <a:ea typeface="Microsoft YaHei" panose="020B0503020204020204" pitchFamily="34" charset="-122"/>
                <a:cs typeface="+mn-lt"/>
              </a:rPr>
              <a:t>Ciarelli</a:t>
            </a:r>
            <a:r>
              <a:rPr lang="en-CA" altLang="zh-CN" sz="1800" dirty="0">
                <a:ea typeface="Microsoft YaHei" panose="020B0503020204020204" pitchFamily="34" charset="-122"/>
                <a:cs typeface="+mn-lt"/>
              </a:rPr>
              <a:t>, Patrick; Medeiros, André; Amaral, Bruno; Barrionuevo, Daniel; Araújo, Jean; Ribeiro, Jorge; </a:t>
            </a:r>
            <a:r>
              <a:rPr lang="en-CA" altLang="zh-CN" sz="1800" dirty="0" err="1">
                <a:ea typeface="Microsoft YaHei" panose="020B0503020204020204" pitchFamily="34" charset="-122"/>
                <a:cs typeface="+mn-lt"/>
              </a:rPr>
              <a:t>Magalhães</a:t>
            </a:r>
            <a:r>
              <a:rPr lang="en-CA" altLang="zh-CN" sz="1800" dirty="0">
                <a:ea typeface="Microsoft YaHei" panose="020B0503020204020204" pitchFamily="34" charset="-122"/>
                <a:cs typeface="+mn-lt"/>
              </a:rPr>
              <a:t>, Lucas (2019), “Data for: A Realistic and Public Dataset with Rare Undesirable Real Events in Oil Wells”, Mendeley Data, v1. http://dx.doi.org/10.17632/r7774rwc7v.1</a:t>
            </a:r>
            <a:endParaRPr lang="zh-CN" altLang="en-US" sz="1800" dirty="0">
              <a:ea typeface="Microsoft YaHei" panose="020B0503020204020204" pitchFamily="34" charset="-122"/>
              <a:cs typeface="+mn-lt"/>
            </a:endParaRPr>
          </a:p>
        </p:txBody>
      </p:sp>
      <p:grpSp>
        <p:nvGrpSpPr>
          <p:cNvPr id="12294" name="组合 9"/>
          <p:cNvGrpSpPr/>
          <p:nvPr/>
        </p:nvGrpSpPr>
        <p:grpSpPr>
          <a:xfrm>
            <a:off x="3369356" y="5189359"/>
            <a:ext cx="3898023" cy="468312"/>
            <a:chOff x="-29495" y="-677866"/>
            <a:chExt cx="2722689" cy="521033"/>
          </a:xfrm>
        </p:grpSpPr>
        <p:grpSp>
          <p:nvGrpSpPr>
            <p:cNvPr id="12296" name="组合 10"/>
            <p:cNvGrpSpPr/>
            <p:nvPr/>
          </p:nvGrpSpPr>
          <p:grpSpPr>
            <a:xfrm>
              <a:off x="0" y="-677866"/>
              <a:ext cx="2693194" cy="521033"/>
              <a:chOff x="0" y="-677866"/>
              <a:chExt cx="2693194" cy="521033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0" y="-677866"/>
                <a:ext cx="2693362" cy="513968"/>
              </a:xfrm>
              <a:prstGeom prst="roundRect">
                <a:avLst/>
              </a:prstGeom>
              <a:solidFill>
                <a:srgbClr val="0A43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0" y="-578958"/>
                <a:ext cx="2693362" cy="422125"/>
              </a:xfrm>
              <a:custGeom>
                <a:avLst/>
                <a:gdLst>
                  <a:gd name="connsiteX0" fmla="*/ 2693194 w 2693194"/>
                  <a:gd name="connsiteY0" fmla="*/ 0 h 421619"/>
                  <a:gd name="connsiteX1" fmla="*/ 2693194 w 2693194"/>
                  <a:gd name="connsiteY1" fmla="*/ 335892 h 421619"/>
                  <a:gd name="connsiteX2" fmla="*/ 2607467 w 2693194"/>
                  <a:gd name="connsiteY2" fmla="*/ 421619 h 421619"/>
                  <a:gd name="connsiteX3" fmla="*/ 85727 w 2693194"/>
                  <a:gd name="connsiteY3" fmla="*/ 421619 h 421619"/>
                  <a:gd name="connsiteX4" fmla="*/ 0 w 2693194"/>
                  <a:gd name="connsiteY4" fmla="*/ 335892 h 421619"/>
                  <a:gd name="connsiteX5" fmla="*/ 0 w 2693194"/>
                  <a:gd name="connsiteY5" fmla="*/ 271095 h 421619"/>
                  <a:gd name="connsiteX6" fmla="*/ 69019 w 2693194"/>
                  <a:gd name="connsiteY6" fmla="*/ 284656 h 421619"/>
                  <a:gd name="connsiteX7" fmla="*/ 1927036 w 2693194"/>
                  <a:gd name="connsiteY7" fmla="*/ 166649 h 421619"/>
                  <a:gd name="connsiteX8" fmla="*/ 2368274 w 2693194"/>
                  <a:gd name="connsiteY8" fmla="*/ 79277 h 421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93194" h="421619">
                    <a:moveTo>
                      <a:pt x="2693194" y="0"/>
                    </a:moveTo>
                    <a:lnTo>
                      <a:pt x="2693194" y="335892"/>
                    </a:lnTo>
                    <a:cubicBezTo>
                      <a:pt x="2693194" y="383238"/>
                      <a:pt x="2654813" y="421619"/>
                      <a:pt x="2607467" y="421619"/>
                    </a:cubicBezTo>
                    <a:lnTo>
                      <a:pt x="85727" y="421619"/>
                    </a:lnTo>
                    <a:cubicBezTo>
                      <a:pt x="38381" y="421619"/>
                      <a:pt x="0" y="383238"/>
                      <a:pt x="0" y="335892"/>
                    </a:cubicBezTo>
                    <a:lnTo>
                      <a:pt x="0" y="271095"/>
                    </a:lnTo>
                    <a:lnTo>
                      <a:pt x="69019" y="284656"/>
                    </a:lnTo>
                    <a:cubicBezTo>
                      <a:pt x="485512" y="337561"/>
                      <a:pt x="1168484" y="300273"/>
                      <a:pt x="1927036" y="166649"/>
                    </a:cubicBezTo>
                    <a:cubicBezTo>
                      <a:pt x="2078746" y="139924"/>
                      <a:pt x="2226298" y="110611"/>
                      <a:pt x="2368274" y="79277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297" name="文本框 11"/>
            <p:cNvSpPr txBox="1"/>
            <p:nvPr/>
          </p:nvSpPr>
          <p:spPr>
            <a:xfrm>
              <a:off x="-29495" y="-625763"/>
              <a:ext cx="2297743" cy="409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</a:t>
              </a:r>
              <a:r>
                <a:rPr lang="en-US" altLang="zh-CN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lt"/>
                </a:rPr>
                <a:t>Source</a:t>
              </a:r>
              <a:r>
                <a:rPr lang="en-US" altLang="zh-CN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B7E99CC-5FD9-690D-52B2-2EE817863018}"/>
              </a:ext>
            </a:extLst>
          </p:cNvPr>
          <p:cNvSpPr txBox="1"/>
          <p:nvPr/>
        </p:nvSpPr>
        <p:spPr>
          <a:xfrm>
            <a:off x="381000" y="1191210"/>
            <a:ext cx="11256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This work presents a rich dataset with cases of eight types of unpleasant occurrences, each of which is distinguished by eight process characteristics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in offshore naturally flowing wells.</a:t>
            </a:r>
            <a:endParaRPr kumimoji="0" lang="en-CA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algn="just"/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algn="just"/>
            <a:endParaRPr lang="en-US" sz="2400" i="0" dirty="0">
              <a:effectLst/>
              <a:latin typeface="-apple-system"/>
            </a:endParaRPr>
          </a:p>
          <a:p>
            <a:pPr algn="just"/>
            <a:r>
              <a:rPr lang="en-US" sz="2400" i="0" dirty="0">
                <a:effectLst/>
                <a:latin typeface="-apple-system"/>
              </a:rPr>
              <a:t>For more information about the theory behind this dataset, refer to the paper </a:t>
            </a:r>
            <a:r>
              <a:rPr lang="en-US" sz="2400" b="1" i="0" dirty="0">
                <a:effectLst/>
                <a:latin typeface="-apple-system"/>
              </a:rPr>
              <a:t>’A realistic and public dataset with rare undesirable real events in oil wells</a:t>
            </a:r>
            <a:r>
              <a:rPr lang="en-US" sz="2400" i="0" dirty="0">
                <a:effectLst/>
                <a:latin typeface="-apple-system"/>
              </a:rPr>
              <a:t>’ published in the Journal of Petroleum Science and 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文本框 9"/>
          <p:cNvSpPr txBox="1"/>
          <p:nvPr/>
        </p:nvSpPr>
        <p:spPr>
          <a:xfrm>
            <a:off x="1171847" y="282384"/>
            <a:ext cx="6835684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  <a:cs typeface="+mj-lt"/>
              </a:rPr>
              <a:t>META DATA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  <a:cs typeface="+mj-lt"/>
              </a:rPr>
              <a:t>Information on the dataset</a:t>
            </a:r>
            <a:endParaRPr lang="en-US" altLang="zh-CN" sz="3600" b="1" dirty="0">
              <a:solidFill>
                <a:srgbClr val="000000"/>
              </a:solidFill>
              <a:latin typeface="3ds" panose="02000503020000020004" pitchFamily="2" charset="0"/>
              <a:ea typeface="Microsoft YaHei" panose="020B0503020204020204" pitchFamily="34" charset="-122"/>
              <a:cs typeface="+mj-lt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D7230A9-6733-7E35-3ECE-5A1AACA0C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09445"/>
              </p:ext>
            </p:extLst>
          </p:nvPr>
        </p:nvGraphicFramePr>
        <p:xfrm>
          <a:off x="7072221" y="2282932"/>
          <a:ext cx="49328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44">
                  <a:extLst>
                    <a:ext uri="{9D8B030D-6E8A-4147-A177-3AD203B41FA5}">
                      <a16:colId xmlns:a16="http://schemas.microsoft.com/office/drawing/2014/main" val="2707342668"/>
                    </a:ext>
                  </a:extLst>
                </a:gridCol>
                <a:gridCol w="3788228">
                  <a:extLst>
                    <a:ext uri="{9D8B030D-6E8A-4147-A177-3AD203B41FA5}">
                      <a16:colId xmlns:a16="http://schemas.microsoft.com/office/drawing/2014/main" val="175474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CODE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IDENTIFICATION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0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0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3ds" panose="02000503020000020004" pitchFamily="2" charset="0"/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0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3ds" panose="02000503020000020004" pitchFamily="2" charset="0"/>
                        </a:rPr>
                        <a:t>Abrupt Increase of BSW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2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3ds" panose="02000503020000020004" pitchFamily="2" charset="0"/>
                        </a:rPr>
                        <a:t>Spurious Closure of DHSV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2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3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3ds" panose="02000503020000020004" pitchFamily="2" charset="0"/>
                        </a:rPr>
                        <a:t>Severe Slugging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2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4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3ds" panose="02000503020000020004" pitchFamily="2" charset="0"/>
                        </a:rPr>
                        <a:t>Flow Instability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6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5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3ds" panose="02000503020000020004" pitchFamily="2" charset="0"/>
                        </a:rPr>
                        <a:t>Rapid Productivity Loss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2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6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3ds" panose="02000503020000020004" pitchFamily="2" charset="0"/>
                        </a:rPr>
                        <a:t>Quick Restriction  in PCK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02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7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3ds" panose="02000503020000020004" pitchFamily="2" charset="0"/>
                        </a:rPr>
                        <a:t>Scaling in PCK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6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8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3ds" panose="02000503020000020004" pitchFamily="2" charset="0"/>
                        </a:rPr>
                        <a:t>Hydrate in Production Line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1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10x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3ds" panose="02000503020000020004" pitchFamily="2" charset="0"/>
                        </a:rPr>
                        <a:t>Transient to state x</a:t>
                      </a:r>
                      <a:endParaRPr lang="en-NG" dirty="0">
                        <a:latin typeface="3ds" panose="02000503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330355"/>
                  </a:ext>
                </a:extLst>
              </a:tr>
            </a:tbl>
          </a:graphicData>
        </a:graphic>
      </p:graphicFrame>
      <p:sp>
        <p:nvSpPr>
          <p:cNvPr id="20" name="文本框 9">
            <a:extLst>
              <a:ext uri="{FF2B5EF4-FFF2-40B4-BE49-F238E27FC236}">
                <a16:creationId xmlns:a16="http://schemas.microsoft.com/office/drawing/2014/main" id="{C85C2EE5-DC7A-BFB3-0450-798B9FDAD81F}"/>
              </a:ext>
            </a:extLst>
          </p:cNvPr>
          <p:cNvSpPr txBox="1"/>
          <p:nvPr/>
        </p:nvSpPr>
        <p:spPr>
          <a:xfrm>
            <a:off x="7072221" y="1882822"/>
            <a:ext cx="283138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3ds" panose="02000503020000020004" pitchFamily="2" charset="0"/>
                <a:ea typeface="Microsoft YaHei" panose="020B0503020204020204" pitchFamily="34" charset="-122"/>
                <a:cs typeface="+mj-lt"/>
              </a:rPr>
              <a:t>CLASS LABELS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98B109-7298-2545-BD3E-6295BEE2CAEF}"/>
              </a:ext>
            </a:extLst>
          </p:cNvPr>
          <p:cNvGrpSpPr/>
          <p:nvPr/>
        </p:nvGrpSpPr>
        <p:grpSpPr>
          <a:xfrm>
            <a:off x="346438" y="2569009"/>
            <a:ext cx="6121592" cy="2568644"/>
            <a:chOff x="226095" y="3248278"/>
            <a:chExt cx="6121592" cy="25686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0506A1-C63B-719F-6370-F5E4FFFE9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095" y="3648388"/>
              <a:ext cx="6121592" cy="2168534"/>
            </a:xfrm>
            <a:prstGeom prst="rect">
              <a:avLst/>
            </a:prstGeom>
          </p:spPr>
        </p:pic>
        <p:sp>
          <p:nvSpPr>
            <p:cNvPr id="21" name="文本框 9">
              <a:extLst>
                <a:ext uri="{FF2B5EF4-FFF2-40B4-BE49-F238E27FC236}">
                  <a16:creationId xmlns:a16="http://schemas.microsoft.com/office/drawing/2014/main" id="{0C50D1DB-EA36-E2A8-F4AA-9075CF449188}"/>
                </a:ext>
              </a:extLst>
            </p:cNvPr>
            <p:cNvSpPr txBox="1"/>
            <p:nvPr/>
          </p:nvSpPr>
          <p:spPr>
            <a:xfrm>
              <a:off x="226095" y="3248278"/>
              <a:ext cx="2831385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  <a:cs typeface="+mj-lt"/>
                </a:rPr>
                <a:t>FEATURES 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95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9">
            <a:extLst>
              <a:ext uri="{FF2B5EF4-FFF2-40B4-BE49-F238E27FC236}">
                <a16:creationId xmlns:a16="http://schemas.microsoft.com/office/drawing/2014/main" id="{1DA442FA-E4BE-1BDB-23D7-7949373036C8}"/>
              </a:ext>
            </a:extLst>
          </p:cNvPr>
          <p:cNvSpPr txBox="1"/>
          <p:nvPr/>
        </p:nvSpPr>
        <p:spPr>
          <a:xfrm>
            <a:off x="7188052" y="1948583"/>
            <a:ext cx="4876800" cy="209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 sz="5400" b="1" dirty="0">
                <a:latin typeface="3ds" panose="02000503020000020004" pitchFamily="2" charset="0"/>
                <a:ea typeface="+mj-ea"/>
                <a:cs typeface="+mj-cs"/>
              </a:rPr>
              <a:t>DATA IMPORTATION </a:t>
            </a:r>
          </a:p>
        </p:txBody>
      </p:sp>
      <p:sp>
        <p:nvSpPr>
          <p:cNvPr id="36" name="Freeform: Shape 2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CA921E-6162-F90C-510E-C9E516969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" b="-2"/>
          <a:stretch/>
        </p:blipFill>
        <p:spPr>
          <a:xfrm>
            <a:off x="14664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组合 7">
            <a:extLst>
              <a:ext uri="{FF2B5EF4-FFF2-40B4-BE49-F238E27FC236}">
                <a16:creationId xmlns:a16="http://schemas.microsoft.com/office/drawing/2014/main" id="{4E12917B-FE05-C817-4CFB-5EFC7D35B9F9}"/>
              </a:ext>
            </a:extLst>
          </p:cNvPr>
          <p:cNvGrpSpPr/>
          <p:nvPr/>
        </p:nvGrpSpPr>
        <p:grpSpPr>
          <a:xfrm>
            <a:off x="7347608" y="2610575"/>
            <a:ext cx="582613" cy="387350"/>
            <a:chOff x="914400" y="742950"/>
            <a:chExt cx="686707" cy="457200"/>
          </a:xfrm>
        </p:grpSpPr>
        <p:sp>
          <p:nvSpPr>
            <p:cNvPr id="18" name="燕尾形 4">
              <a:extLst>
                <a:ext uri="{FF2B5EF4-FFF2-40B4-BE49-F238E27FC236}">
                  <a16:creationId xmlns:a16="http://schemas.microsoft.com/office/drawing/2014/main" id="{1BB70F98-587C-C632-4ABA-8BD3B740344A}"/>
                </a:ext>
              </a:extLst>
            </p:cNvPr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燕尾形 5">
              <a:extLst>
                <a:ext uri="{FF2B5EF4-FFF2-40B4-BE49-F238E27FC236}">
                  <a16:creationId xmlns:a16="http://schemas.microsoft.com/office/drawing/2014/main" id="{68AAF16C-6972-C840-0FE2-03E0D713925F}"/>
                </a:ext>
              </a:extLst>
            </p:cNvPr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燕尾形 6">
              <a:extLst>
                <a:ext uri="{FF2B5EF4-FFF2-40B4-BE49-F238E27FC236}">
                  <a16:creationId xmlns:a16="http://schemas.microsoft.com/office/drawing/2014/main" id="{13B1B5E5-0AC5-7872-CE54-E30697379CFC}"/>
                </a:ext>
              </a:extLst>
            </p:cNvPr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170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BC717D-45B7-02CB-30D5-03DC9F29A9FE}"/>
              </a:ext>
            </a:extLst>
          </p:cNvPr>
          <p:cNvGrpSpPr/>
          <p:nvPr/>
        </p:nvGrpSpPr>
        <p:grpSpPr>
          <a:xfrm>
            <a:off x="361415" y="257698"/>
            <a:ext cx="8451228" cy="1323439"/>
            <a:chOff x="361415" y="257698"/>
            <a:chExt cx="8451228" cy="1323439"/>
          </a:xfrm>
        </p:grpSpPr>
        <p:grpSp>
          <p:nvGrpSpPr>
            <p:cNvPr id="11266" name="组合 7"/>
            <p:cNvGrpSpPr/>
            <p:nvPr/>
          </p:nvGrpSpPr>
          <p:grpSpPr>
            <a:xfrm>
              <a:off x="361415" y="413227"/>
              <a:ext cx="582613" cy="387350"/>
              <a:chOff x="914400" y="742950"/>
              <a:chExt cx="686707" cy="457200"/>
            </a:xfrm>
          </p:grpSpPr>
          <p:sp>
            <p:nvSpPr>
              <p:cNvPr id="5" name="燕尾形 4"/>
              <p:cNvSpPr/>
              <p:nvPr/>
            </p:nvSpPr>
            <p:spPr>
              <a:xfrm>
                <a:off x="914400" y="742950"/>
                <a:ext cx="314325" cy="457200"/>
              </a:xfrm>
              <a:prstGeom prst="chevron">
                <a:avLst/>
              </a:prstGeom>
              <a:solidFill>
                <a:srgbClr val="237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燕尾形 5"/>
              <p:cNvSpPr/>
              <p:nvPr/>
            </p:nvSpPr>
            <p:spPr>
              <a:xfrm>
                <a:off x="1098096" y="742950"/>
                <a:ext cx="314325" cy="457200"/>
              </a:xfrm>
              <a:prstGeom prst="chevron">
                <a:avLst/>
              </a:prstGeom>
              <a:solidFill>
                <a:srgbClr val="459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燕尾形 6"/>
              <p:cNvSpPr/>
              <p:nvPr/>
            </p:nvSpPr>
            <p:spPr>
              <a:xfrm>
                <a:off x="1286782" y="742950"/>
                <a:ext cx="314325" cy="45720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1268" name="文本框 9"/>
            <p:cNvSpPr txBox="1"/>
            <p:nvPr/>
          </p:nvSpPr>
          <p:spPr>
            <a:xfrm>
              <a:off x="1320539" y="257698"/>
              <a:ext cx="7492104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000" b="1" dirty="0">
                  <a:solidFill>
                    <a:srgbClr val="000000"/>
                  </a:solidFill>
                  <a:latin typeface="3ds" panose="02000503020000020004" pitchFamily="2" charset="0"/>
                  <a:ea typeface="Microsoft YaHei" panose="020B0503020204020204" pitchFamily="34" charset="-122"/>
                  <a:cs typeface="+mj-lt"/>
                </a:rPr>
                <a:t>DATA CLEANING  AND EDA </a:t>
              </a:r>
            </a:p>
            <a:p>
              <a:pPr eaLnBrk="1" hangingPunct="1"/>
              <a:r>
                <a:rPr lang="en-CA" altLang="zh-CN" sz="4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4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ED54D8-69F3-7EC4-CFED-226BF8F1E094}"/>
              </a:ext>
            </a:extLst>
          </p:cNvPr>
          <p:cNvGrpSpPr/>
          <p:nvPr/>
        </p:nvGrpSpPr>
        <p:grpSpPr>
          <a:xfrm>
            <a:off x="935709" y="2034645"/>
            <a:ext cx="9695237" cy="3778009"/>
            <a:chOff x="594229" y="2117773"/>
            <a:chExt cx="9695237" cy="3778009"/>
          </a:xfrm>
        </p:grpSpPr>
        <p:sp>
          <p:nvSpPr>
            <p:cNvPr id="11" name="Freeform 2"/>
            <p:cNvSpPr/>
            <p:nvPr/>
          </p:nvSpPr>
          <p:spPr bwMode="auto">
            <a:xfrm>
              <a:off x="5204703" y="4313238"/>
              <a:ext cx="1173163" cy="1536700"/>
            </a:xfrm>
            <a:custGeom>
              <a:avLst/>
              <a:gdLst>
                <a:gd name="T0" fmla="*/ 0 w 960"/>
                <a:gd name="T1" fmla="*/ 2147483647 h 1110"/>
                <a:gd name="T2" fmla="*/ 2147483647 w 960"/>
                <a:gd name="T3" fmla="*/ 0 h 1110"/>
                <a:gd name="T4" fmla="*/ 2147483647 w 960"/>
                <a:gd name="T5" fmla="*/ 2147483647 h 1110"/>
                <a:gd name="T6" fmla="*/ 0 w 960"/>
                <a:gd name="T7" fmla="*/ 2147483647 h 1110"/>
                <a:gd name="T8" fmla="*/ 0 w 960"/>
                <a:gd name="T9" fmla="*/ 2147483647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018DC9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3"/>
            <p:cNvSpPr/>
            <p:nvPr/>
          </p:nvSpPr>
          <p:spPr bwMode="auto">
            <a:xfrm>
              <a:off x="7827253" y="3149600"/>
              <a:ext cx="1201738" cy="2701925"/>
            </a:xfrm>
            <a:custGeom>
              <a:avLst/>
              <a:gdLst>
                <a:gd name="T0" fmla="*/ 0 w 982"/>
                <a:gd name="T1" fmla="*/ 2147483647 h 1953"/>
                <a:gd name="T2" fmla="*/ 2147483647 w 982"/>
                <a:gd name="T3" fmla="*/ 0 h 1953"/>
                <a:gd name="T4" fmla="*/ 2147483647 w 982"/>
                <a:gd name="T5" fmla="*/ 2147483647 h 1953"/>
                <a:gd name="T6" fmla="*/ 2147483647 w 982"/>
                <a:gd name="T7" fmla="*/ 2147483647 h 1953"/>
                <a:gd name="T8" fmla="*/ 0 w 982"/>
                <a:gd name="T9" fmla="*/ 2147483647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018DC9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4"/>
            <p:cNvSpPr/>
            <p:nvPr/>
          </p:nvSpPr>
          <p:spPr bwMode="auto">
            <a:xfrm>
              <a:off x="6508041" y="3763963"/>
              <a:ext cx="1182688" cy="2085975"/>
            </a:xfrm>
            <a:custGeom>
              <a:avLst/>
              <a:gdLst>
                <a:gd name="T0" fmla="*/ 0 w 967"/>
                <a:gd name="T1" fmla="*/ 2147483647 h 1507"/>
                <a:gd name="T2" fmla="*/ 2147483647 w 967"/>
                <a:gd name="T3" fmla="*/ 0 h 1507"/>
                <a:gd name="T4" fmla="*/ 2147483647 w 967"/>
                <a:gd name="T5" fmla="*/ 2147483647 h 1507"/>
                <a:gd name="T6" fmla="*/ 2147483647 w 967"/>
                <a:gd name="T7" fmla="*/ 2147483647 h 1507"/>
                <a:gd name="T8" fmla="*/ 0 w 967"/>
                <a:gd name="T9" fmla="*/ 2147483647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0A4383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3888666" y="4914900"/>
              <a:ext cx="1177925" cy="935038"/>
            </a:xfrm>
            <a:custGeom>
              <a:avLst/>
              <a:gdLst>
                <a:gd name="T0" fmla="*/ 0 w 963"/>
                <a:gd name="T1" fmla="*/ 2147483647 h 691"/>
                <a:gd name="T2" fmla="*/ 2147483647 w 963"/>
                <a:gd name="T3" fmla="*/ 0 h 691"/>
                <a:gd name="T4" fmla="*/ 2147483647 w 963"/>
                <a:gd name="T5" fmla="*/ 2147483647 h 691"/>
                <a:gd name="T6" fmla="*/ 2147483647 w 963"/>
                <a:gd name="T7" fmla="*/ 2147483647 h 691"/>
                <a:gd name="T8" fmla="*/ 0 w 963"/>
                <a:gd name="T9" fmla="*/ 2147483647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0A4383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3"/>
            <p:cNvSpPr/>
            <p:nvPr/>
          </p:nvSpPr>
          <p:spPr bwMode="auto">
            <a:xfrm>
              <a:off x="9086141" y="2381250"/>
              <a:ext cx="1203325" cy="3479800"/>
            </a:xfrm>
            <a:custGeom>
              <a:avLst/>
              <a:gdLst>
                <a:gd name="T0" fmla="*/ 0 w 982"/>
                <a:gd name="T1" fmla="*/ 2147483647 h 1953"/>
                <a:gd name="T2" fmla="*/ 2147483647 w 982"/>
                <a:gd name="T3" fmla="*/ 0 h 1953"/>
                <a:gd name="T4" fmla="*/ 2147483647 w 982"/>
                <a:gd name="T5" fmla="*/ 2147483647 h 1953"/>
                <a:gd name="T6" fmla="*/ 2147483647 w 982"/>
                <a:gd name="T7" fmla="*/ 2147483647 h 1953"/>
                <a:gd name="T8" fmla="*/ 0 w 982"/>
                <a:gd name="T9" fmla="*/ 2147483647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FFC000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9572396" y="5119687"/>
              <a:ext cx="442913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8154091" y="5080977"/>
              <a:ext cx="4445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880310" y="5119687"/>
              <a:ext cx="4445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5512678" y="5065713"/>
              <a:ext cx="442913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3444166" y="5849938"/>
              <a:ext cx="6546850" cy="0"/>
            </a:xfrm>
            <a:prstGeom prst="line">
              <a:avLst/>
            </a:prstGeom>
            <a:noFill/>
            <a:ln w="28575">
              <a:solidFill>
                <a:srgbClr val="ADBACA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325040" y="5166769"/>
              <a:ext cx="4445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3017128" y="5470524"/>
              <a:ext cx="1177926" cy="10759"/>
            </a:xfrm>
            <a:prstGeom prst="line">
              <a:avLst/>
            </a:prstGeom>
            <a:solidFill>
              <a:srgbClr val="969696"/>
            </a:solidFill>
            <a:ln w="9525">
              <a:solidFill>
                <a:srgbClr val="ADBACA"/>
              </a:solidFill>
              <a:round/>
              <a:head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H="1">
              <a:off x="3134415" y="4787893"/>
              <a:ext cx="2381250" cy="0"/>
            </a:xfrm>
            <a:prstGeom prst="line">
              <a:avLst/>
            </a:prstGeom>
            <a:solidFill>
              <a:srgbClr val="969696"/>
            </a:solidFill>
            <a:ln w="9525">
              <a:solidFill>
                <a:srgbClr val="ADBACA"/>
              </a:solidFill>
              <a:round/>
              <a:head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3197310" y="4034264"/>
              <a:ext cx="3902075" cy="0"/>
            </a:xfrm>
            <a:prstGeom prst="line">
              <a:avLst/>
            </a:prstGeom>
            <a:solidFill>
              <a:srgbClr val="969696"/>
            </a:solidFill>
            <a:ln w="9525">
              <a:solidFill>
                <a:srgbClr val="ADBACA"/>
              </a:solidFill>
              <a:round/>
              <a:head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 flipV="1">
              <a:off x="3679366" y="3213209"/>
              <a:ext cx="5163136" cy="15876"/>
            </a:xfrm>
            <a:prstGeom prst="line">
              <a:avLst/>
            </a:prstGeom>
            <a:solidFill>
              <a:srgbClr val="969696"/>
            </a:solidFill>
            <a:ln w="9525">
              <a:solidFill>
                <a:srgbClr val="ADBACA"/>
              </a:solidFill>
              <a:round/>
              <a:head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3314602" y="2367181"/>
              <a:ext cx="6937558" cy="15875"/>
            </a:xfrm>
            <a:prstGeom prst="line">
              <a:avLst/>
            </a:prstGeom>
            <a:solidFill>
              <a:srgbClr val="969696"/>
            </a:solidFill>
            <a:ln w="9525">
              <a:solidFill>
                <a:srgbClr val="ADBACA"/>
              </a:solidFill>
              <a:round/>
              <a:head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602548" y="5425367"/>
              <a:ext cx="28946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CA" sz="1600" b="1" dirty="0"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DATA VISUALIZATION</a:t>
              </a:r>
              <a:endParaRPr kumimoji="0" lang="en-US" sz="1600" b="1" kern="1200" cap="none" spc="0" normalizeH="0" baseline="0" noProof="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602548" y="5711116"/>
              <a:ext cx="328039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CA" altLang="zh-CN" sz="120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Show data distribution with visualization</a:t>
              </a:r>
              <a:endParaRPr kumimoji="0" lang="en-US" altLang="zh-CN" sz="1200" kern="1200" cap="none" spc="0" normalizeH="0" baseline="0" noProof="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13"/>
            <p:cNvSpPr txBox="1"/>
            <p:nvPr/>
          </p:nvSpPr>
          <p:spPr>
            <a:xfrm>
              <a:off x="594229" y="3089186"/>
              <a:ext cx="308513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CA" sz="1600" b="1" dirty="0"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CHECK </a:t>
              </a:r>
              <a:r>
                <a:rPr lang="en-CA" b="1" dirty="0"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FOR</a:t>
              </a:r>
              <a:r>
                <a:rPr lang="en-CA" sz="1600" b="1" dirty="0"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 WRONG VALUES</a:t>
              </a:r>
              <a:endParaRPr kumimoji="0" lang="en-US" sz="1600" b="1" kern="1200" cap="none" spc="0" normalizeH="0" baseline="0" noProof="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632957" y="4994267"/>
              <a:ext cx="328039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1200" kern="1200" cap="none" spc="0" normalizeH="0" baseline="0" noProof="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Create Classes(Class type</a:t>
              </a:r>
              <a:r>
                <a:rPr lang="en-CA" altLang="zh-CN" sz="120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)</a:t>
              </a:r>
              <a:endParaRPr kumimoji="0" lang="en-US" altLang="zh-CN" sz="1200" kern="1200" cap="none" spc="0" normalizeH="0" baseline="0" noProof="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632957" y="4702883"/>
              <a:ext cx="2661881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1600" b="1" kern="1200" cap="none" spc="0" normalizeH="0" baseline="0" noProof="0" dirty="0"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FEATURE EXTRACTION</a:t>
              </a:r>
              <a:endParaRPr kumimoji="0" lang="en-US" sz="1600" b="1" kern="1200" cap="none" spc="0" normalizeH="0" baseline="0" noProof="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TextBox 13"/>
            <p:cNvSpPr txBox="1"/>
            <p:nvPr/>
          </p:nvSpPr>
          <p:spPr>
            <a:xfrm>
              <a:off x="632957" y="4141499"/>
              <a:ext cx="328039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just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1200" kern="1200" cap="none" spc="0" normalizeH="0" baseline="0" noProof="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Find and fix outliers that could probably skew our model </a:t>
              </a:r>
              <a:endParaRPr kumimoji="0" lang="en-US" altLang="zh-CN" sz="1200" kern="1200" cap="none" spc="0" normalizeH="0" baseline="0" noProof="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632957" y="3918659"/>
              <a:ext cx="26739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1600" b="1" kern="1200" cap="none" spc="0" normalizeH="0" baseline="0" noProof="0" dirty="0"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OUTLIER DETECTION</a:t>
              </a:r>
              <a:endParaRPr kumimoji="0" lang="en-US" sz="1600" b="1" kern="1200" cap="none" spc="0" normalizeH="0" baseline="0" noProof="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608070" y="3333343"/>
              <a:ext cx="3280399" cy="40626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just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1200" kern="1200" cap="none" spc="0" normalizeH="0" baseline="0" noProof="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Find and remove class that could have been </a:t>
              </a:r>
            </a:p>
            <a:p>
              <a:pPr marR="0" algn="just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CA" altLang="zh-CN" sz="120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Created by the aggregation</a:t>
              </a:r>
              <a:r>
                <a:rPr kumimoji="0" lang="en-CA" altLang="zh-CN" sz="1200" kern="1200" cap="none" spc="0" normalizeH="0" baseline="0" noProof="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kumimoji="0" lang="en-US" altLang="zh-CN" sz="1200" kern="1200" cap="none" spc="0" normalizeH="0" baseline="0" noProof="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13"/>
            <p:cNvSpPr txBox="1"/>
            <p:nvPr/>
          </p:nvSpPr>
          <p:spPr>
            <a:xfrm>
              <a:off x="652722" y="2117773"/>
              <a:ext cx="266188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b="1" kern="1200" cap="none" spc="0" normalizeH="0" baseline="0" noProof="0" dirty="0"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FIX MISSING DATA</a:t>
              </a:r>
              <a:endParaRPr kumimoji="0" lang="en-US" b="1" kern="1200" cap="none" spc="0" normalizeH="0" baseline="0" noProof="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652722" y="2417483"/>
              <a:ext cx="3280399" cy="40626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just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1200" kern="1200" cap="none" spc="0" normalizeH="0" baseline="0" noProof="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Find missing data and fix all issues by </a:t>
              </a:r>
            </a:p>
            <a:p>
              <a:pPr marR="0" algn="just" defTabSz="121666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1200" kern="1200" cap="none" spc="0" normalizeH="0" baseline="0" noProof="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dropping rows, columns </a:t>
              </a:r>
              <a:r>
                <a:rPr lang="en-CA" altLang="zh-CN" sz="1200" dirty="0">
                  <a:latin typeface="3ds" panose="02000503020000020004" pitchFamily="2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or filling null values </a:t>
              </a:r>
              <a:endParaRPr kumimoji="0" lang="en-US" altLang="zh-CN" sz="1200" kern="1200" cap="none" spc="0" normalizeH="0" baseline="0" noProof="0" dirty="0">
                <a:latin typeface="3ds" panose="02000503020000020004" pitchFamily="2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1357</Words>
  <Application>Microsoft Office PowerPoint</Application>
  <PresentationFormat>Widescreen</PresentationFormat>
  <Paragraphs>237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Microsoft YaHei</vt:lpstr>
      <vt:lpstr>3ds</vt:lpstr>
      <vt:lpstr>-apple-system</vt:lpstr>
      <vt:lpstr>Arial</vt:lpstr>
      <vt:lpstr>Baguet Script</vt:lpstr>
      <vt:lpstr>Calibri</vt:lpstr>
      <vt:lpstr>Calibri Light</vt:lpstr>
      <vt:lpstr>Cambria Math</vt:lpstr>
      <vt:lpstr>NimbusRomNo9L-Regu</vt:lpstr>
      <vt:lpstr>Wingdings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Victor Gilbert</cp:lastModifiedBy>
  <cp:revision>77</cp:revision>
  <dcterms:created xsi:type="dcterms:W3CDTF">2015-07-07T03:57:00Z</dcterms:created>
  <dcterms:modified xsi:type="dcterms:W3CDTF">2022-08-23T09:19:18Z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1033-11.2.0.10451</vt:lpwstr>
  </property>
  <property fmtid="{D5CDD505-2E9C-101B-9397-08002B2CF9AE}" pid="3" name="ICV">
    <vt:lpwstr>D204212948DC437D97E1719525E6AEA8</vt:lpwstr>
  </property>
</Properties>
</file>