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4.xml" ContentType="application/vnd.openxmlformats-officedocument.drawingml.diagramData+xml"/>
  <Override PartName="/ppt/diagrams/data10.xml" ContentType="application/vnd.openxmlformats-officedocument.drawingml.diagramData+xml"/>
  <Override PartName="/ppt/diagrams/data19.xml" ContentType="application/vnd.openxmlformats-officedocument.drawingml.diagramData+xml"/>
  <Override PartName="/ppt/diagrams/data18.xml" ContentType="application/vnd.openxmlformats-officedocument.drawingml.diagramData+xml"/>
  <Override PartName="/ppt/diagrams/data17.xml" ContentType="application/vnd.openxmlformats-officedocument.drawingml.diagramData+xml"/>
  <Override PartName="/ppt/diagrams/data11.xml" ContentType="application/vnd.openxmlformats-officedocument.drawingml.diagramData+xml"/>
  <Override PartName="/ppt/diagrams/data16.xml" ContentType="application/vnd.openxmlformats-officedocument.drawingml.diagramData+xml"/>
  <Override PartName="/ppt/diagrams/data15.xml" ContentType="application/vnd.openxmlformats-officedocument.drawingml.diagramData+xml"/>
  <Override PartName="/ppt/diagrams/data14.xml" ContentType="application/vnd.openxmlformats-officedocument.drawingml.diagramData+xml"/>
  <Override PartName="/ppt/diagrams/data13.xml" ContentType="application/vnd.openxmlformats-officedocument.drawingml.diagramData+xml"/>
  <Override PartName="/ppt/diagrams/data5.xml" ContentType="application/vnd.openxmlformats-officedocument.drawingml.diagramData+xml"/>
  <Override PartName="/ppt/diagrams/data12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diagrams/colors19.xml" ContentType="application/vnd.openxmlformats-officedocument.drawingml.diagramColors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11.xml" ContentType="application/vnd.openxmlformats-officedocument.drawingml.diagramStyle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layout11.xml" ContentType="application/vnd.openxmlformats-officedocument.drawingml.diagramLayout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rawing10.xml" ContentType="application/vnd.ms-office.drawingml.diagramDrawing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colors10.xml" ContentType="application/vnd.openxmlformats-officedocument.drawingml.diagramColors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quickStyle10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layout10.xml" ContentType="application/vnd.openxmlformats-officedocument.drawingml.diagramLayout+xml"/>
  <Override PartName="/ppt/diagrams/drawing19.xml" ContentType="application/vnd.ms-office.drawingml.diagramDrawing+xml"/>
  <Override PartName="/ppt/diagrams/drawing9.xml" ContentType="application/vnd.ms-office.drawingml.diagramDrawing+xml"/>
  <Override PartName="/ppt/diagrams/layout12.xml" ContentType="application/vnd.openxmlformats-officedocument.drawingml.diagramLayout+xml"/>
  <Override PartName="/ppt/diagrams/colors9.xml" ContentType="application/vnd.openxmlformats-officedocument.drawingml.diagramColors+xml"/>
  <Override PartName="/ppt/diagrams/quickStyle9.xml" ContentType="application/vnd.openxmlformats-officedocument.drawingml.diagramStyle+xml"/>
  <Override PartName="/ppt/diagrams/layout9.xml" ContentType="application/vnd.openxmlformats-officedocument.drawingml.diagramLayout+xml"/>
  <Override PartName="/ppt/diagrams/drawing8.xml" ContentType="application/vnd.ms-office.drawingml.diagramDrawing+xml"/>
  <Override PartName="/ppt/diagrams/colors8.xml" ContentType="application/vnd.openxmlformats-officedocument.drawingml.diagramColors+xml"/>
  <Override PartName="/ppt/diagrams/quickStyle8.xml" ContentType="application/vnd.openxmlformats-officedocument.drawingml.diagramStyle+xml"/>
  <Override PartName="/ppt/diagrams/layout8.xml" ContentType="application/vnd.openxmlformats-officedocument.drawingml.diagramLayout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7.xml" ContentType="application/vnd.openxmlformats-officedocument.drawingml.diagramLayout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rawing11.xml" ContentType="application/vnd.ms-office.drawingml.diagramDrawing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rawing5.xml" ContentType="application/vnd.ms-office.drawingml.diagramDrawing+xml"/>
  <Override PartName="/ppt/diagrams/colors11.xml" ContentType="application/vnd.openxmlformats-officedocument.drawingml.diagramColors+xml"/>
  <Override PartName="/ppt/diagrams/colors5.xml" ContentType="application/vnd.openxmlformats-officedocument.drawingml.diagramColors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quickStyle5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66" r:id="rId6"/>
    <p:sldId id="268" r:id="rId7"/>
    <p:sldId id="269" r:id="rId8"/>
    <p:sldId id="270" r:id="rId9"/>
    <p:sldId id="280" r:id="rId10"/>
    <p:sldId id="271" r:id="rId11"/>
    <p:sldId id="272" r:id="rId12"/>
    <p:sldId id="279" r:id="rId13"/>
    <p:sldId id="273" r:id="rId14"/>
    <p:sldId id="274" r:id="rId15"/>
    <p:sldId id="276" r:id="rId16"/>
    <p:sldId id="277" r:id="rId17"/>
    <p:sldId id="278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408" autoAdjust="0"/>
  </p:normalViewPr>
  <p:slideViewPr>
    <p:cSldViewPr snapToGrid="0" snapToObjects="1">
      <p:cViewPr varScale="1">
        <p:scale>
          <a:sx n="66" d="100"/>
          <a:sy n="66" d="100"/>
        </p:scale>
        <p:origin x="193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/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/>
      <dgm:t>
        <a:bodyPr/>
        <a:lstStyle/>
        <a:p>
          <a:pPr rtl="1"/>
          <a:r>
            <a:rPr lang="en-US" b="1" dirty="0"/>
            <a:t>Research Questions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/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755AEA-298E-4113-AF0D-8F2867DBC7B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35AEB-8595-464B-977C-CB47BD5C40F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/>
            <a:t>Training</a:t>
          </a:r>
          <a:endParaRPr lang="en-US" sz="1600"/>
        </a:p>
      </dgm:t>
    </dgm:pt>
    <dgm:pt modelId="{C4FA7F84-F608-463C-B3EA-4B2F4717016E}" type="parTrans" cxnId="{0BD14B9B-9139-458B-A396-3406E93FFF22}">
      <dgm:prSet/>
      <dgm:spPr/>
      <dgm:t>
        <a:bodyPr/>
        <a:lstStyle/>
        <a:p>
          <a:endParaRPr lang="en-US" sz="2000"/>
        </a:p>
      </dgm:t>
    </dgm:pt>
    <dgm:pt modelId="{073CCE76-19A9-4163-865D-27A0307F57A1}" type="sibTrans" cxnId="{0BD14B9B-9139-458B-A396-3406E93FFF22}">
      <dgm:prSet/>
      <dgm:spPr/>
      <dgm:t>
        <a:bodyPr/>
        <a:lstStyle/>
        <a:p>
          <a:endParaRPr lang="en-US" sz="2000"/>
        </a:p>
      </dgm:t>
    </dgm:pt>
    <dgm:pt modelId="{28DBF62C-DDCC-4F35-AB62-499F134CDB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Input: 15-day window of AAPL’s PROC (and filtered indicators)</a:t>
          </a:r>
        </a:p>
      </dgm:t>
    </dgm:pt>
    <dgm:pt modelId="{BB5BC11B-2BC1-47CE-A7D0-39C06D9F23EC}" type="parTrans" cxnId="{80274E1F-FB7F-43CE-908D-2AD9D6DC4642}">
      <dgm:prSet/>
      <dgm:spPr/>
      <dgm:t>
        <a:bodyPr/>
        <a:lstStyle/>
        <a:p>
          <a:endParaRPr lang="en-US" sz="2000"/>
        </a:p>
      </dgm:t>
    </dgm:pt>
    <dgm:pt modelId="{7DDB35DA-4CF0-4039-B787-5812A3F42C2F}" type="sibTrans" cxnId="{80274E1F-FB7F-43CE-908D-2AD9D6DC4642}">
      <dgm:prSet/>
      <dgm:spPr/>
      <dgm:t>
        <a:bodyPr/>
        <a:lstStyle/>
        <a:p>
          <a:endParaRPr lang="en-US" sz="2000"/>
        </a:p>
      </dgm:t>
    </dgm:pt>
    <dgm:pt modelId="{729B7D2E-9686-4AE1-BFC7-1529DC9607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Target: Next-day direction (binary)</a:t>
          </a:r>
        </a:p>
      </dgm:t>
    </dgm:pt>
    <dgm:pt modelId="{236B24C4-627A-4B6C-A22B-6CDA847C90B3}" type="parTrans" cxnId="{11928BD2-4D62-466F-BD1F-C7F47DE12DC2}">
      <dgm:prSet/>
      <dgm:spPr/>
      <dgm:t>
        <a:bodyPr/>
        <a:lstStyle/>
        <a:p>
          <a:endParaRPr lang="en-US" sz="2000"/>
        </a:p>
      </dgm:t>
    </dgm:pt>
    <dgm:pt modelId="{2DA56E4F-39A6-4CF8-B778-1175C25581CC}" type="sibTrans" cxnId="{11928BD2-4D62-466F-BD1F-C7F47DE12DC2}">
      <dgm:prSet/>
      <dgm:spPr/>
      <dgm:t>
        <a:bodyPr/>
        <a:lstStyle/>
        <a:p>
          <a:endParaRPr lang="en-US" sz="2000"/>
        </a:p>
      </dgm:t>
    </dgm:pt>
    <dgm:pt modelId="{F60F58F6-07D3-41EF-92BC-9CEF3BA365C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/>
            <a:t>Hyperparameter Tuning</a:t>
          </a:r>
          <a:endParaRPr lang="en-US" sz="1600"/>
        </a:p>
      </dgm:t>
    </dgm:pt>
    <dgm:pt modelId="{5C66672D-E671-4632-AE1B-EA5E71DCF280}" type="parTrans" cxnId="{6510BA42-6817-4687-90D4-38B483F3B20A}">
      <dgm:prSet/>
      <dgm:spPr/>
      <dgm:t>
        <a:bodyPr/>
        <a:lstStyle/>
        <a:p>
          <a:endParaRPr lang="en-US" sz="2000"/>
        </a:p>
      </dgm:t>
    </dgm:pt>
    <dgm:pt modelId="{06E6F7CC-0661-4C98-BBDA-A9CB4E4ACD7B}" type="sibTrans" cxnId="{6510BA42-6817-4687-90D4-38B483F3B20A}">
      <dgm:prSet/>
      <dgm:spPr/>
      <dgm:t>
        <a:bodyPr/>
        <a:lstStyle/>
        <a:p>
          <a:endParaRPr lang="en-US" sz="2000"/>
        </a:p>
      </dgm:t>
    </dgm:pt>
    <dgm:pt modelId="{189BBD45-6E75-472A-A6BA-5D051C0432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3-fold cross-validation, optimizing learning rate, max depth, etc.</a:t>
          </a:r>
        </a:p>
      </dgm:t>
    </dgm:pt>
    <dgm:pt modelId="{17732C74-61F2-4EB1-9A52-529054A906FC}" type="parTrans" cxnId="{AB6BAFA1-DC62-4EF9-940A-71162374EF87}">
      <dgm:prSet/>
      <dgm:spPr/>
      <dgm:t>
        <a:bodyPr/>
        <a:lstStyle/>
        <a:p>
          <a:endParaRPr lang="en-US" sz="2000"/>
        </a:p>
      </dgm:t>
    </dgm:pt>
    <dgm:pt modelId="{A8FB7835-2838-4173-84E0-EBE0E7AB5A0F}" type="sibTrans" cxnId="{AB6BAFA1-DC62-4EF9-940A-71162374EF87}">
      <dgm:prSet/>
      <dgm:spPr/>
      <dgm:t>
        <a:bodyPr/>
        <a:lstStyle/>
        <a:p>
          <a:endParaRPr lang="en-US" sz="2000"/>
        </a:p>
      </dgm:t>
    </dgm:pt>
    <dgm:pt modelId="{2B5F3110-AE44-4D3C-A3B8-D7AEA4CEC6D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dirty="0"/>
            <a:t>Baseline Accuracy</a:t>
          </a:r>
          <a:r>
            <a:rPr lang="en-US" sz="1600" dirty="0"/>
            <a:t>: ~50.4%</a:t>
          </a:r>
        </a:p>
        <a:p>
          <a:pPr>
            <a:lnSpc>
              <a:spcPct val="100000"/>
            </a:lnSpc>
            <a:defRPr b="1"/>
          </a:pPr>
          <a:endParaRPr lang="en-US" sz="1600" dirty="0"/>
        </a:p>
      </dgm:t>
    </dgm:pt>
    <dgm:pt modelId="{BED461BA-5AB8-4E81-93D7-F2300C869FBD}" type="parTrans" cxnId="{163EFC9A-0C49-43C7-86B6-9D00417EE0E9}">
      <dgm:prSet/>
      <dgm:spPr/>
      <dgm:t>
        <a:bodyPr/>
        <a:lstStyle/>
        <a:p>
          <a:endParaRPr lang="en-US" sz="2000"/>
        </a:p>
      </dgm:t>
    </dgm:pt>
    <dgm:pt modelId="{0D7ED22C-F1B6-41E5-BA29-BBD5AC516ACF}" type="sibTrans" cxnId="{163EFC9A-0C49-43C7-86B6-9D00417EE0E9}">
      <dgm:prSet/>
      <dgm:spPr/>
      <dgm:t>
        <a:bodyPr/>
        <a:lstStyle/>
        <a:p>
          <a:endParaRPr lang="en-US" sz="2000"/>
        </a:p>
      </dgm:t>
    </dgm:pt>
    <dgm:pt modelId="{464034D8-DA04-47F2-9391-2C54FBC6E2C0}" type="pres">
      <dgm:prSet presAssocID="{9C755AEA-298E-4113-AF0D-8F2867DBC7B3}" presName="root" presStyleCnt="0">
        <dgm:presLayoutVars>
          <dgm:dir/>
          <dgm:resizeHandles val="exact"/>
        </dgm:presLayoutVars>
      </dgm:prSet>
      <dgm:spPr/>
    </dgm:pt>
    <dgm:pt modelId="{B2FFC19F-D4E6-48B9-A548-527273A87902}" type="pres">
      <dgm:prSet presAssocID="{51C35AEB-8595-464B-977C-CB47BD5C40F2}" presName="compNode" presStyleCnt="0"/>
      <dgm:spPr/>
    </dgm:pt>
    <dgm:pt modelId="{251D69FE-6A60-4BD1-A6DD-15BD83EE3504}" type="pres">
      <dgm:prSet presAssocID="{51C35AEB-8595-464B-977C-CB47BD5C40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שרת"/>
        </a:ext>
      </dgm:extLst>
    </dgm:pt>
    <dgm:pt modelId="{5F51B2FE-CD3D-4ADD-8D5F-550B538F06D1}" type="pres">
      <dgm:prSet presAssocID="{51C35AEB-8595-464B-977C-CB47BD5C40F2}" presName="iconSpace" presStyleCnt="0"/>
      <dgm:spPr/>
    </dgm:pt>
    <dgm:pt modelId="{3ADF81CB-8952-466E-858C-DCF91A47252D}" type="pres">
      <dgm:prSet presAssocID="{51C35AEB-8595-464B-977C-CB47BD5C40F2}" presName="parTx" presStyleLbl="revTx" presStyleIdx="0" presStyleCnt="6">
        <dgm:presLayoutVars>
          <dgm:chMax val="0"/>
          <dgm:chPref val="0"/>
        </dgm:presLayoutVars>
      </dgm:prSet>
      <dgm:spPr/>
    </dgm:pt>
    <dgm:pt modelId="{DD7686C0-68B0-407C-882F-C00911CEFB8B}" type="pres">
      <dgm:prSet presAssocID="{51C35AEB-8595-464B-977C-CB47BD5C40F2}" presName="txSpace" presStyleCnt="0"/>
      <dgm:spPr/>
    </dgm:pt>
    <dgm:pt modelId="{5C9E2C57-54CC-44ED-9C35-3BFE964D76FC}" type="pres">
      <dgm:prSet presAssocID="{51C35AEB-8595-464B-977C-CB47BD5C40F2}" presName="desTx" presStyleLbl="revTx" presStyleIdx="1" presStyleCnt="6">
        <dgm:presLayoutVars/>
      </dgm:prSet>
      <dgm:spPr/>
    </dgm:pt>
    <dgm:pt modelId="{5CAD74C5-D6AC-4F7B-BAE9-B6457870AB53}" type="pres">
      <dgm:prSet presAssocID="{073CCE76-19A9-4163-865D-27A0307F57A1}" presName="sibTrans" presStyleCnt="0"/>
      <dgm:spPr/>
    </dgm:pt>
    <dgm:pt modelId="{DD47C1BB-657B-4EBD-9C8D-437DAE69FAAA}" type="pres">
      <dgm:prSet presAssocID="{F60F58F6-07D3-41EF-92BC-9CEF3BA365CE}" presName="compNode" presStyleCnt="0"/>
      <dgm:spPr/>
    </dgm:pt>
    <dgm:pt modelId="{505098DD-05AC-4DCC-82EC-40861BDBD390}" type="pres">
      <dgm:prSet presAssocID="{F60F58F6-07D3-41EF-92BC-9CEF3BA36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EBA384C-539B-486B-B4C8-36498BEBEE77}" type="pres">
      <dgm:prSet presAssocID="{F60F58F6-07D3-41EF-92BC-9CEF3BA365CE}" presName="iconSpace" presStyleCnt="0"/>
      <dgm:spPr/>
    </dgm:pt>
    <dgm:pt modelId="{62FE1F59-837D-4D8E-A3F2-5A7FCA37B752}" type="pres">
      <dgm:prSet presAssocID="{F60F58F6-07D3-41EF-92BC-9CEF3BA365CE}" presName="parTx" presStyleLbl="revTx" presStyleIdx="2" presStyleCnt="6">
        <dgm:presLayoutVars>
          <dgm:chMax val="0"/>
          <dgm:chPref val="0"/>
        </dgm:presLayoutVars>
      </dgm:prSet>
      <dgm:spPr/>
    </dgm:pt>
    <dgm:pt modelId="{B14AFB4A-A033-49A6-9C72-6D900DC94CF7}" type="pres">
      <dgm:prSet presAssocID="{F60F58F6-07D3-41EF-92BC-9CEF3BA365CE}" presName="txSpace" presStyleCnt="0"/>
      <dgm:spPr/>
    </dgm:pt>
    <dgm:pt modelId="{550ADA8A-F72B-4E78-BD16-2D999CBD3A9F}" type="pres">
      <dgm:prSet presAssocID="{F60F58F6-07D3-41EF-92BC-9CEF3BA365CE}" presName="desTx" presStyleLbl="revTx" presStyleIdx="3" presStyleCnt="6">
        <dgm:presLayoutVars/>
      </dgm:prSet>
      <dgm:spPr/>
    </dgm:pt>
    <dgm:pt modelId="{9F4638B6-A08C-48B3-8C89-4ADF0EA59FD6}" type="pres">
      <dgm:prSet presAssocID="{06E6F7CC-0661-4C98-BBDA-A9CB4E4ACD7B}" presName="sibTrans" presStyleCnt="0"/>
      <dgm:spPr/>
    </dgm:pt>
    <dgm:pt modelId="{8A3A5E28-2DAD-4BA8-AAD7-E4818561B597}" type="pres">
      <dgm:prSet presAssocID="{2B5F3110-AE44-4D3C-A3B8-D7AEA4CEC6D0}" presName="compNode" presStyleCnt="0"/>
      <dgm:spPr/>
    </dgm:pt>
    <dgm:pt modelId="{A9D9C676-69B0-4DDA-A4FB-A55C428FDC3B}" type="pres">
      <dgm:prSet presAssocID="{2B5F3110-AE44-4D3C-A3B8-D7AEA4CEC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ADD05A5B-177A-43D2-9865-D8AFE27D8172}" type="pres">
      <dgm:prSet presAssocID="{2B5F3110-AE44-4D3C-A3B8-D7AEA4CEC6D0}" presName="iconSpace" presStyleCnt="0"/>
      <dgm:spPr/>
    </dgm:pt>
    <dgm:pt modelId="{ACB48702-2915-478A-8B54-54C1165D35D9}" type="pres">
      <dgm:prSet presAssocID="{2B5F3110-AE44-4D3C-A3B8-D7AEA4CEC6D0}" presName="parTx" presStyleLbl="revTx" presStyleIdx="4" presStyleCnt="6">
        <dgm:presLayoutVars>
          <dgm:chMax val="0"/>
          <dgm:chPref val="0"/>
        </dgm:presLayoutVars>
      </dgm:prSet>
      <dgm:spPr/>
    </dgm:pt>
    <dgm:pt modelId="{15FA6D96-87B4-4DD8-B50E-991BAE8C3DC4}" type="pres">
      <dgm:prSet presAssocID="{2B5F3110-AE44-4D3C-A3B8-D7AEA4CEC6D0}" presName="txSpace" presStyleCnt="0"/>
      <dgm:spPr/>
    </dgm:pt>
    <dgm:pt modelId="{38239C1E-B807-4512-93BB-47CD6A0C4726}" type="pres">
      <dgm:prSet presAssocID="{2B5F3110-AE44-4D3C-A3B8-D7AEA4CEC6D0}" presName="desTx" presStyleLbl="revTx" presStyleIdx="5" presStyleCnt="6">
        <dgm:presLayoutVars/>
      </dgm:prSet>
      <dgm:spPr/>
    </dgm:pt>
  </dgm:ptLst>
  <dgm:cxnLst>
    <dgm:cxn modelId="{54EC1E01-405E-416C-9F50-7EDD1A6397BA}" type="presOf" srcId="{2B5F3110-AE44-4D3C-A3B8-D7AEA4CEC6D0}" destId="{ACB48702-2915-478A-8B54-54C1165D35D9}" srcOrd="0" destOrd="0" presId="urn:microsoft.com/office/officeart/2018/2/layout/IconLabelDescriptionList"/>
    <dgm:cxn modelId="{33633C05-A920-427C-BA14-F7A9C231740E}" type="presOf" srcId="{28DBF62C-DDCC-4F35-AB62-499F134CDB16}" destId="{5C9E2C57-54CC-44ED-9C35-3BFE964D76FC}" srcOrd="0" destOrd="0" presId="urn:microsoft.com/office/officeart/2018/2/layout/IconLabelDescriptionList"/>
    <dgm:cxn modelId="{80274E1F-FB7F-43CE-908D-2AD9D6DC4642}" srcId="{51C35AEB-8595-464B-977C-CB47BD5C40F2}" destId="{28DBF62C-DDCC-4F35-AB62-499F134CDB16}" srcOrd="0" destOrd="0" parTransId="{BB5BC11B-2BC1-47CE-A7D0-39C06D9F23EC}" sibTransId="{7DDB35DA-4CF0-4039-B787-5812A3F42C2F}"/>
    <dgm:cxn modelId="{59AD9D20-8FC9-4FAB-B594-5849E87E62BE}" type="presOf" srcId="{189BBD45-6E75-472A-A6BA-5D051C043235}" destId="{550ADA8A-F72B-4E78-BD16-2D999CBD3A9F}" srcOrd="0" destOrd="0" presId="urn:microsoft.com/office/officeart/2018/2/layout/IconLabelDescriptionList"/>
    <dgm:cxn modelId="{28C7C540-436D-4A6E-B790-F6A06F5DC080}" type="presOf" srcId="{9C755AEA-298E-4113-AF0D-8F2867DBC7B3}" destId="{464034D8-DA04-47F2-9391-2C54FBC6E2C0}" srcOrd="0" destOrd="0" presId="urn:microsoft.com/office/officeart/2018/2/layout/IconLabelDescriptionList"/>
    <dgm:cxn modelId="{6510BA42-6817-4687-90D4-38B483F3B20A}" srcId="{9C755AEA-298E-4113-AF0D-8F2867DBC7B3}" destId="{F60F58F6-07D3-41EF-92BC-9CEF3BA365CE}" srcOrd="1" destOrd="0" parTransId="{5C66672D-E671-4632-AE1B-EA5E71DCF280}" sibTransId="{06E6F7CC-0661-4C98-BBDA-A9CB4E4ACD7B}"/>
    <dgm:cxn modelId="{8FF4F298-A47E-4220-9D65-569CCE8A8723}" type="presOf" srcId="{F60F58F6-07D3-41EF-92BC-9CEF3BA365CE}" destId="{62FE1F59-837D-4D8E-A3F2-5A7FCA37B752}" srcOrd="0" destOrd="0" presId="urn:microsoft.com/office/officeart/2018/2/layout/IconLabelDescriptionList"/>
    <dgm:cxn modelId="{163EFC9A-0C49-43C7-86B6-9D00417EE0E9}" srcId="{9C755AEA-298E-4113-AF0D-8F2867DBC7B3}" destId="{2B5F3110-AE44-4D3C-A3B8-D7AEA4CEC6D0}" srcOrd="2" destOrd="0" parTransId="{BED461BA-5AB8-4E81-93D7-F2300C869FBD}" sibTransId="{0D7ED22C-F1B6-41E5-BA29-BBD5AC516ACF}"/>
    <dgm:cxn modelId="{0BD14B9B-9139-458B-A396-3406E93FFF22}" srcId="{9C755AEA-298E-4113-AF0D-8F2867DBC7B3}" destId="{51C35AEB-8595-464B-977C-CB47BD5C40F2}" srcOrd="0" destOrd="0" parTransId="{C4FA7F84-F608-463C-B3EA-4B2F4717016E}" sibTransId="{073CCE76-19A9-4163-865D-27A0307F57A1}"/>
    <dgm:cxn modelId="{AB6BAFA1-DC62-4EF9-940A-71162374EF87}" srcId="{F60F58F6-07D3-41EF-92BC-9CEF3BA365CE}" destId="{189BBD45-6E75-472A-A6BA-5D051C043235}" srcOrd="0" destOrd="0" parTransId="{17732C74-61F2-4EB1-9A52-529054A906FC}" sibTransId="{A8FB7835-2838-4173-84E0-EBE0E7AB5A0F}"/>
    <dgm:cxn modelId="{991350CD-5737-4C55-B5D9-A59D58D0D884}" type="presOf" srcId="{51C35AEB-8595-464B-977C-CB47BD5C40F2}" destId="{3ADF81CB-8952-466E-858C-DCF91A47252D}" srcOrd="0" destOrd="0" presId="urn:microsoft.com/office/officeart/2018/2/layout/IconLabelDescriptionList"/>
    <dgm:cxn modelId="{11928BD2-4D62-466F-BD1F-C7F47DE12DC2}" srcId="{51C35AEB-8595-464B-977C-CB47BD5C40F2}" destId="{729B7D2E-9686-4AE1-BFC7-1529DC960735}" srcOrd="1" destOrd="0" parTransId="{236B24C4-627A-4B6C-A22B-6CDA847C90B3}" sibTransId="{2DA56E4F-39A6-4CF8-B778-1175C25581CC}"/>
    <dgm:cxn modelId="{CBE62EEB-C393-46C2-AB0C-2401516CD7E3}" type="presOf" srcId="{729B7D2E-9686-4AE1-BFC7-1529DC960735}" destId="{5C9E2C57-54CC-44ED-9C35-3BFE964D76FC}" srcOrd="0" destOrd="1" presId="urn:microsoft.com/office/officeart/2018/2/layout/IconLabelDescriptionList"/>
    <dgm:cxn modelId="{7C8724ED-CFA5-42B7-AE87-419766CBF33A}" type="presParOf" srcId="{464034D8-DA04-47F2-9391-2C54FBC6E2C0}" destId="{B2FFC19F-D4E6-48B9-A548-527273A87902}" srcOrd="0" destOrd="0" presId="urn:microsoft.com/office/officeart/2018/2/layout/IconLabelDescriptionList"/>
    <dgm:cxn modelId="{6F8B32A2-CA90-4998-95D4-7D9D9228E322}" type="presParOf" srcId="{B2FFC19F-D4E6-48B9-A548-527273A87902}" destId="{251D69FE-6A60-4BD1-A6DD-15BD83EE3504}" srcOrd="0" destOrd="0" presId="urn:microsoft.com/office/officeart/2018/2/layout/IconLabelDescriptionList"/>
    <dgm:cxn modelId="{42A77D84-8CFA-4F86-BE59-A8365939C32D}" type="presParOf" srcId="{B2FFC19F-D4E6-48B9-A548-527273A87902}" destId="{5F51B2FE-CD3D-4ADD-8D5F-550B538F06D1}" srcOrd="1" destOrd="0" presId="urn:microsoft.com/office/officeart/2018/2/layout/IconLabelDescriptionList"/>
    <dgm:cxn modelId="{B609C402-CA3A-4DEE-A5E4-FB9BD403D0B8}" type="presParOf" srcId="{B2FFC19F-D4E6-48B9-A548-527273A87902}" destId="{3ADF81CB-8952-466E-858C-DCF91A47252D}" srcOrd="2" destOrd="0" presId="urn:microsoft.com/office/officeart/2018/2/layout/IconLabelDescriptionList"/>
    <dgm:cxn modelId="{AA730654-D774-43C8-8456-10B278882623}" type="presParOf" srcId="{B2FFC19F-D4E6-48B9-A548-527273A87902}" destId="{DD7686C0-68B0-407C-882F-C00911CEFB8B}" srcOrd="3" destOrd="0" presId="urn:microsoft.com/office/officeart/2018/2/layout/IconLabelDescriptionList"/>
    <dgm:cxn modelId="{32B08080-5376-4A58-9982-21DE7660CE70}" type="presParOf" srcId="{B2FFC19F-D4E6-48B9-A548-527273A87902}" destId="{5C9E2C57-54CC-44ED-9C35-3BFE964D76FC}" srcOrd="4" destOrd="0" presId="urn:microsoft.com/office/officeart/2018/2/layout/IconLabelDescriptionList"/>
    <dgm:cxn modelId="{E5B4E0C2-6B90-42D4-9A81-477FBA32869C}" type="presParOf" srcId="{464034D8-DA04-47F2-9391-2C54FBC6E2C0}" destId="{5CAD74C5-D6AC-4F7B-BAE9-B6457870AB53}" srcOrd="1" destOrd="0" presId="urn:microsoft.com/office/officeart/2018/2/layout/IconLabelDescriptionList"/>
    <dgm:cxn modelId="{8F01F6B7-1F5C-4507-A1C1-BF79ED283E90}" type="presParOf" srcId="{464034D8-DA04-47F2-9391-2C54FBC6E2C0}" destId="{DD47C1BB-657B-4EBD-9C8D-437DAE69FAAA}" srcOrd="2" destOrd="0" presId="urn:microsoft.com/office/officeart/2018/2/layout/IconLabelDescriptionList"/>
    <dgm:cxn modelId="{AD28B883-E514-40AA-AD60-4CA200936E5B}" type="presParOf" srcId="{DD47C1BB-657B-4EBD-9C8D-437DAE69FAAA}" destId="{505098DD-05AC-4DCC-82EC-40861BDBD390}" srcOrd="0" destOrd="0" presId="urn:microsoft.com/office/officeart/2018/2/layout/IconLabelDescriptionList"/>
    <dgm:cxn modelId="{07F56F1A-F4F5-44F1-8F71-551C6255EFA5}" type="presParOf" srcId="{DD47C1BB-657B-4EBD-9C8D-437DAE69FAAA}" destId="{CEBA384C-539B-486B-B4C8-36498BEBEE77}" srcOrd="1" destOrd="0" presId="urn:microsoft.com/office/officeart/2018/2/layout/IconLabelDescriptionList"/>
    <dgm:cxn modelId="{1E3F7561-8478-4314-8E1D-31B5E0589036}" type="presParOf" srcId="{DD47C1BB-657B-4EBD-9C8D-437DAE69FAAA}" destId="{62FE1F59-837D-4D8E-A3F2-5A7FCA37B752}" srcOrd="2" destOrd="0" presId="urn:microsoft.com/office/officeart/2018/2/layout/IconLabelDescriptionList"/>
    <dgm:cxn modelId="{EAB74E5F-5461-4C0D-83D4-641DF4FE310F}" type="presParOf" srcId="{DD47C1BB-657B-4EBD-9C8D-437DAE69FAAA}" destId="{B14AFB4A-A033-49A6-9C72-6D900DC94CF7}" srcOrd="3" destOrd="0" presId="urn:microsoft.com/office/officeart/2018/2/layout/IconLabelDescriptionList"/>
    <dgm:cxn modelId="{B6F96C87-9296-487C-9F31-FB5D2400D4BC}" type="presParOf" srcId="{DD47C1BB-657B-4EBD-9C8D-437DAE69FAAA}" destId="{550ADA8A-F72B-4E78-BD16-2D999CBD3A9F}" srcOrd="4" destOrd="0" presId="urn:microsoft.com/office/officeart/2018/2/layout/IconLabelDescriptionList"/>
    <dgm:cxn modelId="{B31BE162-21C2-4BE8-83BA-E1E802BBBD6B}" type="presParOf" srcId="{464034D8-DA04-47F2-9391-2C54FBC6E2C0}" destId="{9F4638B6-A08C-48B3-8C89-4ADF0EA59FD6}" srcOrd="3" destOrd="0" presId="urn:microsoft.com/office/officeart/2018/2/layout/IconLabelDescriptionList"/>
    <dgm:cxn modelId="{BD624747-FF9E-4304-9F5F-A966C80FFDA1}" type="presParOf" srcId="{464034D8-DA04-47F2-9391-2C54FBC6E2C0}" destId="{8A3A5E28-2DAD-4BA8-AAD7-E4818561B597}" srcOrd="4" destOrd="0" presId="urn:microsoft.com/office/officeart/2018/2/layout/IconLabelDescriptionList"/>
    <dgm:cxn modelId="{10677E7B-1D08-4155-A0B5-92B2AF33C400}" type="presParOf" srcId="{8A3A5E28-2DAD-4BA8-AAD7-E4818561B597}" destId="{A9D9C676-69B0-4DDA-A4FB-A55C428FDC3B}" srcOrd="0" destOrd="0" presId="urn:microsoft.com/office/officeart/2018/2/layout/IconLabelDescriptionList"/>
    <dgm:cxn modelId="{282CB0DD-F38D-475E-B4AE-162FEE462155}" type="presParOf" srcId="{8A3A5E28-2DAD-4BA8-AAD7-E4818561B597}" destId="{ADD05A5B-177A-43D2-9865-D8AFE27D8172}" srcOrd="1" destOrd="0" presId="urn:microsoft.com/office/officeart/2018/2/layout/IconLabelDescriptionList"/>
    <dgm:cxn modelId="{4800643E-CFBA-4BA5-B10E-1EE4864E5816}" type="presParOf" srcId="{8A3A5E28-2DAD-4BA8-AAD7-E4818561B597}" destId="{ACB48702-2915-478A-8B54-54C1165D35D9}" srcOrd="2" destOrd="0" presId="urn:microsoft.com/office/officeart/2018/2/layout/IconLabelDescriptionList"/>
    <dgm:cxn modelId="{050CB14E-5FD7-4D6B-9E61-B889E879CABC}" type="presParOf" srcId="{8A3A5E28-2DAD-4BA8-AAD7-E4818561B597}" destId="{15FA6D96-87B4-4DD8-B50E-991BAE8C3DC4}" srcOrd="3" destOrd="0" presId="urn:microsoft.com/office/officeart/2018/2/layout/IconLabelDescriptionList"/>
    <dgm:cxn modelId="{1A61D87D-CA83-4507-8BF8-951D309CF2F6}" type="presParOf" srcId="{8A3A5E28-2DAD-4BA8-AAD7-E4818561B597}" destId="{38239C1E-B807-4512-93BB-47CD6A0C472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48B747A-B8B7-4A33-9EE0-56A56F49EB4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9CC7BA-0A8D-455B-80EE-D780F335378F}">
      <dgm:prSet/>
      <dgm:spPr/>
      <dgm:t>
        <a:bodyPr/>
        <a:lstStyle/>
        <a:p>
          <a:r>
            <a:rPr lang="en-US" b="1"/>
            <a:t>Insights</a:t>
          </a:r>
          <a:endParaRPr lang="en-US"/>
        </a:p>
      </dgm:t>
    </dgm:pt>
    <dgm:pt modelId="{17D6B25D-652B-41C4-94AE-2079C37F858E}" type="parTrans" cxnId="{83D82B57-8CE8-4DA1-B341-F502D8C9C279}">
      <dgm:prSet/>
      <dgm:spPr/>
      <dgm:t>
        <a:bodyPr/>
        <a:lstStyle/>
        <a:p>
          <a:endParaRPr lang="en-US"/>
        </a:p>
      </dgm:t>
    </dgm:pt>
    <dgm:pt modelId="{8BD400ED-0722-40FE-9AF7-402077FD1B1C}" type="sibTrans" cxnId="{83D82B57-8CE8-4DA1-B341-F502D8C9C279}">
      <dgm:prSet/>
      <dgm:spPr/>
      <dgm:t>
        <a:bodyPr/>
        <a:lstStyle/>
        <a:p>
          <a:endParaRPr lang="en-US"/>
        </a:p>
      </dgm:t>
    </dgm:pt>
    <dgm:pt modelId="{01126767-3D2E-4F08-8DEA-952BE87DC8CE}">
      <dgm:prSet/>
      <dgm:spPr/>
      <dgm:t>
        <a:bodyPr/>
        <a:lstStyle/>
        <a:p>
          <a:r>
            <a:rPr lang="en-US"/>
            <a:t>Co-integration effectively expands the training set with fundamentally related stocks</a:t>
          </a:r>
        </a:p>
      </dgm:t>
    </dgm:pt>
    <dgm:pt modelId="{7531C83D-3F5F-4844-BD2C-9BDB14BCF7CF}" type="parTrans" cxnId="{469A798C-2B16-4240-98F0-EC8E85D9E78D}">
      <dgm:prSet/>
      <dgm:spPr/>
      <dgm:t>
        <a:bodyPr/>
        <a:lstStyle/>
        <a:p>
          <a:endParaRPr lang="en-US"/>
        </a:p>
      </dgm:t>
    </dgm:pt>
    <dgm:pt modelId="{1E52236C-E8AE-488A-81E6-EEA0DA5CC075}" type="sibTrans" cxnId="{469A798C-2B16-4240-98F0-EC8E85D9E78D}">
      <dgm:prSet/>
      <dgm:spPr/>
      <dgm:t>
        <a:bodyPr/>
        <a:lstStyle/>
        <a:p>
          <a:endParaRPr lang="en-US"/>
        </a:p>
      </dgm:t>
    </dgm:pt>
    <dgm:pt modelId="{6327CE77-ECA0-4D65-AE8E-3B5CE87D9E2E}">
      <dgm:prSet/>
      <dgm:spPr/>
      <dgm:t>
        <a:bodyPr/>
        <a:lstStyle/>
        <a:p>
          <a:r>
            <a:rPr lang="en-US" dirty="0"/>
            <a:t>DTW helps detect short-lived patterns or volatility spikes</a:t>
          </a:r>
        </a:p>
      </dgm:t>
    </dgm:pt>
    <dgm:pt modelId="{E68E8724-8A0E-4E64-9C48-E2578C240F68}" type="parTrans" cxnId="{30E24B7B-EBE3-4E37-B5E0-4C3AE2FA736C}">
      <dgm:prSet/>
      <dgm:spPr/>
      <dgm:t>
        <a:bodyPr/>
        <a:lstStyle/>
        <a:p>
          <a:endParaRPr lang="en-US"/>
        </a:p>
      </dgm:t>
    </dgm:pt>
    <dgm:pt modelId="{82DD8F9F-A05E-475D-88A6-49F82C554559}" type="sibTrans" cxnId="{30E24B7B-EBE3-4E37-B5E0-4C3AE2FA736C}">
      <dgm:prSet/>
      <dgm:spPr/>
      <dgm:t>
        <a:bodyPr/>
        <a:lstStyle/>
        <a:p>
          <a:endParaRPr lang="en-US"/>
        </a:p>
      </dgm:t>
    </dgm:pt>
    <dgm:pt modelId="{81D72D7A-16C7-410C-9440-7C4A6467C39F}">
      <dgm:prSet/>
      <dgm:spPr/>
      <dgm:t>
        <a:bodyPr/>
        <a:lstStyle/>
        <a:p>
          <a:r>
            <a:rPr lang="en-US"/>
            <a:t>Small accuracy improvements can yield substantial financial benefit</a:t>
          </a:r>
        </a:p>
      </dgm:t>
    </dgm:pt>
    <dgm:pt modelId="{B83CE96F-0FA2-4F0D-9B8A-9D892DF77501}" type="parTrans" cxnId="{67690CE6-F6EE-4A16-A240-38CEE34C4609}">
      <dgm:prSet/>
      <dgm:spPr/>
      <dgm:t>
        <a:bodyPr/>
        <a:lstStyle/>
        <a:p>
          <a:endParaRPr lang="en-US"/>
        </a:p>
      </dgm:t>
    </dgm:pt>
    <dgm:pt modelId="{8E1A06AA-6392-40D0-8D6F-86D274077944}" type="sibTrans" cxnId="{67690CE6-F6EE-4A16-A240-38CEE34C4609}">
      <dgm:prSet/>
      <dgm:spPr/>
      <dgm:t>
        <a:bodyPr/>
        <a:lstStyle/>
        <a:p>
          <a:endParaRPr lang="en-US"/>
        </a:p>
      </dgm:t>
    </dgm:pt>
    <dgm:pt modelId="{FF128214-3F81-47E8-9F05-62B68E9DAE03}">
      <dgm:prSet/>
      <dgm:spPr/>
      <dgm:t>
        <a:bodyPr/>
        <a:lstStyle/>
        <a:p>
          <a:r>
            <a:rPr lang="en-US" b="1"/>
            <a:t>Overall Conclusion</a:t>
          </a:r>
          <a:endParaRPr lang="en-US"/>
        </a:p>
      </dgm:t>
    </dgm:pt>
    <dgm:pt modelId="{1E0FEEA3-4D91-42A3-85C9-921805C1180E}" type="parTrans" cxnId="{B7EF62ED-BC29-4693-B544-7A6A9F8D4AE6}">
      <dgm:prSet/>
      <dgm:spPr/>
      <dgm:t>
        <a:bodyPr/>
        <a:lstStyle/>
        <a:p>
          <a:endParaRPr lang="en-US"/>
        </a:p>
      </dgm:t>
    </dgm:pt>
    <dgm:pt modelId="{325BE2A8-CF39-4EBD-88E0-858794EC45CF}" type="sibTrans" cxnId="{B7EF62ED-BC29-4693-B544-7A6A9F8D4AE6}">
      <dgm:prSet/>
      <dgm:spPr/>
      <dgm:t>
        <a:bodyPr/>
        <a:lstStyle/>
        <a:p>
          <a:endParaRPr lang="en-US"/>
        </a:p>
      </dgm:t>
    </dgm:pt>
    <dgm:pt modelId="{EEEA1A73-DF1F-4870-B89B-690E720C97A0}">
      <dgm:prSet/>
      <dgm:spPr/>
      <dgm:t>
        <a:bodyPr/>
        <a:lstStyle/>
        <a:p>
          <a:r>
            <a:rPr lang="en-US" dirty="0"/>
            <a:t>Hybrid approach outperforms standalone ML or sequence-only methods</a:t>
          </a:r>
        </a:p>
      </dgm:t>
    </dgm:pt>
    <dgm:pt modelId="{5253E329-C279-4EB8-B4D6-F88B17F8F6DE}" type="parTrans" cxnId="{DBB4F408-7639-40E5-A15B-354504381FE1}">
      <dgm:prSet/>
      <dgm:spPr/>
      <dgm:t>
        <a:bodyPr/>
        <a:lstStyle/>
        <a:p>
          <a:endParaRPr lang="en-US"/>
        </a:p>
      </dgm:t>
    </dgm:pt>
    <dgm:pt modelId="{9522ECC5-E764-4D04-8765-4AB3D2D81E79}" type="sibTrans" cxnId="{DBB4F408-7639-40E5-A15B-354504381FE1}">
      <dgm:prSet/>
      <dgm:spPr/>
      <dgm:t>
        <a:bodyPr/>
        <a:lstStyle/>
        <a:p>
          <a:endParaRPr lang="en-US"/>
        </a:p>
      </dgm:t>
    </dgm:pt>
    <dgm:pt modelId="{BEE19E68-0164-4BF4-A063-C2226A812C07}">
      <dgm:prSet/>
      <dgm:spPr/>
      <dgm:t>
        <a:bodyPr/>
        <a:lstStyle/>
        <a:p>
          <a:r>
            <a:rPr lang="en-US" dirty="0"/>
            <a:t>This Research</a:t>
          </a:r>
          <a:r>
            <a:rPr lang="he-IL" dirty="0"/>
            <a:t> </a:t>
          </a:r>
          <a:r>
            <a:rPr lang="en-US" dirty="0"/>
            <a:t>Demonstrates the</a:t>
          </a:r>
          <a:r>
            <a:rPr lang="he-IL" dirty="0"/>
            <a:t> </a:t>
          </a:r>
          <a:r>
            <a:rPr lang="en-US" dirty="0"/>
            <a:t>synergy between global ML features and local pattern alignment</a:t>
          </a:r>
        </a:p>
      </dgm:t>
    </dgm:pt>
    <dgm:pt modelId="{F2B98AEA-424B-4609-B957-47CD55A8080F}" type="parTrans" cxnId="{8E670FF2-4C5E-4DD4-9399-3EC315841E12}">
      <dgm:prSet/>
      <dgm:spPr/>
      <dgm:t>
        <a:bodyPr/>
        <a:lstStyle/>
        <a:p>
          <a:endParaRPr lang="en-US"/>
        </a:p>
      </dgm:t>
    </dgm:pt>
    <dgm:pt modelId="{9DEDE6F1-1152-4220-AEE5-B1C275AFAE57}" type="sibTrans" cxnId="{8E670FF2-4C5E-4DD4-9399-3EC315841E12}">
      <dgm:prSet/>
      <dgm:spPr/>
      <dgm:t>
        <a:bodyPr/>
        <a:lstStyle/>
        <a:p>
          <a:endParaRPr lang="en-US"/>
        </a:p>
      </dgm:t>
    </dgm:pt>
    <dgm:pt modelId="{1041D08D-9CC0-4F33-B8A9-57B71BD935BD}" type="pres">
      <dgm:prSet presAssocID="{C48B747A-B8B7-4A33-9EE0-56A56F49EB43}" presName="linear" presStyleCnt="0">
        <dgm:presLayoutVars>
          <dgm:dir/>
          <dgm:animLvl val="lvl"/>
          <dgm:resizeHandles val="exact"/>
        </dgm:presLayoutVars>
      </dgm:prSet>
      <dgm:spPr/>
    </dgm:pt>
    <dgm:pt modelId="{9FC98CA7-6E14-4566-81C0-B45FCC157928}" type="pres">
      <dgm:prSet presAssocID="{559CC7BA-0A8D-455B-80EE-D780F335378F}" presName="parentLin" presStyleCnt="0"/>
      <dgm:spPr/>
    </dgm:pt>
    <dgm:pt modelId="{75842B5F-F837-4700-A0BA-12CA29C8A891}" type="pres">
      <dgm:prSet presAssocID="{559CC7BA-0A8D-455B-80EE-D780F335378F}" presName="parentLeftMargin" presStyleLbl="node1" presStyleIdx="0" presStyleCnt="2"/>
      <dgm:spPr/>
    </dgm:pt>
    <dgm:pt modelId="{BBEF6255-7BF5-451B-82DF-E3A3BBF87944}" type="pres">
      <dgm:prSet presAssocID="{559CC7BA-0A8D-455B-80EE-D780F33537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98CA59-9550-4A5F-8F1A-3E99C67C2944}" type="pres">
      <dgm:prSet presAssocID="{559CC7BA-0A8D-455B-80EE-D780F335378F}" presName="negativeSpace" presStyleCnt="0"/>
      <dgm:spPr/>
    </dgm:pt>
    <dgm:pt modelId="{56A89519-CE26-4DDD-9E59-3CDA2D492000}" type="pres">
      <dgm:prSet presAssocID="{559CC7BA-0A8D-455B-80EE-D780F335378F}" presName="childText" presStyleLbl="conFgAcc1" presStyleIdx="0" presStyleCnt="2">
        <dgm:presLayoutVars>
          <dgm:bulletEnabled val="1"/>
        </dgm:presLayoutVars>
      </dgm:prSet>
      <dgm:spPr/>
    </dgm:pt>
    <dgm:pt modelId="{E8E3058E-4E9C-4E3B-B70F-C2CC2A4A41A4}" type="pres">
      <dgm:prSet presAssocID="{8BD400ED-0722-40FE-9AF7-402077FD1B1C}" presName="spaceBetweenRectangles" presStyleCnt="0"/>
      <dgm:spPr/>
    </dgm:pt>
    <dgm:pt modelId="{4C0AE018-D4BD-4A6A-B737-9B9C09897A27}" type="pres">
      <dgm:prSet presAssocID="{FF128214-3F81-47E8-9F05-62B68E9DAE03}" presName="parentLin" presStyleCnt="0"/>
      <dgm:spPr/>
    </dgm:pt>
    <dgm:pt modelId="{D02FDCF7-CDF8-4695-A6B2-2D58C30B3E83}" type="pres">
      <dgm:prSet presAssocID="{FF128214-3F81-47E8-9F05-62B68E9DAE03}" presName="parentLeftMargin" presStyleLbl="node1" presStyleIdx="0" presStyleCnt="2"/>
      <dgm:spPr/>
    </dgm:pt>
    <dgm:pt modelId="{8072ECFE-C6B9-49B4-B61A-0F3E537DFED0}" type="pres">
      <dgm:prSet presAssocID="{FF128214-3F81-47E8-9F05-62B68E9DAE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A2FBC16-4975-40DC-B80F-BCC940F11258}" type="pres">
      <dgm:prSet presAssocID="{FF128214-3F81-47E8-9F05-62B68E9DAE03}" presName="negativeSpace" presStyleCnt="0"/>
      <dgm:spPr/>
    </dgm:pt>
    <dgm:pt modelId="{3ECDEC45-9E5A-447D-B299-D94B5C0DA6F8}" type="pres">
      <dgm:prSet presAssocID="{FF128214-3F81-47E8-9F05-62B68E9DAE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A26306-A39D-4BFF-9A96-29313EFB9BE6}" type="presOf" srcId="{01126767-3D2E-4F08-8DEA-952BE87DC8CE}" destId="{56A89519-CE26-4DDD-9E59-3CDA2D492000}" srcOrd="0" destOrd="0" presId="urn:microsoft.com/office/officeart/2005/8/layout/list1"/>
    <dgm:cxn modelId="{DBB4F408-7639-40E5-A15B-354504381FE1}" srcId="{FF128214-3F81-47E8-9F05-62B68E9DAE03}" destId="{EEEA1A73-DF1F-4870-B89B-690E720C97A0}" srcOrd="0" destOrd="0" parTransId="{5253E329-C279-4EB8-B4D6-F88B17F8F6DE}" sibTransId="{9522ECC5-E764-4D04-8765-4AB3D2D81E79}"/>
    <dgm:cxn modelId="{775BC618-A848-43FA-A54E-8F953FEB667B}" type="presOf" srcId="{FF128214-3F81-47E8-9F05-62B68E9DAE03}" destId="{8072ECFE-C6B9-49B4-B61A-0F3E537DFED0}" srcOrd="1" destOrd="0" presId="urn:microsoft.com/office/officeart/2005/8/layout/list1"/>
    <dgm:cxn modelId="{CF198224-9B72-4DF4-B3CF-C551D77A2EAD}" type="presOf" srcId="{EEEA1A73-DF1F-4870-B89B-690E720C97A0}" destId="{3ECDEC45-9E5A-447D-B299-D94B5C0DA6F8}" srcOrd="0" destOrd="0" presId="urn:microsoft.com/office/officeart/2005/8/layout/list1"/>
    <dgm:cxn modelId="{2150D143-2EA7-42D5-BA64-508844CAF3D8}" type="presOf" srcId="{C48B747A-B8B7-4A33-9EE0-56A56F49EB43}" destId="{1041D08D-9CC0-4F33-B8A9-57B71BD935BD}" srcOrd="0" destOrd="0" presId="urn:microsoft.com/office/officeart/2005/8/layout/list1"/>
    <dgm:cxn modelId="{79FE236B-F496-4B41-BACB-F84EF1887426}" type="presOf" srcId="{81D72D7A-16C7-410C-9440-7C4A6467C39F}" destId="{56A89519-CE26-4DDD-9E59-3CDA2D492000}" srcOrd="0" destOrd="2" presId="urn:microsoft.com/office/officeart/2005/8/layout/list1"/>
    <dgm:cxn modelId="{F6044D73-8A03-4A9C-AC2A-83C58E80122E}" type="presOf" srcId="{BEE19E68-0164-4BF4-A063-C2226A812C07}" destId="{3ECDEC45-9E5A-447D-B299-D94B5C0DA6F8}" srcOrd="0" destOrd="1" presId="urn:microsoft.com/office/officeart/2005/8/layout/list1"/>
    <dgm:cxn modelId="{83D82B57-8CE8-4DA1-B341-F502D8C9C279}" srcId="{C48B747A-B8B7-4A33-9EE0-56A56F49EB43}" destId="{559CC7BA-0A8D-455B-80EE-D780F335378F}" srcOrd="0" destOrd="0" parTransId="{17D6B25D-652B-41C4-94AE-2079C37F858E}" sibTransId="{8BD400ED-0722-40FE-9AF7-402077FD1B1C}"/>
    <dgm:cxn modelId="{68C68478-AC23-4184-BF19-6942FD3C6BCB}" type="presOf" srcId="{6327CE77-ECA0-4D65-AE8E-3B5CE87D9E2E}" destId="{56A89519-CE26-4DDD-9E59-3CDA2D492000}" srcOrd="0" destOrd="1" presId="urn:microsoft.com/office/officeart/2005/8/layout/list1"/>
    <dgm:cxn modelId="{30E24B7B-EBE3-4E37-B5E0-4C3AE2FA736C}" srcId="{559CC7BA-0A8D-455B-80EE-D780F335378F}" destId="{6327CE77-ECA0-4D65-AE8E-3B5CE87D9E2E}" srcOrd="1" destOrd="0" parTransId="{E68E8724-8A0E-4E64-9C48-E2578C240F68}" sibTransId="{82DD8F9F-A05E-475D-88A6-49F82C554559}"/>
    <dgm:cxn modelId="{469A798C-2B16-4240-98F0-EC8E85D9E78D}" srcId="{559CC7BA-0A8D-455B-80EE-D780F335378F}" destId="{01126767-3D2E-4F08-8DEA-952BE87DC8CE}" srcOrd="0" destOrd="0" parTransId="{7531C83D-3F5F-4844-BD2C-9BDB14BCF7CF}" sibTransId="{1E52236C-E8AE-488A-81E6-EEA0DA5CC075}"/>
    <dgm:cxn modelId="{73E426B3-396C-42AC-AE09-CEDAA4F96478}" type="presOf" srcId="{559CC7BA-0A8D-455B-80EE-D780F335378F}" destId="{75842B5F-F837-4700-A0BA-12CA29C8A891}" srcOrd="0" destOrd="0" presId="urn:microsoft.com/office/officeart/2005/8/layout/list1"/>
    <dgm:cxn modelId="{67690CE6-F6EE-4A16-A240-38CEE34C4609}" srcId="{559CC7BA-0A8D-455B-80EE-D780F335378F}" destId="{81D72D7A-16C7-410C-9440-7C4A6467C39F}" srcOrd="2" destOrd="0" parTransId="{B83CE96F-0FA2-4F0D-9B8A-9D892DF77501}" sibTransId="{8E1A06AA-6392-40D0-8D6F-86D274077944}"/>
    <dgm:cxn modelId="{B7EF62ED-BC29-4693-B544-7A6A9F8D4AE6}" srcId="{C48B747A-B8B7-4A33-9EE0-56A56F49EB43}" destId="{FF128214-3F81-47E8-9F05-62B68E9DAE03}" srcOrd="1" destOrd="0" parTransId="{1E0FEEA3-4D91-42A3-85C9-921805C1180E}" sibTransId="{325BE2A8-CF39-4EBD-88E0-858794EC45CF}"/>
    <dgm:cxn modelId="{8E670FF2-4C5E-4DD4-9399-3EC315841E12}" srcId="{FF128214-3F81-47E8-9F05-62B68E9DAE03}" destId="{BEE19E68-0164-4BF4-A063-C2226A812C07}" srcOrd="1" destOrd="0" parTransId="{F2B98AEA-424B-4609-B957-47CD55A8080F}" sibTransId="{9DEDE6F1-1152-4220-AEE5-B1C275AFAE57}"/>
    <dgm:cxn modelId="{08F1DAF7-3A4C-4AC4-8305-DE9849462088}" type="presOf" srcId="{FF128214-3F81-47E8-9F05-62B68E9DAE03}" destId="{D02FDCF7-CDF8-4695-A6B2-2D58C30B3E83}" srcOrd="0" destOrd="0" presId="urn:microsoft.com/office/officeart/2005/8/layout/list1"/>
    <dgm:cxn modelId="{CD4002FA-41C2-48B8-80D8-C3BA5506E369}" type="presOf" srcId="{559CC7BA-0A8D-455B-80EE-D780F335378F}" destId="{BBEF6255-7BF5-451B-82DF-E3A3BBF87944}" srcOrd="1" destOrd="0" presId="urn:microsoft.com/office/officeart/2005/8/layout/list1"/>
    <dgm:cxn modelId="{3DD93587-A05D-400B-BF8F-197D6128F044}" type="presParOf" srcId="{1041D08D-9CC0-4F33-B8A9-57B71BD935BD}" destId="{9FC98CA7-6E14-4566-81C0-B45FCC157928}" srcOrd="0" destOrd="0" presId="urn:microsoft.com/office/officeart/2005/8/layout/list1"/>
    <dgm:cxn modelId="{B45C312E-5AEE-4DF1-980A-CA822399DDF7}" type="presParOf" srcId="{9FC98CA7-6E14-4566-81C0-B45FCC157928}" destId="{75842B5F-F837-4700-A0BA-12CA29C8A891}" srcOrd="0" destOrd="0" presId="urn:microsoft.com/office/officeart/2005/8/layout/list1"/>
    <dgm:cxn modelId="{9A802B5E-F893-48C7-9548-153079252FE6}" type="presParOf" srcId="{9FC98CA7-6E14-4566-81C0-B45FCC157928}" destId="{BBEF6255-7BF5-451B-82DF-E3A3BBF87944}" srcOrd="1" destOrd="0" presId="urn:microsoft.com/office/officeart/2005/8/layout/list1"/>
    <dgm:cxn modelId="{3C5AC6CA-7D7F-41DF-9F7D-CF5698F4714F}" type="presParOf" srcId="{1041D08D-9CC0-4F33-B8A9-57B71BD935BD}" destId="{1B98CA59-9550-4A5F-8F1A-3E99C67C2944}" srcOrd="1" destOrd="0" presId="urn:microsoft.com/office/officeart/2005/8/layout/list1"/>
    <dgm:cxn modelId="{997B981D-6EAD-4945-84B2-EE7DE2040865}" type="presParOf" srcId="{1041D08D-9CC0-4F33-B8A9-57B71BD935BD}" destId="{56A89519-CE26-4DDD-9E59-3CDA2D492000}" srcOrd="2" destOrd="0" presId="urn:microsoft.com/office/officeart/2005/8/layout/list1"/>
    <dgm:cxn modelId="{92EDF588-1A90-4AD7-B104-351774377D6B}" type="presParOf" srcId="{1041D08D-9CC0-4F33-B8A9-57B71BD935BD}" destId="{E8E3058E-4E9C-4E3B-B70F-C2CC2A4A41A4}" srcOrd="3" destOrd="0" presId="urn:microsoft.com/office/officeart/2005/8/layout/list1"/>
    <dgm:cxn modelId="{864A478E-A6B3-4846-A074-CD92E442B2D7}" type="presParOf" srcId="{1041D08D-9CC0-4F33-B8A9-57B71BD935BD}" destId="{4C0AE018-D4BD-4A6A-B737-9B9C09897A27}" srcOrd="4" destOrd="0" presId="urn:microsoft.com/office/officeart/2005/8/layout/list1"/>
    <dgm:cxn modelId="{21D9B7BF-C65E-4C33-A20B-9F859964C96D}" type="presParOf" srcId="{4C0AE018-D4BD-4A6A-B737-9B9C09897A27}" destId="{D02FDCF7-CDF8-4695-A6B2-2D58C30B3E83}" srcOrd="0" destOrd="0" presId="urn:microsoft.com/office/officeart/2005/8/layout/list1"/>
    <dgm:cxn modelId="{1F7E7601-CF1D-47FE-AF47-2C0D9B9F7FEA}" type="presParOf" srcId="{4C0AE018-D4BD-4A6A-B737-9B9C09897A27}" destId="{8072ECFE-C6B9-49B4-B61A-0F3E537DFED0}" srcOrd="1" destOrd="0" presId="urn:microsoft.com/office/officeart/2005/8/layout/list1"/>
    <dgm:cxn modelId="{1C4C41E7-EBEE-4743-AB43-C06C80D4D8C6}" type="presParOf" srcId="{1041D08D-9CC0-4F33-B8A9-57B71BD935BD}" destId="{8A2FBC16-4975-40DC-B80F-BCC940F11258}" srcOrd="5" destOrd="0" presId="urn:microsoft.com/office/officeart/2005/8/layout/list1"/>
    <dgm:cxn modelId="{F4C1573B-96B1-493C-B0B4-FBF749AE206E}" type="presParOf" srcId="{1041D08D-9CC0-4F33-B8A9-57B71BD935BD}" destId="{3ECDEC45-9E5A-447D-B299-D94B5C0DA6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ADB268A-5152-4B79-9588-9D49E44C363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3CE446-23E5-4A7F-82FF-1238129E02D8}">
      <dgm:prSet custT="1"/>
      <dgm:spPr/>
      <dgm:t>
        <a:bodyPr/>
        <a:lstStyle/>
        <a:p>
          <a:pPr>
            <a:defRPr b="1"/>
          </a:pPr>
          <a:r>
            <a:rPr lang="en-US" sz="2000" b="1"/>
            <a:t>Meta-Ensemble Approaches</a:t>
          </a:r>
          <a:endParaRPr lang="en-US" sz="2000"/>
        </a:p>
      </dgm:t>
    </dgm:pt>
    <dgm:pt modelId="{7EF0077E-8969-4012-A46F-9D68B93F0571}" type="parTrans" cxnId="{9E2A2EF5-527B-47B4-8C03-2AB96E59E533}">
      <dgm:prSet/>
      <dgm:spPr/>
      <dgm:t>
        <a:bodyPr/>
        <a:lstStyle/>
        <a:p>
          <a:endParaRPr lang="en-US" sz="2800"/>
        </a:p>
      </dgm:t>
    </dgm:pt>
    <dgm:pt modelId="{D9AC3D08-B6BD-46D2-ACC5-5D187D89D7E2}" type="sibTrans" cxnId="{9E2A2EF5-527B-47B4-8C03-2AB96E59E533}">
      <dgm:prSet/>
      <dgm:spPr/>
      <dgm:t>
        <a:bodyPr/>
        <a:lstStyle/>
        <a:p>
          <a:endParaRPr lang="en-US" sz="2800"/>
        </a:p>
      </dgm:t>
    </dgm:pt>
    <dgm:pt modelId="{4E9119AD-92CE-492E-9511-3833048BADE2}">
      <dgm:prSet custT="1"/>
      <dgm:spPr/>
      <dgm:t>
        <a:bodyPr/>
        <a:lstStyle/>
        <a:p>
          <a:r>
            <a:rPr lang="en-US" sz="1600" dirty="0"/>
            <a:t>Incorporate deep learning (RNN, Transformer) or additional boosting algorithms</a:t>
          </a:r>
        </a:p>
      </dgm:t>
    </dgm:pt>
    <dgm:pt modelId="{40100D73-A936-40B8-BA76-7D143322382B}" type="parTrans" cxnId="{D4F93F24-54C2-4328-A0CF-F438B46FBCCA}">
      <dgm:prSet/>
      <dgm:spPr/>
      <dgm:t>
        <a:bodyPr/>
        <a:lstStyle/>
        <a:p>
          <a:endParaRPr lang="en-US" sz="2800"/>
        </a:p>
      </dgm:t>
    </dgm:pt>
    <dgm:pt modelId="{72017DFA-490D-4C90-93D6-A2922A7E87F0}" type="sibTrans" cxnId="{D4F93F24-54C2-4328-A0CF-F438B46FBCCA}">
      <dgm:prSet/>
      <dgm:spPr/>
      <dgm:t>
        <a:bodyPr/>
        <a:lstStyle/>
        <a:p>
          <a:endParaRPr lang="en-US" sz="2800"/>
        </a:p>
      </dgm:t>
    </dgm:pt>
    <dgm:pt modelId="{4FE529D4-98EB-495E-A3E9-CE54304C9ADB}">
      <dgm:prSet custT="1"/>
      <dgm:spPr/>
      <dgm:t>
        <a:bodyPr/>
        <a:lstStyle/>
        <a:p>
          <a:pPr>
            <a:defRPr b="1"/>
          </a:pPr>
          <a:r>
            <a:rPr lang="en-US" sz="2000" b="1"/>
            <a:t>Longer-Horizon Forecasting</a:t>
          </a:r>
          <a:endParaRPr lang="en-US" sz="2000"/>
        </a:p>
      </dgm:t>
    </dgm:pt>
    <dgm:pt modelId="{1C4ACEDE-9C0C-4AAE-BB80-2C6E91C69526}" type="parTrans" cxnId="{2F285CA6-7C6E-49BC-B4A1-7C80FBF21D29}">
      <dgm:prSet/>
      <dgm:spPr/>
      <dgm:t>
        <a:bodyPr/>
        <a:lstStyle/>
        <a:p>
          <a:endParaRPr lang="en-US" sz="2800"/>
        </a:p>
      </dgm:t>
    </dgm:pt>
    <dgm:pt modelId="{E8B433E8-B658-46A8-95FC-131B501F5E6F}" type="sibTrans" cxnId="{2F285CA6-7C6E-49BC-B4A1-7C80FBF21D29}">
      <dgm:prSet/>
      <dgm:spPr/>
      <dgm:t>
        <a:bodyPr/>
        <a:lstStyle/>
        <a:p>
          <a:endParaRPr lang="en-US" sz="2800"/>
        </a:p>
      </dgm:t>
    </dgm:pt>
    <dgm:pt modelId="{4708B308-A53D-48EF-9FA4-BFFACB131C16}">
      <dgm:prSet custT="1"/>
      <dgm:spPr/>
      <dgm:t>
        <a:bodyPr/>
        <a:lstStyle/>
        <a:p>
          <a:r>
            <a:rPr lang="en-US" sz="1600"/>
            <a:t>Current model focuses on next-day predictions; expand to weekly or monthly horizons</a:t>
          </a:r>
        </a:p>
      </dgm:t>
    </dgm:pt>
    <dgm:pt modelId="{BE595E46-909E-4574-A4F2-C1A8236D6D26}" type="parTrans" cxnId="{D6C9CA77-5591-4E98-88C8-AA55444E5E7B}">
      <dgm:prSet/>
      <dgm:spPr/>
      <dgm:t>
        <a:bodyPr/>
        <a:lstStyle/>
        <a:p>
          <a:endParaRPr lang="en-US" sz="2800"/>
        </a:p>
      </dgm:t>
    </dgm:pt>
    <dgm:pt modelId="{D0C0EB33-2C5B-4C8B-942F-3C2F9F39BB76}" type="sibTrans" cxnId="{D6C9CA77-5591-4E98-88C8-AA55444E5E7B}">
      <dgm:prSet/>
      <dgm:spPr/>
      <dgm:t>
        <a:bodyPr/>
        <a:lstStyle/>
        <a:p>
          <a:endParaRPr lang="en-US" sz="2800"/>
        </a:p>
      </dgm:t>
    </dgm:pt>
    <dgm:pt modelId="{B8ED0696-11B6-45B8-8A0B-92900E8BA542}">
      <dgm:prSet custT="1"/>
      <dgm:spPr/>
      <dgm:t>
        <a:bodyPr/>
        <a:lstStyle/>
        <a:p>
          <a:pPr>
            <a:defRPr b="1"/>
          </a:pPr>
          <a:r>
            <a:rPr lang="en-US" sz="2000" b="1"/>
            <a:t>Additional Data Sources</a:t>
          </a:r>
          <a:endParaRPr lang="en-US" sz="2000"/>
        </a:p>
      </dgm:t>
    </dgm:pt>
    <dgm:pt modelId="{2B3127D5-6F8B-4460-B36F-CF689AF1B351}" type="parTrans" cxnId="{BB4E5003-5787-4C72-B8A6-A90701E206CA}">
      <dgm:prSet/>
      <dgm:spPr/>
      <dgm:t>
        <a:bodyPr/>
        <a:lstStyle/>
        <a:p>
          <a:endParaRPr lang="en-US" sz="2800"/>
        </a:p>
      </dgm:t>
    </dgm:pt>
    <dgm:pt modelId="{2835A0FC-A46B-4EB1-A515-F422F462DF43}" type="sibTrans" cxnId="{BB4E5003-5787-4C72-B8A6-A90701E206CA}">
      <dgm:prSet/>
      <dgm:spPr/>
      <dgm:t>
        <a:bodyPr/>
        <a:lstStyle/>
        <a:p>
          <a:endParaRPr lang="en-US" sz="2800"/>
        </a:p>
      </dgm:t>
    </dgm:pt>
    <dgm:pt modelId="{F12D5734-0379-4330-854C-B98358EDB8E3}">
      <dgm:prSet custT="1"/>
      <dgm:spPr/>
      <dgm:t>
        <a:bodyPr/>
        <a:lstStyle/>
        <a:p>
          <a:r>
            <a:rPr lang="en-US" sz="1600"/>
            <a:t>Macro indicators, sentiment analysis, or sector-specific events for improved context</a:t>
          </a:r>
        </a:p>
      </dgm:t>
    </dgm:pt>
    <dgm:pt modelId="{FD506DEC-0353-45EA-A4CB-438DFA80307C}" type="parTrans" cxnId="{8D2E8E0D-5F96-4EE7-B8C4-B63415F7F62D}">
      <dgm:prSet/>
      <dgm:spPr/>
      <dgm:t>
        <a:bodyPr/>
        <a:lstStyle/>
        <a:p>
          <a:endParaRPr lang="en-US" sz="2800"/>
        </a:p>
      </dgm:t>
    </dgm:pt>
    <dgm:pt modelId="{C1322072-A9FF-4EB7-96C0-AE3964230CDA}" type="sibTrans" cxnId="{8D2E8E0D-5F96-4EE7-B8C4-B63415F7F62D}">
      <dgm:prSet/>
      <dgm:spPr/>
      <dgm:t>
        <a:bodyPr/>
        <a:lstStyle/>
        <a:p>
          <a:endParaRPr lang="en-US" sz="2800"/>
        </a:p>
      </dgm:t>
    </dgm:pt>
    <dgm:pt modelId="{33F6385D-C485-4522-8099-DAA9B99E5ECF}">
      <dgm:prSet custT="1"/>
      <dgm:spPr/>
      <dgm:t>
        <a:bodyPr/>
        <a:lstStyle/>
        <a:p>
          <a:pPr>
            <a:defRPr b="1"/>
          </a:pPr>
          <a:r>
            <a:rPr lang="en-US" sz="2000" b="1"/>
            <a:t>Adaptive Weighting</a:t>
          </a:r>
          <a:endParaRPr lang="en-US" sz="2000"/>
        </a:p>
      </dgm:t>
    </dgm:pt>
    <dgm:pt modelId="{E823AB47-A6EE-498B-BD44-2D00D1339F7A}" type="parTrans" cxnId="{EC5D4601-61D9-4AA0-82CD-B11E469EA56E}">
      <dgm:prSet/>
      <dgm:spPr/>
      <dgm:t>
        <a:bodyPr/>
        <a:lstStyle/>
        <a:p>
          <a:endParaRPr lang="en-US" sz="2800"/>
        </a:p>
      </dgm:t>
    </dgm:pt>
    <dgm:pt modelId="{8BBD4B44-FA02-4D2D-879E-3C07B5AB7D5B}" type="sibTrans" cxnId="{EC5D4601-61D9-4AA0-82CD-B11E469EA56E}">
      <dgm:prSet/>
      <dgm:spPr/>
      <dgm:t>
        <a:bodyPr/>
        <a:lstStyle/>
        <a:p>
          <a:endParaRPr lang="en-US" sz="2800"/>
        </a:p>
      </dgm:t>
    </dgm:pt>
    <dgm:pt modelId="{99A85444-4180-4608-A0C0-9BB6C7F1A4DC}">
      <dgm:prSet custT="1"/>
      <dgm:spPr/>
      <dgm:t>
        <a:bodyPr/>
        <a:lstStyle/>
        <a:p>
          <a:r>
            <a:rPr lang="en-US" sz="1600" dirty="0"/>
            <a:t>Dynamically update weight for XGBoost vs. DTW in response to changing market conditions</a:t>
          </a:r>
        </a:p>
      </dgm:t>
    </dgm:pt>
    <dgm:pt modelId="{A50C13AE-C1EE-45D5-B050-3EA3053ED9D2}" type="parTrans" cxnId="{DB583889-976E-4665-BB63-474810ED20C6}">
      <dgm:prSet/>
      <dgm:spPr/>
      <dgm:t>
        <a:bodyPr/>
        <a:lstStyle/>
        <a:p>
          <a:endParaRPr lang="en-US" sz="2800"/>
        </a:p>
      </dgm:t>
    </dgm:pt>
    <dgm:pt modelId="{876F6E5F-1F5A-4124-8A94-E036C39C0CA5}" type="sibTrans" cxnId="{DB583889-976E-4665-BB63-474810ED20C6}">
      <dgm:prSet/>
      <dgm:spPr/>
      <dgm:t>
        <a:bodyPr/>
        <a:lstStyle/>
        <a:p>
          <a:endParaRPr lang="en-US" sz="2800"/>
        </a:p>
      </dgm:t>
    </dgm:pt>
    <dgm:pt modelId="{AA295091-9999-479F-92F7-7B20E16887A7}" type="pres">
      <dgm:prSet presAssocID="{7ADB268A-5152-4B79-9588-9D49E44C3635}" presName="root" presStyleCnt="0">
        <dgm:presLayoutVars>
          <dgm:dir/>
          <dgm:resizeHandles val="exact"/>
        </dgm:presLayoutVars>
      </dgm:prSet>
      <dgm:spPr/>
    </dgm:pt>
    <dgm:pt modelId="{2B43121B-3D7D-4119-B8A4-5A12A5035FAE}" type="pres">
      <dgm:prSet presAssocID="{153CE446-23E5-4A7F-82FF-1238129E02D8}" presName="compNode" presStyleCnt="0"/>
      <dgm:spPr/>
    </dgm:pt>
    <dgm:pt modelId="{3419883B-5455-4342-A3C7-2A24E91CF2A4}" type="pres">
      <dgm:prSet presAssocID="{153CE446-23E5-4A7F-82FF-1238129E02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נצח"/>
        </a:ext>
      </dgm:extLst>
    </dgm:pt>
    <dgm:pt modelId="{FD8FEC1B-25B9-45C1-A839-A85BB8DBBFD1}" type="pres">
      <dgm:prSet presAssocID="{153CE446-23E5-4A7F-82FF-1238129E02D8}" presName="iconSpace" presStyleCnt="0"/>
      <dgm:spPr/>
    </dgm:pt>
    <dgm:pt modelId="{4C81628B-2C15-48E7-85AA-0B1B75565AF7}" type="pres">
      <dgm:prSet presAssocID="{153CE446-23E5-4A7F-82FF-1238129E02D8}" presName="parTx" presStyleLbl="revTx" presStyleIdx="0" presStyleCnt="8">
        <dgm:presLayoutVars>
          <dgm:chMax val="0"/>
          <dgm:chPref val="0"/>
        </dgm:presLayoutVars>
      </dgm:prSet>
      <dgm:spPr/>
    </dgm:pt>
    <dgm:pt modelId="{387D74CF-5643-4C1A-8A51-C603D9571ACE}" type="pres">
      <dgm:prSet presAssocID="{153CE446-23E5-4A7F-82FF-1238129E02D8}" presName="txSpace" presStyleCnt="0"/>
      <dgm:spPr/>
    </dgm:pt>
    <dgm:pt modelId="{92F8BC12-D0E6-498C-ADCE-5AB4A856FEA9}" type="pres">
      <dgm:prSet presAssocID="{153CE446-23E5-4A7F-82FF-1238129E02D8}" presName="desTx" presStyleLbl="revTx" presStyleIdx="1" presStyleCnt="8">
        <dgm:presLayoutVars/>
      </dgm:prSet>
      <dgm:spPr/>
    </dgm:pt>
    <dgm:pt modelId="{B54124A2-C3A6-4626-91FF-3899072568F9}" type="pres">
      <dgm:prSet presAssocID="{D9AC3D08-B6BD-46D2-ACC5-5D187D89D7E2}" presName="sibTrans" presStyleCnt="0"/>
      <dgm:spPr/>
    </dgm:pt>
    <dgm:pt modelId="{4EE629DE-2DF3-46A7-84FF-8883406DBC95}" type="pres">
      <dgm:prSet presAssocID="{4FE529D4-98EB-495E-A3E9-CE54304C9ADB}" presName="compNode" presStyleCnt="0"/>
      <dgm:spPr/>
    </dgm:pt>
    <dgm:pt modelId="{F5EFC428-7153-41C1-A78B-830064935E1C}" type="pres">
      <dgm:prSet presAssocID="{4FE529D4-98EB-495E-A3E9-CE54304C9A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24A0959C-69DD-47F0-ACA6-21CA2BB1F8D3}" type="pres">
      <dgm:prSet presAssocID="{4FE529D4-98EB-495E-A3E9-CE54304C9ADB}" presName="iconSpace" presStyleCnt="0"/>
      <dgm:spPr/>
    </dgm:pt>
    <dgm:pt modelId="{36AF5B93-EE88-40E8-845D-C32B9833FEBD}" type="pres">
      <dgm:prSet presAssocID="{4FE529D4-98EB-495E-A3E9-CE54304C9ADB}" presName="parTx" presStyleLbl="revTx" presStyleIdx="2" presStyleCnt="8">
        <dgm:presLayoutVars>
          <dgm:chMax val="0"/>
          <dgm:chPref val="0"/>
        </dgm:presLayoutVars>
      </dgm:prSet>
      <dgm:spPr/>
    </dgm:pt>
    <dgm:pt modelId="{F63A6145-7CAF-48F1-9516-4136AAB45054}" type="pres">
      <dgm:prSet presAssocID="{4FE529D4-98EB-495E-A3E9-CE54304C9ADB}" presName="txSpace" presStyleCnt="0"/>
      <dgm:spPr/>
    </dgm:pt>
    <dgm:pt modelId="{FB0906FE-D3F6-4D75-BF03-109D25D9C01F}" type="pres">
      <dgm:prSet presAssocID="{4FE529D4-98EB-495E-A3E9-CE54304C9ADB}" presName="desTx" presStyleLbl="revTx" presStyleIdx="3" presStyleCnt="8">
        <dgm:presLayoutVars/>
      </dgm:prSet>
      <dgm:spPr/>
    </dgm:pt>
    <dgm:pt modelId="{A058BC1F-8276-42DF-9EF7-18D594A43122}" type="pres">
      <dgm:prSet presAssocID="{E8B433E8-B658-46A8-95FC-131B501F5E6F}" presName="sibTrans" presStyleCnt="0"/>
      <dgm:spPr/>
    </dgm:pt>
    <dgm:pt modelId="{A24CE216-092E-4A3A-A76A-026A85F83053}" type="pres">
      <dgm:prSet presAssocID="{B8ED0696-11B6-45B8-8A0B-92900E8BA542}" presName="compNode" presStyleCnt="0"/>
      <dgm:spPr/>
    </dgm:pt>
    <dgm:pt modelId="{C13B9D3B-90CA-495B-9D0F-6B95E9B08154}" type="pres">
      <dgm:prSet presAssocID="{B8ED0696-11B6-45B8-8A0B-92900E8BA5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D0027B56-0112-492D-B3FA-2939199515B6}" type="pres">
      <dgm:prSet presAssocID="{B8ED0696-11B6-45B8-8A0B-92900E8BA542}" presName="iconSpace" presStyleCnt="0"/>
      <dgm:spPr/>
    </dgm:pt>
    <dgm:pt modelId="{CA894882-5839-4786-8375-AB4F6733FB32}" type="pres">
      <dgm:prSet presAssocID="{B8ED0696-11B6-45B8-8A0B-92900E8BA542}" presName="parTx" presStyleLbl="revTx" presStyleIdx="4" presStyleCnt="8">
        <dgm:presLayoutVars>
          <dgm:chMax val="0"/>
          <dgm:chPref val="0"/>
        </dgm:presLayoutVars>
      </dgm:prSet>
      <dgm:spPr/>
    </dgm:pt>
    <dgm:pt modelId="{1B0E0F46-5848-4952-8A29-D37A8B953E98}" type="pres">
      <dgm:prSet presAssocID="{B8ED0696-11B6-45B8-8A0B-92900E8BA542}" presName="txSpace" presStyleCnt="0"/>
      <dgm:spPr/>
    </dgm:pt>
    <dgm:pt modelId="{9512D43C-EDA4-4E4F-B366-0E3D3CF54349}" type="pres">
      <dgm:prSet presAssocID="{B8ED0696-11B6-45B8-8A0B-92900E8BA542}" presName="desTx" presStyleLbl="revTx" presStyleIdx="5" presStyleCnt="8">
        <dgm:presLayoutVars/>
      </dgm:prSet>
      <dgm:spPr/>
    </dgm:pt>
    <dgm:pt modelId="{E90A0EA0-B75E-4129-9592-0CC4C424E050}" type="pres">
      <dgm:prSet presAssocID="{2835A0FC-A46B-4EB1-A515-F422F462DF43}" presName="sibTrans" presStyleCnt="0"/>
      <dgm:spPr/>
    </dgm:pt>
    <dgm:pt modelId="{17DBACC3-174C-423B-8095-EC03897F781F}" type="pres">
      <dgm:prSet presAssocID="{33F6385D-C485-4522-8099-DAA9B99E5ECF}" presName="compNode" presStyleCnt="0"/>
      <dgm:spPr/>
    </dgm:pt>
    <dgm:pt modelId="{4155EC93-E61E-4F2A-B06E-6CB5B5301B62}" type="pres">
      <dgm:prSet presAssocID="{33F6385D-C485-4522-8099-DAA9B99E5E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ימן ביקורת"/>
        </a:ext>
      </dgm:extLst>
    </dgm:pt>
    <dgm:pt modelId="{9BC92752-D88F-4DD8-BE41-015062A51934}" type="pres">
      <dgm:prSet presAssocID="{33F6385D-C485-4522-8099-DAA9B99E5ECF}" presName="iconSpace" presStyleCnt="0"/>
      <dgm:spPr/>
    </dgm:pt>
    <dgm:pt modelId="{25C6A905-5E33-4748-90E5-B7EA09083449}" type="pres">
      <dgm:prSet presAssocID="{33F6385D-C485-4522-8099-DAA9B99E5ECF}" presName="parTx" presStyleLbl="revTx" presStyleIdx="6" presStyleCnt="8">
        <dgm:presLayoutVars>
          <dgm:chMax val="0"/>
          <dgm:chPref val="0"/>
        </dgm:presLayoutVars>
      </dgm:prSet>
      <dgm:spPr/>
    </dgm:pt>
    <dgm:pt modelId="{68058D76-D0D3-4D5A-A079-612464D7899D}" type="pres">
      <dgm:prSet presAssocID="{33F6385D-C485-4522-8099-DAA9B99E5ECF}" presName="txSpace" presStyleCnt="0"/>
      <dgm:spPr/>
    </dgm:pt>
    <dgm:pt modelId="{56937D5A-FCD7-48D1-BDDD-8E19E5DEA257}" type="pres">
      <dgm:prSet presAssocID="{33F6385D-C485-4522-8099-DAA9B99E5ECF}" presName="desTx" presStyleLbl="revTx" presStyleIdx="7" presStyleCnt="8">
        <dgm:presLayoutVars/>
      </dgm:prSet>
      <dgm:spPr/>
    </dgm:pt>
  </dgm:ptLst>
  <dgm:cxnLst>
    <dgm:cxn modelId="{EC5D4601-61D9-4AA0-82CD-B11E469EA56E}" srcId="{7ADB268A-5152-4B79-9588-9D49E44C3635}" destId="{33F6385D-C485-4522-8099-DAA9B99E5ECF}" srcOrd="3" destOrd="0" parTransId="{E823AB47-A6EE-498B-BD44-2D00D1339F7A}" sibTransId="{8BBD4B44-FA02-4D2D-879E-3C07B5AB7D5B}"/>
    <dgm:cxn modelId="{BB4E5003-5787-4C72-B8A6-A90701E206CA}" srcId="{7ADB268A-5152-4B79-9588-9D49E44C3635}" destId="{B8ED0696-11B6-45B8-8A0B-92900E8BA542}" srcOrd="2" destOrd="0" parTransId="{2B3127D5-6F8B-4460-B36F-CF689AF1B351}" sibTransId="{2835A0FC-A46B-4EB1-A515-F422F462DF43}"/>
    <dgm:cxn modelId="{A1693808-09D0-403A-AB35-306C99F8F32A}" type="presOf" srcId="{99A85444-4180-4608-A0C0-9BB6C7F1A4DC}" destId="{56937D5A-FCD7-48D1-BDDD-8E19E5DEA257}" srcOrd="0" destOrd="0" presId="urn:microsoft.com/office/officeart/2018/2/layout/IconLabelDescriptionList"/>
    <dgm:cxn modelId="{8D2E8E0D-5F96-4EE7-B8C4-B63415F7F62D}" srcId="{B8ED0696-11B6-45B8-8A0B-92900E8BA542}" destId="{F12D5734-0379-4330-854C-B98358EDB8E3}" srcOrd="0" destOrd="0" parTransId="{FD506DEC-0353-45EA-A4CB-438DFA80307C}" sibTransId="{C1322072-A9FF-4EB7-96C0-AE3964230CDA}"/>
    <dgm:cxn modelId="{D4F93F24-54C2-4328-A0CF-F438B46FBCCA}" srcId="{153CE446-23E5-4A7F-82FF-1238129E02D8}" destId="{4E9119AD-92CE-492E-9511-3833048BADE2}" srcOrd="0" destOrd="0" parTransId="{40100D73-A936-40B8-BA76-7D143322382B}" sibTransId="{72017DFA-490D-4C90-93D6-A2922A7E87F0}"/>
    <dgm:cxn modelId="{AD91FD37-839E-4F64-8D16-B5024E8A97F2}" type="presOf" srcId="{4FE529D4-98EB-495E-A3E9-CE54304C9ADB}" destId="{36AF5B93-EE88-40E8-845D-C32B9833FEBD}" srcOrd="0" destOrd="0" presId="urn:microsoft.com/office/officeart/2018/2/layout/IconLabelDescriptionList"/>
    <dgm:cxn modelId="{D6C9CA77-5591-4E98-88C8-AA55444E5E7B}" srcId="{4FE529D4-98EB-495E-A3E9-CE54304C9ADB}" destId="{4708B308-A53D-48EF-9FA4-BFFACB131C16}" srcOrd="0" destOrd="0" parTransId="{BE595E46-909E-4574-A4F2-C1A8236D6D26}" sibTransId="{D0C0EB33-2C5B-4C8B-942F-3C2F9F39BB76}"/>
    <dgm:cxn modelId="{DB583889-976E-4665-BB63-474810ED20C6}" srcId="{33F6385D-C485-4522-8099-DAA9B99E5ECF}" destId="{99A85444-4180-4608-A0C0-9BB6C7F1A4DC}" srcOrd="0" destOrd="0" parTransId="{A50C13AE-C1EE-45D5-B050-3EA3053ED9D2}" sibTransId="{876F6E5F-1F5A-4124-8A94-E036C39C0CA5}"/>
    <dgm:cxn modelId="{6A9CA18A-00C3-4450-AFAB-F55E9AA165F9}" type="presOf" srcId="{4E9119AD-92CE-492E-9511-3833048BADE2}" destId="{92F8BC12-D0E6-498C-ADCE-5AB4A856FEA9}" srcOrd="0" destOrd="0" presId="urn:microsoft.com/office/officeart/2018/2/layout/IconLabelDescriptionList"/>
    <dgm:cxn modelId="{202ED296-038B-463A-9468-11F63E7D4CAC}" type="presOf" srcId="{B8ED0696-11B6-45B8-8A0B-92900E8BA542}" destId="{CA894882-5839-4786-8375-AB4F6733FB32}" srcOrd="0" destOrd="0" presId="urn:microsoft.com/office/officeart/2018/2/layout/IconLabelDescriptionList"/>
    <dgm:cxn modelId="{FC2CFB9B-A49F-4519-8ADB-19EA2F88F9DF}" type="presOf" srcId="{33F6385D-C485-4522-8099-DAA9B99E5ECF}" destId="{25C6A905-5E33-4748-90E5-B7EA09083449}" srcOrd="0" destOrd="0" presId="urn:microsoft.com/office/officeart/2018/2/layout/IconLabelDescriptionList"/>
    <dgm:cxn modelId="{2F285CA6-7C6E-49BC-B4A1-7C80FBF21D29}" srcId="{7ADB268A-5152-4B79-9588-9D49E44C3635}" destId="{4FE529D4-98EB-495E-A3E9-CE54304C9ADB}" srcOrd="1" destOrd="0" parTransId="{1C4ACEDE-9C0C-4AAE-BB80-2C6E91C69526}" sibTransId="{E8B433E8-B658-46A8-95FC-131B501F5E6F}"/>
    <dgm:cxn modelId="{D4AC7FC1-4938-48A0-BBF7-82E3AB27D154}" type="presOf" srcId="{7ADB268A-5152-4B79-9588-9D49E44C3635}" destId="{AA295091-9999-479F-92F7-7B20E16887A7}" srcOrd="0" destOrd="0" presId="urn:microsoft.com/office/officeart/2018/2/layout/IconLabelDescriptionList"/>
    <dgm:cxn modelId="{280EBECA-A46F-43C7-9CB4-C5960166466E}" type="presOf" srcId="{153CE446-23E5-4A7F-82FF-1238129E02D8}" destId="{4C81628B-2C15-48E7-85AA-0B1B75565AF7}" srcOrd="0" destOrd="0" presId="urn:microsoft.com/office/officeart/2018/2/layout/IconLabelDescriptionList"/>
    <dgm:cxn modelId="{C21BF3F3-C958-4E2E-9588-447BD3152C56}" type="presOf" srcId="{4708B308-A53D-48EF-9FA4-BFFACB131C16}" destId="{FB0906FE-D3F6-4D75-BF03-109D25D9C01F}" srcOrd="0" destOrd="0" presId="urn:microsoft.com/office/officeart/2018/2/layout/IconLabelDescriptionList"/>
    <dgm:cxn modelId="{9E2A2EF5-527B-47B4-8C03-2AB96E59E533}" srcId="{7ADB268A-5152-4B79-9588-9D49E44C3635}" destId="{153CE446-23E5-4A7F-82FF-1238129E02D8}" srcOrd="0" destOrd="0" parTransId="{7EF0077E-8969-4012-A46F-9D68B93F0571}" sibTransId="{D9AC3D08-B6BD-46D2-ACC5-5D187D89D7E2}"/>
    <dgm:cxn modelId="{48D4A4F9-1867-45D3-9460-B83DD9AB2EF4}" type="presOf" srcId="{F12D5734-0379-4330-854C-B98358EDB8E3}" destId="{9512D43C-EDA4-4E4F-B366-0E3D3CF54349}" srcOrd="0" destOrd="0" presId="urn:microsoft.com/office/officeart/2018/2/layout/IconLabelDescriptionList"/>
    <dgm:cxn modelId="{20A4BE1D-4086-467D-9248-F3566A9F71AF}" type="presParOf" srcId="{AA295091-9999-479F-92F7-7B20E16887A7}" destId="{2B43121B-3D7D-4119-B8A4-5A12A5035FAE}" srcOrd="0" destOrd="0" presId="urn:microsoft.com/office/officeart/2018/2/layout/IconLabelDescriptionList"/>
    <dgm:cxn modelId="{78E1B3A6-00DD-41F9-AE41-1A8748310302}" type="presParOf" srcId="{2B43121B-3D7D-4119-B8A4-5A12A5035FAE}" destId="{3419883B-5455-4342-A3C7-2A24E91CF2A4}" srcOrd="0" destOrd="0" presId="urn:microsoft.com/office/officeart/2018/2/layout/IconLabelDescriptionList"/>
    <dgm:cxn modelId="{280C1017-12EF-4977-A3E2-264B7C6AFE8E}" type="presParOf" srcId="{2B43121B-3D7D-4119-B8A4-5A12A5035FAE}" destId="{FD8FEC1B-25B9-45C1-A839-A85BB8DBBFD1}" srcOrd="1" destOrd="0" presId="urn:microsoft.com/office/officeart/2018/2/layout/IconLabelDescriptionList"/>
    <dgm:cxn modelId="{58723099-74BE-4C07-80B3-3FCE84729115}" type="presParOf" srcId="{2B43121B-3D7D-4119-B8A4-5A12A5035FAE}" destId="{4C81628B-2C15-48E7-85AA-0B1B75565AF7}" srcOrd="2" destOrd="0" presId="urn:microsoft.com/office/officeart/2018/2/layout/IconLabelDescriptionList"/>
    <dgm:cxn modelId="{42211617-71D3-406F-8934-424318C255B2}" type="presParOf" srcId="{2B43121B-3D7D-4119-B8A4-5A12A5035FAE}" destId="{387D74CF-5643-4C1A-8A51-C603D9571ACE}" srcOrd="3" destOrd="0" presId="urn:microsoft.com/office/officeart/2018/2/layout/IconLabelDescriptionList"/>
    <dgm:cxn modelId="{5DA15672-84A5-486D-9EBB-7294718456CE}" type="presParOf" srcId="{2B43121B-3D7D-4119-B8A4-5A12A5035FAE}" destId="{92F8BC12-D0E6-498C-ADCE-5AB4A856FEA9}" srcOrd="4" destOrd="0" presId="urn:microsoft.com/office/officeart/2018/2/layout/IconLabelDescriptionList"/>
    <dgm:cxn modelId="{A8C7FBCA-110F-4AA3-BF9B-312F3805C8D9}" type="presParOf" srcId="{AA295091-9999-479F-92F7-7B20E16887A7}" destId="{B54124A2-C3A6-4626-91FF-3899072568F9}" srcOrd="1" destOrd="0" presId="urn:microsoft.com/office/officeart/2018/2/layout/IconLabelDescriptionList"/>
    <dgm:cxn modelId="{12EEFC4F-2F52-455D-A3D2-77120097ECFE}" type="presParOf" srcId="{AA295091-9999-479F-92F7-7B20E16887A7}" destId="{4EE629DE-2DF3-46A7-84FF-8883406DBC95}" srcOrd="2" destOrd="0" presId="urn:microsoft.com/office/officeart/2018/2/layout/IconLabelDescriptionList"/>
    <dgm:cxn modelId="{506CAEDD-B367-4236-9E3C-2127E71E592D}" type="presParOf" srcId="{4EE629DE-2DF3-46A7-84FF-8883406DBC95}" destId="{F5EFC428-7153-41C1-A78B-830064935E1C}" srcOrd="0" destOrd="0" presId="urn:microsoft.com/office/officeart/2018/2/layout/IconLabelDescriptionList"/>
    <dgm:cxn modelId="{6C1B5DBB-4BDA-4C0C-936C-5E71E74A6E29}" type="presParOf" srcId="{4EE629DE-2DF3-46A7-84FF-8883406DBC95}" destId="{24A0959C-69DD-47F0-ACA6-21CA2BB1F8D3}" srcOrd="1" destOrd="0" presId="urn:microsoft.com/office/officeart/2018/2/layout/IconLabelDescriptionList"/>
    <dgm:cxn modelId="{EDD8EFA3-9EBC-47EC-B475-554FCBD01EE1}" type="presParOf" srcId="{4EE629DE-2DF3-46A7-84FF-8883406DBC95}" destId="{36AF5B93-EE88-40E8-845D-C32B9833FEBD}" srcOrd="2" destOrd="0" presId="urn:microsoft.com/office/officeart/2018/2/layout/IconLabelDescriptionList"/>
    <dgm:cxn modelId="{63EC25B1-F376-44A0-A357-F7289EE88820}" type="presParOf" srcId="{4EE629DE-2DF3-46A7-84FF-8883406DBC95}" destId="{F63A6145-7CAF-48F1-9516-4136AAB45054}" srcOrd="3" destOrd="0" presId="urn:microsoft.com/office/officeart/2018/2/layout/IconLabelDescriptionList"/>
    <dgm:cxn modelId="{566D3E7A-4491-46AB-A04D-106775F7EC9F}" type="presParOf" srcId="{4EE629DE-2DF3-46A7-84FF-8883406DBC95}" destId="{FB0906FE-D3F6-4D75-BF03-109D25D9C01F}" srcOrd="4" destOrd="0" presId="urn:microsoft.com/office/officeart/2018/2/layout/IconLabelDescriptionList"/>
    <dgm:cxn modelId="{2A5263A8-73F7-4B44-B9C7-A01845C0B1B4}" type="presParOf" srcId="{AA295091-9999-479F-92F7-7B20E16887A7}" destId="{A058BC1F-8276-42DF-9EF7-18D594A43122}" srcOrd="3" destOrd="0" presId="urn:microsoft.com/office/officeart/2018/2/layout/IconLabelDescriptionList"/>
    <dgm:cxn modelId="{4EB23201-3635-4103-986D-BC41F9CF3728}" type="presParOf" srcId="{AA295091-9999-479F-92F7-7B20E16887A7}" destId="{A24CE216-092E-4A3A-A76A-026A85F83053}" srcOrd="4" destOrd="0" presId="urn:microsoft.com/office/officeart/2018/2/layout/IconLabelDescriptionList"/>
    <dgm:cxn modelId="{E672688A-D3C1-4095-BAF5-C82624617361}" type="presParOf" srcId="{A24CE216-092E-4A3A-A76A-026A85F83053}" destId="{C13B9D3B-90CA-495B-9D0F-6B95E9B08154}" srcOrd="0" destOrd="0" presId="urn:microsoft.com/office/officeart/2018/2/layout/IconLabelDescriptionList"/>
    <dgm:cxn modelId="{3C099DF5-269A-4796-8745-B3784CD7E0B5}" type="presParOf" srcId="{A24CE216-092E-4A3A-A76A-026A85F83053}" destId="{D0027B56-0112-492D-B3FA-2939199515B6}" srcOrd="1" destOrd="0" presId="urn:microsoft.com/office/officeart/2018/2/layout/IconLabelDescriptionList"/>
    <dgm:cxn modelId="{33583C5C-9B2C-49AA-A0A3-BD192D0BB272}" type="presParOf" srcId="{A24CE216-092E-4A3A-A76A-026A85F83053}" destId="{CA894882-5839-4786-8375-AB4F6733FB32}" srcOrd="2" destOrd="0" presId="urn:microsoft.com/office/officeart/2018/2/layout/IconLabelDescriptionList"/>
    <dgm:cxn modelId="{6A4E206A-932F-44BB-92F1-B2EF4B80C58C}" type="presParOf" srcId="{A24CE216-092E-4A3A-A76A-026A85F83053}" destId="{1B0E0F46-5848-4952-8A29-D37A8B953E98}" srcOrd="3" destOrd="0" presId="urn:microsoft.com/office/officeart/2018/2/layout/IconLabelDescriptionList"/>
    <dgm:cxn modelId="{E487881A-D0FF-48F3-AED2-C1DF5D339856}" type="presParOf" srcId="{A24CE216-092E-4A3A-A76A-026A85F83053}" destId="{9512D43C-EDA4-4E4F-B366-0E3D3CF54349}" srcOrd="4" destOrd="0" presId="urn:microsoft.com/office/officeart/2018/2/layout/IconLabelDescriptionList"/>
    <dgm:cxn modelId="{804398FA-7739-48DA-9838-AEEAE96F3FEF}" type="presParOf" srcId="{AA295091-9999-479F-92F7-7B20E16887A7}" destId="{E90A0EA0-B75E-4129-9592-0CC4C424E050}" srcOrd="5" destOrd="0" presId="urn:microsoft.com/office/officeart/2018/2/layout/IconLabelDescriptionList"/>
    <dgm:cxn modelId="{221B9440-168F-43B4-84ED-1DF5AFD0AF80}" type="presParOf" srcId="{AA295091-9999-479F-92F7-7B20E16887A7}" destId="{17DBACC3-174C-423B-8095-EC03897F781F}" srcOrd="6" destOrd="0" presId="urn:microsoft.com/office/officeart/2018/2/layout/IconLabelDescriptionList"/>
    <dgm:cxn modelId="{076D49A0-20B3-419B-9FA5-EDFB3FE07AB7}" type="presParOf" srcId="{17DBACC3-174C-423B-8095-EC03897F781F}" destId="{4155EC93-E61E-4F2A-B06E-6CB5B5301B62}" srcOrd="0" destOrd="0" presId="urn:microsoft.com/office/officeart/2018/2/layout/IconLabelDescriptionList"/>
    <dgm:cxn modelId="{D227271B-DC51-4FE2-8AF8-9230D526BFD3}" type="presParOf" srcId="{17DBACC3-174C-423B-8095-EC03897F781F}" destId="{9BC92752-D88F-4DD8-BE41-015062A51934}" srcOrd="1" destOrd="0" presId="urn:microsoft.com/office/officeart/2018/2/layout/IconLabelDescriptionList"/>
    <dgm:cxn modelId="{DF46DC71-4789-4627-872F-1EA289410856}" type="presParOf" srcId="{17DBACC3-174C-423B-8095-EC03897F781F}" destId="{25C6A905-5E33-4748-90E5-B7EA09083449}" srcOrd="2" destOrd="0" presId="urn:microsoft.com/office/officeart/2018/2/layout/IconLabelDescriptionList"/>
    <dgm:cxn modelId="{2464FCFD-4FF5-49AF-B3E7-85B31459B3D5}" type="presParOf" srcId="{17DBACC3-174C-423B-8095-EC03897F781F}" destId="{68058D76-D0D3-4D5A-A079-612464D7899D}" srcOrd="3" destOrd="0" presId="urn:microsoft.com/office/officeart/2018/2/layout/IconLabelDescriptionList"/>
    <dgm:cxn modelId="{0A91EED3-8E22-48DA-829C-A9DEBDD08D70}" type="presParOf" srcId="{17DBACC3-174C-423B-8095-EC03897F781F}" destId="{56937D5A-FCD7-48D1-BDDD-8E19E5DEA25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 custLinFactNeighborX="533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30116-C6CD-4741-9681-03D9B191D6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87AF4-616C-472A-9E8C-A8705AD55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Motivation</a:t>
          </a:r>
          <a:endParaRPr lang="en-US" dirty="0"/>
        </a:p>
      </dgm:t>
    </dgm:pt>
    <dgm:pt modelId="{50FEC3E1-43C0-4104-B18F-DB588917807C}" type="parTrans" cxnId="{563174D3-993A-4EC0-9A63-5A04AAA9AF54}">
      <dgm:prSet/>
      <dgm:spPr/>
      <dgm:t>
        <a:bodyPr/>
        <a:lstStyle/>
        <a:p>
          <a:endParaRPr lang="en-US"/>
        </a:p>
      </dgm:t>
    </dgm:pt>
    <dgm:pt modelId="{83FFC070-21F4-4CD9-A6A2-F88B8BC0CBAD}" type="sibTrans" cxnId="{563174D3-993A-4EC0-9A63-5A04AAA9AF54}">
      <dgm:prSet/>
      <dgm:spPr/>
      <dgm:t>
        <a:bodyPr/>
        <a:lstStyle/>
        <a:p>
          <a:endParaRPr lang="en-US"/>
        </a:p>
      </dgm:t>
    </dgm:pt>
    <dgm:pt modelId="{417967CB-0C1D-4626-8017-85D97C8729F3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Stock price forecasting is vital for investors and analysts</a:t>
          </a:r>
        </a:p>
      </dgm:t>
    </dgm:pt>
    <dgm:pt modelId="{B6A080A9-533F-4C64-95F6-6FBA7C5DF816}" type="parTrans" cxnId="{E1681849-00F8-40F9-B045-FBF402F7FE55}">
      <dgm:prSet/>
      <dgm:spPr/>
      <dgm:t>
        <a:bodyPr/>
        <a:lstStyle/>
        <a:p>
          <a:endParaRPr lang="en-US"/>
        </a:p>
      </dgm:t>
    </dgm:pt>
    <dgm:pt modelId="{A006DCEF-91C2-4E06-BDA1-E13B8AB3005E}" type="sibTrans" cxnId="{E1681849-00F8-40F9-B045-FBF402F7FE55}">
      <dgm:prSet/>
      <dgm:spPr/>
      <dgm:t>
        <a:bodyPr/>
        <a:lstStyle/>
        <a:p>
          <a:endParaRPr lang="en-US"/>
        </a:p>
      </dgm:t>
    </dgm:pt>
    <dgm:pt modelId="{AA24CABC-FB01-44D8-AE3C-AD55BF098F0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Traditional statistical models struggle with volatility and nonlinearities</a:t>
          </a:r>
        </a:p>
      </dgm:t>
    </dgm:pt>
    <dgm:pt modelId="{44503676-E29F-4580-8FFE-348638090E23}" type="parTrans" cxnId="{E82440DE-159C-499B-9223-DCBEC5BDF6D2}">
      <dgm:prSet/>
      <dgm:spPr/>
      <dgm:t>
        <a:bodyPr/>
        <a:lstStyle/>
        <a:p>
          <a:endParaRPr lang="en-US"/>
        </a:p>
      </dgm:t>
    </dgm:pt>
    <dgm:pt modelId="{531A358C-B325-4710-8D9C-3D5A02575E44}" type="sibTrans" cxnId="{E82440DE-159C-499B-9223-DCBEC5BDF6D2}">
      <dgm:prSet/>
      <dgm:spPr/>
      <dgm:t>
        <a:bodyPr/>
        <a:lstStyle/>
        <a:p>
          <a:endParaRPr lang="en-US"/>
        </a:p>
      </dgm:t>
    </dgm:pt>
    <dgm:pt modelId="{3423A953-C50D-4E44-B4AA-104567C94473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ML methods like XGBoost are promising but can overlook rare events or deeper sequence dynamics</a:t>
          </a:r>
        </a:p>
      </dgm:t>
    </dgm:pt>
    <dgm:pt modelId="{75F74F99-9C05-42FE-A6A4-650BF68481CC}" type="parTrans" cxnId="{3CBCA358-85BF-4ACC-864A-9FBF66B7E7AE}">
      <dgm:prSet/>
      <dgm:spPr/>
      <dgm:t>
        <a:bodyPr/>
        <a:lstStyle/>
        <a:p>
          <a:endParaRPr lang="en-US"/>
        </a:p>
      </dgm:t>
    </dgm:pt>
    <dgm:pt modelId="{0B55E21A-6EE9-4440-8485-BF38A35D3308}" type="sibTrans" cxnId="{3CBCA358-85BF-4ACC-864A-9FBF66B7E7AE}">
      <dgm:prSet/>
      <dgm:spPr/>
      <dgm:t>
        <a:bodyPr/>
        <a:lstStyle/>
        <a:p>
          <a:endParaRPr lang="en-US"/>
        </a:p>
      </dgm:t>
    </dgm:pt>
    <dgm:pt modelId="{2554E378-4877-4866-9113-44A4FBDEE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Paper’s Objective</a:t>
          </a:r>
          <a:endParaRPr lang="en-US" dirty="0"/>
        </a:p>
      </dgm:t>
    </dgm:pt>
    <dgm:pt modelId="{9DD838D3-EBBD-49BA-895B-787B6BE33D44}" type="parTrans" cxnId="{6F56D8B2-0B72-434C-ADB8-0A19B4739535}">
      <dgm:prSet/>
      <dgm:spPr/>
      <dgm:t>
        <a:bodyPr/>
        <a:lstStyle/>
        <a:p>
          <a:endParaRPr lang="en-US"/>
        </a:p>
      </dgm:t>
    </dgm:pt>
    <dgm:pt modelId="{2DDF09DD-DBF2-42D6-83C4-164A47C23CED}" type="sibTrans" cxnId="{6F56D8B2-0B72-434C-ADB8-0A19B4739535}">
      <dgm:prSet/>
      <dgm:spPr/>
      <dgm:t>
        <a:bodyPr/>
        <a:lstStyle/>
        <a:p>
          <a:endParaRPr lang="en-US"/>
        </a:p>
      </dgm:t>
    </dgm:pt>
    <dgm:pt modelId="{3E1E9599-4EAD-4B95-8C66-A4FDA21FF4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Proposes a method to </a:t>
          </a:r>
          <a:r>
            <a:rPr lang="en-US" sz="1200" b="1" dirty="0"/>
            <a:t>detect and integrate</a:t>
          </a:r>
          <a:r>
            <a:rPr lang="en-US" sz="1200" dirty="0"/>
            <a:t> sequence patterns (via DTW) alongside ML predictions</a:t>
          </a:r>
        </a:p>
      </dgm:t>
    </dgm:pt>
    <dgm:pt modelId="{E5FA2819-E3D1-4997-9800-8BD6D8761DB9}" type="parTrans" cxnId="{0AC7D828-6B60-4892-99B5-026C967F843A}">
      <dgm:prSet/>
      <dgm:spPr/>
      <dgm:t>
        <a:bodyPr/>
        <a:lstStyle/>
        <a:p>
          <a:endParaRPr lang="en-US"/>
        </a:p>
      </dgm:t>
    </dgm:pt>
    <dgm:pt modelId="{75504E0C-0AD0-47F6-9F76-561038AB96B6}" type="sibTrans" cxnId="{0AC7D828-6B60-4892-99B5-026C967F843A}">
      <dgm:prSet/>
      <dgm:spPr/>
      <dgm:t>
        <a:bodyPr/>
        <a:lstStyle/>
        <a:p>
          <a:endParaRPr lang="en-US"/>
        </a:p>
      </dgm:t>
    </dgm:pt>
    <dgm:pt modelId="{D4620D35-7778-45F8-BDF1-332DDB2182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Leverages </a:t>
          </a:r>
          <a:r>
            <a:rPr lang="en-US" sz="1200" b="1" dirty="0"/>
            <a:t>similar stocks</a:t>
          </a:r>
          <a:r>
            <a:rPr lang="en-US" sz="1200" dirty="0"/>
            <a:t> (via co-integration) to expand the training context</a:t>
          </a:r>
        </a:p>
      </dgm:t>
    </dgm:pt>
    <dgm:pt modelId="{4EDE8C28-C77E-4512-9C18-906F515DE95D}" type="parTrans" cxnId="{FDBFD658-BDCA-4FA4-899F-74E81EFA13B5}">
      <dgm:prSet/>
      <dgm:spPr/>
      <dgm:t>
        <a:bodyPr/>
        <a:lstStyle/>
        <a:p>
          <a:endParaRPr lang="en-US"/>
        </a:p>
      </dgm:t>
    </dgm:pt>
    <dgm:pt modelId="{7A53A266-F8B8-4268-BAA7-EF44EB6089F6}" type="sibTrans" cxnId="{FDBFD658-BDCA-4FA4-899F-74E81EFA13B5}">
      <dgm:prSet/>
      <dgm:spPr/>
      <dgm:t>
        <a:bodyPr/>
        <a:lstStyle/>
        <a:p>
          <a:endParaRPr lang="en-US"/>
        </a:p>
      </dgm:t>
    </dgm:pt>
    <dgm:pt modelId="{4B3673F0-344D-4645-94DA-E80C3F565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Core Focus</a:t>
          </a:r>
          <a:endParaRPr lang="en-US" dirty="0"/>
        </a:p>
      </dgm:t>
    </dgm:pt>
    <dgm:pt modelId="{1036564F-E73C-4B0E-87D2-BB24837FDC11}" type="parTrans" cxnId="{D98F520E-2A2B-4704-A410-10CE650E4046}">
      <dgm:prSet/>
      <dgm:spPr/>
      <dgm:t>
        <a:bodyPr/>
        <a:lstStyle/>
        <a:p>
          <a:endParaRPr lang="en-US"/>
        </a:p>
      </dgm:t>
    </dgm:pt>
    <dgm:pt modelId="{41820427-8EF0-4A6E-AAC8-8166DFD7492D}" type="sibTrans" cxnId="{D98F520E-2A2B-4704-A410-10CE650E4046}">
      <dgm:prSet/>
      <dgm:spPr/>
      <dgm:t>
        <a:bodyPr/>
        <a:lstStyle/>
        <a:p>
          <a:endParaRPr lang="en-US"/>
        </a:p>
      </dgm:t>
    </dgm:pt>
    <dgm:pt modelId="{6856F768-E034-4DC3-8A22-97A8CC74DC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Enhanced stock prediction approach combining:</a:t>
          </a:r>
        </a:p>
      </dgm:t>
    </dgm:pt>
    <dgm:pt modelId="{1D1A6CB6-EA7E-465C-9FB1-6A8FA15940AB}" type="parTrans" cxnId="{1FAECFE1-AFCB-435F-AE3C-03B417E51DD5}">
      <dgm:prSet/>
      <dgm:spPr/>
      <dgm:t>
        <a:bodyPr/>
        <a:lstStyle/>
        <a:p>
          <a:endParaRPr lang="en-US"/>
        </a:p>
      </dgm:t>
    </dgm:pt>
    <dgm:pt modelId="{05BB5AEF-03F2-4E4B-BB9E-59DFDFE4F5A4}" type="sibTrans" cxnId="{1FAECFE1-AFCB-435F-AE3C-03B417E51DD5}">
      <dgm:prSet/>
      <dgm:spPr/>
      <dgm:t>
        <a:bodyPr/>
        <a:lstStyle/>
        <a:p>
          <a:endParaRPr lang="en-US"/>
        </a:p>
      </dgm:t>
    </dgm:pt>
    <dgm:pt modelId="{C3BB735D-34FC-4C33-9DEF-84D76A4F0B2B}">
      <dgm:prSet custT="1"/>
      <dgm:spPr/>
      <dgm:t>
        <a:bodyPr/>
        <a:lstStyle/>
        <a:p>
          <a:r>
            <a:rPr lang="en-US" sz="1200" dirty="0"/>
            <a:t>Machine Learning (XGBoost)</a:t>
          </a:r>
        </a:p>
      </dgm:t>
    </dgm:pt>
    <dgm:pt modelId="{1172B5C0-E609-4262-9BBE-509303A5AA0F}" type="parTrans" cxnId="{93B81523-1B03-423C-A380-56A177D8A273}">
      <dgm:prSet/>
      <dgm:spPr/>
      <dgm:t>
        <a:bodyPr/>
        <a:lstStyle/>
        <a:p>
          <a:endParaRPr lang="en-US"/>
        </a:p>
      </dgm:t>
    </dgm:pt>
    <dgm:pt modelId="{7BD10673-A1B6-4211-A6B2-32AE03A809A5}" type="sibTrans" cxnId="{93B81523-1B03-423C-A380-56A177D8A273}">
      <dgm:prSet/>
      <dgm:spPr/>
      <dgm:t>
        <a:bodyPr/>
        <a:lstStyle/>
        <a:p>
          <a:endParaRPr lang="en-US"/>
        </a:p>
      </dgm:t>
    </dgm:pt>
    <dgm:pt modelId="{CBA2ABA0-A4E1-4D23-AFBE-0C02B8D29C5E}">
      <dgm:prSet custT="1"/>
      <dgm:spPr/>
      <dgm:t>
        <a:bodyPr/>
        <a:lstStyle/>
        <a:p>
          <a:r>
            <a:rPr lang="en-US" sz="1200" dirty="0"/>
            <a:t>Time Series Similarity (DTW)</a:t>
          </a:r>
        </a:p>
      </dgm:t>
    </dgm:pt>
    <dgm:pt modelId="{7CA43A5E-DBC2-41BD-B62D-585422DF47E8}" type="parTrans" cxnId="{139F2196-C04F-4290-A780-E35107D1B1FC}">
      <dgm:prSet/>
      <dgm:spPr/>
      <dgm:t>
        <a:bodyPr/>
        <a:lstStyle/>
        <a:p>
          <a:endParaRPr lang="en-US"/>
        </a:p>
      </dgm:t>
    </dgm:pt>
    <dgm:pt modelId="{A36DD9C4-D332-4D1D-B2EA-3F18359B1E4E}" type="sibTrans" cxnId="{139F2196-C04F-4290-A780-E35107D1B1FC}">
      <dgm:prSet/>
      <dgm:spPr/>
      <dgm:t>
        <a:bodyPr/>
        <a:lstStyle/>
        <a:p>
          <a:endParaRPr lang="en-US"/>
        </a:p>
      </dgm:t>
    </dgm:pt>
    <dgm:pt modelId="{5A43C456-3845-4F69-8228-C0BE3ADA1821}">
      <dgm:prSet custT="1"/>
      <dgm:spPr/>
      <dgm:t>
        <a:bodyPr/>
        <a:lstStyle/>
        <a:p>
          <a:r>
            <a:rPr lang="en-US" sz="1200" dirty="0"/>
            <a:t>Co-integration &amp; Symbolic Representations (SAX)</a:t>
          </a:r>
        </a:p>
      </dgm:t>
    </dgm:pt>
    <dgm:pt modelId="{BB21A43A-A078-46AD-B78C-9F6768F04B22}" type="parTrans" cxnId="{712FCED2-A3C7-4568-A060-C2DBECA204D7}">
      <dgm:prSet/>
      <dgm:spPr/>
      <dgm:t>
        <a:bodyPr/>
        <a:lstStyle/>
        <a:p>
          <a:endParaRPr lang="en-US"/>
        </a:p>
      </dgm:t>
    </dgm:pt>
    <dgm:pt modelId="{0692F910-581B-40D0-8439-9D932C2C3927}" type="sibTrans" cxnId="{712FCED2-A3C7-4568-A060-C2DBECA204D7}">
      <dgm:prSet/>
      <dgm:spPr/>
      <dgm:t>
        <a:bodyPr/>
        <a:lstStyle/>
        <a:p>
          <a:endParaRPr lang="en-US"/>
        </a:p>
      </dgm:t>
    </dgm:pt>
    <dgm:pt modelId="{8DEC3154-0EA8-4626-BE10-47029B234D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Addresses limitations in ML models (rare-event handling, forgetting sequential patterns)</a:t>
          </a:r>
        </a:p>
      </dgm:t>
    </dgm:pt>
    <dgm:pt modelId="{D0251AFB-C397-462A-9C30-9A4C842EB13C}" type="parTrans" cxnId="{D365D61B-88B1-4BE3-A9E7-57256D07FA0A}">
      <dgm:prSet/>
      <dgm:spPr/>
      <dgm:t>
        <a:bodyPr/>
        <a:lstStyle/>
        <a:p>
          <a:endParaRPr lang="en-US"/>
        </a:p>
      </dgm:t>
    </dgm:pt>
    <dgm:pt modelId="{5FA204CA-0927-40AC-AA61-C79F3CC55252}" type="sibTrans" cxnId="{D365D61B-88B1-4BE3-A9E7-57256D07FA0A}">
      <dgm:prSet/>
      <dgm:spPr/>
      <dgm:t>
        <a:bodyPr/>
        <a:lstStyle/>
        <a:p>
          <a:endParaRPr lang="en-US"/>
        </a:p>
      </dgm:t>
    </dgm:pt>
    <dgm:pt modelId="{F5B9B3DE-6868-4466-B4E0-1D3B586BE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Outcome</a:t>
          </a:r>
          <a:endParaRPr lang="en-US" dirty="0"/>
        </a:p>
      </dgm:t>
    </dgm:pt>
    <dgm:pt modelId="{A30DE046-2B59-48B0-B8D2-AAD50D262EA3}" type="parTrans" cxnId="{65806111-F82E-4FA2-A64B-AE1E96E7B1C8}">
      <dgm:prSet/>
      <dgm:spPr/>
      <dgm:t>
        <a:bodyPr/>
        <a:lstStyle/>
        <a:p>
          <a:endParaRPr lang="en-US"/>
        </a:p>
      </dgm:t>
    </dgm:pt>
    <dgm:pt modelId="{EB653A47-BC1A-454A-974F-52B66AE71853}" type="sibTrans" cxnId="{65806111-F82E-4FA2-A64B-AE1E96E7B1C8}">
      <dgm:prSet/>
      <dgm:spPr/>
      <dgm:t>
        <a:bodyPr/>
        <a:lstStyle/>
        <a:p>
          <a:endParaRPr lang="en-US"/>
        </a:p>
      </dgm:t>
    </dgm:pt>
    <dgm:pt modelId="{04335231-6846-4436-A7CE-F2000235E4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</a:t>
          </a:r>
          <a:r>
            <a:rPr lang="en-US" i="1" dirty="0"/>
            <a:t>hybrid model</a:t>
          </a:r>
          <a:r>
            <a:rPr lang="en-US" dirty="0"/>
            <a:t> that integrates local sequence patterns (DTW) with global ML signals, showing improved accuracy (~53.19%) over single-stock or purely ML-based methods</a:t>
          </a:r>
        </a:p>
      </dgm:t>
    </dgm:pt>
    <dgm:pt modelId="{F0C95328-F617-4796-A22E-1A39E8886D84}" type="parTrans" cxnId="{5D0EF46D-CBCB-4745-B25C-6365170A6461}">
      <dgm:prSet/>
      <dgm:spPr/>
      <dgm:t>
        <a:bodyPr/>
        <a:lstStyle/>
        <a:p>
          <a:endParaRPr lang="en-US"/>
        </a:p>
      </dgm:t>
    </dgm:pt>
    <dgm:pt modelId="{9CDC78F5-2F62-44FB-9093-69BEC13799BA}" type="sibTrans" cxnId="{5D0EF46D-CBCB-4745-B25C-6365170A6461}">
      <dgm:prSet/>
      <dgm:spPr/>
      <dgm:t>
        <a:bodyPr/>
        <a:lstStyle/>
        <a:p>
          <a:endParaRPr lang="en-US"/>
        </a:p>
      </dgm:t>
    </dgm:pt>
    <dgm:pt modelId="{5856DA80-4CBE-47E8-9A1C-B2AE1D171B27}" type="pres">
      <dgm:prSet presAssocID="{78C30116-C6CD-4741-9681-03D9B191D669}" presName="root" presStyleCnt="0">
        <dgm:presLayoutVars>
          <dgm:dir/>
          <dgm:resizeHandles val="exact"/>
        </dgm:presLayoutVars>
      </dgm:prSet>
      <dgm:spPr/>
    </dgm:pt>
    <dgm:pt modelId="{BD45AB62-43D4-4FC0-950F-C14D8A7E1F00}" type="pres">
      <dgm:prSet presAssocID="{99B87AF4-616C-472A-9E8C-A8705AD5519F}" presName="compNode" presStyleCnt="0"/>
      <dgm:spPr/>
    </dgm:pt>
    <dgm:pt modelId="{73F40A3F-D1DA-4E66-AF69-9B2051B11C2F}" type="pres">
      <dgm:prSet presAssocID="{99B87AF4-616C-472A-9E8C-A8705AD5519F}" presName="bgRect" presStyleLbl="bgShp" presStyleIdx="0" presStyleCnt="4" custLinFactNeighborX="327" custLinFactNeighborY="-895"/>
      <dgm:spPr/>
    </dgm:pt>
    <dgm:pt modelId="{7ECD336C-30BF-4CD0-84B6-4ACDC01A1821}" type="pres">
      <dgm:prSet presAssocID="{99B87AF4-616C-472A-9E8C-A8705AD5519F}" presName="iconRect" presStyleLbl="node1" presStyleIdx="0" presStyleCnt="4" custLinFactNeighborX="-15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C55C8F1-6000-4C67-B438-AA8D553A68D8}" type="pres">
      <dgm:prSet presAssocID="{99B87AF4-616C-472A-9E8C-A8705AD5519F}" presName="spaceRect" presStyleCnt="0"/>
      <dgm:spPr/>
    </dgm:pt>
    <dgm:pt modelId="{14E21942-362F-440E-AB09-E6BD92AAF66E}" type="pres">
      <dgm:prSet presAssocID="{99B87AF4-616C-472A-9E8C-A8705AD5519F}" presName="parTx" presStyleLbl="revTx" presStyleIdx="0" presStyleCnt="8" custLinFactNeighborX="-7673" custLinFactNeighborY="-895">
        <dgm:presLayoutVars>
          <dgm:chMax val="0"/>
          <dgm:chPref val="0"/>
        </dgm:presLayoutVars>
      </dgm:prSet>
      <dgm:spPr/>
    </dgm:pt>
    <dgm:pt modelId="{D7BEE29B-FA9C-4150-987C-8E7E15F8725E}" type="pres">
      <dgm:prSet presAssocID="{99B87AF4-616C-472A-9E8C-A8705AD5519F}" presName="desTx" presStyleLbl="revTx" presStyleIdx="1" presStyleCnt="8" custScaleX="181690" custLinFactNeighborX="-33766" custLinFactNeighborY="-895">
        <dgm:presLayoutVars/>
      </dgm:prSet>
      <dgm:spPr/>
    </dgm:pt>
    <dgm:pt modelId="{10B19E4C-7C7F-43FD-BD20-6C1001C5ABB6}" type="pres">
      <dgm:prSet presAssocID="{83FFC070-21F4-4CD9-A6A2-F88B8BC0CBAD}" presName="sibTrans" presStyleCnt="0"/>
      <dgm:spPr/>
    </dgm:pt>
    <dgm:pt modelId="{0A82C493-8406-4A7E-9B76-9CA63E9870A5}" type="pres">
      <dgm:prSet presAssocID="{2554E378-4877-4866-9113-44A4FBDEE953}" presName="compNode" presStyleCnt="0"/>
      <dgm:spPr/>
    </dgm:pt>
    <dgm:pt modelId="{2B4F08D8-BB65-49FD-B274-90F71991C282}" type="pres">
      <dgm:prSet presAssocID="{2554E378-4877-4866-9113-44A4FBDEE953}" presName="bgRect" presStyleLbl="bgShp" presStyleIdx="1" presStyleCnt="4"/>
      <dgm:spPr/>
    </dgm:pt>
    <dgm:pt modelId="{F14EC7C9-186B-4E7D-B004-588A70E63E1B}" type="pres">
      <dgm:prSet presAssocID="{2554E378-4877-4866-9113-44A4FBDEE953}" presName="iconRect" presStyleLbl="node1" presStyleIdx="1" presStyleCnt="4" custLinFactNeighborX="-1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E0BE22EA-25B1-452F-A82D-34C89563F378}" type="pres">
      <dgm:prSet presAssocID="{2554E378-4877-4866-9113-44A4FBDEE953}" presName="spaceRect" presStyleCnt="0"/>
      <dgm:spPr/>
    </dgm:pt>
    <dgm:pt modelId="{38A772D5-3355-401F-9B13-8D563A6A1306}" type="pres">
      <dgm:prSet presAssocID="{2554E378-4877-4866-9113-44A4FBDEE953}" presName="parTx" presStyleLbl="revTx" presStyleIdx="2" presStyleCnt="8" custScaleX="72715" custLinFactNeighborX="-22931" custLinFactNeighborY="-3335">
        <dgm:presLayoutVars>
          <dgm:chMax val="0"/>
          <dgm:chPref val="0"/>
        </dgm:presLayoutVars>
      </dgm:prSet>
      <dgm:spPr/>
    </dgm:pt>
    <dgm:pt modelId="{B0BF8310-0AE5-42DB-890A-E818255B93DB}" type="pres">
      <dgm:prSet presAssocID="{2554E378-4877-4866-9113-44A4FBDEE953}" presName="desTx" presStyleLbl="revTx" presStyleIdx="3" presStyleCnt="8" custScaleX="182276" custLinFactNeighborX="-2102" custLinFactNeighborY="-3335">
        <dgm:presLayoutVars/>
      </dgm:prSet>
      <dgm:spPr/>
    </dgm:pt>
    <dgm:pt modelId="{BA192422-8781-4FCA-A3E3-411F386AEE85}" type="pres">
      <dgm:prSet presAssocID="{2DDF09DD-DBF2-42D6-83C4-164A47C23CED}" presName="sibTrans" presStyleCnt="0"/>
      <dgm:spPr/>
    </dgm:pt>
    <dgm:pt modelId="{57883813-C3D3-4C50-A976-C5E4D726E410}" type="pres">
      <dgm:prSet presAssocID="{4B3673F0-344D-4645-94DA-E80C3F565ED5}" presName="compNode" presStyleCnt="0"/>
      <dgm:spPr/>
    </dgm:pt>
    <dgm:pt modelId="{EC70EBF7-9DAF-442D-817B-02BAB7212488}" type="pres">
      <dgm:prSet presAssocID="{4B3673F0-344D-4645-94DA-E80C3F565ED5}" presName="bgRect" presStyleLbl="bgShp" presStyleIdx="2" presStyleCnt="4" custLinFactNeighborX="-621"/>
      <dgm:spPr/>
    </dgm:pt>
    <dgm:pt modelId="{F4053DA5-CF56-4CC1-A189-2FC319A6B9EB}" type="pres">
      <dgm:prSet presAssocID="{4B3673F0-344D-4645-94DA-E80C3F565ED5}" presName="iconRect" presStyleLbl="node1" presStyleIdx="2" presStyleCnt="4" custLinFactNeighborX="-1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שולחן"/>
        </a:ext>
      </dgm:extLst>
    </dgm:pt>
    <dgm:pt modelId="{C2E9CF49-5BBD-4F2D-8C1D-A80F29D3BD27}" type="pres">
      <dgm:prSet presAssocID="{4B3673F0-344D-4645-94DA-E80C3F565ED5}" presName="spaceRect" presStyleCnt="0"/>
      <dgm:spPr/>
    </dgm:pt>
    <dgm:pt modelId="{8B123BC7-5BA8-4F10-BD3F-660AAD19D75B}" type="pres">
      <dgm:prSet presAssocID="{4B3673F0-344D-4645-94DA-E80C3F565ED5}" presName="parTx" presStyleLbl="revTx" presStyleIdx="4" presStyleCnt="8" custLinFactNeighborX="-7921">
        <dgm:presLayoutVars>
          <dgm:chMax val="0"/>
          <dgm:chPref val="0"/>
        </dgm:presLayoutVars>
      </dgm:prSet>
      <dgm:spPr/>
    </dgm:pt>
    <dgm:pt modelId="{5FCCB36E-B222-4772-B125-84743A8AFFD7}" type="pres">
      <dgm:prSet presAssocID="{4B3673F0-344D-4645-94DA-E80C3F565ED5}" presName="desTx" presStyleLbl="revTx" presStyleIdx="5" presStyleCnt="8" custScaleX="197071" custLinFactNeighborX="-24356">
        <dgm:presLayoutVars/>
      </dgm:prSet>
      <dgm:spPr/>
    </dgm:pt>
    <dgm:pt modelId="{B4781A9F-7E24-46CD-81A1-7F7D519DFA9C}" type="pres">
      <dgm:prSet presAssocID="{41820427-8EF0-4A6E-AAC8-8166DFD7492D}" presName="sibTrans" presStyleCnt="0"/>
      <dgm:spPr/>
    </dgm:pt>
    <dgm:pt modelId="{D4F88F11-47AF-4834-A46F-D879408BAD5E}" type="pres">
      <dgm:prSet presAssocID="{F5B9B3DE-6868-4466-B4E0-1D3B586BE30D}" presName="compNode" presStyleCnt="0"/>
      <dgm:spPr/>
    </dgm:pt>
    <dgm:pt modelId="{2142179F-7C9A-472B-88F9-7E49A424053A}" type="pres">
      <dgm:prSet presAssocID="{F5B9B3DE-6868-4466-B4E0-1D3B586BE30D}" presName="bgRect" presStyleLbl="bgShp" presStyleIdx="3" presStyleCnt="4"/>
      <dgm:spPr/>
    </dgm:pt>
    <dgm:pt modelId="{9B6F06DA-59FA-4EE5-A59C-E126AB8EA8BC}" type="pres">
      <dgm:prSet presAssocID="{F5B9B3DE-6868-4466-B4E0-1D3B586BE30D}" presName="iconRect" presStyleLbl="node1" presStyleIdx="3" presStyleCnt="4" custLinFactNeighborX="-158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A450A5-747A-40D7-83EC-34A72FB9DF49}" type="pres">
      <dgm:prSet presAssocID="{F5B9B3DE-6868-4466-B4E0-1D3B586BE30D}" presName="spaceRect" presStyleCnt="0"/>
      <dgm:spPr/>
    </dgm:pt>
    <dgm:pt modelId="{0E14AF23-7095-4149-8CEC-604A0A9288CA}" type="pres">
      <dgm:prSet presAssocID="{F5B9B3DE-6868-4466-B4E0-1D3B586BE30D}" presName="parTx" presStyleLbl="revTx" presStyleIdx="6" presStyleCnt="8" custLinFactNeighborX="-6683" custLinFactNeighborY="895">
        <dgm:presLayoutVars>
          <dgm:chMax val="0"/>
          <dgm:chPref val="0"/>
        </dgm:presLayoutVars>
      </dgm:prSet>
      <dgm:spPr/>
    </dgm:pt>
    <dgm:pt modelId="{51BE88C5-811D-4712-A42F-83D4D4758193}" type="pres">
      <dgm:prSet presAssocID="{F5B9B3DE-6868-4466-B4E0-1D3B586BE30D}" presName="desTx" presStyleLbl="revTx" presStyleIdx="7" presStyleCnt="8" custLinFactNeighborX="-56465">
        <dgm:presLayoutVars/>
      </dgm:prSet>
      <dgm:spPr/>
    </dgm:pt>
  </dgm:ptLst>
  <dgm:cxnLst>
    <dgm:cxn modelId="{92185C00-AF7D-4A22-A46E-627B4F29821C}" type="presOf" srcId="{3E1E9599-4EAD-4B95-8C66-A4FDA21FF4DF}" destId="{B0BF8310-0AE5-42DB-890A-E818255B93DB}" srcOrd="0" destOrd="0" presId="urn:microsoft.com/office/officeart/2018/2/layout/IconVerticalSolidList"/>
    <dgm:cxn modelId="{9A943307-9523-4415-96B3-83D30A223DED}" type="presOf" srcId="{CBA2ABA0-A4E1-4D23-AFBE-0C02B8D29C5E}" destId="{5FCCB36E-B222-4772-B125-84743A8AFFD7}" srcOrd="0" destOrd="2" presId="urn:microsoft.com/office/officeart/2018/2/layout/IconVerticalSolidList"/>
    <dgm:cxn modelId="{D98F520E-2A2B-4704-A410-10CE650E4046}" srcId="{78C30116-C6CD-4741-9681-03D9B191D669}" destId="{4B3673F0-344D-4645-94DA-E80C3F565ED5}" srcOrd="2" destOrd="0" parTransId="{1036564F-E73C-4B0E-87D2-BB24837FDC11}" sibTransId="{41820427-8EF0-4A6E-AAC8-8166DFD7492D}"/>
    <dgm:cxn modelId="{65806111-F82E-4FA2-A64B-AE1E96E7B1C8}" srcId="{78C30116-C6CD-4741-9681-03D9B191D669}" destId="{F5B9B3DE-6868-4466-B4E0-1D3B586BE30D}" srcOrd="3" destOrd="0" parTransId="{A30DE046-2B59-48B0-B8D2-AAD50D262EA3}" sibTransId="{EB653A47-BC1A-454A-974F-52B66AE71853}"/>
    <dgm:cxn modelId="{D365D61B-88B1-4BE3-A9E7-57256D07FA0A}" srcId="{4B3673F0-344D-4645-94DA-E80C3F565ED5}" destId="{8DEC3154-0EA8-4626-BE10-47029B234D3A}" srcOrd="1" destOrd="0" parTransId="{D0251AFB-C397-462A-9C30-9A4C842EB13C}" sibTransId="{5FA204CA-0927-40AC-AA61-C79F3CC55252}"/>
    <dgm:cxn modelId="{93B81523-1B03-423C-A380-56A177D8A273}" srcId="{6856F768-E034-4DC3-8A22-97A8CC74DC66}" destId="{C3BB735D-34FC-4C33-9DEF-84D76A4F0B2B}" srcOrd="0" destOrd="0" parTransId="{1172B5C0-E609-4262-9BBE-509303A5AA0F}" sibTransId="{7BD10673-A1B6-4211-A6B2-32AE03A809A5}"/>
    <dgm:cxn modelId="{0AC7D828-6B60-4892-99B5-026C967F843A}" srcId="{2554E378-4877-4866-9113-44A4FBDEE953}" destId="{3E1E9599-4EAD-4B95-8C66-A4FDA21FF4DF}" srcOrd="0" destOrd="0" parTransId="{E5FA2819-E3D1-4997-9800-8BD6D8761DB9}" sibTransId="{75504E0C-0AD0-47F6-9F76-561038AB96B6}"/>
    <dgm:cxn modelId="{A836232F-AA30-45CD-822B-07A4656CFAD6}" type="presOf" srcId="{2554E378-4877-4866-9113-44A4FBDEE953}" destId="{38A772D5-3355-401F-9B13-8D563A6A1306}" srcOrd="0" destOrd="0" presId="urn:microsoft.com/office/officeart/2018/2/layout/IconVerticalSolidList"/>
    <dgm:cxn modelId="{8106DF40-BDEC-4B1D-9D30-7A6D48D66C9D}" type="presOf" srcId="{3423A953-C50D-4E44-B4AA-104567C94473}" destId="{D7BEE29B-FA9C-4150-987C-8E7E15F8725E}" srcOrd="0" destOrd="2" presId="urn:microsoft.com/office/officeart/2018/2/layout/IconVerticalSolidList"/>
    <dgm:cxn modelId="{DE90945C-95F2-4B22-8214-36ACF0716A30}" type="presOf" srcId="{99B87AF4-616C-472A-9E8C-A8705AD5519F}" destId="{14E21942-362F-440E-AB09-E6BD92AAF66E}" srcOrd="0" destOrd="0" presId="urn:microsoft.com/office/officeart/2018/2/layout/IconVerticalSolidList"/>
    <dgm:cxn modelId="{93FC0944-C6F5-44B8-B199-454C92C7A4A9}" type="presOf" srcId="{D4620D35-7778-45F8-BDF1-332DDB21829C}" destId="{B0BF8310-0AE5-42DB-890A-E818255B93DB}" srcOrd="0" destOrd="1" presId="urn:microsoft.com/office/officeart/2018/2/layout/IconVerticalSolidList"/>
    <dgm:cxn modelId="{C26E5847-8ECC-467F-A976-56A228BBD62C}" type="presOf" srcId="{6856F768-E034-4DC3-8A22-97A8CC74DC66}" destId="{5FCCB36E-B222-4772-B125-84743A8AFFD7}" srcOrd="0" destOrd="0" presId="urn:microsoft.com/office/officeart/2018/2/layout/IconVerticalSolidList"/>
    <dgm:cxn modelId="{E1681849-00F8-40F9-B045-FBF402F7FE55}" srcId="{99B87AF4-616C-472A-9E8C-A8705AD5519F}" destId="{417967CB-0C1D-4626-8017-85D97C8729F3}" srcOrd="0" destOrd="0" parTransId="{B6A080A9-533F-4C64-95F6-6FBA7C5DF816}" sibTransId="{A006DCEF-91C2-4E06-BDA1-E13B8AB3005E}"/>
    <dgm:cxn modelId="{5D0EF46D-CBCB-4745-B25C-6365170A6461}" srcId="{F5B9B3DE-6868-4466-B4E0-1D3B586BE30D}" destId="{04335231-6846-4436-A7CE-F2000235E42B}" srcOrd="0" destOrd="0" parTransId="{F0C95328-F617-4796-A22E-1A39E8886D84}" sibTransId="{9CDC78F5-2F62-44FB-9093-69BEC13799BA}"/>
    <dgm:cxn modelId="{58BD7451-C474-4C8B-B44C-D7674794A1C5}" type="presOf" srcId="{5A43C456-3845-4F69-8228-C0BE3ADA1821}" destId="{5FCCB36E-B222-4772-B125-84743A8AFFD7}" srcOrd="0" destOrd="3" presId="urn:microsoft.com/office/officeart/2018/2/layout/IconVerticalSolidList"/>
    <dgm:cxn modelId="{83905F57-2C3C-489E-A811-CEB41650D5DC}" type="presOf" srcId="{AA24CABC-FB01-44D8-AE3C-AD55BF098F07}" destId="{D7BEE29B-FA9C-4150-987C-8E7E15F8725E}" srcOrd="0" destOrd="1" presId="urn:microsoft.com/office/officeart/2018/2/layout/IconVerticalSolidList"/>
    <dgm:cxn modelId="{3CBCA358-85BF-4ACC-864A-9FBF66B7E7AE}" srcId="{99B87AF4-616C-472A-9E8C-A8705AD5519F}" destId="{3423A953-C50D-4E44-B4AA-104567C94473}" srcOrd="2" destOrd="0" parTransId="{75F74F99-9C05-42FE-A6A4-650BF68481CC}" sibTransId="{0B55E21A-6EE9-4440-8485-BF38A35D3308}"/>
    <dgm:cxn modelId="{FDBFD658-BDCA-4FA4-899F-74E81EFA13B5}" srcId="{2554E378-4877-4866-9113-44A4FBDEE953}" destId="{D4620D35-7778-45F8-BDF1-332DDB21829C}" srcOrd="1" destOrd="0" parTransId="{4EDE8C28-C77E-4512-9C18-906F515DE95D}" sibTransId="{7A53A266-F8B8-4268-BAA7-EF44EB6089F6}"/>
    <dgm:cxn modelId="{B2ADE983-E91E-4A24-ACA2-89D52A6EF27B}" type="presOf" srcId="{417967CB-0C1D-4626-8017-85D97C8729F3}" destId="{D7BEE29B-FA9C-4150-987C-8E7E15F8725E}" srcOrd="0" destOrd="0" presId="urn:microsoft.com/office/officeart/2018/2/layout/IconVerticalSolidList"/>
    <dgm:cxn modelId="{7F657288-4551-4B93-B0CC-666FC7789E21}" type="presOf" srcId="{F5B9B3DE-6868-4466-B4E0-1D3B586BE30D}" destId="{0E14AF23-7095-4149-8CEC-604A0A9288CA}" srcOrd="0" destOrd="0" presId="urn:microsoft.com/office/officeart/2018/2/layout/IconVerticalSolidList"/>
    <dgm:cxn modelId="{139F2196-C04F-4290-A780-E35107D1B1FC}" srcId="{6856F768-E034-4DC3-8A22-97A8CC74DC66}" destId="{CBA2ABA0-A4E1-4D23-AFBE-0C02B8D29C5E}" srcOrd="1" destOrd="0" parTransId="{7CA43A5E-DBC2-41BD-B62D-585422DF47E8}" sibTransId="{A36DD9C4-D332-4D1D-B2EA-3F18359B1E4E}"/>
    <dgm:cxn modelId="{CD2C79AC-83C1-4AF8-A288-15CF6E9624C4}" type="presOf" srcId="{C3BB735D-34FC-4C33-9DEF-84D76A4F0B2B}" destId="{5FCCB36E-B222-4772-B125-84743A8AFFD7}" srcOrd="0" destOrd="1" presId="urn:microsoft.com/office/officeart/2018/2/layout/IconVerticalSolidList"/>
    <dgm:cxn modelId="{6F56D8B2-0B72-434C-ADB8-0A19B4739535}" srcId="{78C30116-C6CD-4741-9681-03D9B191D669}" destId="{2554E378-4877-4866-9113-44A4FBDEE953}" srcOrd="1" destOrd="0" parTransId="{9DD838D3-EBBD-49BA-895B-787B6BE33D44}" sibTransId="{2DDF09DD-DBF2-42D6-83C4-164A47C23CED}"/>
    <dgm:cxn modelId="{49BE1FB8-36AF-4951-8C7A-29227FFEC27E}" type="presOf" srcId="{4B3673F0-344D-4645-94DA-E80C3F565ED5}" destId="{8B123BC7-5BA8-4F10-BD3F-660AAD19D75B}" srcOrd="0" destOrd="0" presId="urn:microsoft.com/office/officeart/2018/2/layout/IconVerticalSolidList"/>
    <dgm:cxn modelId="{B4B0B6D1-0D51-468E-A944-DB1A9AAA876C}" type="presOf" srcId="{8DEC3154-0EA8-4626-BE10-47029B234D3A}" destId="{5FCCB36E-B222-4772-B125-84743A8AFFD7}" srcOrd="0" destOrd="4" presId="urn:microsoft.com/office/officeart/2018/2/layout/IconVerticalSolidList"/>
    <dgm:cxn modelId="{712FCED2-A3C7-4568-A060-C2DBECA204D7}" srcId="{6856F768-E034-4DC3-8A22-97A8CC74DC66}" destId="{5A43C456-3845-4F69-8228-C0BE3ADA1821}" srcOrd="2" destOrd="0" parTransId="{BB21A43A-A078-46AD-B78C-9F6768F04B22}" sibTransId="{0692F910-581B-40D0-8439-9D932C2C3927}"/>
    <dgm:cxn modelId="{563174D3-993A-4EC0-9A63-5A04AAA9AF54}" srcId="{78C30116-C6CD-4741-9681-03D9B191D669}" destId="{99B87AF4-616C-472A-9E8C-A8705AD5519F}" srcOrd="0" destOrd="0" parTransId="{50FEC3E1-43C0-4104-B18F-DB588917807C}" sibTransId="{83FFC070-21F4-4CD9-A6A2-F88B8BC0CBAD}"/>
    <dgm:cxn modelId="{E82440DE-159C-499B-9223-DCBEC5BDF6D2}" srcId="{99B87AF4-616C-472A-9E8C-A8705AD5519F}" destId="{AA24CABC-FB01-44D8-AE3C-AD55BF098F07}" srcOrd="1" destOrd="0" parTransId="{44503676-E29F-4580-8FFE-348638090E23}" sibTransId="{531A358C-B325-4710-8D9C-3D5A02575E44}"/>
    <dgm:cxn modelId="{1FAECFE1-AFCB-435F-AE3C-03B417E51DD5}" srcId="{4B3673F0-344D-4645-94DA-E80C3F565ED5}" destId="{6856F768-E034-4DC3-8A22-97A8CC74DC66}" srcOrd="0" destOrd="0" parTransId="{1D1A6CB6-EA7E-465C-9FB1-6A8FA15940AB}" sibTransId="{05BB5AEF-03F2-4E4B-BB9E-59DFDFE4F5A4}"/>
    <dgm:cxn modelId="{A6924FEF-89FB-4683-A3D6-72C757E9D8F6}" type="presOf" srcId="{04335231-6846-4436-A7CE-F2000235E42B}" destId="{51BE88C5-811D-4712-A42F-83D4D4758193}" srcOrd="0" destOrd="0" presId="urn:microsoft.com/office/officeart/2018/2/layout/IconVerticalSolidList"/>
    <dgm:cxn modelId="{F707CFF0-7FEB-4127-86D7-02FB6FADEDFD}" type="presOf" srcId="{78C30116-C6CD-4741-9681-03D9B191D669}" destId="{5856DA80-4CBE-47E8-9A1C-B2AE1D171B27}" srcOrd="0" destOrd="0" presId="urn:microsoft.com/office/officeart/2018/2/layout/IconVerticalSolidList"/>
    <dgm:cxn modelId="{0788D7A4-325E-466B-95AD-135AB7196482}" type="presParOf" srcId="{5856DA80-4CBE-47E8-9A1C-B2AE1D171B27}" destId="{BD45AB62-43D4-4FC0-950F-C14D8A7E1F00}" srcOrd="0" destOrd="0" presId="urn:microsoft.com/office/officeart/2018/2/layout/IconVerticalSolidList"/>
    <dgm:cxn modelId="{FC61FAD5-C65A-406A-A68C-A8FDE853F14A}" type="presParOf" srcId="{BD45AB62-43D4-4FC0-950F-C14D8A7E1F00}" destId="{73F40A3F-D1DA-4E66-AF69-9B2051B11C2F}" srcOrd="0" destOrd="0" presId="urn:microsoft.com/office/officeart/2018/2/layout/IconVerticalSolidList"/>
    <dgm:cxn modelId="{96672E8A-AA39-42A3-B206-A1814C1A7D08}" type="presParOf" srcId="{BD45AB62-43D4-4FC0-950F-C14D8A7E1F00}" destId="{7ECD336C-30BF-4CD0-84B6-4ACDC01A1821}" srcOrd="1" destOrd="0" presId="urn:microsoft.com/office/officeart/2018/2/layout/IconVerticalSolidList"/>
    <dgm:cxn modelId="{66A2E8E7-E11A-4B30-8013-BA676EDED354}" type="presParOf" srcId="{BD45AB62-43D4-4FC0-950F-C14D8A7E1F00}" destId="{BC55C8F1-6000-4C67-B438-AA8D553A68D8}" srcOrd="2" destOrd="0" presId="urn:microsoft.com/office/officeart/2018/2/layout/IconVerticalSolidList"/>
    <dgm:cxn modelId="{76B51E76-9FA4-4B8B-911D-3D0FC6F1CB5C}" type="presParOf" srcId="{BD45AB62-43D4-4FC0-950F-C14D8A7E1F00}" destId="{14E21942-362F-440E-AB09-E6BD92AAF66E}" srcOrd="3" destOrd="0" presId="urn:microsoft.com/office/officeart/2018/2/layout/IconVerticalSolidList"/>
    <dgm:cxn modelId="{BF3C272E-CC8F-4CEF-A059-569A4222B46A}" type="presParOf" srcId="{BD45AB62-43D4-4FC0-950F-C14D8A7E1F00}" destId="{D7BEE29B-FA9C-4150-987C-8E7E15F8725E}" srcOrd="4" destOrd="0" presId="urn:microsoft.com/office/officeart/2018/2/layout/IconVerticalSolidList"/>
    <dgm:cxn modelId="{4AB59420-D7A9-4D6D-BFDE-E6AA5FA25B7D}" type="presParOf" srcId="{5856DA80-4CBE-47E8-9A1C-B2AE1D171B27}" destId="{10B19E4C-7C7F-43FD-BD20-6C1001C5ABB6}" srcOrd="1" destOrd="0" presId="urn:microsoft.com/office/officeart/2018/2/layout/IconVerticalSolidList"/>
    <dgm:cxn modelId="{E27C1252-8D36-465C-B304-74D83F3F02F9}" type="presParOf" srcId="{5856DA80-4CBE-47E8-9A1C-B2AE1D171B27}" destId="{0A82C493-8406-4A7E-9B76-9CA63E9870A5}" srcOrd="2" destOrd="0" presId="urn:microsoft.com/office/officeart/2018/2/layout/IconVerticalSolidList"/>
    <dgm:cxn modelId="{DE8FED1E-C599-454E-9D79-1C865ED35558}" type="presParOf" srcId="{0A82C493-8406-4A7E-9B76-9CA63E9870A5}" destId="{2B4F08D8-BB65-49FD-B274-90F71991C282}" srcOrd="0" destOrd="0" presId="urn:microsoft.com/office/officeart/2018/2/layout/IconVerticalSolidList"/>
    <dgm:cxn modelId="{1AE3E5E9-E96C-4AB3-B6E3-36805372F5DE}" type="presParOf" srcId="{0A82C493-8406-4A7E-9B76-9CA63E9870A5}" destId="{F14EC7C9-186B-4E7D-B004-588A70E63E1B}" srcOrd="1" destOrd="0" presId="urn:microsoft.com/office/officeart/2018/2/layout/IconVerticalSolidList"/>
    <dgm:cxn modelId="{F6E3FC74-729F-46D8-A31D-9B818C96EE95}" type="presParOf" srcId="{0A82C493-8406-4A7E-9B76-9CA63E9870A5}" destId="{E0BE22EA-25B1-452F-A82D-34C89563F378}" srcOrd="2" destOrd="0" presId="urn:microsoft.com/office/officeart/2018/2/layout/IconVerticalSolidList"/>
    <dgm:cxn modelId="{63A168A2-7404-44BC-8F93-226BA69F2CC9}" type="presParOf" srcId="{0A82C493-8406-4A7E-9B76-9CA63E9870A5}" destId="{38A772D5-3355-401F-9B13-8D563A6A1306}" srcOrd="3" destOrd="0" presId="urn:microsoft.com/office/officeart/2018/2/layout/IconVerticalSolidList"/>
    <dgm:cxn modelId="{EC46803F-89E9-45FF-9314-972901F39B6D}" type="presParOf" srcId="{0A82C493-8406-4A7E-9B76-9CA63E9870A5}" destId="{B0BF8310-0AE5-42DB-890A-E818255B93DB}" srcOrd="4" destOrd="0" presId="urn:microsoft.com/office/officeart/2018/2/layout/IconVerticalSolidList"/>
    <dgm:cxn modelId="{B77EB71A-9D75-4889-A11D-7AF4AC6A25B4}" type="presParOf" srcId="{5856DA80-4CBE-47E8-9A1C-B2AE1D171B27}" destId="{BA192422-8781-4FCA-A3E3-411F386AEE85}" srcOrd="3" destOrd="0" presId="urn:microsoft.com/office/officeart/2018/2/layout/IconVerticalSolidList"/>
    <dgm:cxn modelId="{68AB78FE-4E0C-4BD2-B9AE-ADAF22D6FE59}" type="presParOf" srcId="{5856DA80-4CBE-47E8-9A1C-B2AE1D171B27}" destId="{57883813-C3D3-4C50-A976-C5E4D726E410}" srcOrd="4" destOrd="0" presId="urn:microsoft.com/office/officeart/2018/2/layout/IconVerticalSolidList"/>
    <dgm:cxn modelId="{C275F03E-1BC2-495F-90AA-1EFED595ACBE}" type="presParOf" srcId="{57883813-C3D3-4C50-A976-C5E4D726E410}" destId="{EC70EBF7-9DAF-442D-817B-02BAB7212488}" srcOrd="0" destOrd="0" presId="urn:microsoft.com/office/officeart/2018/2/layout/IconVerticalSolidList"/>
    <dgm:cxn modelId="{A8FABBB9-2636-422C-B039-F46539F25904}" type="presParOf" srcId="{57883813-C3D3-4C50-A976-C5E4D726E410}" destId="{F4053DA5-CF56-4CC1-A189-2FC319A6B9EB}" srcOrd="1" destOrd="0" presId="urn:microsoft.com/office/officeart/2018/2/layout/IconVerticalSolidList"/>
    <dgm:cxn modelId="{C41B8B3C-3526-4B75-A85E-050FC0FDA141}" type="presParOf" srcId="{57883813-C3D3-4C50-A976-C5E4D726E410}" destId="{C2E9CF49-5BBD-4F2D-8C1D-A80F29D3BD27}" srcOrd="2" destOrd="0" presId="urn:microsoft.com/office/officeart/2018/2/layout/IconVerticalSolidList"/>
    <dgm:cxn modelId="{32BEC622-5B0D-4033-88E6-DAC2BB9219B8}" type="presParOf" srcId="{57883813-C3D3-4C50-A976-C5E4D726E410}" destId="{8B123BC7-5BA8-4F10-BD3F-660AAD19D75B}" srcOrd="3" destOrd="0" presId="urn:microsoft.com/office/officeart/2018/2/layout/IconVerticalSolidList"/>
    <dgm:cxn modelId="{70FFDC33-276A-4FB2-B2C8-DB2D86FFF3C7}" type="presParOf" srcId="{57883813-C3D3-4C50-A976-C5E4D726E410}" destId="{5FCCB36E-B222-4772-B125-84743A8AFFD7}" srcOrd="4" destOrd="0" presId="urn:microsoft.com/office/officeart/2018/2/layout/IconVerticalSolidList"/>
    <dgm:cxn modelId="{72B056DE-7140-4874-A277-ACB8480E766C}" type="presParOf" srcId="{5856DA80-4CBE-47E8-9A1C-B2AE1D171B27}" destId="{B4781A9F-7E24-46CD-81A1-7F7D519DFA9C}" srcOrd="5" destOrd="0" presId="urn:microsoft.com/office/officeart/2018/2/layout/IconVerticalSolidList"/>
    <dgm:cxn modelId="{8C09CA81-CE58-482E-AFA7-E3181AE0AE1E}" type="presParOf" srcId="{5856DA80-4CBE-47E8-9A1C-B2AE1D171B27}" destId="{D4F88F11-47AF-4834-A46F-D879408BAD5E}" srcOrd="6" destOrd="0" presId="urn:microsoft.com/office/officeart/2018/2/layout/IconVerticalSolidList"/>
    <dgm:cxn modelId="{3510527E-1F9F-47A2-BA22-2B68345010D7}" type="presParOf" srcId="{D4F88F11-47AF-4834-A46F-D879408BAD5E}" destId="{2142179F-7C9A-472B-88F9-7E49A424053A}" srcOrd="0" destOrd="0" presId="urn:microsoft.com/office/officeart/2018/2/layout/IconVerticalSolidList"/>
    <dgm:cxn modelId="{AA5E0CDE-75D4-4CA4-AED7-3E7CA450A0FD}" type="presParOf" srcId="{D4F88F11-47AF-4834-A46F-D879408BAD5E}" destId="{9B6F06DA-59FA-4EE5-A59C-E126AB8EA8BC}" srcOrd="1" destOrd="0" presId="urn:microsoft.com/office/officeart/2018/2/layout/IconVerticalSolidList"/>
    <dgm:cxn modelId="{BE9C1EEB-FE9B-483D-B04C-733627859039}" type="presParOf" srcId="{D4F88F11-47AF-4834-A46F-D879408BAD5E}" destId="{DFA450A5-747A-40D7-83EC-34A72FB9DF49}" srcOrd="2" destOrd="0" presId="urn:microsoft.com/office/officeart/2018/2/layout/IconVerticalSolidList"/>
    <dgm:cxn modelId="{4F65E5C9-D2D1-4BB4-AC9A-D71551FEC952}" type="presParOf" srcId="{D4F88F11-47AF-4834-A46F-D879408BAD5E}" destId="{0E14AF23-7095-4149-8CEC-604A0A9288CA}" srcOrd="3" destOrd="0" presId="urn:microsoft.com/office/officeart/2018/2/layout/IconVerticalSolidList"/>
    <dgm:cxn modelId="{8B71A126-EDD8-4A21-85F0-F0E721CAFD13}" type="presParOf" srcId="{D4F88F11-47AF-4834-A46F-D879408BAD5E}" destId="{51BE88C5-811D-4712-A42F-83D4D475819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/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/>
      <dgm:t>
        <a:bodyPr/>
        <a:lstStyle/>
        <a:p>
          <a:pPr rtl="1"/>
          <a:r>
            <a:rPr lang="en-US" b="1" dirty="0"/>
            <a:t>Research Questions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/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6BB530-B696-4DFC-AADC-DEE7961652F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1C39F-B9E3-4CC7-8805-A869C531A3D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dirty="0"/>
            <a:t>Traditional Statistical Methods</a:t>
          </a:r>
          <a:endParaRPr lang="en-US" sz="1600" dirty="0"/>
        </a:p>
      </dgm:t>
    </dgm:pt>
    <dgm:pt modelId="{7F97C844-8B50-478B-857E-78D19484D1B2}" type="parTrans" cxnId="{4FD0EAF9-84A4-4203-A5FD-87181A8C3171}">
      <dgm:prSet/>
      <dgm:spPr/>
      <dgm:t>
        <a:bodyPr/>
        <a:lstStyle/>
        <a:p>
          <a:endParaRPr lang="en-US"/>
        </a:p>
      </dgm:t>
    </dgm:pt>
    <dgm:pt modelId="{0C8A2DE3-B6CA-4E06-BF5E-84A36700C2CD}" type="sibTrans" cxnId="{4FD0EAF9-84A4-4203-A5FD-87181A8C3171}">
      <dgm:prSet/>
      <dgm:spPr/>
      <dgm:t>
        <a:bodyPr/>
        <a:lstStyle/>
        <a:p>
          <a:endParaRPr lang="en-US"/>
        </a:p>
      </dgm:t>
    </dgm:pt>
    <dgm:pt modelId="{A789C241-D809-44BE-8C39-93A95252B1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Early approaches (e.g., linear regression, ARIMA) often assumed stationarity and struggled with volatile, high-dimensional data.</a:t>
          </a:r>
        </a:p>
      </dgm:t>
    </dgm:pt>
    <dgm:pt modelId="{BA1C092C-6EFB-42E8-8803-7C90F6458BE9}" type="parTrans" cxnId="{F4C94259-A557-42EF-B665-E2FD29B3E036}">
      <dgm:prSet/>
      <dgm:spPr/>
      <dgm:t>
        <a:bodyPr/>
        <a:lstStyle/>
        <a:p>
          <a:endParaRPr lang="en-US"/>
        </a:p>
      </dgm:t>
    </dgm:pt>
    <dgm:pt modelId="{B907753D-57F1-4F3E-9F53-ED20E60CDBBA}" type="sibTrans" cxnId="{F4C94259-A557-42EF-B665-E2FD29B3E036}">
      <dgm:prSet/>
      <dgm:spPr/>
      <dgm:t>
        <a:bodyPr/>
        <a:lstStyle/>
        <a:p>
          <a:endParaRPr lang="en-US"/>
        </a:p>
      </dgm:t>
    </dgm:pt>
    <dgm:pt modelId="{71D72EFD-5A10-448E-A43D-DE29C0F1FF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Limited adaptability to sudden market shifts; reliance on single-stock historical data can reduce generalizability [1].</a:t>
          </a:r>
        </a:p>
      </dgm:t>
    </dgm:pt>
    <dgm:pt modelId="{48236D1F-DD60-486B-BD69-90B733D2C29E}" type="parTrans" cxnId="{5EE437B1-7DD6-4D09-BAE1-3AEB9BBFCF8F}">
      <dgm:prSet/>
      <dgm:spPr/>
      <dgm:t>
        <a:bodyPr/>
        <a:lstStyle/>
        <a:p>
          <a:endParaRPr lang="en-US"/>
        </a:p>
      </dgm:t>
    </dgm:pt>
    <dgm:pt modelId="{19661C39-7988-4CDF-B8E0-EA7C413A1FAA}" type="sibTrans" cxnId="{5EE437B1-7DD6-4D09-BAE1-3AEB9BBFCF8F}">
      <dgm:prSet/>
      <dgm:spPr/>
      <dgm:t>
        <a:bodyPr/>
        <a:lstStyle/>
        <a:p>
          <a:endParaRPr lang="en-US"/>
        </a:p>
      </dgm:t>
    </dgm:pt>
    <dgm:pt modelId="{BDC0D373-13D9-4D3A-B773-5AB6E843088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dirty="0"/>
            <a:t>Shift to Machine Learning</a:t>
          </a:r>
          <a:endParaRPr lang="en-US" sz="1600" dirty="0"/>
        </a:p>
      </dgm:t>
    </dgm:pt>
    <dgm:pt modelId="{75DC7C5C-39C3-4CC9-8172-A831DAD3E442}" type="parTrans" cxnId="{0E4ECAB2-9DF4-4B23-B0EB-D73626616249}">
      <dgm:prSet/>
      <dgm:spPr/>
      <dgm:t>
        <a:bodyPr/>
        <a:lstStyle/>
        <a:p>
          <a:endParaRPr lang="en-US"/>
        </a:p>
      </dgm:t>
    </dgm:pt>
    <dgm:pt modelId="{C74FA5B1-A27E-4544-9131-953F0FFEC331}" type="sibTrans" cxnId="{0E4ECAB2-9DF4-4B23-B0EB-D73626616249}">
      <dgm:prSet/>
      <dgm:spPr/>
      <dgm:t>
        <a:bodyPr/>
        <a:lstStyle/>
        <a:p>
          <a:endParaRPr lang="en-US"/>
        </a:p>
      </dgm:t>
    </dgm:pt>
    <dgm:pt modelId="{A13B8634-CA37-4EAD-9E42-607DF64AFF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Techniques like </a:t>
          </a:r>
          <a:r>
            <a:rPr lang="en-US" sz="1400" b="1" dirty="0"/>
            <a:t>XGBoost</a:t>
          </a:r>
          <a:r>
            <a:rPr lang="en-US" sz="1400" dirty="0"/>
            <a:t> efficiently capture nonlinear relationships in large datasets [11].</a:t>
          </a:r>
        </a:p>
      </dgm:t>
    </dgm:pt>
    <dgm:pt modelId="{F70F1B45-7197-4D4F-9A06-B762471D8475}" type="parTrans" cxnId="{8C815041-BEDC-4E4D-BAD6-6A0EE55F9CE0}">
      <dgm:prSet/>
      <dgm:spPr/>
      <dgm:t>
        <a:bodyPr/>
        <a:lstStyle/>
        <a:p>
          <a:endParaRPr lang="en-US"/>
        </a:p>
      </dgm:t>
    </dgm:pt>
    <dgm:pt modelId="{1399704A-89C8-4091-8EA1-7691798412CA}" type="sibTrans" cxnId="{8C815041-BEDC-4E4D-BAD6-6A0EE55F9CE0}">
      <dgm:prSet/>
      <dgm:spPr/>
      <dgm:t>
        <a:bodyPr/>
        <a:lstStyle/>
        <a:p>
          <a:endParaRPr lang="en-US"/>
        </a:p>
      </dgm:t>
    </dgm:pt>
    <dgm:pt modelId="{883CB661-911A-443E-9D07-79A1B72C8F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Research underscores the importance of integrating additional data sources (e.g., related stocks, macro variables) to enhance predictive performance [7].</a:t>
          </a:r>
        </a:p>
      </dgm:t>
    </dgm:pt>
    <dgm:pt modelId="{B1847E70-800F-4EE2-BE56-2F203B607148}" type="parTrans" cxnId="{DEDF8889-9CD5-48BB-BAB2-F582308BF73F}">
      <dgm:prSet/>
      <dgm:spPr/>
      <dgm:t>
        <a:bodyPr/>
        <a:lstStyle/>
        <a:p>
          <a:endParaRPr lang="en-US"/>
        </a:p>
      </dgm:t>
    </dgm:pt>
    <dgm:pt modelId="{9EB9275A-BBB7-485D-BCEF-8A326030181C}" type="sibTrans" cxnId="{DEDF8889-9CD5-48BB-BAB2-F582308BF73F}">
      <dgm:prSet/>
      <dgm:spPr/>
      <dgm:t>
        <a:bodyPr/>
        <a:lstStyle/>
        <a:p>
          <a:endParaRPr lang="en-US"/>
        </a:p>
      </dgm:t>
    </dgm:pt>
    <dgm:pt modelId="{D59DF35F-BD6A-4088-A9DD-7ADA1D76C6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Still, standard ML models may overlook </a:t>
          </a:r>
          <a:r>
            <a:rPr lang="en-US" sz="1400" b="1" dirty="0"/>
            <a:t>rare events</a:t>
          </a:r>
          <a:r>
            <a:rPr lang="en-US" sz="1400" dirty="0"/>
            <a:t> (abnormal market conditions) and can “forget” past patterns when trained incrementally [1].</a:t>
          </a:r>
        </a:p>
      </dgm:t>
    </dgm:pt>
    <dgm:pt modelId="{8E63FC16-E556-4744-BDC1-64F2083C2FDD}" type="parTrans" cxnId="{535C6D1A-362D-4C92-88DC-AB1BD2457FE9}">
      <dgm:prSet/>
      <dgm:spPr/>
      <dgm:t>
        <a:bodyPr/>
        <a:lstStyle/>
        <a:p>
          <a:endParaRPr lang="en-US"/>
        </a:p>
      </dgm:t>
    </dgm:pt>
    <dgm:pt modelId="{15A5BAE0-B2DA-4228-9FC7-79B431C42454}" type="sibTrans" cxnId="{535C6D1A-362D-4C92-88DC-AB1BD2457FE9}">
      <dgm:prSet/>
      <dgm:spPr/>
      <dgm:t>
        <a:bodyPr/>
        <a:lstStyle/>
        <a:p>
          <a:endParaRPr lang="en-US"/>
        </a:p>
      </dgm:t>
    </dgm:pt>
    <dgm:pt modelId="{14136A44-54C8-484F-8D98-935FF2A7C20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/>
            <a:t>Time-Series Similarity Approaches</a:t>
          </a:r>
          <a:endParaRPr lang="en-US" sz="1600"/>
        </a:p>
      </dgm:t>
    </dgm:pt>
    <dgm:pt modelId="{AE934FE9-0181-4178-AD5D-DC283F5BBC46}" type="parTrans" cxnId="{1138D53F-A8DD-49E5-82A4-87E88CBC0151}">
      <dgm:prSet/>
      <dgm:spPr/>
      <dgm:t>
        <a:bodyPr/>
        <a:lstStyle/>
        <a:p>
          <a:endParaRPr lang="en-US"/>
        </a:p>
      </dgm:t>
    </dgm:pt>
    <dgm:pt modelId="{86C250E0-EA07-42FD-8B8F-50B5A6387D8F}" type="sibTrans" cxnId="{1138D53F-A8DD-49E5-82A4-87E88CBC0151}">
      <dgm:prSet/>
      <dgm:spPr/>
      <dgm:t>
        <a:bodyPr/>
        <a:lstStyle/>
        <a:p>
          <a:endParaRPr lang="en-US"/>
        </a:p>
      </dgm:t>
    </dgm:pt>
    <dgm:pt modelId="{3AF7F7A5-DC28-44AF-9A8A-D7C3D89A0B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Dynamic Time Warping (DTW)</a:t>
          </a:r>
          <a:r>
            <a:rPr lang="en-US" sz="1400" dirty="0"/>
            <a:t>: Enables flexible alignment of time series that may differ in tempo or shift [10].</a:t>
          </a:r>
        </a:p>
      </dgm:t>
    </dgm:pt>
    <dgm:pt modelId="{BF593A4E-7709-455F-8B62-8B95E982F676}" type="parTrans" cxnId="{5961C5CB-ACBE-470A-B3AE-BD832A93B069}">
      <dgm:prSet/>
      <dgm:spPr/>
      <dgm:t>
        <a:bodyPr/>
        <a:lstStyle/>
        <a:p>
          <a:endParaRPr lang="en-US"/>
        </a:p>
      </dgm:t>
    </dgm:pt>
    <dgm:pt modelId="{650A53F2-5DEF-410B-8965-39745DAE7327}" type="sibTrans" cxnId="{5961C5CB-ACBE-470A-B3AE-BD832A93B069}">
      <dgm:prSet/>
      <dgm:spPr/>
      <dgm:t>
        <a:bodyPr/>
        <a:lstStyle/>
        <a:p>
          <a:endParaRPr lang="en-US"/>
        </a:p>
      </dgm:t>
    </dgm:pt>
    <dgm:pt modelId="{9B700F30-A234-4A41-B34A-02BD71B914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Co-integration</a:t>
          </a:r>
          <a:r>
            <a:rPr lang="en-US" sz="1400" dirty="0"/>
            <a:t>: Detects stable, long-term relationships, identifying stocks that share underlying economic factors [3,5].</a:t>
          </a:r>
        </a:p>
      </dgm:t>
    </dgm:pt>
    <dgm:pt modelId="{1152026B-49F8-4AD3-9AB1-037D9D89AF18}" type="parTrans" cxnId="{E98638A2-358A-435D-A434-32D1D694C658}">
      <dgm:prSet/>
      <dgm:spPr/>
      <dgm:t>
        <a:bodyPr/>
        <a:lstStyle/>
        <a:p>
          <a:endParaRPr lang="en-US"/>
        </a:p>
      </dgm:t>
    </dgm:pt>
    <dgm:pt modelId="{033C98CE-5770-4A07-8135-5F1ECA06442F}" type="sibTrans" cxnId="{E98638A2-358A-435D-A434-32D1D694C658}">
      <dgm:prSet/>
      <dgm:spPr/>
      <dgm:t>
        <a:bodyPr/>
        <a:lstStyle/>
        <a:p>
          <a:endParaRPr lang="en-US"/>
        </a:p>
      </dgm:t>
    </dgm:pt>
    <dgm:pt modelId="{2C02CE81-2F52-492F-BAA9-DE739A0504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Symbolic Aggregation (SAX)</a:t>
          </a:r>
          <a:r>
            <a:rPr lang="en-US" sz="1400" dirty="0"/>
            <a:t>: Reduces dimensionality by converting continuous signals into discrete symbolic sequences for efficient pattern detection [6].</a:t>
          </a:r>
        </a:p>
      </dgm:t>
    </dgm:pt>
    <dgm:pt modelId="{D931D456-5E13-40B9-BA0E-715F1B1A2BC1}" type="parTrans" cxnId="{E50DD011-D8A5-4C44-AA53-5B98AE4F1A4A}">
      <dgm:prSet/>
      <dgm:spPr/>
      <dgm:t>
        <a:bodyPr/>
        <a:lstStyle/>
        <a:p>
          <a:endParaRPr lang="en-US"/>
        </a:p>
      </dgm:t>
    </dgm:pt>
    <dgm:pt modelId="{1AAE4F50-CC17-4B31-AED5-6E6B85D29C85}" type="sibTrans" cxnId="{E50DD011-D8A5-4C44-AA53-5B98AE4F1A4A}">
      <dgm:prSet/>
      <dgm:spPr/>
      <dgm:t>
        <a:bodyPr/>
        <a:lstStyle/>
        <a:p>
          <a:endParaRPr lang="en-US"/>
        </a:p>
      </dgm:t>
    </dgm:pt>
    <dgm:pt modelId="{705DEA24-6939-406F-BAEA-8840F898595D}" type="pres">
      <dgm:prSet presAssocID="{C76BB530-B696-4DFC-AADC-DEE7961652FB}" presName="root" presStyleCnt="0">
        <dgm:presLayoutVars>
          <dgm:dir/>
          <dgm:resizeHandles val="exact"/>
        </dgm:presLayoutVars>
      </dgm:prSet>
      <dgm:spPr/>
    </dgm:pt>
    <dgm:pt modelId="{4391EBB9-5058-4D4B-8968-D2FF447B9A47}" type="pres">
      <dgm:prSet presAssocID="{93D1C39F-B9E3-4CC7-8805-A869C531A3DF}" presName="compNode" presStyleCnt="0"/>
      <dgm:spPr/>
    </dgm:pt>
    <dgm:pt modelId="{3F55E607-3F42-471C-98B7-341045C22E69}" type="pres">
      <dgm:prSet presAssocID="{93D1C39F-B9E3-4CC7-8805-A869C531A3DF}" presName="iconRect" presStyleLbl="node1" presStyleIdx="0" presStyleCnt="3" custLinFactNeighborX="51149" custLinFactNeighborY="505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CC158568-BAD8-40B2-9CC1-117922EA4831}" type="pres">
      <dgm:prSet presAssocID="{93D1C39F-B9E3-4CC7-8805-A869C531A3DF}" presName="iconSpace" presStyleCnt="0"/>
      <dgm:spPr/>
    </dgm:pt>
    <dgm:pt modelId="{CB2C094B-269A-4395-99B3-7DA34BEE2B73}" type="pres">
      <dgm:prSet presAssocID="{93D1C39F-B9E3-4CC7-8805-A869C531A3DF}" presName="parTx" presStyleLbl="revTx" presStyleIdx="0" presStyleCnt="6" custLinFactNeighborX="6119" custLinFactNeighborY="42178">
        <dgm:presLayoutVars>
          <dgm:chMax val="0"/>
          <dgm:chPref val="0"/>
        </dgm:presLayoutVars>
      </dgm:prSet>
      <dgm:spPr/>
    </dgm:pt>
    <dgm:pt modelId="{D0C1D949-8562-482F-9402-2B0299D88D63}" type="pres">
      <dgm:prSet presAssocID="{93D1C39F-B9E3-4CC7-8805-A869C531A3DF}" presName="txSpace" presStyleCnt="0"/>
      <dgm:spPr/>
    </dgm:pt>
    <dgm:pt modelId="{7CA60753-8418-4B17-8F51-893278C4B197}" type="pres">
      <dgm:prSet presAssocID="{93D1C39F-B9E3-4CC7-8805-A869C531A3DF}" presName="desTx" presStyleLbl="revTx" presStyleIdx="1" presStyleCnt="6" custLinFactNeighborX="6669" custLinFactNeighborY="2122">
        <dgm:presLayoutVars/>
      </dgm:prSet>
      <dgm:spPr/>
    </dgm:pt>
    <dgm:pt modelId="{697F73EE-02B0-4263-ACC6-521530267B44}" type="pres">
      <dgm:prSet presAssocID="{0C8A2DE3-B6CA-4E06-BF5E-84A36700C2CD}" presName="sibTrans" presStyleCnt="0"/>
      <dgm:spPr/>
    </dgm:pt>
    <dgm:pt modelId="{C9E1D9F5-4B2B-49D2-A64B-40AA3131A372}" type="pres">
      <dgm:prSet presAssocID="{BDC0D373-13D9-4D3A-B773-5AB6E8430884}" presName="compNode" presStyleCnt="0"/>
      <dgm:spPr/>
    </dgm:pt>
    <dgm:pt modelId="{B98B86F1-6144-46A5-BF80-8600A51D622F}" type="pres">
      <dgm:prSet presAssocID="{BDC0D373-13D9-4D3A-B773-5AB6E8430884}" presName="iconRect" presStyleLbl="node1" presStyleIdx="1" presStyleCnt="3" custLinFactNeighborX="52339" custLinFactNeighborY="470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5878426-BF3E-4946-A752-78F6DECCB68F}" type="pres">
      <dgm:prSet presAssocID="{BDC0D373-13D9-4D3A-B773-5AB6E8430884}" presName="iconSpace" presStyleCnt="0"/>
      <dgm:spPr/>
    </dgm:pt>
    <dgm:pt modelId="{0FE041AF-F2C0-4B82-A851-B0832CDCEE4E}" type="pres">
      <dgm:prSet presAssocID="{BDC0D373-13D9-4D3A-B773-5AB6E8430884}" presName="parTx" presStyleLbl="revTx" presStyleIdx="2" presStyleCnt="6" custLinFactNeighborX="-3174" custLinFactNeighborY="44455">
        <dgm:presLayoutVars>
          <dgm:chMax val="0"/>
          <dgm:chPref val="0"/>
        </dgm:presLayoutVars>
      </dgm:prSet>
      <dgm:spPr/>
    </dgm:pt>
    <dgm:pt modelId="{4E7EFFF0-B36A-454F-8A49-A506176C61AB}" type="pres">
      <dgm:prSet presAssocID="{BDC0D373-13D9-4D3A-B773-5AB6E8430884}" presName="txSpace" presStyleCnt="0"/>
      <dgm:spPr/>
    </dgm:pt>
    <dgm:pt modelId="{7F53E93E-D371-4A85-B283-8258F86BA625}" type="pres">
      <dgm:prSet presAssocID="{BDC0D373-13D9-4D3A-B773-5AB6E8430884}" presName="desTx" presStyleLbl="revTx" presStyleIdx="3" presStyleCnt="6" custLinFactNeighborY="2560">
        <dgm:presLayoutVars/>
      </dgm:prSet>
      <dgm:spPr/>
    </dgm:pt>
    <dgm:pt modelId="{053997BF-84FD-4604-B20E-6C8D7CDFAF8C}" type="pres">
      <dgm:prSet presAssocID="{C74FA5B1-A27E-4544-9131-953F0FFEC331}" presName="sibTrans" presStyleCnt="0"/>
      <dgm:spPr/>
    </dgm:pt>
    <dgm:pt modelId="{5E762A5E-CDFA-431E-9FE8-F4F627F53312}" type="pres">
      <dgm:prSet presAssocID="{14136A44-54C8-484F-8D98-935FF2A7C206}" presName="compNode" presStyleCnt="0"/>
      <dgm:spPr/>
    </dgm:pt>
    <dgm:pt modelId="{520E6D17-B74A-4813-B039-D46B08AB2F99}" type="pres">
      <dgm:prSet presAssocID="{14136A44-54C8-484F-8D98-935FF2A7C206}" presName="iconRect" presStyleLbl="node1" presStyleIdx="2" presStyleCnt="3" custLinFactNeighborX="38065" custLinFactNeighborY="482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579EFFC1-B95F-4BA3-B0BB-3757B630B40E}" type="pres">
      <dgm:prSet presAssocID="{14136A44-54C8-484F-8D98-935FF2A7C206}" presName="iconSpace" presStyleCnt="0"/>
      <dgm:spPr/>
    </dgm:pt>
    <dgm:pt modelId="{599D95D2-7EF6-4A57-BCB3-8260ED9CCAD3}" type="pres">
      <dgm:prSet presAssocID="{14136A44-54C8-484F-8D98-935FF2A7C206}" presName="parTx" presStyleLbl="revTx" presStyleIdx="4" presStyleCnt="6" custLinFactNeighborY="26236">
        <dgm:presLayoutVars>
          <dgm:chMax val="0"/>
          <dgm:chPref val="0"/>
        </dgm:presLayoutVars>
      </dgm:prSet>
      <dgm:spPr/>
    </dgm:pt>
    <dgm:pt modelId="{AC65A842-6BF0-4449-A987-B12CB3DE9811}" type="pres">
      <dgm:prSet presAssocID="{14136A44-54C8-484F-8D98-935FF2A7C206}" presName="txSpace" presStyleCnt="0"/>
      <dgm:spPr/>
    </dgm:pt>
    <dgm:pt modelId="{EE66BC0A-803B-47D0-A11A-91A9EAB438E1}" type="pres">
      <dgm:prSet presAssocID="{14136A44-54C8-484F-8D98-935FF2A7C206}" presName="desTx" presStyleLbl="revTx" presStyleIdx="5" presStyleCnt="6" custLinFactNeighborX="-6223" custLinFactNeighborY="1009">
        <dgm:presLayoutVars/>
      </dgm:prSet>
      <dgm:spPr/>
    </dgm:pt>
  </dgm:ptLst>
  <dgm:cxnLst>
    <dgm:cxn modelId="{5DAAAC08-1F1B-416D-A4BB-4726B61BC987}" type="presOf" srcId="{A789C241-D809-44BE-8C39-93A95252B17C}" destId="{7CA60753-8418-4B17-8F51-893278C4B197}" srcOrd="0" destOrd="0" presId="urn:microsoft.com/office/officeart/2018/2/layout/IconLabelDescriptionList"/>
    <dgm:cxn modelId="{E50DD011-D8A5-4C44-AA53-5B98AE4F1A4A}" srcId="{14136A44-54C8-484F-8D98-935FF2A7C206}" destId="{2C02CE81-2F52-492F-BAA9-DE739A050490}" srcOrd="2" destOrd="0" parTransId="{D931D456-5E13-40B9-BA0E-715F1B1A2BC1}" sibTransId="{1AAE4F50-CC17-4B31-AED5-6E6B85D29C85}"/>
    <dgm:cxn modelId="{535C6D1A-362D-4C92-88DC-AB1BD2457FE9}" srcId="{BDC0D373-13D9-4D3A-B773-5AB6E8430884}" destId="{D59DF35F-BD6A-4088-A9DD-7ADA1D76C646}" srcOrd="2" destOrd="0" parTransId="{8E63FC16-E556-4744-BDC1-64F2083C2FDD}" sibTransId="{15A5BAE0-B2DA-4228-9FC7-79B431C42454}"/>
    <dgm:cxn modelId="{36B33B27-4326-40AE-B689-32E297717FF1}" type="presOf" srcId="{C76BB530-B696-4DFC-AADC-DEE7961652FB}" destId="{705DEA24-6939-406F-BAEA-8840F898595D}" srcOrd="0" destOrd="0" presId="urn:microsoft.com/office/officeart/2018/2/layout/IconLabelDescriptionList"/>
    <dgm:cxn modelId="{1138D53F-A8DD-49E5-82A4-87E88CBC0151}" srcId="{C76BB530-B696-4DFC-AADC-DEE7961652FB}" destId="{14136A44-54C8-484F-8D98-935FF2A7C206}" srcOrd="2" destOrd="0" parTransId="{AE934FE9-0181-4178-AD5D-DC283F5BBC46}" sibTransId="{86C250E0-EA07-42FD-8B8F-50B5A6387D8F}"/>
    <dgm:cxn modelId="{85925C5F-F8BA-40F0-B36F-9927B1FE41BE}" type="presOf" srcId="{2C02CE81-2F52-492F-BAA9-DE739A050490}" destId="{EE66BC0A-803B-47D0-A11A-91A9EAB438E1}" srcOrd="0" destOrd="2" presId="urn:microsoft.com/office/officeart/2018/2/layout/IconLabelDescriptionList"/>
    <dgm:cxn modelId="{8C815041-BEDC-4E4D-BAD6-6A0EE55F9CE0}" srcId="{BDC0D373-13D9-4D3A-B773-5AB6E8430884}" destId="{A13B8634-CA37-4EAD-9E42-607DF64AFF03}" srcOrd="0" destOrd="0" parTransId="{F70F1B45-7197-4D4F-9A06-B762471D8475}" sibTransId="{1399704A-89C8-4091-8EA1-7691798412CA}"/>
    <dgm:cxn modelId="{AA1C3C47-C1A8-425C-91B1-E0EE3C6F4D8B}" type="presOf" srcId="{3AF7F7A5-DC28-44AF-9A8A-D7C3D89A0B85}" destId="{EE66BC0A-803B-47D0-A11A-91A9EAB438E1}" srcOrd="0" destOrd="0" presId="urn:microsoft.com/office/officeart/2018/2/layout/IconLabelDescriptionList"/>
    <dgm:cxn modelId="{243E9070-BE2F-4E53-BE5C-F1EA956CBA7B}" type="presOf" srcId="{883CB661-911A-443E-9D07-79A1B72C8FEE}" destId="{7F53E93E-D371-4A85-B283-8258F86BA625}" srcOrd="0" destOrd="1" presId="urn:microsoft.com/office/officeart/2018/2/layout/IconLabelDescriptionList"/>
    <dgm:cxn modelId="{2D255556-7514-4A4D-B653-EADAE366B20F}" type="presOf" srcId="{71D72EFD-5A10-448E-A43D-DE29C0F1FF7E}" destId="{7CA60753-8418-4B17-8F51-893278C4B197}" srcOrd="0" destOrd="1" presId="urn:microsoft.com/office/officeart/2018/2/layout/IconLabelDescriptionList"/>
    <dgm:cxn modelId="{F4C94259-A557-42EF-B665-E2FD29B3E036}" srcId="{93D1C39F-B9E3-4CC7-8805-A869C531A3DF}" destId="{A789C241-D809-44BE-8C39-93A95252B17C}" srcOrd="0" destOrd="0" parTransId="{BA1C092C-6EFB-42E8-8803-7C90F6458BE9}" sibTransId="{B907753D-57F1-4F3E-9F53-ED20E60CDBBA}"/>
    <dgm:cxn modelId="{DEDF8889-9CD5-48BB-BAB2-F582308BF73F}" srcId="{BDC0D373-13D9-4D3A-B773-5AB6E8430884}" destId="{883CB661-911A-443E-9D07-79A1B72C8FEE}" srcOrd="1" destOrd="0" parTransId="{B1847E70-800F-4EE2-BE56-2F203B607148}" sibTransId="{9EB9275A-BBB7-485D-BCEF-8A326030181C}"/>
    <dgm:cxn modelId="{3EB70797-24FD-46C9-827E-0E75D9FD1B48}" type="presOf" srcId="{A13B8634-CA37-4EAD-9E42-607DF64AFF03}" destId="{7F53E93E-D371-4A85-B283-8258F86BA625}" srcOrd="0" destOrd="0" presId="urn:microsoft.com/office/officeart/2018/2/layout/IconLabelDescriptionList"/>
    <dgm:cxn modelId="{18C39D9E-1B5F-4455-AE97-7407A7328FBE}" type="presOf" srcId="{BDC0D373-13D9-4D3A-B773-5AB6E8430884}" destId="{0FE041AF-F2C0-4B82-A851-B0832CDCEE4E}" srcOrd="0" destOrd="0" presId="urn:microsoft.com/office/officeart/2018/2/layout/IconLabelDescriptionList"/>
    <dgm:cxn modelId="{E98638A2-358A-435D-A434-32D1D694C658}" srcId="{14136A44-54C8-484F-8D98-935FF2A7C206}" destId="{9B700F30-A234-4A41-B34A-02BD71B91421}" srcOrd="1" destOrd="0" parTransId="{1152026B-49F8-4AD3-9AB1-037D9D89AF18}" sibTransId="{033C98CE-5770-4A07-8135-5F1ECA06442F}"/>
    <dgm:cxn modelId="{5EE437B1-7DD6-4D09-BAE1-3AEB9BBFCF8F}" srcId="{93D1C39F-B9E3-4CC7-8805-A869C531A3DF}" destId="{71D72EFD-5A10-448E-A43D-DE29C0F1FF7E}" srcOrd="1" destOrd="0" parTransId="{48236D1F-DD60-486B-BD69-90B733D2C29E}" sibTransId="{19661C39-7988-4CDF-B8E0-EA7C413A1FAA}"/>
    <dgm:cxn modelId="{0E4ECAB2-9DF4-4B23-B0EB-D73626616249}" srcId="{C76BB530-B696-4DFC-AADC-DEE7961652FB}" destId="{BDC0D373-13D9-4D3A-B773-5AB6E8430884}" srcOrd="1" destOrd="0" parTransId="{75DC7C5C-39C3-4CC9-8172-A831DAD3E442}" sibTransId="{C74FA5B1-A27E-4544-9131-953F0FFEC331}"/>
    <dgm:cxn modelId="{543217C5-E190-4386-AF0C-3791D77CE585}" type="presOf" srcId="{93D1C39F-B9E3-4CC7-8805-A869C531A3DF}" destId="{CB2C094B-269A-4395-99B3-7DA34BEE2B73}" srcOrd="0" destOrd="0" presId="urn:microsoft.com/office/officeart/2018/2/layout/IconLabelDescriptionList"/>
    <dgm:cxn modelId="{5961C5CB-ACBE-470A-B3AE-BD832A93B069}" srcId="{14136A44-54C8-484F-8D98-935FF2A7C206}" destId="{3AF7F7A5-DC28-44AF-9A8A-D7C3D89A0B85}" srcOrd="0" destOrd="0" parTransId="{BF593A4E-7709-455F-8B62-8B95E982F676}" sibTransId="{650A53F2-5DEF-410B-8965-39745DAE7327}"/>
    <dgm:cxn modelId="{4177CFD5-AC7D-411A-B53C-3E2731DA15AE}" type="presOf" srcId="{9B700F30-A234-4A41-B34A-02BD71B91421}" destId="{EE66BC0A-803B-47D0-A11A-91A9EAB438E1}" srcOrd="0" destOrd="1" presId="urn:microsoft.com/office/officeart/2018/2/layout/IconLabelDescriptionList"/>
    <dgm:cxn modelId="{12047CEA-9106-4110-802D-5293680B2F70}" type="presOf" srcId="{D59DF35F-BD6A-4088-A9DD-7ADA1D76C646}" destId="{7F53E93E-D371-4A85-B283-8258F86BA625}" srcOrd="0" destOrd="2" presId="urn:microsoft.com/office/officeart/2018/2/layout/IconLabelDescriptionList"/>
    <dgm:cxn modelId="{4FD0EAF9-84A4-4203-A5FD-87181A8C3171}" srcId="{C76BB530-B696-4DFC-AADC-DEE7961652FB}" destId="{93D1C39F-B9E3-4CC7-8805-A869C531A3DF}" srcOrd="0" destOrd="0" parTransId="{7F97C844-8B50-478B-857E-78D19484D1B2}" sibTransId="{0C8A2DE3-B6CA-4E06-BF5E-84A36700C2CD}"/>
    <dgm:cxn modelId="{4F4BA9FE-3577-4720-B7E7-DFB378CB65B7}" type="presOf" srcId="{14136A44-54C8-484F-8D98-935FF2A7C206}" destId="{599D95D2-7EF6-4A57-BCB3-8260ED9CCAD3}" srcOrd="0" destOrd="0" presId="urn:microsoft.com/office/officeart/2018/2/layout/IconLabelDescriptionList"/>
    <dgm:cxn modelId="{C6324D0C-4FD7-4A6B-9509-752763F959DA}" type="presParOf" srcId="{705DEA24-6939-406F-BAEA-8840F898595D}" destId="{4391EBB9-5058-4D4B-8968-D2FF447B9A47}" srcOrd="0" destOrd="0" presId="urn:microsoft.com/office/officeart/2018/2/layout/IconLabelDescriptionList"/>
    <dgm:cxn modelId="{44185C54-7897-4CF6-98DA-38BA38E1E488}" type="presParOf" srcId="{4391EBB9-5058-4D4B-8968-D2FF447B9A47}" destId="{3F55E607-3F42-471C-98B7-341045C22E69}" srcOrd="0" destOrd="0" presId="urn:microsoft.com/office/officeart/2018/2/layout/IconLabelDescriptionList"/>
    <dgm:cxn modelId="{90A00280-F31F-4F1A-A29C-69CCE69D2021}" type="presParOf" srcId="{4391EBB9-5058-4D4B-8968-D2FF447B9A47}" destId="{CC158568-BAD8-40B2-9CC1-117922EA4831}" srcOrd="1" destOrd="0" presId="urn:microsoft.com/office/officeart/2018/2/layout/IconLabelDescriptionList"/>
    <dgm:cxn modelId="{44AC317C-8D4E-4F6F-8556-ECBC34E26A8F}" type="presParOf" srcId="{4391EBB9-5058-4D4B-8968-D2FF447B9A47}" destId="{CB2C094B-269A-4395-99B3-7DA34BEE2B73}" srcOrd="2" destOrd="0" presId="urn:microsoft.com/office/officeart/2018/2/layout/IconLabelDescriptionList"/>
    <dgm:cxn modelId="{638AFC98-B392-4C08-8FC4-DE971139F65C}" type="presParOf" srcId="{4391EBB9-5058-4D4B-8968-D2FF447B9A47}" destId="{D0C1D949-8562-482F-9402-2B0299D88D63}" srcOrd="3" destOrd="0" presId="urn:microsoft.com/office/officeart/2018/2/layout/IconLabelDescriptionList"/>
    <dgm:cxn modelId="{2CBE970F-2064-4FCF-A373-2D9C1C58AF7F}" type="presParOf" srcId="{4391EBB9-5058-4D4B-8968-D2FF447B9A47}" destId="{7CA60753-8418-4B17-8F51-893278C4B197}" srcOrd="4" destOrd="0" presId="urn:microsoft.com/office/officeart/2018/2/layout/IconLabelDescriptionList"/>
    <dgm:cxn modelId="{3414829C-F35A-43AA-8B2A-9AC89CF68607}" type="presParOf" srcId="{705DEA24-6939-406F-BAEA-8840F898595D}" destId="{697F73EE-02B0-4263-ACC6-521530267B44}" srcOrd="1" destOrd="0" presId="urn:microsoft.com/office/officeart/2018/2/layout/IconLabelDescriptionList"/>
    <dgm:cxn modelId="{09A08C0F-E8D2-49CE-9560-3D9458666F3D}" type="presParOf" srcId="{705DEA24-6939-406F-BAEA-8840F898595D}" destId="{C9E1D9F5-4B2B-49D2-A64B-40AA3131A372}" srcOrd="2" destOrd="0" presId="urn:microsoft.com/office/officeart/2018/2/layout/IconLabelDescriptionList"/>
    <dgm:cxn modelId="{AB5E13A1-8760-44CE-B907-1EA4A650F50B}" type="presParOf" srcId="{C9E1D9F5-4B2B-49D2-A64B-40AA3131A372}" destId="{B98B86F1-6144-46A5-BF80-8600A51D622F}" srcOrd="0" destOrd="0" presId="urn:microsoft.com/office/officeart/2018/2/layout/IconLabelDescriptionList"/>
    <dgm:cxn modelId="{C4D6B436-60CB-49DB-A94D-48ECE1020D5F}" type="presParOf" srcId="{C9E1D9F5-4B2B-49D2-A64B-40AA3131A372}" destId="{E5878426-BF3E-4946-A752-78F6DECCB68F}" srcOrd="1" destOrd="0" presId="urn:microsoft.com/office/officeart/2018/2/layout/IconLabelDescriptionList"/>
    <dgm:cxn modelId="{49AFEE87-19E7-4B6F-9B7F-B5D965E41422}" type="presParOf" srcId="{C9E1D9F5-4B2B-49D2-A64B-40AA3131A372}" destId="{0FE041AF-F2C0-4B82-A851-B0832CDCEE4E}" srcOrd="2" destOrd="0" presId="urn:microsoft.com/office/officeart/2018/2/layout/IconLabelDescriptionList"/>
    <dgm:cxn modelId="{5B6C1A67-F12D-48F2-8B59-A249095AA6C1}" type="presParOf" srcId="{C9E1D9F5-4B2B-49D2-A64B-40AA3131A372}" destId="{4E7EFFF0-B36A-454F-8A49-A506176C61AB}" srcOrd="3" destOrd="0" presId="urn:microsoft.com/office/officeart/2018/2/layout/IconLabelDescriptionList"/>
    <dgm:cxn modelId="{B5EAA46F-9AD3-4CCF-922F-F35EB0AB8B03}" type="presParOf" srcId="{C9E1D9F5-4B2B-49D2-A64B-40AA3131A372}" destId="{7F53E93E-D371-4A85-B283-8258F86BA625}" srcOrd="4" destOrd="0" presId="urn:microsoft.com/office/officeart/2018/2/layout/IconLabelDescriptionList"/>
    <dgm:cxn modelId="{96F64E0A-36A5-4F03-996A-A4055848F2A5}" type="presParOf" srcId="{705DEA24-6939-406F-BAEA-8840F898595D}" destId="{053997BF-84FD-4604-B20E-6C8D7CDFAF8C}" srcOrd="3" destOrd="0" presId="urn:microsoft.com/office/officeart/2018/2/layout/IconLabelDescriptionList"/>
    <dgm:cxn modelId="{218CFFE4-00E4-478A-8E71-17EB8CAF8A38}" type="presParOf" srcId="{705DEA24-6939-406F-BAEA-8840F898595D}" destId="{5E762A5E-CDFA-431E-9FE8-F4F627F53312}" srcOrd="4" destOrd="0" presId="urn:microsoft.com/office/officeart/2018/2/layout/IconLabelDescriptionList"/>
    <dgm:cxn modelId="{5B53363D-86D2-42FA-94B0-90068F1989D8}" type="presParOf" srcId="{5E762A5E-CDFA-431E-9FE8-F4F627F53312}" destId="{520E6D17-B74A-4813-B039-D46B08AB2F99}" srcOrd="0" destOrd="0" presId="urn:microsoft.com/office/officeart/2018/2/layout/IconLabelDescriptionList"/>
    <dgm:cxn modelId="{510F4B0A-54D5-439C-85C1-1D2163E6F7FA}" type="presParOf" srcId="{5E762A5E-CDFA-431E-9FE8-F4F627F53312}" destId="{579EFFC1-B95F-4BA3-B0BB-3757B630B40E}" srcOrd="1" destOrd="0" presId="urn:microsoft.com/office/officeart/2018/2/layout/IconLabelDescriptionList"/>
    <dgm:cxn modelId="{22895FF9-15FE-4624-8FAB-F95422C5CE43}" type="presParOf" srcId="{5E762A5E-CDFA-431E-9FE8-F4F627F53312}" destId="{599D95D2-7EF6-4A57-BCB3-8260ED9CCAD3}" srcOrd="2" destOrd="0" presId="urn:microsoft.com/office/officeart/2018/2/layout/IconLabelDescriptionList"/>
    <dgm:cxn modelId="{9855601B-6491-493C-AD93-5BAF86F791D5}" type="presParOf" srcId="{5E762A5E-CDFA-431E-9FE8-F4F627F53312}" destId="{AC65A842-6BF0-4449-A987-B12CB3DE9811}" srcOrd="3" destOrd="0" presId="urn:microsoft.com/office/officeart/2018/2/layout/IconLabelDescriptionList"/>
    <dgm:cxn modelId="{AA14A170-9EF6-4F19-9508-B4430EC6828B}" type="presParOf" srcId="{5E762A5E-CDFA-431E-9FE8-F4F627F53312}" destId="{EE66BC0A-803B-47D0-A11A-91A9EAB438E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/>
      <dgm:t>
        <a:bodyPr/>
        <a:lstStyle/>
        <a:p>
          <a:pPr rtl="1"/>
          <a:r>
            <a:rPr lang="en-US" b="1" dirty="0"/>
            <a:t>Background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/>
      <dgm:t>
        <a:bodyPr/>
        <a:lstStyle/>
        <a:p>
          <a:pPr rtl="1"/>
          <a:r>
            <a:rPr lang="en-US" b="1" dirty="0"/>
            <a:t>Research Questions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/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Background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/>
      <dgm:t>
        <a:bodyPr/>
        <a:lstStyle/>
        <a:p>
          <a:pPr rtl="1"/>
          <a:r>
            <a:rPr lang="en-US" b="1" dirty="0"/>
            <a:t>Research Questions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/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/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505659-874C-449A-910F-A82E9204088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EB0013-565F-4AC3-A503-AEC2830366B2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Literature Review</a:t>
          </a:r>
          <a:endParaRPr lang="he-IL" b="1" dirty="0"/>
        </a:p>
      </dgm:t>
    </dgm:pt>
    <dgm:pt modelId="{A4D9630D-3ACA-4EAE-84B7-C4FC527117EB}" type="par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FCF3342E-D374-4293-B27A-10D30E8B8939}" type="sibTrans" cxnId="{963B06F7-00EE-4FD7-BDFD-3C1CC050665C}">
      <dgm:prSet/>
      <dgm:spPr/>
      <dgm:t>
        <a:bodyPr/>
        <a:lstStyle/>
        <a:p>
          <a:pPr rtl="1"/>
          <a:endParaRPr lang="he-IL" b="1"/>
        </a:p>
      </dgm:t>
    </dgm:pt>
    <dgm:pt modelId="{E2072F7F-CFEF-4343-96D8-3E7B010EFD9A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Methods</a:t>
          </a:r>
          <a:endParaRPr lang="he-IL" b="1" dirty="0"/>
        </a:p>
      </dgm:t>
    </dgm:pt>
    <dgm:pt modelId="{F193C964-221D-4B54-B51F-F68CE97D647A}" type="par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D3032D97-A88D-4248-AB7C-521C1CAB6476}" type="sibTrans" cxnId="{2A7B895F-4FD9-4512-946B-5D12E61A10AE}">
      <dgm:prSet/>
      <dgm:spPr/>
      <dgm:t>
        <a:bodyPr/>
        <a:lstStyle/>
        <a:p>
          <a:pPr rtl="1"/>
          <a:endParaRPr lang="he-IL" b="1"/>
        </a:p>
      </dgm:t>
    </dgm:pt>
    <dgm:pt modelId="{31892268-0526-4213-8290-44106C668532}">
      <dgm:prSet phldrT="[טקסט]"/>
      <dgm:spPr>
        <a:solidFill>
          <a:srgbClr val="FF0000"/>
        </a:solidFill>
      </dgm:spPr>
      <dgm:t>
        <a:bodyPr/>
        <a:lstStyle/>
        <a:p>
          <a:pPr rtl="1"/>
          <a:r>
            <a:rPr lang="en-US" b="1" dirty="0"/>
            <a:t>Experimental Plan</a:t>
          </a:r>
          <a:endParaRPr lang="he-IL" b="1" dirty="0"/>
        </a:p>
      </dgm:t>
    </dgm:pt>
    <dgm:pt modelId="{5AD53C0B-9E14-4B2D-8EE7-7D4098232250}" type="par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D148B3D2-07A5-4416-9EA4-5D5C18A52043}" type="sibTrans" cxnId="{E1299355-BFB8-4608-A583-EAB6F70BB914}">
      <dgm:prSet/>
      <dgm:spPr/>
      <dgm:t>
        <a:bodyPr/>
        <a:lstStyle/>
        <a:p>
          <a:pPr rtl="1"/>
          <a:endParaRPr lang="he-IL" b="1"/>
        </a:p>
      </dgm:t>
    </dgm:pt>
    <dgm:pt modelId="{BBFC0BAA-8650-41E8-BEC2-E289F31E472E}">
      <dgm:prSet phldrT="[טקסט]"/>
      <dgm:spPr/>
      <dgm:t>
        <a:bodyPr/>
        <a:lstStyle/>
        <a:p>
          <a:pPr rtl="1"/>
          <a:r>
            <a:rPr lang="en-US" b="1" dirty="0"/>
            <a:t>Results</a:t>
          </a:r>
          <a:endParaRPr lang="he-IL" b="1" dirty="0"/>
        </a:p>
      </dgm:t>
    </dgm:pt>
    <dgm:pt modelId="{32DF1AC2-86EC-4562-B63A-85D0A3234229}" type="par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221F1F34-232D-46ED-8F9E-532F6CF7069D}" type="sibTrans" cxnId="{F2240813-B125-4738-B65D-1A8567CB2B63}">
      <dgm:prSet/>
      <dgm:spPr/>
      <dgm:t>
        <a:bodyPr/>
        <a:lstStyle/>
        <a:p>
          <a:pPr rtl="1"/>
          <a:endParaRPr lang="he-IL" b="1"/>
        </a:p>
      </dgm:t>
    </dgm:pt>
    <dgm:pt modelId="{D1B7B931-45A9-4ED7-A813-E43302DC1BCC}">
      <dgm:prSet phldrT="[טקסט]"/>
      <dgm:spPr/>
      <dgm:t>
        <a:bodyPr/>
        <a:lstStyle/>
        <a:p>
          <a:pPr rtl="1"/>
          <a:r>
            <a:rPr lang="en-US" b="1" dirty="0"/>
            <a:t>Conclusions</a:t>
          </a:r>
          <a:endParaRPr lang="he-IL" b="1" dirty="0"/>
        </a:p>
      </dgm:t>
    </dgm:pt>
    <dgm:pt modelId="{55AFEC6F-4143-4724-A519-91FA16C314A7}" type="par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00AB4097-842F-4913-99BB-C69A0A334B4B}" type="sibTrans" cxnId="{56AF16D5-DDB5-4B07-83EC-ADC14EFC57E0}">
      <dgm:prSet/>
      <dgm:spPr/>
      <dgm:t>
        <a:bodyPr/>
        <a:lstStyle/>
        <a:p>
          <a:pPr rtl="1"/>
          <a:endParaRPr lang="he-IL" b="1"/>
        </a:p>
      </dgm:t>
    </dgm:pt>
    <dgm:pt modelId="{DEEA639E-BBC9-49A4-8B4A-077426C84DFD}">
      <dgm:prSet phldrT="[טקסט]"/>
      <dgm:spPr/>
      <dgm:t>
        <a:bodyPr/>
        <a:lstStyle/>
        <a:p>
          <a:pPr rtl="1"/>
          <a:r>
            <a:rPr lang="en-US" b="1" dirty="0"/>
            <a:t>Future Work</a:t>
          </a:r>
          <a:endParaRPr lang="he-IL" b="1" dirty="0"/>
        </a:p>
      </dgm:t>
    </dgm:pt>
    <dgm:pt modelId="{9AB47442-A304-48E0-A3E2-A93D1D6D3A2D}" type="par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5B983E31-520F-465A-BB71-8F1F46812A3C}" type="sibTrans" cxnId="{E7454FFE-D770-462E-AF9C-51454636ABE5}">
      <dgm:prSet/>
      <dgm:spPr/>
      <dgm:t>
        <a:bodyPr/>
        <a:lstStyle/>
        <a:p>
          <a:pPr rtl="1"/>
          <a:endParaRPr lang="he-IL" b="1"/>
        </a:p>
      </dgm:t>
    </dgm:pt>
    <dgm:pt modelId="{C4BEF96B-81A4-43A2-8CB4-B6A1A78789FD}">
      <dgm:prSet phldrT="[טקסט]"/>
      <dgm:spPr>
        <a:solidFill>
          <a:schemeClr val="accent1"/>
        </a:solidFill>
      </dgm:spPr>
      <dgm:t>
        <a:bodyPr/>
        <a:lstStyle/>
        <a:p>
          <a:pPr rtl="1"/>
          <a:r>
            <a:rPr lang="en-US" b="1" dirty="0"/>
            <a:t>Research Question</a:t>
          </a:r>
          <a:endParaRPr lang="he-IL" b="1" dirty="0"/>
        </a:p>
      </dgm:t>
    </dgm:pt>
    <dgm:pt modelId="{82A68E79-3AC7-41F0-8BA4-E75F6D22EB32}" type="sib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F97E34D5-23B6-4851-9517-9ED206CFACC5}" type="parTrans" cxnId="{2EDE16B1-60B0-46C3-99BC-6C95934BC875}">
      <dgm:prSet/>
      <dgm:spPr/>
      <dgm:t>
        <a:bodyPr/>
        <a:lstStyle/>
        <a:p>
          <a:pPr rtl="1"/>
          <a:endParaRPr lang="he-IL" b="1"/>
        </a:p>
      </dgm:t>
    </dgm:pt>
    <dgm:pt modelId="{F70A8C6E-C0E8-48EB-80BB-481FE1A42E9E}" type="pres">
      <dgm:prSet presAssocID="{A3505659-874C-449A-910F-A82E92040886}" presName="Name0" presStyleCnt="0">
        <dgm:presLayoutVars>
          <dgm:dir/>
          <dgm:animLvl val="lvl"/>
          <dgm:resizeHandles val="exact"/>
        </dgm:presLayoutVars>
      </dgm:prSet>
      <dgm:spPr/>
    </dgm:pt>
    <dgm:pt modelId="{F93BD7E2-4B18-467B-8F6C-316A97A61291}" type="pres">
      <dgm:prSet presAssocID="{50EB0013-565F-4AC3-A503-AEC2830366B2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9E920B5-13F9-4B20-8129-062DE26263D3}" type="pres">
      <dgm:prSet presAssocID="{FCF3342E-D374-4293-B27A-10D30E8B8939}" presName="parTxOnlySpace" presStyleCnt="0"/>
      <dgm:spPr/>
    </dgm:pt>
    <dgm:pt modelId="{587ED066-3F43-4494-A399-11F0D6117AFB}" type="pres">
      <dgm:prSet presAssocID="{E2072F7F-CFEF-4343-96D8-3E7B010EFD9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3FC8FC74-4365-445F-981E-B6319E684856}" type="pres">
      <dgm:prSet presAssocID="{D3032D97-A88D-4248-AB7C-521C1CAB6476}" presName="parTxOnlySpace" presStyleCnt="0"/>
      <dgm:spPr/>
    </dgm:pt>
    <dgm:pt modelId="{ED024EC6-43DB-4226-B44B-9CF4D353D42A}" type="pres">
      <dgm:prSet presAssocID="{C4BEF96B-81A4-43A2-8CB4-B6A1A78789FD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20B50F-3262-42D4-8F57-1A7A02F96384}" type="pres">
      <dgm:prSet presAssocID="{82A68E79-3AC7-41F0-8BA4-E75F6D22EB32}" presName="parTxOnlySpace" presStyleCnt="0"/>
      <dgm:spPr/>
    </dgm:pt>
    <dgm:pt modelId="{D2A0B7BE-35BC-4AB4-9C41-78105D973E63}" type="pres">
      <dgm:prSet presAssocID="{31892268-0526-4213-8290-44106C668532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303BD522-0276-4E8A-8F80-1F467A969352}" type="pres">
      <dgm:prSet presAssocID="{D148B3D2-07A5-4416-9EA4-5D5C18A52043}" presName="parTxOnlySpace" presStyleCnt="0"/>
      <dgm:spPr/>
    </dgm:pt>
    <dgm:pt modelId="{75E15843-88F3-426D-AD17-F045C36CCC9F}" type="pres">
      <dgm:prSet presAssocID="{BBFC0BAA-8650-41E8-BEC2-E289F31E472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A251F31-62A8-43D3-94BE-A089E8A78327}" type="pres">
      <dgm:prSet presAssocID="{221F1F34-232D-46ED-8F9E-532F6CF7069D}" presName="parTxOnlySpace" presStyleCnt="0"/>
      <dgm:spPr/>
    </dgm:pt>
    <dgm:pt modelId="{A44D3283-6594-40FB-A351-982FE2F59CB8}" type="pres">
      <dgm:prSet presAssocID="{D1B7B931-45A9-4ED7-A813-E43302DC1BCC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6EF2496-B2F3-45D2-85DB-962EB216BBA9}" type="pres">
      <dgm:prSet presAssocID="{00AB4097-842F-4913-99BB-C69A0A334B4B}" presName="parTxOnlySpace" presStyleCnt="0"/>
      <dgm:spPr/>
    </dgm:pt>
    <dgm:pt modelId="{2859C0CE-AA0F-4248-ABD3-561E623030BA}" type="pres">
      <dgm:prSet presAssocID="{DEEA639E-BBC9-49A4-8B4A-077426C84DF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2240813-B125-4738-B65D-1A8567CB2B63}" srcId="{A3505659-874C-449A-910F-A82E92040886}" destId="{BBFC0BAA-8650-41E8-BEC2-E289F31E472E}" srcOrd="4" destOrd="0" parTransId="{32DF1AC2-86EC-4562-B63A-85D0A3234229}" sibTransId="{221F1F34-232D-46ED-8F9E-532F6CF7069D}"/>
    <dgm:cxn modelId="{7F30EA19-4E86-455E-BEF0-F52E171AE500}" type="presOf" srcId="{A3505659-874C-449A-910F-A82E92040886}" destId="{F70A8C6E-C0E8-48EB-80BB-481FE1A42E9E}" srcOrd="0" destOrd="0" presId="urn:microsoft.com/office/officeart/2005/8/layout/chevron1"/>
    <dgm:cxn modelId="{F50DED1E-7711-4658-AC01-5883963E0F37}" type="presOf" srcId="{D1B7B931-45A9-4ED7-A813-E43302DC1BCC}" destId="{A44D3283-6594-40FB-A351-982FE2F59CB8}" srcOrd="0" destOrd="0" presId="urn:microsoft.com/office/officeart/2005/8/layout/chevron1"/>
    <dgm:cxn modelId="{2A7B895F-4FD9-4512-946B-5D12E61A10AE}" srcId="{A3505659-874C-449A-910F-A82E92040886}" destId="{E2072F7F-CFEF-4343-96D8-3E7B010EFD9A}" srcOrd="1" destOrd="0" parTransId="{F193C964-221D-4B54-B51F-F68CE97D647A}" sibTransId="{D3032D97-A88D-4248-AB7C-521C1CAB6476}"/>
    <dgm:cxn modelId="{890BDB42-56D1-4B3E-A0AC-B64171CFEAB3}" type="presOf" srcId="{C4BEF96B-81A4-43A2-8CB4-B6A1A78789FD}" destId="{ED024EC6-43DB-4226-B44B-9CF4D353D42A}" srcOrd="0" destOrd="0" presId="urn:microsoft.com/office/officeart/2005/8/layout/chevron1"/>
    <dgm:cxn modelId="{B39AF746-9E15-443B-98B1-D824AA3CF411}" type="presOf" srcId="{E2072F7F-CFEF-4343-96D8-3E7B010EFD9A}" destId="{587ED066-3F43-4494-A399-11F0D6117AFB}" srcOrd="0" destOrd="0" presId="urn:microsoft.com/office/officeart/2005/8/layout/chevron1"/>
    <dgm:cxn modelId="{BB12A26D-6AE0-4E23-8775-808EB2188098}" type="presOf" srcId="{DEEA639E-BBC9-49A4-8B4A-077426C84DFD}" destId="{2859C0CE-AA0F-4248-ABD3-561E623030BA}" srcOrd="0" destOrd="0" presId="urn:microsoft.com/office/officeart/2005/8/layout/chevron1"/>
    <dgm:cxn modelId="{3E7F5A70-8D28-4A5D-93D2-EBAE8D27D478}" type="presOf" srcId="{BBFC0BAA-8650-41E8-BEC2-E289F31E472E}" destId="{75E15843-88F3-426D-AD17-F045C36CCC9F}" srcOrd="0" destOrd="0" presId="urn:microsoft.com/office/officeart/2005/8/layout/chevron1"/>
    <dgm:cxn modelId="{B7CDC850-2D77-4332-B5BF-13B0EA728DE0}" type="presOf" srcId="{50EB0013-565F-4AC3-A503-AEC2830366B2}" destId="{F93BD7E2-4B18-467B-8F6C-316A97A61291}" srcOrd="0" destOrd="0" presId="urn:microsoft.com/office/officeart/2005/8/layout/chevron1"/>
    <dgm:cxn modelId="{E1299355-BFB8-4608-A583-EAB6F70BB914}" srcId="{A3505659-874C-449A-910F-A82E92040886}" destId="{31892268-0526-4213-8290-44106C668532}" srcOrd="3" destOrd="0" parTransId="{5AD53C0B-9E14-4B2D-8EE7-7D4098232250}" sibTransId="{D148B3D2-07A5-4416-9EA4-5D5C18A52043}"/>
    <dgm:cxn modelId="{89FB3B83-B8E9-42F7-84EC-CCB728F67259}" type="presOf" srcId="{31892268-0526-4213-8290-44106C668532}" destId="{D2A0B7BE-35BC-4AB4-9C41-78105D973E63}" srcOrd="0" destOrd="0" presId="urn:microsoft.com/office/officeart/2005/8/layout/chevron1"/>
    <dgm:cxn modelId="{2EDE16B1-60B0-46C3-99BC-6C95934BC875}" srcId="{A3505659-874C-449A-910F-A82E92040886}" destId="{C4BEF96B-81A4-43A2-8CB4-B6A1A78789FD}" srcOrd="2" destOrd="0" parTransId="{F97E34D5-23B6-4851-9517-9ED206CFACC5}" sibTransId="{82A68E79-3AC7-41F0-8BA4-E75F6D22EB32}"/>
    <dgm:cxn modelId="{56AF16D5-DDB5-4B07-83EC-ADC14EFC57E0}" srcId="{A3505659-874C-449A-910F-A82E92040886}" destId="{D1B7B931-45A9-4ED7-A813-E43302DC1BCC}" srcOrd="5" destOrd="0" parTransId="{55AFEC6F-4143-4724-A519-91FA16C314A7}" sibTransId="{00AB4097-842F-4913-99BB-C69A0A334B4B}"/>
    <dgm:cxn modelId="{963B06F7-00EE-4FD7-BDFD-3C1CC050665C}" srcId="{A3505659-874C-449A-910F-A82E92040886}" destId="{50EB0013-565F-4AC3-A503-AEC2830366B2}" srcOrd="0" destOrd="0" parTransId="{A4D9630D-3ACA-4EAE-84B7-C4FC527117EB}" sibTransId="{FCF3342E-D374-4293-B27A-10D30E8B8939}"/>
    <dgm:cxn modelId="{E7454FFE-D770-462E-AF9C-51454636ABE5}" srcId="{A3505659-874C-449A-910F-A82E92040886}" destId="{DEEA639E-BBC9-49A4-8B4A-077426C84DFD}" srcOrd="6" destOrd="0" parTransId="{9AB47442-A304-48E0-A3E2-A93D1D6D3A2D}" sibTransId="{5B983E31-520F-465A-BB71-8F1F46812A3C}"/>
    <dgm:cxn modelId="{D7FB8FF2-7207-4EC4-8250-F0DCEBBB315B}" type="presParOf" srcId="{F70A8C6E-C0E8-48EB-80BB-481FE1A42E9E}" destId="{F93BD7E2-4B18-467B-8F6C-316A97A61291}" srcOrd="0" destOrd="0" presId="urn:microsoft.com/office/officeart/2005/8/layout/chevron1"/>
    <dgm:cxn modelId="{748E71B6-CBE2-4C9B-939D-75F41348D675}" type="presParOf" srcId="{F70A8C6E-C0E8-48EB-80BB-481FE1A42E9E}" destId="{E9E920B5-13F9-4B20-8129-062DE26263D3}" srcOrd="1" destOrd="0" presId="urn:microsoft.com/office/officeart/2005/8/layout/chevron1"/>
    <dgm:cxn modelId="{2B94EBC8-8023-48CE-A05F-84D3DD9A97CA}" type="presParOf" srcId="{F70A8C6E-C0E8-48EB-80BB-481FE1A42E9E}" destId="{587ED066-3F43-4494-A399-11F0D6117AFB}" srcOrd="2" destOrd="0" presId="urn:microsoft.com/office/officeart/2005/8/layout/chevron1"/>
    <dgm:cxn modelId="{1D53BDC3-6AF6-4A40-87D0-9976594B934F}" type="presParOf" srcId="{F70A8C6E-C0E8-48EB-80BB-481FE1A42E9E}" destId="{3FC8FC74-4365-445F-981E-B6319E684856}" srcOrd="3" destOrd="0" presId="urn:microsoft.com/office/officeart/2005/8/layout/chevron1"/>
    <dgm:cxn modelId="{C1EEEEFE-8CD0-49DF-8B36-D698DABCA51B}" type="presParOf" srcId="{F70A8C6E-C0E8-48EB-80BB-481FE1A42E9E}" destId="{ED024EC6-43DB-4226-B44B-9CF4D353D42A}" srcOrd="4" destOrd="0" presId="urn:microsoft.com/office/officeart/2005/8/layout/chevron1"/>
    <dgm:cxn modelId="{3556D708-EF95-4AD5-9866-B0792A24C7F5}" type="presParOf" srcId="{F70A8C6E-C0E8-48EB-80BB-481FE1A42E9E}" destId="{5420B50F-3262-42D4-8F57-1A7A02F96384}" srcOrd="5" destOrd="0" presId="urn:microsoft.com/office/officeart/2005/8/layout/chevron1"/>
    <dgm:cxn modelId="{176A3226-AD17-43D8-B3CF-4E33133BEC00}" type="presParOf" srcId="{F70A8C6E-C0E8-48EB-80BB-481FE1A42E9E}" destId="{D2A0B7BE-35BC-4AB4-9C41-78105D973E63}" srcOrd="6" destOrd="0" presId="urn:microsoft.com/office/officeart/2005/8/layout/chevron1"/>
    <dgm:cxn modelId="{9D6B8413-8475-4D21-BD3C-CEA83764D971}" type="presParOf" srcId="{F70A8C6E-C0E8-48EB-80BB-481FE1A42E9E}" destId="{303BD522-0276-4E8A-8F80-1F467A969352}" srcOrd="7" destOrd="0" presId="urn:microsoft.com/office/officeart/2005/8/layout/chevron1"/>
    <dgm:cxn modelId="{A5950217-0779-4026-A19C-54B7DEE010C0}" type="presParOf" srcId="{F70A8C6E-C0E8-48EB-80BB-481FE1A42E9E}" destId="{75E15843-88F3-426D-AD17-F045C36CCC9F}" srcOrd="8" destOrd="0" presId="urn:microsoft.com/office/officeart/2005/8/layout/chevron1"/>
    <dgm:cxn modelId="{BC5350DB-3831-4126-B790-EBF265CEDB03}" type="presParOf" srcId="{F70A8C6E-C0E8-48EB-80BB-481FE1A42E9E}" destId="{CA251F31-62A8-43D3-94BE-A089E8A78327}" srcOrd="9" destOrd="0" presId="urn:microsoft.com/office/officeart/2005/8/layout/chevron1"/>
    <dgm:cxn modelId="{47DB31FB-D3E8-46F9-9095-26A221BA725B}" type="presParOf" srcId="{F70A8C6E-C0E8-48EB-80BB-481FE1A42E9E}" destId="{A44D3283-6594-40FB-A351-982FE2F59CB8}" srcOrd="10" destOrd="0" presId="urn:microsoft.com/office/officeart/2005/8/layout/chevron1"/>
    <dgm:cxn modelId="{7E6EBF9F-E552-4A0E-B654-1FBB7FB0C181}" type="presParOf" srcId="{F70A8C6E-C0E8-48EB-80BB-481FE1A42E9E}" destId="{36EF2496-B2F3-45D2-85DB-962EB216BBA9}" srcOrd="11" destOrd="0" presId="urn:microsoft.com/office/officeart/2005/8/layout/chevron1"/>
    <dgm:cxn modelId="{5B9B7257-3B11-408F-B74C-458E1FBAA6FD}" type="presParOf" srcId="{F70A8C6E-C0E8-48EB-80BB-481FE1A42E9E}" destId="{2859C0CE-AA0F-4248-ABD3-561E623030BA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Questions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D69FE-6A60-4BD1-A6DD-15BD83EE3504}">
      <dsp:nvSpPr>
        <dsp:cNvPr id="0" name=""/>
        <dsp:cNvSpPr/>
      </dsp:nvSpPr>
      <dsp:spPr>
        <a:xfrm>
          <a:off x="10266" y="0"/>
          <a:ext cx="724313" cy="588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F81CB-8952-466E-858C-DCF91A47252D}">
      <dsp:nvSpPr>
        <dsp:cNvPr id="0" name=""/>
        <dsp:cNvSpPr/>
      </dsp:nvSpPr>
      <dsp:spPr>
        <a:xfrm>
          <a:off x="10266" y="659497"/>
          <a:ext cx="2069467" cy="678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Training</a:t>
          </a:r>
          <a:endParaRPr lang="en-US" sz="1600" kern="1200"/>
        </a:p>
      </dsp:txBody>
      <dsp:txXfrm>
        <a:off x="10266" y="659497"/>
        <a:ext cx="2069467" cy="678589"/>
      </dsp:txXfrm>
    </dsp:sp>
    <dsp:sp modelId="{5C9E2C57-54CC-44ED-9C35-3BFE964D76FC}">
      <dsp:nvSpPr>
        <dsp:cNvPr id="0" name=""/>
        <dsp:cNvSpPr/>
      </dsp:nvSpPr>
      <dsp:spPr>
        <a:xfrm>
          <a:off x="10266" y="1371068"/>
          <a:ext cx="2069467" cy="66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Input: 15-day window of AAPL’s PROC (and filtered indicators)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Target: Next-day direction (binary)</a:t>
          </a:r>
        </a:p>
      </dsp:txBody>
      <dsp:txXfrm>
        <a:off x="10266" y="1371068"/>
        <a:ext cx="2069467" cy="660256"/>
      </dsp:txXfrm>
    </dsp:sp>
    <dsp:sp modelId="{505098DD-05AC-4DCC-82EC-40861BDBD390}">
      <dsp:nvSpPr>
        <dsp:cNvPr id="0" name=""/>
        <dsp:cNvSpPr/>
      </dsp:nvSpPr>
      <dsp:spPr>
        <a:xfrm>
          <a:off x="2441891" y="0"/>
          <a:ext cx="724313" cy="588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F59-837D-4D8E-A3F2-5A7FCA37B752}">
      <dsp:nvSpPr>
        <dsp:cNvPr id="0" name=""/>
        <dsp:cNvSpPr/>
      </dsp:nvSpPr>
      <dsp:spPr>
        <a:xfrm>
          <a:off x="2441891" y="659497"/>
          <a:ext cx="2069467" cy="678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Hyperparameter Tuning</a:t>
          </a:r>
          <a:endParaRPr lang="en-US" sz="1600" kern="1200"/>
        </a:p>
      </dsp:txBody>
      <dsp:txXfrm>
        <a:off x="2441891" y="659497"/>
        <a:ext cx="2069467" cy="678589"/>
      </dsp:txXfrm>
    </dsp:sp>
    <dsp:sp modelId="{550ADA8A-F72B-4E78-BD16-2D999CBD3A9F}">
      <dsp:nvSpPr>
        <dsp:cNvPr id="0" name=""/>
        <dsp:cNvSpPr/>
      </dsp:nvSpPr>
      <dsp:spPr>
        <a:xfrm>
          <a:off x="2441891" y="1371068"/>
          <a:ext cx="2069467" cy="66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3-fold cross-validation, optimizing learning rate, max depth, etc.</a:t>
          </a:r>
        </a:p>
      </dsp:txBody>
      <dsp:txXfrm>
        <a:off x="2441891" y="1371068"/>
        <a:ext cx="2069467" cy="660256"/>
      </dsp:txXfrm>
    </dsp:sp>
    <dsp:sp modelId="{A9D9C676-69B0-4DDA-A4FB-A55C428FDC3B}">
      <dsp:nvSpPr>
        <dsp:cNvPr id="0" name=""/>
        <dsp:cNvSpPr/>
      </dsp:nvSpPr>
      <dsp:spPr>
        <a:xfrm>
          <a:off x="4873515" y="0"/>
          <a:ext cx="724313" cy="588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48702-2915-478A-8B54-54C1165D35D9}">
      <dsp:nvSpPr>
        <dsp:cNvPr id="0" name=""/>
        <dsp:cNvSpPr/>
      </dsp:nvSpPr>
      <dsp:spPr>
        <a:xfrm>
          <a:off x="4873515" y="659497"/>
          <a:ext cx="2069467" cy="678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Baseline Accuracy</a:t>
          </a:r>
          <a:r>
            <a:rPr lang="en-US" sz="1600" kern="1200" dirty="0"/>
            <a:t>: ~50.4%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600" kern="1200" dirty="0"/>
        </a:p>
      </dsp:txBody>
      <dsp:txXfrm>
        <a:off x="4873515" y="659497"/>
        <a:ext cx="2069467" cy="678589"/>
      </dsp:txXfrm>
    </dsp:sp>
    <dsp:sp modelId="{38239C1E-B807-4512-93BB-47CD6A0C4726}">
      <dsp:nvSpPr>
        <dsp:cNvPr id="0" name=""/>
        <dsp:cNvSpPr/>
      </dsp:nvSpPr>
      <dsp:spPr>
        <a:xfrm>
          <a:off x="4873515" y="1371068"/>
          <a:ext cx="2069467" cy="66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89519-CE26-4DDD-9E59-3CDA2D492000}">
      <dsp:nvSpPr>
        <dsp:cNvPr id="0" name=""/>
        <dsp:cNvSpPr/>
      </dsp:nvSpPr>
      <dsp:spPr>
        <a:xfrm>
          <a:off x="0" y="347739"/>
          <a:ext cx="7543800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354076" rIns="5854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Co-integration effectively expands the training set with fundamentally related stocks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DTW helps detect short-lived patterns or volatility spikes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Small accuracy improvements can yield substantial financial benefit</a:t>
          </a:r>
        </a:p>
      </dsp:txBody>
      <dsp:txXfrm>
        <a:off x="0" y="347739"/>
        <a:ext cx="7543800" cy="1526175"/>
      </dsp:txXfrm>
    </dsp:sp>
    <dsp:sp modelId="{BBEF6255-7BF5-451B-82DF-E3A3BBF87944}">
      <dsp:nvSpPr>
        <dsp:cNvPr id="0" name=""/>
        <dsp:cNvSpPr/>
      </dsp:nvSpPr>
      <dsp:spPr>
        <a:xfrm>
          <a:off x="377190" y="96819"/>
          <a:ext cx="528066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Insights</a:t>
          </a:r>
          <a:endParaRPr lang="en-US" sz="1700" kern="1200"/>
        </a:p>
      </dsp:txBody>
      <dsp:txXfrm>
        <a:off x="401688" y="121317"/>
        <a:ext cx="5231664" cy="452844"/>
      </dsp:txXfrm>
    </dsp:sp>
    <dsp:sp modelId="{3ECDEC45-9E5A-447D-B299-D94B5C0DA6F8}">
      <dsp:nvSpPr>
        <dsp:cNvPr id="0" name=""/>
        <dsp:cNvSpPr/>
      </dsp:nvSpPr>
      <dsp:spPr>
        <a:xfrm>
          <a:off x="0" y="2216635"/>
          <a:ext cx="7543800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354076" rIns="5854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Hybrid approach outperforms standalone ML or sequence-only methods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This Research</a:t>
          </a:r>
          <a:r>
            <a:rPr lang="he-IL" sz="1700" kern="1200" dirty="0"/>
            <a:t> </a:t>
          </a:r>
          <a:r>
            <a:rPr lang="en-US" sz="1700" kern="1200" dirty="0"/>
            <a:t>Demonstrates the</a:t>
          </a:r>
          <a:r>
            <a:rPr lang="he-IL" sz="1700" kern="1200" dirty="0"/>
            <a:t> </a:t>
          </a:r>
          <a:r>
            <a:rPr lang="en-US" sz="1700" kern="1200" dirty="0"/>
            <a:t>synergy between global ML features and local pattern alignment</a:t>
          </a:r>
        </a:p>
      </dsp:txBody>
      <dsp:txXfrm>
        <a:off x="0" y="2216635"/>
        <a:ext cx="7543800" cy="1472625"/>
      </dsp:txXfrm>
    </dsp:sp>
    <dsp:sp modelId="{8072ECFE-C6B9-49B4-B61A-0F3E537DFED0}">
      <dsp:nvSpPr>
        <dsp:cNvPr id="0" name=""/>
        <dsp:cNvSpPr/>
      </dsp:nvSpPr>
      <dsp:spPr>
        <a:xfrm>
          <a:off x="377190" y="1965715"/>
          <a:ext cx="5280660" cy="5018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Overall Conclusion</a:t>
          </a:r>
          <a:endParaRPr lang="en-US" sz="1700" kern="1200"/>
        </a:p>
      </dsp:txBody>
      <dsp:txXfrm>
        <a:off x="401688" y="1990213"/>
        <a:ext cx="5231664" cy="45284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9883B-5455-4342-A3C7-2A24E91CF2A4}">
      <dsp:nvSpPr>
        <dsp:cNvPr id="0" name=""/>
        <dsp:cNvSpPr/>
      </dsp:nvSpPr>
      <dsp:spPr>
        <a:xfrm>
          <a:off x="1655" y="680126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1628B-2C15-48E7-85AA-0B1B75565AF7}">
      <dsp:nvSpPr>
        <dsp:cNvPr id="0" name=""/>
        <dsp:cNvSpPr/>
      </dsp:nvSpPr>
      <dsp:spPr>
        <a:xfrm>
          <a:off x="1655" y="1367679"/>
          <a:ext cx="1666406" cy="56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Meta-Ensemble Approaches</a:t>
          </a:r>
          <a:endParaRPr lang="en-US" sz="2000" kern="1200"/>
        </a:p>
      </dsp:txBody>
      <dsp:txXfrm>
        <a:off x="1655" y="1367679"/>
        <a:ext cx="1666406" cy="562412"/>
      </dsp:txXfrm>
    </dsp:sp>
    <dsp:sp modelId="{92F8BC12-D0E6-498C-ADCE-5AB4A856FEA9}">
      <dsp:nvSpPr>
        <dsp:cNvPr id="0" name=""/>
        <dsp:cNvSpPr/>
      </dsp:nvSpPr>
      <dsp:spPr>
        <a:xfrm>
          <a:off x="1655" y="1978607"/>
          <a:ext cx="1666406" cy="112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Incorporate deep learning (RNN, Transformer) or additional boosting algorithms</a:t>
          </a:r>
        </a:p>
      </dsp:txBody>
      <dsp:txXfrm>
        <a:off x="1655" y="1978607"/>
        <a:ext cx="1666406" cy="1127345"/>
      </dsp:txXfrm>
    </dsp:sp>
    <dsp:sp modelId="{F5EFC428-7153-41C1-A78B-830064935E1C}">
      <dsp:nvSpPr>
        <dsp:cNvPr id="0" name=""/>
        <dsp:cNvSpPr/>
      </dsp:nvSpPr>
      <dsp:spPr>
        <a:xfrm>
          <a:off x="1959683" y="680126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F5B93-EE88-40E8-845D-C32B9833FEBD}">
      <dsp:nvSpPr>
        <dsp:cNvPr id="0" name=""/>
        <dsp:cNvSpPr/>
      </dsp:nvSpPr>
      <dsp:spPr>
        <a:xfrm>
          <a:off x="1959683" y="1367679"/>
          <a:ext cx="1666406" cy="56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Longer-Horizon Forecasting</a:t>
          </a:r>
          <a:endParaRPr lang="en-US" sz="2000" kern="1200"/>
        </a:p>
      </dsp:txBody>
      <dsp:txXfrm>
        <a:off x="1959683" y="1367679"/>
        <a:ext cx="1666406" cy="562412"/>
      </dsp:txXfrm>
    </dsp:sp>
    <dsp:sp modelId="{FB0906FE-D3F6-4D75-BF03-109D25D9C01F}">
      <dsp:nvSpPr>
        <dsp:cNvPr id="0" name=""/>
        <dsp:cNvSpPr/>
      </dsp:nvSpPr>
      <dsp:spPr>
        <a:xfrm>
          <a:off x="1959683" y="1978607"/>
          <a:ext cx="1666406" cy="112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model focuses on next-day predictions; expand to weekly or monthly horizons</a:t>
          </a:r>
        </a:p>
      </dsp:txBody>
      <dsp:txXfrm>
        <a:off x="1959683" y="1978607"/>
        <a:ext cx="1666406" cy="1127345"/>
      </dsp:txXfrm>
    </dsp:sp>
    <dsp:sp modelId="{C13B9D3B-90CA-495B-9D0F-6B95E9B08154}">
      <dsp:nvSpPr>
        <dsp:cNvPr id="0" name=""/>
        <dsp:cNvSpPr/>
      </dsp:nvSpPr>
      <dsp:spPr>
        <a:xfrm>
          <a:off x="3917710" y="680126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4882-5839-4786-8375-AB4F6733FB32}">
      <dsp:nvSpPr>
        <dsp:cNvPr id="0" name=""/>
        <dsp:cNvSpPr/>
      </dsp:nvSpPr>
      <dsp:spPr>
        <a:xfrm>
          <a:off x="3917710" y="1367679"/>
          <a:ext cx="1666406" cy="56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Additional Data Sources</a:t>
          </a:r>
          <a:endParaRPr lang="en-US" sz="2000" kern="1200"/>
        </a:p>
      </dsp:txBody>
      <dsp:txXfrm>
        <a:off x="3917710" y="1367679"/>
        <a:ext cx="1666406" cy="562412"/>
      </dsp:txXfrm>
    </dsp:sp>
    <dsp:sp modelId="{9512D43C-EDA4-4E4F-B366-0E3D3CF54349}">
      <dsp:nvSpPr>
        <dsp:cNvPr id="0" name=""/>
        <dsp:cNvSpPr/>
      </dsp:nvSpPr>
      <dsp:spPr>
        <a:xfrm>
          <a:off x="3917710" y="1978607"/>
          <a:ext cx="1666406" cy="112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Macro indicators, sentiment analysis, or sector-specific events for improved context</a:t>
          </a:r>
        </a:p>
      </dsp:txBody>
      <dsp:txXfrm>
        <a:off x="3917710" y="1978607"/>
        <a:ext cx="1666406" cy="1127345"/>
      </dsp:txXfrm>
    </dsp:sp>
    <dsp:sp modelId="{4155EC93-E61E-4F2A-B06E-6CB5B5301B62}">
      <dsp:nvSpPr>
        <dsp:cNvPr id="0" name=""/>
        <dsp:cNvSpPr/>
      </dsp:nvSpPr>
      <dsp:spPr>
        <a:xfrm>
          <a:off x="5875737" y="680126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6A905-5E33-4748-90E5-B7EA09083449}">
      <dsp:nvSpPr>
        <dsp:cNvPr id="0" name=""/>
        <dsp:cNvSpPr/>
      </dsp:nvSpPr>
      <dsp:spPr>
        <a:xfrm>
          <a:off x="5875737" y="1367679"/>
          <a:ext cx="1666406" cy="56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Adaptive Weighting</a:t>
          </a:r>
          <a:endParaRPr lang="en-US" sz="2000" kern="1200"/>
        </a:p>
      </dsp:txBody>
      <dsp:txXfrm>
        <a:off x="5875737" y="1367679"/>
        <a:ext cx="1666406" cy="562412"/>
      </dsp:txXfrm>
    </dsp:sp>
    <dsp:sp modelId="{56937D5A-FCD7-48D1-BDDD-8E19E5DEA257}">
      <dsp:nvSpPr>
        <dsp:cNvPr id="0" name=""/>
        <dsp:cNvSpPr/>
      </dsp:nvSpPr>
      <dsp:spPr>
        <a:xfrm>
          <a:off x="5875737" y="1978607"/>
          <a:ext cx="1666406" cy="112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Dynamically update weight for XGBoost vs. DTW in response to changing market conditions</a:t>
          </a:r>
        </a:p>
      </dsp:txBody>
      <dsp:txXfrm>
        <a:off x="5875737" y="1978607"/>
        <a:ext cx="1666406" cy="112734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40A3F-D1DA-4E66-AF69-9B2051B11C2F}">
      <dsp:nvSpPr>
        <dsp:cNvPr id="0" name=""/>
        <dsp:cNvSpPr/>
      </dsp:nvSpPr>
      <dsp:spPr>
        <a:xfrm>
          <a:off x="-805985" y="0"/>
          <a:ext cx="8551047" cy="1090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D336C-30BF-4CD0-84B6-4ACDC01A1821}">
      <dsp:nvSpPr>
        <dsp:cNvPr id="0" name=""/>
        <dsp:cNvSpPr/>
      </dsp:nvSpPr>
      <dsp:spPr>
        <a:xfrm>
          <a:off x="-504185" y="255035"/>
          <a:ext cx="599568" cy="599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1942-362F-440E-AB09-E6BD92AAF66E}">
      <dsp:nvSpPr>
        <dsp:cNvPr id="0" name=""/>
        <dsp:cNvSpPr/>
      </dsp:nvSpPr>
      <dsp:spPr>
        <a:xfrm>
          <a:off x="129891" y="0"/>
          <a:ext cx="3847971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Motivation</a:t>
          </a:r>
          <a:endParaRPr lang="en-US" sz="2200" kern="1200" dirty="0"/>
        </a:p>
      </dsp:txBody>
      <dsp:txXfrm>
        <a:off x="129891" y="0"/>
        <a:ext cx="3847971" cy="1090124"/>
      </dsp:txXfrm>
    </dsp:sp>
    <dsp:sp modelId="{D7BEE29B-FA9C-4150-987C-8E7E15F8725E}">
      <dsp:nvSpPr>
        <dsp:cNvPr id="0" name=""/>
        <dsp:cNvSpPr/>
      </dsp:nvSpPr>
      <dsp:spPr>
        <a:xfrm>
          <a:off x="1705365" y="0"/>
          <a:ext cx="6252895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Stock price forecasting is vital for investors and analysts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Traditional statistical models struggle with volatility and nonlinearities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ML methods like XGBoost are promising but can overlook rare events or deeper sequence dynamics</a:t>
          </a:r>
        </a:p>
      </dsp:txBody>
      <dsp:txXfrm>
        <a:off x="1705365" y="0"/>
        <a:ext cx="6252895" cy="1090124"/>
      </dsp:txXfrm>
    </dsp:sp>
    <dsp:sp modelId="{2B4F08D8-BB65-49FD-B274-90F71991C282}">
      <dsp:nvSpPr>
        <dsp:cNvPr id="0" name=""/>
        <dsp:cNvSpPr/>
      </dsp:nvSpPr>
      <dsp:spPr>
        <a:xfrm>
          <a:off x="-833947" y="1372413"/>
          <a:ext cx="8551047" cy="1090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EC7C9-186B-4E7D-B004-588A70E63E1B}">
      <dsp:nvSpPr>
        <dsp:cNvPr id="0" name=""/>
        <dsp:cNvSpPr/>
      </dsp:nvSpPr>
      <dsp:spPr>
        <a:xfrm>
          <a:off x="-504185" y="1617691"/>
          <a:ext cx="599568" cy="599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772D5-3355-401F-9B13-8D563A6A1306}">
      <dsp:nvSpPr>
        <dsp:cNvPr id="0" name=""/>
        <dsp:cNvSpPr/>
      </dsp:nvSpPr>
      <dsp:spPr>
        <a:xfrm>
          <a:off x="165249" y="1336057"/>
          <a:ext cx="2034603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Paper’s Objective</a:t>
          </a:r>
          <a:endParaRPr lang="en-US" sz="2200" kern="1200" dirty="0"/>
        </a:p>
      </dsp:txBody>
      <dsp:txXfrm>
        <a:off x="165249" y="1336057"/>
        <a:ext cx="2034603" cy="1090124"/>
      </dsp:txXfrm>
    </dsp:sp>
    <dsp:sp modelId="{B0BF8310-0AE5-42DB-890A-E818255B93DB}">
      <dsp:nvSpPr>
        <dsp:cNvPr id="0" name=""/>
        <dsp:cNvSpPr/>
      </dsp:nvSpPr>
      <dsp:spPr>
        <a:xfrm>
          <a:off x="1735085" y="1336057"/>
          <a:ext cx="6273063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Proposes a method to </a:t>
          </a:r>
          <a:r>
            <a:rPr lang="en-US" sz="1200" b="1" kern="1200" dirty="0"/>
            <a:t>detect and integrate</a:t>
          </a:r>
          <a:r>
            <a:rPr lang="en-US" sz="1200" kern="1200" dirty="0"/>
            <a:t> sequence patterns (via DTW) alongside ML predictions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Leverages </a:t>
          </a:r>
          <a:r>
            <a:rPr lang="en-US" sz="1200" b="1" kern="1200" dirty="0"/>
            <a:t>similar stocks</a:t>
          </a:r>
          <a:r>
            <a:rPr lang="en-US" sz="1200" kern="1200" dirty="0"/>
            <a:t> (via co-integration) to expand the training context</a:t>
          </a:r>
        </a:p>
      </dsp:txBody>
      <dsp:txXfrm>
        <a:off x="1735085" y="1336057"/>
        <a:ext cx="6273063" cy="1090124"/>
      </dsp:txXfrm>
    </dsp:sp>
    <dsp:sp modelId="{EC70EBF7-9DAF-442D-817B-02BAB7212488}">
      <dsp:nvSpPr>
        <dsp:cNvPr id="0" name=""/>
        <dsp:cNvSpPr/>
      </dsp:nvSpPr>
      <dsp:spPr>
        <a:xfrm>
          <a:off x="-833947" y="2735069"/>
          <a:ext cx="8551047" cy="1090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53DA5-CF56-4CC1-A189-2FC319A6B9EB}">
      <dsp:nvSpPr>
        <dsp:cNvPr id="0" name=""/>
        <dsp:cNvSpPr/>
      </dsp:nvSpPr>
      <dsp:spPr>
        <a:xfrm>
          <a:off x="-504185" y="2980347"/>
          <a:ext cx="599568" cy="599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23BC7-5BA8-4F10-BD3F-660AAD19D75B}">
      <dsp:nvSpPr>
        <dsp:cNvPr id="0" name=""/>
        <dsp:cNvSpPr/>
      </dsp:nvSpPr>
      <dsp:spPr>
        <a:xfrm>
          <a:off x="120348" y="2735069"/>
          <a:ext cx="3847971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Core Focus</a:t>
          </a:r>
          <a:endParaRPr lang="en-US" sz="2200" kern="1200" dirty="0"/>
        </a:p>
      </dsp:txBody>
      <dsp:txXfrm>
        <a:off x="120348" y="2735069"/>
        <a:ext cx="3847971" cy="1090124"/>
      </dsp:txXfrm>
    </dsp:sp>
    <dsp:sp modelId="{5FCCB36E-B222-4772-B125-84743A8AFFD7}">
      <dsp:nvSpPr>
        <dsp:cNvPr id="0" name=""/>
        <dsp:cNvSpPr/>
      </dsp:nvSpPr>
      <dsp:spPr>
        <a:xfrm>
          <a:off x="1764542" y="2735069"/>
          <a:ext cx="6782235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Enhanced stock prediction approach combining: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Machine Learning (XGBoost)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Time Series Similarity (DTW)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Co-integration &amp; Symbolic Representations (SAX)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Addresses limitations in ML models (rare-event handling, forgetting sequential patterns)</a:t>
          </a:r>
        </a:p>
      </dsp:txBody>
      <dsp:txXfrm>
        <a:off x="1764542" y="2735069"/>
        <a:ext cx="6782235" cy="1090124"/>
      </dsp:txXfrm>
    </dsp:sp>
    <dsp:sp modelId="{2142179F-7C9A-472B-88F9-7E49A424053A}">
      <dsp:nvSpPr>
        <dsp:cNvPr id="0" name=""/>
        <dsp:cNvSpPr/>
      </dsp:nvSpPr>
      <dsp:spPr>
        <a:xfrm>
          <a:off x="-833947" y="4097725"/>
          <a:ext cx="8551047" cy="1090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F06DA-59FA-4EE5-A59C-E126AB8EA8BC}">
      <dsp:nvSpPr>
        <dsp:cNvPr id="0" name=""/>
        <dsp:cNvSpPr/>
      </dsp:nvSpPr>
      <dsp:spPr>
        <a:xfrm>
          <a:off x="-504185" y="4343003"/>
          <a:ext cx="599568" cy="599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4AF23-7095-4149-8CEC-604A0A9288CA}">
      <dsp:nvSpPr>
        <dsp:cNvPr id="0" name=""/>
        <dsp:cNvSpPr/>
      </dsp:nvSpPr>
      <dsp:spPr>
        <a:xfrm>
          <a:off x="167986" y="4107481"/>
          <a:ext cx="3847971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Key Outcome</a:t>
          </a:r>
          <a:endParaRPr lang="en-US" sz="2200" kern="1200" dirty="0"/>
        </a:p>
      </dsp:txBody>
      <dsp:txXfrm>
        <a:off x="167986" y="4107481"/>
        <a:ext cx="3847971" cy="1090124"/>
      </dsp:txXfrm>
    </dsp:sp>
    <dsp:sp modelId="{51BE88C5-811D-4712-A42F-83D4D4758193}">
      <dsp:nvSpPr>
        <dsp:cNvPr id="0" name=""/>
        <dsp:cNvSpPr/>
      </dsp:nvSpPr>
      <dsp:spPr>
        <a:xfrm>
          <a:off x="2329863" y="4097725"/>
          <a:ext cx="3441518" cy="109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72" tIns="115372" rIns="115372" bIns="11537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</a:t>
          </a:r>
          <a:r>
            <a:rPr lang="en-US" sz="1300" i="1" kern="1200" dirty="0"/>
            <a:t>hybrid model</a:t>
          </a:r>
          <a:r>
            <a:rPr lang="en-US" sz="1300" kern="1200" dirty="0"/>
            <a:t> that integrates local sequence patterns (DTW) with global ML signals, showing improved accuracy (~53.19%) over single-stock or purely ML-based methods</a:t>
          </a:r>
        </a:p>
      </dsp:txBody>
      <dsp:txXfrm>
        <a:off x="2329863" y="4097725"/>
        <a:ext cx="3441518" cy="1090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Questions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5E607-3F42-471C-98B7-341045C22E69}">
      <dsp:nvSpPr>
        <dsp:cNvPr id="0" name=""/>
        <dsp:cNvSpPr/>
      </dsp:nvSpPr>
      <dsp:spPr>
        <a:xfrm>
          <a:off x="501202" y="652877"/>
          <a:ext cx="973054" cy="97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C094B-269A-4395-99B3-7DA34BEE2B73}">
      <dsp:nvSpPr>
        <dsp:cNvPr id="0" name=""/>
        <dsp:cNvSpPr/>
      </dsp:nvSpPr>
      <dsp:spPr>
        <a:xfrm>
          <a:off x="173612" y="1552667"/>
          <a:ext cx="2780156" cy="50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Traditional Statistical Methods</a:t>
          </a:r>
          <a:endParaRPr lang="en-US" sz="1600" kern="1200" dirty="0"/>
        </a:p>
      </dsp:txBody>
      <dsp:txXfrm>
        <a:off x="173612" y="1552667"/>
        <a:ext cx="2780156" cy="508247"/>
      </dsp:txXfrm>
    </dsp:sp>
    <dsp:sp modelId="{7CA60753-8418-4B17-8F51-893278C4B197}">
      <dsp:nvSpPr>
        <dsp:cNvPr id="0" name=""/>
        <dsp:cNvSpPr/>
      </dsp:nvSpPr>
      <dsp:spPr>
        <a:xfrm>
          <a:off x="188903" y="2004834"/>
          <a:ext cx="2780156" cy="297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Early approaches (e.g., linear regression, ARIMA) often assumed stationarity and struggled with volatile, high-dimensional data.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Limited adaptability to sudden market shifts; reliance on single-stock historical data can reduce generalizability [1].</a:t>
          </a:r>
        </a:p>
      </dsp:txBody>
      <dsp:txXfrm>
        <a:off x="188903" y="2004834"/>
        <a:ext cx="2780156" cy="2975930"/>
      </dsp:txXfrm>
    </dsp:sp>
    <dsp:sp modelId="{B98B86F1-6144-46A5-BF80-8600A51D622F}">
      <dsp:nvSpPr>
        <dsp:cNvPr id="0" name=""/>
        <dsp:cNvSpPr/>
      </dsp:nvSpPr>
      <dsp:spPr>
        <a:xfrm>
          <a:off x="3779465" y="618159"/>
          <a:ext cx="973054" cy="97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041AF-F2C0-4B82-A851-B0832CDCEE4E}">
      <dsp:nvSpPr>
        <dsp:cNvPr id="0" name=""/>
        <dsp:cNvSpPr/>
      </dsp:nvSpPr>
      <dsp:spPr>
        <a:xfrm>
          <a:off x="3181936" y="1564240"/>
          <a:ext cx="2780156" cy="50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Shift to Machine Learning</a:t>
          </a:r>
          <a:endParaRPr lang="en-US" sz="1600" kern="1200" dirty="0"/>
        </a:p>
      </dsp:txBody>
      <dsp:txXfrm>
        <a:off x="3181936" y="1564240"/>
        <a:ext cx="2780156" cy="508247"/>
      </dsp:txXfrm>
    </dsp:sp>
    <dsp:sp modelId="{7F53E93E-D371-4A85-B283-8258F86BA625}">
      <dsp:nvSpPr>
        <dsp:cNvPr id="0" name=""/>
        <dsp:cNvSpPr/>
      </dsp:nvSpPr>
      <dsp:spPr>
        <a:xfrm>
          <a:off x="3270178" y="2017868"/>
          <a:ext cx="2780156" cy="297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Techniques like </a:t>
          </a:r>
          <a:r>
            <a:rPr lang="en-US" sz="1400" b="1" kern="1200" dirty="0"/>
            <a:t>XGBoost</a:t>
          </a:r>
          <a:r>
            <a:rPr lang="en-US" sz="1400" kern="1200" dirty="0"/>
            <a:t> efficiently capture nonlinear relationships in large datasets [11].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underscores the importance of integrating additional data sources (e.g., related stocks, macro variables) to enhance predictive performance [7].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Still, standard ML models may overlook </a:t>
          </a:r>
          <a:r>
            <a:rPr lang="en-US" sz="1400" b="1" kern="1200" dirty="0"/>
            <a:t>rare events</a:t>
          </a:r>
          <a:r>
            <a:rPr lang="en-US" sz="1400" kern="1200" dirty="0"/>
            <a:t> (abnormal market conditions) and can “forget” past patterns when trained incrementally [1].</a:t>
          </a:r>
        </a:p>
      </dsp:txBody>
      <dsp:txXfrm>
        <a:off x="3270178" y="2017868"/>
        <a:ext cx="2780156" cy="2975930"/>
      </dsp:txXfrm>
    </dsp:sp>
    <dsp:sp modelId="{520E6D17-B74A-4813-B039-D46B08AB2F99}">
      <dsp:nvSpPr>
        <dsp:cNvPr id="0" name=""/>
        <dsp:cNvSpPr/>
      </dsp:nvSpPr>
      <dsp:spPr>
        <a:xfrm>
          <a:off x="6907255" y="629728"/>
          <a:ext cx="973054" cy="973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95D2-7EF6-4A57-BCB3-8260ED9CCAD3}">
      <dsp:nvSpPr>
        <dsp:cNvPr id="0" name=""/>
        <dsp:cNvSpPr/>
      </dsp:nvSpPr>
      <dsp:spPr>
        <a:xfrm>
          <a:off x="6536861" y="1471643"/>
          <a:ext cx="2780156" cy="50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Time-Series Similarity Approaches</a:t>
          </a:r>
          <a:endParaRPr lang="en-US" sz="1600" kern="1200"/>
        </a:p>
      </dsp:txBody>
      <dsp:txXfrm>
        <a:off x="6536861" y="1471643"/>
        <a:ext cx="2780156" cy="508247"/>
      </dsp:txXfrm>
    </dsp:sp>
    <dsp:sp modelId="{EE66BC0A-803B-47D0-A11A-91A9EAB438E1}">
      <dsp:nvSpPr>
        <dsp:cNvPr id="0" name=""/>
        <dsp:cNvSpPr/>
      </dsp:nvSpPr>
      <dsp:spPr>
        <a:xfrm>
          <a:off x="6363852" y="1971712"/>
          <a:ext cx="2780156" cy="297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 Time Warping (DTW)</a:t>
          </a:r>
          <a:r>
            <a:rPr lang="en-US" sz="1400" kern="1200" dirty="0"/>
            <a:t>: Enables flexible alignment of time series that may differ in tempo or shift [10].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Co-integration</a:t>
          </a:r>
          <a:r>
            <a:rPr lang="en-US" sz="1400" kern="1200" dirty="0"/>
            <a:t>: Detects stable, long-term relationships, identifying stocks that share underlying economic factors [3,5].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Symbolic Aggregation (SAX)</a:t>
          </a:r>
          <a:r>
            <a:rPr lang="en-US" sz="1400" kern="1200" dirty="0"/>
            <a:t>: Reduces dimensionality by converting continuous signals into discrete symbolic sequences for efficient pattern detection [6].</a:t>
          </a:r>
        </a:p>
      </dsp:txBody>
      <dsp:txXfrm>
        <a:off x="6363852" y="1971712"/>
        <a:ext cx="2780156" cy="297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Background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Questions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Background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Questions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D7E2-4B18-467B-8F6C-316A97A61291}">
      <dsp:nvSpPr>
        <dsp:cNvPr id="0" name=""/>
        <dsp:cNvSpPr/>
      </dsp:nvSpPr>
      <dsp:spPr>
        <a:xfrm>
          <a:off x="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Literature Review</a:t>
          </a:r>
          <a:endParaRPr lang="he-IL" sz="1200" b="1" kern="1200" dirty="0"/>
        </a:p>
      </dsp:txBody>
      <dsp:txXfrm>
        <a:off x="236156" y="0"/>
        <a:ext cx="945655" cy="472311"/>
      </dsp:txXfrm>
    </dsp:sp>
    <dsp:sp modelId="{587ED066-3F43-4494-A399-11F0D6117AFB}">
      <dsp:nvSpPr>
        <dsp:cNvPr id="0" name=""/>
        <dsp:cNvSpPr/>
      </dsp:nvSpPr>
      <dsp:spPr>
        <a:xfrm>
          <a:off x="127617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Methods</a:t>
          </a:r>
          <a:endParaRPr lang="he-IL" sz="1200" b="1" kern="1200" dirty="0"/>
        </a:p>
      </dsp:txBody>
      <dsp:txXfrm>
        <a:off x="1512326" y="0"/>
        <a:ext cx="945655" cy="472311"/>
      </dsp:txXfrm>
    </dsp:sp>
    <dsp:sp modelId="{ED024EC6-43DB-4226-B44B-9CF4D353D42A}">
      <dsp:nvSpPr>
        <dsp:cNvPr id="0" name=""/>
        <dsp:cNvSpPr/>
      </dsp:nvSpPr>
      <dsp:spPr>
        <a:xfrm>
          <a:off x="2552340" y="0"/>
          <a:ext cx="1417966" cy="472311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Research Question</a:t>
          </a:r>
          <a:endParaRPr lang="he-IL" sz="1200" b="1" kern="1200" dirty="0"/>
        </a:p>
      </dsp:txBody>
      <dsp:txXfrm>
        <a:off x="2788496" y="0"/>
        <a:ext cx="945655" cy="472311"/>
      </dsp:txXfrm>
    </dsp:sp>
    <dsp:sp modelId="{D2A0B7BE-35BC-4AB4-9C41-78105D973E63}">
      <dsp:nvSpPr>
        <dsp:cNvPr id="0" name=""/>
        <dsp:cNvSpPr/>
      </dsp:nvSpPr>
      <dsp:spPr>
        <a:xfrm>
          <a:off x="3828510" y="0"/>
          <a:ext cx="1417966" cy="472311"/>
        </a:xfrm>
        <a:prstGeom prst="chevron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Experimental Plan</a:t>
          </a:r>
          <a:endParaRPr lang="he-IL" sz="1200" b="1" kern="1200" dirty="0"/>
        </a:p>
      </dsp:txBody>
      <dsp:txXfrm>
        <a:off x="4064666" y="0"/>
        <a:ext cx="945655" cy="472311"/>
      </dsp:txXfrm>
    </dsp:sp>
    <dsp:sp modelId="{75E15843-88F3-426D-AD17-F045C36CCC9F}">
      <dsp:nvSpPr>
        <dsp:cNvPr id="0" name=""/>
        <dsp:cNvSpPr/>
      </dsp:nvSpPr>
      <dsp:spPr>
        <a:xfrm>
          <a:off x="510468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Results</a:t>
          </a:r>
          <a:endParaRPr lang="he-IL" sz="1200" b="1" kern="1200" dirty="0"/>
        </a:p>
      </dsp:txBody>
      <dsp:txXfrm>
        <a:off x="5340836" y="0"/>
        <a:ext cx="945655" cy="472311"/>
      </dsp:txXfrm>
    </dsp:sp>
    <dsp:sp modelId="{A44D3283-6594-40FB-A351-982FE2F59CB8}">
      <dsp:nvSpPr>
        <dsp:cNvPr id="0" name=""/>
        <dsp:cNvSpPr/>
      </dsp:nvSpPr>
      <dsp:spPr>
        <a:xfrm>
          <a:off x="6380850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Conclusions</a:t>
          </a:r>
          <a:endParaRPr lang="he-IL" sz="1200" b="1" kern="1200" dirty="0"/>
        </a:p>
      </dsp:txBody>
      <dsp:txXfrm>
        <a:off x="6617006" y="0"/>
        <a:ext cx="945655" cy="472311"/>
      </dsp:txXfrm>
    </dsp:sp>
    <dsp:sp modelId="{2859C0CE-AA0F-4248-ABD3-561E623030BA}">
      <dsp:nvSpPr>
        <dsp:cNvPr id="0" name=""/>
        <dsp:cNvSpPr/>
      </dsp:nvSpPr>
      <dsp:spPr>
        <a:xfrm>
          <a:off x="7657021" y="0"/>
          <a:ext cx="1417966" cy="4723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Future Work</a:t>
          </a:r>
          <a:endParaRPr lang="he-IL" sz="1200" b="1" kern="1200" dirty="0"/>
        </a:p>
      </dsp:txBody>
      <dsp:txXfrm>
        <a:off x="7893177" y="0"/>
        <a:ext cx="945655" cy="47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4D3888-A21D-454F-BA20-99CDBA8D5A86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DA7E918-5A64-4E4F-AE9F-C5AC6EFE4E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73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Explain that this project combines machine learning with temporal similarity analysis to improve stock price prediction</a:t>
            </a:r>
          </a:p>
          <a:p>
            <a:pPr algn="l" rtl="0"/>
            <a:r>
              <a:rPr lang="en-US" dirty="0"/>
              <a:t>.Mention that the approach builds upon Sidi’s framework and addresses its limitations.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163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88CCF-9582-3421-481E-4E4C53F9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A4011B1-72BA-2C0E-2817-17370D708E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A98E45C-9AD0-9590-A397-1C7CE0383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3E5C36-C99C-2B28-826F-5D683BA2E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361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81329-60FF-71EC-2DA7-814EADE6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14F05E0-6660-2BE7-2791-1D89E6631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FA8A0D58-0122-4C10-B17E-C258AF5F7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Highlight the importance of machine learning in stock forecasting.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Explain Zhang et al.’s findings (2019) about XGBoost outperforming traditional regression models due to scalability and ability to handle non-linear relationships.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Discuss the limitations of relying solely on single-stock data, such as the lack of broader market insights.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Emphasize that incorporating data from similar stocks can enrich the training dataset and improve accuracy.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5DA588C-3217-7AC5-218B-916E4AA45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459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Highlight the importance of machine learning in stock forecasting.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Explain Zhang et al.’s findings (2019) about XGBoost outperforming traditional regression models due to scalability and ability to handle non-linear relationships.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Discuss the limitations of relying solely on single-stock data, such as the lack of broader market insights.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Emphasize that incorporating data from similar stocks can enrich the training dataset and improve accuracy.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86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Discuss early clustering methods for grouping financial time series based on behavior, such as </a:t>
            </a:r>
            <a:r>
              <a:rPr lang="en-US" dirty="0" err="1"/>
              <a:t>Aghabozorgi</a:t>
            </a:r>
            <a:r>
              <a:rPr lang="en-US" dirty="0"/>
              <a:t> &amp; </a:t>
            </a:r>
            <a:r>
              <a:rPr lang="en-US" dirty="0" err="1"/>
              <a:t>Teh's</a:t>
            </a:r>
            <a:r>
              <a:rPr lang="en-US" dirty="0"/>
              <a:t> use of Euclidean distance.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Highlight the limitations of Euclidean distance in capturing temporal dependencies.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Explain DTW as a more robust method for aligning sequences with temporal variations and its effectiveness shown by Wang et al. (2012).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Introduce SAX as a computationally efficient alternative for reducing dimensionality while retaining key patterns, but note its struggle with subtle local variations.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27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350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46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2B17A-2809-187E-D5DA-DE9C4D1C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6CC09F-1EEF-4AF9-8241-6553979E0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FA40A20-2C23-F39F-6828-87EC1D261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EC49551-19D4-8679-F8AA-DD0427A45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35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2DF44-F8F0-593C-0027-B14DA4ED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866327B-848E-B106-B75F-DA614710D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A1470D3-4C67-5804-AC17-794A8F5D5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F7A8973-848B-A682-3DB8-1FFE8F3AF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209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1492B-87B2-28DB-397A-B8DF5530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1C0B11A-FF49-FB46-7C57-60485569A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B7F63BC-5ABD-8B9A-6DE0-AF07BE12A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EEBD1EC-C185-2E5D-CAAB-5B93C10AC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7E918-5A64-4E4F-AE9F-C5AC6EFE4E2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08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5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9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8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31.jpe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753" y="165215"/>
            <a:ext cx="5426852" cy="3686015"/>
          </a:xfrm>
        </p:spPr>
        <p:txBody>
          <a:bodyPr>
            <a:normAutofit/>
          </a:bodyPr>
          <a:lstStyle/>
          <a:p>
            <a:r>
              <a:rPr lang="en-US" sz="4400" dirty="0"/>
              <a:t>Enhancing Stock Price Forecasting with Ensemble </a:t>
            </a:r>
            <a:r>
              <a:rPr lang="en-US" sz="4400" dirty="0" err="1"/>
              <a:t>XGBoost</a:t>
            </a:r>
            <a:r>
              <a:rPr lang="en-US" sz="4400" dirty="0"/>
              <a:t> and Temporal Similarity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7314" y="4455621"/>
            <a:ext cx="470201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by: 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Ruben Sasson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Gil Biton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גרף שוק של מניות דיגיטלי">
            <a:extLst>
              <a:ext uri="{FF2B5EF4-FFF2-40B4-BE49-F238E27FC236}">
                <a16:creationId xmlns:a16="http://schemas.microsoft.com/office/drawing/2014/main" id="{C58E0BAF-BD55-CE0B-1CAC-34102D08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901" r="17628" b="-1"/>
          <a:stretch/>
        </p:blipFill>
        <p:spPr>
          <a:xfrm>
            <a:off x="16174" y="-1"/>
            <a:ext cx="347646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434340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fficiency Analysis of Stock Price Prediction using Machine Learning | by  Vishnu U | Medium">
            <a:extLst>
              <a:ext uri="{FF2B5EF4-FFF2-40B4-BE49-F238E27FC236}">
                <a16:creationId xmlns:a16="http://schemas.microsoft.com/office/drawing/2014/main" id="{49DC1F2C-90C8-3A43-224F-6F75DD14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26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DD4A7-900C-4302-D7D3-AF3B79D53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844D8F9C-717E-83C7-46AA-764B82123D12}"/>
              </a:ext>
            </a:extLst>
          </p:cNvPr>
          <p:cNvGraphicFramePr/>
          <p:nvPr/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A6A15E5-B9DC-F35A-4F55-5B3F63EC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09" y="47624"/>
            <a:ext cx="9074988" cy="668734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3600" b="1" dirty="0"/>
              <a:t>Experiment 1– Baseline Classifier</a:t>
            </a:r>
            <a:endParaRPr lang="en-US" sz="36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תיבת טקסט 4">
            <a:extLst>
              <a:ext uri="{FF2B5EF4-FFF2-40B4-BE49-F238E27FC236}">
                <a16:creationId xmlns:a16="http://schemas.microsoft.com/office/drawing/2014/main" id="{998D36E7-6A1E-F36F-4752-9347C5DD6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554754"/>
              </p:ext>
            </p:extLst>
          </p:nvPr>
        </p:nvGraphicFramePr>
        <p:xfrm>
          <a:off x="381000" y="2941201"/>
          <a:ext cx="695325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2C2A6EE-DBE4-D410-B26A-4069E843F068}"/>
              </a:ext>
            </a:extLst>
          </p:cNvPr>
          <p:cNvSpPr txBox="1"/>
          <p:nvPr/>
        </p:nvSpPr>
        <p:spPr>
          <a:xfrm>
            <a:off x="381000" y="2129521"/>
            <a:ext cx="466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b="1" dirty="0"/>
              <a:t>Baseline Model: XGBoost Classifier</a:t>
            </a:r>
            <a:endParaRPr lang="en-US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C407854-60A9-D8CB-E6E6-8E7EADEF42F8}"/>
              </a:ext>
            </a:extLst>
          </p:cNvPr>
          <p:cNvSpPr txBox="1"/>
          <p:nvPr/>
        </p:nvSpPr>
        <p:spPr>
          <a:xfrm>
            <a:off x="5048250" y="4262031"/>
            <a:ext cx="190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200" dirty="0"/>
              <a:t>slightly exceed random guessing (0.5)</a:t>
            </a:r>
          </a:p>
        </p:txBody>
      </p:sp>
    </p:spTree>
    <p:extLst>
      <p:ext uri="{BB962C8B-B14F-4D97-AF65-F5344CB8AC3E}">
        <p14:creationId xmlns:p14="http://schemas.microsoft.com/office/powerpoint/2010/main" val="116311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74A1C-30FB-55F7-D190-147F66EC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8DE1345B-E789-3495-B083-9015A1FDED2F}"/>
              </a:ext>
            </a:extLst>
          </p:cNvPr>
          <p:cNvGraphicFramePr/>
          <p:nvPr/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C1E3F1A-B259-395B-3D1F-B627CACE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56" y="846277"/>
            <a:ext cx="9074988" cy="668734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3600" b="1" dirty="0"/>
              <a:t>Experiment 2– Incorporating Similar Stocks</a:t>
            </a:r>
            <a:endParaRPr lang="en-US" sz="36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730922C-648E-6226-7395-41A284A2F69E}"/>
              </a:ext>
            </a:extLst>
          </p:cNvPr>
          <p:cNvSpPr txBox="1"/>
          <p:nvPr/>
        </p:nvSpPr>
        <p:spPr>
          <a:xfrm>
            <a:off x="457200" y="1834515"/>
            <a:ext cx="82469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Co-integration for Stock Selection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Engle-Granger test to each S&amp;P 500 stock vs. AAPL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Sort by p-value; pick top 5 co-integrated stocks</a:t>
            </a:r>
          </a:p>
          <a:p>
            <a:endParaRPr lang="en-US" b="1" dirty="0"/>
          </a:p>
          <a:p>
            <a:r>
              <a:rPr lang="en-US" b="1" dirty="0"/>
              <a:t>Expanded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Augment dataset with these similar stocks PROC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broader market context to the XGBoost model</a:t>
            </a:r>
            <a:endParaRPr lang="en-US" b="1" dirty="0"/>
          </a:p>
          <a:p>
            <a:r>
              <a:rPr lang="en-US" dirty="0"/>
              <a:t>By incorporating data from similar stocks, we increased the training set’s diversity, modestly improving mean accuracy to </a:t>
            </a:r>
            <a:r>
              <a:rPr lang="en-US" b="1" dirty="0"/>
              <a:t>51.96%.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806-6889-6C23-F952-2C701A70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Cointegrated Stocks</a:t>
            </a:r>
            <a:endParaRPr lang="en-IL" dirty="0"/>
          </a:p>
        </p:txBody>
      </p:sp>
      <p:pic>
        <p:nvPicPr>
          <p:cNvPr id="6" name="Content Placeholder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207DD09-B004-C62A-8F1C-B0110170C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24" y="1846263"/>
            <a:ext cx="8060541" cy="44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3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C0053-6BBC-5DE5-A6F9-A2BCC1CE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3323DD1-BDDC-A400-0CBB-307C39B8095D}"/>
              </a:ext>
            </a:extLst>
          </p:cNvPr>
          <p:cNvGraphicFramePr/>
          <p:nvPr/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99DAE05-C9E1-3B30-2B03-7294E641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6277"/>
            <a:ext cx="9074988" cy="472311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3600" b="1" dirty="0"/>
              <a:t>Experiment 3– Hybrid Prediction – XGBoost + Sequence Similarity</a:t>
            </a:r>
            <a:endParaRPr lang="en-US" sz="36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C10D693-0E64-90CC-0785-A7C0D43FB512}"/>
              </a:ext>
            </a:extLst>
          </p:cNvPr>
          <p:cNvSpPr txBox="1"/>
          <p:nvPr/>
        </p:nvSpPr>
        <p:spPr>
          <a:xfrm>
            <a:off x="104774" y="1834515"/>
            <a:ext cx="70866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Experiment Definitions : </a:t>
            </a:r>
          </a:p>
          <a:p>
            <a:r>
              <a:rPr lang="en-US" dirty="0"/>
              <a:t>1) </a:t>
            </a:r>
            <a:r>
              <a:rPr lang="en-US" b="1" dirty="0"/>
              <a:t>Identify k most similar sequences by DTW</a:t>
            </a:r>
          </a:p>
          <a:p>
            <a:r>
              <a:rPr lang="en-US" dirty="0"/>
              <a:t>Use DTW to calculate the similarity between </a:t>
            </a:r>
            <a:r>
              <a:rPr lang="en-US" b="1" dirty="0"/>
              <a:t>sequences</a:t>
            </a:r>
            <a:r>
              <a:rPr lang="en-US" dirty="0"/>
              <a:t> in </a:t>
            </a:r>
            <a:r>
              <a:rPr lang="en-US" b="1" dirty="0"/>
              <a:t>augmented dataset</a:t>
            </a:r>
            <a:r>
              <a:rPr lang="en-US" dirty="0"/>
              <a:t> (with similar stocks)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2) </a:t>
            </a:r>
            <a:r>
              <a:rPr lang="en-US" b="1" dirty="0"/>
              <a:t>Extract</a:t>
            </a:r>
            <a:r>
              <a:rPr lang="en-US" dirty="0"/>
              <a:t> their </a:t>
            </a:r>
            <a:r>
              <a:rPr lang="en-US" i="1" dirty="0"/>
              <a:t>next-day labels</a:t>
            </a:r>
            <a:r>
              <a:rPr lang="en-US" dirty="0"/>
              <a:t> (0 = price decrease, 1 = price increase).</a:t>
            </a:r>
          </a:p>
          <a:p>
            <a:r>
              <a:rPr lang="en-US" b="1" dirty="0"/>
              <a:t>    Predict by Majority-Vote</a:t>
            </a:r>
            <a:r>
              <a:rPr lang="en-US" dirty="0"/>
              <a:t> these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i="1" dirty="0"/>
              <a:t>average</a:t>
            </a:r>
            <a:r>
              <a:rPr lang="en-US" dirty="0"/>
              <a:t> of next-day labels ≥ 0.5, predict “Up” 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Else, predict “Down” (0)</a:t>
            </a:r>
          </a:p>
          <a:p>
            <a:br>
              <a:rPr lang="en-US" dirty="0"/>
            </a:br>
            <a:r>
              <a:rPr lang="en-US" dirty="0"/>
              <a:t>3) Make a prediction with XGBoost with similar stocks data</a:t>
            </a:r>
          </a:p>
          <a:p>
            <a:endParaRPr lang="en-US" dirty="0"/>
          </a:p>
          <a:p>
            <a:r>
              <a:rPr lang="en-US" dirty="0"/>
              <a:t>4) Combine output predictions :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BCB4F5B-380F-1405-7586-C838EED9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074" y="4978097"/>
            <a:ext cx="2717423" cy="5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5863A-9AC0-0CE0-0D0C-2BE87302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86FCC08B-D8F5-E139-460A-4C50552CE15F}"/>
              </a:ext>
            </a:extLst>
          </p:cNvPr>
          <p:cNvGraphicFramePr/>
          <p:nvPr/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F3A8E61-536A-F866-E4F6-47678344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9855"/>
            <a:ext cx="9074988" cy="668734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3600" b="1" dirty="0"/>
              <a:t>Experiment 3– Hybrid Prediction – XGBoost + Sequence Similarity</a:t>
            </a:r>
            <a:endParaRPr lang="en-US" sz="36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7C3169F2-F756-5212-6E6A-93C10DB4C9A8}"/>
                  </a:ext>
                </a:extLst>
              </p:cNvPr>
              <p:cNvSpPr txBox="1"/>
              <p:nvPr/>
            </p:nvSpPr>
            <p:spPr>
              <a:xfrm>
                <a:off x="203614" y="2001480"/>
                <a:ext cx="4988704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Optimizing Model Weight Distribution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Evaluate accuracy via cross-validation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 best-performing w (~0.6 in experiments)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weighted combination (around 40% DTW and 60% XGBoost) delivered an accuracy of </a:t>
                </a:r>
                <a:r>
                  <a:rPr lang="en-US" b="1" dirty="0"/>
                  <a:t>0.5319</a:t>
                </a:r>
                <a:r>
                  <a:rPr lang="en-US" dirty="0"/>
                  <a:t>. While the numerical difference may seem small in absolute terms, In a financial context, it can translate into meaningful gains or risk reductions over many trades</a:t>
                </a:r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7C3169F2-F756-5212-6E6A-93C10DB4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14" y="2001480"/>
                <a:ext cx="4988704" cy="3416320"/>
              </a:xfrm>
              <a:prstGeom prst="rect">
                <a:avLst/>
              </a:prstGeom>
              <a:blipFill>
                <a:blip r:embed="rId8"/>
                <a:stretch>
                  <a:fillRect l="-977" t="-891" r="-122" b="-1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>
            <a:extLst>
              <a:ext uri="{FF2B5EF4-FFF2-40B4-BE49-F238E27FC236}">
                <a16:creationId xmlns:a16="http://schemas.microsoft.com/office/drawing/2014/main" id="{9215FDD2-419D-3F85-4912-2F10C87A3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614" y="5580316"/>
            <a:ext cx="2717423" cy="549737"/>
          </a:xfrm>
          <a:prstGeom prst="rect">
            <a:avLst/>
          </a:prstGeom>
        </p:spPr>
      </p:pic>
      <p:pic>
        <p:nvPicPr>
          <p:cNvPr id="6" name="תמונה 5" descr="תמונה שמכילה טקסט, קו, תרשים, עליל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2BAA145-5B51-157E-DA89-1BECB51B1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4499" y="2627145"/>
            <a:ext cx="4155868" cy="30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2F27B-787C-E9F4-A788-DCE94A3D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9C8B06-50A2-5193-5565-41A236EE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590" y="643952"/>
            <a:ext cx="2130288" cy="797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12" name="Picture 6" descr="נוסחאות שנכתבו ב-blackboard">
            <a:extLst>
              <a:ext uri="{FF2B5EF4-FFF2-40B4-BE49-F238E27FC236}">
                <a16:creationId xmlns:a16="http://schemas.microsoft.com/office/drawing/2014/main" id="{3FA679E9-6A36-5BD6-319F-E6C87922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2" r="3494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120938D-6E53-F280-A0A5-A83349C4CF82}"/>
              </a:ext>
            </a:extLst>
          </p:cNvPr>
          <p:cNvSpPr txBox="1"/>
          <p:nvPr/>
        </p:nvSpPr>
        <p:spPr>
          <a:xfrm>
            <a:off x="3885590" y="2329480"/>
            <a:ext cx="5495905" cy="48645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1: Baseline Classifier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Single-Stock XGBoost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→ ~50.4% accuracy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2: Incorporating Similar Stocks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Multi-Stock XGBoost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→ ~51.96% accuracy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Demonstrates value of co-integrated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3: Sequence-Based Model and Hybrid Approach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DTW Alone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→ ~52% accuracy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Hybrid (XGBoost + DTW)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→ ~53.19% accuracy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Incremental gains (1–3%) matter in trading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5F2B9A7D-9647-9AD4-AE52-361F10ECE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164007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507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92D5E-0148-AC3B-808A-1D592B02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F716E2-A774-7258-38D6-0BD86A17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b="1"/>
              <a:t>Discussion &amp; Conclusions</a:t>
            </a:r>
          </a:p>
        </p:txBody>
      </p:sp>
      <p:graphicFrame>
        <p:nvGraphicFramePr>
          <p:cNvPr id="16" name="תיבת טקסט 4">
            <a:extLst>
              <a:ext uri="{FF2B5EF4-FFF2-40B4-BE49-F238E27FC236}">
                <a16:creationId xmlns:a16="http://schemas.microsoft.com/office/drawing/2014/main" id="{1DBC75BB-94D0-A94A-F73B-2126306CC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32822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099022E-55D9-4B3F-D379-367B8F2D8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795521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2792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0FDAA-B359-3378-CAD1-D0A8C561D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FE1303-6C73-A10F-712A-BA27D9ED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94397"/>
            <a:ext cx="75438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b="1" dirty="0"/>
              <a:t>Future Work</a:t>
            </a:r>
          </a:p>
        </p:txBody>
      </p:sp>
      <p:graphicFrame>
        <p:nvGraphicFramePr>
          <p:cNvPr id="9" name="תיבת טקסט 4">
            <a:extLst>
              <a:ext uri="{FF2B5EF4-FFF2-40B4-BE49-F238E27FC236}">
                <a16:creationId xmlns:a16="http://schemas.microsoft.com/office/drawing/2014/main" id="{3200A5C4-6C54-3AAE-E5C0-C8EB987AC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151798"/>
              </p:ext>
            </p:extLst>
          </p:nvPr>
        </p:nvGraphicFramePr>
        <p:xfrm>
          <a:off x="489347" y="1535960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1AAE49BB-5FB1-08FA-5024-E08B703ED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733198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5399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B5BA2E-3C07-6F2E-2F47-1E88E877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89" y="1774583"/>
            <a:ext cx="7543800" cy="1450757"/>
          </a:xfrm>
        </p:spPr>
        <p:txBody>
          <a:bodyPr>
            <a:normAutofit/>
          </a:bodyPr>
          <a:lstStyle/>
          <a:p>
            <a:r>
              <a:rPr lang="en-US" sz="6000" dirty="0"/>
              <a:t>Thanks For Listening !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9571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B4C41-3D9A-5745-A272-576E80738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840F-C5BB-F6E7-D324-1FA8DC50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" y="107655"/>
            <a:ext cx="9074989" cy="640530"/>
          </a:xfrm>
        </p:spPr>
        <p:txBody>
          <a:bodyPr>
            <a:normAutofit/>
          </a:bodyPr>
          <a:lstStyle/>
          <a:p>
            <a:r>
              <a:rPr lang="en-US" sz="4000" b="1" dirty="0"/>
              <a:t>Literature Survey – Abstract &amp; Introduction</a:t>
            </a:r>
          </a:p>
        </p:txBody>
      </p:sp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20D6E656-0262-EAC6-22FF-410D12E39946}"/>
              </a:ext>
            </a:extLst>
          </p:cNvPr>
          <p:cNvGraphicFramePr/>
          <p:nvPr/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תיבת טקסט 9">
            <a:extLst>
              <a:ext uri="{FF2B5EF4-FFF2-40B4-BE49-F238E27FC236}">
                <a16:creationId xmlns:a16="http://schemas.microsoft.com/office/drawing/2014/main" id="{71EA4F27-E8DD-322C-C657-D2BCEDF3C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458058"/>
              </p:ext>
            </p:extLst>
          </p:nvPr>
        </p:nvGraphicFramePr>
        <p:xfrm>
          <a:off x="1183503" y="1002816"/>
          <a:ext cx="8551047" cy="519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120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4692"/>
            <a:ext cx="9074989" cy="64053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Shortened Literature Survey – Previous Work in Stock Price Prediction</a:t>
            </a:r>
          </a:p>
        </p:txBody>
      </p:sp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EA25F27F-2775-CEE8-E778-8EA671D57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008193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תיבת טקסט 7">
            <a:extLst>
              <a:ext uri="{FF2B5EF4-FFF2-40B4-BE49-F238E27FC236}">
                <a16:creationId xmlns:a16="http://schemas.microsoft.com/office/drawing/2014/main" id="{919992DC-0132-AE44-2DDC-8C9D76523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350849"/>
              </p:ext>
            </p:extLst>
          </p:nvPr>
        </p:nvGraphicFramePr>
        <p:xfrm>
          <a:off x="0" y="1035222"/>
          <a:ext cx="9320513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431" y="634946"/>
            <a:ext cx="55587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Literature Survey</a:t>
            </a:r>
            <a:r>
              <a:rPr lang="en-US" sz="3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Our Hybrid Model and Key Contributions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617C3A-4604-99D1-7AAE-11F26A64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45" r="48140" b="1"/>
          <a:stretch/>
        </p:blipFill>
        <p:spPr>
          <a:xfrm>
            <a:off x="20" y="-12128"/>
            <a:ext cx="2743180" cy="687012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90A7E0-BAE7-A7A9-2AD9-E95C148AB8CA}"/>
              </a:ext>
            </a:extLst>
          </p:cNvPr>
          <p:cNvSpPr txBox="1"/>
          <p:nvPr/>
        </p:nvSpPr>
        <p:spPr>
          <a:xfrm>
            <a:off x="3133845" y="2363069"/>
            <a:ext cx="5882833" cy="43270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Hybrid Integration of ML + Sequential Similarity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propose a two-pronged framework: (1) an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classifier enhanced with multi-stock data via co-integration, and (2) a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DTW-driven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sequence detector.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Addressing Critical Gaps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Rare Event Sensitivity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Sequence-based detection helps identify sudden but impactful market shifts that pure ML models may miss.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Avoiding Pattern Forgetting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Integrating SAX and DTW preserves essential temporal patterns, providing historical context alongside predictive modeling [7].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 and Impact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Empirical results show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accuracy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single-stock or single-method approaches—small but significant gains in a domain where incremental improvements can translate into large financial benefits.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balances computational feasibility with robustness, offering a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scalable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strategy for real-world trading and risk management.</a:t>
            </a:r>
          </a:p>
        </p:txBody>
      </p:sp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298FA376-D875-D60D-D034-041D068B7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672654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A0DC205-A000-56D6-4564-3B9A32896AC3}"/>
              </a:ext>
            </a:extLst>
          </p:cNvPr>
          <p:cNvSpPr txBox="1"/>
          <p:nvPr/>
        </p:nvSpPr>
        <p:spPr>
          <a:xfrm>
            <a:off x="100155" y="1985939"/>
            <a:ext cx="66906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Time-Series Similarity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i="1" dirty="0"/>
              <a:t>Dynamic Time Warping (DTW)</a:t>
            </a:r>
            <a:r>
              <a:rPr lang="en-US" sz="1400" b="1" dirty="0"/>
              <a:t>:</a:t>
            </a:r>
          </a:p>
          <a:p>
            <a:pPr lvl="1"/>
            <a:r>
              <a:rPr lang="en-US" sz="1400" dirty="0"/>
              <a:t>Nonlinear alignment for short-term pattern matching. Allows comparing differently “paced” sequences, critical when stocks show similar trends but out of phase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pPr lvl="1"/>
            <a:r>
              <a:rPr lang="en-US" sz="1400" dirty="0"/>
              <a:t>2.  </a:t>
            </a:r>
            <a:r>
              <a:rPr lang="en-US" sz="1400" b="1" i="1" dirty="0"/>
              <a:t>Symbolic Aggregate Approximation (SAX):</a:t>
            </a:r>
          </a:p>
          <a:p>
            <a:pPr lvl="1"/>
            <a:r>
              <a:rPr lang="en-US" sz="1400" dirty="0"/>
              <a:t>Converts continuous time-series segments into discrete symbols</a:t>
            </a:r>
          </a:p>
          <a:p>
            <a:pPr lvl="1"/>
            <a:r>
              <a:rPr lang="en-US" sz="1400" i="1" dirty="0"/>
              <a:t>Purpose</a:t>
            </a:r>
            <a:r>
              <a:rPr lang="en-US" sz="1400" dirty="0"/>
              <a:t>: Reduce high-dimensional data while preserving essential “shape” of price changes</a:t>
            </a:r>
          </a:p>
          <a:p>
            <a:pPr lvl="1"/>
            <a:r>
              <a:rPr lang="en-US" sz="1400" dirty="0"/>
              <a:t>Makes it more efficient for pattern matching with time series similarity methods</a:t>
            </a:r>
            <a:br>
              <a:rPr lang="en-US" sz="1400" dirty="0"/>
            </a:br>
            <a:endParaRPr lang="en-US" sz="1400" dirty="0"/>
          </a:p>
          <a:p>
            <a:pPr lvl="1"/>
            <a:r>
              <a:rPr lang="en-US" sz="1400" dirty="0"/>
              <a:t>3. </a:t>
            </a:r>
            <a:r>
              <a:rPr lang="en-US" sz="1400" b="1" i="1" dirty="0"/>
              <a:t>Co Integration :</a:t>
            </a:r>
          </a:p>
          <a:p>
            <a:pPr lvl="1"/>
            <a:r>
              <a:rPr lang="en-US" sz="1400" b="1" i="1" dirty="0"/>
              <a:t> </a:t>
            </a:r>
            <a:r>
              <a:rPr lang="en-US" sz="1400" dirty="0"/>
              <a:t>a condition where two (or more) non-stationary time series share a </a:t>
            </a:r>
            <a:r>
              <a:rPr lang="en-US" sz="1400" b="1" dirty="0"/>
              <a:t>stable long-term equilibrium</a:t>
            </a:r>
            <a:r>
              <a:rPr lang="en-US" sz="1400" dirty="0"/>
              <a:t> relationship, even though each individual series may trend over time.</a:t>
            </a:r>
          </a:p>
          <a:p>
            <a:pPr lvl="1"/>
            <a:r>
              <a:rPr lang="en-US" sz="1400" dirty="0"/>
              <a:t>Using EG test to determine if 2 series are co-integrated or not.</a:t>
            </a:r>
          </a:p>
          <a:p>
            <a:pPr lvl="1"/>
            <a:endParaRPr lang="en-US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742EBAC3-771A-263D-4CE1-CC8BF2CC4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875559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4F2F995-65C0-21F6-BF51-B257881A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91" y="826351"/>
            <a:ext cx="5781652" cy="668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34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Methods -Background</a:t>
            </a:r>
            <a:endParaRPr lang="en-US" sz="3400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88FC9331-A723-3FD2-D293-444F73127A84}"/>
              </a:ext>
            </a:extLst>
          </p:cNvPr>
          <p:cNvCxnSpPr>
            <a:cxnSpLocks/>
          </p:cNvCxnSpPr>
          <p:nvPr/>
        </p:nvCxnSpPr>
        <p:spPr>
          <a:xfrm flipV="1">
            <a:off x="7095645" y="3130523"/>
            <a:ext cx="0" cy="1261753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173E1CE6-0A6A-B5A5-38BF-E5FAD380CAF2}"/>
              </a:ext>
            </a:extLst>
          </p:cNvPr>
          <p:cNvCxnSpPr>
            <a:cxnSpLocks/>
          </p:cNvCxnSpPr>
          <p:nvPr/>
        </p:nvCxnSpPr>
        <p:spPr>
          <a:xfrm>
            <a:off x="7095645" y="4392276"/>
            <a:ext cx="1675417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צורה חופשית: צורה 20">
            <a:extLst>
              <a:ext uri="{FF2B5EF4-FFF2-40B4-BE49-F238E27FC236}">
                <a16:creationId xmlns:a16="http://schemas.microsoft.com/office/drawing/2014/main" id="{70B94788-A7A2-C52B-0C35-A240590699DC}"/>
              </a:ext>
            </a:extLst>
          </p:cNvPr>
          <p:cNvSpPr/>
          <p:nvPr/>
        </p:nvSpPr>
        <p:spPr>
          <a:xfrm>
            <a:off x="7107520" y="3416680"/>
            <a:ext cx="1413164" cy="1023098"/>
          </a:xfrm>
          <a:custGeom>
            <a:avLst/>
            <a:gdLst>
              <a:gd name="connsiteX0" fmla="*/ 0 w 1413164"/>
              <a:gd name="connsiteY0" fmla="*/ 1023098 h 1023098"/>
              <a:gd name="connsiteX1" fmla="*/ 201881 w 1413164"/>
              <a:gd name="connsiteY1" fmla="*/ 251201 h 1023098"/>
              <a:gd name="connsiteX2" fmla="*/ 403761 w 1413164"/>
              <a:gd name="connsiteY2" fmla="*/ 453082 h 1023098"/>
              <a:gd name="connsiteX3" fmla="*/ 570016 w 1413164"/>
              <a:gd name="connsiteY3" fmla="*/ 1820 h 1023098"/>
              <a:gd name="connsiteX4" fmla="*/ 771896 w 1413164"/>
              <a:gd name="connsiteY4" fmla="*/ 654962 h 1023098"/>
              <a:gd name="connsiteX5" fmla="*/ 997528 w 1413164"/>
              <a:gd name="connsiteY5" fmla="*/ 548085 h 1023098"/>
              <a:gd name="connsiteX6" fmla="*/ 1140031 w 1413164"/>
              <a:gd name="connsiteY6" fmla="*/ 251201 h 1023098"/>
              <a:gd name="connsiteX7" fmla="*/ 1413164 w 1413164"/>
              <a:gd name="connsiteY7" fmla="*/ 369955 h 102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3164" h="1023098">
                <a:moveTo>
                  <a:pt x="0" y="1023098"/>
                </a:moveTo>
                <a:cubicBezTo>
                  <a:pt x="67294" y="684651"/>
                  <a:pt x="134588" y="346204"/>
                  <a:pt x="201881" y="251201"/>
                </a:cubicBezTo>
                <a:cubicBezTo>
                  <a:pt x="269174" y="156198"/>
                  <a:pt x="342405" y="494645"/>
                  <a:pt x="403761" y="453082"/>
                </a:cubicBezTo>
                <a:cubicBezTo>
                  <a:pt x="465117" y="411518"/>
                  <a:pt x="508660" y="-31827"/>
                  <a:pt x="570016" y="1820"/>
                </a:cubicBezTo>
                <a:cubicBezTo>
                  <a:pt x="631372" y="35467"/>
                  <a:pt x="700644" y="563918"/>
                  <a:pt x="771896" y="654962"/>
                </a:cubicBezTo>
                <a:cubicBezTo>
                  <a:pt x="843148" y="746006"/>
                  <a:pt x="936172" y="615378"/>
                  <a:pt x="997528" y="548085"/>
                </a:cubicBezTo>
                <a:cubicBezTo>
                  <a:pt x="1058884" y="480791"/>
                  <a:pt x="1070758" y="280889"/>
                  <a:pt x="1140031" y="251201"/>
                </a:cubicBezTo>
                <a:cubicBezTo>
                  <a:pt x="1209304" y="221513"/>
                  <a:pt x="1266702" y="437248"/>
                  <a:pt x="1413164" y="369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CA82745-8EAF-B0BA-30D2-862FB9F79146}"/>
              </a:ext>
            </a:extLst>
          </p:cNvPr>
          <p:cNvSpPr txBox="1">
            <a:spLocks/>
          </p:cNvSpPr>
          <p:nvPr/>
        </p:nvSpPr>
        <p:spPr>
          <a:xfrm>
            <a:off x="6939779" y="4392276"/>
            <a:ext cx="299846" cy="354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23433B6-989A-5102-923B-721B5C23FEFF}"/>
              </a:ext>
            </a:extLst>
          </p:cNvPr>
          <p:cNvSpPr txBox="1">
            <a:spLocks/>
          </p:cNvSpPr>
          <p:nvPr/>
        </p:nvSpPr>
        <p:spPr>
          <a:xfrm>
            <a:off x="7192136" y="4391206"/>
            <a:ext cx="534393" cy="35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t+1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A77F77-DF27-963F-A0B0-590FF5793D18}"/>
              </a:ext>
            </a:extLst>
          </p:cNvPr>
          <p:cNvSpPr txBox="1">
            <a:spLocks/>
          </p:cNvSpPr>
          <p:nvPr/>
        </p:nvSpPr>
        <p:spPr>
          <a:xfrm>
            <a:off x="7831914" y="4389229"/>
            <a:ext cx="664532" cy="354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tn</a:t>
            </a:r>
            <a:endParaRPr lang="en-US" sz="20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8E2DF98-0BD4-D3A2-0E90-DABDD38C1620}"/>
              </a:ext>
            </a:extLst>
          </p:cNvPr>
          <p:cNvSpPr txBox="1">
            <a:spLocks/>
          </p:cNvSpPr>
          <p:nvPr/>
        </p:nvSpPr>
        <p:spPr>
          <a:xfrm>
            <a:off x="7445475" y="2953303"/>
            <a:ext cx="929717" cy="2277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Apple</a:t>
            </a: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DEE79723-21B2-1B7C-D58E-E477E00F3B29}"/>
              </a:ext>
            </a:extLst>
          </p:cNvPr>
          <p:cNvCxnSpPr>
            <a:cxnSpLocks/>
          </p:cNvCxnSpPr>
          <p:nvPr/>
        </p:nvCxnSpPr>
        <p:spPr>
          <a:xfrm>
            <a:off x="7060772" y="4117327"/>
            <a:ext cx="135526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99FA61D9-802E-7221-29E2-C568834DFA3C}"/>
              </a:ext>
            </a:extLst>
          </p:cNvPr>
          <p:cNvCxnSpPr>
            <a:cxnSpLocks/>
          </p:cNvCxnSpPr>
          <p:nvPr/>
        </p:nvCxnSpPr>
        <p:spPr>
          <a:xfrm>
            <a:off x="7070670" y="3806591"/>
            <a:ext cx="135526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011C9735-4775-82DC-AD5B-365A2525CD7D}"/>
              </a:ext>
            </a:extLst>
          </p:cNvPr>
          <p:cNvSpPr txBox="1">
            <a:spLocks/>
          </p:cNvSpPr>
          <p:nvPr/>
        </p:nvSpPr>
        <p:spPr>
          <a:xfrm>
            <a:off x="7508796" y="4072552"/>
            <a:ext cx="534393" cy="354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4980EE0-3460-CBD7-FDBC-8816B5059435}"/>
              </a:ext>
            </a:extLst>
          </p:cNvPr>
          <p:cNvSpPr txBox="1">
            <a:spLocks/>
          </p:cNvSpPr>
          <p:nvPr/>
        </p:nvSpPr>
        <p:spPr>
          <a:xfrm>
            <a:off x="7510545" y="3810488"/>
            <a:ext cx="534393" cy="354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AEB231-6956-86CF-7F40-B53A4B939830}"/>
              </a:ext>
            </a:extLst>
          </p:cNvPr>
          <p:cNvSpPr txBox="1">
            <a:spLocks/>
          </p:cNvSpPr>
          <p:nvPr/>
        </p:nvSpPr>
        <p:spPr>
          <a:xfrm>
            <a:off x="7516482" y="3471993"/>
            <a:ext cx="534393" cy="354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60DB66CB-C69F-7F46-6BDB-ABC323518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808" y="249155"/>
            <a:ext cx="1833501" cy="2564718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8E3E4855-476C-6A5C-A447-46176ECFD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9984" y="4699965"/>
            <a:ext cx="2041078" cy="12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ED803-AAAE-E1A7-3594-C0E70021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A962E617-DA4A-166C-E48E-57EDA06DE0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222368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9424D6D-CC98-9C9A-9106-D077C87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05" y="877318"/>
            <a:ext cx="5781652" cy="668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3600" b="1" dirty="0"/>
              <a:t>Research Question</a:t>
            </a:r>
            <a:endParaRPr lang="en-US" sz="72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6B2A8EF-2CCD-ED25-DD03-2D6C28479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5605" y="1888929"/>
            <a:ext cx="776128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he-I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1: Can we improve </a:t>
            </a:r>
            <a:r>
              <a:rPr kumimoji="0" lang="en-US" altLang="he-I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he-I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price prediction using similar stocks data?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he-IL" sz="18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he-I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2: Can we enhance price prediction accuracy by combining </a:t>
            </a:r>
            <a:r>
              <a:rPr kumimoji="0" lang="en-US" altLang="he-I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he-I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sequential similarity based model into a hybrid algorithm?</a:t>
            </a:r>
            <a:br>
              <a:rPr kumimoji="0" lang="en-US" altLang="he-I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he-I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Underlying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Single-Asset</a:t>
            </a:r>
            <a:r>
              <a:rPr kumimoji="0" lang="he-IL" altLang="he-I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Reliance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stock’s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overlook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broader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Nonlinear</a:t>
            </a:r>
            <a:r>
              <a:rPr kumimoji="0" lang="he-IL" altLang="he-I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Volatile</a:t>
            </a:r>
            <a:r>
              <a:rPr kumimoji="0" lang="he-IL" altLang="he-I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abrupt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rare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</a:t>
            </a:r>
            <a:r>
              <a:rPr kumimoji="0" lang="he-IL" altLang="he-I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kumimoji="0" lang="he-IL" altLang="he-I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Forgetting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rolling-window ML can lose track of longer-term dependencies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0F99B26-29C3-8BF8-FF05-6279408ACFAD}"/>
              </a:ext>
            </a:extLst>
          </p:cNvPr>
          <p:cNvSpPr txBox="1"/>
          <p:nvPr/>
        </p:nvSpPr>
        <p:spPr>
          <a:xfrm>
            <a:off x="305605" y="5291190"/>
            <a:ext cx="61174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Aim</a:t>
            </a:r>
            <a:r>
              <a:rPr lang="en-US" sz="1600" dirty="0"/>
              <a:t>: Evaluate whether combining co-integrated stocks’ data and a sequence-focused approach (DTW) can produce </a:t>
            </a:r>
            <a:r>
              <a:rPr lang="en-US" sz="1600" i="1" dirty="0"/>
              <a:t>consistently higher</a:t>
            </a:r>
            <a:r>
              <a:rPr lang="en-US" sz="1600" dirty="0"/>
              <a:t> predictive accuracy, particularly for short-term direction forecasts.</a:t>
            </a:r>
          </a:p>
        </p:txBody>
      </p:sp>
    </p:spTree>
    <p:extLst>
      <p:ext uri="{BB962C8B-B14F-4D97-AF65-F5344CB8AC3E}">
        <p14:creationId xmlns:p14="http://schemas.microsoft.com/office/powerpoint/2010/main" val="358626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29B7-0945-4743-3B04-5B1831D7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8DA40456-8C53-6758-F2BB-D738A64A0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369132"/>
              </p:ext>
            </p:extLst>
          </p:nvPr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BA6CDEE-DFF3-2861-1E2D-634BF921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09" y="897675"/>
            <a:ext cx="9074988" cy="668734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en-US" sz="3600" b="1" dirty="0"/>
              <a:t>Experimental Setup – Data &amp; Feature Engineering</a:t>
            </a:r>
            <a:endParaRPr lang="en-US" sz="36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9C3A7A1-CF3E-1730-56E0-E99372625287}"/>
              </a:ext>
            </a:extLst>
          </p:cNvPr>
          <p:cNvSpPr txBox="1"/>
          <p:nvPr/>
        </p:nvSpPr>
        <p:spPr>
          <a:xfrm>
            <a:off x="232409" y="1781577"/>
            <a:ext cx="775954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Data Source</a:t>
            </a:r>
            <a:r>
              <a:rPr lang="en-US" sz="1600" dirty="0"/>
              <a:t> - </a:t>
            </a:r>
            <a:r>
              <a:rPr lang="en-US" sz="1600" b="1" dirty="0"/>
              <a:t>5 Years of Daily S&amp;P 500 Data</a:t>
            </a:r>
            <a:r>
              <a:rPr lang="en-US" sz="1600" dirty="0"/>
              <a:t> from Yahoo Finance</a:t>
            </a:r>
          </a:p>
          <a:p>
            <a:endParaRPr lang="en-US" sz="1600" b="1" dirty="0"/>
          </a:p>
          <a:p>
            <a:r>
              <a:rPr lang="en-US" sz="1600" b="1" dirty="0"/>
              <a:t>AAPL</a:t>
            </a:r>
            <a:r>
              <a:rPr lang="en-US" sz="1600" dirty="0"/>
              <a:t> serves as the primary target for forecasting. Later, additional stocks are integrated (Section 4.3) using co-integration analysis</a:t>
            </a:r>
          </a:p>
          <a:p>
            <a:endParaRPr lang="en-US" sz="1600" b="1" dirty="0"/>
          </a:p>
          <a:p>
            <a:r>
              <a:rPr lang="en-US" sz="1600" b="1" dirty="0"/>
              <a:t>Feature Extraction :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OHLC Indicators</a:t>
            </a:r>
          </a:p>
          <a:p>
            <a:pPr lvl="1"/>
            <a:r>
              <a:rPr lang="en-US" sz="1600" dirty="0"/>
              <a:t>Open, High, Low, Close values are base features primarily used to derive PROC and other technical measures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/>
              <a:t>2. PROC (Price Rate of Change) –</a:t>
            </a:r>
          </a:p>
          <a:p>
            <a:pPr>
              <a:buFont typeface="+mj-lt"/>
              <a:buAutoNum type="arabicPeriod"/>
            </a:pPr>
            <a:endParaRPr lang="en-US" sz="1600" b="1" dirty="0"/>
          </a:p>
          <a:p>
            <a:endParaRPr lang="en-US" sz="1600" b="1" dirty="0"/>
          </a:p>
          <a:p>
            <a:r>
              <a:rPr lang="en-US" sz="1600" dirty="0"/>
              <a:t>3. Technical Indicators</a:t>
            </a:r>
          </a:p>
          <a:p>
            <a:pPr lvl="1"/>
            <a:r>
              <a:rPr lang="en-US" sz="1600" dirty="0"/>
              <a:t>MACD – different between 26days and 12days Moving averages. Used to identify trend reversals and strength.</a:t>
            </a:r>
          </a:p>
          <a:p>
            <a:pPr lvl="1"/>
            <a:r>
              <a:rPr lang="en-US" sz="1600" dirty="0"/>
              <a:t>RSI - Measures the magnitude of recent price changes </a:t>
            </a:r>
          </a:p>
          <a:p>
            <a:pPr lvl="1"/>
            <a:r>
              <a:rPr lang="en-US" sz="1600" dirty="0"/>
              <a:t>BB – simple moving average + k std </a:t>
            </a:r>
          </a:p>
          <a:p>
            <a:endParaRPr lang="en-US" sz="16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FB48EF69-EADA-7C99-A001-FD2DF2F4C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618" y="3967932"/>
            <a:ext cx="332468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DC443-E366-8CC2-A70A-379712D0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AFB206-0163-4989-C87E-C5F62F77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708782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3100" b="1" dirty="0">
                <a:solidFill>
                  <a:srgbClr val="FFFFFF"/>
                </a:solidFill>
              </a:rPr>
              <a:t>Experimental Setup – Data &amp; Feature Engineering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7875494C-73C2-CF33-5FC2-85AC773A6335}"/>
                  </a:ext>
                </a:extLst>
              </p:cNvPr>
              <p:cNvSpPr txBox="1"/>
              <p:nvPr/>
            </p:nvSpPr>
            <p:spPr>
              <a:xfrm>
                <a:off x="3556512" y="605896"/>
                <a:ext cx="4810247" cy="5646208"/>
              </a:xfrm>
              <a:prstGeom prst="rect">
                <a:avLst/>
              </a:prstGeom>
            </p:spPr>
            <p:txBody>
              <a:bodyPr vert="horz" lIns="0" tIns="45720" rIns="0" bIns="45720" rtlCol="0" anchor="ctr">
                <a:normAutofit/>
              </a:bodyPr>
              <a:lstStyle/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SAX (Symbolic Aggregate Approximation)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Discretizing PROC into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 Symbolic Categories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Lower bound: -5, Upper bound: +5, Step: 0.5</a:t>
                </a:r>
              </a:p>
              <a:p>
                <a:pPr marL="742950" lvl="1" indent="-285750"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Each day’s PROC value mapped to one of these discrete symbols</a:t>
                </a: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Motivation: Reduces dimensionality and simplifies short-term pattern matching </a:t>
                </a: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</a:pPr>
                <a:b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Target Variable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Binary Classification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Next-day movement (Up vs. Down)</a:t>
                </a: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Labeled as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𝑃𝑅𝑂</m:t>
                    </m:r>
                    <m:sSub>
                      <m:sSubPr>
                        <m:ctrlPr>
                          <a:rPr lang="en-US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otherwise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defTabSz="914400"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  <a:buFont typeface="Calibri" panose="020F0502020204030204" pitchFamily="34" charset="0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Each training instance spans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previous 15 days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features, predicting the direction on day 16.</a:t>
                </a:r>
              </a:p>
            </p:txBody>
          </p:sp>
        </mc:Choice>
        <mc:Fallback xmlns="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7875494C-73C2-CF33-5FC2-85AC773A6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12" y="605896"/>
                <a:ext cx="4810247" cy="5646208"/>
              </a:xfrm>
              <a:prstGeom prst="rect">
                <a:avLst/>
              </a:prstGeom>
              <a:blipFill>
                <a:blip r:embed="rId2"/>
                <a:stretch>
                  <a:fillRect l="-2915" r="-10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D14D49B-22AF-CEB7-B0E3-50A1792DB5C3}"/>
              </a:ext>
            </a:extLst>
          </p:cNvPr>
          <p:cNvSpPr txBox="1"/>
          <p:nvPr/>
        </p:nvSpPr>
        <p:spPr>
          <a:xfrm>
            <a:off x="350043" y="802007"/>
            <a:ext cx="775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23" name="דיאגרמה 22">
            <a:extLst>
              <a:ext uri="{FF2B5EF4-FFF2-40B4-BE49-F238E27FC236}">
                <a16:creationId xmlns:a16="http://schemas.microsoft.com/office/drawing/2014/main" id="{40CE20E9-995E-76CB-84A7-AA825D61FEB6}"/>
              </a:ext>
            </a:extLst>
          </p:cNvPr>
          <p:cNvGraphicFramePr/>
          <p:nvPr/>
        </p:nvGraphicFramePr>
        <p:xfrm>
          <a:off x="0" y="6385689"/>
          <a:ext cx="9074988" cy="47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84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4B46-A317-DF74-AFE6-A3AA6517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E6EF4-A0BD-F17A-4026-1935FCFBE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54" y="2569580"/>
            <a:ext cx="8789897" cy="2551060"/>
          </a:xfrm>
        </p:spPr>
      </p:pic>
    </p:spTree>
    <p:extLst>
      <p:ext uri="{BB962C8B-B14F-4D97-AF65-F5344CB8AC3E}">
        <p14:creationId xmlns:p14="http://schemas.microsoft.com/office/powerpoint/2010/main" val="12439664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EA6DA02D3CC4DB5B0A32C167AFF34" ma:contentTypeVersion="4" ma:contentTypeDescription="Create a new document." ma:contentTypeScope="" ma:versionID="abe7810036b220de07b643e798609eeb">
  <xsd:schema xmlns:xsd="http://www.w3.org/2001/XMLSchema" xmlns:xs="http://www.w3.org/2001/XMLSchema" xmlns:p="http://schemas.microsoft.com/office/2006/metadata/properties" xmlns:ns2="db13ea19-1b3c-4f96-a640-9ba51d567f27" targetNamespace="http://schemas.microsoft.com/office/2006/metadata/properties" ma:root="true" ma:fieldsID="2b0db1024dd7764dde863a3a3cbe3bb5" ns2:_="">
    <xsd:import namespace="db13ea19-1b3c-4f96-a640-9ba51d567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3ea19-1b3c-4f96-a640-9ba51d567f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8C3A23-9992-43E4-9A26-CB1719E36CF3}"/>
</file>

<file path=customXml/itemProps2.xml><?xml version="1.0" encoding="utf-8"?>
<ds:datastoreItem xmlns:ds="http://schemas.openxmlformats.org/officeDocument/2006/customXml" ds:itemID="{D4AA1A19-72BE-46A3-8520-108F96BAAD93}"/>
</file>

<file path=customXml/itemProps3.xml><?xml version="1.0" encoding="utf-8"?>
<ds:datastoreItem xmlns:ds="http://schemas.openxmlformats.org/officeDocument/2006/customXml" ds:itemID="{BC314541-F2E3-4854-9F9A-411E735944F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1873</Words>
  <Application>Microsoft Office PowerPoint</Application>
  <PresentationFormat>On-screen Show (4:3)</PresentationFormat>
  <Paragraphs>285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Cambria Math</vt:lpstr>
      <vt:lpstr>מבט לאחור</vt:lpstr>
      <vt:lpstr>Enhancing Stock Price Forecasting with Ensemble XGBoost and Temporal Similarity Search</vt:lpstr>
      <vt:lpstr>Literature Survey – Abstract &amp; Introduction</vt:lpstr>
      <vt:lpstr>Shortened Literature Survey – Previous Work in Stock Price Prediction</vt:lpstr>
      <vt:lpstr>Literature Survey: Our Hybrid Model and Key Contributions</vt:lpstr>
      <vt:lpstr>Methods -Background</vt:lpstr>
      <vt:lpstr>Research Question</vt:lpstr>
      <vt:lpstr>Experimental Setup – Data &amp; Feature Engineering</vt:lpstr>
      <vt:lpstr>Experimental Setup – Data &amp; Feature Engineering</vt:lpstr>
      <vt:lpstr>PowerPoint Presentation</vt:lpstr>
      <vt:lpstr>Experiment 1– Baseline Classifier</vt:lpstr>
      <vt:lpstr>Experiment 2– Incorporating Similar Stocks</vt:lpstr>
      <vt:lpstr>Cointegrated Stocks</vt:lpstr>
      <vt:lpstr>Experiment 3– Hybrid Prediction – XGBoost + Sequence Similarity</vt:lpstr>
      <vt:lpstr>Experiment 3– Hybrid Prediction – XGBoost + Sequence Similarity</vt:lpstr>
      <vt:lpstr>Results</vt:lpstr>
      <vt:lpstr>Discussion &amp; Conclusions</vt:lpstr>
      <vt:lpstr>Future Work</vt:lpstr>
      <vt:lpstr>Thanks For Listening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ruben sasson</dc:creator>
  <cp:keywords/>
  <dc:description>generated using python-pptx</dc:description>
  <cp:lastModifiedBy>ruben sasson</cp:lastModifiedBy>
  <cp:revision>13</cp:revision>
  <dcterms:created xsi:type="dcterms:W3CDTF">2013-01-27T09:14:16Z</dcterms:created>
  <dcterms:modified xsi:type="dcterms:W3CDTF">2025-03-07T12:52:36Z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0x010100E50EA6DA02D3CC4DB5B0A32C167AFF34</vt:lpwstr>
  </property>
</Properties>
</file>