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9" r:id="rId5"/>
    <p:sldId id="256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68" r:id="rId17"/>
    <p:sldId id="3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044C65-2991-48FB-9FC1-8BC79F7E1403}">
          <p14:sldIdLst>
            <p14:sldId id="259"/>
            <p14:sldId id="256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268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00"/>
    <a:srgbClr val="C70039"/>
    <a:srgbClr val="900C3F"/>
    <a:srgbClr val="FF5733"/>
    <a:srgbClr val="581845"/>
    <a:srgbClr val="FBD6CC"/>
    <a:srgbClr val="584815"/>
    <a:srgbClr val="F4E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3E88D2-D584-4D37-A6D4-77D1B9772924}" v="1915" dt="2021-03-01T12:06:02.129"/>
    <p1510:client id="{861EC2AA-914D-416B-BC36-34262C5DE293}" v="274" dt="2021-03-01T15:06:06.778"/>
    <p1510:client id="{86A51EC6-4E57-478F-895E-30AA1B939543}" v="12" dt="2021-03-01T16:24:31.180"/>
    <p1510:client id="{CB62E7FB-0A6B-46D9-8B4C-7F919F388526}" v="1382" dt="2021-03-01T12:01:42.194"/>
    <p1510:client id="{D7B3E19A-5E39-4CC0-8D46-51F1BCB6E3D5}" v="32" dt="2021-03-01T15:06:58.884"/>
    <p1510:client id="{F06DFFDE-5903-44B1-9A0F-4305783D1926}" vWet="2" dt="2021-03-01T13:48:21.776"/>
    <p1510:client id="{F57F4ADF-F250-434D-9787-6CD749FBABB3}" v="5388" dt="2021-03-01T12:12:27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kram Bouziri" userId="6517e2d9-eb28-4804-983d-62c4e143307e" providerId="ADAL" clId="{D7B3E19A-5E39-4CC0-8D46-51F1BCB6E3D5}"/>
    <pc:docChg chg="custSel addSld delSld modSld modSection">
      <pc:chgData name="Ikram Bouziri" userId="6517e2d9-eb28-4804-983d-62c4e143307e" providerId="ADAL" clId="{D7B3E19A-5E39-4CC0-8D46-51F1BCB6E3D5}" dt="2021-03-01T15:06:58.884" v="30"/>
      <pc:docMkLst>
        <pc:docMk/>
      </pc:docMkLst>
      <pc:sldChg chg="modSp mod">
        <pc:chgData name="Ikram Bouziri" userId="6517e2d9-eb28-4804-983d-62c4e143307e" providerId="ADAL" clId="{D7B3E19A-5E39-4CC0-8D46-51F1BCB6E3D5}" dt="2021-03-01T13:47:11.246" v="23" actId="113"/>
        <pc:sldMkLst>
          <pc:docMk/>
          <pc:sldMk cId="1564163937" sldId="256"/>
        </pc:sldMkLst>
        <pc:spChg chg="mod">
          <ac:chgData name="Ikram Bouziri" userId="6517e2d9-eb28-4804-983d-62c4e143307e" providerId="ADAL" clId="{D7B3E19A-5E39-4CC0-8D46-51F1BCB6E3D5}" dt="2021-03-01T13:47:11.246" v="23" actId="113"/>
          <ac:spMkLst>
            <pc:docMk/>
            <pc:sldMk cId="1564163937" sldId="256"/>
            <ac:spMk id="20" creationId="{D5F20A18-693D-4787-A113-0E3BA0E7C6D4}"/>
          </ac:spMkLst>
        </pc:spChg>
      </pc:sldChg>
      <pc:sldChg chg="del">
        <pc:chgData name="Ikram Bouziri" userId="6517e2d9-eb28-4804-983d-62c4e143307e" providerId="ADAL" clId="{D7B3E19A-5E39-4CC0-8D46-51F1BCB6E3D5}" dt="2021-03-01T13:52:10.989" v="24" actId="47"/>
        <pc:sldMkLst>
          <pc:docMk/>
          <pc:sldMk cId="97647730" sldId="292"/>
        </pc:sldMkLst>
      </pc:sldChg>
      <pc:sldChg chg="modSp mod">
        <pc:chgData name="Ikram Bouziri" userId="6517e2d9-eb28-4804-983d-62c4e143307e" providerId="ADAL" clId="{D7B3E19A-5E39-4CC0-8D46-51F1BCB6E3D5}" dt="2021-03-01T15:06:58.884" v="30"/>
        <pc:sldMkLst>
          <pc:docMk/>
          <pc:sldMk cId="1161328236" sldId="301"/>
        </pc:sldMkLst>
        <pc:spChg chg="mod">
          <ac:chgData name="Ikram Bouziri" userId="6517e2d9-eb28-4804-983d-62c4e143307e" providerId="ADAL" clId="{D7B3E19A-5E39-4CC0-8D46-51F1BCB6E3D5}" dt="2021-03-01T15:06:58.884" v="30"/>
          <ac:spMkLst>
            <pc:docMk/>
            <pc:sldMk cId="1161328236" sldId="301"/>
            <ac:spMk id="33" creationId="{0B876BD5-5D0D-4C30-BFD8-31342E5FD719}"/>
          </ac:spMkLst>
        </pc:spChg>
      </pc:sldChg>
      <pc:sldChg chg="addSp delSp modSp new mod setBg">
        <pc:chgData name="Ikram Bouziri" userId="6517e2d9-eb28-4804-983d-62c4e143307e" providerId="ADAL" clId="{D7B3E19A-5E39-4CC0-8D46-51F1BCB6E3D5}" dt="2021-03-01T13:53:23.493" v="29" actId="26606"/>
        <pc:sldMkLst>
          <pc:docMk/>
          <pc:sldMk cId="3070291368" sldId="304"/>
        </pc:sldMkLst>
        <pc:spChg chg="del">
          <ac:chgData name="Ikram Bouziri" userId="6517e2d9-eb28-4804-983d-62c4e143307e" providerId="ADAL" clId="{D7B3E19A-5E39-4CC0-8D46-51F1BCB6E3D5}" dt="2021-03-01T13:53:17.938" v="27" actId="478"/>
          <ac:spMkLst>
            <pc:docMk/>
            <pc:sldMk cId="3070291368" sldId="304"/>
            <ac:spMk id="2" creationId="{D5633E9E-42AE-4D45-A4A7-E22600CC2EFB}"/>
          </ac:spMkLst>
        </pc:spChg>
        <pc:spChg chg="del">
          <ac:chgData name="Ikram Bouziri" userId="6517e2d9-eb28-4804-983d-62c4e143307e" providerId="ADAL" clId="{D7B3E19A-5E39-4CC0-8D46-51F1BCB6E3D5}" dt="2021-03-01T13:53:21.046" v="28" actId="478"/>
          <ac:spMkLst>
            <pc:docMk/>
            <pc:sldMk cId="3070291368" sldId="304"/>
            <ac:spMk id="3" creationId="{A5ACC8F9-5B02-47E2-9BFB-4C0C95521316}"/>
          </ac:spMkLst>
        </pc:spChg>
        <pc:spChg chg="add">
          <ac:chgData name="Ikram Bouziri" userId="6517e2d9-eb28-4804-983d-62c4e143307e" providerId="ADAL" clId="{D7B3E19A-5E39-4CC0-8D46-51F1BCB6E3D5}" dt="2021-03-01T13:53:23.493" v="29" actId="26606"/>
          <ac:spMkLst>
            <pc:docMk/>
            <pc:sldMk cId="3070291368" sldId="304"/>
            <ac:spMk id="71" creationId="{42A4FC2C-047E-45A5-965D-8E1E3BF09BC6}"/>
          </ac:spMkLst>
        </pc:spChg>
        <pc:picChg chg="add mod">
          <ac:chgData name="Ikram Bouziri" userId="6517e2d9-eb28-4804-983d-62c4e143307e" providerId="ADAL" clId="{D7B3E19A-5E39-4CC0-8D46-51F1BCB6E3D5}" dt="2021-03-01T13:53:23.493" v="29" actId="26606"/>
          <ac:picMkLst>
            <pc:docMk/>
            <pc:sldMk cId="3070291368" sldId="304"/>
            <ac:picMk id="1026" creationId="{5C017F48-5753-4CB5-9D9C-E2664CC9AF8C}"/>
          </ac:picMkLst>
        </pc:picChg>
      </pc:sldChg>
    </pc:docChg>
  </pc:docChgLst>
  <pc:docChgLst>
    <pc:chgData name="Francisco Antonio Figueiredo Hermenegildo" userId="81895649-9ec0-46f9-a2d4-7b030b464df9" providerId="ADAL" clId="{861EC2AA-914D-416B-BC36-34262C5DE293}"/>
    <pc:docChg chg="undo redo custSel modSld">
      <pc:chgData name="Francisco Antonio Figueiredo Hermenegildo" userId="81895649-9ec0-46f9-a2d4-7b030b464df9" providerId="ADAL" clId="{861EC2AA-914D-416B-BC36-34262C5DE293}" dt="2021-03-01T18:34:12.996" v="283" actId="20577"/>
      <pc:docMkLst>
        <pc:docMk/>
      </pc:docMkLst>
      <pc:sldChg chg="modSp mod">
        <pc:chgData name="Francisco Antonio Figueiredo Hermenegildo" userId="81895649-9ec0-46f9-a2d4-7b030b464df9" providerId="ADAL" clId="{861EC2AA-914D-416B-BC36-34262C5DE293}" dt="2021-03-01T15:06:06.778" v="271" actId="20577"/>
        <pc:sldMkLst>
          <pc:docMk/>
          <pc:sldMk cId="2189532894" sldId="296"/>
        </pc:sldMkLst>
        <pc:spChg chg="mod">
          <ac:chgData name="Francisco Antonio Figueiredo Hermenegildo" userId="81895649-9ec0-46f9-a2d4-7b030b464df9" providerId="ADAL" clId="{861EC2AA-914D-416B-BC36-34262C5DE293}" dt="2021-03-01T15:06:06.778" v="271" actId="20577"/>
          <ac:spMkLst>
            <pc:docMk/>
            <pc:sldMk cId="2189532894" sldId="296"/>
            <ac:spMk id="26" creationId="{C4ECB299-F25B-43F7-B9B7-C52B53BD7E79}"/>
          </ac:spMkLst>
        </pc:spChg>
      </pc:sldChg>
      <pc:sldChg chg="modSp mod">
        <pc:chgData name="Francisco Antonio Figueiredo Hermenegildo" userId="81895649-9ec0-46f9-a2d4-7b030b464df9" providerId="ADAL" clId="{861EC2AA-914D-416B-BC36-34262C5DE293}" dt="2021-03-01T13:48:29.680" v="54" actId="403"/>
        <pc:sldMkLst>
          <pc:docMk/>
          <pc:sldMk cId="1002251712" sldId="297"/>
        </pc:sldMkLst>
        <pc:spChg chg="mod">
          <ac:chgData name="Francisco Antonio Figueiredo Hermenegildo" userId="81895649-9ec0-46f9-a2d4-7b030b464df9" providerId="ADAL" clId="{861EC2AA-914D-416B-BC36-34262C5DE293}" dt="2021-03-01T13:48:29.680" v="54" actId="403"/>
          <ac:spMkLst>
            <pc:docMk/>
            <pc:sldMk cId="1002251712" sldId="297"/>
            <ac:spMk id="22" creationId="{A49B9B69-4FE6-4646-AB9B-56499D10C1F6}"/>
          </ac:spMkLst>
        </pc:spChg>
      </pc:sldChg>
      <pc:sldChg chg="modSp mod">
        <pc:chgData name="Francisco Antonio Figueiredo Hermenegildo" userId="81895649-9ec0-46f9-a2d4-7b030b464df9" providerId="ADAL" clId="{861EC2AA-914D-416B-BC36-34262C5DE293}" dt="2021-03-01T15:04:59.129" v="237" actId="108"/>
        <pc:sldMkLst>
          <pc:docMk/>
          <pc:sldMk cId="1074252574" sldId="298"/>
        </pc:sldMkLst>
        <pc:spChg chg="mod">
          <ac:chgData name="Francisco Antonio Figueiredo Hermenegildo" userId="81895649-9ec0-46f9-a2d4-7b030b464df9" providerId="ADAL" clId="{861EC2AA-914D-416B-BC36-34262C5DE293}" dt="2021-03-01T15:04:59.129" v="237" actId="108"/>
          <ac:spMkLst>
            <pc:docMk/>
            <pc:sldMk cId="1074252574" sldId="298"/>
            <ac:spMk id="26" creationId="{C4ECB299-F25B-43F7-B9B7-C52B53BD7E79}"/>
          </ac:spMkLst>
        </pc:spChg>
      </pc:sldChg>
      <pc:sldChg chg="modSp mod">
        <pc:chgData name="Francisco Antonio Figueiredo Hermenegildo" userId="81895649-9ec0-46f9-a2d4-7b030b464df9" providerId="ADAL" clId="{861EC2AA-914D-416B-BC36-34262C5DE293}" dt="2021-03-01T15:05:57.341" v="269" actId="20577"/>
        <pc:sldMkLst>
          <pc:docMk/>
          <pc:sldMk cId="916102306" sldId="300"/>
        </pc:sldMkLst>
        <pc:spChg chg="mod">
          <ac:chgData name="Francisco Antonio Figueiredo Hermenegildo" userId="81895649-9ec0-46f9-a2d4-7b030b464df9" providerId="ADAL" clId="{861EC2AA-914D-416B-BC36-34262C5DE293}" dt="2021-03-01T15:05:57.341" v="269" actId="20577"/>
          <ac:spMkLst>
            <pc:docMk/>
            <pc:sldMk cId="916102306" sldId="300"/>
            <ac:spMk id="26" creationId="{C4ECB299-F25B-43F7-B9B7-C52B53BD7E79}"/>
          </ac:spMkLst>
        </pc:spChg>
      </pc:sldChg>
      <pc:sldChg chg="modSp mod">
        <pc:chgData name="Francisco Antonio Figueiredo Hermenegildo" userId="81895649-9ec0-46f9-a2d4-7b030b464df9" providerId="ADAL" clId="{861EC2AA-914D-416B-BC36-34262C5DE293}" dt="2021-03-01T18:34:12.996" v="283" actId="20577"/>
        <pc:sldMkLst>
          <pc:docMk/>
          <pc:sldMk cId="2715566558" sldId="302"/>
        </pc:sldMkLst>
        <pc:spChg chg="mod">
          <ac:chgData name="Francisco Antonio Figueiredo Hermenegildo" userId="81895649-9ec0-46f9-a2d4-7b030b464df9" providerId="ADAL" clId="{861EC2AA-914D-416B-BC36-34262C5DE293}" dt="2021-03-01T18:34:12.996" v="283" actId="20577"/>
          <ac:spMkLst>
            <pc:docMk/>
            <pc:sldMk cId="2715566558" sldId="302"/>
            <ac:spMk id="26" creationId="{C4ECB299-F25B-43F7-B9B7-C52B53BD7E79}"/>
          </ac:spMkLst>
        </pc:spChg>
      </pc:sldChg>
    </pc:docChg>
  </pc:docChgLst>
  <pc:docChgLst>
    <pc:chgData name="Ikram Bouziri" userId="S::m20200753@novaims.unl.pt::6517e2d9-eb28-4804-983d-62c4e143307e" providerId="AD" clId="Web-{86A51EC6-4E57-478F-895E-30AA1B939543}"/>
    <pc:docChg chg="modSld">
      <pc:chgData name="Ikram Bouziri" userId="S::m20200753@novaims.unl.pt::6517e2d9-eb28-4804-983d-62c4e143307e" providerId="AD" clId="Web-{86A51EC6-4E57-478F-895E-30AA1B939543}" dt="2021-03-01T16:24:31.180" v="9" actId="20577"/>
      <pc:docMkLst>
        <pc:docMk/>
      </pc:docMkLst>
      <pc:sldChg chg="modSp">
        <pc:chgData name="Ikram Bouziri" userId="S::m20200753@novaims.unl.pt::6517e2d9-eb28-4804-983d-62c4e143307e" providerId="AD" clId="Web-{86A51EC6-4E57-478F-895E-30AA1B939543}" dt="2021-03-01T16:24:31.180" v="9" actId="20577"/>
        <pc:sldMkLst>
          <pc:docMk/>
          <pc:sldMk cId="1002251712" sldId="297"/>
        </pc:sldMkLst>
        <pc:spChg chg="mod">
          <ac:chgData name="Ikram Bouziri" userId="S::m20200753@novaims.unl.pt::6517e2d9-eb28-4804-983d-62c4e143307e" providerId="AD" clId="Web-{86A51EC6-4E57-478F-895E-30AA1B939543}" dt="2021-03-01T16:24:31.180" v="9" actId="20577"/>
          <ac:spMkLst>
            <pc:docMk/>
            <pc:sldMk cId="1002251712" sldId="297"/>
            <ac:spMk id="32" creationId="{76BB7682-4CF6-49B0-8ABA-A230C34617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0A29-C34F-4F7D-8AEC-486324C06646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5BCEB-3AD0-416D-BC0F-B6A8B8EA79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38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5BCEB-3AD0-416D-BC0F-B6A8B8EA792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81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5BCEB-3AD0-416D-BC0F-B6A8B8EA792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366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6D3B-7DDB-4942-A2E1-9B977BF0E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DCD5E-90EC-422B-AEED-CCFA48D44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67049-37F1-48EA-A52A-FEAB1AF8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2D20-657C-42AF-95F3-D00ED3CE177B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25568-A9C7-4235-BEC1-4B451745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56A5D-AA6D-443F-8DC6-3FCCEF0A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6E45-5436-499D-B93C-BFB713E2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2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03E9-5C85-40F6-82AC-730DFE4E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898EC-B72D-4B1A-A07D-B2E6F62F3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2584F-52F8-42DA-8BD6-1E9C8D70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2D20-657C-42AF-95F3-D00ED3CE177B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BBE29-5E1D-49C8-A8CF-2CFCA0DB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6B867-7DBF-435B-B1C5-9A2C56B9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6E45-5436-499D-B93C-BFB713E2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0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E10CE-AF92-4E1F-8541-44641AF67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80219-9AC9-4AA7-8B48-CF1861A79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AE7F5-DE45-4A14-BE5C-028AFF31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2D20-657C-42AF-95F3-D00ED3CE177B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B2393-5BEE-4848-96D7-238E77CD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96837-7A27-43D1-A217-42F311CE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6E45-5436-499D-B93C-BFB713E2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8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6BCC-A0CD-4411-ABDC-21659BB5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3E743-A49E-460F-9EF3-94F863FB0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5681C-2676-45E3-A9CD-01EBFF5D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2D20-657C-42AF-95F3-D00ED3CE177B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41D44-B8E2-4DE3-BE33-CEAA6BA3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267AF-55B4-4700-8605-E232921C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6E45-5436-499D-B93C-BFB713E2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6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52CD-A531-42AF-9E95-B3DBD9CA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3C4E5-75ED-4D7D-82BB-4EAD2FC60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9EB5E-389D-4827-B603-98E7A4F0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2D20-657C-42AF-95F3-D00ED3CE177B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BD366-12C6-4F4D-A06F-72DC2738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ABCAB-E3DE-4BEE-B0D0-1FB1A6BF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6E45-5436-499D-B93C-BFB713E2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7F9A-E45D-4CB8-A5A4-C2417435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4F25-6CB0-4129-AB9E-674BE6EEC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09467-0059-4DBF-947B-F23BB905A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28DF2-967D-4389-9E54-8E7709ED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2D20-657C-42AF-95F3-D00ED3CE177B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F3524-644D-4BB1-88DC-C3F3C03A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8778A-1AD3-4F17-B19E-CB827D9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6E45-5436-499D-B93C-BFB713E2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2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F0ED-CC32-4D99-ACCE-8FEBC469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3FF8D-C731-4623-82CC-2DA0709ED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277-F48E-4EE5-A10C-3E4D20AF5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A488AA-3CB2-4041-8578-D71F37304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2A45D-321A-4792-93A5-BFE5D901D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E5CBB-7146-42E1-BC75-AD577276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2D20-657C-42AF-95F3-D00ED3CE177B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07FF3-8127-4CE7-83FC-C7AFFAA0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B7DEE-474B-48E2-B954-AF4336B5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6E45-5436-499D-B93C-BFB713E2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6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5B7C-E0A1-44D4-A17A-7B431F1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D2FBB-6EA2-4DF4-A1C3-369DA456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2D20-657C-42AF-95F3-D00ED3CE177B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360B4-4B50-422D-B2CA-46ED7348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6884E-B133-4615-BA0E-9EF63A97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6E45-5436-499D-B93C-BFB713E2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3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B9882-EEBC-4C54-8DF9-9B442EC0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2D20-657C-42AF-95F3-D00ED3CE177B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F976B-8F73-48BE-BE7A-BBD0D7C9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B9FB4-39B0-41E9-827B-8E75F497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6E45-5436-499D-B93C-BFB713E2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E525-E128-45CC-B518-42E16D12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E2D45-792B-4EF3-AA7C-E33D41285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3D5F6-1940-420F-AA8F-705417552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2A37-DBC6-4F98-A707-225D8E5D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2D20-657C-42AF-95F3-D00ED3CE177B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33721-66E3-47FD-948B-B6A0D15E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D721B-96C0-4B46-B144-135B6AD8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6E45-5436-499D-B93C-BFB713E2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1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32B9-AAE4-45B2-B264-D31F2ED4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27A1C-8523-447B-9D4A-D84E8F592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365D8-956C-45FF-A476-29BB32034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CDAB0-67B4-41FE-926B-63A63FE5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2D20-657C-42AF-95F3-D00ED3CE177B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92AB0-A26F-45B4-B7B1-1271F7C9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88A9B-F183-4828-9D6C-4C5CD261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6E45-5436-499D-B93C-BFB713E2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E7A245-053C-42DF-BFEA-6C2414CA2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F1642-319C-4573-86D5-5F64E474C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E5A1A-B248-4BAF-A5E4-4AA31BB06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12D20-657C-42AF-95F3-D00ED3CE177B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5BBF4-6DF0-4BF5-B47B-4ED3AE13C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0489C-BC2C-4E6E-8A89-16AD40D8F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56E45-5436-499D-B93C-BFB713E2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E34176-C942-4544-A670-6FE778C224A0}"/>
              </a:ext>
            </a:extLst>
          </p:cNvPr>
          <p:cNvSpPr/>
          <p:nvPr/>
        </p:nvSpPr>
        <p:spPr>
          <a:xfrm>
            <a:off x="665085" y="4702940"/>
            <a:ext cx="3168000" cy="162023"/>
          </a:xfrm>
          <a:prstGeom prst="rect">
            <a:avLst/>
          </a:prstGeom>
          <a:solidFill>
            <a:srgbClr val="C70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s 10 regras de ouro da harmonização (e cinco erros comuns no casamento de  vinhos e pratos) · Revista ADEGA">
            <a:extLst>
              <a:ext uri="{FF2B5EF4-FFF2-40B4-BE49-F238E27FC236}">
                <a16:creationId xmlns:a16="http://schemas.microsoft.com/office/drawing/2014/main" id="{4D7AD455-12A8-4D8B-A2C6-C95EAE30EA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/>
          <a:stretch/>
        </p:blipFill>
        <p:spPr bwMode="auto">
          <a:xfrm>
            <a:off x="3808704" y="820381"/>
            <a:ext cx="7993416" cy="521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1075CF-EF93-49F2-B0EC-2FA666C882D1}"/>
              </a:ext>
            </a:extLst>
          </p:cNvPr>
          <p:cNvSpPr txBox="1"/>
          <p:nvPr/>
        </p:nvSpPr>
        <p:spPr>
          <a:xfrm>
            <a:off x="665084" y="3071724"/>
            <a:ext cx="5139367" cy="13542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spc="300"/>
              <a:t>Wonderful Wines of the World</a:t>
            </a:r>
            <a:endParaRPr lang="en-US" b="1" spc="300"/>
          </a:p>
          <a:p>
            <a:r>
              <a:rPr lang="en-US"/>
              <a:t>Costumer Segmentation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94A31-531B-4D60-97EB-EF4B475DF685}"/>
              </a:ext>
            </a:extLst>
          </p:cNvPr>
          <p:cNvSpPr>
            <a:spLocks/>
          </p:cNvSpPr>
          <p:nvPr/>
        </p:nvSpPr>
        <p:spPr bwMode="auto">
          <a:xfrm>
            <a:off x="665084" y="5127366"/>
            <a:ext cx="4431665" cy="103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500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Francisco </a:t>
            </a:r>
            <a:r>
              <a:rPr lang="en-US" sz="1500" err="1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Hermenegildo</a:t>
            </a:r>
            <a:r>
              <a:rPr lang="en-US" sz="1500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20200737 </a:t>
            </a:r>
            <a:endParaRPr lang="fr-T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500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Gil Gonçalves, 20201066</a:t>
            </a:r>
            <a:endParaRPr lang="fr-T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500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Ikram Bouziri, 20200753</a:t>
            </a:r>
            <a:endParaRPr lang="fr-T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500">
                <a:solidFill>
                  <a:srgbClr val="AEB3B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fr-T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0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3C1F5D1-55C7-44F2-8666-1C0A4D5A770F}"/>
              </a:ext>
            </a:extLst>
          </p:cNvPr>
          <p:cNvSpPr/>
          <p:nvPr/>
        </p:nvSpPr>
        <p:spPr>
          <a:xfrm>
            <a:off x="1879528" y="4568412"/>
            <a:ext cx="10312471" cy="1809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172" name="Picture 4" descr="Wine bottles big and small">
            <a:extLst>
              <a:ext uri="{FF2B5EF4-FFF2-40B4-BE49-F238E27FC236}">
                <a16:creationId xmlns:a16="http://schemas.microsoft.com/office/drawing/2014/main" id="{BA93F46A-3618-4E5A-BC77-AD5C7AFE5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6" r="12374"/>
          <a:stretch/>
        </p:blipFill>
        <p:spPr bwMode="auto">
          <a:xfrm>
            <a:off x="4445324" y="4568412"/>
            <a:ext cx="2480747" cy="184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1EDCE9-2452-4251-8647-F2B626FBCE96}"/>
              </a:ext>
            </a:extLst>
          </p:cNvPr>
          <p:cNvSpPr/>
          <p:nvPr/>
        </p:nvSpPr>
        <p:spPr>
          <a:xfrm>
            <a:off x="1879529" y="2662008"/>
            <a:ext cx="10312471" cy="1809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170" name="Picture 2" descr="30,709 Wine Tasting Stock Photos, Pictures &amp; Royalty-Free Images - iStock">
            <a:extLst>
              <a:ext uri="{FF2B5EF4-FFF2-40B4-BE49-F238E27FC236}">
                <a16:creationId xmlns:a16="http://schemas.microsoft.com/office/drawing/2014/main" id="{B6073EA5-FADF-4E63-967B-DB31670B90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" r="6623"/>
          <a:stretch/>
        </p:blipFill>
        <p:spPr bwMode="auto">
          <a:xfrm>
            <a:off x="4457128" y="2652579"/>
            <a:ext cx="2468943" cy="181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89333F-6D53-44A5-926A-DF874A1EAB3D}"/>
              </a:ext>
            </a:extLst>
          </p:cNvPr>
          <p:cNvSpPr txBox="1"/>
          <p:nvPr/>
        </p:nvSpPr>
        <p:spPr>
          <a:xfrm>
            <a:off x="0" y="44767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300" dirty="0">
                <a:solidFill>
                  <a:srgbClr val="900C3F"/>
                </a:solidFill>
              </a:rPr>
              <a:t>Customers with Potential</a:t>
            </a:r>
            <a:br>
              <a:rPr lang="en-US" sz="4000" b="1" spc="300" dirty="0">
                <a:solidFill>
                  <a:srgbClr val="C70039"/>
                </a:solidFill>
              </a:rPr>
            </a:br>
            <a:r>
              <a:rPr lang="en-US" sz="4000" b="1" spc="300" dirty="0">
                <a:solidFill>
                  <a:srgbClr val="FF5733"/>
                </a:solidFill>
              </a:rPr>
              <a:t>Marketing approach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910A1E2-8885-44F6-B8FE-5E134E891809}"/>
              </a:ext>
            </a:extLst>
          </p:cNvPr>
          <p:cNvSpPr/>
          <p:nvPr/>
        </p:nvSpPr>
        <p:spPr>
          <a:xfrm>
            <a:off x="309750" y="2652579"/>
            <a:ext cx="3744000" cy="37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900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BB7682-4CF6-49B0-8ABA-A230C3461729}"/>
              </a:ext>
            </a:extLst>
          </p:cNvPr>
          <p:cNvSpPr txBox="1"/>
          <p:nvPr/>
        </p:nvSpPr>
        <p:spPr>
          <a:xfrm>
            <a:off x="7329449" y="3246722"/>
            <a:ext cx="4731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Organize free tasting.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876BD5-5D0D-4C30-BFD8-31342E5FD719}"/>
              </a:ext>
            </a:extLst>
          </p:cNvPr>
          <p:cNvSpPr txBox="1"/>
          <p:nvPr/>
        </p:nvSpPr>
        <p:spPr>
          <a:xfrm>
            <a:off x="7329449" y="4879926"/>
            <a:ext cx="4435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Offer tasting packages of sweet wine with each dry wine purchase.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5B37D-75EE-4757-A41D-185365D644C1}"/>
              </a:ext>
            </a:extLst>
          </p:cNvPr>
          <p:cNvGrpSpPr/>
          <p:nvPr/>
        </p:nvGrpSpPr>
        <p:grpSpPr>
          <a:xfrm>
            <a:off x="1311939" y="3162452"/>
            <a:ext cx="1920872" cy="2773077"/>
            <a:chOff x="1100788" y="1339183"/>
            <a:chExt cx="3109041" cy="3740198"/>
          </a:xfrm>
        </p:grpSpPr>
        <p:grpSp>
          <p:nvGrpSpPr>
            <p:cNvPr id="23" name="Gruppieren 40">
              <a:extLst>
                <a:ext uri="{FF2B5EF4-FFF2-40B4-BE49-F238E27FC236}">
                  <a16:creationId xmlns:a16="http://schemas.microsoft.com/office/drawing/2014/main" id="{180526D8-74C7-4344-9AAF-E388BB04EEC7}"/>
                </a:ext>
              </a:extLst>
            </p:cNvPr>
            <p:cNvGrpSpPr/>
            <p:nvPr/>
          </p:nvGrpSpPr>
          <p:grpSpPr>
            <a:xfrm>
              <a:off x="1100788" y="1477108"/>
              <a:ext cx="1141157" cy="3602273"/>
              <a:chOff x="8853080" y="1930309"/>
              <a:chExt cx="732349" cy="2722258"/>
            </a:xfrm>
          </p:grpSpPr>
          <p:sp>
            <p:nvSpPr>
              <p:cNvPr id="46" name="Freeform 717">
                <a:extLst>
                  <a:ext uri="{FF2B5EF4-FFF2-40B4-BE49-F238E27FC236}">
                    <a16:creationId xmlns:a16="http://schemas.microsoft.com/office/drawing/2014/main" id="{7522C2D4-C95C-4BA8-BF7D-9FD50E51D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75264" y="1937709"/>
                <a:ext cx="687965" cy="2596503"/>
              </a:xfrm>
              <a:custGeom>
                <a:avLst/>
                <a:gdLst>
                  <a:gd name="T0" fmla="*/ 897 w 898"/>
                  <a:gd name="T1" fmla="*/ 1238 h 3411"/>
                  <a:gd name="T2" fmla="*/ 878 w 898"/>
                  <a:gd name="T3" fmla="*/ 882 h 3411"/>
                  <a:gd name="T4" fmla="*/ 646 w 898"/>
                  <a:gd name="T5" fmla="*/ 565 h 3411"/>
                  <a:gd name="T6" fmla="*/ 528 w 898"/>
                  <a:gd name="T7" fmla="*/ 419 h 3411"/>
                  <a:gd name="T8" fmla="*/ 562 w 898"/>
                  <a:gd name="T9" fmla="*/ 342 h 3411"/>
                  <a:gd name="T10" fmla="*/ 600 w 898"/>
                  <a:gd name="T11" fmla="*/ 288 h 3411"/>
                  <a:gd name="T12" fmla="*/ 589 w 898"/>
                  <a:gd name="T13" fmla="*/ 226 h 3411"/>
                  <a:gd name="T14" fmla="*/ 451 w 898"/>
                  <a:gd name="T15" fmla="*/ 8 h 3411"/>
                  <a:gd name="T16" fmla="*/ 446 w 898"/>
                  <a:gd name="T17" fmla="*/ 8 h 3411"/>
                  <a:gd name="T18" fmla="*/ 309 w 898"/>
                  <a:gd name="T19" fmla="*/ 226 h 3411"/>
                  <a:gd name="T20" fmla="*/ 298 w 898"/>
                  <a:gd name="T21" fmla="*/ 288 h 3411"/>
                  <a:gd name="T22" fmla="*/ 336 w 898"/>
                  <a:gd name="T23" fmla="*/ 342 h 3411"/>
                  <a:gd name="T24" fmla="*/ 369 w 898"/>
                  <a:gd name="T25" fmla="*/ 419 h 3411"/>
                  <a:gd name="T26" fmla="*/ 252 w 898"/>
                  <a:gd name="T27" fmla="*/ 565 h 3411"/>
                  <a:gd name="T28" fmla="*/ 20 w 898"/>
                  <a:gd name="T29" fmla="*/ 882 h 3411"/>
                  <a:gd name="T30" fmla="*/ 1 w 898"/>
                  <a:gd name="T31" fmla="*/ 1238 h 3411"/>
                  <a:gd name="T32" fmla="*/ 31 w 898"/>
                  <a:gd name="T33" fmla="*/ 1720 h 3411"/>
                  <a:gd name="T34" fmla="*/ 77 w 898"/>
                  <a:gd name="T35" fmla="*/ 2045 h 3411"/>
                  <a:gd name="T36" fmla="*/ 123 w 898"/>
                  <a:gd name="T37" fmla="*/ 1678 h 3411"/>
                  <a:gd name="T38" fmla="*/ 125 w 898"/>
                  <a:gd name="T39" fmla="*/ 1363 h 3411"/>
                  <a:gd name="T40" fmla="*/ 166 w 898"/>
                  <a:gd name="T41" fmla="*/ 966 h 3411"/>
                  <a:gd name="T42" fmla="*/ 176 w 898"/>
                  <a:gd name="T43" fmla="*/ 1337 h 3411"/>
                  <a:gd name="T44" fmla="*/ 168 w 898"/>
                  <a:gd name="T45" fmla="*/ 2296 h 3411"/>
                  <a:gd name="T46" fmla="*/ 187 w 898"/>
                  <a:gd name="T47" fmla="*/ 2565 h 3411"/>
                  <a:gd name="T48" fmla="*/ 249 w 898"/>
                  <a:gd name="T49" fmla="*/ 3411 h 3411"/>
                  <a:gd name="T50" fmla="*/ 378 w 898"/>
                  <a:gd name="T51" fmla="*/ 3395 h 3411"/>
                  <a:gd name="T52" fmla="*/ 398 w 898"/>
                  <a:gd name="T53" fmla="*/ 3090 h 3411"/>
                  <a:gd name="T54" fmla="*/ 398 w 898"/>
                  <a:gd name="T55" fmla="*/ 2504 h 3411"/>
                  <a:gd name="T56" fmla="*/ 432 w 898"/>
                  <a:gd name="T57" fmla="*/ 2045 h 3411"/>
                  <a:gd name="T58" fmla="*/ 466 w 898"/>
                  <a:gd name="T59" fmla="*/ 2045 h 3411"/>
                  <a:gd name="T60" fmla="*/ 500 w 898"/>
                  <a:gd name="T61" fmla="*/ 2504 h 3411"/>
                  <a:gd name="T62" fmla="*/ 500 w 898"/>
                  <a:gd name="T63" fmla="*/ 3090 h 3411"/>
                  <a:gd name="T64" fmla="*/ 520 w 898"/>
                  <a:gd name="T65" fmla="*/ 3395 h 3411"/>
                  <a:gd name="T66" fmla="*/ 649 w 898"/>
                  <a:gd name="T67" fmla="*/ 3411 h 3411"/>
                  <a:gd name="T68" fmla="*/ 711 w 898"/>
                  <a:gd name="T69" fmla="*/ 2565 h 3411"/>
                  <a:gd name="T70" fmla="*/ 730 w 898"/>
                  <a:gd name="T71" fmla="*/ 2296 h 3411"/>
                  <a:gd name="T72" fmla="*/ 722 w 898"/>
                  <a:gd name="T73" fmla="*/ 1337 h 3411"/>
                  <a:gd name="T74" fmla="*/ 731 w 898"/>
                  <a:gd name="T75" fmla="*/ 966 h 3411"/>
                  <a:gd name="T76" fmla="*/ 773 w 898"/>
                  <a:gd name="T77" fmla="*/ 1363 h 3411"/>
                  <a:gd name="T78" fmla="*/ 775 w 898"/>
                  <a:gd name="T79" fmla="*/ 1678 h 3411"/>
                  <a:gd name="T80" fmla="*/ 821 w 898"/>
                  <a:gd name="T81" fmla="*/ 2045 h 3411"/>
                  <a:gd name="T82" fmla="*/ 867 w 898"/>
                  <a:gd name="T83" fmla="*/ 1720 h 3411"/>
                  <a:gd name="T84" fmla="*/ 897 w 898"/>
                  <a:gd name="T85" fmla="*/ 1238 h 3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8" h="3411">
                    <a:moveTo>
                      <a:pt x="897" y="1238"/>
                    </a:moveTo>
                    <a:cubicBezTo>
                      <a:pt x="895" y="1109"/>
                      <a:pt x="873" y="930"/>
                      <a:pt x="878" y="882"/>
                    </a:cubicBezTo>
                    <a:cubicBezTo>
                      <a:pt x="881" y="842"/>
                      <a:pt x="863" y="604"/>
                      <a:pt x="646" y="565"/>
                    </a:cubicBezTo>
                    <a:cubicBezTo>
                      <a:pt x="490" y="537"/>
                      <a:pt x="528" y="419"/>
                      <a:pt x="528" y="419"/>
                    </a:cubicBezTo>
                    <a:cubicBezTo>
                      <a:pt x="559" y="398"/>
                      <a:pt x="562" y="342"/>
                      <a:pt x="562" y="342"/>
                    </a:cubicBezTo>
                    <a:cubicBezTo>
                      <a:pt x="580" y="342"/>
                      <a:pt x="579" y="336"/>
                      <a:pt x="600" y="288"/>
                    </a:cubicBezTo>
                    <a:cubicBezTo>
                      <a:pt x="622" y="240"/>
                      <a:pt x="589" y="226"/>
                      <a:pt x="589" y="226"/>
                    </a:cubicBezTo>
                    <a:cubicBezTo>
                      <a:pt x="632" y="0"/>
                      <a:pt x="451" y="8"/>
                      <a:pt x="451" y="8"/>
                    </a:cubicBezTo>
                    <a:lnTo>
                      <a:pt x="446" y="8"/>
                    </a:lnTo>
                    <a:cubicBezTo>
                      <a:pt x="446" y="8"/>
                      <a:pt x="266" y="0"/>
                      <a:pt x="309" y="226"/>
                    </a:cubicBezTo>
                    <a:cubicBezTo>
                      <a:pt x="309" y="226"/>
                      <a:pt x="276" y="240"/>
                      <a:pt x="298" y="288"/>
                    </a:cubicBezTo>
                    <a:cubicBezTo>
                      <a:pt x="319" y="336"/>
                      <a:pt x="318" y="342"/>
                      <a:pt x="336" y="342"/>
                    </a:cubicBezTo>
                    <a:cubicBezTo>
                      <a:pt x="336" y="342"/>
                      <a:pt x="338" y="398"/>
                      <a:pt x="369" y="419"/>
                    </a:cubicBezTo>
                    <a:cubicBezTo>
                      <a:pt x="369" y="419"/>
                      <a:pt x="408" y="537"/>
                      <a:pt x="252" y="565"/>
                    </a:cubicBezTo>
                    <a:cubicBezTo>
                      <a:pt x="34" y="604"/>
                      <a:pt x="17" y="842"/>
                      <a:pt x="20" y="882"/>
                    </a:cubicBezTo>
                    <a:cubicBezTo>
                      <a:pt x="24" y="930"/>
                      <a:pt x="3" y="1109"/>
                      <a:pt x="1" y="1238"/>
                    </a:cubicBezTo>
                    <a:cubicBezTo>
                      <a:pt x="0" y="1367"/>
                      <a:pt x="31" y="1720"/>
                      <a:pt x="31" y="1720"/>
                    </a:cubicBezTo>
                    <a:cubicBezTo>
                      <a:pt x="11" y="1887"/>
                      <a:pt x="37" y="2040"/>
                      <a:pt x="77" y="2045"/>
                    </a:cubicBezTo>
                    <a:cubicBezTo>
                      <a:pt x="117" y="2049"/>
                      <a:pt x="123" y="1678"/>
                      <a:pt x="123" y="1678"/>
                    </a:cubicBezTo>
                    <a:lnTo>
                      <a:pt x="125" y="1363"/>
                    </a:lnTo>
                    <a:lnTo>
                      <a:pt x="166" y="966"/>
                    </a:lnTo>
                    <a:lnTo>
                      <a:pt x="176" y="1337"/>
                    </a:lnTo>
                    <a:cubicBezTo>
                      <a:pt x="176" y="1337"/>
                      <a:pt x="109" y="1967"/>
                      <a:pt x="168" y="2296"/>
                    </a:cubicBezTo>
                    <a:cubicBezTo>
                      <a:pt x="168" y="2296"/>
                      <a:pt x="193" y="2501"/>
                      <a:pt x="187" y="2565"/>
                    </a:cubicBezTo>
                    <a:cubicBezTo>
                      <a:pt x="182" y="2628"/>
                      <a:pt x="223" y="3238"/>
                      <a:pt x="249" y="3411"/>
                    </a:cubicBezTo>
                    <a:lnTo>
                      <a:pt x="378" y="3395"/>
                    </a:lnTo>
                    <a:cubicBezTo>
                      <a:pt x="378" y="3395"/>
                      <a:pt x="384" y="3134"/>
                      <a:pt x="398" y="3090"/>
                    </a:cubicBezTo>
                    <a:cubicBezTo>
                      <a:pt x="411" y="3046"/>
                      <a:pt x="390" y="2610"/>
                      <a:pt x="398" y="2504"/>
                    </a:cubicBezTo>
                    <a:cubicBezTo>
                      <a:pt x="406" y="2398"/>
                      <a:pt x="432" y="2045"/>
                      <a:pt x="432" y="2045"/>
                    </a:cubicBezTo>
                    <a:lnTo>
                      <a:pt x="466" y="2045"/>
                    </a:lnTo>
                    <a:cubicBezTo>
                      <a:pt x="466" y="2045"/>
                      <a:pt x="492" y="2398"/>
                      <a:pt x="500" y="2504"/>
                    </a:cubicBezTo>
                    <a:cubicBezTo>
                      <a:pt x="508" y="2610"/>
                      <a:pt x="487" y="3046"/>
                      <a:pt x="500" y="3090"/>
                    </a:cubicBezTo>
                    <a:cubicBezTo>
                      <a:pt x="513" y="3134"/>
                      <a:pt x="520" y="3395"/>
                      <a:pt x="520" y="3395"/>
                    </a:cubicBezTo>
                    <a:lnTo>
                      <a:pt x="649" y="3411"/>
                    </a:lnTo>
                    <a:cubicBezTo>
                      <a:pt x="675" y="3238"/>
                      <a:pt x="716" y="2628"/>
                      <a:pt x="711" y="2565"/>
                    </a:cubicBezTo>
                    <a:cubicBezTo>
                      <a:pt x="705" y="2501"/>
                      <a:pt x="730" y="2296"/>
                      <a:pt x="730" y="2296"/>
                    </a:cubicBezTo>
                    <a:cubicBezTo>
                      <a:pt x="789" y="1967"/>
                      <a:pt x="722" y="1337"/>
                      <a:pt x="722" y="1337"/>
                    </a:cubicBezTo>
                    <a:lnTo>
                      <a:pt x="731" y="966"/>
                    </a:lnTo>
                    <a:lnTo>
                      <a:pt x="773" y="1363"/>
                    </a:lnTo>
                    <a:lnTo>
                      <a:pt x="775" y="1678"/>
                    </a:lnTo>
                    <a:cubicBezTo>
                      <a:pt x="775" y="1678"/>
                      <a:pt x="781" y="2049"/>
                      <a:pt x="821" y="2045"/>
                    </a:cubicBezTo>
                    <a:cubicBezTo>
                      <a:pt x="861" y="2040"/>
                      <a:pt x="887" y="1887"/>
                      <a:pt x="867" y="1720"/>
                    </a:cubicBezTo>
                    <a:cubicBezTo>
                      <a:pt x="867" y="1720"/>
                      <a:pt x="898" y="1367"/>
                      <a:pt x="897" y="1238"/>
                    </a:cubicBezTo>
                  </a:path>
                </a:pathLst>
              </a:custGeom>
              <a:solidFill>
                <a:srgbClr val="F9D9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2891"/>
              </a:p>
            </p:txBody>
          </p:sp>
          <p:sp>
            <p:nvSpPr>
              <p:cNvPr id="47" name="Freeform 902">
                <a:extLst>
                  <a:ext uri="{FF2B5EF4-FFF2-40B4-BE49-F238E27FC236}">
                    <a16:creationId xmlns:a16="http://schemas.microsoft.com/office/drawing/2014/main" id="{9EB763F8-950A-4B95-B728-F9BDA1425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7190" y="1930309"/>
                <a:ext cx="236719" cy="214529"/>
              </a:xfrm>
              <a:custGeom>
                <a:avLst/>
                <a:gdLst>
                  <a:gd name="T0" fmla="*/ 8 w 319"/>
                  <a:gd name="T1" fmla="*/ 193 h 278"/>
                  <a:gd name="T2" fmla="*/ 24 w 319"/>
                  <a:gd name="T3" fmla="*/ 278 h 278"/>
                  <a:gd name="T4" fmla="*/ 64 w 319"/>
                  <a:gd name="T5" fmla="*/ 211 h 278"/>
                  <a:gd name="T6" fmla="*/ 54 w 319"/>
                  <a:gd name="T7" fmla="*/ 147 h 278"/>
                  <a:gd name="T8" fmla="*/ 73 w 319"/>
                  <a:gd name="T9" fmla="*/ 80 h 278"/>
                  <a:gd name="T10" fmla="*/ 161 w 319"/>
                  <a:gd name="T11" fmla="*/ 128 h 278"/>
                  <a:gd name="T12" fmla="*/ 264 w 319"/>
                  <a:gd name="T13" fmla="*/ 135 h 278"/>
                  <a:gd name="T14" fmla="*/ 265 w 319"/>
                  <a:gd name="T15" fmla="*/ 212 h 278"/>
                  <a:gd name="T16" fmla="*/ 304 w 319"/>
                  <a:gd name="T17" fmla="*/ 278 h 278"/>
                  <a:gd name="T18" fmla="*/ 319 w 319"/>
                  <a:gd name="T19" fmla="*/ 178 h 278"/>
                  <a:gd name="T20" fmla="*/ 234 w 319"/>
                  <a:gd name="T21" fmla="*/ 31 h 278"/>
                  <a:gd name="T22" fmla="*/ 77 w 319"/>
                  <a:gd name="T23" fmla="*/ 39 h 278"/>
                  <a:gd name="T24" fmla="*/ 8 w 319"/>
                  <a:gd name="T25" fmla="*/ 193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9" h="278">
                    <a:moveTo>
                      <a:pt x="8" y="193"/>
                    </a:moveTo>
                    <a:lnTo>
                      <a:pt x="24" y="278"/>
                    </a:lnTo>
                    <a:lnTo>
                      <a:pt x="64" y="211"/>
                    </a:lnTo>
                    <a:cubicBezTo>
                      <a:pt x="64" y="211"/>
                      <a:pt x="50" y="170"/>
                      <a:pt x="54" y="147"/>
                    </a:cubicBezTo>
                    <a:cubicBezTo>
                      <a:pt x="59" y="121"/>
                      <a:pt x="80" y="116"/>
                      <a:pt x="73" y="80"/>
                    </a:cubicBezTo>
                    <a:cubicBezTo>
                      <a:pt x="73" y="80"/>
                      <a:pt x="109" y="118"/>
                      <a:pt x="161" y="128"/>
                    </a:cubicBezTo>
                    <a:cubicBezTo>
                      <a:pt x="214" y="139"/>
                      <a:pt x="250" y="113"/>
                      <a:pt x="264" y="135"/>
                    </a:cubicBezTo>
                    <a:cubicBezTo>
                      <a:pt x="279" y="159"/>
                      <a:pt x="265" y="212"/>
                      <a:pt x="265" y="212"/>
                    </a:cubicBezTo>
                    <a:lnTo>
                      <a:pt x="304" y="278"/>
                    </a:lnTo>
                    <a:cubicBezTo>
                      <a:pt x="304" y="278"/>
                      <a:pt x="318" y="212"/>
                      <a:pt x="319" y="178"/>
                    </a:cubicBezTo>
                    <a:cubicBezTo>
                      <a:pt x="319" y="142"/>
                      <a:pt x="309" y="62"/>
                      <a:pt x="234" y="31"/>
                    </a:cubicBezTo>
                    <a:cubicBezTo>
                      <a:pt x="160" y="0"/>
                      <a:pt x="103" y="22"/>
                      <a:pt x="77" y="39"/>
                    </a:cubicBezTo>
                    <a:cubicBezTo>
                      <a:pt x="50" y="56"/>
                      <a:pt x="0" y="103"/>
                      <a:pt x="8" y="193"/>
                    </a:cubicBezTo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2891"/>
              </a:p>
            </p:txBody>
          </p:sp>
          <p:sp>
            <p:nvSpPr>
              <p:cNvPr id="48" name="Freeform 909">
                <a:extLst>
                  <a:ext uri="{FF2B5EF4-FFF2-40B4-BE49-F238E27FC236}">
                    <a16:creationId xmlns:a16="http://schemas.microsoft.com/office/drawing/2014/main" id="{1897CE99-D0AF-4735-9551-310B1CF03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4035" y="3298832"/>
                <a:ext cx="510427" cy="1220580"/>
              </a:xfrm>
              <a:custGeom>
                <a:avLst/>
                <a:gdLst>
                  <a:gd name="T0" fmla="*/ 651 w 664"/>
                  <a:gd name="T1" fmla="*/ 0 h 1604"/>
                  <a:gd name="T2" fmla="*/ 332 w 664"/>
                  <a:gd name="T3" fmla="*/ 0 h 1604"/>
                  <a:gd name="T4" fmla="*/ 13 w 664"/>
                  <a:gd name="T5" fmla="*/ 0 h 1604"/>
                  <a:gd name="T6" fmla="*/ 0 w 664"/>
                  <a:gd name="T7" fmla="*/ 186 h 1604"/>
                  <a:gd name="T8" fmla="*/ 52 w 664"/>
                  <a:gd name="T9" fmla="*/ 833 h 1604"/>
                  <a:gd name="T10" fmla="*/ 90 w 664"/>
                  <a:gd name="T11" fmla="*/ 1369 h 1604"/>
                  <a:gd name="T12" fmla="*/ 107 w 664"/>
                  <a:gd name="T13" fmla="*/ 1604 h 1604"/>
                  <a:gd name="T14" fmla="*/ 271 w 664"/>
                  <a:gd name="T15" fmla="*/ 1581 h 1604"/>
                  <a:gd name="T16" fmla="*/ 289 w 664"/>
                  <a:gd name="T17" fmla="*/ 1360 h 1604"/>
                  <a:gd name="T18" fmla="*/ 301 w 664"/>
                  <a:gd name="T19" fmla="*/ 936 h 1604"/>
                  <a:gd name="T20" fmla="*/ 295 w 664"/>
                  <a:gd name="T21" fmla="*/ 763 h 1604"/>
                  <a:gd name="T22" fmla="*/ 329 w 664"/>
                  <a:gd name="T23" fmla="*/ 311 h 1604"/>
                  <a:gd name="T24" fmla="*/ 335 w 664"/>
                  <a:gd name="T25" fmla="*/ 311 h 1604"/>
                  <a:gd name="T26" fmla="*/ 368 w 664"/>
                  <a:gd name="T27" fmla="*/ 763 h 1604"/>
                  <a:gd name="T28" fmla="*/ 363 w 664"/>
                  <a:gd name="T29" fmla="*/ 936 h 1604"/>
                  <a:gd name="T30" fmla="*/ 375 w 664"/>
                  <a:gd name="T31" fmla="*/ 1360 h 1604"/>
                  <a:gd name="T32" fmla="*/ 393 w 664"/>
                  <a:gd name="T33" fmla="*/ 1581 h 1604"/>
                  <a:gd name="T34" fmla="*/ 557 w 664"/>
                  <a:gd name="T35" fmla="*/ 1604 h 1604"/>
                  <a:gd name="T36" fmla="*/ 574 w 664"/>
                  <a:gd name="T37" fmla="*/ 1369 h 1604"/>
                  <a:gd name="T38" fmla="*/ 612 w 664"/>
                  <a:gd name="T39" fmla="*/ 833 h 1604"/>
                  <a:gd name="T40" fmla="*/ 664 w 664"/>
                  <a:gd name="T41" fmla="*/ 186 h 1604"/>
                  <a:gd name="T42" fmla="*/ 651 w 664"/>
                  <a:gd name="T43" fmla="*/ 0 h 1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64" h="1604">
                    <a:moveTo>
                      <a:pt x="651" y="0"/>
                    </a:moveTo>
                    <a:lnTo>
                      <a:pt x="332" y="0"/>
                    </a:lnTo>
                    <a:lnTo>
                      <a:pt x="13" y="0"/>
                    </a:lnTo>
                    <a:lnTo>
                      <a:pt x="0" y="186"/>
                    </a:lnTo>
                    <a:cubicBezTo>
                      <a:pt x="9" y="400"/>
                      <a:pt x="65" y="675"/>
                      <a:pt x="52" y="833"/>
                    </a:cubicBezTo>
                    <a:cubicBezTo>
                      <a:pt x="40" y="990"/>
                      <a:pt x="90" y="1369"/>
                      <a:pt x="90" y="1369"/>
                    </a:cubicBezTo>
                    <a:cubicBezTo>
                      <a:pt x="105" y="1431"/>
                      <a:pt x="107" y="1604"/>
                      <a:pt x="107" y="1604"/>
                    </a:cubicBezTo>
                    <a:lnTo>
                      <a:pt x="271" y="1581"/>
                    </a:lnTo>
                    <a:cubicBezTo>
                      <a:pt x="271" y="1581"/>
                      <a:pt x="282" y="1405"/>
                      <a:pt x="289" y="1360"/>
                    </a:cubicBezTo>
                    <a:cubicBezTo>
                      <a:pt x="289" y="1360"/>
                      <a:pt x="309" y="1159"/>
                      <a:pt x="301" y="936"/>
                    </a:cubicBezTo>
                    <a:cubicBezTo>
                      <a:pt x="299" y="872"/>
                      <a:pt x="295" y="814"/>
                      <a:pt x="295" y="763"/>
                    </a:cubicBezTo>
                    <a:cubicBezTo>
                      <a:pt x="296" y="652"/>
                      <a:pt x="316" y="408"/>
                      <a:pt x="329" y="311"/>
                    </a:cubicBezTo>
                    <a:cubicBezTo>
                      <a:pt x="329" y="307"/>
                      <a:pt x="335" y="307"/>
                      <a:pt x="335" y="311"/>
                    </a:cubicBezTo>
                    <a:cubicBezTo>
                      <a:pt x="348" y="408"/>
                      <a:pt x="368" y="652"/>
                      <a:pt x="368" y="763"/>
                    </a:cubicBezTo>
                    <a:cubicBezTo>
                      <a:pt x="369" y="814"/>
                      <a:pt x="365" y="872"/>
                      <a:pt x="363" y="936"/>
                    </a:cubicBezTo>
                    <a:cubicBezTo>
                      <a:pt x="355" y="1159"/>
                      <a:pt x="375" y="1360"/>
                      <a:pt x="375" y="1360"/>
                    </a:cubicBezTo>
                    <a:cubicBezTo>
                      <a:pt x="382" y="1405"/>
                      <a:pt x="393" y="1581"/>
                      <a:pt x="393" y="1581"/>
                    </a:cubicBezTo>
                    <a:lnTo>
                      <a:pt x="557" y="1604"/>
                    </a:lnTo>
                    <a:cubicBezTo>
                      <a:pt x="557" y="1604"/>
                      <a:pt x="559" y="1431"/>
                      <a:pt x="574" y="1369"/>
                    </a:cubicBezTo>
                    <a:cubicBezTo>
                      <a:pt x="574" y="1369"/>
                      <a:pt x="624" y="990"/>
                      <a:pt x="612" y="833"/>
                    </a:cubicBezTo>
                    <a:cubicBezTo>
                      <a:pt x="599" y="675"/>
                      <a:pt x="655" y="400"/>
                      <a:pt x="664" y="186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2891"/>
              </a:p>
            </p:txBody>
          </p:sp>
          <p:sp>
            <p:nvSpPr>
              <p:cNvPr id="49" name="Freeform 911">
                <a:extLst>
                  <a:ext uri="{FF2B5EF4-FFF2-40B4-BE49-F238E27FC236}">
                    <a16:creationId xmlns:a16="http://schemas.microsoft.com/office/drawing/2014/main" id="{E9F9D395-42B1-43B4-88C9-4DF5C1C07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4587" y="2314975"/>
                <a:ext cx="229323" cy="451246"/>
              </a:xfrm>
              <a:custGeom>
                <a:avLst/>
                <a:gdLst>
                  <a:gd name="T0" fmla="*/ 26 w 31"/>
                  <a:gd name="T1" fmla="*/ 0 h 61"/>
                  <a:gd name="T2" fmla="*/ 15 w 31"/>
                  <a:gd name="T3" fmla="*/ 5 h 61"/>
                  <a:gd name="T4" fmla="*/ 5 w 31"/>
                  <a:gd name="T5" fmla="*/ 0 h 61"/>
                  <a:gd name="T6" fmla="*/ 0 w 31"/>
                  <a:gd name="T7" fmla="*/ 6 h 61"/>
                  <a:gd name="T8" fmla="*/ 2 w 31"/>
                  <a:gd name="T9" fmla="*/ 44 h 61"/>
                  <a:gd name="T10" fmla="*/ 15 w 31"/>
                  <a:gd name="T11" fmla="*/ 61 h 61"/>
                  <a:gd name="T12" fmla="*/ 29 w 31"/>
                  <a:gd name="T13" fmla="*/ 44 h 61"/>
                  <a:gd name="T14" fmla="*/ 31 w 31"/>
                  <a:gd name="T15" fmla="*/ 6 h 61"/>
                  <a:gd name="T16" fmla="*/ 26 w 31"/>
                  <a:gd name="T1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61">
                    <a:moveTo>
                      <a:pt x="26" y="0"/>
                    </a:moveTo>
                    <a:lnTo>
                      <a:pt x="15" y="5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2" y="44"/>
                    </a:lnTo>
                    <a:lnTo>
                      <a:pt x="15" y="61"/>
                    </a:lnTo>
                    <a:lnTo>
                      <a:pt x="29" y="44"/>
                    </a:lnTo>
                    <a:lnTo>
                      <a:pt x="31" y="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2891"/>
              </a:p>
            </p:txBody>
          </p:sp>
          <p:sp>
            <p:nvSpPr>
              <p:cNvPr id="50" name="Freeform 912">
                <a:extLst>
                  <a:ext uri="{FF2B5EF4-FFF2-40B4-BE49-F238E27FC236}">
                    <a16:creationId xmlns:a16="http://schemas.microsoft.com/office/drawing/2014/main" id="{6EDDC1FF-CFC3-4974-9BB8-F6EC570E9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5958" y="2403749"/>
                <a:ext cx="66580" cy="399461"/>
              </a:xfrm>
              <a:custGeom>
                <a:avLst/>
                <a:gdLst>
                  <a:gd name="T0" fmla="*/ 7 w 9"/>
                  <a:gd name="T1" fmla="*/ 9 h 54"/>
                  <a:gd name="T2" fmla="*/ 9 w 9"/>
                  <a:gd name="T3" fmla="*/ 5 h 54"/>
                  <a:gd name="T4" fmla="*/ 4 w 9"/>
                  <a:gd name="T5" fmla="*/ 0 h 54"/>
                  <a:gd name="T6" fmla="*/ 0 w 9"/>
                  <a:gd name="T7" fmla="*/ 5 h 54"/>
                  <a:gd name="T8" fmla="*/ 2 w 9"/>
                  <a:gd name="T9" fmla="*/ 9 h 54"/>
                  <a:gd name="T10" fmla="*/ 0 w 9"/>
                  <a:gd name="T11" fmla="*/ 33 h 54"/>
                  <a:gd name="T12" fmla="*/ 4 w 9"/>
                  <a:gd name="T13" fmla="*/ 54 h 54"/>
                  <a:gd name="T14" fmla="*/ 9 w 9"/>
                  <a:gd name="T15" fmla="*/ 33 h 54"/>
                  <a:gd name="T16" fmla="*/ 7 w 9"/>
                  <a:gd name="T17" fmla="*/ 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54">
                    <a:moveTo>
                      <a:pt x="7" y="9"/>
                    </a:moveTo>
                    <a:lnTo>
                      <a:pt x="9" y="5"/>
                    </a:lnTo>
                    <a:lnTo>
                      <a:pt x="4" y="0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0" y="33"/>
                    </a:lnTo>
                    <a:lnTo>
                      <a:pt x="4" y="54"/>
                    </a:lnTo>
                    <a:lnTo>
                      <a:pt x="9" y="33"/>
                    </a:lnTo>
                    <a:lnTo>
                      <a:pt x="7" y="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2891"/>
              </a:p>
            </p:txBody>
          </p:sp>
          <p:sp>
            <p:nvSpPr>
              <p:cNvPr id="51" name="Freeform 913">
                <a:extLst>
                  <a:ext uri="{FF2B5EF4-FFF2-40B4-BE49-F238E27FC236}">
                    <a16:creationId xmlns:a16="http://schemas.microsoft.com/office/drawing/2014/main" id="{74C0A65F-DC73-4774-8281-DB43FF35B9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3080" y="2344570"/>
                <a:ext cx="732349" cy="1072631"/>
              </a:xfrm>
              <a:custGeom>
                <a:avLst/>
                <a:gdLst>
                  <a:gd name="T0" fmla="*/ 887 w 960"/>
                  <a:gd name="T1" fmla="*/ 99 h 1409"/>
                  <a:gd name="T2" fmla="*/ 740 w 960"/>
                  <a:gd name="T3" fmla="*/ 46 h 1409"/>
                  <a:gd name="T4" fmla="*/ 707 w 960"/>
                  <a:gd name="T5" fmla="*/ 23 h 1409"/>
                  <a:gd name="T6" fmla="*/ 626 w 960"/>
                  <a:gd name="T7" fmla="*/ 0 h 1409"/>
                  <a:gd name="T8" fmla="*/ 480 w 960"/>
                  <a:gd name="T9" fmla="*/ 516 h 1409"/>
                  <a:gd name="T10" fmla="*/ 333 w 960"/>
                  <a:gd name="T11" fmla="*/ 0 h 1409"/>
                  <a:gd name="T12" fmla="*/ 253 w 960"/>
                  <a:gd name="T13" fmla="*/ 23 h 1409"/>
                  <a:gd name="T14" fmla="*/ 220 w 960"/>
                  <a:gd name="T15" fmla="*/ 46 h 1409"/>
                  <a:gd name="T16" fmla="*/ 73 w 960"/>
                  <a:gd name="T17" fmla="*/ 99 h 1409"/>
                  <a:gd name="T18" fmla="*/ 18 w 960"/>
                  <a:gd name="T19" fmla="*/ 420 h 1409"/>
                  <a:gd name="T20" fmla="*/ 28 w 960"/>
                  <a:gd name="T21" fmla="*/ 1156 h 1409"/>
                  <a:gd name="T22" fmla="*/ 168 w 960"/>
                  <a:gd name="T23" fmla="*/ 1132 h 1409"/>
                  <a:gd name="T24" fmla="*/ 197 w 960"/>
                  <a:gd name="T25" fmla="*/ 434 h 1409"/>
                  <a:gd name="T26" fmla="*/ 197 w 960"/>
                  <a:gd name="T27" fmla="*/ 856 h 1409"/>
                  <a:gd name="T28" fmla="*/ 146 w 960"/>
                  <a:gd name="T29" fmla="*/ 1381 h 1409"/>
                  <a:gd name="T30" fmla="*/ 435 w 960"/>
                  <a:gd name="T31" fmla="*/ 1409 h 1409"/>
                  <a:gd name="T32" fmla="*/ 480 w 960"/>
                  <a:gd name="T33" fmla="*/ 1265 h 1409"/>
                  <a:gd name="T34" fmla="*/ 525 w 960"/>
                  <a:gd name="T35" fmla="*/ 1409 h 1409"/>
                  <a:gd name="T36" fmla="*/ 814 w 960"/>
                  <a:gd name="T37" fmla="*/ 1381 h 1409"/>
                  <a:gd name="T38" fmla="*/ 763 w 960"/>
                  <a:gd name="T39" fmla="*/ 856 h 1409"/>
                  <a:gd name="T40" fmla="*/ 762 w 960"/>
                  <a:gd name="T41" fmla="*/ 434 h 1409"/>
                  <a:gd name="T42" fmla="*/ 792 w 960"/>
                  <a:gd name="T43" fmla="*/ 1132 h 1409"/>
                  <a:gd name="T44" fmla="*/ 932 w 960"/>
                  <a:gd name="T45" fmla="*/ 1156 h 1409"/>
                  <a:gd name="T46" fmla="*/ 942 w 960"/>
                  <a:gd name="T47" fmla="*/ 420 h 1409"/>
                  <a:gd name="T48" fmla="*/ 887 w 960"/>
                  <a:gd name="T49" fmla="*/ 99 h 1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60" h="1409">
                    <a:moveTo>
                      <a:pt x="887" y="99"/>
                    </a:moveTo>
                    <a:lnTo>
                      <a:pt x="740" y="46"/>
                    </a:lnTo>
                    <a:lnTo>
                      <a:pt x="707" y="23"/>
                    </a:lnTo>
                    <a:lnTo>
                      <a:pt x="626" y="0"/>
                    </a:lnTo>
                    <a:lnTo>
                      <a:pt x="480" y="516"/>
                    </a:lnTo>
                    <a:lnTo>
                      <a:pt x="333" y="0"/>
                    </a:lnTo>
                    <a:lnTo>
                      <a:pt x="253" y="23"/>
                    </a:lnTo>
                    <a:lnTo>
                      <a:pt x="220" y="46"/>
                    </a:lnTo>
                    <a:lnTo>
                      <a:pt x="73" y="99"/>
                    </a:lnTo>
                    <a:cubicBezTo>
                      <a:pt x="73" y="99"/>
                      <a:pt x="16" y="293"/>
                      <a:pt x="18" y="420"/>
                    </a:cubicBezTo>
                    <a:cubicBezTo>
                      <a:pt x="20" y="544"/>
                      <a:pt x="0" y="1017"/>
                      <a:pt x="28" y="1156"/>
                    </a:cubicBezTo>
                    <a:lnTo>
                      <a:pt x="168" y="1132"/>
                    </a:lnTo>
                    <a:lnTo>
                      <a:pt x="197" y="434"/>
                    </a:lnTo>
                    <a:lnTo>
                      <a:pt x="197" y="856"/>
                    </a:lnTo>
                    <a:lnTo>
                      <a:pt x="146" y="1381"/>
                    </a:lnTo>
                    <a:lnTo>
                      <a:pt x="435" y="1409"/>
                    </a:lnTo>
                    <a:lnTo>
                      <a:pt x="480" y="1265"/>
                    </a:lnTo>
                    <a:lnTo>
                      <a:pt x="525" y="1409"/>
                    </a:lnTo>
                    <a:lnTo>
                      <a:pt x="814" y="1381"/>
                    </a:lnTo>
                    <a:lnTo>
                      <a:pt x="763" y="856"/>
                    </a:lnTo>
                    <a:lnTo>
                      <a:pt x="762" y="434"/>
                    </a:lnTo>
                    <a:lnTo>
                      <a:pt x="792" y="1132"/>
                    </a:lnTo>
                    <a:lnTo>
                      <a:pt x="932" y="1156"/>
                    </a:lnTo>
                    <a:cubicBezTo>
                      <a:pt x="960" y="1017"/>
                      <a:pt x="940" y="544"/>
                      <a:pt x="942" y="420"/>
                    </a:cubicBezTo>
                    <a:cubicBezTo>
                      <a:pt x="944" y="293"/>
                      <a:pt x="887" y="99"/>
                      <a:pt x="887" y="99"/>
                    </a:cubicBezTo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2891"/>
              </a:p>
            </p:txBody>
          </p:sp>
          <p:sp>
            <p:nvSpPr>
              <p:cNvPr id="52" name="Freeform: Shape 143">
                <a:extLst>
                  <a:ext uri="{FF2B5EF4-FFF2-40B4-BE49-F238E27FC236}">
                    <a16:creationId xmlns:a16="http://schemas.microsoft.com/office/drawing/2014/main" id="{B996ED48-8DEA-450B-B183-56B0D6298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7895" y="4497218"/>
                <a:ext cx="595467" cy="155349"/>
              </a:xfrm>
              <a:custGeom>
                <a:avLst/>
                <a:gdLst>
                  <a:gd name="connsiteX0" fmla="*/ 182716 w 312624"/>
                  <a:gd name="connsiteY0" fmla="*/ 0 h 81559"/>
                  <a:gd name="connsiteX1" fmla="*/ 247146 w 312624"/>
                  <a:gd name="connsiteY1" fmla="*/ 2732 h 81559"/>
                  <a:gd name="connsiteX2" fmla="*/ 263253 w 312624"/>
                  <a:gd name="connsiteY2" fmla="*/ 26146 h 81559"/>
                  <a:gd name="connsiteX3" fmla="*/ 306468 w 312624"/>
                  <a:gd name="connsiteY3" fmla="*/ 62438 h 81559"/>
                  <a:gd name="connsiteX4" fmla="*/ 303718 w 312624"/>
                  <a:gd name="connsiteY4" fmla="*/ 81559 h 81559"/>
                  <a:gd name="connsiteX5" fmla="*/ 233003 w 312624"/>
                  <a:gd name="connsiteY5" fmla="*/ 81559 h 81559"/>
                  <a:gd name="connsiteX6" fmla="*/ 223967 w 312624"/>
                  <a:gd name="connsiteY6" fmla="*/ 61267 h 81559"/>
                  <a:gd name="connsiteX7" fmla="*/ 223574 w 312624"/>
                  <a:gd name="connsiteY7" fmla="*/ 72584 h 81559"/>
                  <a:gd name="connsiteX8" fmla="*/ 180752 w 312624"/>
                  <a:gd name="connsiteY8" fmla="*/ 61657 h 81559"/>
                  <a:gd name="connsiteX9" fmla="*/ 180359 w 312624"/>
                  <a:gd name="connsiteY9" fmla="*/ 60877 h 81559"/>
                  <a:gd name="connsiteX10" fmla="*/ 182716 w 312624"/>
                  <a:gd name="connsiteY10" fmla="*/ 0 h 81559"/>
                  <a:gd name="connsiteX11" fmla="*/ 133618 w 312624"/>
                  <a:gd name="connsiteY11" fmla="*/ 0 h 81559"/>
                  <a:gd name="connsiteX12" fmla="*/ 135639 w 312624"/>
                  <a:gd name="connsiteY12" fmla="*/ 60877 h 81559"/>
                  <a:gd name="connsiteX13" fmla="*/ 135639 w 312624"/>
                  <a:gd name="connsiteY13" fmla="*/ 61657 h 81559"/>
                  <a:gd name="connsiteX14" fmla="*/ 91594 w 312624"/>
                  <a:gd name="connsiteY14" fmla="*/ 72584 h 81559"/>
                  <a:gd name="connsiteX15" fmla="*/ 91190 w 312624"/>
                  <a:gd name="connsiteY15" fmla="*/ 61267 h 81559"/>
                  <a:gd name="connsiteX16" fmla="*/ 81896 w 312624"/>
                  <a:gd name="connsiteY16" fmla="*/ 81559 h 81559"/>
                  <a:gd name="connsiteX17" fmla="*/ 9161 w 312624"/>
                  <a:gd name="connsiteY17" fmla="*/ 81559 h 81559"/>
                  <a:gd name="connsiteX18" fmla="*/ 6332 w 312624"/>
                  <a:gd name="connsiteY18" fmla="*/ 62438 h 81559"/>
                  <a:gd name="connsiteX19" fmla="*/ 50781 w 312624"/>
                  <a:gd name="connsiteY19" fmla="*/ 26146 h 81559"/>
                  <a:gd name="connsiteX20" fmla="*/ 66945 w 312624"/>
                  <a:gd name="connsiteY20" fmla="*/ 2732 h 81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12624" h="81559">
                    <a:moveTo>
                      <a:pt x="182716" y="0"/>
                    </a:moveTo>
                    <a:lnTo>
                      <a:pt x="247146" y="2732"/>
                    </a:lnTo>
                    <a:cubicBezTo>
                      <a:pt x="251860" y="9366"/>
                      <a:pt x="259324" y="23414"/>
                      <a:pt x="263253" y="26146"/>
                    </a:cubicBezTo>
                    <a:lnTo>
                      <a:pt x="306468" y="62438"/>
                    </a:lnTo>
                    <a:cubicBezTo>
                      <a:pt x="314718" y="66730"/>
                      <a:pt x="315504" y="79218"/>
                      <a:pt x="303718" y="81559"/>
                    </a:cubicBezTo>
                    <a:lnTo>
                      <a:pt x="233003" y="81559"/>
                    </a:lnTo>
                    <a:lnTo>
                      <a:pt x="223967" y="61267"/>
                    </a:lnTo>
                    <a:lnTo>
                      <a:pt x="223574" y="72584"/>
                    </a:lnTo>
                    <a:lnTo>
                      <a:pt x="180752" y="61657"/>
                    </a:lnTo>
                    <a:cubicBezTo>
                      <a:pt x="180752" y="61267"/>
                      <a:pt x="180752" y="61267"/>
                      <a:pt x="180359" y="60877"/>
                    </a:cubicBezTo>
                    <a:cubicBezTo>
                      <a:pt x="179573" y="56194"/>
                      <a:pt x="181144" y="13658"/>
                      <a:pt x="182716" y="0"/>
                    </a:cubicBezTo>
                    <a:close/>
                    <a:moveTo>
                      <a:pt x="133618" y="0"/>
                    </a:moveTo>
                    <a:cubicBezTo>
                      <a:pt x="135235" y="13658"/>
                      <a:pt x="136851" y="56194"/>
                      <a:pt x="135639" y="60877"/>
                    </a:cubicBezTo>
                    <a:cubicBezTo>
                      <a:pt x="135639" y="61267"/>
                      <a:pt x="135639" y="61267"/>
                      <a:pt x="135639" y="61657"/>
                    </a:cubicBezTo>
                    <a:lnTo>
                      <a:pt x="91594" y="72584"/>
                    </a:lnTo>
                    <a:lnTo>
                      <a:pt x="91190" y="61267"/>
                    </a:lnTo>
                    <a:lnTo>
                      <a:pt x="81896" y="81559"/>
                    </a:lnTo>
                    <a:lnTo>
                      <a:pt x="9161" y="81559"/>
                    </a:lnTo>
                    <a:cubicBezTo>
                      <a:pt x="-2962" y="79218"/>
                      <a:pt x="-2154" y="66730"/>
                      <a:pt x="6332" y="62438"/>
                    </a:cubicBezTo>
                    <a:lnTo>
                      <a:pt x="50781" y="26146"/>
                    </a:lnTo>
                    <a:cubicBezTo>
                      <a:pt x="54822" y="23414"/>
                      <a:pt x="62500" y="9366"/>
                      <a:pt x="66945" y="2732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sz="2891"/>
              </a:p>
            </p:txBody>
          </p:sp>
          <p:sp>
            <p:nvSpPr>
              <p:cNvPr id="53" name="Freeform: Shape 144">
                <a:extLst>
                  <a:ext uri="{FF2B5EF4-FFF2-40B4-BE49-F238E27FC236}">
                    <a16:creationId xmlns:a16="http://schemas.microsoft.com/office/drawing/2014/main" id="{28CF5766-4887-4CA9-9D1E-885D2411E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4038" y="3261852"/>
                <a:ext cx="510427" cy="133154"/>
              </a:xfrm>
              <a:custGeom>
                <a:avLst/>
                <a:gdLst>
                  <a:gd name="connsiteX0" fmla="*/ 267977 w 267977"/>
                  <a:gd name="connsiteY0" fmla="*/ 0 h 69907"/>
                  <a:gd name="connsiteX1" fmla="*/ 267977 w 267977"/>
                  <a:gd name="connsiteY1" fmla="*/ 34954 h 69907"/>
                  <a:gd name="connsiteX2" fmla="*/ 250500 w 267977"/>
                  <a:gd name="connsiteY2" fmla="*/ 69907 h 69907"/>
                  <a:gd name="connsiteX3" fmla="*/ 252997 w 267977"/>
                  <a:gd name="connsiteY3" fmla="*/ 25921 h 69907"/>
                  <a:gd name="connsiteX4" fmla="*/ 265064 w 267977"/>
                  <a:gd name="connsiteY4" fmla="*/ 5106 h 69907"/>
                  <a:gd name="connsiteX5" fmla="*/ 0 w 267977"/>
                  <a:gd name="connsiteY5" fmla="*/ 0 h 69907"/>
                  <a:gd name="connsiteX6" fmla="*/ 2497 w 267977"/>
                  <a:gd name="connsiteY6" fmla="*/ 5106 h 69907"/>
                  <a:gd name="connsiteX7" fmla="*/ 14564 w 267977"/>
                  <a:gd name="connsiteY7" fmla="*/ 25921 h 69907"/>
                  <a:gd name="connsiteX8" fmla="*/ 17476 w 267977"/>
                  <a:gd name="connsiteY8" fmla="*/ 69907 h 69907"/>
                  <a:gd name="connsiteX9" fmla="*/ 0 w 267977"/>
                  <a:gd name="connsiteY9" fmla="*/ 34954 h 69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7977" h="69907">
                    <a:moveTo>
                      <a:pt x="267977" y="0"/>
                    </a:moveTo>
                    <a:lnTo>
                      <a:pt x="267977" y="34954"/>
                    </a:lnTo>
                    <a:cubicBezTo>
                      <a:pt x="267977" y="34954"/>
                      <a:pt x="261735" y="69907"/>
                      <a:pt x="250500" y="69907"/>
                    </a:cubicBezTo>
                    <a:cubicBezTo>
                      <a:pt x="244675" y="69907"/>
                      <a:pt x="251749" y="34954"/>
                      <a:pt x="252997" y="25921"/>
                    </a:cubicBezTo>
                    <a:cubicBezTo>
                      <a:pt x="254662" y="16888"/>
                      <a:pt x="265064" y="5106"/>
                      <a:pt x="265064" y="5106"/>
                    </a:cubicBezTo>
                    <a:close/>
                    <a:moveTo>
                      <a:pt x="0" y="0"/>
                    </a:moveTo>
                    <a:lnTo>
                      <a:pt x="2497" y="5106"/>
                    </a:lnTo>
                    <a:cubicBezTo>
                      <a:pt x="2497" y="5106"/>
                      <a:pt x="13315" y="16888"/>
                      <a:pt x="14564" y="25921"/>
                    </a:cubicBezTo>
                    <a:cubicBezTo>
                      <a:pt x="16228" y="34954"/>
                      <a:pt x="23302" y="69907"/>
                      <a:pt x="17476" y="69907"/>
                    </a:cubicBezTo>
                    <a:cubicBezTo>
                      <a:pt x="6242" y="69907"/>
                      <a:pt x="0" y="34954"/>
                      <a:pt x="0" y="34954"/>
                    </a:cubicBezTo>
                    <a:close/>
                  </a:path>
                </a:pathLst>
              </a:custGeom>
              <a:solidFill>
                <a:srgbClr val="F9D9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sz="2891"/>
              </a:p>
            </p:txBody>
          </p:sp>
        </p:grpSp>
        <p:grpSp>
          <p:nvGrpSpPr>
            <p:cNvPr id="24" name="Gruppieren 52">
              <a:extLst>
                <a:ext uri="{FF2B5EF4-FFF2-40B4-BE49-F238E27FC236}">
                  <a16:creationId xmlns:a16="http://schemas.microsoft.com/office/drawing/2014/main" id="{224B000A-ED2E-4EF3-B3D7-2113C2228DD9}"/>
                </a:ext>
              </a:extLst>
            </p:cNvPr>
            <p:cNvGrpSpPr/>
            <p:nvPr/>
          </p:nvGrpSpPr>
          <p:grpSpPr>
            <a:xfrm>
              <a:off x="2502654" y="1342424"/>
              <a:ext cx="1643492" cy="1419377"/>
              <a:chOff x="7900653" y="2292668"/>
              <a:chExt cx="831850" cy="763587"/>
            </a:xfrm>
            <a:solidFill>
              <a:srgbClr val="900C3F"/>
            </a:solidFill>
          </p:grpSpPr>
          <p:sp>
            <p:nvSpPr>
              <p:cNvPr id="26" name="Freeform 5">
                <a:extLst>
                  <a:ext uri="{FF2B5EF4-FFF2-40B4-BE49-F238E27FC236}">
                    <a16:creationId xmlns:a16="http://schemas.microsoft.com/office/drawing/2014/main" id="{A8E11AAA-ED49-41D6-99BD-CA9902EE5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0653" y="2292668"/>
                <a:ext cx="831850" cy="763587"/>
              </a:xfrm>
              <a:custGeom>
                <a:avLst/>
                <a:gdLst>
                  <a:gd name="T0" fmla="*/ 524 w 524"/>
                  <a:gd name="T1" fmla="*/ 36 h 481"/>
                  <a:gd name="T2" fmla="*/ 490 w 524"/>
                  <a:gd name="T3" fmla="*/ 335 h 481"/>
                  <a:gd name="T4" fmla="*/ 305 w 524"/>
                  <a:gd name="T5" fmla="*/ 347 h 481"/>
                  <a:gd name="T6" fmla="*/ 120 w 524"/>
                  <a:gd name="T7" fmla="*/ 481 h 481"/>
                  <a:gd name="T8" fmla="*/ 147 w 524"/>
                  <a:gd name="T9" fmla="*/ 356 h 481"/>
                  <a:gd name="T10" fmla="*/ 41 w 524"/>
                  <a:gd name="T11" fmla="*/ 363 h 481"/>
                  <a:gd name="T12" fmla="*/ 0 w 524"/>
                  <a:gd name="T13" fmla="*/ 0 h 481"/>
                  <a:gd name="T14" fmla="*/ 524 w 524"/>
                  <a:gd name="T15" fmla="*/ 36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4" h="481">
                    <a:moveTo>
                      <a:pt x="524" y="36"/>
                    </a:moveTo>
                    <a:lnTo>
                      <a:pt x="490" y="335"/>
                    </a:lnTo>
                    <a:lnTo>
                      <a:pt x="305" y="347"/>
                    </a:lnTo>
                    <a:lnTo>
                      <a:pt x="120" y="481"/>
                    </a:lnTo>
                    <a:lnTo>
                      <a:pt x="147" y="356"/>
                    </a:lnTo>
                    <a:lnTo>
                      <a:pt x="41" y="363"/>
                    </a:lnTo>
                    <a:lnTo>
                      <a:pt x="0" y="0"/>
                    </a:lnTo>
                    <a:lnTo>
                      <a:pt x="524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7" name="Gruppieren 33">
                <a:extLst>
                  <a:ext uri="{FF2B5EF4-FFF2-40B4-BE49-F238E27FC236}">
                    <a16:creationId xmlns:a16="http://schemas.microsoft.com/office/drawing/2014/main" id="{A5B01D8E-F6C6-47F8-86D9-D821528D39CB}"/>
                  </a:ext>
                </a:extLst>
              </p:cNvPr>
              <p:cNvGrpSpPr/>
              <p:nvPr/>
            </p:nvGrpSpPr>
            <p:grpSpPr>
              <a:xfrm>
                <a:off x="8126533" y="2420667"/>
                <a:ext cx="380090" cy="109890"/>
                <a:chOff x="7337325" y="2106424"/>
                <a:chExt cx="336488" cy="97284"/>
              </a:xfrm>
              <a:grpFill/>
            </p:grpSpPr>
            <p:sp>
              <p:nvSpPr>
                <p:cNvPr id="28" name="Freeform 153">
                  <a:extLst>
                    <a:ext uri="{FF2B5EF4-FFF2-40B4-BE49-F238E27FC236}">
                      <a16:creationId xmlns:a16="http://schemas.microsoft.com/office/drawing/2014/main" id="{294B680B-1779-4DE6-A20E-497B9F4B39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37325" y="2106424"/>
                  <a:ext cx="98429" cy="97284"/>
                </a:xfrm>
                <a:custGeom>
                  <a:avLst/>
                  <a:gdLst>
                    <a:gd name="T0" fmla="*/ 56 w 111"/>
                    <a:gd name="T1" fmla="*/ 0 h 111"/>
                    <a:gd name="T2" fmla="*/ 41 w 111"/>
                    <a:gd name="T3" fmla="*/ 40 h 111"/>
                    <a:gd name="T4" fmla="*/ 0 w 111"/>
                    <a:gd name="T5" fmla="*/ 43 h 111"/>
                    <a:gd name="T6" fmla="*/ 32 w 111"/>
                    <a:gd name="T7" fmla="*/ 70 h 111"/>
                    <a:gd name="T8" fmla="*/ 21 w 111"/>
                    <a:gd name="T9" fmla="*/ 111 h 111"/>
                    <a:gd name="T10" fmla="*/ 56 w 111"/>
                    <a:gd name="T11" fmla="*/ 88 h 111"/>
                    <a:gd name="T12" fmla="*/ 90 w 111"/>
                    <a:gd name="T13" fmla="*/ 111 h 111"/>
                    <a:gd name="T14" fmla="*/ 79 w 111"/>
                    <a:gd name="T15" fmla="*/ 70 h 111"/>
                    <a:gd name="T16" fmla="*/ 111 w 111"/>
                    <a:gd name="T17" fmla="*/ 43 h 111"/>
                    <a:gd name="T18" fmla="*/ 70 w 111"/>
                    <a:gd name="T19" fmla="*/ 40 h 111"/>
                    <a:gd name="T20" fmla="*/ 56 w 111"/>
                    <a:gd name="T21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1" h="111">
                      <a:moveTo>
                        <a:pt x="56" y="0"/>
                      </a:moveTo>
                      <a:lnTo>
                        <a:pt x="41" y="40"/>
                      </a:lnTo>
                      <a:lnTo>
                        <a:pt x="0" y="43"/>
                      </a:lnTo>
                      <a:lnTo>
                        <a:pt x="32" y="70"/>
                      </a:lnTo>
                      <a:lnTo>
                        <a:pt x="21" y="111"/>
                      </a:lnTo>
                      <a:lnTo>
                        <a:pt x="56" y="88"/>
                      </a:lnTo>
                      <a:lnTo>
                        <a:pt x="90" y="111"/>
                      </a:lnTo>
                      <a:lnTo>
                        <a:pt x="79" y="70"/>
                      </a:lnTo>
                      <a:lnTo>
                        <a:pt x="111" y="43"/>
                      </a:lnTo>
                      <a:lnTo>
                        <a:pt x="70" y="40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154">
                  <a:extLst>
                    <a:ext uri="{FF2B5EF4-FFF2-40B4-BE49-F238E27FC236}">
                      <a16:creationId xmlns:a16="http://schemas.microsoft.com/office/drawing/2014/main" id="{CEDB022B-6E5E-4B0A-AEF6-A01AEBA695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6355" y="2106424"/>
                  <a:ext cx="98429" cy="97284"/>
                </a:xfrm>
                <a:custGeom>
                  <a:avLst/>
                  <a:gdLst>
                    <a:gd name="T0" fmla="*/ 56 w 111"/>
                    <a:gd name="T1" fmla="*/ 0 h 111"/>
                    <a:gd name="T2" fmla="*/ 41 w 111"/>
                    <a:gd name="T3" fmla="*/ 40 h 111"/>
                    <a:gd name="T4" fmla="*/ 0 w 111"/>
                    <a:gd name="T5" fmla="*/ 43 h 111"/>
                    <a:gd name="T6" fmla="*/ 32 w 111"/>
                    <a:gd name="T7" fmla="*/ 70 h 111"/>
                    <a:gd name="T8" fmla="*/ 21 w 111"/>
                    <a:gd name="T9" fmla="*/ 111 h 111"/>
                    <a:gd name="T10" fmla="*/ 56 w 111"/>
                    <a:gd name="T11" fmla="*/ 88 h 111"/>
                    <a:gd name="T12" fmla="*/ 90 w 111"/>
                    <a:gd name="T13" fmla="*/ 111 h 111"/>
                    <a:gd name="T14" fmla="*/ 79 w 111"/>
                    <a:gd name="T15" fmla="*/ 70 h 111"/>
                    <a:gd name="T16" fmla="*/ 111 w 111"/>
                    <a:gd name="T17" fmla="*/ 43 h 111"/>
                    <a:gd name="T18" fmla="*/ 70 w 111"/>
                    <a:gd name="T19" fmla="*/ 40 h 111"/>
                    <a:gd name="T20" fmla="*/ 56 w 111"/>
                    <a:gd name="T21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1" h="111">
                      <a:moveTo>
                        <a:pt x="56" y="0"/>
                      </a:moveTo>
                      <a:lnTo>
                        <a:pt x="41" y="40"/>
                      </a:lnTo>
                      <a:lnTo>
                        <a:pt x="0" y="43"/>
                      </a:lnTo>
                      <a:lnTo>
                        <a:pt x="32" y="70"/>
                      </a:lnTo>
                      <a:lnTo>
                        <a:pt x="21" y="111"/>
                      </a:lnTo>
                      <a:lnTo>
                        <a:pt x="56" y="88"/>
                      </a:lnTo>
                      <a:lnTo>
                        <a:pt x="90" y="111"/>
                      </a:lnTo>
                      <a:lnTo>
                        <a:pt x="79" y="70"/>
                      </a:lnTo>
                      <a:lnTo>
                        <a:pt x="111" y="43"/>
                      </a:lnTo>
                      <a:lnTo>
                        <a:pt x="70" y="40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155">
                  <a:extLst>
                    <a:ext uri="{FF2B5EF4-FFF2-40B4-BE49-F238E27FC236}">
                      <a16:creationId xmlns:a16="http://schemas.microsoft.com/office/drawing/2014/main" id="{50D501E2-267A-422C-B443-F77F351EBB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75384" y="2106424"/>
                  <a:ext cx="98429" cy="97284"/>
                </a:xfrm>
                <a:custGeom>
                  <a:avLst/>
                  <a:gdLst>
                    <a:gd name="T0" fmla="*/ 111 w 111"/>
                    <a:gd name="T1" fmla="*/ 43 h 111"/>
                    <a:gd name="T2" fmla="*/ 70 w 111"/>
                    <a:gd name="T3" fmla="*/ 40 h 111"/>
                    <a:gd name="T4" fmla="*/ 56 w 111"/>
                    <a:gd name="T5" fmla="*/ 0 h 111"/>
                    <a:gd name="T6" fmla="*/ 41 w 111"/>
                    <a:gd name="T7" fmla="*/ 40 h 111"/>
                    <a:gd name="T8" fmla="*/ 0 w 111"/>
                    <a:gd name="T9" fmla="*/ 43 h 111"/>
                    <a:gd name="T10" fmla="*/ 32 w 111"/>
                    <a:gd name="T11" fmla="*/ 70 h 111"/>
                    <a:gd name="T12" fmla="*/ 49 w 111"/>
                    <a:gd name="T13" fmla="*/ 78 h 111"/>
                    <a:gd name="T14" fmla="*/ 56 w 111"/>
                    <a:gd name="T15" fmla="*/ 88 h 111"/>
                    <a:gd name="T16" fmla="*/ 90 w 111"/>
                    <a:gd name="T17" fmla="*/ 111 h 111"/>
                    <a:gd name="T18" fmla="*/ 80 w 111"/>
                    <a:gd name="T19" fmla="*/ 70 h 111"/>
                    <a:gd name="T20" fmla="*/ 111 w 111"/>
                    <a:gd name="T21" fmla="*/ 43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1" h="111">
                      <a:moveTo>
                        <a:pt x="111" y="43"/>
                      </a:moveTo>
                      <a:lnTo>
                        <a:pt x="70" y="40"/>
                      </a:lnTo>
                      <a:lnTo>
                        <a:pt x="56" y="0"/>
                      </a:lnTo>
                      <a:lnTo>
                        <a:pt x="41" y="40"/>
                      </a:lnTo>
                      <a:lnTo>
                        <a:pt x="0" y="43"/>
                      </a:lnTo>
                      <a:lnTo>
                        <a:pt x="32" y="70"/>
                      </a:lnTo>
                      <a:cubicBezTo>
                        <a:pt x="38" y="71"/>
                        <a:pt x="44" y="74"/>
                        <a:pt x="49" y="78"/>
                      </a:cubicBezTo>
                      <a:cubicBezTo>
                        <a:pt x="52" y="81"/>
                        <a:pt x="55" y="85"/>
                        <a:pt x="56" y="88"/>
                      </a:cubicBezTo>
                      <a:lnTo>
                        <a:pt x="90" y="111"/>
                      </a:lnTo>
                      <a:lnTo>
                        <a:pt x="80" y="70"/>
                      </a:lnTo>
                      <a:lnTo>
                        <a:pt x="111" y="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2E6533-B063-4905-B01B-AD3B80454AF0}"/>
                </a:ext>
              </a:extLst>
            </p:cNvPr>
            <p:cNvSpPr txBox="1"/>
            <p:nvPr/>
          </p:nvSpPr>
          <p:spPr>
            <a:xfrm>
              <a:off x="2585557" y="1339183"/>
              <a:ext cx="1624272" cy="1037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b="1" i="1" dirty="0">
                  <a:solidFill>
                    <a:schemeClr val="bg1"/>
                  </a:solidFill>
                </a:rPr>
                <a:t>I have potential, don’t lose faith on me</a:t>
              </a:r>
              <a:endParaRPr lang="fr-TN" sz="1100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CB95CD1-BA8B-4D04-9B0D-EA1EF989216F}"/>
              </a:ext>
            </a:extLst>
          </p:cNvPr>
          <p:cNvSpPr txBox="1"/>
          <p:nvPr/>
        </p:nvSpPr>
        <p:spPr>
          <a:xfrm>
            <a:off x="4376394" y="2240830"/>
            <a:ext cx="7020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Since these are customers that cost us money to keep, we suggest: </a:t>
            </a:r>
          </a:p>
        </p:txBody>
      </p:sp>
    </p:spTree>
    <p:extLst>
      <p:ext uri="{BB962C8B-B14F-4D97-AF65-F5344CB8AC3E}">
        <p14:creationId xmlns:p14="http://schemas.microsoft.com/office/powerpoint/2010/main" val="1161328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FF8F7E37-234E-43CD-A74A-E2F7BCFDDE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5"/>
          <a:stretch/>
        </p:blipFill>
        <p:spPr>
          <a:xfrm>
            <a:off x="4435005" y="3271101"/>
            <a:ext cx="2121076" cy="2111886"/>
          </a:xfrm>
          <a:prstGeom prst="rect">
            <a:avLst/>
          </a:prstGeom>
        </p:spPr>
      </p:pic>
      <p:sp>
        <p:nvSpPr>
          <p:cNvPr id="5" name="Gleichschenkliges Dreieck 49">
            <a:extLst>
              <a:ext uri="{FF2B5EF4-FFF2-40B4-BE49-F238E27FC236}">
                <a16:creationId xmlns:a16="http://schemas.microsoft.com/office/drawing/2014/main" id="{9B09D6F6-A645-47C4-B917-3320E3B3C00F}"/>
              </a:ext>
            </a:extLst>
          </p:cNvPr>
          <p:cNvSpPr/>
          <p:nvPr/>
        </p:nvSpPr>
        <p:spPr>
          <a:xfrm flipV="1">
            <a:off x="4609143" y="2499162"/>
            <a:ext cx="1800000" cy="235754"/>
          </a:xfrm>
          <a:prstGeom prst="triangle">
            <a:avLst/>
          </a:prstGeom>
          <a:solidFill>
            <a:srgbClr val="FF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Gleichschenkliges Dreieck 50">
            <a:extLst>
              <a:ext uri="{FF2B5EF4-FFF2-40B4-BE49-F238E27FC236}">
                <a16:creationId xmlns:a16="http://schemas.microsoft.com/office/drawing/2014/main" id="{67015D6A-1B20-4545-93BB-50A9E9A8554F}"/>
              </a:ext>
            </a:extLst>
          </p:cNvPr>
          <p:cNvSpPr/>
          <p:nvPr/>
        </p:nvSpPr>
        <p:spPr>
          <a:xfrm flipV="1">
            <a:off x="9121515" y="2499162"/>
            <a:ext cx="1800000" cy="235754"/>
          </a:xfrm>
          <a:prstGeom prst="triangle">
            <a:avLst/>
          </a:prstGeom>
          <a:solidFill>
            <a:srgbClr val="FF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C7020F-7314-4D5E-BBD6-F6860E6773ED}"/>
              </a:ext>
            </a:extLst>
          </p:cNvPr>
          <p:cNvSpPr/>
          <p:nvPr/>
        </p:nvSpPr>
        <p:spPr>
          <a:xfrm>
            <a:off x="0" y="1462093"/>
            <a:ext cx="12192000" cy="1037069"/>
          </a:xfrm>
          <a:prstGeom prst="rect">
            <a:avLst/>
          </a:prstGeom>
          <a:solidFill>
            <a:srgbClr val="FF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879270-D1B1-4858-99DE-D31A7BF52A5F}"/>
              </a:ext>
            </a:extLst>
          </p:cNvPr>
          <p:cNvSpPr txBox="1"/>
          <p:nvPr/>
        </p:nvSpPr>
        <p:spPr>
          <a:xfrm>
            <a:off x="609600" y="447675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300" dirty="0">
                <a:solidFill>
                  <a:srgbClr val="FFC300"/>
                </a:solidFill>
              </a:rPr>
              <a:t>Customers with least potential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BAAF5-E73B-4C56-A46B-76181883DE85}"/>
              </a:ext>
            </a:extLst>
          </p:cNvPr>
          <p:cNvSpPr txBox="1"/>
          <p:nvPr/>
        </p:nvSpPr>
        <p:spPr>
          <a:xfrm>
            <a:off x="4543154" y="1735694"/>
            <a:ext cx="190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</a:rPr>
              <a:t>Taste</a:t>
            </a:r>
            <a:endParaRPr lang="pt-PT" sz="2400" spc="3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69922-5920-4A89-B8B9-2D339419932F}"/>
              </a:ext>
            </a:extLst>
          </p:cNvPr>
          <p:cNvSpPr txBox="1"/>
          <p:nvPr/>
        </p:nvSpPr>
        <p:spPr>
          <a:xfrm>
            <a:off x="9069125" y="1551028"/>
            <a:ext cx="190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</a:rPr>
              <a:t>Buying </a:t>
            </a:r>
            <a:r>
              <a:rPr lang="en-US" sz="2400" spc="300" dirty="0" err="1">
                <a:solidFill>
                  <a:schemeClr val="bg1"/>
                </a:solidFill>
              </a:rPr>
              <a:t>behaviour</a:t>
            </a:r>
            <a:endParaRPr lang="pt-PT" sz="2400" spc="300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0D41A38-F7D0-4E0E-9C94-A2B165B6F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748" y="5797306"/>
            <a:ext cx="3815354" cy="20255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4ECB299-F25B-43F7-B9B7-C52B53BD7E79}"/>
              </a:ext>
            </a:extLst>
          </p:cNvPr>
          <p:cNvSpPr txBox="1"/>
          <p:nvPr/>
        </p:nvSpPr>
        <p:spPr>
          <a:xfrm>
            <a:off x="7639604" y="3161456"/>
            <a:ext cx="453982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70039"/>
                </a:solidFill>
              </a:rPr>
              <a:t>64%</a:t>
            </a:r>
            <a:r>
              <a:rPr lang="en-US" sz="1600" dirty="0"/>
              <a:t> of purchases are made are </a:t>
            </a:r>
            <a:r>
              <a:rPr lang="en-US" sz="1600" b="1" u="sng" dirty="0"/>
              <a:t>on promotion</a:t>
            </a:r>
            <a:endParaRPr lang="en-US" sz="1600" dirty="0"/>
          </a:p>
          <a:p>
            <a:pPr marL="285750" indent="-285750">
              <a:spcAft>
                <a:spcPts val="1200"/>
              </a:spcAft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70039"/>
                </a:solidFill>
              </a:rPr>
              <a:t>57%</a:t>
            </a:r>
            <a:r>
              <a:rPr lang="en-US" sz="1600" dirty="0"/>
              <a:t> of purchases are made </a:t>
            </a:r>
            <a:r>
              <a:rPr lang="en-US" sz="1600" b="1" u="sng" dirty="0"/>
              <a:t>online</a:t>
            </a:r>
          </a:p>
          <a:p>
            <a:pPr marL="285750" indent="-285750">
              <a:spcAft>
                <a:spcPts val="1200"/>
              </a:spcAft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C70039"/>
                </a:solidFill>
              </a:rPr>
              <a:t>19.218$ (21,6$/day)</a:t>
            </a:r>
            <a:r>
              <a:rPr lang="en-US" sz="1600"/>
              <a:t> </a:t>
            </a:r>
            <a:r>
              <a:rPr lang="en-US" sz="1600" dirty="0"/>
              <a:t>is the value of </a:t>
            </a:r>
            <a:r>
              <a:rPr lang="en-US" sz="1600" b="1" u="sng" dirty="0"/>
              <a:t>loss to date</a:t>
            </a:r>
            <a:r>
              <a:rPr lang="en-US" sz="1600" b="1" dirty="0"/>
              <a:t> </a:t>
            </a:r>
            <a:r>
              <a:rPr lang="en-US" sz="1600" dirty="0"/>
              <a:t>to keep these customers</a:t>
            </a:r>
          </a:p>
          <a:p>
            <a:pPr marL="285750" indent="-285750">
              <a:spcAft>
                <a:spcPts val="1200"/>
              </a:spcAft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Makes a purchase each </a:t>
            </a:r>
            <a:r>
              <a:rPr lang="en-US" sz="1600" b="1" dirty="0">
                <a:solidFill>
                  <a:srgbClr val="C00000"/>
                </a:solidFill>
              </a:rPr>
              <a:t>6 Months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18662B-9ADF-40FF-AD82-0C23AAE4E640}"/>
              </a:ext>
            </a:extLst>
          </p:cNvPr>
          <p:cNvGrpSpPr/>
          <p:nvPr/>
        </p:nvGrpSpPr>
        <p:grpSpPr>
          <a:xfrm>
            <a:off x="889744" y="2933177"/>
            <a:ext cx="2496516" cy="3477148"/>
            <a:chOff x="1312831" y="1534854"/>
            <a:chExt cx="3103344" cy="400288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7EE240B-2AE3-4BAF-9F9A-064A1BBA03AF}"/>
                </a:ext>
              </a:extLst>
            </p:cNvPr>
            <p:cNvGrpSpPr/>
            <p:nvPr/>
          </p:nvGrpSpPr>
          <p:grpSpPr>
            <a:xfrm>
              <a:off x="1312831" y="1534854"/>
              <a:ext cx="3103344" cy="4002886"/>
              <a:chOff x="1463660" y="1581989"/>
              <a:chExt cx="3103344" cy="4002886"/>
            </a:xfrm>
          </p:grpSpPr>
          <p:grpSp>
            <p:nvGrpSpPr>
              <p:cNvPr id="39" name="Gruppieren 59">
                <a:extLst>
                  <a:ext uri="{FF2B5EF4-FFF2-40B4-BE49-F238E27FC236}">
                    <a16:creationId xmlns:a16="http://schemas.microsoft.com/office/drawing/2014/main" id="{87EA222A-94BD-4E01-9B72-DB393B4D4D82}"/>
                  </a:ext>
                </a:extLst>
              </p:cNvPr>
              <p:cNvGrpSpPr/>
              <p:nvPr/>
            </p:nvGrpSpPr>
            <p:grpSpPr>
              <a:xfrm>
                <a:off x="1463660" y="2074445"/>
                <a:ext cx="1091666" cy="3510430"/>
                <a:chOff x="6497056" y="2004357"/>
                <a:chExt cx="668655" cy="2646187"/>
              </a:xfrm>
            </p:grpSpPr>
            <p:sp>
              <p:nvSpPr>
                <p:cNvPr id="57" name="Freeform 710">
                  <a:extLst>
                    <a:ext uri="{FF2B5EF4-FFF2-40B4-BE49-F238E27FC236}">
                      <a16:creationId xmlns:a16="http://schemas.microsoft.com/office/drawing/2014/main" id="{D6C880A0-8FC7-4462-A245-04C69141CD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4163" y="2025700"/>
                  <a:ext cx="654429" cy="2496803"/>
                </a:xfrm>
                <a:custGeom>
                  <a:avLst/>
                  <a:gdLst>
                    <a:gd name="T0" fmla="*/ 897 w 898"/>
                    <a:gd name="T1" fmla="*/ 1238 h 3411"/>
                    <a:gd name="T2" fmla="*/ 878 w 898"/>
                    <a:gd name="T3" fmla="*/ 882 h 3411"/>
                    <a:gd name="T4" fmla="*/ 646 w 898"/>
                    <a:gd name="T5" fmla="*/ 565 h 3411"/>
                    <a:gd name="T6" fmla="*/ 529 w 898"/>
                    <a:gd name="T7" fmla="*/ 419 h 3411"/>
                    <a:gd name="T8" fmla="*/ 562 w 898"/>
                    <a:gd name="T9" fmla="*/ 342 h 3411"/>
                    <a:gd name="T10" fmla="*/ 600 w 898"/>
                    <a:gd name="T11" fmla="*/ 288 h 3411"/>
                    <a:gd name="T12" fmla="*/ 589 w 898"/>
                    <a:gd name="T13" fmla="*/ 226 h 3411"/>
                    <a:gd name="T14" fmla="*/ 452 w 898"/>
                    <a:gd name="T15" fmla="*/ 8 h 3411"/>
                    <a:gd name="T16" fmla="*/ 447 w 898"/>
                    <a:gd name="T17" fmla="*/ 8 h 3411"/>
                    <a:gd name="T18" fmla="*/ 309 w 898"/>
                    <a:gd name="T19" fmla="*/ 226 h 3411"/>
                    <a:gd name="T20" fmla="*/ 298 w 898"/>
                    <a:gd name="T21" fmla="*/ 288 h 3411"/>
                    <a:gd name="T22" fmla="*/ 336 w 898"/>
                    <a:gd name="T23" fmla="*/ 342 h 3411"/>
                    <a:gd name="T24" fmla="*/ 369 w 898"/>
                    <a:gd name="T25" fmla="*/ 419 h 3411"/>
                    <a:gd name="T26" fmla="*/ 252 w 898"/>
                    <a:gd name="T27" fmla="*/ 565 h 3411"/>
                    <a:gd name="T28" fmla="*/ 20 w 898"/>
                    <a:gd name="T29" fmla="*/ 882 h 3411"/>
                    <a:gd name="T30" fmla="*/ 1 w 898"/>
                    <a:gd name="T31" fmla="*/ 1238 h 3411"/>
                    <a:gd name="T32" fmla="*/ 31 w 898"/>
                    <a:gd name="T33" fmla="*/ 1720 h 3411"/>
                    <a:gd name="T34" fmla="*/ 77 w 898"/>
                    <a:gd name="T35" fmla="*/ 2045 h 3411"/>
                    <a:gd name="T36" fmla="*/ 123 w 898"/>
                    <a:gd name="T37" fmla="*/ 1678 h 3411"/>
                    <a:gd name="T38" fmla="*/ 125 w 898"/>
                    <a:gd name="T39" fmla="*/ 1363 h 3411"/>
                    <a:gd name="T40" fmla="*/ 167 w 898"/>
                    <a:gd name="T41" fmla="*/ 966 h 3411"/>
                    <a:gd name="T42" fmla="*/ 176 w 898"/>
                    <a:gd name="T43" fmla="*/ 1337 h 3411"/>
                    <a:gd name="T44" fmla="*/ 168 w 898"/>
                    <a:gd name="T45" fmla="*/ 2296 h 3411"/>
                    <a:gd name="T46" fmla="*/ 187 w 898"/>
                    <a:gd name="T47" fmla="*/ 2565 h 3411"/>
                    <a:gd name="T48" fmla="*/ 249 w 898"/>
                    <a:gd name="T49" fmla="*/ 3411 h 3411"/>
                    <a:gd name="T50" fmla="*/ 378 w 898"/>
                    <a:gd name="T51" fmla="*/ 3395 h 3411"/>
                    <a:gd name="T52" fmla="*/ 398 w 898"/>
                    <a:gd name="T53" fmla="*/ 3090 h 3411"/>
                    <a:gd name="T54" fmla="*/ 398 w 898"/>
                    <a:gd name="T55" fmla="*/ 2504 h 3411"/>
                    <a:gd name="T56" fmla="*/ 432 w 898"/>
                    <a:gd name="T57" fmla="*/ 2045 h 3411"/>
                    <a:gd name="T58" fmla="*/ 466 w 898"/>
                    <a:gd name="T59" fmla="*/ 2045 h 3411"/>
                    <a:gd name="T60" fmla="*/ 500 w 898"/>
                    <a:gd name="T61" fmla="*/ 2504 h 3411"/>
                    <a:gd name="T62" fmla="*/ 500 w 898"/>
                    <a:gd name="T63" fmla="*/ 3090 h 3411"/>
                    <a:gd name="T64" fmla="*/ 520 w 898"/>
                    <a:gd name="T65" fmla="*/ 3395 h 3411"/>
                    <a:gd name="T66" fmla="*/ 649 w 898"/>
                    <a:gd name="T67" fmla="*/ 3411 h 3411"/>
                    <a:gd name="T68" fmla="*/ 711 w 898"/>
                    <a:gd name="T69" fmla="*/ 2565 h 3411"/>
                    <a:gd name="T70" fmla="*/ 730 w 898"/>
                    <a:gd name="T71" fmla="*/ 2296 h 3411"/>
                    <a:gd name="T72" fmla="*/ 722 w 898"/>
                    <a:gd name="T73" fmla="*/ 1337 h 3411"/>
                    <a:gd name="T74" fmla="*/ 731 w 898"/>
                    <a:gd name="T75" fmla="*/ 966 h 3411"/>
                    <a:gd name="T76" fmla="*/ 773 w 898"/>
                    <a:gd name="T77" fmla="*/ 1363 h 3411"/>
                    <a:gd name="T78" fmla="*/ 775 w 898"/>
                    <a:gd name="T79" fmla="*/ 1678 h 3411"/>
                    <a:gd name="T80" fmla="*/ 821 w 898"/>
                    <a:gd name="T81" fmla="*/ 2045 h 3411"/>
                    <a:gd name="T82" fmla="*/ 867 w 898"/>
                    <a:gd name="T83" fmla="*/ 1720 h 3411"/>
                    <a:gd name="T84" fmla="*/ 897 w 898"/>
                    <a:gd name="T85" fmla="*/ 1238 h 34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98" h="3411">
                      <a:moveTo>
                        <a:pt x="897" y="1238"/>
                      </a:moveTo>
                      <a:cubicBezTo>
                        <a:pt x="895" y="1109"/>
                        <a:pt x="873" y="930"/>
                        <a:pt x="878" y="882"/>
                      </a:cubicBezTo>
                      <a:cubicBezTo>
                        <a:pt x="881" y="842"/>
                        <a:pt x="864" y="604"/>
                        <a:pt x="646" y="565"/>
                      </a:cubicBezTo>
                      <a:cubicBezTo>
                        <a:pt x="490" y="537"/>
                        <a:pt x="529" y="419"/>
                        <a:pt x="529" y="419"/>
                      </a:cubicBezTo>
                      <a:cubicBezTo>
                        <a:pt x="560" y="398"/>
                        <a:pt x="562" y="342"/>
                        <a:pt x="562" y="342"/>
                      </a:cubicBezTo>
                      <a:cubicBezTo>
                        <a:pt x="580" y="342"/>
                        <a:pt x="579" y="336"/>
                        <a:pt x="600" y="288"/>
                      </a:cubicBezTo>
                      <a:cubicBezTo>
                        <a:pt x="622" y="240"/>
                        <a:pt x="589" y="226"/>
                        <a:pt x="589" y="226"/>
                      </a:cubicBezTo>
                      <a:cubicBezTo>
                        <a:pt x="632" y="0"/>
                        <a:pt x="452" y="8"/>
                        <a:pt x="452" y="8"/>
                      </a:cubicBezTo>
                      <a:lnTo>
                        <a:pt x="447" y="8"/>
                      </a:lnTo>
                      <a:cubicBezTo>
                        <a:pt x="447" y="8"/>
                        <a:pt x="266" y="0"/>
                        <a:pt x="309" y="226"/>
                      </a:cubicBezTo>
                      <a:cubicBezTo>
                        <a:pt x="309" y="226"/>
                        <a:pt x="276" y="240"/>
                        <a:pt x="298" y="288"/>
                      </a:cubicBezTo>
                      <a:cubicBezTo>
                        <a:pt x="319" y="336"/>
                        <a:pt x="318" y="342"/>
                        <a:pt x="336" y="342"/>
                      </a:cubicBezTo>
                      <a:cubicBezTo>
                        <a:pt x="336" y="342"/>
                        <a:pt x="339" y="398"/>
                        <a:pt x="369" y="419"/>
                      </a:cubicBezTo>
                      <a:cubicBezTo>
                        <a:pt x="369" y="419"/>
                        <a:pt x="408" y="537"/>
                        <a:pt x="252" y="565"/>
                      </a:cubicBezTo>
                      <a:cubicBezTo>
                        <a:pt x="35" y="604"/>
                        <a:pt x="17" y="842"/>
                        <a:pt x="20" y="882"/>
                      </a:cubicBezTo>
                      <a:cubicBezTo>
                        <a:pt x="25" y="930"/>
                        <a:pt x="3" y="1109"/>
                        <a:pt x="1" y="1238"/>
                      </a:cubicBezTo>
                      <a:cubicBezTo>
                        <a:pt x="0" y="1367"/>
                        <a:pt x="31" y="1720"/>
                        <a:pt x="31" y="1720"/>
                      </a:cubicBezTo>
                      <a:cubicBezTo>
                        <a:pt x="11" y="1887"/>
                        <a:pt x="37" y="2040"/>
                        <a:pt x="77" y="2045"/>
                      </a:cubicBezTo>
                      <a:cubicBezTo>
                        <a:pt x="117" y="2049"/>
                        <a:pt x="123" y="1678"/>
                        <a:pt x="123" y="1678"/>
                      </a:cubicBezTo>
                      <a:lnTo>
                        <a:pt x="125" y="1363"/>
                      </a:lnTo>
                      <a:lnTo>
                        <a:pt x="167" y="966"/>
                      </a:lnTo>
                      <a:lnTo>
                        <a:pt x="176" y="1337"/>
                      </a:lnTo>
                      <a:cubicBezTo>
                        <a:pt x="176" y="1337"/>
                        <a:pt x="109" y="1967"/>
                        <a:pt x="168" y="2296"/>
                      </a:cubicBezTo>
                      <a:cubicBezTo>
                        <a:pt x="168" y="2296"/>
                        <a:pt x="193" y="2501"/>
                        <a:pt x="187" y="2565"/>
                      </a:cubicBezTo>
                      <a:cubicBezTo>
                        <a:pt x="182" y="2628"/>
                        <a:pt x="223" y="3238"/>
                        <a:pt x="249" y="3411"/>
                      </a:cubicBezTo>
                      <a:lnTo>
                        <a:pt x="378" y="3395"/>
                      </a:lnTo>
                      <a:cubicBezTo>
                        <a:pt x="378" y="3395"/>
                        <a:pt x="384" y="3134"/>
                        <a:pt x="398" y="3090"/>
                      </a:cubicBezTo>
                      <a:cubicBezTo>
                        <a:pt x="411" y="3046"/>
                        <a:pt x="390" y="2610"/>
                        <a:pt x="398" y="2504"/>
                      </a:cubicBezTo>
                      <a:cubicBezTo>
                        <a:pt x="406" y="2398"/>
                        <a:pt x="432" y="2045"/>
                        <a:pt x="432" y="2045"/>
                      </a:cubicBezTo>
                      <a:lnTo>
                        <a:pt x="466" y="2045"/>
                      </a:lnTo>
                      <a:cubicBezTo>
                        <a:pt x="466" y="2045"/>
                        <a:pt x="492" y="2398"/>
                        <a:pt x="500" y="2504"/>
                      </a:cubicBezTo>
                      <a:cubicBezTo>
                        <a:pt x="508" y="2610"/>
                        <a:pt x="487" y="3046"/>
                        <a:pt x="500" y="3090"/>
                      </a:cubicBezTo>
                      <a:cubicBezTo>
                        <a:pt x="514" y="3134"/>
                        <a:pt x="520" y="3395"/>
                        <a:pt x="520" y="3395"/>
                      </a:cubicBezTo>
                      <a:lnTo>
                        <a:pt x="649" y="3411"/>
                      </a:lnTo>
                      <a:cubicBezTo>
                        <a:pt x="675" y="3238"/>
                        <a:pt x="716" y="2628"/>
                        <a:pt x="711" y="2565"/>
                      </a:cubicBezTo>
                      <a:cubicBezTo>
                        <a:pt x="705" y="2501"/>
                        <a:pt x="730" y="2296"/>
                        <a:pt x="730" y="2296"/>
                      </a:cubicBezTo>
                      <a:cubicBezTo>
                        <a:pt x="789" y="1967"/>
                        <a:pt x="722" y="1337"/>
                        <a:pt x="722" y="1337"/>
                      </a:cubicBezTo>
                      <a:lnTo>
                        <a:pt x="731" y="966"/>
                      </a:lnTo>
                      <a:lnTo>
                        <a:pt x="773" y="1363"/>
                      </a:lnTo>
                      <a:lnTo>
                        <a:pt x="775" y="1678"/>
                      </a:lnTo>
                      <a:cubicBezTo>
                        <a:pt x="775" y="1678"/>
                        <a:pt x="781" y="2049"/>
                        <a:pt x="821" y="2045"/>
                      </a:cubicBezTo>
                      <a:cubicBezTo>
                        <a:pt x="861" y="2040"/>
                        <a:pt x="887" y="1887"/>
                        <a:pt x="867" y="1720"/>
                      </a:cubicBezTo>
                      <a:cubicBezTo>
                        <a:pt x="867" y="1720"/>
                        <a:pt x="898" y="1367"/>
                        <a:pt x="897" y="1238"/>
                      </a:cubicBezTo>
                    </a:path>
                  </a:pathLst>
                </a:custGeom>
                <a:solidFill>
                  <a:srgbClr val="C090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2891"/>
                </a:p>
              </p:txBody>
            </p:sp>
            <p:sp>
              <p:nvSpPr>
                <p:cNvPr id="58" name="Freeform 903">
                  <a:extLst>
                    <a:ext uri="{FF2B5EF4-FFF2-40B4-BE49-F238E27FC236}">
                      <a16:creationId xmlns:a16="http://schemas.microsoft.com/office/drawing/2014/main" id="{F1E460D0-B5AC-4858-9068-CB638D3712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3342" y="2004357"/>
                  <a:ext cx="248970" cy="206291"/>
                </a:xfrm>
                <a:custGeom>
                  <a:avLst/>
                  <a:gdLst>
                    <a:gd name="T0" fmla="*/ 37 w 344"/>
                    <a:gd name="T1" fmla="*/ 288 h 288"/>
                    <a:gd name="T2" fmla="*/ 60 w 344"/>
                    <a:gd name="T3" fmla="*/ 254 h 288"/>
                    <a:gd name="T4" fmla="*/ 60 w 344"/>
                    <a:gd name="T5" fmla="*/ 139 h 288"/>
                    <a:gd name="T6" fmla="*/ 126 w 344"/>
                    <a:gd name="T7" fmla="*/ 126 h 288"/>
                    <a:gd name="T8" fmla="*/ 228 w 344"/>
                    <a:gd name="T9" fmla="*/ 157 h 288"/>
                    <a:gd name="T10" fmla="*/ 194 w 344"/>
                    <a:gd name="T11" fmla="*/ 126 h 288"/>
                    <a:gd name="T12" fmla="*/ 263 w 344"/>
                    <a:gd name="T13" fmla="*/ 141 h 288"/>
                    <a:gd name="T14" fmla="*/ 293 w 344"/>
                    <a:gd name="T15" fmla="*/ 243 h 288"/>
                    <a:gd name="T16" fmla="*/ 322 w 344"/>
                    <a:gd name="T17" fmla="*/ 272 h 288"/>
                    <a:gd name="T18" fmla="*/ 328 w 344"/>
                    <a:gd name="T19" fmla="*/ 119 h 288"/>
                    <a:gd name="T20" fmla="*/ 225 w 344"/>
                    <a:gd name="T21" fmla="*/ 40 h 288"/>
                    <a:gd name="T22" fmla="*/ 153 w 344"/>
                    <a:gd name="T23" fmla="*/ 0 h 288"/>
                    <a:gd name="T24" fmla="*/ 163 w 344"/>
                    <a:gd name="T25" fmla="*/ 26 h 288"/>
                    <a:gd name="T26" fmla="*/ 98 w 344"/>
                    <a:gd name="T27" fmla="*/ 18 h 288"/>
                    <a:gd name="T28" fmla="*/ 118 w 344"/>
                    <a:gd name="T29" fmla="*/ 45 h 288"/>
                    <a:gd name="T30" fmla="*/ 28 w 344"/>
                    <a:gd name="T31" fmla="*/ 112 h 288"/>
                    <a:gd name="T32" fmla="*/ 37 w 344"/>
                    <a:gd name="T33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44" h="288">
                      <a:moveTo>
                        <a:pt x="37" y="288"/>
                      </a:moveTo>
                      <a:lnTo>
                        <a:pt x="60" y="254"/>
                      </a:lnTo>
                      <a:cubicBezTo>
                        <a:pt x="60" y="254"/>
                        <a:pt x="37" y="163"/>
                        <a:pt x="60" y="139"/>
                      </a:cubicBezTo>
                      <a:cubicBezTo>
                        <a:pt x="82" y="116"/>
                        <a:pt x="105" y="115"/>
                        <a:pt x="126" y="126"/>
                      </a:cubicBezTo>
                      <a:cubicBezTo>
                        <a:pt x="148" y="137"/>
                        <a:pt x="203" y="159"/>
                        <a:pt x="228" y="157"/>
                      </a:cubicBezTo>
                      <a:cubicBezTo>
                        <a:pt x="228" y="157"/>
                        <a:pt x="211" y="149"/>
                        <a:pt x="194" y="126"/>
                      </a:cubicBezTo>
                      <a:cubicBezTo>
                        <a:pt x="194" y="126"/>
                        <a:pt x="246" y="127"/>
                        <a:pt x="263" y="141"/>
                      </a:cubicBezTo>
                      <a:cubicBezTo>
                        <a:pt x="280" y="155"/>
                        <a:pt x="303" y="214"/>
                        <a:pt x="293" y="243"/>
                      </a:cubicBezTo>
                      <a:lnTo>
                        <a:pt x="322" y="272"/>
                      </a:lnTo>
                      <a:cubicBezTo>
                        <a:pt x="322" y="272"/>
                        <a:pt x="344" y="163"/>
                        <a:pt x="328" y="119"/>
                      </a:cubicBezTo>
                      <a:cubicBezTo>
                        <a:pt x="313" y="75"/>
                        <a:pt x="246" y="49"/>
                        <a:pt x="225" y="40"/>
                      </a:cubicBezTo>
                      <a:cubicBezTo>
                        <a:pt x="204" y="32"/>
                        <a:pt x="191" y="5"/>
                        <a:pt x="153" y="0"/>
                      </a:cubicBezTo>
                      <a:cubicBezTo>
                        <a:pt x="153" y="0"/>
                        <a:pt x="157" y="6"/>
                        <a:pt x="163" y="26"/>
                      </a:cubicBezTo>
                      <a:cubicBezTo>
                        <a:pt x="169" y="46"/>
                        <a:pt x="115" y="16"/>
                        <a:pt x="98" y="18"/>
                      </a:cubicBezTo>
                      <a:cubicBezTo>
                        <a:pt x="98" y="18"/>
                        <a:pt x="116" y="36"/>
                        <a:pt x="118" y="45"/>
                      </a:cubicBezTo>
                      <a:cubicBezTo>
                        <a:pt x="119" y="53"/>
                        <a:pt x="57" y="51"/>
                        <a:pt x="28" y="112"/>
                      </a:cubicBezTo>
                      <a:cubicBezTo>
                        <a:pt x="0" y="171"/>
                        <a:pt x="37" y="288"/>
                        <a:pt x="37" y="288"/>
                      </a:cubicBezTo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2891"/>
                </a:p>
              </p:txBody>
            </p:sp>
            <p:sp>
              <p:nvSpPr>
                <p:cNvPr id="59" name="Freeform 914">
                  <a:extLst>
                    <a:ext uri="{FF2B5EF4-FFF2-40B4-BE49-F238E27FC236}">
                      <a16:creationId xmlns:a16="http://schemas.microsoft.com/office/drawing/2014/main" id="{4F6FCC97-B445-4D6A-A8F2-33F3B40DF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89523" y="3320333"/>
                  <a:ext cx="483708" cy="1202166"/>
                </a:xfrm>
                <a:custGeom>
                  <a:avLst/>
                  <a:gdLst>
                    <a:gd name="T0" fmla="*/ 664 w 664"/>
                    <a:gd name="T1" fmla="*/ 192 h 1642"/>
                    <a:gd name="T2" fmla="*/ 639 w 664"/>
                    <a:gd name="T3" fmla="*/ 0 h 1642"/>
                    <a:gd name="T4" fmla="*/ 332 w 664"/>
                    <a:gd name="T5" fmla="*/ 37 h 1642"/>
                    <a:gd name="T6" fmla="*/ 25 w 664"/>
                    <a:gd name="T7" fmla="*/ 0 h 1642"/>
                    <a:gd name="T8" fmla="*/ 0 w 664"/>
                    <a:gd name="T9" fmla="*/ 192 h 1642"/>
                    <a:gd name="T10" fmla="*/ 36 w 664"/>
                    <a:gd name="T11" fmla="*/ 822 h 1642"/>
                    <a:gd name="T12" fmla="*/ 106 w 664"/>
                    <a:gd name="T13" fmla="*/ 1642 h 1642"/>
                    <a:gd name="T14" fmla="*/ 271 w 664"/>
                    <a:gd name="T15" fmla="*/ 1642 h 1642"/>
                    <a:gd name="T16" fmla="*/ 289 w 664"/>
                    <a:gd name="T17" fmla="*/ 1366 h 1642"/>
                    <a:gd name="T18" fmla="*/ 301 w 664"/>
                    <a:gd name="T19" fmla="*/ 942 h 1642"/>
                    <a:gd name="T20" fmla="*/ 296 w 664"/>
                    <a:gd name="T21" fmla="*/ 769 h 1642"/>
                    <a:gd name="T22" fmla="*/ 329 w 664"/>
                    <a:gd name="T23" fmla="*/ 367 h 1642"/>
                    <a:gd name="T24" fmla="*/ 332 w 664"/>
                    <a:gd name="T25" fmla="*/ 364 h 1642"/>
                    <a:gd name="T26" fmla="*/ 335 w 664"/>
                    <a:gd name="T27" fmla="*/ 367 h 1642"/>
                    <a:gd name="T28" fmla="*/ 368 w 664"/>
                    <a:gd name="T29" fmla="*/ 769 h 1642"/>
                    <a:gd name="T30" fmla="*/ 363 w 664"/>
                    <a:gd name="T31" fmla="*/ 942 h 1642"/>
                    <a:gd name="T32" fmla="*/ 375 w 664"/>
                    <a:gd name="T33" fmla="*/ 1366 h 1642"/>
                    <a:gd name="T34" fmla="*/ 393 w 664"/>
                    <a:gd name="T35" fmla="*/ 1642 h 1642"/>
                    <a:gd name="T36" fmla="*/ 558 w 664"/>
                    <a:gd name="T37" fmla="*/ 1642 h 1642"/>
                    <a:gd name="T38" fmla="*/ 628 w 664"/>
                    <a:gd name="T39" fmla="*/ 822 h 1642"/>
                    <a:gd name="T40" fmla="*/ 664 w 664"/>
                    <a:gd name="T41" fmla="*/ 192 h 16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64" h="1642">
                      <a:moveTo>
                        <a:pt x="664" y="192"/>
                      </a:moveTo>
                      <a:lnTo>
                        <a:pt x="639" y="0"/>
                      </a:lnTo>
                      <a:lnTo>
                        <a:pt x="332" y="37"/>
                      </a:lnTo>
                      <a:lnTo>
                        <a:pt x="25" y="0"/>
                      </a:lnTo>
                      <a:lnTo>
                        <a:pt x="0" y="192"/>
                      </a:lnTo>
                      <a:cubicBezTo>
                        <a:pt x="9" y="406"/>
                        <a:pt x="48" y="665"/>
                        <a:pt x="36" y="822"/>
                      </a:cubicBezTo>
                      <a:cubicBezTo>
                        <a:pt x="23" y="980"/>
                        <a:pt x="106" y="1642"/>
                        <a:pt x="106" y="1642"/>
                      </a:cubicBezTo>
                      <a:lnTo>
                        <a:pt x="271" y="1642"/>
                      </a:lnTo>
                      <a:cubicBezTo>
                        <a:pt x="271" y="1639"/>
                        <a:pt x="288" y="1369"/>
                        <a:pt x="289" y="1366"/>
                      </a:cubicBezTo>
                      <a:cubicBezTo>
                        <a:pt x="289" y="1366"/>
                        <a:pt x="309" y="1165"/>
                        <a:pt x="301" y="942"/>
                      </a:cubicBezTo>
                      <a:cubicBezTo>
                        <a:pt x="299" y="878"/>
                        <a:pt x="295" y="820"/>
                        <a:pt x="296" y="769"/>
                      </a:cubicBezTo>
                      <a:cubicBezTo>
                        <a:pt x="296" y="659"/>
                        <a:pt x="316" y="464"/>
                        <a:pt x="329" y="367"/>
                      </a:cubicBezTo>
                      <a:cubicBezTo>
                        <a:pt x="329" y="365"/>
                        <a:pt x="331" y="364"/>
                        <a:pt x="332" y="364"/>
                      </a:cubicBezTo>
                      <a:cubicBezTo>
                        <a:pt x="333" y="364"/>
                        <a:pt x="335" y="365"/>
                        <a:pt x="335" y="367"/>
                      </a:cubicBezTo>
                      <a:cubicBezTo>
                        <a:pt x="348" y="464"/>
                        <a:pt x="368" y="659"/>
                        <a:pt x="368" y="769"/>
                      </a:cubicBezTo>
                      <a:cubicBezTo>
                        <a:pt x="369" y="820"/>
                        <a:pt x="365" y="878"/>
                        <a:pt x="363" y="942"/>
                      </a:cubicBezTo>
                      <a:cubicBezTo>
                        <a:pt x="355" y="1165"/>
                        <a:pt x="375" y="1366"/>
                        <a:pt x="375" y="1366"/>
                      </a:cubicBezTo>
                      <a:cubicBezTo>
                        <a:pt x="376" y="1369"/>
                        <a:pt x="393" y="1639"/>
                        <a:pt x="393" y="1642"/>
                      </a:cubicBezTo>
                      <a:lnTo>
                        <a:pt x="558" y="1642"/>
                      </a:lnTo>
                      <a:cubicBezTo>
                        <a:pt x="558" y="1642"/>
                        <a:pt x="641" y="980"/>
                        <a:pt x="628" y="822"/>
                      </a:cubicBezTo>
                      <a:cubicBezTo>
                        <a:pt x="616" y="665"/>
                        <a:pt x="655" y="406"/>
                        <a:pt x="664" y="192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2891"/>
                </a:p>
              </p:txBody>
            </p:sp>
            <p:sp>
              <p:nvSpPr>
                <p:cNvPr id="60" name="Freeform 918">
                  <a:extLst>
                    <a:ext uri="{FF2B5EF4-FFF2-40B4-BE49-F238E27FC236}">
                      <a16:creationId xmlns:a16="http://schemas.microsoft.com/office/drawing/2014/main" id="{2FA6315A-5774-4E71-B9BA-8B02058F1C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97056" y="2424046"/>
                  <a:ext cx="668655" cy="938967"/>
                </a:xfrm>
                <a:custGeom>
                  <a:avLst/>
                  <a:gdLst>
                    <a:gd name="T0" fmla="*/ 759 w 918"/>
                    <a:gd name="T1" fmla="*/ 501 h 1281"/>
                    <a:gd name="T2" fmla="*/ 918 w 918"/>
                    <a:gd name="T3" fmla="*/ 407 h 1281"/>
                    <a:gd name="T4" fmla="*/ 808 w 918"/>
                    <a:gd name="T5" fmla="*/ 94 h 1281"/>
                    <a:gd name="T6" fmla="*/ 621 w 918"/>
                    <a:gd name="T7" fmla="*/ 0 h 1281"/>
                    <a:gd name="T8" fmla="*/ 459 w 918"/>
                    <a:gd name="T9" fmla="*/ 55 h 1281"/>
                    <a:gd name="T10" fmla="*/ 297 w 918"/>
                    <a:gd name="T11" fmla="*/ 0 h 1281"/>
                    <a:gd name="T12" fmla="*/ 110 w 918"/>
                    <a:gd name="T13" fmla="*/ 94 h 1281"/>
                    <a:gd name="T14" fmla="*/ 0 w 918"/>
                    <a:gd name="T15" fmla="*/ 407 h 1281"/>
                    <a:gd name="T16" fmla="*/ 159 w 918"/>
                    <a:gd name="T17" fmla="*/ 501 h 1281"/>
                    <a:gd name="T18" fmla="*/ 170 w 918"/>
                    <a:gd name="T19" fmla="*/ 855 h 1281"/>
                    <a:gd name="T20" fmla="*/ 140 w 918"/>
                    <a:gd name="T21" fmla="*/ 1215 h 1281"/>
                    <a:gd name="T22" fmla="*/ 459 w 918"/>
                    <a:gd name="T23" fmla="*/ 1281 h 1281"/>
                    <a:gd name="T24" fmla="*/ 778 w 918"/>
                    <a:gd name="T25" fmla="*/ 1215 h 1281"/>
                    <a:gd name="T26" fmla="*/ 748 w 918"/>
                    <a:gd name="T27" fmla="*/ 855 h 1281"/>
                    <a:gd name="T28" fmla="*/ 759 w 918"/>
                    <a:gd name="T29" fmla="*/ 501 h 1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918" h="1281">
                      <a:moveTo>
                        <a:pt x="759" y="501"/>
                      </a:moveTo>
                      <a:lnTo>
                        <a:pt x="918" y="407"/>
                      </a:lnTo>
                      <a:cubicBezTo>
                        <a:pt x="918" y="252"/>
                        <a:pt x="841" y="132"/>
                        <a:pt x="808" y="94"/>
                      </a:cubicBezTo>
                      <a:cubicBezTo>
                        <a:pt x="775" y="55"/>
                        <a:pt x="621" y="0"/>
                        <a:pt x="621" y="0"/>
                      </a:cubicBezTo>
                      <a:lnTo>
                        <a:pt x="459" y="55"/>
                      </a:lnTo>
                      <a:lnTo>
                        <a:pt x="297" y="0"/>
                      </a:lnTo>
                      <a:cubicBezTo>
                        <a:pt x="297" y="0"/>
                        <a:pt x="143" y="55"/>
                        <a:pt x="110" y="94"/>
                      </a:cubicBezTo>
                      <a:cubicBezTo>
                        <a:pt x="77" y="132"/>
                        <a:pt x="0" y="252"/>
                        <a:pt x="0" y="407"/>
                      </a:cubicBezTo>
                      <a:lnTo>
                        <a:pt x="159" y="501"/>
                      </a:lnTo>
                      <a:lnTo>
                        <a:pt x="170" y="855"/>
                      </a:lnTo>
                      <a:lnTo>
                        <a:pt x="140" y="1215"/>
                      </a:lnTo>
                      <a:cubicBezTo>
                        <a:pt x="140" y="1215"/>
                        <a:pt x="344" y="1279"/>
                        <a:pt x="459" y="1281"/>
                      </a:cubicBezTo>
                      <a:cubicBezTo>
                        <a:pt x="574" y="1279"/>
                        <a:pt x="778" y="1215"/>
                        <a:pt x="778" y="1215"/>
                      </a:cubicBezTo>
                      <a:lnTo>
                        <a:pt x="748" y="855"/>
                      </a:lnTo>
                      <a:lnTo>
                        <a:pt x="759" y="501"/>
                      </a:ln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2891"/>
                </a:p>
              </p:txBody>
            </p:sp>
            <p:sp>
              <p:nvSpPr>
                <p:cNvPr id="61" name="Freeform: Shape 165">
                  <a:extLst>
                    <a:ext uri="{FF2B5EF4-FFF2-40B4-BE49-F238E27FC236}">
                      <a16:creationId xmlns:a16="http://schemas.microsoft.com/office/drawing/2014/main" id="{2979E193-331C-4763-ABCA-99982A8CC5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10451" y="2388487"/>
                  <a:ext cx="234748" cy="113814"/>
                </a:xfrm>
                <a:custGeom>
                  <a:avLst/>
                  <a:gdLst>
                    <a:gd name="connsiteX0" fmla="*/ 116515 w 128166"/>
                    <a:gd name="connsiteY0" fmla="*/ 0 h 62139"/>
                    <a:gd name="connsiteX1" fmla="*/ 128166 w 128166"/>
                    <a:gd name="connsiteY1" fmla="*/ 19419 h 62139"/>
                    <a:gd name="connsiteX2" fmla="*/ 85444 w 128166"/>
                    <a:gd name="connsiteY2" fmla="*/ 62139 h 62139"/>
                    <a:gd name="connsiteX3" fmla="*/ 69909 w 128166"/>
                    <a:gd name="connsiteY3" fmla="*/ 38837 h 62139"/>
                    <a:gd name="connsiteX4" fmla="*/ 11651 w 128166"/>
                    <a:gd name="connsiteY4" fmla="*/ 0 h 62139"/>
                    <a:gd name="connsiteX5" fmla="*/ 62139 w 128166"/>
                    <a:gd name="connsiteY5" fmla="*/ 38837 h 62139"/>
                    <a:gd name="connsiteX6" fmla="*/ 46604 w 128166"/>
                    <a:gd name="connsiteY6" fmla="*/ 62139 h 62139"/>
                    <a:gd name="connsiteX7" fmla="*/ 0 w 128166"/>
                    <a:gd name="connsiteY7" fmla="*/ 19419 h 62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8166" h="62139">
                      <a:moveTo>
                        <a:pt x="116515" y="0"/>
                      </a:moveTo>
                      <a:lnTo>
                        <a:pt x="128166" y="19419"/>
                      </a:lnTo>
                      <a:lnTo>
                        <a:pt x="85444" y="62139"/>
                      </a:lnTo>
                      <a:lnTo>
                        <a:pt x="69909" y="38837"/>
                      </a:lnTo>
                      <a:close/>
                      <a:moveTo>
                        <a:pt x="11651" y="0"/>
                      </a:moveTo>
                      <a:lnTo>
                        <a:pt x="62139" y="38837"/>
                      </a:lnTo>
                      <a:lnTo>
                        <a:pt x="46604" y="62139"/>
                      </a:lnTo>
                      <a:lnTo>
                        <a:pt x="0" y="194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2891"/>
                </a:p>
              </p:txBody>
            </p:sp>
            <p:sp>
              <p:nvSpPr>
                <p:cNvPr id="62" name="Freeform: Shape 166">
                  <a:extLst>
                    <a:ext uri="{FF2B5EF4-FFF2-40B4-BE49-F238E27FC236}">
                      <a16:creationId xmlns:a16="http://schemas.microsoft.com/office/drawing/2014/main" id="{A000EA76-2ACB-444C-9E47-482BD87A5F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0691" y="4486936"/>
                  <a:ext cx="549224" cy="163608"/>
                </a:xfrm>
                <a:custGeom>
                  <a:avLst/>
                  <a:gdLst>
                    <a:gd name="connsiteX0" fmla="*/ 214693 w 299862"/>
                    <a:gd name="connsiteY0" fmla="*/ 105 h 89325"/>
                    <a:gd name="connsiteX1" fmla="*/ 244360 w 299862"/>
                    <a:gd name="connsiteY1" fmla="*/ 16483 h 89325"/>
                    <a:gd name="connsiteX2" fmla="*/ 271075 w 299862"/>
                    <a:gd name="connsiteY2" fmla="*/ 39696 h 89325"/>
                    <a:gd name="connsiteX3" fmla="*/ 291111 w 299862"/>
                    <a:gd name="connsiteY3" fmla="*/ 52904 h 89325"/>
                    <a:gd name="connsiteX4" fmla="*/ 291504 w 299862"/>
                    <a:gd name="connsiteY4" fmla="*/ 89325 h 89325"/>
                    <a:gd name="connsiteX5" fmla="*/ 273039 w 299862"/>
                    <a:gd name="connsiteY5" fmla="*/ 89325 h 89325"/>
                    <a:gd name="connsiteX6" fmla="*/ 227467 w 299862"/>
                    <a:gd name="connsiteY6" fmla="*/ 89325 h 89325"/>
                    <a:gd name="connsiteX7" fmla="*/ 207038 w 299862"/>
                    <a:gd name="connsiteY7" fmla="*/ 86123 h 89325"/>
                    <a:gd name="connsiteX8" fmla="*/ 194859 w 299862"/>
                    <a:gd name="connsiteY8" fmla="*/ 78119 h 89325"/>
                    <a:gd name="connsiteX9" fmla="*/ 174823 w 299862"/>
                    <a:gd name="connsiteY9" fmla="*/ 77718 h 89325"/>
                    <a:gd name="connsiteX10" fmla="*/ 176395 w 299862"/>
                    <a:gd name="connsiteY10" fmla="*/ 5276 h 89325"/>
                    <a:gd name="connsiteX11" fmla="*/ 181895 w 299862"/>
                    <a:gd name="connsiteY11" fmla="*/ 18084 h 89325"/>
                    <a:gd name="connsiteX12" fmla="*/ 185038 w 299862"/>
                    <a:gd name="connsiteY12" fmla="*/ 17283 h 89325"/>
                    <a:gd name="connsiteX13" fmla="*/ 190145 w 299862"/>
                    <a:gd name="connsiteY13" fmla="*/ 9679 h 89325"/>
                    <a:gd name="connsiteX14" fmla="*/ 214693 w 299862"/>
                    <a:gd name="connsiteY14" fmla="*/ 105 h 89325"/>
                    <a:gd name="connsiteX15" fmla="*/ 87601 w 299862"/>
                    <a:gd name="connsiteY15" fmla="*/ 105 h 89325"/>
                    <a:gd name="connsiteX16" fmla="*/ 112850 w 299862"/>
                    <a:gd name="connsiteY16" fmla="*/ 9679 h 89325"/>
                    <a:gd name="connsiteX17" fmla="*/ 118103 w 299862"/>
                    <a:gd name="connsiteY17" fmla="*/ 17283 h 89325"/>
                    <a:gd name="connsiteX18" fmla="*/ 121336 w 299862"/>
                    <a:gd name="connsiteY18" fmla="*/ 18084 h 89325"/>
                    <a:gd name="connsiteX19" fmla="*/ 126993 w 299862"/>
                    <a:gd name="connsiteY19" fmla="*/ 5276 h 89325"/>
                    <a:gd name="connsiteX20" fmla="*/ 128609 w 299862"/>
                    <a:gd name="connsiteY20" fmla="*/ 77718 h 89325"/>
                    <a:gd name="connsiteX21" fmla="*/ 108405 w 299862"/>
                    <a:gd name="connsiteY21" fmla="*/ 78119 h 89325"/>
                    <a:gd name="connsiteX22" fmla="*/ 95475 w 299862"/>
                    <a:gd name="connsiteY22" fmla="*/ 86123 h 89325"/>
                    <a:gd name="connsiteX23" fmla="*/ 74462 w 299862"/>
                    <a:gd name="connsiteY23" fmla="*/ 89325 h 89325"/>
                    <a:gd name="connsiteX24" fmla="*/ 27588 w 299862"/>
                    <a:gd name="connsiteY24" fmla="*/ 89325 h 89325"/>
                    <a:gd name="connsiteX25" fmla="*/ 8597 w 299862"/>
                    <a:gd name="connsiteY25" fmla="*/ 89325 h 89325"/>
                    <a:gd name="connsiteX26" fmla="*/ 9001 w 299862"/>
                    <a:gd name="connsiteY26" fmla="*/ 52904 h 89325"/>
                    <a:gd name="connsiteX27" fmla="*/ 30013 w 299862"/>
                    <a:gd name="connsiteY27" fmla="*/ 39696 h 89325"/>
                    <a:gd name="connsiteX28" fmla="*/ 57087 w 299862"/>
                    <a:gd name="connsiteY28" fmla="*/ 16483 h 89325"/>
                    <a:gd name="connsiteX29" fmla="*/ 87601 w 299862"/>
                    <a:gd name="connsiteY29" fmla="*/ 105 h 89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99862" h="89325">
                      <a:moveTo>
                        <a:pt x="214693" y="105"/>
                      </a:moveTo>
                      <a:cubicBezTo>
                        <a:pt x="235300" y="-1528"/>
                        <a:pt x="244360" y="16483"/>
                        <a:pt x="244360" y="16483"/>
                      </a:cubicBezTo>
                      <a:cubicBezTo>
                        <a:pt x="249075" y="22486"/>
                        <a:pt x="266754" y="37695"/>
                        <a:pt x="271075" y="39696"/>
                      </a:cubicBezTo>
                      <a:lnTo>
                        <a:pt x="291111" y="52904"/>
                      </a:lnTo>
                      <a:cubicBezTo>
                        <a:pt x="302111" y="62109"/>
                        <a:pt x="303290" y="86924"/>
                        <a:pt x="291504" y="89325"/>
                      </a:cubicBezTo>
                      <a:lnTo>
                        <a:pt x="273039" y="89325"/>
                      </a:lnTo>
                      <a:lnTo>
                        <a:pt x="227467" y="89325"/>
                      </a:lnTo>
                      <a:lnTo>
                        <a:pt x="207038" y="86123"/>
                      </a:lnTo>
                      <a:lnTo>
                        <a:pt x="194859" y="78119"/>
                      </a:lnTo>
                      <a:cubicBezTo>
                        <a:pt x="194859" y="77718"/>
                        <a:pt x="174823" y="77718"/>
                        <a:pt x="174823" y="77718"/>
                      </a:cubicBezTo>
                      <a:cubicBezTo>
                        <a:pt x="167359" y="58908"/>
                        <a:pt x="176395" y="5276"/>
                        <a:pt x="176395" y="5276"/>
                      </a:cubicBezTo>
                      <a:cubicBezTo>
                        <a:pt x="182681" y="6477"/>
                        <a:pt x="177181" y="17684"/>
                        <a:pt x="181895" y="18084"/>
                      </a:cubicBezTo>
                      <a:cubicBezTo>
                        <a:pt x="183074" y="18084"/>
                        <a:pt x="184252" y="17684"/>
                        <a:pt x="185038" y="17283"/>
                      </a:cubicBezTo>
                      <a:cubicBezTo>
                        <a:pt x="186609" y="14482"/>
                        <a:pt x="188574" y="12080"/>
                        <a:pt x="190145" y="9679"/>
                      </a:cubicBezTo>
                      <a:cubicBezTo>
                        <a:pt x="199672" y="3375"/>
                        <a:pt x="207824" y="649"/>
                        <a:pt x="214693" y="105"/>
                      </a:cubicBezTo>
                      <a:close/>
                      <a:moveTo>
                        <a:pt x="87601" y="105"/>
                      </a:moveTo>
                      <a:cubicBezTo>
                        <a:pt x="94666" y="649"/>
                        <a:pt x="103051" y="3375"/>
                        <a:pt x="112850" y="9679"/>
                      </a:cubicBezTo>
                      <a:cubicBezTo>
                        <a:pt x="114871" y="12080"/>
                        <a:pt x="116487" y="14482"/>
                        <a:pt x="118103" y="17283"/>
                      </a:cubicBezTo>
                      <a:cubicBezTo>
                        <a:pt x="119315" y="17684"/>
                        <a:pt x="120528" y="18084"/>
                        <a:pt x="121336" y="18084"/>
                      </a:cubicBezTo>
                      <a:cubicBezTo>
                        <a:pt x="126185" y="17684"/>
                        <a:pt x="120528" y="6477"/>
                        <a:pt x="126993" y="5276"/>
                      </a:cubicBezTo>
                      <a:cubicBezTo>
                        <a:pt x="126993" y="5276"/>
                        <a:pt x="136287" y="58908"/>
                        <a:pt x="128609" y="77718"/>
                      </a:cubicBezTo>
                      <a:cubicBezTo>
                        <a:pt x="128609" y="77718"/>
                        <a:pt x="108405" y="77718"/>
                        <a:pt x="108405" y="78119"/>
                      </a:cubicBezTo>
                      <a:lnTo>
                        <a:pt x="95475" y="86123"/>
                      </a:lnTo>
                      <a:lnTo>
                        <a:pt x="74462" y="89325"/>
                      </a:lnTo>
                      <a:lnTo>
                        <a:pt x="27588" y="89325"/>
                      </a:lnTo>
                      <a:lnTo>
                        <a:pt x="8597" y="89325"/>
                      </a:lnTo>
                      <a:cubicBezTo>
                        <a:pt x="-3526" y="86924"/>
                        <a:pt x="-2314" y="62109"/>
                        <a:pt x="9001" y="52904"/>
                      </a:cubicBezTo>
                      <a:lnTo>
                        <a:pt x="30013" y="39696"/>
                      </a:lnTo>
                      <a:cubicBezTo>
                        <a:pt x="34054" y="37695"/>
                        <a:pt x="52642" y="22486"/>
                        <a:pt x="57087" y="16483"/>
                      </a:cubicBezTo>
                      <a:cubicBezTo>
                        <a:pt x="57087" y="16483"/>
                        <a:pt x="66406" y="-1528"/>
                        <a:pt x="87601" y="105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2891"/>
                </a:p>
              </p:txBody>
            </p:sp>
            <p:sp>
              <p:nvSpPr>
                <p:cNvPr id="63" name="Freeform: Shape 167">
                  <a:extLst>
                    <a:ext uri="{FF2B5EF4-FFF2-40B4-BE49-F238E27FC236}">
                      <a16:creationId xmlns:a16="http://schemas.microsoft.com/office/drawing/2014/main" id="{2D3245DF-FF23-429E-881B-DBC0385A3F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75311" y="3298991"/>
                  <a:ext cx="499543" cy="128042"/>
                </a:xfrm>
                <a:custGeom>
                  <a:avLst/>
                  <a:gdLst>
                    <a:gd name="connsiteX0" fmla="*/ 272737 w 272737"/>
                    <a:gd name="connsiteY0" fmla="*/ 0 h 69907"/>
                    <a:gd name="connsiteX1" fmla="*/ 272737 w 272737"/>
                    <a:gd name="connsiteY1" fmla="*/ 34954 h 69907"/>
                    <a:gd name="connsiteX2" fmla="*/ 258172 w 272737"/>
                    <a:gd name="connsiteY2" fmla="*/ 69907 h 69907"/>
                    <a:gd name="connsiteX3" fmla="*/ 260253 w 272737"/>
                    <a:gd name="connsiteY3" fmla="*/ 25921 h 69907"/>
                    <a:gd name="connsiteX4" fmla="*/ 270309 w 272737"/>
                    <a:gd name="connsiteY4" fmla="*/ 5106 h 69907"/>
                    <a:gd name="connsiteX5" fmla="*/ 0 w 272737"/>
                    <a:gd name="connsiteY5" fmla="*/ 0 h 69907"/>
                    <a:gd name="connsiteX6" fmla="*/ 2862 w 272737"/>
                    <a:gd name="connsiteY6" fmla="*/ 5106 h 69907"/>
                    <a:gd name="connsiteX7" fmla="*/ 14717 w 272737"/>
                    <a:gd name="connsiteY7" fmla="*/ 25921 h 69907"/>
                    <a:gd name="connsiteX8" fmla="*/ 17579 w 272737"/>
                    <a:gd name="connsiteY8" fmla="*/ 69907 h 69907"/>
                    <a:gd name="connsiteX9" fmla="*/ 0 w 272737"/>
                    <a:gd name="connsiteY9" fmla="*/ 34954 h 69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2737" h="69907">
                      <a:moveTo>
                        <a:pt x="272737" y="0"/>
                      </a:moveTo>
                      <a:lnTo>
                        <a:pt x="272737" y="34954"/>
                      </a:lnTo>
                      <a:cubicBezTo>
                        <a:pt x="272737" y="34954"/>
                        <a:pt x="267535" y="69907"/>
                        <a:pt x="258172" y="69907"/>
                      </a:cubicBezTo>
                      <a:cubicBezTo>
                        <a:pt x="253317" y="69907"/>
                        <a:pt x="259212" y="34954"/>
                        <a:pt x="260253" y="25921"/>
                      </a:cubicBezTo>
                      <a:cubicBezTo>
                        <a:pt x="261293" y="16888"/>
                        <a:pt x="270309" y="5106"/>
                        <a:pt x="270309" y="5106"/>
                      </a:cubicBezTo>
                      <a:close/>
                      <a:moveTo>
                        <a:pt x="0" y="0"/>
                      </a:moveTo>
                      <a:lnTo>
                        <a:pt x="2862" y="5106"/>
                      </a:lnTo>
                      <a:cubicBezTo>
                        <a:pt x="2862" y="5106"/>
                        <a:pt x="13491" y="16888"/>
                        <a:pt x="14717" y="25921"/>
                      </a:cubicBezTo>
                      <a:cubicBezTo>
                        <a:pt x="15943" y="34954"/>
                        <a:pt x="23302" y="69907"/>
                        <a:pt x="17579" y="69907"/>
                      </a:cubicBezTo>
                      <a:cubicBezTo>
                        <a:pt x="6132" y="69907"/>
                        <a:pt x="0" y="34954"/>
                        <a:pt x="0" y="34954"/>
                      </a:cubicBezTo>
                      <a:close/>
                    </a:path>
                  </a:pathLst>
                </a:custGeom>
                <a:solidFill>
                  <a:srgbClr val="C090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2891"/>
                </a:p>
              </p:txBody>
            </p:sp>
          </p:grpSp>
          <p:sp>
            <p:nvSpPr>
              <p:cNvPr id="56" name="Freeform 5">
                <a:extLst>
                  <a:ext uri="{FF2B5EF4-FFF2-40B4-BE49-F238E27FC236}">
                    <a16:creationId xmlns:a16="http://schemas.microsoft.com/office/drawing/2014/main" id="{2D99321C-997B-4361-B60E-6EBD0D1CD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6819" y="1581989"/>
                <a:ext cx="1720185" cy="1663692"/>
              </a:xfrm>
              <a:custGeom>
                <a:avLst/>
                <a:gdLst>
                  <a:gd name="T0" fmla="*/ 524 w 524"/>
                  <a:gd name="T1" fmla="*/ 36 h 481"/>
                  <a:gd name="T2" fmla="*/ 490 w 524"/>
                  <a:gd name="T3" fmla="*/ 335 h 481"/>
                  <a:gd name="T4" fmla="*/ 305 w 524"/>
                  <a:gd name="T5" fmla="*/ 347 h 481"/>
                  <a:gd name="T6" fmla="*/ 120 w 524"/>
                  <a:gd name="T7" fmla="*/ 481 h 481"/>
                  <a:gd name="T8" fmla="*/ 147 w 524"/>
                  <a:gd name="T9" fmla="*/ 356 h 481"/>
                  <a:gd name="T10" fmla="*/ 41 w 524"/>
                  <a:gd name="T11" fmla="*/ 363 h 481"/>
                  <a:gd name="T12" fmla="*/ 0 w 524"/>
                  <a:gd name="T13" fmla="*/ 0 h 481"/>
                  <a:gd name="T14" fmla="*/ 524 w 524"/>
                  <a:gd name="T15" fmla="*/ 36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4" h="481">
                    <a:moveTo>
                      <a:pt x="524" y="36"/>
                    </a:moveTo>
                    <a:lnTo>
                      <a:pt x="490" y="335"/>
                    </a:lnTo>
                    <a:lnTo>
                      <a:pt x="305" y="347"/>
                    </a:lnTo>
                    <a:lnTo>
                      <a:pt x="120" y="481"/>
                    </a:lnTo>
                    <a:lnTo>
                      <a:pt x="147" y="356"/>
                    </a:lnTo>
                    <a:lnTo>
                      <a:pt x="41" y="363"/>
                    </a:lnTo>
                    <a:lnTo>
                      <a:pt x="0" y="0"/>
                    </a:lnTo>
                    <a:lnTo>
                      <a:pt x="524" y="36"/>
                    </a:lnTo>
                    <a:close/>
                  </a:path>
                </a:pathLst>
              </a:custGeom>
              <a:solidFill>
                <a:srgbClr val="FFC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C8F5542-A9F1-4E51-89AB-74A2EF9A8955}"/>
                </a:ext>
              </a:extLst>
            </p:cNvPr>
            <p:cNvSpPr txBox="1"/>
            <p:nvPr/>
          </p:nvSpPr>
          <p:spPr>
            <a:xfrm>
              <a:off x="2820783" y="1724182"/>
              <a:ext cx="1447158" cy="850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chemeClr val="bg1"/>
                  </a:solidFill>
                </a:rPr>
                <a:t>Which wines in promotion do you have?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556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3C1F5D1-55C7-44F2-8666-1C0A4D5A770F}"/>
              </a:ext>
            </a:extLst>
          </p:cNvPr>
          <p:cNvSpPr/>
          <p:nvPr/>
        </p:nvSpPr>
        <p:spPr>
          <a:xfrm>
            <a:off x="1879528" y="4568412"/>
            <a:ext cx="10312471" cy="1809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220" name="Picture 4" descr="13 marketing tips to sell more wine during the Holiday season">
            <a:extLst>
              <a:ext uri="{FF2B5EF4-FFF2-40B4-BE49-F238E27FC236}">
                <a16:creationId xmlns:a16="http://schemas.microsoft.com/office/drawing/2014/main" id="{4E2B54AF-DF99-47CA-9DF3-57166D2A8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325" y="4568412"/>
            <a:ext cx="2480746" cy="180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1EDCE9-2452-4251-8647-F2B626FBCE96}"/>
              </a:ext>
            </a:extLst>
          </p:cNvPr>
          <p:cNvSpPr/>
          <p:nvPr/>
        </p:nvSpPr>
        <p:spPr>
          <a:xfrm>
            <a:off x="1879529" y="2662008"/>
            <a:ext cx="10312471" cy="1809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218" name="Picture 2" descr="17 Wine catalogue ideas | catalog design, wine, wine brochures">
            <a:extLst>
              <a:ext uri="{FF2B5EF4-FFF2-40B4-BE49-F238E27FC236}">
                <a16:creationId xmlns:a16="http://schemas.microsoft.com/office/drawing/2014/main" id="{789D169A-4501-4C4E-8D83-E9BD14AD5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128" y="2629964"/>
            <a:ext cx="2468942" cy="184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89333F-6D53-44A5-926A-DF874A1EAB3D}"/>
              </a:ext>
            </a:extLst>
          </p:cNvPr>
          <p:cNvSpPr txBox="1"/>
          <p:nvPr/>
        </p:nvSpPr>
        <p:spPr>
          <a:xfrm>
            <a:off x="0" y="44767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300" dirty="0">
                <a:solidFill>
                  <a:srgbClr val="FFC300"/>
                </a:solidFill>
              </a:rPr>
              <a:t>Customers with least potential</a:t>
            </a:r>
            <a:br>
              <a:rPr lang="en-US" sz="4000" b="1" spc="300" dirty="0">
                <a:solidFill>
                  <a:srgbClr val="C70039"/>
                </a:solidFill>
              </a:rPr>
            </a:br>
            <a:r>
              <a:rPr lang="en-US" sz="4000" b="1" spc="300" dirty="0">
                <a:solidFill>
                  <a:srgbClr val="C70039"/>
                </a:solidFill>
              </a:rPr>
              <a:t>Marketing approach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910A1E2-8885-44F6-B8FE-5E134E891809}"/>
              </a:ext>
            </a:extLst>
          </p:cNvPr>
          <p:cNvSpPr/>
          <p:nvPr/>
        </p:nvSpPr>
        <p:spPr>
          <a:xfrm>
            <a:off x="309750" y="2652579"/>
            <a:ext cx="3744000" cy="37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C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BB7682-4CF6-49B0-8ABA-A230C3461729}"/>
              </a:ext>
            </a:extLst>
          </p:cNvPr>
          <p:cNvSpPr txBox="1"/>
          <p:nvPr/>
        </p:nvSpPr>
        <p:spPr>
          <a:xfrm>
            <a:off x="7057821" y="2813089"/>
            <a:ext cx="50035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Make the </a:t>
            </a:r>
            <a:r>
              <a:rPr lang="en-US" b="1" dirty="0"/>
              <a:t>catalog e-mail based </a:t>
            </a:r>
            <a:r>
              <a:rPr lang="en-US" dirty="0"/>
              <a:t>and offer a discount of 3$ on the next purchase of each customer that subscribes (free) to the digital format (newsletter).</a:t>
            </a:r>
            <a:br>
              <a:rPr lang="en-US" dirty="0"/>
            </a:br>
            <a:r>
              <a:rPr lang="en-US" b="1" dirty="0"/>
              <a:t>In case the customer doesn’t subscribe, stop spending on him.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876BD5-5D0D-4C30-BFD8-31342E5FD719}"/>
              </a:ext>
            </a:extLst>
          </p:cNvPr>
          <p:cNvSpPr txBox="1"/>
          <p:nvPr/>
        </p:nvSpPr>
        <p:spPr>
          <a:xfrm>
            <a:off x="7057821" y="4753098"/>
            <a:ext cx="50035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These customer visit the webpage a lot, most probably looking for a good deal, maybe WWW could hold each week a different promotion deal.</a:t>
            </a:r>
            <a:br>
              <a:rPr lang="en-US" dirty="0"/>
            </a:br>
            <a:r>
              <a:rPr lang="en-US" dirty="0"/>
              <a:t>Preferably hold an exotic week, each month, since more than 27% of their purchases are exotic wines.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B95CD1-BA8B-4D04-9B0D-EA1EF989216F}"/>
              </a:ext>
            </a:extLst>
          </p:cNvPr>
          <p:cNvSpPr txBox="1"/>
          <p:nvPr/>
        </p:nvSpPr>
        <p:spPr>
          <a:xfrm>
            <a:off x="4376394" y="2005156"/>
            <a:ext cx="70206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this segment we suggest </a:t>
            </a:r>
            <a:r>
              <a:rPr lang="en-US" b="1" dirty="0"/>
              <a:t>promoting the Sweet wines </a:t>
            </a:r>
            <a:r>
              <a:rPr lang="en-US" dirty="0"/>
              <a:t>as this is the least-buying segment: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7E4D82-F73A-40C3-B3C1-A2CA1F40A432}"/>
              </a:ext>
            </a:extLst>
          </p:cNvPr>
          <p:cNvGrpSpPr/>
          <p:nvPr/>
        </p:nvGrpSpPr>
        <p:grpSpPr>
          <a:xfrm>
            <a:off x="1165235" y="3041252"/>
            <a:ext cx="2117407" cy="2981325"/>
            <a:chOff x="1312831" y="1534854"/>
            <a:chExt cx="3103344" cy="400288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693F055-0E83-4421-A0AA-F3A2B97394AF}"/>
                </a:ext>
              </a:extLst>
            </p:cNvPr>
            <p:cNvGrpSpPr/>
            <p:nvPr/>
          </p:nvGrpSpPr>
          <p:grpSpPr>
            <a:xfrm>
              <a:off x="1312831" y="1534854"/>
              <a:ext cx="3103344" cy="4002886"/>
              <a:chOff x="1463660" y="1581989"/>
              <a:chExt cx="3103344" cy="4002886"/>
            </a:xfrm>
          </p:grpSpPr>
          <p:grpSp>
            <p:nvGrpSpPr>
              <p:cNvPr id="37" name="Gruppieren 59">
                <a:extLst>
                  <a:ext uri="{FF2B5EF4-FFF2-40B4-BE49-F238E27FC236}">
                    <a16:creationId xmlns:a16="http://schemas.microsoft.com/office/drawing/2014/main" id="{1794AEAC-0940-4936-99B8-0D8FF5775ED0}"/>
                  </a:ext>
                </a:extLst>
              </p:cNvPr>
              <p:cNvGrpSpPr/>
              <p:nvPr/>
            </p:nvGrpSpPr>
            <p:grpSpPr>
              <a:xfrm>
                <a:off x="1463660" y="2074445"/>
                <a:ext cx="1091666" cy="3510430"/>
                <a:chOff x="6497056" y="2004357"/>
                <a:chExt cx="668655" cy="2646187"/>
              </a:xfrm>
            </p:grpSpPr>
            <p:sp>
              <p:nvSpPr>
                <p:cNvPr id="39" name="Freeform 710">
                  <a:extLst>
                    <a:ext uri="{FF2B5EF4-FFF2-40B4-BE49-F238E27FC236}">
                      <a16:creationId xmlns:a16="http://schemas.microsoft.com/office/drawing/2014/main" id="{B4784416-B722-407D-BDBF-2814445184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4163" y="2025700"/>
                  <a:ext cx="654429" cy="2496803"/>
                </a:xfrm>
                <a:custGeom>
                  <a:avLst/>
                  <a:gdLst>
                    <a:gd name="T0" fmla="*/ 897 w 898"/>
                    <a:gd name="T1" fmla="*/ 1238 h 3411"/>
                    <a:gd name="T2" fmla="*/ 878 w 898"/>
                    <a:gd name="T3" fmla="*/ 882 h 3411"/>
                    <a:gd name="T4" fmla="*/ 646 w 898"/>
                    <a:gd name="T5" fmla="*/ 565 h 3411"/>
                    <a:gd name="T6" fmla="*/ 529 w 898"/>
                    <a:gd name="T7" fmla="*/ 419 h 3411"/>
                    <a:gd name="T8" fmla="*/ 562 w 898"/>
                    <a:gd name="T9" fmla="*/ 342 h 3411"/>
                    <a:gd name="T10" fmla="*/ 600 w 898"/>
                    <a:gd name="T11" fmla="*/ 288 h 3411"/>
                    <a:gd name="T12" fmla="*/ 589 w 898"/>
                    <a:gd name="T13" fmla="*/ 226 h 3411"/>
                    <a:gd name="T14" fmla="*/ 452 w 898"/>
                    <a:gd name="T15" fmla="*/ 8 h 3411"/>
                    <a:gd name="T16" fmla="*/ 447 w 898"/>
                    <a:gd name="T17" fmla="*/ 8 h 3411"/>
                    <a:gd name="T18" fmla="*/ 309 w 898"/>
                    <a:gd name="T19" fmla="*/ 226 h 3411"/>
                    <a:gd name="T20" fmla="*/ 298 w 898"/>
                    <a:gd name="T21" fmla="*/ 288 h 3411"/>
                    <a:gd name="T22" fmla="*/ 336 w 898"/>
                    <a:gd name="T23" fmla="*/ 342 h 3411"/>
                    <a:gd name="T24" fmla="*/ 369 w 898"/>
                    <a:gd name="T25" fmla="*/ 419 h 3411"/>
                    <a:gd name="T26" fmla="*/ 252 w 898"/>
                    <a:gd name="T27" fmla="*/ 565 h 3411"/>
                    <a:gd name="T28" fmla="*/ 20 w 898"/>
                    <a:gd name="T29" fmla="*/ 882 h 3411"/>
                    <a:gd name="T30" fmla="*/ 1 w 898"/>
                    <a:gd name="T31" fmla="*/ 1238 h 3411"/>
                    <a:gd name="T32" fmla="*/ 31 w 898"/>
                    <a:gd name="T33" fmla="*/ 1720 h 3411"/>
                    <a:gd name="T34" fmla="*/ 77 w 898"/>
                    <a:gd name="T35" fmla="*/ 2045 h 3411"/>
                    <a:gd name="T36" fmla="*/ 123 w 898"/>
                    <a:gd name="T37" fmla="*/ 1678 h 3411"/>
                    <a:gd name="T38" fmla="*/ 125 w 898"/>
                    <a:gd name="T39" fmla="*/ 1363 h 3411"/>
                    <a:gd name="T40" fmla="*/ 167 w 898"/>
                    <a:gd name="T41" fmla="*/ 966 h 3411"/>
                    <a:gd name="T42" fmla="*/ 176 w 898"/>
                    <a:gd name="T43" fmla="*/ 1337 h 3411"/>
                    <a:gd name="T44" fmla="*/ 168 w 898"/>
                    <a:gd name="T45" fmla="*/ 2296 h 3411"/>
                    <a:gd name="T46" fmla="*/ 187 w 898"/>
                    <a:gd name="T47" fmla="*/ 2565 h 3411"/>
                    <a:gd name="T48" fmla="*/ 249 w 898"/>
                    <a:gd name="T49" fmla="*/ 3411 h 3411"/>
                    <a:gd name="T50" fmla="*/ 378 w 898"/>
                    <a:gd name="T51" fmla="*/ 3395 h 3411"/>
                    <a:gd name="T52" fmla="*/ 398 w 898"/>
                    <a:gd name="T53" fmla="*/ 3090 h 3411"/>
                    <a:gd name="T54" fmla="*/ 398 w 898"/>
                    <a:gd name="T55" fmla="*/ 2504 h 3411"/>
                    <a:gd name="T56" fmla="*/ 432 w 898"/>
                    <a:gd name="T57" fmla="*/ 2045 h 3411"/>
                    <a:gd name="T58" fmla="*/ 466 w 898"/>
                    <a:gd name="T59" fmla="*/ 2045 h 3411"/>
                    <a:gd name="T60" fmla="*/ 500 w 898"/>
                    <a:gd name="T61" fmla="*/ 2504 h 3411"/>
                    <a:gd name="T62" fmla="*/ 500 w 898"/>
                    <a:gd name="T63" fmla="*/ 3090 h 3411"/>
                    <a:gd name="T64" fmla="*/ 520 w 898"/>
                    <a:gd name="T65" fmla="*/ 3395 h 3411"/>
                    <a:gd name="T66" fmla="*/ 649 w 898"/>
                    <a:gd name="T67" fmla="*/ 3411 h 3411"/>
                    <a:gd name="T68" fmla="*/ 711 w 898"/>
                    <a:gd name="T69" fmla="*/ 2565 h 3411"/>
                    <a:gd name="T70" fmla="*/ 730 w 898"/>
                    <a:gd name="T71" fmla="*/ 2296 h 3411"/>
                    <a:gd name="T72" fmla="*/ 722 w 898"/>
                    <a:gd name="T73" fmla="*/ 1337 h 3411"/>
                    <a:gd name="T74" fmla="*/ 731 w 898"/>
                    <a:gd name="T75" fmla="*/ 966 h 3411"/>
                    <a:gd name="T76" fmla="*/ 773 w 898"/>
                    <a:gd name="T77" fmla="*/ 1363 h 3411"/>
                    <a:gd name="T78" fmla="*/ 775 w 898"/>
                    <a:gd name="T79" fmla="*/ 1678 h 3411"/>
                    <a:gd name="T80" fmla="*/ 821 w 898"/>
                    <a:gd name="T81" fmla="*/ 2045 h 3411"/>
                    <a:gd name="T82" fmla="*/ 867 w 898"/>
                    <a:gd name="T83" fmla="*/ 1720 h 3411"/>
                    <a:gd name="T84" fmla="*/ 897 w 898"/>
                    <a:gd name="T85" fmla="*/ 1238 h 34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98" h="3411">
                      <a:moveTo>
                        <a:pt x="897" y="1238"/>
                      </a:moveTo>
                      <a:cubicBezTo>
                        <a:pt x="895" y="1109"/>
                        <a:pt x="873" y="930"/>
                        <a:pt x="878" y="882"/>
                      </a:cubicBezTo>
                      <a:cubicBezTo>
                        <a:pt x="881" y="842"/>
                        <a:pt x="864" y="604"/>
                        <a:pt x="646" y="565"/>
                      </a:cubicBezTo>
                      <a:cubicBezTo>
                        <a:pt x="490" y="537"/>
                        <a:pt x="529" y="419"/>
                        <a:pt x="529" y="419"/>
                      </a:cubicBezTo>
                      <a:cubicBezTo>
                        <a:pt x="560" y="398"/>
                        <a:pt x="562" y="342"/>
                        <a:pt x="562" y="342"/>
                      </a:cubicBezTo>
                      <a:cubicBezTo>
                        <a:pt x="580" y="342"/>
                        <a:pt x="579" y="336"/>
                        <a:pt x="600" y="288"/>
                      </a:cubicBezTo>
                      <a:cubicBezTo>
                        <a:pt x="622" y="240"/>
                        <a:pt x="589" y="226"/>
                        <a:pt x="589" y="226"/>
                      </a:cubicBezTo>
                      <a:cubicBezTo>
                        <a:pt x="632" y="0"/>
                        <a:pt x="452" y="8"/>
                        <a:pt x="452" y="8"/>
                      </a:cubicBezTo>
                      <a:lnTo>
                        <a:pt x="447" y="8"/>
                      </a:lnTo>
                      <a:cubicBezTo>
                        <a:pt x="447" y="8"/>
                        <a:pt x="266" y="0"/>
                        <a:pt x="309" y="226"/>
                      </a:cubicBezTo>
                      <a:cubicBezTo>
                        <a:pt x="309" y="226"/>
                        <a:pt x="276" y="240"/>
                        <a:pt x="298" y="288"/>
                      </a:cubicBezTo>
                      <a:cubicBezTo>
                        <a:pt x="319" y="336"/>
                        <a:pt x="318" y="342"/>
                        <a:pt x="336" y="342"/>
                      </a:cubicBezTo>
                      <a:cubicBezTo>
                        <a:pt x="336" y="342"/>
                        <a:pt x="339" y="398"/>
                        <a:pt x="369" y="419"/>
                      </a:cubicBezTo>
                      <a:cubicBezTo>
                        <a:pt x="369" y="419"/>
                        <a:pt x="408" y="537"/>
                        <a:pt x="252" y="565"/>
                      </a:cubicBezTo>
                      <a:cubicBezTo>
                        <a:pt x="35" y="604"/>
                        <a:pt x="17" y="842"/>
                        <a:pt x="20" y="882"/>
                      </a:cubicBezTo>
                      <a:cubicBezTo>
                        <a:pt x="25" y="930"/>
                        <a:pt x="3" y="1109"/>
                        <a:pt x="1" y="1238"/>
                      </a:cubicBezTo>
                      <a:cubicBezTo>
                        <a:pt x="0" y="1367"/>
                        <a:pt x="31" y="1720"/>
                        <a:pt x="31" y="1720"/>
                      </a:cubicBezTo>
                      <a:cubicBezTo>
                        <a:pt x="11" y="1887"/>
                        <a:pt x="37" y="2040"/>
                        <a:pt x="77" y="2045"/>
                      </a:cubicBezTo>
                      <a:cubicBezTo>
                        <a:pt x="117" y="2049"/>
                        <a:pt x="123" y="1678"/>
                        <a:pt x="123" y="1678"/>
                      </a:cubicBezTo>
                      <a:lnTo>
                        <a:pt x="125" y="1363"/>
                      </a:lnTo>
                      <a:lnTo>
                        <a:pt x="167" y="966"/>
                      </a:lnTo>
                      <a:lnTo>
                        <a:pt x="176" y="1337"/>
                      </a:lnTo>
                      <a:cubicBezTo>
                        <a:pt x="176" y="1337"/>
                        <a:pt x="109" y="1967"/>
                        <a:pt x="168" y="2296"/>
                      </a:cubicBezTo>
                      <a:cubicBezTo>
                        <a:pt x="168" y="2296"/>
                        <a:pt x="193" y="2501"/>
                        <a:pt x="187" y="2565"/>
                      </a:cubicBezTo>
                      <a:cubicBezTo>
                        <a:pt x="182" y="2628"/>
                        <a:pt x="223" y="3238"/>
                        <a:pt x="249" y="3411"/>
                      </a:cubicBezTo>
                      <a:lnTo>
                        <a:pt x="378" y="3395"/>
                      </a:lnTo>
                      <a:cubicBezTo>
                        <a:pt x="378" y="3395"/>
                        <a:pt x="384" y="3134"/>
                        <a:pt x="398" y="3090"/>
                      </a:cubicBezTo>
                      <a:cubicBezTo>
                        <a:pt x="411" y="3046"/>
                        <a:pt x="390" y="2610"/>
                        <a:pt x="398" y="2504"/>
                      </a:cubicBezTo>
                      <a:cubicBezTo>
                        <a:pt x="406" y="2398"/>
                        <a:pt x="432" y="2045"/>
                        <a:pt x="432" y="2045"/>
                      </a:cubicBezTo>
                      <a:lnTo>
                        <a:pt x="466" y="2045"/>
                      </a:lnTo>
                      <a:cubicBezTo>
                        <a:pt x="466" y="2045"/>
                        <a:pt x="492" y="2398"/>
                        <a:pt x="500" y="2504"/>
                      </a:cubicBezTo>
                      <a:cubicBezTo>
                        <a:pt x="508" y="2610"/>
                        <a:pt x="487" y="3046"/>
                        <a:pt x="500" y="3090"/>
                      </a:cubicBezTo>
                      <a:cubicBezTo>
                        <a:pt x="514" y="3134"/>
                        <a:pt x="520" y="3395"/>
                        <a:pt x="520" y="3395"/>
                      </a:cubicBezTo>
                      <a:lnTo>
                        <a:pt x="649" y="3411"/>
                      </a:lnTo>
                      <a:cubicBezTo>
                        <a:pt x="675" y="3238"/>
                        <a:pt x="716" y="2628"/>
                        <a:pt x="711" y="2565"/>
                      </a:cubicBezTo>
                      <a:cubicBezTo>
                        <a:pt x="705" y="2501"/>
                        <a:pt x="730" y="2296"/>
                        <a:pt x="730" y="2296"/>
                      </a:cubicBezTo>
                      <a:cubicBezTo>
                        <a:pt x="789" y="1967"/>
                        <a:pt x="722" y="1337"/>
                        <a:pt x="722" y="1337"/>
                      </a:cubicBezTo>
                      <a:lnTo>
                        <a:pt x="731" y="966"/>
                      </a:lnTo>
                      <a:lnTo>
                        <a:pt x="773" y="1363"/>
                      </a:lnTo>
                      <a:lnTo>
                        <a:pt x="775" y="1678"/>
                      </a:lnTo>
                      <a:cubicBezTo>
                        <a:pt x="775" y="1678"/>
                        <a:pt x="781" y="2049"/>
                        <a:pt x="821" y="2045"/>
                      </a:cubicBezTo>
                      <a:cubicBezTo>
                        <a:pt x="861" y="2040"/>
                        <a:pt x="887" y="1887"/>
                        <a:pt x="867" y="1720"/>
                      </a:cubicBezTo>
                      <a:cubicBezTo>
                        <a:pt x="867" y="1720"/>
                        <a:pt x="898" y="1367"/>
                        <a:pt x="897" y="1238"/>
                      </a:cubicBezTo>
                    </a:path>
                  </a:pathLst>
                </a:custGeom>
                <a:solidFill>
                  <a:srgbClr val="C090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2891"/>
                </a:p>
              </p:txBody>
            </p:sp>
            <p:sp>
              <p:nvSpPr>
                <p:cNvPr id="40" name="Freeform 903">
                  <a:extLst>
                    <a:ext uri="{FF2B5EF4-FFF2-40B4-BE49-F238E27FC236}">
                      <a16:creationId xmlns:a16="http://schemas.microsoft.com/office/drawing/2014/main" id="{59BC1577-C056-4789-A59E-70C2AAAF18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3342" y="2004357"/>
                  <a:ext cx="248970" cy="206291"/>
                </a:xfrm>
                <a:custGeom>
                  <a:avLst/>
                  <a:gdLst>
                    <a:gd name="T0" fmla="*/ 37 w 344"/>
                    <a:gd name="T1" fmla="*/ 288 h 288"/>
                    <a:gd name="T2" fmla="*/ 60 w 344"/>
                    <a:gd name="T3" fmla="*/ 254 h 288"/>
                    <a:gd name="T4" fmla="*/ 60 w 344"/>
                    <a:gd name="T5" fmla="*/ 139 h 288"/>
                    <a:gd name="T6" fmla="*/ 126 w 344"/>
                    <a:gd name="T7" fmla="*/ 126 h 288"/>
                    <a:gd name="T8" fmla="*/ 228 w 344"/>
                    <a:gd name="T9" fmla="*/ 157 h 288"/>
                    <a:gd name="T10" fmla="*/ 194 w 344"/>
                    <a:gd name="T11" fmla="*/ 126 h 288"/>
                    <a:gd name="T12" fmla="*/ 263 w 344"/>
                    <a:gd name="T13" fmla="*/ 141 h 288"/>
                    <a:gd name="T14" fmla="*/ 293 w 344"/>
                    <a:gd name="T15" fmla="*/ 243 h 288"/>
                    <a:gd name="T16" fmla="*/ 322 w 344"/>
                    <a:gd name="T17" fmla="*/ 272 h 288"/>
                    <a:gd name="T18" fmla="*/ 328 w 344"/>
                    <a:gd name="T19" fmla="*/ 119 h 288"/>
                    <a:gd name="T20" fmla="*/ 225 w 344"/>
                    <a:gd name="T21" fmla="*/ 40 h 288"/>
                    <a:gd name="T22" fmla="*/ 153 w 344"/>
                    <a:gd name="T23" fmla="*/ 0 h 288"/>
                    <a:gd name="T24" fmla="*/ 163 w 344"/>
                    <a:gd name="T25" fmla="*/ 26 h 288"/>
                    <a:gd name="T26" fmla="*/ 98 w 344"/>
                    <a:gd name="T27" fmla="*/ 18 h 288"/>
                    <a:gd name="T28" fmla="*/ 118 w 344"/>
                    <a:gd name="T29" fmla="*/ 45 h 288"/>
                    <a:gd name="T30" fmla="*/ 28 w 344"/>
                    <a:gd name="T31" fmla="*/ 112 h 288"/>
                    <a:gd name="T32" fmla="*/ 37 w 344"/>
                    <a:gd name="T33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44" h="288">
                      <a:moveTo>
                        <a:pt x="37" y="288"/>
                      </a:moveTo>
                      <a:lnTo>
                        <a:pt x="60" y="254"/>
                      </a:lnTo>
                      <a:cubicBezTo>
                        <a:pt x="60" y="254"/>
                        <a:pt x="37" y="163"/>
                        <a:pt x="60" y="139"/>
                      </a:cubicBezTo>
                      <a:cubicBezTo>
                        <a:pt x="82" y="116"/>
                        <a:pt x="105" y="115"/>
                        <a:pt x="126" y="126"/>
                      </a:cubicBezTo>
                      <a:cubicBezTo>
                        <a:pt x="148" y="137"/>
                        <a:pt x="203" y="159"/>
                        <a:pt x="228" y="157"/>
                      </a:cubicBezTo>
                      <a:cubicBezTo>
                        <a:pt x="228" y="157"/>
                        <a:pt x="211" y="149"/>
                        <a:pt x="194" y="126"/>
                      </a:cubicBezTo>
                      <a:cubicBezTo>
                        <a:pt x="194" y="126"/>
                        <a:pt x="246" y="127"/>
                        <a:pt x="263" y="141"/>
                      </a:cubicBezTo>
                      <a:cubicBezTo>
                        <a:pt x="280" y="155"/>
                        <a:pt x="303" y="214"/>
                        <a:pt x="293" y="243"/>
                      </a:cubicBezTo>
                      <a:lnTo>
                        <a:pt x="322" y="272"/>
                      </a:lnTo>
                      <a:cubicBezTo>
                        <a:pt x="322" y="272"/>
                        <a:pt x="344" y="163"/>
                        <a:pt x="328" y="119"/>
                      </a:cubicBezTo>
                      <a:cubicBezTo>
                        <a:pt x="313" y="75"/>
                        <a:pt x="246" y="49"/>
                        <a:pt x="225" y="40"/>
                      </a:cubicBezTo>
                      <a:cubicBezTo>
                        <a:pt x="204" y="32"/>
                        <a:pt x="191" y="5"/>
                        <a:pt x="153" y="0"/>
                      </a:cubicBezTo>
                      <a:cubicBezTo>
                        <a:pt x="153" y="0"/>
                        <a:pt x="157" y="6"/>
                        <a:pt x="163" y="26"/>
                      </a:cubicBezTo>
                      <a:cubicBezTo>
                        <a:pt x="169" y="46"/>
                        <a:pt x="115" y="16"/>
                        <a:pt x="98" y="18"/>
                      </a:cubicBezTo>
                      <a:cubicBezTo>
                        <a:pt x="98" y="18"/>
                        <a:pt x="116" y="36"/>
                        <a:pt x="118" y="45"/>
                      </a:cubicBezTo>
                      <a:cubicBezTo>
                        <a:pt x="119" y="53"/>
                        <a:pt x="57" y="51"/>
                        <a:pt x="28" y="112"/>
                      </a:cubicBezTo>
                      <a:cubicBezTo>
                        <a:pt x="0" y="171"/>
                        <a:pt x="37" y="288"/>
                        <a:pt x="37" y="288"/>
                      </a:cubicBezTo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2891"/>
                </a:p>
              </p:txBody>
            </p:sp>
            <p:sp>
              <p:nvSpPr>
                <p:cNvPr id="41" name="Freeform 914">
                  <a:extLst>
                    <a:ext uri="{FF2B5EF4-FFF2-40B4-BE49-F238E27FC236}">
                      <a16:creationId xmlns:a16="http://schemas.microsoft.com/office/drawing/2014/main" id="{99E21602-3B89-45F8-A139-5317F81350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89523" y="3320333"/>
                  <a:ext cx="483708" cy="1202166"/>
                </a:xfrm>
                <a:custGeom>
                  <a:avLst/>
                  <a:gdLst>
                    <a:gd name="T0" fmla="*/ 664 w 664"/>
                    <a:gd name="T1" fmla="*/ 192 h 1642"/>
                    <a:gd name="T2" fmla="*/ 639 w 664"/>
                    <a:gd name="T3" fmla="*/ 0 h 1642"/>
                    <a:gd name="T4" fmla="*/ 332 w 664"/>
                    <a:gd name="T5" fmla="*/ 37 h 1642"/>
                    <a:gd name="T6" fmla="*/ 25 w 664"/>
                    <a:gd name="T7" fmla="*/ 0 h 1642"/>
                    <a:gd name="T8" fmla="*/ 0 w 664"/>
                    <a:gd name="T9" fmla="*/ 192 h 1642"/>
                    <a:gd name="T10" fmla="*/ 36 w 664"/>
                    <a:gd name="T11" fmla="*/ 822 h 1642"/>
                    <a:gd name="T12" fmla="*/ 106 w 664"/>
                    <a:gd name="T13" fmla="*/ 1642 h 1642"/>
                    <a:gd name="T14" fmla="*/ 271 w 664"/>
                    <a:gd name="T15" fmla="*/ 1642 h 1642"/>
                    <a:gd name="T16" fmla="*/ 289 w 664"/>
                    <a:gd name="T17" fmla="*/ 1366 h 1642"/>
                    <a:gd name="T18" fmla="*/ 301 w 664"/>
                    <a:gd name="T19" fmla="*/ 942 h 1642"/>
                    <a:gd name="T20" fmla="*/ 296 w 664"/>
                    <a:gd name="T21" fmla="*/ 769 h 1642"/>
                    <a:gd name="T22" fmla="*/ 329 w 664"/>
                    <a:gd name="T23" fmla="*/ 367 h 1642"/>
                    <a:gd name="T24" fmla="*/ 332 w 664"/>
                    <a:gd name="T25" fmla="*/ 364 h 1642"/>
                    <a:gd name="T26" fmla="*/ 335 w 664"/>
                    <a:gd name="T27" fmla="*/ 367 h 1642"/>
                    <a:gd name="T28" fmla="*/ 368 w 664"/>
                    <a:gd name="T29" fmla="*/ 769 h 1642"/>
                    <a:gd name="T30" fmla="*/ 363 w 664"/>
                    <a:gd name="T31" fmla="*/ 942 h 1642"/>
                    <a:gd name="T32" fmla="*/ 375 w 664"/>
                    <a:gd name="T33" fmla="*/ 1366 h 1642"/>
                    <a:gd name="T34" fmla="*/ 393 w 664"/>
                    <a:gd name="T35" fmla="*/ 1642 h 1642"/>
                    <a:gd name="T36" fmla="*/ 558 w 664"/>
                    <a:gd name="T37" fmla="*/ 1642 h 1642"/>
                    <a:gd name="T38" fmla="*/ 628 w 664"/>
                    <a:gd name="T39" fmla="*/ 822 h 1642"/>
                    <a:gd name="T40" fmla="*/ 664 w 664"/>
                    <a:gd name="T41" fmla="*/ 192 h 16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64" h="1642">
                      <a:moveTo>
                        <a:pt x="664" y="192"/>
                      </a:moveTo>
                      <a:lnTo>
                        <a:pt x="639" y="0"/>
                      </a:lnTo>
                      <a:lnTo>
                        <a:pt x="332" y="37"/>
                      </a:lnTo>
                      <a:lnTo>
                        <a:pt x="25" y="0"/>
                      </a:lnTo>
                      <a:lnTo>
                        <a:pt x="0" y="192"/>
                      </a:lnTo>
                      <a:cubicBezTo>
                        <a:pt x="9" y="406"/>
                        <a:pt x="48" y="665"/>
                        <a:pt x="36" y="822"/>
                      </a:cubicBezTo>
                      <a:cubicBezTo>
                        <a:pt x="23" y="980"/>
                        <a:pt x="106" y="1642"/>
                        <a:pt x="106" y="1642"/>
                      </a:cubicBezTo>
                      <a:lnTo>
                        <a:pt x="271" y="1642"/>
                      </a:lnTo>
                      <a:cubicBezTo>
                        <a:pt x="271" y="1639"/>
                        <a:pt x="288" y="1369"/>
                        <a:pt x="289" y="1366"/>
                      </a:cubicBezTo>
                      <a:cubicBezTo>
                        <a:pt x="289" y="1366"/>
                        <a:pt x="309" y="1165"/>
                        <a:pt x="301" y="942"/>
                      </a:cubicBezTo>
                      <a:cubicBezTo>
                        <a:pt x="299" y="878"/>
                        <a:pt x="295" y="820"/>
                        <a:pt x="296" y="769"/>
                      </a:cubicBezTo>
                      <a:cubicBezTo>
                        <a:pt x="296" y="659"/>
                        <a:pt x="316" y="464"/>
                        <a:pt x="329" y="367"/>
                      </a:cubicBezTo>
                      <a:cubicBezTo>
                        <a:pt x="329" y="365"/>
                        <a:pt x="331" y="364"/>
                        <a:pt x="332" y="364"/>
                      </a:cubicBezTo>
                      <a:cubicBezTo>
                        <a:pt x="333" y="364"/>
                        <a:pt x="335" y="365"/>
                        <a:pt x="335" y="367"/>
                      </a:cubicBezTo>
                      <a:cubicBezTo>
                        <a:pt x="348" y="464"/>
                        <a:pt x="368" y="659"/>
                        <a:pt x="368" y="769"/>
                      </a:cubicBezTo>
                      <a:cubicBezTo>
                        <a:pt x="369" y="820"/>
                        <a:pt x="365" y="878"/>
                        <a:pt x="363" y="942"/>
                      </a:cubicBezTo>
                      <a:cubicBezTo>
                        <a:pt x="355" y="1165"/>
                        <a:pt x="375" y="1366"/>
                        <a:pt x="375" y="1366"/>
                      </a:cubicBezTo>
                      <a:cubicBezTo>
                        <a:pt x="376" y="1369"/>
                        <a:pt x="393" y="1639"/>
                        <a:pt x="393" y="1642"/>
                      </a:cubicBezTo>
                      <a:lnTo>
                        <a:pt x="558" y="1642"/>
                      </a:lnTo>
                      <a:cubicBezTo>
                        <a:pt x="558" y="1642"/>
                        <a:pt x="641" y="980"/>
                        <a:pt x="628" y="822"/>
                      </a:cubicBezTo>
                      <a:cubicBezTo>
                        <a:pt x="616" y="665"/>
                        <a:pt x="655" y="406"/>
                        <a:pt x="664" y="192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2891"/>
                </a:p>
              </p:txBody>
            </p:sp>
            <p:sp>
              <p:nvSpPr>
                <p:cNvPr id="42" name="Freeform 918">
                  <a:extLst>
                    <a:ext uri="{FF2B5EF4-FFF2-40B4-BE49-F238E27FC236}">
                      <a16:creationId xmlns:a16="http://schemas.microsoft.com/office/drawing/2014/main" id="{B6E407F9-017B-4C2C-A03D-890FD018E2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97056" y="2424046"/>
                  <a:ext cx="668655" cy="938967"/>
                </a:xfrm>
                <a:custGeom>
                  <a:avLst/>
                  <a:gdLst>
                    <a:gd name="T0" fmla="*/ 759 w 918"/>
                    <a:gd name="T1" fmla="*/ 501 h 1281"/>
                    <a:gd name="T2" fmla="*/ 918 w 918"/>
                    <a:gd name="T3" fmla="*/ 407 h 1281"/>
                    <a:gd name="T4" fmla="*/ 808 w 918"/>
                    <a:gd name="T5" fmla="*/ 94 h 1281"/>
                    <a:gd name="T6" fmla="*/ 621 w 918"/>
                    <a:gd name="T7" fmla="*/ 0 h 1281"/>
                    <a:gd name="T8" fmla="*/ 459 w 918"/>
                    <a:gd name="T9" fmla="*/ 55 h 1281"/>
                    <a:gd name="T10" fmla="*/ 297 w 918"/>
                    <a:gd name="T11" fmla="*/ 0 h 1281"/>
                    <a:gd name="T12" fmla="*/ 110 w 918"/>
                    <a:gd name="T13" fmla="*/ 94 h 1281"/>
                    <a:gd name="T14" fmla="*/ 0 w 918"/>
                    <a:gd name="T15" fmla="*/ 407 h 1281"/>
                    <a:gd name="T16" fmla="*/ 159 w 918"/>
                    <a:gd name="T17" fmla="*/ 501 h 1281"/>
                    <a:gd name="T18" fmla="*/ 170 w 918"/>
                    <a:gd name="T19" fmla="*/ 855 h 1281"/>
                    <a:gd name="T20" fmla="*/ 140 w 918"/>
                    <a:gd name="T21" fmla="*/ 1215 h 1281"/>
                    <a:gd name="T22" fmla="*/ 459 w 918"/>
                    <a:gd name="T23" fmla="*/ 1281 h 1281"/>
                    <a:gd name="T24" fmla="*/ 778 w 918"/>
                    <a:gd name="T25" fmla="*/ 1215 h 1281"/>
                    <a:gd name="T26" fmla="*/ 748 w 918"/>
                    <a:gd name="T27" fmla="*/ 855 h 1281"/>
                    <a:gd name="T28" fmla="*/ 759 w 918"/>
                    <a:gd name="T29" fmla="*/ 501 h 1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918" h="1281">
                      <a:moveTo>
                        <a:pt x="759" y="501"/>
                      </a:moveTo>
                      <a:lnTo>
                        <a:pt x="918" y="407"/>
                      </a:lnTo>
                      <a:cubicBezTo>
                        <a:pt x="918" y="252"/>
                        <a:pt x="841" y="132"/>
                        <a:pt x="808" y="94"/>
                      </a:cubicBezTo>
                      <a:cubicBezTo>
                        <a:pt x="775" y="55"/>
                        <a:pt x="621" y="0"/>
                        <a:pt x="621" y="0"/>
                      </a:cubicBezTo>
                      <a:lnTo>
                        <a:pt x="459" y="55"/>
                      </a:lnTo>
                      <a:lnTo>
                        <a:pt x="297" y="0"/>
                      </a:lnTo>
                      <a:cubicBezTo>
                        <a:pt x="297" y="0"/>
                        <a:pt x="143" y="55"/>
                        <a:pt x="110" y="94"/>
                      </a:cubicBezTo>
                      <a:cubicBezTo>
                        <a:pt x="77" y="132"/>
                        <a:pt x="0" y="252"/>
                        <a:pt x="0" y="407"/>
                      </a:cubicBezTo>
                      <a:lnTo>
                        <a:pt x="159" y="501"/>
                      </a:lnTo>
                      <a:lnTo>
                        <a:pt x="170" y="855"/>
                      </a:lnTo>
                      <a:lnTo>
                        <a:pt x="140" y="1215"/>
                      </a:lnTo>
                      <a:cubicBezTo>
                        <a:pt x="140" y="1215"/>
                        <a:pt x="344" y="1279"/>
                        <a:pt x="459" y="1281"/>
                      </a:cubicBezTo>
                      <a:cubicBezTo>
                        <a:pt x="574" y="1279"/>
                        <a:pt x="778" y="1215"/>
                        <a:pt x="778" y="1215"/>
                      </a:cubicBezTo>
                      <a:lnTo>
                        <a:pt x="748" y="855"/>
                      </a:lnTo>
                      <a:lnTo>
                        <a:pt x="759" y="501"/>
                      </a:ln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2891"/>
                </a:p>
              </p:txBody>
            </p:sp>
            <p:sp>
              <p:nvSpPr>
                <p:cNvPr id="43" name="Freeform: Shape 165">
                  <a:extLst>
                    <a:ext uri="{FF2B5EF4-FFF2-40B4-BE49-F238E27FC236}">
                      <a16:creationId xmlns:a16="http://schemas.microsoft.com/office/drawing/2014/main" id="{729908BF-93AC-4ED0-986A-7DC2174B38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10451" y="2388487"/>
                  <a:ext cx="234748" cy="113814"/>
                </a:xfrm>
                <a:custGeom>
                  <a:avLst/>
                  <a:gdLst>
                    <a:gd name="connsiteX0" fmla="*/ 116515 w 128166"/>
                    <a:gd name="connsiteY0" fmla="*/ 0 h 62139"/>
                    <a:gd name="connsiteX1" fmla="*/ 128166 w 128166"/>
                    <a:gd name="connsiteY1" fmla="*/ 19419 h 62139"/>
                    <a:gd name="connsiteX2" fmla="*/ 85444 w 128166"/>
                    <a:gd name="connsiteY2" fmla="*/ 62139 h 62139"/>
                    <a:gd name="connsiteX3" fmla="*/ 69909 w 128166"/>
                    <a:gd name="connsiteY3" fmla="*/ 38837 h 62139"/>
                    <a:gd name="connsiteX4" fmla="*/ 11651 w 128166"/>
                    <a:gd name="connsiteY4" fmla="*/ 0 h 62139"/>
                    <a:gd name="connsiteX5" fmla="*/ 62139 w 128166"/>
                    <a:gd name="connsiteY5" fmla="*/ 38837 h 62139"/>
                    <a:gd name="connsiteX6" fmla="*/ 46604 w 128166"/>
                    <a:gd name="connsiteY6" fmla="*/ 62139 h 62139"/>
                    <a:gd name="connsiteX7" fmla="*/ 0 w 128166"/>
                    <a:gd name="connsiteY7" fmla="*/ 19419 h 62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8166" h="62139">
                      <a:moveTo>
                        <a:pt x="116515" y="0"/>
                      </a:moveTo>
                      <a:lnTo>
                        <a:pt x="128166" y="19419"/>
                      </a:lnTo>
                      <a:lnTo>
                        <a:pt x="85444" y="62139"/>
                      </a:lnTo>
                      <a:lnTo>
                        <a:pt x="69909" y="38837"/>
                      </a:lnTo>
                      <a:close/>
                      <a:moveTo>
                        <a:pt x="11651" y="0"/>
                      </a:moveTo>
                      <a:lnTo>
                        <a:pt x="62139" y="38837"/>
                      </a:lnTo>
                      <a:lnTo>
                        <a:pt x="46604" y="62139"/>
                      </a:lnTo>
                      <a:lnTo>
                        <a:pt x="0" y="194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2891"/>
                </a:p>
              </p:txBody>
            </p:sp>
            <p:sp>
              <p:nvSpPr>
                <p:cNvPr id="44" name="Freeform: Shape 166">
                  <a:extLst>
                    <a:ext uri="{FF2B5EF4-FFF2-40B4-BE49-F238E27FC236}">
                      <a16:creationId xmlns:a16="http://schemas.microsoft.com/office/drawing/2014/main" id="{77E0ABC6-1278-43B5-AA3A-CB3CF17488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0691" y="4486936"/>
                  <a:ext cx="549224" cy="163608"/>
                </a:xfrm>
                <a:custGeom>
                  <a:avLst/>
                  <a:gdLst>
                    <a:gd name="connsiteX0" fmla="*/ 214693 w 299862"/>
                    <a:gd name="connsiteY0" fmla="*/ 105 h 89325"/>
                    <a:gd name="connsiteX1" fmla="*/ 244360 w 299862"/>
                    <a:gd name="connsiteY1" fmla="*/ 16483 h 89325"/>
                    <a:gd name="connsiteX2" fmla="*/ 271075 w 299862"/>
                    <a:gd name="connsiteY2" fmla="*/ 39696 h 89325"/>
                    <a:gd name="connsiteX3" fmla="*/ 291111 w 299862"/>
                    <a:gd name="connsiteY3" fmla="*/ 52904 h 89325"/>
                    <a:gd name="connsiteX4" fmla="*/ 291504 w 299862"/>
                    <a:gd name="connsiteY4" fmla="*/ 89325 h 89325"/>
                    <a:gd name="connsiteX5" fmla="*/ 273039 w 299862"/>
                    <a:gd name="connsiteY5" fmla="*/ 89325 h 89325"/>
                    <a:gd name="connsiteX6" fmla="*/ 227467 w 299862"/>
                    <a:gd name="connsiteY6" fmla="*/ 89325 h 89325"/>
                    <a:gd name="connsiteX7" fmla="*/ 207038 w 299862"/>
                    <a:gd name="connsiteY7" fmla="*/ 86123 h 89325"/>
                    <a:gd name="connsiteX8" fmla="*/ 194859 w 299862"/>
                    <a:gd name="connsiteY8" fmla="*/ 78119 h 89325"/>
                    <a:gd name="connsiteX9" fmla="*/ 174823 w 299862"/>
                    <a:gd name="connsiteY9" fmla="*/ 77718 h 89325"/>
                    <a:gd name="connsiteX10" fmla="*/ 176395 w 299862"/>
                    <a:gd name="connsiteY10" fmla="*/ 5276 h 89325"/>
                    <a:gd name="connsiteX11" fmla="*/ 181895 w 299862"/>
                    <a:gd name="connsiteY11" fmla="*/ 18084 h 89325"/>
                    <a:gd name="connsiteX12" fmla="*/ 185038 w 299862"/>
                    <a:gd name="connsiteY12" fmla="*/ 17283 h 89325"/>
                    <a:gd name="connsiteX13" fmla="*/ 190145 w 299862"/>
                    <a:gd name="connsiteY13" fmla="*/ 9679 h 89325"/>
                    <a:gd name="connsiteX14" fmla="*/ 214693 w 299862"/>
                    <a:gd name="connsiteY14" fmla="*/ 105 h 89325"/>
                    <a:gd name="connsiteX15" fmla="*/ 87601 w 299862"/>
                    <a:gd name="connsiteY15" fmla="*/ 105 h 89325"/>
                    <a:gd name="connsiteX16" fmla="*/ 112850 w 299862"/>
                    <a:gd name="connsiteY16" fmla="*/ 9679 h 89325"/>
                    <a:gd name="connsiteX17" fmla="*/ 118103 w 299862"/>
                    <a:gd name="connsiteY17" fmla="*/ 17283 h 89325"/>
                    <a:gd name="connsiteX18" fmla="*/ 121336 w 299862"/>
                    <a:gd name="connsiteY18" fmla="*/ 18084 h 89325"/>
                    <a:gd name="connsiteX19" fmla="*/ 126993 w 299862"/>
                    <a:gd name="connsiteY19" fmla="*/ 5276 h 89325"/>
                    <a:gd name="connsiteX20" fmla="*/ 128609 w 299862"/>
                    <a:gd name="connsiteY20" fmla="*/ 77718 h 89325"/>
                    <a:gd name="connsiteX21" fmla="*/ 108405 w 299862"/>
                    <a:gd name="connsiteY21" fmla="*/ 78119 h 89325"/>
                    <a:gd name="connsiteX22" fmla="*/ 95475 w 299862"/>
                    <a:gd name="connsiteY22" fmla="*/ 86123 h 89325"/>
                    <a:gd name="connsiteX23" fmla="*/ 74462 w 299862"/>
                    <a:gd name="connsiteY23" fmla="*/ 89325 h 89325"/>
                    <a:gd name="connsiteX24" fmla="*/ 27588 w 299862"/>
                    <a:gd name="connsiteY24" fmla="*/ 89325 h 89325"/>
                    <a:gd name="connsiteX25" fmla="*/ 8597 w 299862"/>
                    <a:gd name="connsiteY25" fmla="*/ 89325 h 89325"/>
                    <a:gd name="connsiteX26" fmla="*/ 9001 w 299862"/>
                    <a:gd name="connsiteY26" fmla="*/ 52904 h 89325"/>
                    <a:gd name="connsiteX27" fmla="*/ 30013 w 299862"/>
                    <a:gd name="connsiteY27" fmla="*/ 39696 h 89325"/>
                    <a:gd name="connsiteX28" fmla="*/ 57087 w 299862"/>
                    <a:gd name="connsiteY28" fmla="*/ 16483 h 89325"/>
                    <a:gd name="connsiteX29" fmla="*/ 87601 w 299862"/>
                    <a:gd name="connsiteY29" fmla="*/ 105 h 89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99862" h="89325">
                      <a:moveTo>
                        <a:pt x="214693" y="105"/>
                      </a:moveTo>
                      <a:cubicBezTo>
                        <a:pt x="235300" y="-1528"/>
                        <a:pt x="244360" y="16483"/>
                        <a:pt x="244360" y="16483"/>
                      </a:cubicBezTo>
                      <a:cubicBezTo>
                        <a:pt x="249075" y="22486"/>
                        <a:pt x="266754" y="37695"/>
                        <a:pt x="271075" y="39696"/>
                      </a:cubicBezTo>
                      <a:lnTo>
                        <a:pt x="291111" y="52904"/>
                      </a:lnTo>
                      <a:cubicBezTo>
                        <a:pt x="302111" y="62109"/>
                        <a:pt x="303290" y="86924"/>
                        <a:pt x="291504" y="89325"/>
                      </a:cubicBezTo>
                      <a:lnTo>
                        <a:pt x="273039" y="89325"/>
                      </a:lnTo>
                      <a:lnTo>
                        <a:pt x="227467" y="89325"/>
                      </a:lnTo>
                      <a:lnTo>
                        <a:pt x="207038" y="86123"/>
                      </a:lnTo>
                      <a:lnTo>
                        <a:pt x="194859" y="78119"/>
                      </a:lnTo>
                      <a:cubicBezTo>
                        <a:pt x="194859" y="77718"/>
                        <a:pt x="174823" y="77718"/>
                        <a:pt x="174823" y="77718"/>
                      </a:cubicBezTo>
                      <a:cubicBezTo>
                        <a:pt x="167359" y="58908"/>
                        <a:pt x="176395" y="5276"/>
                        <a:pt x="176395" y="5276"/>
                      </a:cubicBezTo>
                      <a:cubicBezTo>
                        <a:pt x="182681" y="6477"/>
                        <a:pt x="177181" y="17684"/>
                        <a:pt x="181895" y="18084"/>
                      </a:cubicBezTo>
                      <a:cubicBezTo>
                        <a:pt x="183074" y="18084"/>
                        <a:pt x="184252" y="17684"/>
                        <a:pt x="185038" y="17283"/>
                      </a:cubicBezTo>
                      <a:cubicBezTo>
                        <a:pt x="186609" y="14482"/>
                        <a:pt x="188574" y="12080"/>
                        <a:pt x="190145" y="9679"/>
                      </a:cubicBezTo>
                      <a:cubicBezTo>
                        <a:pt x="199672" y="3375"/>
                        <a:pt x="207824" y="649"/>
                        <a:pt x="214693" y="105"/>
                      </a:cubicBezTo>
                      <a:close/>
                      <a:moveTo>
                        <a:pt x="87601" y="105"/>
                      </a:moveTo>
                      <a:cubicBezTo>
                        <a:pt x="94666" y="649"/>
                        <a:pt x="103051" y="3375"/>
                        <a:pt x="112850" y="9679"/>
                      </a:cubicBezTo>
                      <a:cubicBezTo>
                        <a:pt x="114871" y="12080"/>
                        <a:pt x="116487" y="14482"/>
                        <a:pt x="118103" y="17283"/>
                      </a:cubicBezTo>
                      <a:cubicBezTo>
                        <a:pt x="119315" y="17684"/>
                        <a:pt x="120528" y="18084"/>
                        <a:pt x="121336" y="18084"/>
                      </a:cubicBezTo>
                      <a:cubicBezTo>
                        <a:pt x="126185" y="17684"/>
                        <a:pt x="120528" y="6477"/>
                        <a:pt x="126993" y="5276"/>
                      </a:cubicBezTo>
                      <a:cubicBezTo>
                        <a:pt x="126993" y="5276"/>
                        <a:pt x="136287" y="58908"/>
                        <a:pt x="128609" y="77718"/>
                      </a:cubicBezTo>
                      <a:cubicBezTo>
                        <a:pt x="128609" y="77718"/>
                        <a:pt x="108405" y="77718"/>
                        <a:pt x="108405" y="78119"/>
                      </a:cubicBezTo>
                      <a:lnTo>
                        <a:pt x="95475" y="86123"/>
                      </a:lnTo>
                      <a:lnTo>
                        <a:pt x="74462" y="89325"/>
                      </a:lnTo>
                      <a:lnTo>
                        <a:pt x="27588" y="89325"/>
                      </a:lnTo>
                      <a:lnTo>
                        <a:pt x="8597" y="89325"/>
                      </a:lnTo>
                      <a:cubicBezTo>
                        <a:pt x="-3526" y="86924"/>
                        <a:pt x="-2314" y="62109"/>
                        <a:pt x="9001" y="52904"/>
                      </a:cubicBezTo>
                      <a:lnTo>
                        <a:pt x="30013" y="39696"/>
                      </a:lnTo>
                      <a:cubicBezTo>
                        <a:pt x="34054" y="37695"/>
                        <a:pt x="52642" y="22486"/>
                        <a:pt x="57087" y="16483"/>
                      </a:cubicBezTo>
                      <a:cubicBezTo>
                        <a:pt x="57087" y="16483"/>
                        <a:pt x="66406" y="-1528"/>
                        <a:pt x="87601" y="105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2891"/>
                </a:p>
              </p:txBody>
            </p:sp>
            <p:sp>
              <p:nvSpPr>
                <p:cNvPr id="45" name="Freeform: Shape 167">
                  <a:extLst>
                    <a:ext uri="{FF2B5EF4-FFF2-40B4-BE49-F238E27FC236}">
                      <a16:creationId xmlns:a16="http://schemas.microsoft.com/office/drawing/2014/main" id="{7F93B3DB-7BE6-4624-859C-2BD578B3B4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75311" y="3298991"/>
                  <a:ext cx="499543" cy="128042"/>
                </a:xfrm>
                <a:custGeom>
                  <a:avLst/>
                  <a:gdLst>
                    <a:gd name="connsiteX0" fmla="*/ 272737 w 272737"/>
                    <a:gd name="connsiteY0" fmla="*/ 0 h 69907"/>
                    <a:gd name="connsiteX1" fmla="*/ 272737 w 272737"/>
                    <a:gd name="connsiteY1" fmla="*/ 34954 h 69907"/>
                    <a:gd name="connsiteX2" fmla="*/ 258172 w 272737"/>
                    <a:gd name="connsiteY2" fmla="*/ 69907 h 69907"/>
                    <a:gd name="connsiteX3" fmla="*/ 260253 w 272737"/>
                    <a:gd name="connsiteY3" fmla="*/ 25921 h 69907"/>
                    <a:gd name="connsiteX4" fmla="*/ 270309 w 272737"/>
                    <a:gd name="connsiteY4" fmla="*/ 5106 h 69907"/>
                    <a:gd name="connsiteX5" fmla="*/ 0 w 272737"/>
                    <a:gd name="connsiteY5" fmla="*/ 0 h 69907"/>
                    <a:gd name="connsiteX6" fmla="*/ 2862 w 272737"/>
                    <a:gd name="connsiteY6" fmla="*/ 5106 h 69907"/>
                    <a:gd name="connsiteX7" fmla="*/ 14717 w 272737"/>
                    <a:gd name="connsiteY7" fmla="*/ 25921 h 69907"/>
                    <a:gd name="connsiteX8" fmla="*/ 17579 w 272737"/>
                    <a:gd name="connsiteY8" fmla="*/ 69907 h 69907"/>
                    <a:gd name="connsiteX9" fmla="*/ 0 w 272737"/>
                    <a:gd name="connsiteY9" fmla="*/ 34954 h 69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2737" h="69907">
                      <a:moveTo>
                        <a:pt x="272737" y="0"/>
                      </a:moveTo>
                      <a:lnTo>
                        <a:pt x="272737" y="34954"/>
                      </a:lnTo>
                      <a:cubicBezTo>
                        <a:pt x="272737" y="34954"/>
                        <a:pt x="267535" y="69907"/>
                        <a:pt x="258172" y="69907"/>
                      </a:cubicBezTo>
                      <a:cubicBezTo>
                        <a:pt x="253317" y="69907"/>
                        <a:pt x="259212" y="34954"/>
                        <a:pt x="260253" y="25921"/>
                      </a:cubicBezTo>
                      <a:cubicBezTo>
                        <a:pt x="261293" y="16888"/>
                        <a:pt x="270309" y="5106"/>
                        <a:pt x="270309" y="5106"/>
                      </a:cubicBezTo>
                      <a:close/>
                      <a:moveTo>
                        <a:pt x="0" y="0"/>
                      </a:moveTo>
                      <a:lnTo>
                        <a:pt x="2862" y="5106"/>
                      </a:lnTo>
                      <a:cubicBezTo>
                        <a:pt x="2862" y="5106"/>
                        <a:pt x="13491" y="16888"/>
                        <a:pt x="14717" y="25921"/>
                      </a:cubicBezTo>
                      <a:cubicBezTo>
                        <a:pt x="15943" y="34954"/>
                        <a:pt x="23302" y="69907"/>
                        <a:pt x="17579" y="69907"/>
                      </a:cubicBezTo>
                      <a:cubicBezTo>
                        <a:pt x="6132" y="69907"/>
                        <a:pt x="0" y="34954"/>
                        <a:pt x="0" y="34954"/>
                      </a:cubicBezTo>
                      <a:close/>
                    </a:path>
                  </a:pathLst>
                </a:custGeom>
                <a:solidFill>
                  <a:srgbClr val="C090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2891"/>
                </a:p>
              </p:txBody>
            </p:sp>
          </p:grpSp>
          <p:sp>
            <p:nvSpPr>
              <p:cNvPr id="38" name="Freeform 5">
                <a:extLst>
                  <a:ext uri="{FF2B5EF4-FFF2-40B4-BE49-F238E27FC236}">
                    <a16:creationId xmlns:a16="http://schemas.microsoft.com/office/drawing/2014/main" id="{20207359-F708-47BA-BC72-D6E9443F0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6819" y="1581989"/>
                <a:ext cx="1720185" cy="1663692"/>
              </a:xfrm>
              <a:custGeom>
                <a:avLst/>
                <a:gdLst>
                  <a:gd name="T0" fmla="*/ 524 w 524"/>
                  <a:gd name="T1" fmla="*/ 36 h 481"/>
                  <a:gd name="T2" fmla="*/ 490 w 524"/>
                  <a:gd name="T3" fmla="*/ 335 h 481"/>
                  <a:gd name="T4" fmla="*/ 305 w 524"/>
                  <a:gd name="T5" fmla="*/ 347 h 481"/>
                  <a:gd name="T6" fmla="*/ 120 w 524"/>
                  <a:gd name="T7" fmla="*/ 481 h 481"/>
                  <a:gd name="T8" fmla="*/ 147 w 524"/>
                  <a:gd name="T9" fmla="*/ 356 h 481"/>
                  <a:gd name="T10" fmla="*/ 41 w 524"/>
                  <a:gd name="T11" fmla="*/ 363 h 481"/>
                  <a:gd name="T12" fmla="*/ 0 w 524"/>
                  <a:gd name="T13" fmla="*/ 0 h 481"/>
                  <a:gd name="T14" fmla="*/ 524 w 524"/>
                  <a:gd name="T15" fmla="*/ 36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4" h="481">
                    <a:moveTo>
                      <a:pt x="524" y="36"/>
                    </a:moveTo>
                    <a:lnTo>
                      <a:pt x="490" y="335"/>
                    </a:lnTo>
                    <a:lnTo>
                      <a:pt x="305" y="347"/>
                    </a:lnTo>
                    <a:lnTo>
                      <a:pt x="120" y="481"/>
                    </a:lnTo>
                    <a:lnTo>
                      <a:pt x="147" y="356"/>
                    </a:lnTo>
                    <a:lnTo>
                      <a:pt x="41" y="363"/>
                    </a:lnTo>
                    <a:lnTo>
                      <a:pt x="0" y="0"/>
                    </a:lnTo>
                    <a:lnTo>
                      <a:pt x="524" y="36"/>
                    </a:lnTo>
                    <a:close/>
                  </a:path>
                </a:pathLst>
              </a:custGeom>
              <a:solidFill>
                <a:srgbClr val="FFC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A11F4B-BAAC-400A-BFC6-8C5DC2EFB783}"/>
                </a:ext>
              </a:extLst>
            </p:cNvPr>
            <p:cNvSpPr txBox="1"/>
            <p:nvPr/>
          </p:nvSpPr>
          <p:spPr>
            <a:xfrm>
              <a:off x="2765516" y="1724182"/>
              <a:ext cx="1595393" cy="86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</a:rPr>
                <a:t>When are you updating your website?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652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F9A6A9-13C0-41C3-BE66-494E8D2C5C45}"/>
              </a:ext>
            </a:extLst>
          </p:cNvPr>
          <p:cNvSpPr/>
          <p:nvPr/>
        </p:nvSpPr>
        <p:spPr>
          <a:xfrm>
            <a:off x="0" y="2129743"/>
            <a:ext cx="12169775" cy="320733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D44CF-0CCA-4394-B2B3-B3154CF51E38}"/>
              </a:ext>
            </a:extLst>
          </p:cNvPr>
          <p:cNvSpPr/>
          <p:nvPr/>
        </p:nvSpPr>
        <p:spPr>
          <a:xfrm>
            <a:off x="4198885" y="3043010"/>
            <a:ext cx="3629323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buClr>
                <a:srgbClr val="009999"/>
              </a:buClr>
              <a:tabLst>
                <a:tab pos="4510088" algn="r"/>
              </a:tabLst>
            </a:pPr>
            <a:r>
              <a:rPr lang="en-US" sz="1600"/>
              <a:t>Have a page on the website where all the current active promotions are published and keep it up to date</a:t>
            </a:r>
          </a:p>
          <a:p>
            <a:pPr lvl="0">
              <a:spcBef>
                <a:spcPts val="900"/>
              </a:spcBef>
              <a:buClr>
                <a:srgbClr val="009999"/>
              </a:buClr>
              <a:tabLst>
                <a:tab pos="4510088" algn="r"/>
              </a:tabLst>
            </a:pPr>
            <a:endParaRPr lang="en-US" sz="1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4B8DEA-5C61-4E37-A042-729C83DA133C}"/>
              </a:ext>
            </a:extLst>
          </p:cNvPr>
          <p:cNvSpPr/>
          <p:nvPr/>
        </p:nvSpPr>
        <p:spPr>
          <a:xfrm>
            <a:off x="8640530" y="3000536"/>
            <a:ext cx="30389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900"/>
              </a:spcBef>
              <a:buClr>
                <a:srgbClr val="009999"/>
              </a:buClr>
              <a:tabLst>
                <a:tab pos="4510088" algn="r"/>
              </a:tabLst>
            </a:pPr>
            <a:r>
              <a:rPr lang="en-US" sz="1600"/>
              <a:t>Create wine user guide, explaining the best types according to the different types of food or occasions.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281D14-13B1-462D-BE24-52BA078A11A3}"/>
              </a:ext>
            </a:extLst>
          </p:cNvPr>
          <p:cNvCxnSpPr>
            <a:cxnSpLocks/>
          </p:cNvCxnSpPr>
          <p:nvPr/>
        </p:nvCxnSpPr>
        <p:spPr>
          <a:xfrm flipH="1">
            <a:off x="3876901" y="2930755"/>
            <a:ext cx="0" cy="1454874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AD465F-B43B-4C41-AD71-165316D8DF9D}"/>
              </a:ext>
            </a:extLst>
          </p:cNvPr>
          <p:cNvCxnSpPr>
            <a:cxnSpLocks/>
          </p:cNvCxnSpPr>
          <p:nvPr/>
        </p:nvCxnSpPr>
        <p:spPr>
          <a:xfrm flipH="1">
            <a:off x="8150191" y="2780928"/>
            <a:ext cx="0" cy="1454874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7B71DC7-0021-4DA8-8ACE-26D9D3321A40}"/>
              </a:ext>
            </a:extLst>
          </p:cNvPr>
          <p:cNvSpPr/>
          <p:nvPr/>
        </p:nvSpPr>
        <p:spPr>
          <a:xfrm>
            <a:off x="273887" y="2994045"/>
            <a:ext cx="3362683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  <a:buClr>
                <a:srgbClr val="009999"/>
              </a:buClr>
              <a:tabLst>
                <a:tab pos="4510088" algn="r"/>
              </a:tabLst>
            </a:pPr>
            <a:r>
              <a:rPr lang="en-US" sz="1600" dirty="0"/>
              <a:t>Make the catalog e-mail based and offer a discount of 3$ on the next purchase of each customer that subscribes (free) to the digital format (newsletter).</a:t>
            </a:r>
          </a:p>
          <a:p>
            <a:pPr lvl="0">
              <a:spcBef>
                <a:spcPts val="900"/>
              </a:spcBef>
              <a:buClr>
                <a:srgbClr val="009999"/>
              </a:buClr>
              <a:tabLst>
                <a:tab pos="4510088" algn="r"/>
              </a:tabLst>
            </a:pPr>
            <a:endParaRPr lang="en-US" sz="1600" i="1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8B4F1F1-D3CF-40C8-84EE-4FB1465450B9}"/>
              </a:ext>
            </a:extLst>
          </p:cNvPr>
          <p:cNvSpPr/>
          <p:nvPr/>
        </p:nvSpPr>
        <p:spPr>
          <a:xfrm>
            <a:off x="5375164" y="1505491"/>
            <a:ext cx="1260000" cy="12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uppieren 14">
            <a:extLst>
              <a:ext uri="{FF2B5EF4-FFF2-40B4-BE49-F238E27FC236}">
                <a16:creationId xmlns:a16="http://schemas.microsoft.com/office/drawing/2014/main" id="{3F11A3FC-B40A-406F-82E3-7EA43F1F8A9C}"/>
              </a:ext>
            </a:extLst>
          </p:cNvPr>
          <p:cNvGrpSpPr>
            <a:grpSpLocks noChangeAspect="1"/>
          </p:cNvGrpSpPr>
          <p:nvPr/>
        </p:nvGrpSpPr>
        <p:grpSpPr>
          <a:xfrm>
            <a:off x="979823" y="1520928"/>
            <a:ext cx="1260000" cy="1260000"/>
            <a:chOff x="1325577" y="1412776"/>
            <a:chExt cx="1494406" cy="1494406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75F7076-2FBD-4F2A-9395-1F2D27E887EA}"/>
                </a:ext>
              </a:extLst>
            </p:cNvPr>
            <p:cNvSpPr/>
            <p:nvPr/>
          </p:nvSpPr>
          <p:spPr>
            <a:xfrm>
              <a:off x="1325577" y="1412776"/>
              <a:ext cx="1494406" cy="149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Ellipse 189">
              <a:extLst>
                <a:ext uri="{FF2B5EF4-FFF2-40B4-BE49-F238E27FC236}">
                  <a16:creationId xmlns:a16="http://schemas.microsoft.com/office/drawing/2014/main" id="{39572BA1-414F-4B89-A4C1-1D9E99EABA43}"/>
                </a:ext>
              </a:extLst>
            </p:cNvPr>
            <p:cNvSpPr/>
            <p:nvPr/>
          </p:nvSpPr>
          <p:spPr>
            <a:xfrm>
              <a:off x="1796487" y="2014646"/>
              <a:ext cx="459708" cy="4597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Oval 128">
            <a:extLst>
              <a:ext uri="{FF2B5EF4-FFF2-40B4-BE49-F238E27FC236}">
                <a16:creationId xmlns:a16="http://schemas.microsoft.com/office/drawing/2014/main" id="{F3270DF2-FD8F-424C-AE52-33A7B8EAC293}"/>
              </a:ext>
            </a:extLst>
          </p:cNvPr>
          <p:cNvSpPr/>
          <p:nvPr/>
        </p:nvSpPr>
        <p:spPr>
          <a:xfrm>
            <a:off x="9770505" y="1499742"/>
            <a:ext cx="1260000" cy="12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TextBox 669">
            <a:extLst>
              <a:ext uri="{FF2B5EF4-FFF2-40B4-BE49-F238E27FC236}">
                <a16:creationId xmlns:a16="http://schemas.microsoft.com/office/drawing/2014/main" id="{84DC37D4-46B9-47B4-8095-5300D6562EC0}"/>
              </a:ext>
            </a:extLst>
          </p:cNvPr>
          <p:cNvSpPr txBox="1"/>
          <p:nvPr/>
        </p:nvSpPr>
        <p:spPr>
          <a:xfrm>
            <a:off x="1333033" y="1867660"/>
            <a:ext cx="502316" cy="5458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800" b="1">
                <a:solidFill>
                  <a:srgbClr val="C70039"/>
                </a:solidFill>
              </a:rPr>
              <a:t>1</a:t>
            </a:r>
            <a:endParaRPr lang="pt-PT" sz="4800" b="1">
              <a:solidFill>
                <a:srgbClr val="C70039"/>
              </a:solidFill>
            </a:endParaRPr>
          </a:p>
        </p:txBody>
      </p:sp>
      <p:sp>
        <p:nvSpPr>
          <p:cNvPr id="671" name="TextBox 670">
            <a:extLst>
              <a:ext uri="{FF2B5EF4-FFF2-40B4-BE49-F238E27FC236}">
                <a16:creationId xmlns:a16="http://schemas.microsoft.com/office/drawing/2014/main" id="{37D9D31F-371E-49CB-96C1-5FB5FFDDD9B6}"/>
              </a:ext>
            </a:extLst>
          </p:cNvPr>
          <p:cNvSpPr txBox="1"/>
          <p:nvPr/>
        </p:nvSpPr>
        <p:spPr>
          <a:xfrm>
            <a:off x="5739208" y="1852223"/>
            <a:ext cx="502316" cy="5458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800" b="1">
                <a:solidFill>
                  <a:srgbClr val="FFC300"/>
                </a:solidFill>
              </a:rPr>
              <a:t>2</a:t>
            </a:r>
            <a:endParaRPr lang="pt-PT" sz="4800" b="1">
              <a:solidFill>
                <a:srgbClr val="FFC300"/>
              </a:solidFill>
            </a:endParaRP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A019F871-A4E7-47E7-9B09-DFC42EF5F862}"/>
              </a:ext>
            </a:extLst>
          </p:cNvPr>
          <p:cNvSpPr txBox="1"/>
          <p:nvPr/>
        </p:nvSpPr>
        <p:spPr>
          <a:xfrm>
            <a:off x="10149347" y="1878001"/>
            <a:ext cx="502316" cy="5458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800" b="1">
                <a:solidFill>
                  <a:srgbClr val="900C3F"/>
                </a:solidFill>
              </a:rPr>
              <a:t>3</a:t>
            </a:r>
            <a:endParaRPr lang="pt-PT" sz="4800" b="1">
              <a:solidFill>
                <a:srgbClr val="900C3F"/>
              </a:solidFill>
            </a:endParaRPr>
          </a:p>
        </p:txBody>
      </p:sp>
      <p:sp>
        <p:nvSpPr>
          <p:cNvPr id="674" name="TextBox 673">
            <a:extLst>
              <a:ext uri="{FF2B5EF4-FFF2-40B4-BE49-F238E27FC236}">
                <a16:creationId xmlns:a16="http://schemas.microsoft.com/office/drawing/2014/main" id="{7CAEF49B-EF1D-4D2B-AE9F-334D6D3C3910}"/>
              </a:ext>
            </a:extLst>
          </p:cNvPr>
          <p:cNvSpPr txBox="1"/>
          <p:nvPr/>
        </p:nvSpPr>
        <p:spPr>
          <a:xfrm>
            <a:off x="609600" y="447675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300">
                <a:solidFill>
                  <a:srgbClr val="900C3F"/>
                </a:solidFill>
              </a:rPr>
              <a:t>General Marketing Strategy</a:t>
            </a:r>
          </a:p>
        </p:txBody>
      </p:sp>
    </p:spTree>
    <p:extLst>
      <p:ext uri="{BB962C8B-B14F-4D97-AF65-F5344CB8AC3E}">
        <p14:creationId xmlns:p14="http://schemas.microsoft.com/office/powerpoint/2010/main" val="3166849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017F48-5753-4CB5-9D9C-E2664CC9AF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29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BBD79D7-713D-492A-815D-EB5166FD7DAE}"/>
              </a:ext>
            </a:extLst>
          </p:cNvPr>
          <p:cNvSpPr/>
          <p:nvPr/>
        </p:nvSpPr>
        <p:spPr>
          <a:xfrm>
            <a:off x="0" y="0"/>
            <a:ext cx="3831914" cy="6858000"/>
          </a:xfrm>
          <a:prstGeom prst="rect">
            <a:avLst/>
          </a:prstGeom>
          <a:solidFill>
            <a:srgbClr val="9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rkscrew Icons - Download Free Vector Icons | Noun Project">
            <a:extLst>
              <a:ext uri="{FF2B5EF4-FFF2-40B4-BE49-F238E27FC236}">
                <a16:creationId xmlns:a16="http://schemas.microsoft.com/office/drawing/2014/main" id="{12857CD8-3DBA-4C82-9F3A-0D92B90E5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62405">
            <a:off x="1004058" y="209940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EB234A-119D-4636-A43D-5654176827E9}"/>
              </a:ext>
            </a:extLst>
          </p:cNvPr>
          <p:cNvSpPr txBox="1"/>
          <p:nvPr/>
        </p:nvSpPr>
        <p:spPr>
          <a:xfrm>
            <a:off x="4287816" y="447675"/>
            <a:ext cx="7294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300">
                <a:solidFill>
                  <a:srgbClr val="900C3F"/>
                </a:solidFill>
              </a:rPr>
              <a:t>Plan</a:t>
            </a:r>
          </a:p>
        </p:txBody>
      </p:sp>
      <p:sp>
        <p:nvSpPr>
          <p:cNvPr id="20" name="Textplatzhalter 28">
            <a:extLst>
              <a:ext uri="{FF2B5EF4-FFF2-40B4-BE49-F238E27FC236}">
                <a16:creationId xmlns:a16="http://schemas.microsoft.com/office/drawing/2014/main" id="{D5F20A18-693D-4787-A113-0E3BA0E7C6D4}"/>
              </a:ext>
            </a:extLst>
          </p:cNvPr>
          <p:cNvSpPr txBox="1">
            <a:spLocks/>
          </p:cNvSpPr>
          <p:nvPr/>
        </p:nvSpPr>
        <p:spPr>
          <a:xfrm>
            <a:off x="4382086" y="2109518"/>
            <a:ext cx="5605976" cy="6720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lIns="61200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16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  <a:buClr>
                <a:srgbClr val="D5D2D0"/>
              </a:buClr>
              <a:defRPr/>
            </a:pPr>
            <a:r>
              <a:rPr lang="en-US" sz="4400">
                <a:solidFill>
                  <a:srgbClr val="C70039"/>
                </a:solidFill>
              </a:rPr>
              <a:t>Database overview</a:t>
            </a:r>
          </a:p>
        </p:txBody>
      </p:sp>
      <p:cxnSp>
        <p:nvCxnSpPr>
          <p:cNvPr id="21" name="Line top left">
            <a:extLst>
              <a:ext uri="{FF2B5EF4-FFF2-40B4-BE49-F238E27FC236}">
                <a16:creationId xmlns:a16="http://schemas.microsoft.com/office/drawing/2014/main" id="{62958149-0D0F-416F-9D23-BAC98B30AA9A}"/>
              </a:ext>
            </a:extLst>
          </p:cNvPr>
          <p:cNvCxnSpPr>
            <a:cxnSpLocks/>
          </p:cNvCxnSpPr>
          <p:nvPr/>
        </p:nvCxnSpPr>
        <p:spPr>
          <a:xfrm>
            <a:off x="4287818" y="2086350"/>
            <a:ext cx="7020000" cy="0"/>
          </a:xfrm>
          <a:prstGeom prst="line">
            <a:avLst/>
          </a:prstGeom>
          <a:ln w="25400" cap="rnd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ne top left">
            <a:extLst>
              <a:ext uri="{FF2B5EF4-FFF2-40B4-BE49-F238E27FC236}">
                <a16:creationId xmlns:a16="http://schemas.microsoft.com/office/drawing/2014/main" id="{F6F33081-E5FC-461A-A5ED-FB94B448D56E}"/>
              </a:ext>
            </a:extLst>
          </p:cNvPr>
          <p:cNvCxnSpPr>
            <a:cxnSpLocks/>
          </p:cNvCxnSpPr>
          <p:nvPr/>
        </p:nvCxnSpPr>
        <p:spPr>
          <a:xfrm>
            <a:off x="4287818" y="2793762"/>
            <a:ext cx="7020000" cy="0"/>
          </a:xfrm>
          <a:prstGeom prst="line">
            <a:avLst/>
          </a:prstGeom>
          <a:ln w="25400" cap="rnd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platzhalter 28">
            <a:extLst>
              <a:ext uri="{FF2B5EF4-FFF2-40B4-BE49-F238E27FC236}">
                <a16:creationId xmlns:a16="http://schemas.microsoft.com/office/drawing/2014/main" id="{A509D1AE-9270-40C3-8F58-1A07ADFE7FBE}"/>
              </a:ext>
            </a:extLst>
          </p:cNvPr>
          <p:cNvSpPr txBox="1">
            <a:spLocks/>
          </p:cNvSpPr>
          <p:nvPr/>
        </p:nvSpPr>
        <p:spPr>
          <a:xfrm>
            <a:off x="4287816" y="4018079"/>
            <a:ext cx="7191421" cy="6720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lIns="61200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16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  <a:defRPr/>
            </a:pPr>
            <a:r>
              <a:rPr lang="en-US" sz="4400">
                <a:solidFill>
                  <a:srgbClr val="FF5733"/>
                </a:solidFill>
              </a:rPr>
              <a:t>Segment Profiling</a:t>
            </a:r>
          </a:p>
        </p:txBody>
      </p:sp>
      <p:cxnSp>
        <p:nvCxnSpPr>
          <p:cNvPr id="27" name="Line top left">
            <a:extLst>
              <a:ext uri="{FF2B5EF4-FFF2-40B4-BE49-F238E27FC236}">
                <a16:creationId xmlns:a16="http://schemas.microsoft.com/office/drawing/2014/main" id="{92F359D0-9594-4309-862B-06810BBE9E7A}"/>
              </a:ext>
            </a:extLst>
          </p:cNvPr>
          <p:cNvCxnSpPr>
            <a:cxnSpLocks/>
          </p:cNvCxnSpPr>
          <p:nvPr/>
        </p:nvCxnSpPr>
        <p:spPr>
          <a:xfrm>
            <a:off x="4287818" y="3983964"/>
            <a:ext cx="7020000" cy="0"/>
          </a:xfrm>
          <a:prstGeom prst="line">
            <a:avLst/>
          </a:prstGeom>
          <a:ln w="25400" cap="rnd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ne top left">
            <a:extLst>
              <a:ext uri="{FF2B5EF4-FFF2-40B4-BE49-F238E27FC236}">
                <a16:creationId xmlns:a16="http://schemas.microsoft.com/office/drawing/2014/main" id="{67E4DEEC-3BC8-47F1-9419-66A9080B42FF}"/>
              </a:ext>
            </a:extLst>
          </p:cNvPr>
          <p:cNvCxnSpPr>
            <a:cxnSpLocks/>
          </p:cNvCxnSpPr>
          <p:nvPr/>
        </p:nvCxnSpPr>
        <p:spPr>
          <a:xfrm>
            <a:off x="4287818" y="4691376"/>
            <a:ext cx="7020000" cy="0"/>
          </a:xfrm>
          <a:prstGeom prst="line">
            <a:avLst/>
          </a:prstGeom>
          <a:ln w="25400" cap="rnd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platzhalter 28">
            <a:extLst>
              <a:ext uri="{FF2B5EF4-FFF2-40B4-BE49-F238E27FC236}">
                <a16:creationId xmlns:a16="http://schemas.microsoft.com/office/drawing/2014/main" id="{81B81723-37D4-4D1E-B87B-8CCCD130702A}"/>
              </a:ext>
            </a:extLst>
          </p:cNvPr>
          <p:cNvSpPr txBox="1">
            <a:spLocks/>
          </p:cNvSpPr>
          <p:nvPr/>
        </p:nvSpPr>
        <p:spPr>
          <a:xfrm>
            <a:off x="4287816" y="3064122"/>
            <a:ext cx="6525958" cy="6720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lIns="61200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16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  <a:defRPr/>
            </a:pPr>
            <a:r>
              <a:rPr lang="en-US" sz="4400">
                <a:solidFill>
                  <a:srgbClr val="FFC300"/>
                </a:solidFill>
              </a:rPr>
              <a:t>Customer Segmentation</a:t>
            </a:r>
          </a:p>
        </p:txBody>
      </p:sp>
      <p:cxnSp>
        <p:nvCxnSpPr>
          <p:cNvPr id="33" name="Line top left">
            <a:extLst>
              <a:ext uri="{FF2B5EF4-FFF2-40B4-BE49-F238E27FC236}">
                <a16:creationId xmlns:a16="http://schemas.microsoft.com/office/drawing/2014/main" id="{CED5BD03-FD74-42F7-BD1E-62086FDA1841}"/>
              </a:ext>
            </a:extLst>
          </p:cNvPr>
          <p:cNvCxnSpPr>
            <a:cxnSpLocks/>
          </p:cNvCxnSpPr>
          <p:nvPr/>
        </p:nvCxnSpPr>
        <p:spPr>
          <a:xfrm>
            <a:off x="4287818" y="3028742"/>
            <a:ext cx="7020000" cy="0"/>
          </a:xfrm>
          <a:prstGeom prst="line">
            <a:avLst/>
          </a:prstGeom>
          <a:ln w="25400" cap="rnd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Line top left">
            <a:extLst>
              <a:ext uri="{FF2B5EF4-FFF2-40B4-BE49-F238E27FC236}">
                <a16:creationId xmlns:a16="http://schemas.microsoft.com/office/drawing/2014/main" id="{E02A4A14-9F82-4C0C-8A2C-918484B5602F}"/>
              </a:ext>
            </a:extLst>
          </p:cNvPr>
          <p:cNvCxnSpPr>
            <a:cxnSpLocks/>
          </p:cNvCxnSpPr>
          <p:nvPr/>
        </p:nvCxnSpPr>
        <p:spPr>
          <a:xfrm>
            <a:off x="4287818" y="3736154"/>
            <a:ext cx="7020000" cy="0"/>
          </a:xfrm>
          <a:prstGeom prst="line">
            <a:avLst/>
          </a:prstGeom>
          <a:ln w="25400" cap="rnd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CCAD3F4-D790-4BD5-B0F8-A959C63D3D68}"/>
              </a:ext>
            </a:extLst>
          </p:cNvPr>
          <p:cNvSpPr txBox="1"/>
          <p:nvPr/>
        </p:nvSpPr>
        <p:spPr>
          <a:xfrm>
            <a:off x="4301062" y="2160428"/>
            <a:ext cx="502316" cy="5458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800" b="1">
                <a:solidFill>
                  <a:srgbClr val="C70039"/>
                </a:solidFill>
              </a:rPr>
              <a:t>1</a:t>
            </a:r>
            <a:endParaRPr lang="pt-PT" sz="4800" b="1">
              <a:solidFill>
                <a:srgbClr val="C70039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999B2F-CDA8-4BCC-BFE7-07C5D3D712CF}"/>
              </a:ext>
            </a:extLst>
          </p:cNvPr>
          <p:cNvSpPr txBox="1"/>
          <p:nvPr/>
        </p:nvSpPr>
        <p:spPr>
          <a:xfrm>
            <a:off x="4301062" y="3121414"/>
            <a:ext cx="502316" cy="5458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800" b="1">
                <a:solidFill>
                  <a:srgbClr val="FFC300"/>
                </a:solidFill>
              </a:rPr>
              <a:t>2</a:t>
            </a:r>
            <a:endParaRPr lang="pt-PT" sz="4800" b="1">
              <a:solidFill>
                <a:srgbClr val="FFC3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D73243-C73A-4B43-B086-5BBD88FB6C9A}"/>
              </a:ext>
            </a:extLst>
          </p:cNvPr>
          <p:cNvSpPr txBox="1"/>
          <p:nvPr/>
        </p:nvSpPr>
        <p:spPr>
          <a:xfrm>
            <a:off x="4301062" y="4062141"/>
            <a:ext cx="502316" cy="5458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800" b="1">
                <a:solidFill>
                  <a:srgbClr val="FF5733"/>
                </a:solidFill>
              </a:rPr>
              <a:t>3</a:t>
            </a:r>
            <a:endParaRPr lang="pt-PT" sz="4800" b="1">
              <a:solidFill>
                <a:srgbClr val="FF5733"/>
              </a:solidFill>
            </a:endParaRPr>
          </a:p>
        </p:txBody>
      </p:sp>
      <p:sp>
        <p:nvSpPr>
          <p:cNvPr id="17" name="Textplatzhalter 28">
            <a:extLst>
              <a:ext uri="{FF2B5EF4-FFF2-40B4-BE49-F238E27FC236}">
                <a16:creationId xmlns:a16="http://schemas.microsoft.com/office/drawing/2014/main" id="{E194CB8A-9317-499A-96A8-65B6A9DB338F}"/>
              </a:ext>
            </a:extLst>
          </p:cNvPr>
          <p:cNvSpPr txBox="1">
            <a:spLocks/>
          </p:cNvSpPr>
          <p:nvPr/>
        </p:nvSpPr>
        <p:spPr>
          <a:xfrm>
            <a:off x="4287816" y="4872067"/>
            <a:ext cx="7294582" cy="6720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lIns="61200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16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  <a:defRPr/>
            </a:pPr>
            <a:r>
              <a:rPr lang="en-US" sz="4400">
                <a:solidFill>
                  <a:srgbClr val="581845"/>
                </a:solidFill>
              </a:rPr>
              <a:t>General Marketing Strategy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/>
            </a:pPr>
            <a:endParaRPr lang="en-US" sz="1400" b="0">
              <a:solidFill>
                <a:srgbClr val="58481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8FD696-E56E-4A03-8F9A-174958908643}"/>
              </a:ext>
            </a:extLst>
          </p:cNvPr>
          <p:cNvSpPr txBox="1"/>
          <p:nvPr/>
        </p:nvSpPr>
        <p:spPr>
          <a:xfrm>
            <a:off x="4301062" y="4928926"/>
            <a:ext cx="502316" cy="5458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800" b="1">
                <a:solidFill>
                  <a:srgbClr val="581845"/>
                </a:solidFill>
              </a:rPr>
              <a:t>4</a:t>
            </a:r>
            <a:endParaRPr lang="pt-PT" sz="4800" b="1">
              <a:solidFill>
                <a:srgbClr val="581845"/>
              </a:solidFill>
            </a:endParaRPr>
          </a:p>
        </p:txBody>
      </p:sp>
      <p:cxnSp>
        <p:nvCxnSpPr>
          <p:cNvPr id="23" name="Line top left">
            <a:extLst>
              <a:ext uri="{FF2B5EF4-FFF2-40B4-BE49-F238E27FC236}">
                <a16:creationId xmlns:a16="http://schemas.microsoft.com/office/drawing/2014/main" id="{5E6F857E-7D01-480C-9EF2-4C0B714DC0A1}"/>
              </a:ext>
            </a:extLst>
          </p:cNvPr>
          <p:cNvCxnSpPr>
            <a:cxnSpLocks/>
          </p:cNvCxnSpPr>
          <p:nvPr/>
        </p:nvCxnSpPr>
        <p:spPr>
          <a:xfrm>
            <a:off x="4287818" y="4857305"/>
            <a:ext cx="7020000" cy="0"/>
          </a:xfrm>
          <a:prstGeom prst="line">
            <a:avLst/>
          </a:prstGeom>
          <a:ln w="25400" cap="rnd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ne top left">
            <a:extLst>
              <a:ext uri="{FF2B5EF4-FFF2-40B4-BE49-F238E27FC236}">
                <a16:creationId xmlns:a16="http://schemas.microsoft.com/office/drawing/2014/main" id="{4E959AC7-E5FF-44A8-A098-5EB964AF87AA}"/>
              </a:ext>
            </a:extLst>
          </p:cNvPr>
          <p:cNvCxnSpPr>
            <a:cxnSpLocks/>
          </p:cNvCxnSpPr>
          <p:nvPr/>
        </p:nvCxnSpPr>
        <p:spPr>
          <a:xfrm>
            <a:off x="4287818" y="5531638"/>
            <a:ext cx="7020000" cy="0"/>
          </a:xfrm>
          <a:prstGeom prst="line">
            <a:avLst/>
          </a:prstGeom>
          <a:ln w="25400" cap="rnd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16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36">
            <a:extLst>
              <a:ext uri="{FF2B5EF4-FFF2-40B4-BE49-F238E27FC236}">
                <a16:creationId xmlns:a16="http://schemas.microsoft.com/office/drawing/2014/main" id="{FBAC0ECB-92C8-4D3D-AF83-2AD42088BE9C}"/>
              </a:ext>
            </a:extLst>
          </p:cNvPr>
          <p:cNvSpPr/>
          <p:nvPr/>
        </p:nvSpPr>
        <p:spPr>
          <a:xfrm flipH="1">
            <a:off x="-6146" y="1667505"/>
            <a:ext cx="12134315" cy="1713286"/>
          </a:xfrm>
          <a:custGeom>
            <a:avLst/>
            <a:gdLst>
              <a:gd name="connsiteX0" fmla="*/ 0 w 8989657"/>
              <a:gd name="connsiteY0" fmla="*/ 249174 h 1603963"/>
              <a:gd name="connsiteX1" fmla="*/ 5580116 w 8989657"/>
              <a:gd name="connsiteY1" fmla="*/ 1604896 h 1603963"/>
              <a:gd name="connsiteX2" fmla="*/ 9007749 w 8989657"/>
              <a:gd name="connsiteY2" fmla="*/ 0 h 1603963"/>
              <a:gd name="connsiteX0" fmla="*/ 0 w 11424231"/>
              <a:gd name="connsiteY0" fmla="*/ 130498 h 1486220"/>
              <a:gd name="connsiteX1" fmla="*/ 5580116 w 11424231"/>
              <a:gd name="connsiteY1" fmla="*/ 1486220 h 1486220"/>
              <a:gd name="connsiteX2" fmla="*/ 11424231 w 11424231"/>
              <a:gd name="connsiteY2" fmla="*/ 454304 h 1486220"/>
              <a:gd name="connsiteX0" fmla="*/ 0 w 11424231"/>
              <a:gd name="connsiteY0" fmla="*/ 267171 h 1622893"/>
              <a:gd name="connsiteX1" fmla="*/ 5580116 w 11424231"/>
              <a:gd name="connsiteY1" fmla="*/ 1622893 h 1622893"/>
              <a:gd name="connsiteX2" fmla="*/ 11424231 w 11424231"/>
              <a:gd name="connsiteY2" fmla="*/ 590977 h 1622893"/>
              <a:gd name="connsiteX0" fmla="*/ 0 w 11424231"/>
              <a:gd name="connsiteY0" fmla="*/ 283980 h 1639702"/>
              <a:gd name="connsiteX1" fmla="*/ 5580116 w 11424231"/>
              <a:gd name="connsiteY1" fmla="*/ 1639702 h 1639702"/>
              <a:gd name="connsiteX2" fmla="*/ 11424231 w 11424231"/>
              <a:gd name="connsiteY2" fmla="*/ 607786 h 1639702"/>
              <a:gd name="connsiteX0" fmla="*/ 0 w 11424231"/>
              <a:gd name="connsiteY0" fmla="*/ 268817 h 1624539"/>
              <a:gd name="connsiteX1" fmla="*/ 5580116 w 11424231"/>
              <a:gd name="connsiteY1" fmla="*/ 1624539 h 1624539"/>
              <a:gd name="connsiteX2" fmla="*/ 11424231 w 11424231"/>
              <a:gd name="connsiteY2" fmla="*/ 592623 h 1624539"/>
              <a:gd name="connsiteX0" fmla="*/ 0 w 11424231"/>
              <a:gd name="connsiteY0" fmla="*/ 268817 h 1624539"/>
              <a:gd name="connsiteX1" fmla="*/ 5580116 w 11424231"/>
              <a:gd name="connsiteY1" fmla="*/ 1624539 h 1624539"/>
              <a:gd name="connsiteX2" fmla="*/ 11424231 w 11424231"/>
              <a:gd name="connsiteY2" fmla="*/ 592623 h 1624539"/>
              <a:gd name="connsiteX0" fmla="*/ 0 w 11901273"/>
              <a:gd name="connsiteY0" fmla="*/ 431011 h 1624539"/>
              <a:gd name="connsiteX1" fmla="*/ 6057158 w 11901273"/>
              <a:gd name="connsiteY1" fmla="*/ 1624539 h 1624539"/>
              <a:gd name="connsiteX2" fmla="*/ 11901273 w 11901273"/>
              <a:gd name="connsiteY2" fmla="*/ 592623 h 1624539"/>
              <a:gd name="connsiteX0" fmla="*/ 0 w 11901273"/>
              <a:gd name="connsiteY0" fmla="*/ 431011 h 1624539"/>
              <a:gd name="connsiteX1" fmla="*/ 6057158 w 11901273"/>
              <a:gd name="connsiteY1" fmla="*/ 1624539 h 1624539"/>
              <a:gd name="connsiteX2" fmla="*/ 11901273 w 11901273"/>
              <a:gd name="connsiteY2" fmla="*/ 592623 h 1624539"/>
              <a:gd name="connsiteX0" fmla="*/ 0 w 11901273"/>
              <a:gd name="connsiteY0" fmla="*/ 486855 h 1680383"/>
              <a:gd name="connsiteX1" fmla="*/ 6057158 w 11901273"/>
              <a:gd name="connsiteY1" fmla="*/ 1680383 h 1680383"/>
              <a:gd name="connsiteX2" fmla="*/ 11901273 w 11901273"/>
              <a:gd name="connsiteY2" fmla="*/ 648467 h 168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273" h="1680383">
                <a:moveTo>
                  <a:pt x="0" y="486855"/>
                </a:moveTo>
                <a:cubicBezTo>
                  <a:pt x="2719721" y="-194543"/>
                  <a:pt x="4005949" y="1680383"/>
                  <a:pt x="6057158" y="1680383"/>
                </a:cubicBezTo>
                <a:cubicBezTo>
                  <a:pt x="7633322" y="1667927"/>
                  <a:pt x="8184372" y="-1266327"/>
                  <a:pt x="11901273" y="648467"/>
                </a:cubicBezTo>
              </a:path>
            </a:pathLst>
          </a:custGeom>
          <a:noFill/>
          <a:ln w="9322" cap="rnd">
            <a:solidFill>
              <a:srgbClr val="FFC3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Freeform: Shape 35">
            <a:extLst>
              <a:ext uri="{FF2B5EF4-FFF2-40B4-BE49-F238E27FC236}">
                <a16:creationId xmlns:a16="http://schemas.microsoft.com/office/drawing/2014/main" id="{68394C79-FB4D-441E-BD5A-B7FD5A45BAB5}"/>
              </a:ext>
            </a:extLst>
          </p:cNvPr>
          <p:cNvSpPr/>
          <p:nvPr/>
        </p:nvSpPr>
        <p:spPr>
          <a:xfrm flipH="1">
            <a:off x="-4780" y="1471235"/>
            <a:ext cx="12116279" cy="1475051"/>
          </a:xfrm>
          <a:custGeom>
            <a:avLst/>
            <a:gdLst>
              <a:gd name="connsiteX0" fmla="*/ 0 w 9940845"/>
              <a:gd name="connsiteY0" fmla="*/ 1151870 h 1137695"/>
              <a:gd name="connsiteX1" fmla="*/ 3874878 w 9940845"/>
              <a:gd name="connsiteY1" fmla="*/ 0 h 1137695"/>
              <a:gd name="connsiteX2" fmla="*/ 8576916 w 9940845"/>
              <a:gd name="connsiteY2" fmla="*/ 1048545 h 1137695"/>
              <a:gd name="connsiteX3" fmla="*/ 9958190 w 9940845"/>
              <a:gd name="connsiteY3" fmla="*/ 129996 h 1137695"/>
              <a:gd name="connsiteX0" fmla="*/ 0 w 11552570"/>
              <a:gd name="connsiteY0" fmla="*/ 2043275 h 2043275"/>
              <a:gd name="connsiteX1" fmla="*/ 3874878 w 11552570"/>
              <a:gd name="connsiteY1" fmla="*/ 891405 h 2043275"/>
              <a:gd name="connsiteX2" fmla="*/ 8576916 w 11552570"/>
              <a:gd name="connsiteY2" fmla="*/ 1939950 h 2043275"/>
              <a:gd name="connsiteX3" fmla="*/ 11552570 w 11552570"/>
              <a:gd name="connsiteY3" fmla="*/ 0 h 2043275"/>
              <a:gd name="connsiteX0" fmla="*/ 0 w 11552570"/>
              <a:gd name="connsiteY0" fmla="*/ 2057746 h 2057746"/>
              <a:gd name="connsiteX1" fmla="*/ 3874878 w 11552570"/>
              <a:gd name="connsiteY1" fmla="*/ 905876 h 2057746"/>
              <a:gd name="connsiteX2" fmla="*/ 8576916 w 11552570"/>
              <a:gd name="connsiteY2" fmla="*/ 1954421 h 2057746"/>
              <a:gd name="connsiteX3" fmla="*/ 11552570 w 11552570"/>
              <a:gd name="connsiteY3" fmla="*/ 14471 h 2057746"/>
              <a:gd name="connsiteX0" fmla="*/ 0 w 11540114"/>
              <a:gd name="connsiteY0" fmla="*/ 1600681 h 1600681"/>
              <a:gd name="connsiteX1" fmla="*/ 3874878 w 11540114"/>
              <a:gd name="connsiteY1" fmla="*/ 448811 h 1600681"/>
              <a:gd name="connsiteX2" fmla="*/ 8576916 w 11540114"/>
              <a:gd name="connsiteY2" fmla="*/ 1497356 h 1600681"/>
              <a:gd name="connsiteX3" fmla="*/ 11540114 w 11540114"/>
              <a:gd name="connsiteY3" fmla="*/ 18281 h 1600681"/>
              <a:gd name="connsiteX0" fmla="*/ 0 w 11540114"/>
              <a:gd name="connsiteY0" fmla="*/ 1600552 h 1600552"/>
              <a:gd name="connsiteX1" fmla="*/ 3874878 w 11540114"/>
              <a:gd name="connsiteY1" fmla="*/ 448682 h 1600552"/>
              <a:gd name="connsiteX2" fmla="*/ 8776214 w 11540114"/>
              <a:gd name="connsiteY2" fmla="*/ 1509683 h 1600552"/>
              <a:gd name="connsiteX3" fmla="*/ 11540114 w 11540114"/>
              <a:gd name="connsiteY3" fmla="*/ 18152 h 1600552"/>
              <a:gd name="connsiteX0" fmla="*/ 0 w 11540114"/>
              <a:gd name="connsiteY0" fmla="*/ 1600552 h 1600552"/>
              <a:gd name="connsiteX1" fmla="*/ 3874878 w 11540114"/>
              <a:gd name="connsiteY1" fmla="*/ 448682 h 1600552"/>
              <a:gd name="connsiteX2" fmla="*/ 8776214 w 11540114"/>
              <a:gd name="connsiteY2" fmla="*/ 1509683 h 1600552"/>
              <a:gd name="connsiteX3" fmla="*/ 11540114 w 11540114"/>
              <a:gd name="connsiteY3" fmla="*/ 18152 h 1600552"/>
              <a:gd name="connsiteX0" fmla="*/ 0 w 11540114"/>
              <a:gd name="connsiteY0" fmla="*/ 1600552 h 1600552"/>
              <a:gd name="connsiteX1" fmla="*/ 3874878 w 11540114"/>
              <a:gd name="connsiteY1" fmla="*/ 448682 h 1600552"/>
              <a:gd name="connsiteX2" fmla="*/ 8776214 w 11540114"/>
              <a:gd name="connsiteY2" fmla="*/ 1509683 h 1600552"/>
              <a:gd name="connsiteX3" fmla="*/ 11540114 w 11540114"/>
              <a:gd name="connsiteY3" fmla="*/ 18152 h 1600552"/>
              <a:gd name="connsiteX0" fmla="*/ 0 w 11540114"/>
              <a:gd name="connsiteY0" fmla="*/ 1600552 h 1600552"/>
              <a:gd name="connsiteX1" fmla="*/ 3874878 w 11540114"/>
              <a:gd name="connsiteY1" fmla="*/ 448682 h 1600552"/>
              <a:gd name="connsiteX2" fmla="*/ 8776214 w 11540114"/>
              <a:gd name="connsiteY2" fmla="*/ 1509683 h 1600552"/>
              <a:gd name="connsiteX3" fmla="*/ 11540114 w 11540114"/>
              <a:gd name="connsiteY3" fmla="*/ 18152 h 1600552"/>
              <a:gd name="connsiteX0" fmla="*/ 0 w 11540114"/>
              <a:gd name="connsiteY0" fmla="*/ 1600286 h 1600286"/>
              <a:gd name="connsiteX1" fmla="*/ 3874878 w 11540114"/>
              <a:gd name="connsiteY1" fmla="*/ 448416 h 1600286"/>
              <a:gd name="connsiteX2" fmla="*/ 8776214 w 11540114"/>
              <a:gd name="connsiteY2" fmla="*/ 1509417 h 1600286"/>
              <a:gd name="connsiteX3" fmla="*/ 11540114 w 11540114"/>
              <a:gd name="connsiteY3" fmla="*/ 17886 h 1600286"/>
              <a:gd name="connsiteX0" fmla="*/ 0 w 11540114"/>
              <a:gd name="connsiteY0" fmla="*/ 1600165 h 1600165"/>
              <a:gd name="connsiteX1" fmla="*/ 3874878 w 11540114"/>
              <a:gd name="connsiteY1" fmla="*/ 448295 h 1600165"/>
              <a:gd name="connsiteX2" fmla="*/ 8776214 w 11540114"/>
              <a:gd name="connsiteY2" fmla="*/ 1509296 h 1600165"/>
              <a:gd name="connsiteX3" fmla="*/ 11540114 w 11540114"/>
              <a:gd name="connsiteY3" fmla="*/ 17765 h 1600165"/>
              <a:gd name="connsiteX0" fmla="*/ 0 w 11540114"/>
              <a:gd name="connsiteY0" fmla="*/ 1600669 h 1600669"/>
              <a:gd name="connsiteX1" fmla="*/ 3874878 w 11540114"/>
              <a:gd name="connsiteY1" fmla="*/ 448799 h 1600669"/>
              <a:gd name="connsiteX2" fmla="*/ 8552004 w 11540114"/>
              <a:gd name="connsiteY2" fmla="*/ 1459976 h 1600669"/>
              <a:gd name="connsiteX3" fmla="*/ 11540114 w 11540114"/>
              <a:gd name="connsiteY3" fmla="*/ 18269 h 1600669"/>
              <a:gd name="connsiteX0" fmla="*/ 0 w 11540114"/>
              <a:gd name="connsiteY0" fmla="*/ 1582400 h 1582400"/>
              <a:gd name="connsiteX1" fmla="*/ 3874878 w 11540114"/>
              <a:gd name="connsiteY1" fmla="*/ 430530 h 1582400"/>
              <a:gd name="connsiteX2" fmla="*/ 8552004 w 11540114"/>
              <a:gd name="connsiteY2" fmla="*/ 1441707 h 1582400"/>
              <a:gd name="connsiteX3" fmla="*/ 11540114 w 11540114"/>
              <a:gd name="connsiteY3" fmla="*/ 0 h 1582400"/>
              <a:gd name="connsiteX0" fmla="*/ 0 w 11883583"/>
              <a:gd name="connsiteY0" fmla="*/ 1382043 h 1443274"/>
              <a:gd name="connsiteX1" fmla="*/ 4218347 w 11883583"/>
              <a:gd name="connsiteY1" fmla="*/ 430530 h 1443274"/>
              <a:gd name="connsiteX2" fmla="*/ 8895473 w 11883583"/>
              <a:gd name="connsiteY2" fmla="*/ 1441707 h 1443274"/>
              <a:gd name="connsiteX3" fmla="*/ 11883583 w 11883583"/>
              <a:gd name="connsiteY3" fmla="*/ 0 h 1443274"/>
              <a:gd name="connsiteX0" fmla="*/ 0 w 11883583"/>
              <a:gd name="connsiteY0" fmla="*/ 1382043 h 1443274"/>
              <a:gd name="connsiteX1" fmla="*/ 4218347 w 11883583"/>
              <a:gd name="connsiteY1" fmla="*/ 430530 h 1443274"/>
              <a:gd name="connsiteX2" fmla="*/ 8895473 w 11883583"/>
              <a:gd name="connsiteY2" fmla="*/ 1441707 h 1443274"/>
              <a:gd name="connsiteX3" fmla="*/ 11883583 w 11883583"/>
              <a:gd name="connsiteY3" fmla="*/ 0 h 1443274"/>
              <a:gd name="connsiteX0" fmla="*/ 0 w 11883583"/>
              <a:gd name="connsiteY0" fmla="*/ 1385492 h 1446723"/>
              <a:gd name="connsiteX1" fmla="*/ 4218347 w 11883583"/>
              <a:gd name="connsiteY1" fmla="*/ 433979 h 1446723"/>
              <a:gd name="connsiteX2" fmla="*/ 8895473 w 11883583"/>
              <a:gd name="connsiteY2" fmla="*/ 1445156 h 1446723"/>
              <a:gd name="connsiteX3" fmla="*/ 11883583 w 11883583"/>
              <a:gd name="connsiteY3" fmla="*/ 3449 h 1446723"/>
              <a:gd name="connsiteX0" fmla="*/ 0 w 11883583"/>
              <a:gd name="connsiteY0" fmla="*/ 1385492 h 1446723"/>
              <a:gd name="connsiteX1" fmla="*/ 4218347 w 11883583"/>
              <a:gd name="connsiteY1" fmla="*/ 433979 h 1446723"/>
              <a:gd name="connsiteX2" fmla="*/ 8895473 w 11883583"/>
              <a:gd name="connsiteY2" fmla="*/ 1445156 h 1446723"/>
              <a:gd name="connsiteX3" fmla="*/ 11883583 w 11883583"/>
              <a:gd name="connsiteY3" fmla="*/ 3449 h 1446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83583" h="1446723">
                <a:moveTo>
                  <a:pt x="0" y="1385492"/>
                </a:moveTo>
                <a:cubicBezTo>
                  <a:pt x="1511794" y="1588349"/>
                  <a:pt x="2735768" y="424035"/>
                  <a:pt x="4218347" y="433979"/>
                </a:cubicBezTo>
                <a:cubicBezTo>
                  <a:pt x="5700926" y="443923"/>
                  <a:pt x="7768656" y="1492681"/>
                  <a:pt x="8895473" y="1445156"/>
                </a:cubicBezTo>
                <a:cubicBezTo>
                  <a:pt x="9770949" y="1408232"/>
                  <a:pt x="10655759" y="-80869"/>
                  <a:pt x="11883583" y="3449"/>
                </a:cubicBezTo>
              </a:path>
            </a:pathLst>
          </a:custGeom>
          <a:noFill/>
          <a:ln w="18645" cap="rnd">
            <a:solidFill>
              <a:srgbClr val="FF573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Freeform: Shape 37">
            <a:extLst>
              <a:ext uri="{FF2B5EF4-FFF2-40B4-BE49-F238E27FC236}">
                <a16:creationId xmlns:a16="http://schemas.microsoft.com/office/drawing/2014/main" id="{ABF9EDF8-264B-45DB-97EE-2E6829AB8663}"/>
              </a:ext>
            </a:extLst>
          </p:cNvPr>
          <p:cNvSpPr/>
          <p:nvPr/>
        </p:nvSpPr>
        <p:spPr>
          <a:xfrm flipH="1">
            <a:off x="17405" y="1670665"/>
            <a:ext cx="12098154" cy="1071048"/>
          </a:xfrm>
          <a:custGeom>
            <a:avLst/>
            <a:gdLst>
              <a:gd name="connsiteX0" fmla="*/ 0 w 10873382"/>
              <a:gd name="connsiteY0" fmla="*/ 182964 h 783331"/>
              <a:gd name="connsiteX1" fmla="*/ 3729962 w 10873382"/>
              <a:gd name="connsiteY1" fmla="*/ 783891 h 783331"/>
              <a:gd name="connsiteX2" fmla="*/ 6895925 w 10873382"/>
              <a:gd name="connsiteY2" fmla="*/ 184456 h 783331"/>
              <a:gd name="connsiteX3" fmla="*/ 9194443 w 10873382"/>
              <a:gd name="connsiteY3" fmla="*/ 442023 h 783331"/>
              <a:gd name="connsiteX4" fmla="*/ 10881775 w 10873382"/>
              <a:gd name="connsiteY4" fmla="*/ 0 h 783331"/>
              <a:gd name="connsiteX0" fmla="*/ 0 w 11342650"/>
              <a:gd name="connsiteY0" fmla="*/ 257701 h 858628"/>
              <a:gd name="connsiteX1" fmla="*/ 3729962 w 11342650"/>
              <a:gd name="connsiteY1" fmla="*/ 858628 h 858628"/>
              <a:gd name="connsiteX2" fmla="*/ 6895925 w 11342650"/>
              <a:gd name="connsiteY2" fmla="*/ 259193 h 858628"/>
              <a:gd name="connsiteX3" fmla="*/ 9194443 w 11342650"/>
              <a:gd name="connsiteY3" fmla="*/ 516760 h 858628"/>
              <a:gd name="connsiteX4" fmla="*/ 11342650 w 11342650"/>
              <a:gd name="connsiteY4" fmla="*/ 0 h 858628"/>
              <a:gd name="connsiteX0" fmla="*/ 0 w 11342650"/>
              <a:gd name="connsiteY0" fmla="*/ 258344 h 859271"/>
              <a:gd name="connsiteX1" fmla="*/ 3729962 w 11342650"/>
              <a:gd name="connsiteY1" fmla="*/ 859271 h 859271"/>
              <a:gd name="connsiteX2" fmla="*/ 6895925 w 11342650"/>
              <a:gd name="connsiteY2" fmla="*/ 259836 h 859271"/>
              <a:gd name="connsiteX3" fmla="*/ 9194443 w 11342650"/>
              <a:gd name="connsiteY3" fmla="*/ 517403 h 859271"/>
              <a:gd name="connsiteX4" fmla="*/ 11342650 w 11342650"/>
              <a:gd name="connsiteY4" fmla="*/ 643 h 859271"/>
              <a:gd name="connsiteX0" fmla="*/ 0 w 11417387"/>
              <a:gd name="connsiteY0" fmla="*/ 258344 h 859271"/>
              <a:gd name="connsiteX1" fmla="*/ 3729962 w 11417387"/>
              <a:gd name="connsiteY1" fmla="*/ 859271 h 859271"/>
              <a:gd name="connsiteX2" fmla="*/ 6895925 w 11417387"/>
              <a:gd name="connsiteY2" fmla="*/ 259836 h 859271"/>
              <a:gd name="connsiteX3" fmla="*/ 9194443 w 11417387"/>
              <a:gd name="connsiteY3" fmla="*/ 517403 h 859271"/>
              <a:gd name="connsiteX4" fmla="*/ 11417387 w 11417387"/>
              <a:gd name="connsiteY4" fmla="*/ 643 h 859271"/>
              <a:gd name="connsiteX0" fmla="*/ 0 w 11417387"/>
              <a:gd name="connsiteY0" fmla="*/ 265792 h 866719"/>
              <a:gd name="connsiteX1" fmla="*/ 3729962 w 11417387"/>
              <a:gd name="connsiteY1" fmla="*/ 866719 h 866719"/>
              <a:gd name="connsiteX2" fmla="*/ 6895925 w 11417387"/>
              <a:gd name="connsiteY2" fmla="*/ 267284 h 866719"/>
              <a:gd name="connsiteX3" fmla="*/ 9194443 w 11417387"/>
              <a:gd name="connsiteY3" fmla="*/ 524851 h 866719"/>
              <a:gd name="connsiteX4" fmla="*/ 11417387 w 11417387"/>
              <a:gd name="connsiteY4" fmla="*/ 8091 h 866719"/>
              <a:gd name="connsiteX0" fmla="*/ 0 w 11903970"/>
              <a:gd name="connsiteY0" fmla="*/ 0 h 1053962"/>
              <a:gd name="connsiteX1" fmla="*/ 4216545 w 11903970"/>
              <a:gd name="connsiteY1" fmla="*/ 1049347 h 1053962"/>
              <a:gd name="connsiteX2" fmla="*/ 7382508 w 11903970"/>
              <a:gd name="connsiteY2" fmla="*/ 449912 h 1053962"/>
              <a:gd name="connsiteX3" fmla="*/ 9681026 w 11903970"/>
              <a:gd name="connsiteY3" fmla="*/ 707479 h 1053962"/>
              <a:gd name="connsiteX4" fmla="*/ 11903970 w 11903970"/>
              <a:gd name="connsiteY4" fmla="*/ 190719 h 1053962"/>
              <a:gd name="connsiteX0" fmla="*/ 0 w 11903970"/>
              <a:gd name="connsiteY0" fmla="*/ 21084 h 1075046"/>
              <a:gd name="connsiteX1" fmla="*/ 4216545 w 11903970"/>
              <a:gd name="connsiteY1" fmla="*/ 1070431 h 1075046"/>
              <a:gd name="connsiteX2" fmla="*/ 7382508 w 11903970"/>
              <a:gd name="connsiteY2" fmla="*/ 470996 h 1075046"/>
              <a:gd name="connsiteX3" fmla="*/ 9681026 w 11903970"/>
              <a:gd name="connsiteY3" fmla="*/ 728563 h 1075046"/>
              <a:gd name="connsiteX4" fmla="*/ 11903970 w 11903970"/>
              <a:gd name="connsiteY4" fmla="*/ 211803 h 1075046"/>
              <a:gd name="connsiteX0" fmla="*/ 0 w 11903970"/>
              <a:gd name="connsiteY0" fmla="*/ 20053 h 1142007"/>
              <a:gd name="connsiteX1" fmla="*/ 4197464 w 11903970"/>
              <a:gd name="connsiteY1" fmla="*/ 1136187 h 1142007"/>
              <a:gd name="connsiteX2" fmla="*/ 7382508 w 11903970"/>
              <a:gd name="connsiteY2" fmla="*/ 469965 h 1142007"/>
              <a:gd name="connsiteX3" fmla="*/ 9681026 w 11903970"/>
              <a:gd name="connsiteY3" fmla="*/ 727532 h 1142007"/>
              <a:gd name="connsiteX4" fmla="*/ 11903970 w 11903970"/>
              <a:gd name="connsiteY4" fmla="*/ 210772 h 1142007"/>
              <a:gd name="connsiteX0" fmla="*/ 0 w 11903970"/>
              <a:gd name="connsiteY0" fmla="*/ 16540 h 1154547"/>
              <a:gd name="connsiteX1" fmla="*/ 4197464 w 11903970"/>
              <a:gd name="connsiteY1" fmla="*/ 1132674 h 1154547"/>
              <a:gd name="connsiteX2" fmla="*/ 7382508 w 11903970"/>
              <a:gd name="connsiteY2" fmla="*/ 466452 h 1154547"/>
              <a:gd name="connsiteX3" fmla="*/ 9681026 w 11903970"/>
              <a:gd name="connsiteY3" fmla="*/ 724019 h 1154547"/>
              <a:gd name="connsiteX4" fmla="*/ 11903970 w 11903970"/>
              <a:gd name="connsiteY4" fmla="*/ 207259 h 1154547"/>
              <a:gd name="connsiteX0" fmla="*/ 0 w 11903970"/>
              <a:gd name="connsiteY0" fmla="*/ 14061 h 1222690"/>
              <a:gd name="connsiteX1" fmla="*/ 4197464 w 11903970"/>
              <a:gd name="connsiteY1" fmla="*/ 1130195 h 1222690"/>
              <a:gd name="connsiteX2" fmla="*/ 7382508 w 11903970"/>
              <a:gd name="connsiteY2" fmla="*/ 463973 h 1222690"/>
              <a:gd name="connsiteX3" fmla="*/ 9681026 w 11903970"/>
              <a:gd name="connsiteY3" fmla="*/ 721540 h 1222690"/>
              <a:gd name="connsiteX4" fmla="*/ 11903970 w 11903970"/>
              <a:gd name="connsiteY4" fmla="*/ 204780 h 1222690"/>
              <a:gd name="connsiteX0" fmla="*/ 0 w 11903970"/>
              <a:gd name="connsiteY0" fmla="*/ 15600 h 1042391"/>
              <a:gd name="connsiteX1" fmla="*/ 4207005 w 11903970"/>
              <a:gd name="connsiteY1" fmla="*/ 940916 h 1042391"/>
              <a:gd name="connsiteX2" fmla="*/ 7382508 w 11903970"/>
              <a:gd name="connsiteY2" fmla="*/ 465512 h 1042391"/>
              <a:gd name="connsiteX3" fmla="*/ 9681026 w 11903970"/>
              <a:gd name="connsiteY3" fmla="*/ 723079 h 1042391"/>
              <a:gd name="connsiteX4" fmla="*/ 11903970 w 11903970"/>
              <a:gd name="connsiteY4" fmla="*/ 206319 h 1042391"/>
              <a:gd name="connsiteX0" fmla="*/ 0 w 11903970"/>
              <a:gd name="connsiteY0" fmla="*/ 15600 h 1042391"/>
              <a:gd name="connsiteX1" fmla="*/ 4207005 w 11903970"/>
              <a:gd name="connsiteY1" fmla="*/ 940916 h 1042391"/>
              <a:gd name="connsiteX2" fmla="*/ 7382508 w 11903970"/>
              <a:gd name="connsiteY2" fmla="*/ 465512 h 1042391"/>
              <a:gd name="connsiteX3" fmla="*/ 9681026 w 11903970"/>
              <a:gd name="connsiteY3" fmla="*/ 723079 h 1042391"/>
              <a:gd name="connsiteX4" fmla="*/ 11903970 w 11903970"/>
              <a:gd name="connsiteY4" fmla="*/ 206319 h 1042391"/>
              <a:gd name="connsiteX0" fmla="*/ 0 w 11903970"/>
              <a:gd name="connsiteY0" fmla="*/ 15600 h 1042391"/>
              <a:gd name="connsiteX1" fmla="*/ 4207005 w 11903970"/>
              <a:gd name="connsiteY1" fmla="*/ 940916 h 1042391"/>
              <a:gd name="connsiteX2" fmla="*/ 7382508 w 11903970"/>
              <a:gd name="connsiteY2" fmla="*/ 465512 h 1042391"/>
              <a:gd name="connsiteX3" fmla="*/ 9681026 w 11903970"/>
              <a:gd name="connsiteY3" fmla="*/ 723079 h 1042391"/>
              <a:gd name="connsiteX4" fmla="*/ 11903970 w 11903970"/>
              <a:gd name="connsiteY4" fmla="*/ 206319 h 1042391"/>
              <a:gd name="connsiteX0" fmla="*/ 0 w 11903970"/>
              <a:gd name="connsiteY0" fmla="*/ 15600 h 1042391"/>
              <a:gd name="connsiteX1" fmla="*/ 4207005 w 11903970"/>
              <a:gd name="connsiteY1" fmla="*/ 940916 h 1042391"/>
              <a:gd name="connsiteX2" fmla="*/ 7382508 w 11903970"/>
              <a:gd name="connsiteY2" fmla="*/ 465512 h 1042391"/>
              <a:gd name="connsiteX3" fmla="*/ 9681026 w 11903970"/>
              <a:gd name="connsiteY3" fmla="*/ 723079 h 1042391"/>
              <a:gd name="connsiteX4" fmla="*/ 11903970 w 11903970"/>
              <a:gd name="connsiteY4" fmla="*/ 206319 h 1042391"/>
              <a:gd name="connsiteX0" fmla="*/ 0 w 11903970"/>
              <a:gd name="connsiteY0" fmla="*/ 15600 h 1042391"/>
              <a:gd name="connsiteX1" fmla="*/ 4207005 w 11903970"/>
              <a:gd name="connsiteY1" fmla="*/ 940916 h 1042391"/>
              <a:gd name="connsiteX2" fmla="*/ 7382508 w 11903970"/>
              <a:gd name="connsiteY2" fmla="*/ 465512 h 1042391"/>
              <a:gd name="connsiteX3" fmla="*/ 9681026 w 11903970"/>
              <a:gd name="connsiteY3" fmla="*/ 723079 h 1042391"/>
              <a:gd name="connsiteX4" fmla="*/ 11903970 w 11903970"/>
              <a:gd name="connsiteY4" fmla="*/ 206319 h 1042391"/>
              <a:gd name="connsiteX0" fmla="*/ 0 w 11903970"/>
              <a:gd name="connsiteY0" fmla="*/ 15600 h 1042391"/>
              <a:gd name="connsiteX1" fmla="*/ 4207005 w 11903970"/>
              <a:gd name="connsiteY1" fmla="*/ 940916 h 1042391"/>
              <a:gd name="connsiteX2" fmla="*/ 7382508 w 11903970"/>
              <a:gd name="connsiteY2" fmla="*/ 465512 h 1042391"/>
              <a:gd name="connsiteX3" fmla="*/ 9681026 w 11903970"/>
              <a:gd name="connsiteY3" fmla="*/ 723079 h 1042391"/>
              <a:gd name="connsiteX4" fmla="*/ 11903970 w 11903970"/>
              <a:gd name="connsiteY4" fmla="*/ 206319 h 1042391"/>
              <a:gd name="connsiteX0" fmla="*/ 0 w 11903970"/>
              <a:gd name="connsiteY0" fmla="*/ 15600 h 1042391"/>
              <a:gd name="connsiteX1" fmla="*/ 4207005 w 11903970"/>
              <a:gd name="connsiteY1" fmla="*/ 940916 h 1042391"/>
              <a:gd name="connsiteX2" fmla="*/ 7382508 w 11903970"/>
              <a:gd name="connsiteY2" fmla="*/ 465512 h 1042391"/>
              <a:gd name="connsiteX3" fmla="*/ 9681026 w 11903970"/>
              <a:gd name="connsiteY3" fmla="*/ 723079 h 1042391"/>
              <a:gd name="connsiteX4" fmla="*/ 11903970 w 11903970"/>
              <a:gd name="connsiteY4" fmla="*/ 206319 h 1042391"/>
              <a:gd name="connsiteX0" fmla="*/ 0 w 11903970"/>
              <a:gd name="connsiteY0" fmla="*/ 22742 h 950054"/>
              <a:gd name="connsiteX1" fmla="*/ 4207005 w 11903970"/>
              <a:gd name="connsiteY1" fmla="*/ 948058 h 950054"/>
              <a:gd name="connsiteX2" fmla="*/ 7029497 w 11903970"/>
              <a:gd name="connsiteY2" fmla="*/ 291378 h 950054"/>
              <a:gd name="connsiteX3" fmla="*/ 9681026 w 11903970"/>
              <a:gd name="connsiteY3" fmla="*/ 730221 h 950054"/>
              <a:gd name="connsiteX4" fmla="*/ 11903970 w 11903970"/>
              <a:gd name="connsiteY4" fmla="*/ 213461 h 950054"/>
              <a:gd name="connsiteX0" fmla="*/ 0 w 11903970"/>
              <a:gd name="connsiteY0" fmla="*/ 18254 h 1240931"/>
              <a:gd name="connsiteX1" fmla="*/ 4722211 w 11903970"/>
              <a:gd name="connsiteY1" fmla="*/ 1239336 h 1240931"/>
              <a:gd name="connsiteX2" fmla="*/ 7029497 w 11903970"/>
              <a:gd name="connsiteY2" fmla="*/ 286890 h 1240931"/>
              <a:gd name="connsiteX3" fmla="*/ 9681026 w 11903970"/>
              <a:gd name="connsiteY3" fmla="*/ 725733 h 1240931"/>
              <a:gd name="connsiteX4" fmla="*/ 11903970 w 11903970"/>
              <a:gd name="connsiteY4" fmla="*/ 208973 h 1240931"/>
              <a:gd name="connsiteX0" fmla="*/ 0 w 11903970"/>
              <a:gd name="connsiteY0" fmla="*/ 14312 h 1287291"/>
              <a:gd name="connsiteX1" fmla="*/ 4722211 w 11903970"/>
              <a:gd name="connsiteY1" fmla="*/ 1235394 h 1287291"/>
              <a:gd name="connsiteX2" fmla="*/ 7029497 w 11903970"/>
              <a:gd name="connsiteY2" fmla="*/ 282948 h 1287291"/>
              <a:gd name="connsiteX3" fmla="*/ 9681026 w 11903970"/>
              <a:gd name="connsiteY3" fmla="*/ 721791 h 1287291"/>
              <a:gd name="connsiteX4" fmla="*/ 11903970 w 11903970"/>
              <a:gd name="connsiteY4" fmla="*/ 205031 h 1287291"/>
              <a:gd name="connsiteX0" fmla="*/ 0 w 11903970"/>
              <a:gd name="connsiteY0" fmla="*/ 16460 h 1048616"/>
              <a:gd name="connsiteX1" fmla="*/ 4703130 w 11903970"/>
              <a:gd name="connsiteY1" fmla="*/ 989481 h 1048616"/>
              <a:gd name="connsiteX2" fmla="*/ 7029497 w 11903970"/>
              <a:gd name="connsiteY2" fmla="*/ 285096 h 1048616"/>
              <a:gd name="connsiteX3" fmla="*/ 9681026 w 11903970"/>
              <a:gd name="connsiteY3" fmla="*/ 723939 h 1048616"/>
              <a:gd name="connsiteX4" fmla="*/ 11903970 w 11903970"/>
              <a:gd name="connsiteY4" fmla="*/ 207179 h 1048616"/>
              <a:gd name="connsiteX0" fmla="*/ 0 w 11903970"/>
              <a:gd name="connsiteY0" fmla="*/ 14937 h 1096282"/>
              <a:gd name="connsiteX1" fmla="*/ 4703130 w 11903970"/>
              <a:gd name="connsiteY1" fmla="*/ 987958 h 1096282"/>
              <a:gd name="connsiteX2" fmla="*/ 7029497 w 11903970"/>
              <a:gd name="connsiteY2" fmla="*/ 283573 h 1096282"/>
              <a:gd name="connsiteX3" fmla="*/ 9681026 w 11903970"/>
              <a:gd name="connsiteY3" fmla="*/ 722416 h 1096282"/>
              <a:gd name="connsiteX4" fmla="*/ 11903970 w 11903970"/>
              <a:gd name="connsiteY4" fmla="*/ 205656 h 1096282"/>
              <a:gd name="connsiteX0" fmla="*/ 0 w 11903970"/>
              <a:gd name="connsiteY0" fmla="*/ 14417 h 1116871"/>
              <a:gd name="connsiteX1" fmla="*/ 4703130 w 11903970"/>
              <a:gd name="connsiteY1" fmla="*/ 987438 h 1116871"/>
              <a:gd name="connsiteX2" fmla="*/ 7029497 w 11903970"/>
              <a:gd name="connsiteY2" fmla="*/ 283053 h 1116871"/>
              <a:gd name="connsiteX3" fmla="*/ 9681026 w 11903970"/>
              <a:gd name="connsiteY3" fmla="*/ 721896 h 1116871"/>
              <a:gd name="connsiteX4" fmla="*/ 11903970 w 11903970"/>
              <a:gd name="connsiteY4" fmla="*/ 205136 h 1116871"/>
              <a:gd name="connsiteX0" fmla="*/ 0 w 11903970"/>
              <a:gd name="connsiteY0" fmla="*/ 14275 h 1122923"/>
              <a:gd name="connsiteX1" fmla="*/ 4703130 w 11903970"/>
              <a:gd name="connsiteY1" fmla="*/ 987296 h 1122923"/>
              <a:gd name="connsiteX2" fmla="*/ 7029497 w 11903970"/>
              <a:gd name="connsiteY2" fmla="*/ 282911 h 1122923"/>
              <a:gd name="connsiteX3" fmla="*/ 9681026 w 11903970"/>
              <a:gd name="connsiteY3" fmla="*/ 721754 h 1122923"/>
              <a:gd name="connsiteX4" fmla="*/ 11903970 w 11903970"/>
              <a:gd name="connsiteY4" fmla="*/ 204994 h 1122923"/>
              <a:gd name="connsiteX0" fmla="*/ 0 w 11903970"/>
              <a:gd name="connsiteY0" fmla="*/ 14871 h 1052054"/>
              <a:gd name="connsiteX1" fmla="*/ 4722212 w 11903970"/>
              <a:gd name="connsiteY1" fmla="*/ 911565 h 1052054"/>
              <a:gd name="connsiteX2" fmla="*/ 7029497 w 11903970"/>
              <a:gd name="connsiteY2" fmla="*/ 283507 h 1052054"/>
              <a:gd name="connsiteX3" fmla="*/ 9681026 w 11903970"/>
              <a:gd name="connsiteY3" fmla="*/ 722350 h 1052054"/>
              <a:gd name="connsiteX4" fmla="*/ 11903970 w 11903970"/>
              <a:gd name="connsiteY4" fmla="*/ 205590 h 1052054"/>
              <a:gd name="connsiteX0" fmla="*/ 0 w 11903970"/>
              <a:gd name="connsiteY0" fmla="*/ 13742 h 1103803"/>
              <a:gd name="connsiteX1" fmla="*/ 4722212 w 11903970"/>
              <a:gd name="connsiteY1" fmla="*/ 910436 h 1103803"/>
              <a:gd name="connsiteX2" fmla="*/ 7029497 w 11903970"/>
              <a:gd name="connsiteY2" fmla="*/ 282378 h 1103803"/>
              <a:gd name="connsiteX3" fmla="*/ 9681026 w 11903970"/>
              <a:gd name="connsiteY3" fmla="*/ 721221 h 1103803"/>
              <a:gd name="connsiteX4" fmla="*/ 11903970 w 11903970"/>
              <a:gd name="connsiteY4" fmla="*/ 204461 h 1103803"/>
              <a:gd name="connsiteX0" fmla="*/ 0 w 11903970"/>
              <a:gd name="connsiteY0" fmla="*/ 14222 h 1043066"/>
              <a:gd name="connsiteX1" fmla="*/ 4540936 w 11903970"/>
              <a:gd name="connsiteY1" fmla="*/ 844131 h 1043066"/>
              <a:gd name="connsiteX2" fmla="*/ 7029497 w 11903970"/>
              <a:gd name="connsiteY2" fmla="*/ 282858 h 1043066"/>
              <a:gd name="connsiteX3" fmla="*/ 9681026 w 11903970"/>
              <a:gd name="connsiteY3" fmla="*/ 721701 h 1043066"/>
              <a:gd name="connsiteX4" fmla="*/ 11903970 w 11903970"/>
              <a:gd name="connsiteY4" fmla="*/ 204941 h 1043066"/>
              <a:gd name="connsiteX0" fmla="*/ 0 w 11903970"/>
              <a:gd name="connsiteY0" fmla="*/ 12643 h 1132543"/>
              <a:gd name="connsiteX1" fmla="*/ 4540936 w 11903970"/>
              <a:gd name="connsiteY1" fmla="*/ 842552 h 1132543"/>
              <a:gd name="connsiteX2" fmla="*/ 7029497 w 11903970"/>
              <a:gd name="connsiteY2" fmla="*/ 281279 h 1132543"/>
              <a:gd name="connsiteX3" fmla="*/ 9681026 w 11903970"/>
              <a:gd name="connsiteY3" fmla="*/ 720122 h 1132543"/>
              <a:gd name="connsiteX4" fmla="*/ 11903970 w 11903970"/>
              <a:gd name="connsiteY4" fmla="*/ 203362 h 1132543"/>
              <a:gd name="connsiteX0" fmla="*/ 0 w 11903970"/>
              <a:gd name="connsiteY0" fmla="*/ 14852 h 1014200"/>
              <a:gd name="connsiteX1" fmla="*/ 4540936 w 11903970"/>
              <a:gd name="connsiteY1" fmla="*/ 844761 h 1014200"/>
              <a:gd name="connsiteX2" fmla="*/ 7029497 w 11903970"/>
              <a:gd name="connsiteY2" fmla="*/ 283488 h 1014200"/>
              <a:gd name="connsiteX3" fmla="*/ 9681026 w 11903970"/>
              <a:gd name="connsiteY3" fmla="*/ 722331 h 1014200"/>
              <a:gd name="connsiteX4" fmla="*/ 11903970 w 11903970"/>
              <a:gd name="connsiteY4" fmla="*/ 205571 h 1014200"/>
              <a:gd name="connsiteX0" fmla="*/ 0 w 11903970"/>
              <a:gd name="connsiteY0" fmla="*/ 14624 h 1040398"/>
              <a:gd name="connsiteX1" fmla="*/ 4445528 w 11903970"/>
              <a:gd name="connsiteY1" fmla="*/ 873155 h 1040398"/>
              <a:gd name="connsiteX2" fmla="*/ 7029497 w 11903970"/>
              <a:gd name="connsiteY2" fmla="*/ 283260 h 1040398"/>
              <a:gd name="connsiteX3" fmla="*/ 9681026 w 11903970"/>
              <a:gd name="connsiteY3" fmla="*/ 722103 h 1040398"/>
              <a:gd name="connsiteX4" fmla="*/ 11903970 w 11903970"/>
              <a:gd name="connsiteY4" fmla="*/ 205343 h 1040398"/>
              <a:gd name="connsiteX0" fmla="*/ 0 w 11903970"/>
              <a:gd name="connsiteY0" fmla="*/ 14624 h 1040398"/>
              <a:gd name="connsiteX1" fmla="*/ 4445528 w 11903970"/>
              <a:gd name="connsiteY1" fmla="*/ 873155 h 1040398"/>
              <a:gd name="connsiteX2" fmla="*/ 7029497 w 11903970"/>
              <a:gd name="connsiteY2" fmla="*/ 283260 h 1040398"/>
              <a:gd name="connsiteX3" fmla="*/ 9681026 w 11903970"/>
              <a:gd name="connsiteY3" fmla="*/ 722103 h 1040398"/>
              <a:gd name="connsiteX4" fmla="*/ 11903970 w 11903970"/>
              <a:gd name="connsiteY4" fmla="*/ 205343 h 1040398"/>
              <a:gd name="connsiteX0" fmla="*/ 0 w 11903970"/>
              <a:gd name="connsiteY0" fmla="*/ 24477 h 887638"/>
              <a:gd name="connsiteX1" fmla="*/ 4445528 w 11903970"/>
              <a:gd name="connsiteY1" fmla="*/ 883008 h 887638"/>
              <a:gd name="connsiteX2" fmla="*/ 7039038 w 11903970"/>
              <a:gd name="connsiteY2" fmla="*/ 407604 h 887638"/>
              <a:gd name="connsiteX3" fmla="*/ 9681026 w 11903970"/>
              <a:gd name="connsiteY3" fmla="*/ 731956 h 887638"/>
              <a:gd name="connsiteX4" fmla="*/ 11903970 w 11903970"/>
              <a:gd name="connsiteY4" fmla="*/ 215196 h 887638"/>
              <a:gd name="connsiteX0" fmla="*/ 0 w 11903970"/>
              <a:gd name="connsiteY0" fmla="*/ 21064 h 1065183"/>
              <a:gd name="connsiteX1" fmla="*/ 3758587 w 11903970"/>
              <a:gd name="connsiteY1" fmla="*/ 1060870 h 1065183"/>
              <a:gd name="connsiteX2" fmla="*/ 7039038 w 11903970"/>
              <a:gd name="connsiteY2" fmla="*/ 404191 h 1065183"/>
              <a:gd name="connsiteX3" fmla="*/ 9681026 w 11903970"/>
              <a:gd name="connsiteY3" fmla="*/ 728543 h 1065183"/>
              <a:gd name="connsiteX4" fmla="*/ 11903970 w 11903970"/>
              <a:gd name="connsiteY4" fmla="*/ 211783 h 1065183"/>
              <a:gd name="connsiteX0" fmla="*/ 0 w 11903970"/>
              <a:gd name="connsiteY0" fmla="*/ 20058 h 1059869"/>
              <a:gd name="connsiteX1" fmla="*/ 3758587 w 11903970"/>
              <a:gd name="connsiteY1" fmla="*/ 1059864 h 1059869"/>
              <a:gd name="connsiteX2" fmla="*/ 7039038 w 11903970"/>
              <a:gd name="connsiteY2" fmla="*/ 403185 h 1059869"/>
              <a:gd name="connsiteX3" fmla="*/ 9681026 w 11903970"/>
              <a:gd name="connsiteY3" fmla="*/ 727537 h 1059869"/>
              <a:gd name="connsiteX4" fmla="*/ 11903970 w 11903970"/>
              <a:gd name="connsiteY4" fmla="*/ 210777 h 1059869"/>
              <a:gd name="connsiteX0" fmla="*/ 0 w 11903970"/>
              <a:gd name="connsiteY0" fmla="*/ 19788 h 1059881"/>
              <a:gd name="connsiteX1" fmla="*/ 3758587 w 11903970"/>
              <a:gd name="connsiteY1" fmla="*/ 1059594 h 1059881"/>
              <a:gd name="connsiteX2" fmla="*/ 7039038 w 11903970"/>
              <a:gd name="connsiteY2" fmla="*/ 402915 h 1059881"/>
              <a:gd name="connsiteX3" fmla="*/ 9681026 w 11903970"/>
              <a:gd name="connsiteY3" fmla="*/ 727267 h 1059881"/>
              <a:gd name="connsiteX4" fmla="*/ 11903970 w 11903970"/>
              <a:gd name="connsiteY4" fmla="*/ 210507 h 1059881"/>
              <a:gd name="connsiteX0" fmla="*/ 0 w 11903970"/>
              <a:gd name="connsiteY0" fmla="*/ 19925 h 1050478"/>
              <a:gd name="connsiteX1" fmla="*/ 3701342 w 11903970"/>
              <a:gd name="connsiteY1" fmla="*/ 1050189 h 1050478"/>
              <a:gd name="connsiteX2" fmla="*/ 7039038 w 11903970"/>
              <a:gd name="connsiteY2" fmla="*/ 403052 h 1050478"/>
              <a:gd name="connsiteX3" fmla="*/ 9681026 w 11903970"/>
              <a:gd name="connsiteY3" fmla="*/ 727404 h 1050478"/>
              <a:gd name="connsiteX4" fmla="*/ 11903970 w 11903970"/>
              <a:gd name="connsiteY4" fmla="*/ 210644 h 1050478"/>
              <a:gd name="connsiteX0" fmla="*/ 0 w 11903970"/>
              <a:gd name="connsiteY0" fmla="*/ 19925 h 1050478"/>
              <a:gd name="connsiteX1" fmla="*/ 3701342 w 11903970"/>
              <a:gd name="connsiteY1" fmla="*/ 1050189 h 1050478"/>
              <a:gd name="connsiteX2" fmla="*/ 7039038 w 11903970"/>
              <a:gd name="connsiteY2" fmla="*/ 403052 h 1050478"/>
              <a:gd name="connsiteX3" fmla="*/ 9499751 w 11903970"/>
              <a:gd name="connsiteY3" fmla="*/ 965925 h 1050478"/>
              <a:gd name="connsiteX4" fmla="*/ 11903970 w 11903970"/>
              <a:gd name="connsiteY4" fmla="*/ 210644 h 1050478"/>
              <a:gd name="connsiteX0" fmla="*/ 0 w 11903970"/>
              <a:gd name="connsiteY0" fmla="*/ 19925 h 1050478"/>
              <a:gd name="connsiteX1" fmla="*/ 3701342 w 11903970"/>
              <a:gd name="connsiteY1" fmla="*/ 1050189 h 1050478"/>
              <a:gd name="connsiteX2" fmla="*/ 7039038 w 11903970"/>
              <a:gd name="connsiteY2" fmla="*/ 403052 h 1050478"/>
              <a:gd name="connsiteX3" fmla="*/ 9499751 w 11903970"/>
              <a:gd name="connsiteY3" fmla="*/ 965925 h 1050478"/>
              <a:gd name="connsiteX4" fmla="*/ 11903970 w 11903970"/>
              <a:gd name="connsiteY4" fmla="*/ 210644 h 1050478"/>
              <a:gd name="connsiteX0" fmla="*/ 0 w 11903970"/>
              <a:gd name="connsiteY0" fmla="*/ 19925 h 1050478"/>
              <a:gd name="connsiteX1" fmla="*/ 3701342 w 11903970"/>
              <a:gd name="connsiteY1" fmla="*/ 1050189 h 1050478"/>
              <a:gd name="connsiteX2" fmla="*/ 7039038 w 11903970"/>
              <a:gd name="connsiteY2" fmla="*/ 403052 h 1050478"/>
              <a:gd name="connsiteX3" fmla="*/ 9499751 w 11903970"/>
              <a:gd name="connsiteY3" fmla="*/ 965925 h 1050478"/>
              <a:gd name="connsiteX4" fmla="*/ 11903970 w 11903970"/>
              <a:gd name="connsiteY4" fmla="*/ 210644 h 1050478"/>
              <a:gd name="connsiteX0" fmla="*/ 0 w 11865806"/>
              <a:gd name="connsiteY0" fmla="*/ 19925 h 1050478"/>
              <a:gd name="connsiteX1" fmla="*/ 3701342 w 11865806"/>
              <a:gd name="connsiteY1" fmla="*/ 1050189 h 1050478"/>
              <a:gd name="connsiteX2" fmla="*/ 7039038 w 11865806"/>
              <a:gd name="connsiteY2" fmla="*/ 403052 h 1050478"/>
              <a:gd name="connsiteX3" fmla="*/ 9499751 w 11865806"/>
              <a:gd name="connsiteY3" fmla="*/ 965925 h 1050478"/>
              <a:gd name="connsiteX4" fmla="*/ 11865806 w 11865806"/>
              <a:gd name="connsiteY4" fmla="*/ 286972 h 1050478"/>
              <a:gd name="connsiteX0" fmla="*/ 0 w 11865806"/>
              <a:gd name="connsiteY0" fmla="*/ 19925 h 1050478"/>
              <a:gd name="connsiteX1" fmla="*/ 3701342 w 11865806"/>
              <a:gd name="connsiteY1" fmla="*/ 1050189 h 1050478"/>
              <a:gd name="connsiteX2" fmla="*/ 7039038 w 11865806"/>
              <a:gd name="connsiteY2" fmla="*/ 403052 h 1050478"/>
              <a:gd name="connsiteX3" fmla="*/ 9499751 w 11865806"/>
              <a:gd name="connsiteY3" fmla="*/ 965925 h 1050478"/>
              <a:gd name="connsiteX4" fmla="*/ 11865806 w 11865806"/>
              <a:gd name="connsiteY4" fmla="*/ 286972 h 1050478"/>
              <a:gd name="connsiteX0" fmla="*/ 0 w 11865806"/>
              <a:gd name="connsiteY0" fmla="*/ 19925 h 1050478"/>
              <a:gd name="connsiteX1" fmla="*/ 3701342 w 11865806"/>
              <a:gd name="connsiteY1" fmla="*/ 1050189 h 1050478"/>
              <a:gd name="connsiteX2" fmla="*/ 7039038 w 11865806"/>
              <a:gd name="connsiteY2" fmla="*/ 403052 h 1050478"/>
              <a:gd name="connsiteX3" fmla="*/ 9499751 w 11865806"/>
              <a:gd name="connsiteY3" fmla="*/ 965925 h 1050478"/>
              <a:gd name="connsiteX4" fmla="*/ 11865806 w 11865806"/>
              <a:gd name="connsiteY4" fmla="*/ 286972 h 1050478"/>
              <a:gd name="connsiteX0" fmla="*/ 0 w 11865806"/>
              <a:gd name="connsiteY0" fmla="*/ 19925 h 1050478"/>
              <a:gd name="connsiteX1" fmla="*/ 3701342 w 11865806"/>
              <a:gd name="connsiteY1" fmla="*/ 1050189 h 1050478"/>
              <a:gd name="connsiteX2" fmla="*/ 7039038 w 11865806"/>
              <a:gd name="connsiteY2" fmla="*/ 403052 h 1050478"/>
              <a:gd name="connsiteX3" fmla="*/ 9490211 w 11865806"/>
              <a:gd name="connsiteY3" fmla="*/ 851436 h 1050478"/>
              <a:gd name="connsiteX4" fmla="*/ 11865806 w 11865806"/>
              <a:gd name="connsiteY4" fmla="*/ 286972 h 1050478"/>
              <a:gd name="connsiteX0" fmla="*/ 0 w 11865806"/>
              <a:gd name="connsiteY0" fmla="*/ 19925 h 1050478"/>
              <a:gd name="connsiteX1" fmla="*/ 3701342 w 11865806"/>
              <a:gd name="connsiteY1" fmla="*/ 1050189 h 1050478"/>
              <a:gd name="connsiteX2" fmla="*/ 7039038 w 11865806"/>
              <a:gd name="connsiteY2" fmla="*/ 403052 h 1050478"/>
              <a:gd name="connsiteX3" fmla="*/ 9490211 w 11865806"/>
              <a:gd name="connsiteY3" fmla="*/ 851436 h 1050478"/>
              <a:gd name="connsiteX4" fmla="*/ 11865806 w 11865806"/>
              <a:gd name="connsiteY4" fmla="*/ 286972 h 105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65806" h="1050478">
                <a:moveTo>
                  <a:pt x="0" y="19925"/>
                </a:moveTo>
                <a:cubicBezTo>
                  <a:pt x="1395834" y="-170892"/>
                  <a:pt x="2165618" y="1072202"/>
                  <a:pt x="3701342" y="1050189"/>
                </a:cubicBezTo>
                <a:cubicBezTo>
                  <a:pt x="4876131" y="1033350"/>
                  <a:pt x="6093309" y="369393"/>
                  <a:pt x="7039038" y="403052"/>
                </a:cubicBezTo>
                <a:cubicBezTo>
                  <a:pt x="8003808" y="437389"/>
                  <a:pt x="8586769" y="851436"/>
                  <a:pt x="9490211" y="851436"/>
                </a:cubicBezTo>
                <a:cubicBezTo>
                  <a:pt x="10230171" y="791207"/>
                  <a:pt x="10617619" y="107554"/>
                  <a:pt x="11865806" y="286972"/>
                </a:cubicBezTo>
              </a:path>
            </a:pathLst>
          </a:custGeom>
          <a:ln w="22225" cap="rnd">
            <a:solidFill>
              <a:srgbClr val="C70039"/>
            </a:solidFill>
            <a:prstDash val="solid"/>
            <a:round/>
            <a:tailEnd type="none" w="med" len="med"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C06289-FA82-4E8D-830A-A0EC6ED0FA2A}"/>
              </a:ext>
            </a:extLst>
          </p:cNvPr>
          <p:cNvSpPr/>
          <p:nvPr/>
        </p:nvSpPr>
        <p:spPr>
          <a:xfrm>
            <a:off x="806012" y="1600257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" name="Gerader Verbinder 76">
            <a:extLst>
              <a:ext uri="{FF2B5EF4-FFF2-40B4-BE49-F238E27FC236}">
                <a16:creationId xmlns:a16="http://schemas.microsoft.com/office/drawing/2014/main" id="{0AF9D00F-DC86-4AC1-8F72-E33C142DD708}"/>
              </a:ext>
            </a:extLst>
          </p:cNvPr>
          <p:cNvCxnSpPr>
            <a:cxnSpLocks/>
          </p:cNvCxnSpPr>
          <p:nvPr/>
        </p:nvCxnSpPr>
        <p:spPr>
          <a:xfrm>
            <a:off x="1276016" y="2540981"/>
            <a:ext cx="0" cy="1307738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 type="oval"/>
          </a:ln>
          <a:effectLst/>
        </p:spPr>
      </p:cxnSp>
      <p:sp>
        <p:nvSpPr>
          <p:cNvPr id="15" name="Rechteck 23">
            <a:extLst>
              <a:ext uri="{FF2B5EF4-FFF2-40B4-BE49-F238E27FC236}">
                <a16:creationId xmlns:a16="http://schemas.microsoft.com/office/drawing/2014/main" id="{BE4C2BEC-5869-400A-B5A5-76908779945D}"/>
              </a:ext>
            </a:extLst>
          </p:cNvPr>
          <p:cNvSpPr/>
          <p:nvPr/>
        </p:nvSpPr>
        <p:spPr>
          <a:xfrm>
            <a:off x="540000" y="4005064"/>
            <a:ext cx="1760535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C70039"/>
                </a:solidFill>
              </a:rPr>
              <a:t>10.000</a:t>
            </a:r>
            <a:endParaRPr lang="en-US" b="1" dirty="0">
              <a:solidFill>
                <a:srgbClr val="C70039"/>
              </a:solidFill>
            </a:endParaRPr>
          </a:p>
        </p:txBody>
      </p:sp>
      <p:sp>
        <p:nvSpPr>
          <p:cNvPr id="16" name="Rechteck 24">
            <a:extLst>
              <a:ext uri="{FF2B5EF4-FFF2-40B4-BE49-F238E27FC236}">
                <a16:creationId xmlns:a16="http://schemas.microsoft.com/office/drawing/2014/main" id="{8E56B1A7-55BA-47F9-B79E-88F87CCCF04C}"/>
              </a:ext>
            </a:extLst>
          </p:cNvPr>
          <p:cNvSpPr/>
          <p:nvPr/>
        </p:nvSpPr>
        <p:spPr>
          <a:xfrm>
            <a:off x="2668122" y="4924866"/>
            <a:ext cx="205123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C70039"/>
                </a:solidFill>
              </a:rPr>
              <a:t>29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17" name="Gerader Verbinder 76">
            <a:extLst>
              <a:ext uri="{FF2B5EF4-FFF2-40B4-BE49-F238E27FC236}">
                <a16:creationId xmlns:a16="http://schemas.microsoft.com/office/drawing/2014/main" id="{DC54A73B-E0AD-47FE-B46E-824632ADE6C9}"/>
              </a:ext>
            </a:extLst>
          </p:cNvPr>
          <p:cNvCxnSpPr>
            <a:cxnSpLocks/>
          </p:cNvCxnSpPr>
          <p:nvPr/>
        </p:nvCxnSpPr>
        <p:spPr>
          <a:xfrm>
            <a:off x="3099845" y="2803473"/>
            <a:ext cx="0" cy="2058857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 type="oval"/>
          </a:ln>
          <a:effectLst/>
        </p:spPr>
      </p:cxnSp>
      <p:cxnSp>
        <p:nvCxnSpPr>
          <p:cNvPr id="18" name="Gerader Verbinder 76">
            <a:extLst>
              <a:ext uri="{FF2B5EF4-FFF2-40B4-BE49-F238E27FC236}">
                <a16:creationId xmlns:a16="http://schemas.microsoft.com/office/drawing/2014/main" id="{1C889CB4-46B9-416E-9C6A-768D01B2A494}"/>
              </a:ext>
            </a:extLst>
          </p:cNvPr>
          <p:cNvCxnSpPr>
            <a:cxnSpLocks/>
          </p:cNvCxnSpPr>
          <p:nvPr/>
        </p:nvCxnSpPr>
        <p:spPr>
          <a:xfrm>
            <a:off x="4709687" y="2415776"/>
            <a:ext cx="0" cy="1216124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 type="oval"/>
          </a:ln>
          <a:effectLst/>
        </p:spPr>
      </p:cxnSp>
      <p:cxnSp>
        <p:nvCxnSpPr>
          <p:cNvPr id="19" name="Gerader Verbinder 76">
            <a:extLst>
              <a:ext uri="{FF2B5EF4-FFF2-40B4-BE49-F238E27FC236}">
                <a16:creationId xmlns:a16="http://schemas.microsoft.com/office/drawing/2014/main" id="{10A88B51-2844-4B32-9DF2-3D54834F2299}"/>
              </a:ext>
            </a:extLst>
          </p:cNvPr>
          <p:cNvCxnSpPr>
            <a:cxnSpLocks/>
          </p:cNvCxnSpPr>
          <p:nvPr/>
        </p:nvCxnSpPr>
        <p:spPr>
          <a:xfrm>
            <a:off x="6903149" y="2979843"/>
            <a:ext cx="0" cy="2278417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 type="oval"/>
          </a:ln>
          <a:effectLst/>
        </p:spPr>
      </p:cxnSp>
      <p:cxnSp>
        <p:nvCxnSpPr>
          <p:cNvPr id="20" name="Gerader Verbinder 76">
            <a:extLst>
              <a:ext uri="{FF2B5EF4-FFF2-40B4-BE49-F238E27FC236}">
                <a16:creationId xmlns:a16="http://schemas.microsoft.com/office/drawing/2014/main" id="{05A7D46F-1A01-4033-A04B-5F8AD24364A3}"/>
              </a:ext>
            </a:extLst>
          </p:cNvPr>
          <p:cNvCxnSpPr>
            <a:cxnSpLocks/>
          </p:cNvCxnSpPr>
          <p:nvPr/>
        </p:nvCxnSpPr>
        <p:spPr>
          <a:xfrm>
            <a:off x="8599969" y="3067331"/>
            <a:ext cx="0" cy="696037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 type="oval"/>
          </a:ln>
          <a:effectLst/>
        </p:spPr>
      </p:cxnSp>
      <p:cxnSp>
        <p:nvCxnSpPr>
          <p:cNvPr id="21" name="Gerader Verbinder 76">
            <a:extLst>
              <a:ext uri="{FF2B5EF4-FFF2-40B4-BE49-F238E27FC236}">
                <a16:creationId xmlns:a16="http://schemas.microsoft.com/office/drawing/2014/main" id="{D8316B07-36D9-41E8-8A30-1CF31D8C4E4C}"/>
              </a:ext>
            </a:extLst>
          </p:cNvPr>
          <p:cNvCxnSpPr>
            <a:cxnSpLocks/>
          </p:cNvCxnSpPr>
          <p:nvPr/>
        </p:nvCxnSpPr>
        <p:spPr>
          <a:xfrm>
            <a:off x="10503306" y="2593811"/>
            <a:ext cx="0" cy="185374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 type="oval"/>
          </a:ln>
          <a:effectLst/>
        </p:spPr>
      </p:cxnSp>
      <p:sp>
        <p:nvSpPr>
          <p:cNvPr id="25" name="Rechteck 37">
            <a:extLst>
              <a:ext uri="{FF2B5EF4-FFF2-40B4-BE49-F238E27FC236}">
                <a16:creationId xmlns:a16="http://schemas.microsoft.com/office/drawing/2014/main" id="{A0FD9053-F92F-4D41-BADF-41726F8D3BC9}"/>
              </a:ext>
            </a:extLst>
          </p:cNvPr>
          <p:cNvSpPr/>
          <p:nvPr/>
        </p:nvSpPr>
        <p:spPr>
          <a:xfrm>
            <a:off x="3917599" y="3788245"/>
            <a:ext cx="161242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C70039"/>
                </a:solidFill>
              </a:rPr>
              <a:t>48 years</a:t>
            </a:r>
          </a:p>
        </p:txBody>
      </p:sp>
      <p:sp>
        <p:nvSpPr>
          <p:cNvPr id="26" name="Rechteck 38">
            <a:extLst>
              <a:ext uri="{FF2B5EF4-FFF2-40B4-BE49-F238E27FC236}">
                <a16:creationId xmlns:a16="http://schemas.microsoft.com/office/drawing/2014/main" id="{FEFC0DB0-A4D1-44EB-981A-A17BFE337738}"/>
              </a:ext>
            </a:extLst>
          </p:cNvPr>
          <p:cNvSpPr/>
          <p:nvPr/>
        </p:nvSpPr>
        <p:spPr>
          <a:xfrm>
            <a:off x="6058751" y="5339650"/>
            <a:ext cx="20512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TN" sz="2800" b="1" dirty="0">
                <a:solidFill>
                  <a:srgbClr val="C70039"/>
                </a:solidFill>
              </a:rPr>
              <a:t>69</a:t>
            </a:r>
            <a:r>
              <a:rPr lang="en-US" sz="2800" b="1" dirty="0">
                <a:solidFill>
                  <a:srgbClr val="C70039"/>
                </a:solidFill>
              </a:rPr>
              <a:t>.</a:t>
            </a:r>
            <a:r>
              <a:rPr lang="fr-TN" sz="2800" b="1" dirty="0">
                <a:solidFill>
                  <a:srgbClr val="C70039"/>
                </a:solidFill>
              </a:rPr>
              <a:t>904</a:t>
            </a:r>
            <a:r>
              <a:rPr lang="en-GB" sz="2800" b="1" dirty="0">
                <a:solidFill>
                  <a:srgbClr val="C70039"/>
                </a:solidFill>
              </a:rPr>
              <a:t> $</a:t>
            </a:r>
          </a:p>
        </p:txBody>
      </p:sp>
      <p:sp>
        <p:nvSpPr>
          <p:cNvPr id="27" name="Rechteck 39">
            <a:extLst>
              <a:ext uri="{FF2B5EF4-FFF2-40B4-BE49-F238E27FC236}">
                <a16:creationId xmlns:a16="http://schemas.microsoft.com/office/drawing/2014/main" id="{D2E1CEDB-3695-47C8-825F-FFA5F590B71F}"/>
              </a:ext>
            </a:extLst>
          </p:cNvPr>
          <p:cNvSpPr/>
          <p:nvPr/>
        </p:nvSpPr>
        <p:spPr>
          <a:xfrm>
            <a:off x="7921530" y="3873086"/>
            <a:ext cx="14256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C70039"/>
                </a:solidFill>
              </a:rPr>
              <a:t>209 $</a:t>
            </a:r>
            <a:endParaRPr lang="en-GB" sz="2800" b="1" dirty="0">
              <a:solidFill>
                <a:srgbClr val="C70039"/>
              </a:solidFill>
            </a:endParaRPr>
          </a:p>
        </p:txBody>
      </p:sp>
      <p:sp>
        <p:nvSpPr>
          <p:cNvPr id="28" name="Rechteck 40">
            <a:extLst>
              <a:ext uri="{FF2B5EF4-FFF2-40B4-BE49-F238E27FC236}">
                <a16:creationId xmlns:a16="http://schemas.microsoft.com/office/drawing/2014/main" id="{92B58EBA-F49B-449C-BC11-AD299512B667}"/>
              </a:ext>
            </a:extLst>
          </p:cNvPr>
          <p:cNvSpPr/>
          <p:nvPr/>
        </p:nvSpPr>
        <p:spPr>
          <a:xfrm>
            <a:off x="9772814" y="4510087"/>
            <a:ext cx="941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800" b="1" dirty="0">
                <a:solidFill>
                  <a:srgbClr val="C70039"/>
                </a:solidFill>
              </a:rPr>
              <a:t>32 $</a:t>
            </a:r>
            <a:endParaRPr lang="fr-TN" sz="2800" b="1" dirty="0">
              <a:solidFill>
                <a:srgbClr val="C70039"/>
              </a:solidFill>
            </a:endParaRPr>
          </a:p>
        </p:txBody>
      </p:sp>
      <p:pic>
        <p:nvPicPr>
          <p:cNvPr id="49" name="Graphic 48" descr="Users with solid fill">
            <a:extLst>
              <a:ext uri="{FF2B5EF4-FFF2-40B4-BE49-F238E27FC236}">
                <a16:creationId xmlns:a16="http://schemas.microsoft.com/office/drawing/2014/main" id="{B196DC55-A020-4C6E-87A2-F78B61A65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012" y="1600257"/>
            <a:ext cx="914400" cy="9144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71F2C70-6FBB-4879-B557-EEC44F385526}"/>
              </a:ext>
            </a:extLst>
          </p:cNvPr>
          <p:cNvSpPr txBox="1"/>
          <p:nvPr/>
        </p:nvSpPr>
        <p:spPr>
          <a:xfrm>
            <a:off x="954393" y="4367402"/>
            <a:ext cx="1228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Customers</a:t>
            </a:r>
            <a:endParaRPr lang="pt-P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FFCF41-08CB-4764-AFE9-F2DEE7C4C4E6}"/>
              </a:ext>
            </a:extLst>
          </p:cNvPr>
          <p:cNvSpPr txBox="1"/>
          <p:nvPr/>
        </p:nvSpPr>
        <p:spPr>
          <a:xfrm>
            <a:off x="2769127" y="5282867"/>
            <a:ext cx="1108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Features</a:t>
            </a:r>
            <a:endParaRPr lang="pt-PT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4E9618-13C1-4FEE-8263-5BCE82A56B93}"/>
              </a:ext>
            </a:extLst>
          </p:cNvPr>
          <p:cNvSpPr txBox="1"/>
          <p:nvPr/>
        </p:nvSpPr>
        <p:spPr>
          <a:xfrm>
            <a:off x="4372471" y="4150471"/>
            <a:ext cx="1441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Average age </a:t>
            </a:r>
            <a:endParaRPr lang="pt-PT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4B85C5-4C8C-4703-A829-CA10F251098F}"/>
              </a:ext>
            </a:extLst>
          </p:cNvPr>
          <p:cNvSpPr txBox="1"/>
          <p:nvPr/>
        </p:nvSpPr>
        <p:spPr>
          <a:xfrm>
            <a:off x="6450100" y="5714716"/>
            <a:ext cx="1725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Average income </a:t>
            </a:r>
            <a:endParaRPr lang="pt-PT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5A5E9C-D0FF-486E-B2F6-B1B3CC225C00}"/>
              </a:ext>
            </a:extLst>
          </p:cNvPr>
          <p:cNvSpPr txBox="1"/>
          <p:nvPr/>
        </p:nvSpPr>
        <p:spPr>
          <a:xfrm>
            <a:off x="8255525" y="4227314"/>
            <a:ext cx="1361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Average </a:t>
            </a:r>
            <a:r>
              <a:rPr lang="en-US" b="1" dirty="0"/>
              <a:t>LTV</a:t>
            </a:r>
            <a:endParaRPr lang="pt-PT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7AD4057-C5F4-411B-BFF7-8A3F76E4646C}"/>
              </a:ext>
            </a:extLst>
          </p:cNvPr>
          <p:cNvSpPr txBox="1"/>
          <p:nvPr/>
        </p:nvSpPr>
        <p:spPr>
          <a:xfrm>
            <a:off x="9900617" y="4911177"/>
            <a:ext cx="206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Average spending </a:t>
            </a:r>
            <a:endParaRPr lang="pt-PT" b="1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0ACF59B-CC3E-4F79-8D0A-408B522BAB2E}"/>
              </a:ext>
            </a:extLst>
          </p:cNvPr>
          <p:cNvSpPr/>
          <p:nvPr/>
        </p:nvSpPr>
        <p:spPr>
          <a:xfrm>
            <a:off x="2636731" y="1924599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D71DD31-EF6A-40F5-9BCE-1583C8870B19}"/>
              </a:ext>
            </a:extLst>
          </p:cNvPr>
          <p:cNvSpPr/>
          <p:nvPr/>
        </p:nvSpPr>
        <p:spPr>
          <a:xfrm>
            <a:off x="4313751" y="1547599"/>
            <a:ext cx="972000" cy="9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7" name="Graphic 46" descr="Checklist with solid fill">
            <a:extLst>
              <a:ext uri="{FF2B5EF4-FFF2-40B4-BE49-F238E27FC236}">
                <a16:creationId xmlns:a16="http://schemas.microsoft.com/office/drawing/2014/main" id="{7C6A9A72-7081-4694-B55E-292F56862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2645" y="1930295"/>
            <a:ext cx="914400" cy="914400"/>
          </a:xfrm>
          <a:prstGeom prst="rect">
            <a:avLst/>
          </a:pr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A508B902-7E75-4C1B-BC6E-9F8ACD31F86F}"/>
              </a:ext>
            </a:extLst>
          </p:cNvPr>
          <p:cNvSpPr/>
          <p:nvPr/>
        </p:nvSpPr>
        <p:spPr>
          <a:xfrm>
            <a:off x="6441889" y="2040640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D7A91C8-DDCD-49DF-8B3E-936CFDA8A865}"/>
              </a:ext>
            </a:extLst>
          </p:cNvPr>
          <p:cNvSpPr/>
          <p:nvPr/>
        </p:nvSpPr>
        <p:spPr>
          <a:xfrm>
            <a:off x="8147085" y="2248797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B304551-F3E5-429B-B3CE-95625B6A4538}"/>
              </a:ext>
            </a:extLst>
          </p:cNvPr>
          <p:cNvSpPr/>
          <p:nvPr/>
        </p:nvSpPr>
        <p:spPr>
          <a:xfrm>
            <a:off x="10078488" y="1662867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5ECF3A0-9712-4DD6-A375-2DB2F3AB9792}"/>
              </a:ext>
            </a:extLst>
          </p:cNvPr>
          <p:cNvGrpSpPr/>
          <p:nvPr/>
        </p:nvGrpSpPr>
        <p:grpSpPr>
          <a:xfrm>
            <a:off x="4280301" y="1532170"/>
            <a:ext cx="1140517" cy="900000"/>
            <a:chOff x="3639277" y="1748989"/>
            <a:chExt cx="1140517" cy="900000"/>
          </a:xfrm>
        </p:grpSpPr>
        <p:pic>
          <p:nvPicPr>
            <p:cNvPr id="43" name="Graphic 42" descr="Man with solid fill">
              <a:extLst>
                <a:ext uri="{FF2B5EF4-FFF2-40B4-BE49-F238E27FC236}">
                  <a16:creationId xmlns:a16="http://schemas.microsoft.com/office/drawing/2014/main" id="{180C8E69-FD86-48DD-806B-B9D4F6C1E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79794" y="1748989"/>
              <a:ext cx="900000" cy="900000"/>
            </a:xfrm>
            <a:prstGeom prst="rect">
              <a:avLst/>
            </a:prstGeom>
          </p:spPr>
        </p:pic>
        <p:pic>
          <p:nvPicPr>
            <p:cNvPr id="50" name="Graphic 49" descr="Man with solid fill">
              <a:extLst>
                <a:ext uri="{FF2B5EF4-FFF2-40B4-BE49-F238E27FC236}">
                  <a16:creationId xmlns:a16="http://schemas.microsoft.com/office/drawing/2014/main" id="{6B899269-6FBB-4245-A25A-10D603AA4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39277" y="2108989"/>
              <a:ext cx="540000" cy="540000"/>
            </a:xfrm>
            <a:prstGeom prst="rect">
              <a:avLst/>
            </a:prstGeom>
          </p:spPr>
        </p:pic>
      </p:grpSp>
      <p:pic>
        <p:nvPicPr>
          <p:cNvPr id="39" name="Graphic 38" descr="Inbox with solid fill">
            <a:extLst>
              <a:ext uri="{FF2B5EF4-FFF2-40B4-BE49-F238E27FC236}">
                <a16:creationId xmlns:a16="http://schemas.microsoft.com/office/drawing/2014/main" id="{2049685A-8384-438C-9C5C-0EA976132B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5949" y="2021793"/>
            <a:ext cx="914400" cy="914400"/>
          </a:xfrm>
          <a:prstGeom prst="rect">
            <a:avLst/>
          </a:prstGeom>
        </p:spPr>
      </p:pic>
      <p:pic>
        <p:nvPicPr>
          <p:cNvPr id="35" name="Graphic 34" descr="Money with solid fill">
            <a:extLst>
              <a:ext uri="{FF2B5EF4-FFF2-40B4-BE49-F238E27FC236}">
                <a16:creationId xmlns:a16="http://schemas.microsoft.com/office/drawing/2014/main" id="{D0C9D1A3-36D7-43E3-9561-7D2FCB8CF3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66403" y="2195641"/>
            <a:ext cx="914400" cy="914400"/>
          </a:xfrm>
          <a:prstGeom prst="rect">
            <a:avLst/>
          </a:prstGeom>
        </p:spPr>
      </p:pic>
      <p:pic>
        <p:nvPicPr>
          <p:cNvPr id="37" name="Graphic 36" descr="Wallet with solid fill">
            <a:extLst>
              <a:ext uri="{FF2B5EF4-FFF2-40B4-BE49-F238E27FC236}">
                <a16:creationId xmlns:a16="http://schemas.microsoft.com/office/drawing/2014/main" id="{B77DA088-7715-4D12-8F7B-D719E389EE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43491" y="1631599"/>
            <a:ext cx="914400" cy="9144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A25FDD4B-8B33-4512-B6D2-C5472F5CBD93}"/>
              </a:ext>
            </a:extLst>
          </p:cNvPr>
          <p:cNvSpPr txBox="1"/>
          <p:nvPr/>
        </p:nvSpPr>
        <p:spPr>
          <a:xfrm>
            <a:off x="609600" y="447675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300" dirty="0">
                <a:solidFill>
                  <a:srgbClr val="900C3F"/>
                </a:solidFill>
              </a:rPr>
              <a:t>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235680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203F7559-6ACF-425E-B2C4-90C05AF0EED6}"/>
              </a:ext>
            </a:extLst>
          </p:cNvPr>
          <p:cNvSpPr txBox="1"/>
          <p:nvPr/>
        </p:nvSpPr>
        <p:spPr>
          <a:xfrm>
            <a:off x="609600" y="447675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300" dirty="0">
                <a:solidFill>
                  <a:srgbClr val="900C3F"/>
                </a:solidFill>
              </a:rPr>
              <a:t>Customer Segmentation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269FE2-1ADB-473F-B534-47CDE91DF8EC}"/>
              </a:ext>
            </a:extLst>
          </p:cNvPr>
          <p:cNvGrpSpPr/>
          <p:nvPr/>
        </p:nvGrpSpPr>
        <p:grpSpPr>
          <a:xfrm>
            <a:off x="2162422" y="1710991"/>
            <a:ext cx="2260142" cy="4648659"/>
            <a:chOff x="1917323" y="1710991"/>
            <a:chExt cx="2260142" cy="464865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A8C2BD8-C7A9-4CEA-AA66-7728B5B7DBDB}"/>
                </a:ext>
              </a:extLst>
            </p:cNvPr>
            <p:cNvGrpSpPr/>
            <p:nvPr/>
          </p:nvGrpSpPr>
          <p:grpSpPr>
            <a:xfrm>
              <a:off x="2237136" y="1710991"/>
              <a:ext cx="1692460" cy="2359349"/>
              <a:chOff x="2831029" y="1710991"/>
              <a:chExt cx="1692460" cy="2359349"/>
            </a:xfrm>
          </p:grpSpPr>
          <p:sp>
            <p:nvSpPr>
              <p:cNvPr id="119" name="Freeform 710">
                <a:extLst>
                  <a:ext uri="{FF2B5EF4-FFF2-40B4-BE49-F238E27FC236}">
                    <a16:creationId xmlns:a16="http://schemas.microsoft.com/office/drawing/2014/main" id="{2AC66E6C-BE6E-4635-B520-A0FEAA2B44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1029" y="1760910"/>
                <a:ext cx="653001" cy="1947158"/>
              </a:xfrm>
              <a:custGeom>
                <a:avLst/>
                <a:gdLst>
                  <a:gd name="T0" fmla="*/ 897 w 898"/>
                  <a:gd name="T1" fmla="*/ 1238 h 3411"/>
                  <a:gd name="T2" fmla="*/ 878 w 898"/>
                  <a:gd name="T3" fmla="*/ 882 h 3411"/>
                  <a:gd name="T4" fmla="*/ 646 w 898"/>
                  <a:gd name="T5" fmla="*/ 565 h 3411"/>
                  <a:gd name="T6" fmla="*/ 529 w 898"/>
                  <a:gd name="T7" fmla="*/ 419 h 3411"/>
                  <a:gd name="T8" fmla="*/ 562 w 898"/>
                  <a:gd name="T9" fmla="*/ 342 h 3411"/>
                  <a:gd name="T10" fmla="*/ 600 w 898"/>
                  <a:gd name="T11" fmla="*/ 288 h 3411"/>
                  <a:gd name="T12" fmla="*/ 589 w 898"/>
                  <a:gd name="T13" fmla="*/ 226 h 3411"/>
                  <a:gd name="T14" fmla="*/ 452 w 898"/>
                  <a:gd name="T15" fmla="*/ 8 h 3411"/>
                  <a:gd name="T16" fmla="*/ 447 w 898"/>
                  <a:gd name="T17" fmla="*/ 8 h 3411"/>
                  <a:gd name="T18" fmla="*/ 309 w 898"/>
                  <a:gd name="T19" fmla="*/ 226 h 3411"/>
                  <a:gd name="T20" fmla="*/ 298 w 898"/>
                  <a:gd name="T21" fmla="*/ 288 h 3411"/>
                  <a:gd name="T22" fmla="*/ 336 w 898"/>
                  <a:gd name="T23" fmla="*/ 342 h 3411"/>
                  <a:gd name="T24" fmla="*/ 369 w 898"/>
                  <a:gd name="T25" fmla="*/ 419 h 3411"/>
                  <a:gd name="T26" fmla="*/ 252 w 898"/>
                  <a:gd name="T27" fmla="*/ 565 h 3411"/>
                  <a:gd name="T28" fmla="*/ 20 w 898"/>
                  <a:gd name="T29" fmla="*/ 882 h 3411"/>
                  <a:gd name="T30" fmla="*/ 1 w 898"/>
                  <a:gd name="T31" fmla="*/ 1238 h 3411"/>
                  <a:gd name="T32" fmla="*/ 31 w 898"/>
                  <a:gd name="T33" fmla="*/ 1720 h 3411"/>
                  <a:gd name="T34" fmla="*/ 77 w 898"/>
                  <a:gd name="T35" fmla="*/ 2045 h 3411"/>
                  <a:gd name="T36" fmla="*/ 123 w 898"/>
                  <a:gd name="T37" fmla="*/ 1678 h 3411"/>
                  <a:gd name="T38" fmla="*/ 125 w 898"/>
                  <a:gd name="T39" fmla="*/ 1363 h 3411"/>
                  <a:gd name="T40" fmla="*/ 167 w 898"/>
                  <a:gd name="T41" fmla="*/ 966 h 3411"/>
                  <a:gd name="T42" fmla="*/ 176 w 898"/>
                  <a:gd name="T43" fmla="*/ 1337 h 3411"/>
                  <a:gd name="T44" fmla="*/ 168 w 898"/>
                  <a:gd name="T45" fmla="*/ 2296 h 3411"/>
                  <a:gd name="T46" fmla="*/ 187 w 898"/>
                  <a:gd name="T47" fmla="*/ 2565 h 3411"/>
                  <a:gd name="T48" fmla="*/ 249 w 898"/>
                  <a:gd name="T49" fmla="*/ 3411 h 3411"/>
                  <a:gd name="T50" fmla="*/ 378 w 898"/>
                  <a:gd name="T51" fmla="*/ 3395 h 3411"/>
                  <a:gd name="T52" fmla="*/ 398 w 898"/>
                  <a:gd name="T53" fmla="*/ 3090 h 3411"/>
                  <a:gd name="T54" fmla="*/ 398 w 898"/>
                  <a:gd name="T55" fmla="*/ 2504 h 3411"/>
                  <a:gd name="T56" fmla="*/ 432 w 898"/>
                  <a:gd name="T57" fmla="*/ 2045 h 3411"/>
                  <a:gd name="T58" fmla="*/ 466 w 898"/>
                  <a:gd name="T59" fmla="*/ 2045 h 3411"/>
                  <a:gd name="T60" fmla="*/ 500 w 898"/>
                  <a:gd name="T61" fmla="*/ 2504 h 3411"/>
                  <a:gd name="T62" fmla="*/ 500 w 898"/>
                  <a:gd name="T63" fmla="*/ 3090 h 3411"/>
                  <a:gd name="T64" fmla="*/ 520 w 898"/>
                  <a:gd name="T65" fmla="*/ 3395 h 3411"/>
                  <a:gd name="T66" fmla="*/ 649 w 898"/>
                  <a:gd name="T67" fmla="*/ 3411 h 3411"/>
                  <a:gd name="T68" fmla="*/ 711 w 898"/>
                  <a:gd name="T69" fmla="*/ 2565 h 3411"/>
                  <a:gd name="T70" fmla="*/ 730 w 898"/>
                  <a:gd name="T71" fmla="*/ 2296 h 3411"/>
                  <a:gd name="T72" fmla="*/ 722 w 898"/>
                  <a:gd name="T73" fmla="*/ 1337 h 3411"/>
                  <a:gd name="T74" fmla="*/ 731 w 898"/>
                  <a:gd name="T75" fmla="*/ 966 h 3411"/>
                  <a:gd name="T76" fmla="*/ 773 w 898"/>
                  <a:gd name="T77" fmla="*/ 1363 h 3411"/>
                  <a:gd name="T78" fmla="*/ 775 w 898"/>
                  <a:gd name="T79" fmla="*/ 1678 h 3411"/>
                  <a:gd name="T80" fmla="*/ 821 w 898"/>
                  <a:gd name="T81" fmla="*/ 2045 h 3411"/>
                  <a:gd name="T82" fmla="*/ 867 w 898"/>
                  <a:gd name="T83" fmla="*/ 1720 h 3411"/>
                  <a:gd name="T84" fmla="*/ 897 w 898"/>
                  <a:gd name="T85" fmla="*/ 1238 h 3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8" h="3411">
                    <a:moveTo>
                      <a:pt x="897" y="1238"/>
                    </a:moveTo>
                    <a:cubicBezTo>
                      <a:pt x="895" y="1109"/>
                      <a:pt x="873" y="930"/>
                      <a:pt x="878" y="882"/>
                    </a:cubicBezTo>
                    <a:cubicBezTo>
                      <a:pt x="881" y="842"/>
                      <a:pt x="864" y="604"/>
                      <a:pt x="646" y="565"/>
                    </a:cubicBezTo>
                    <a:cubicBezTo>
                      <a:pt x="490" y="537"/>
                      <a:pt x="529" y="419"/>
                      <a:pt x="529" y="419"/>
                    </a:cubicBezTo>
                    <a:cubicBezTo>
                      <a:pt x="560" y="398"/>
                      <a:pt x="562" y="342"/>
                      <a:pt x="562" y="342"/>
                    </a:cubicBezTo>
                    <a:cubicBezTo>
                      <a:pt x="580" y="342"/>
                      <a:pt x="579" y="336"/>
                      <a:pt x="600" y="288"/>
                    </a:cubicBezTo>
                    <a:cubicBezTo>
                      <a:pt x="622" y="240"/>
                      <a:pt x="589" y="226"/>
                      <a:pt x="589" y="226"/>
                    </a:cubicBezTo>
                    <a:cubicBezTo>
                      <a:pt x="632" y="0"/>
                      <a:pt x="452" y="8"/>
                      <a:pt x="452" y="8"/>
                    </a:cubicBezTo>
                    <a:lnTo>
                      <a:pt x="447" y="8"/>
                    </a:lnTo>
                    <a:cubicBezTo>
                      <a:pt x="447" y="8"/>
                      <a:pt x="266" y="0"/>
                      <a:pt x="309" y="226"/>
                    </a:cubicBezTo>
                    <a:cubicBezTo>
                      <a:pt x="309" y="226"/>
                      <a:pt x="276" y="240"/>
                      <a:pt x="298" y="288"/>
                    </a:cubicBezTo>
                    <a:cubicBezTo>
                      <a:pt x="319" y="336"/>
                      <a:pt x="318" y="342"/>
                      <a:pt x="336" y="342"/>
                    </a:cubicBezTo>
                    <a:cubicBezTo>
                      <a:pt x="336" y="342"/>
                      <a:pt x="339" y="398"/>
                      <a:pt x="369" y="419"/>
                    </a:cubicBezTo>
                    <a:cubicBezTo>
                      <a:pt x="369" y="419"/>
                      <a:pt x="408" y="537"/>
                      <a:pt x="252" y="565"/>
                    </a:cubicBezTo>
                    <a:cubicBezTo>
                      <a:pt x="35" y="604"/>
                      <a:pt x="17" y="842"/>
                      <a:pt x="20" y="882"/>
                    </a:cubicBezTo>
                    <a:cubicBezTo>
                      <a:pt x="25" y="930"/>
                      <a:pt x="3" y="1109"/>
                      <a:pt x="1" y="1238"/>
                    </a:cubicBezTo>
                    <a:cubicBezTo>
                      <a:pt x="0" y="1367"/>
                      <a:pt x="31" y="1720"/>
                      <a:pt x="31" y="1720"/>
                    </a:cubicBezTo>
                    <a:cubicBezTo>
                      <a:pt x="11" y="1887"/>
                      <a:pt x="37" y="2040"/>
                      <a:pt x="77" y="2045"/>
                    </a:cubicBezTo>
                    <a:cubicBezTo>
                      <a:pt x="117" y="2049"/>
                      <a:pt x="123" y="1678"/>
                      <a:pt x="123" y="1678"/>
                    </a:cubicBezTo>
                    <a:lnTo>
                      <a:pt x="125" y="1363"/>
                    </a:lnTo>
                    <a:lnTo>
                      <a:pt x="167" y="966"/>
                    </a:lnTo>
                    <a:lnTo>
                      <a:pt x="176" y="1337"/>
                    </a:lnTo>
                    <a:cubicBezTo>
                      <a:pt x="176" y="1337"/>
                      <a:pt x="109" y="1967"/>
                      <a:pt x="168" y="2296"/>
                    </a:cubicBezTo>
                    <a:cubicBezTo>
                      <a:pt x="168" y="2296"/>
                      <a:pt x="193" y="2501"/>
                      <a:pt x="187" y="2565"/>
                    </a:cubicBezTo>
                    <a:cubicBezTo>
                      <a:pt x="182" y="2628"/>
                      <a:pt x="223" y="3238"/>
                      <a:pt x="249" y="3411"/>
                    </a:cubicBezTo>
                    <a:lnTo>
                      <a:pt x="378" y="3395"/>
                    </a:lnTo>
                    <a:cubicBezTo>
                      <a:pt x="378" y="3395"/>
                      <a:pt x="384" y="3134"/>
                      <a:pt x="398" y="3090"/>
                    </a:cubicBezTo>
                    <a:cubicBezTo>
                      <a:pt x="411" y="3046"/>
                      <a:pt x="390" y="2610"/>
                      <a:pt x="398" y="2504"/>
                    </a:cubicBezTo>
                    <a:cubicBezTo>
                      <a:pt x="406" y="2398"/>
                      <a:pt x="432" y="2045"/>
                      <a:pt x="432" y="2045"/>
                    </a:cubicBezTo>
                    <a:lnTo>
                      <a:pt x="466" y="2045"/>
                    </a:lnTo>
                    <a:cubicBezTo>
                      <a:pt x="466" y="2045"/>
                      <a:pt x="492" y="2398"/>
                      <a:pt x="500" y="2504"/>
                    </a:cubicBezTo>
                    <a:cubicBezTo>
                      <a:pt x="508" y="2610"/>
                      <a:pt x="487" y="3046"/>
                      <a:pt x="500" y="3090"/>
                    </a:cubicBezTo>
                    <a:cubicBezTo>
                      <a:pt x="514" y="3134"/>
                      <a:pt x="520" y="3395"/>
                      <a:pt x="520" y="3395"/>
                    </a:cubicBezTo>
                    <a:lnTo>
                      <a:pt x="649" y="3411"/>
                    </a:lnTo>
                    <a:cubicBezTo>
                      <a:pt x="675" y="3238"/>
                      <a:pt x="716" y="2628"/>
                      <a:pt x="711" y="2565"/>
                    </a:cubicBezTo>
                    <a:cubicBezTo>
                      <a:pt x="705" y="2501"/>
                      <a:pt x="730" y="2296"/>
                      <a:pt x="730" y="2296"/>
                    </a:cubicBezTo>
                    <a:cubicBezTo>
                      <a:pt x="789" y="1967"/>
                      <a:pt x="722" y="1337"/>
                      <a:pt x="722" y="1337"/>
                    </a:cubicBezTo>
                    <a:lnTo>
                      <a:pt x="731" y="966"/>
                    </a:lnTo>
                    <a:lnTo>
                      <a:pt x="773" y="1363"/>
                    </a:lnTo>
                    <a:lnTo>
                      <a:pt x="775" y="1678"/>
                    </a:lnTo>
                    <a:cubicBezTo>
                      <a:pt x="775" y="1678"/>
                      <a:pt x="781" y="2049"/>
                      <a:pt x="821" y="2045"/>
                    </a:cubicBezTo>
                    <a:cubicBezTo>
                      <a:pt x="861" y="2040"/>
                      <a:pt x="887" y="1887"/>
                      <a:pt x="867" y="1720"/>
                    </a:cubicBezTo>
                    <a:cubicBezTo>
                      <a:pt x="867" y="1720"/>
                      <a:pt x="898" y="1367"/>
                      <a:pt x="897" y="1238"/>
                    </a:cubicBezTo>
                  </a:path>
                </a:pathLst>
              </a:custGeom>
              <a:solidFill>
                <a:srgbClr val="FBD6C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2891"/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B00BEE13-087E-4DC7-897C-EBD98BA457C2}"/>
                  </a:ext>
                </a:extLst>
              </p:cNvPr>
              <p:cNvGrpSpPr/>
              <p:nvPr/>
            </p:nvGrpSpPr>
            <p:grpSpPr>
              <a:xfrm>
                <a:off x="2831765" y="1959525"/>
                <a:ext cx="653001" cy="2110815"/>
                <a:chOff x="756919" y="2270035"/>
                <a:chExt cx="683148" cy="2318959"/>
              </a:xfrm>
            </p:grpSpPr>
            <p:sp>
              <p:nvSpPr>
                <p:cNvPr id="113" name="Freeform 914">
                  <a:extLst>
                    <a:ext uri="{FF2B5EF4-FFF2-40B4-BE49-F238E27FC236}">
                      <a16:creationId xmlns:a16="http://schemas.microsoft.com/office/drawing/2014/main" id="{73735C2C-275D-4AD5-A410-F2C91562FB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390" y="3203543"/>
                  <a:ext cx="494193" cy="1252089"/>
                </a:xfrm>
                <a:custGeom>
                  <a:avLst/>
                  <a:gdLst>
                    <a:gd name="T0" fmla="*/ 664 w 664"/>
                    <a:gd name="T1" fmla="*/ 192 h 1642"/>
                    <a:gd name="T2" fmla="*/ 639 w 664"/>
                    <a:gd name="T3" fmla="*/ 0 h 1642"/>
                    <a:gd name="T4" fmla="*/ 332 w 664"/>
                    <a:gd name="T5" fmla="*/ 37 h 1642"/>
                    <a:gd name="T6" fmla="*/ 25 w 664"/>
                    <a:gd name="T7" fmla="*/ 0 h 1642"/>
                    <a:gd name="T8" fmla="*/ 0 w 664"/>
                    <a:gd name="T9" fmla="*/ 192 h 1642"/>
                    <a:gd name="T10" fmla="*/ 36 w 664"/>
                    <a:gd name="T11" fmla="*/ 822 h 1642"/>
                    <a:gd name="T12" fmla="*/ 106 w 664"/>
                    <a:gd name="T13" fmla="*/ 1642 h 1642"/>
                    <a:gd name="T14" fmla="*/ 271 w 664"/>
                    <a:gd name="T15" fmla="*/ 1642 h 1642"/>
                    <a:gd name="T16" fmla="*/ 289 w 664"/>
                    <a:gd name="T17" fmla="*/ 1366 h 1642"/>
                    <a:gd name="T18" fmla="*/ 301 w 664"/>
                    <a:gd name="T19" fmla="*/ 942 h 1642"/>
                    <a:gd name="T20" fmla="*/ 296 w 664"/>
                    <a:gd name="T21" fmla="*/ 769 h 1642"/>
                    <a:gd name="T22" fmla="*/ 329 w 664"/>
                    <a:gd name="T23" fmla="*/ 367 h 1642"/>
                    <a:gd name="T24" fmla="*/ 332 w 664"/>
                    <a:gd name="T25" fmla="*/ 364 h 1642"/>
                    <a:gd name="T26" fmla="*/ 335 w 664"/>
                    <a:gd name="T27" fmla="*/ 367 h 1642"/>
                    <a:gd name="T28" fmla="*/ 368 w 664"/>
                    <a:gd name="T29" fmla="*/ 769 h 1642"/>
                    <a:gd name="T30" fmla="*/ 363 w 664"/>
                    <a:gd name="T31" fmla="*/ 942 h 1642"/>
                    <a:gd name="T32" fmla="*/ 375 w 664"/>
                    <a:gd name="T33" fmla="*/ 1366 h 1642"/>
                    <a:gd name="T34" fmla="*/ 393 w 664"/>
                    <a:gd name="T35" fmla="*/ 1642 h 1642"/>
                    <a:gd name="T36" fmla="*/ 558 w 664"/>
                    <a:gd name="T37" fmla="*/ 1642 h 1642"/>
                    <a:gd name="T38" fmla="*/ 628 w 664"/>
                    <a:gd name="T39" fmla="*/ 822 h 1642"/>
                    <a:gd name="T40" fmla="*/ 664 w 664"/>
                    <a:gd name="T41" fmla="*/ 192 h 16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64" h="1642">
                      <a:moveTo>
                        <a:pt x="664" y="192"/>
                      </a:moveTo>
                      <a:lnTo>
                        <a:pt x="639" y="0"/>
                      </a:lnTo>
                      <a:lnTo>
                        <a:pt x="332" y="37"/>
                      </a:lnTo>
                      <a:lnTo>
                        <a:pt x="25" y="0"/>
                      </a:lnTo>
                      <a:lnTo>
                        <a:pt x="0" y="192"/>
                      </a:lnTo>
                      <a:cubicBezTo>
                        <a:pt x="9" y="406"/>
                        <a:pt x="48" y="665"/>
                        <a:pt x="36" y="822"/>
                      </a:cubicBezTo>
                      <a:cubicBezTo>
                        <a:pt x="23" y="980"/>
                        <a:pt x="106" y="1642"/>
                        <a:pt x="106" y="1642"/>
                      </a:cubicBezTo>
                      <a:lnTo>
                        <a:pt x="271" y="1642"/>
                      </a:lnTo>
                      <a:cubicBezTo>
                        <a:pt x="271" y="1639"/>
                        <a:pt x="288" y="1369"/>
                        <a:pt x="289" y="1366"/>
                      </a:cubicBezTo>
                      <a:cubicBezTo>
                        <a:pt x="289" y="1366"/>
                        <a:pt x="309" y="1165"/>
                        <a:pt x="301" y="942"/>
                      </a:cubicBezTo>
                      <a:cubicBezTo>
                        <a:pt x="299" y="878"/>
                        <a:pt x="295" y="820"/>
                        <a:pt x="296" y="769"/>
                      </a:cubicBezTo>
                      <a:cubicBezTo>
                        <a:pt x="296" y="659"/>
                        <a:pt x="316" y="464"/>
                        <a:pt x="329" y="367"/>
                      </a:cubicBezTo>
                      <a:cubicBezTo>
                        <a:pt x="329" y="365"/>
                        <a:pt x="331" y="364"/>
                        <a:pt x="332" y="364"/>
                      </a:cubicBezTo>
                      <a:cubicBezTo>
                        <a:pt x="333" y="364"/>
                        <a:pt x="335" y="365"/>
                        <a:pt x="335" y="367"/>
                      </a:cubicBezTo>
                      <a:cubicBezTo>
                        <a:pt x="348" y="464"/>
                        <a:pt x="368" y="659"/>
                        <a:pt x="368" y="769"/>
                      </a:cubicBezTo>
                      <a:cubicBezTo>
                        <a:pt x="369" y="820"/>
                        <a:pt x="365" y="878"/>
                        <a:pt x="363" y="942"/>
                      </a:cubicBezTo>
                      <a:cubicBezTo>
                        <a:pt x="355" y="1165"/>
                        <a:pt x="375" y="1366"/>
                        <a:pt x="375" y="1366"/>
                      </a:cubicBezTo>
                      <a:cubicBezTo>
                        <a:pt x="376" y="1369"/>
                        <a:pt x="393" y="1639"/>
                        <a:pt x="393" y="1642"/>
                      </a:cubicBezTo>
                      <a:lnTo>
                        <a:pt x="558" y="1642"/>
                      </a:lnTo>
                      <a:cubicBezTo>
                        <a:pt x="558" y="1642"/>
                        <a:pt x="641" y="980"/>
                        <a:pt x="628" y="822"/>
                      </a:cubicBezTo>
                      <a:cubicBezTo>
                        <a:pt x="616" y="665"/>
                        <a:pt x="655" y="406"/>
                        <a:pt x="664" y="192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2891"/>
                </a:p>
              </p:txBody>
            </p:sp>
            <p:sp>
              <p:nvSpPr>
                <p:cNvPr id="114" name="Freeform 918">
                  <a:extLst>
                    <a:ext uri="{FF2B5EF4-FFF2-40B4-BE49-F238E27FC236}">
                      <a16:creationId xmlns:a16="http://schemas.microsoft.com/office/drawing/2014/main" id="{F773D4D2-785E-478B-BBF7-0994AAFA98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6919" y="2270035"/>
                  <a:ext cx="683148" cy="977960"/>
                </a:xfrm>
                <a:custGeom>
                  <a:avLst/>
                  <a:gdLst>
                    <a:gd name="T0" fmla="*/ 759 w 918"/>
                    <a:gd name="T1" fmla="*/ 501 h 1281"/>
                    <a:gd name="T2" fmla="*/ 918 w 918"/>
                    <a:gd name="T3" fmla="*/ 407 h 1281"/>
                    <a:gd name="T4" fmla="*/ 808 w 918"/>
                    <a:gd name="T5" fmla="*/ 94 h 1281"/>
                    <a:gd name="T6" fmla="*/ 621 w 918"/>
                    <a:gd name="T7" fmla="*/ 0 h 1281"/>
                    <a:gd name="T8" fmla="*/ 459 w 918"/>
                    <a:gd name="T9" fmla="*/ 55 h 1281"/>
                    <a:gd name="T10" fmla="*/ 297 w 918"/>
                    <a:gd name="T11" fmla="*/ 0 h 1281"/>
                    <a:gd name="T12" fmla="*/ 110 w 918"/>
                    <a:gd name="T13" fmla="*/ 94 h 1281"/>
                    <a:gd name="T14" fmla="*/ 0 w 918"/>
                    <a:gd name="T15" fmla="*/ 407 h 1281"/>
                    <a:gd name="T16" fmla="*/ 159 w 918"/>
                    <a:gd name="T17" fmla="*/ 501 h 1281"/>
                    <a:gd name="T18" fmla="*/ 170 w 918"/>
                    <a:gd name="T19" fmla="*/ 855 h 1281"/>
                    <a:gd name="T20" fmla="*/ 140 w 918"/>
                    <a:gd name="T21" fmla="*/ 1215 h 1281"/>
                    <a:gd name="T22" fmla="*/ 459 w 918"/>
                    <a:gd name="T23" fmla="*/ 1281 h 1281"/>
                    <a:gd name="T24" fmla="*/ 778 w 918"/>
                    <a:gd name="T25" fmla="*/ 1215 h 1281"/>
                    <a:gd name="T26" fmla="*/ 748 w 918"/>
                    <a:gd name="T27" fmla="*/ 855 h 1281"/>
                    <a:gd name="T28" fmla="*/ 759 w 918"/>
                    <a:gd name="T29" fmla="*/ 501 h 1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918" h="1281">
                      <a:moveTo>
                        <a:pt x="759" y="501"/>
                      </a:moveTo>
                      <a:lnTo>
                        <a:pt x="918" y="407"/>
                      </a:lnTo>
                      <a:cubicBezTo>
                        <a:pt x="918" y="252"/>
                        <a:pt x="841" y="132"/>
                        <a:pt x="808" y="94"/>
                      </a:cubicBezTo>
                      <a:cubicBezTo>
                        <a:pt x="775" y="55"/>
                        <a:pt x="621" y="0"/>
                        <a:pt x="621" y="0"/>
                      </a:cubicBezTo>
                      <a:lnTo>
                        <a:pt x="459" y="55"/>
                      </a:lnTo>
                      <a:lnTo>
                        <a:pt x="297" y="0"/>
                      </a:lnTo>
                      <a:cubicBezTo>
                        <a:pt x="297" y="0"/>
                        <a:pt x="143" y="55"/>
                        <a:pt x="110" y="94"/>
                      </a:cubicBezTo>
                      <a:cubicBezTo>
                        <a:pt x="77" y="132"/>
                        <a:pt x="0" y="252"/>
                        <a:pt x="0" y="407"/>
                      </a:cubicBezTo>
                      <a:lnTo>
                        <a:pt x="159" y="501"/>
                      </a:lnTo>
                      <a:lnTo>
                        <a:pt x="170" y="855"/>
                      </a:lnTo>
                      <a:lnTo>
                        <a:pt x="140" y="1215"/>
                      </a:lnTo>
                      <a:cubicBezTo>
                        <a:pt x="140" y="1215"/>
                        <a:pt x="344" y="1279"/>
                        <a:pt x="459" y="1281"/>
                      </a:cubicBezTo>
                      <a:cubicBezTo>
                        <a:pt x="574" y="1279"/>
                        <a:pt x="778" y="1215"/>
                        <a:pt x="778" y="1215"/>
                      </a:cubicBezTo>
                      <a:lnTo>
                        <a:pt x="748" y="855"/>
                      </a:lnTo>
                      <a:lnTo>
                        <a:pt x="759" y="501"/>
                      </a:ln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2891"/>
                </a:p>
              </p:txBody>
            </p:sp>
            <p:sp>
              <p:nvSpPr>
                <p:cNvPr id="116" name="Freeform: Shape 166">
                  <a:extLst>
                    <a:ext uri="{FF2B5EF4-FFF2-40B4-BE49-F238E27FC236}">
                      <a16:creationId xmlns:a16="http://schemas.microsoft.com/office/drawing/2014/main" id="{6A7E48A1-BC9F-40E6-BB98-63D271793D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1716" y="4418592"/>
                  <a:ext cx="561128" cy="170402"/>
                </a:xfrm>
                <a:custGeom>
                  <a:avLst/>
                  <a:gdLst>
                    <a:gd name="connsiteX0" fmla="*/ 214693 w 299862"/>
                    <a:gd name="connsiteY0" fmla="*/ 105 h 89325"/>
                    <a:gd name="connsiteX1" fmla="*/ 244360 w 299862"/>
                    <a:gd name="connsiteY1" fmla="*/ 16483 h 89325"/>
                    <a:gd name="connsiteX2" fmla="*/ 271075 w 299862"/>
                    <a:gd name="connsiteY2" fmla="*/ 39696 h 89325"/>
                    <a:gd name="connsiteX3" fmla="*/ 291111 w 299862"/>
                    <a:gd name="connsiteY3" fmla="*/ 52904 h 89325"/>
                    <a:gd name="connsiteX4" fmla="*/ 291504 w 299862"/>
                    <a:gd name="connsiteY4" fmla="*/ 89325 h 89325"/>
                    <a:gd name="connsiteX5" fmla="*/ 273039 w 299862"/>
                    <a:gd name="connsiteY5" fmla="*/ 89325 h 89325"/>
                    <a:gd name="connsiteX6" fmla="*/ 227467 w 299862"/>
                    <a:gd name="connsiteY6" fmla="*/ 89325 h 89325"/>
                    <a:gd name="connsiteX7" fmla="*/ 207038 w 299862"/>
                    <a:gd name="connsiteY7" fmla="*/ 86123 h 89325"/>
                    <a:gd name="connsiteX8" fmla="*/ 194859 w 299862"/>
                    <a:gd name="connsiteY8" fmla="*/ 78119 h 89325"/>
                    <a:gd name="connsiteX9" fmla="*/ 174823 w 299862"/>
                    <a:gd name="connsiteY9" fmla="*/ 77718 h 89325"/>
                    <a:gd name="connsiteX10" fmla="*/ 176395 w 299862"/>
                    <a:gd name="connsiteY10" fmla="*/ 5276 h 89325"/>
                    <a:gd name="connsiteX11" fmla="*/ 181895 w 299862"/>
                    <a:gd name="connsiteY11" fmla="*/ 18084 h 89325"/>
                    <a:gd name="connsiteX12" fmla="*/ 185038 w 299862"/>
                    <a:gd name="connsiteY12" fmla="*/ 17283 h 89325"/>
                    <a:gd name="connsiteX13" fmla="*/ 190145 w 299862"/>
                    <a:gd name="connsiteY13" fmla="*/ 9679 h 89325"/>
                    <a:gd name="connsiteX14" fmla="*/ 214693 w 299862"/>
                    <a:gd name="connsiteY14" fmla="*/ 105 h 89325"/>
                    <a:gd name="connsiteX15" fmla="*/ 87601 w 299862"/>
                    <a:gd name="connsiteY15" fmla="*/ 105 h 89325"/>
                    <a:gd name="connsiteX16" fmla="*/ 112850 w 299862"/>
                    <a:gd name="connsiteY16" fmla="*/ 9679 h 89325"/>
                    <a:gd name="connsiteX17" fmla="*/ 118103 w 299862"/>
                    <a:gd name="connsiteY17" fmla="*/ 17283 h 89325"/>
                    <a:gd name="connsiteX18" fmla="*/ 121336 w 299862"/>
                    <a:gd name="connsiteY18" fmla="*/ 18084 h 89325"/>
                    <a:gd name="connsiteX19" fmla="*/ 126993 w 299862"/>
                    <a:gd name="connsiteY19" fmla="*/ 5276 h 89325"/>
                    <a:gd name="connsiteX20" fmla="*/ 128609 w 299862"/>
                    <a:gd name="connsiteY20" fmla="*/ 77718 h 89325"/>
                    <a:gd name="connsiteX21" fmla="*/ 108405 w 299862"/>
                    <a:gd name="connsiteY21" fmla="*/ 78119 h 89325"/>
                    <a:gd name="connsiteX22" fmla="*/ 95475 w 299862"/>
                    <a:gd name="connsiteY22" fmla="*/ 86123 h 89325"/>
                    <a:gd name="connsiteX23" fmla="*/ 74462 w 299862"/>
                    <a:gd name="connsiteY23" fmla="*/ 89325 h 89325"/>
                    <a:gd name="connsiteX24" fmla="*/ 27588 w 299862"/>
                    <a:gd name="connsiteY24" fmla="*/ 89325 h 89325"/>
                    <a:gd name="connsiteX25" fmla="*/ 8597 w 299862"/>
                    <a:gd name="connsiteY25" fmla="*/ 89325 h 89325"/>
                    <a:gd name="connsiteX26" fmla="*/ 9001 w 299862"/>
                    <a:gd name="connsiteY26" fmla="*/ 52904 h 89325"/>
                    <a:gd name="connsiteX27" fmla="*/ 30013 w 299862"/>
                    <a:gd name="connsiteY27" fmla="*/ 39696 h 89325"/>
                    <a:gd name="connsiteX28" fmla="*/ 57087 w 299862"/>
                    <a:gd name="connsiteY28" fmla="*/ 16483 h 89325"/>
                    <a:gd name="connsiteX29" fmla="*/ 87601 w 299862"/>
                    <a:gd name="connsiteY29" fmla="*/ 105 h 89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99862" h="89325">
                      <a:moveTo>
                        <a:pt x="214693" y="105"/>
                      </a:moveTo>
                      <a:cubicBezTo>
                        <a:pt x="235300" y="-1528"/>
                        <a:pt x="244360" y="16483"/>
                        <a:pt x="244360" y="16483"/>
                      </a:cubicBezTo>
                      <a:cubicBezTo>
                        <a:pt x="249075" y="22486"/>
                        <a:pt x="266754" y="37695"/>
                        <a:pt x="271075" y="39696"/>
                      </a:cubicBezTo>
                      <a:lnTo>
                        <a:pt x="291111" y="52904"/>
                      </a:lnTo>
                      <a:cubicBezTo>
                        <a:pt x="302111" y="62109"/>
                        <a:pt x="303290" y="86924"/>
                        <a:pt x="291504" y="89325"/>
                      </a:cubicBezTo>
                      <a:lnTo>
                        <a:pt x="273039" y="89325"/>
                      </a:lnTo>
                      <a:lnTo>
                        <a:pt x="227467" y="89325"/>
                      </a:lnTo>
                      <a:lnTo>
                        <a:pt x="207038" y="86123"/>
                      </a:lnTo>
                      <a:lnTo>
                        <a:pt x="194859" y="78119"/>
                      </a:lnTo>
                      <a:cubicBezTo>
                        <a:pt x="194859" y="77718"/>
                        <a:pt x="174823" y="77718"/>
                        <a:pt x="174823" y="77718"/>
                      </a:cubicBezTo>
                      <a:cubicBezTo>
                        <a:pt x="167359" y="58908"/>
                        <a:pt x="176395" y="5276"/>
                        <a:pt x="176395" y="5276"/>
                      </a:cubicBezTo>
                      <a:cubicBezTo>
                        <a:pt x="182681" y="6477"/>
                        <a:pt x="177181" y="17684"/>
                        <a:pt x="181895" y="18084"/>
                      </a:cubicBezTo>
                      <a:cubicBezTo>
                        <a:pt x="183074" y="18084"/>
                        <a:pt x="184252" y="17684"/>
                        <a:pt x="185038" y="17283"/>
                      </a:cubicBezTo>
                      <a:cubicBezTo>
                        <a:pt x="186609" y="14482"/>
                        <a:pt x="188574" y="12080"/>
                        <a:pt x="190145" y="9679"/>
                      </a:cubicBezTo>
                      <a:cubicBezTo>
                        <a:pt x="199672" y="3375"/>
                        <a:pt x="207824" y="649"/>
                        <a:pt x="214693" y="105"/>
                      </a:cubicBezTo>
                      <a:close/>
                      <a:moveTo>
                        <a:pt x="87601" y="105"/>
                      </a:moveTo>
                      <a:cubicBezTo>
                        <a:pt x="94666" y="649"/>
                        <a:pt x="103051" y="3375"/>
                        <a:pt x="112850" y="9679"/>
                      </a:cubicBezTo>
                      <a:cubicBezTo>
                        <a:pt x="114871" y="12080"/>
                        <a:pt x="116487" y="14482"/>
                        <a:pt x="118103" y="17283"/>
                      </a:cubicBezTo>
                      <a:cubicBezTo>
                        <a:pt x="119315" y="17684"/>
                        <a:pt x="120528" y="18084"/>
                        <a:pt x="121336" y="18084"/>
                      </a:cubicBezTo>
                      <a:cubicBezTo>
                        <a:pt x="126185" y="17684"/>
                        <a:pt x="120528" y="6477"/>
                        <a:pt x="126993" y="5276"/>
                      </a:cubicBezTo>
                      <a:cubicBezTo>
                        <a:pt x="126993" y="5276"/>
                        <a:pt x="136287" y="58908"/>
                        <a:pt x="128609" y="77718"/>
                      </a:cubicBezTo>
                      <a:cubicBezTo>
                        <a:pt x="128609" y="77718"/>
                        <a:pt x="108405" y="77718"/>
                        <a:pt x="108405" y="78119"/>
                      </a:cubicBezTo>
                      <a:lnTo>
                        <a:pt x="95475" y="86123"/>
                      </a:lnTo>
                      <a:lnTo>
                        <a:pt x="74462" y="89325"/>
                      </a:lnTo>
                      <a:lnTo>
                        <a:pt x="27588" y="89325"/>
                      </a:lnTo>
                      <a:lnTo>
                        <a:pt x="8597" y="89325"/>
                      </a:lnTo>
                      <a:cubicBezTo>
                        <a:pt x="-3526" y="86924"/>
                        <a:pt x="-2314" y="62109"/>
                        <a:pt x="9001" y="52904"/>
                      </a:cubicBezTo>
                      <a:lnTo>
                        <a:pt x="30013" y="39696"/>
                      </a:lnTo>
                      <a:cubicBezTo>
                        <a:pt x="34054" y="37695"/>
                        <a:pt x="52642" y="22486"/>
                        <a:pt x="57087" y="16483"/>
                      </a:cubicBezTo>
                      <a:cubicBezTo>
                        <a:pt x="57087" y="16483"/>
                        <a:pt x="66406" y="-1528"/>
                        <a:pt x="87601" y="105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2891"/>
                </a:p>
              </p:txBody>
            </p:sp>
            <p:sp>
              <p:nvSpPr>
                <p:cNvPr id="117" name="Freeform: Shape 167">
                  <a:extLst>
                    <a:ext uri="{FF2B5EF4-FFF2-40B4-BE49-F238E27FC236}">
                      <a16:creationId xmlns:a16="http://schemas.microsoft.com/office/drawing/2014/main" id="{8901B372-421C-4C8A-AB11-FC8A957439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0825" y="3154681"/>
                  <a:ext cx="553025" cy="133359"/>
                </a:xfrm>
                <a:custGeom>
                  <a:avLst/>
                  <a:gdLst>
                    <a:gd name="connsiteX0" fmla="*/ 272737 w 272737"/>
                    <a:gd name="connsiteY0" fmla="*/ 0 h 69907"/>
                    <a:gd name="connsiteX1" fmla="*/ 272737 w 272737"/>
                    <a:gd name="connsiteY1" fmla="*/ 34954 h 69907"/>
                    <a:gd name="connsiteX2" fmla="*/ 258172 w 272737"/>
                    <a:gd name="connsiteY2" fmla="*/ 69907 h 69907"/>
                    <a:gd name="connsiteX3" fmla="*/ 260253 w 272737"/>
                    <a:gd name="connsiteY3" fmla="*/ 25921 h 69907"/>
                    <a:gd name="connsiteX4" fmla="*/ 270309 w 272737"/>
                    <a:gd name="connsiteY4" fmla="*/ 5106 h 69907"/>
                    <a:gd name="connsiteX5" fmla="*/ 0 w 272737"/>
                    <a:gd name="connsiteY5" fmla="*/ 0 h 69907"/>
                    <a:gd name="connsiteX6" fmla="*/ 2862 w 272737"/>
                    <a:gd name="connsiteY6" fmla="*/ 5106 h 69907"/>
                    <a:gd name="connsiteX7" fmla="*/ 14717 w 272737"/>
                    <a:gd name="connsiteY7" fmla="*/ 25921 h 69907"/>
                    <a:gd name="connsiteX8" fmla="*/ 17579 w 272737"/>
                    <a:gd name="connsiteY8" fmla="*/ 69907 h 69907"/>
                    <a:gd name="connsiteX9" fmla="*/ 0 w 272737"/>
                    <a:gd name="connsiteY9" fmla="*/ 34954 h 69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2737" h="69907">
                      <a:moveTo>
                        <a:pt x="272737" y="0"/>
                      </a:moveTo>
                      <a:lnTo>
                        <a:pt x="272737" y="34954"/>
                      </a:lnTo>
                      <a:cubicBezTo>
                        <a:pt x="272737" y="34954"/>
                        <a:pt x="267535" y="69907"/>
                        <a:pt x="258172" y="69907"/>
                      </a:cubicBezTo>
                      <a:cubicBezTo>
                        <a:pt x="253317" y="69907"/>
                        <a:pt x="259212" y="34954"/>
                        <a:pt x="260253" y="25921"/>
                      </a:cubicBezTo>
                      <a:cubicBezTo>
                        <a:pt x="261293" y="16888"/>
                        <a:pt x="270309" y="5106"/>
                        <a:pt x="270309" y="5106"/>
                      </a:cubicBezTo>
                      <a:close/>
                      <a:moveTo>
                        <a:pt x="0" y="0"/>
                      </a:moveTo>
                      <a:lnTo>
                        <a:pt x="2862" y="5106"/>
                      </a:lnTo>
                      <a:cubicBezTo>
                        <a:pt x="2862" y="5106"/>
                        <a:pt x="13491" y="16888"/>
                        <a:pt x="14717" y="25921"/>
                      </a:cubicBezTo>
                      <a:cubicBezTo>
                        <a:pt x="15943" y="34954"/>
                        <a:pt x="23302" y="69907"/>
                        <a:pt x="17579" y="69907"/>
                      </a:cubicBezTo>
                      <a:cubicBezTo>
                        <a:pt x="6132" y="69907"/>
                        <a:pt x="0" y="34954"/>
                        <a:pt x="0" y="34954"/>
                      </a:cubicBezTo>
                      <a:close/>
                    </a:path>
                  </a:pathLst>
                </a:custGeom>
                <a:solidFill>
                  <a:srgbClr val="FBD6CC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2891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A1EBAD7F-27C4-40A4-A2F1-54BE12E1B384}"/>
                  </a:ext>
                </a:extLst>
              </p:cNvPr>
              <p:cNvGrpSpPr/>
              <p:nvPr/>
            </p:nvGrpSpPr>
            <p:grpSpPr>
              <a:xfrm>
                <a:off x="3026103" y="1710991"/>
                <a:ext cx="262165" cy="316849"/>
                <a:chOff x="815978" y="1904728"/>
                <a:chExt cx="186732" cy="216440"/>
              </a:xfrm>
            </p:grpSpPr>
            <p:sp>
              <p:nvSpPr>
                <p:cNvPr id="62" name="Freihandform: Form 157">
                  <a:extLst>
                    <a:ext uri="{FF2B5EF4-FFF2-40B4-BE49-F238E27FC236}">
                      <a16:creationId xmlns:a16="http://schemas.microsoft.com/office/drawing/2014/main" id="{76A4A54E-508A-4511-90EF-964984152AB2}"/>
                    </a:ext>
                  </a:extLst>
                </p:cNvPr>
                <p:cNvSpPr/>
                <p:nvPr/>
              </p:nvSpPr>
              <p:spPr>
                <a:xfrm>
                  <a:off x="816049" y="1904728"/>
                  <a:ext cx="182614" cy="216440"/>
                </a:xfrm>
                <a:custGeom>
                  <a:avLst/>
                  <a:gdLst>
                    <a:gd name="connsiteX0" fmla="*/ 42990 w 53965"/>
                    <a:gd name="connsiteY0" fmla="*/ 66984 h 71954"/>
                    <a:gd name="connsiteX1" fmla="*/ 48986 w 53965"/>
                    <a:gd name="connsiteY1" fmla="*/ 54452 h 71954"/>
                    <a:gd name="connsiteX2" fmla="*/ 56002 w 53965"/>
                    <a:gd name="connsiteY2" fmla="*/ 45638 h 71954"/>
                    <a:gd name="connsiteX3" fmla="*/ 53903 w 53965"/>
                    <a:gd name="connsiteY3" fmla="*/ 35564 h 71954"/>
                    <a:gd name="connsiteX4" fmla="*/ 29079 w 53965"/>
                    <a:gd name="connsiteY4" fmla="*/ 7 h 71954"/>
                    <a:gd name="connsiteX5" fmla="*/ 28180 w 53965"/>
                    <a:gd name="connsiteY5" fmla="*/ 7 h 71954"/>
                    <a:gd name="connsiteX6" fmla="*/ 3415 w 53965"/>
                    <a:gd name="connsiteY6" fmla="*/ 35564 h 71954"/>
                    <a:gd name="connsiteX7" fmla="*/ 1317 w 53965"/>
                    <a:gd name="connsiteY7" fmla="*/ 45638 h 71954"/>
                    <a:gd name="connsiteX8" fmla="*/ 8332 w 53965"/>
                    <a:gd name="connsiteY8" fmla="*/ 54452 h 71954"/>
                    <a:gd name="connsiteX9" fmla="*/ 14328 w 53965"/>
                    <a:gd name="connsiteY9" fmla="*/ 66984 h 71954"/>
                    <a:gd name="connsiteX10" fmla="*/ 42990 w 53965"/>
                    <a:gd name="connsiteY10" fmla="*/ 66984 h 71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3965" h="71954">
                      <a:moveTo>
                        <a:pt x="42990" y="66984"/>
                      </a:moveTo>
                      <a:cubicBezTo>
                        <a:pt x="46653" y="63828"/>
                        <a:pt x="48827" y="59284"/>
                        <a:pt x="48986" y="54452"/>
                      </a:cubicBezTo>
                      <a:cubicBezTo>
                        <a:pt x="52344" y="54392"/>
                        <a:pt x="52104" y="53433"/>
                        <a:pt x="56002" y="45638"/>
                      </a:cubicBezTo>
                      <a:cubicBezTo>
                        <a:pt x="59899" y="37842"/>
                        <a:pt x="53903" y="35564"/>
                        <a:pt x="53903" y="35564"/>
                      </a:cubicBezTo>
                      <a:cubicBezTo>
                        <a:pt x="61639" y="-1313"/>
                        <a:pt x="29079" y="7"/>
                        <a:pt x="29079" y="7"/>
                      </a:cubicBezTo>
                      <a:lnTo>
                        <a:pt x="28180" y="7"/>
                      </a:lnTo>
                      <a:cubicBezTo>
                        <a:pt x="28180" y="7"/>
                        <a:pt x="-4380" y="-1372"/>
                        <a:pt x="3415" y="35564"/>
                      </a:cubicBezTo>
                      <a:cubicBezTo>
                        <a:pt x="3415" y="35564"/>
                        <a:pt x="-2581" y="37842"/>
                        <a:pt x="1317" y="45638"/>
                      </a:cubicBezTo>
                      <a:cubicBezTo>
                        <a:pt x="5214" y="53433"/>
                        <a:pt x="4914" y="54392"/>
                        <a:pt x="8332" y="54452"/>
                      </a:cubicBezTo>
                      <a:cubicBezTo>
                        <a:pt x="8503" y="59281"/>
                        <a:pt x="10675" y="63821"/>
                        <a:pt x="14328" y="66984"/>
                      </a:cubicBezTo>
                      <a:cubicBezTo>
                        <a:pt x="14268" y="66984"/>
                        <a:pt x="26441" y="80835"/>
                        <a:pt x="42990" y="66984"/>
                      </a:cubicBezTo>
                    </a:path>
                  </a:pathLst>
                </a:custGeom>
                <a:solidFill>
                  <a:srgbClr val="FBD6CC"/>
                </a:solidFill>
                <a:ln w="59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97"/>
                </a:p>
              </p:txBody>
            </p:sp>
            <p:sp>
              <p:nvSpPr>
                <p:cNvPr id="63" name="Freihandform: Form 158">
                  <a:extLst>
                    <a:ext uri="{FF2B5EF4-FFF2-40B4-BE49-F238E27FC236}">
                      <a16:creationId xmlns:a16="http://schemas.microsoft.com/office/drawing/2014/main" id="{B47FFB66-D2EA-4745-8095-C4572E8E1E68}"/>
                    </a:ext>
                  </a:extLst>
                </p:cNvPr>
                <p:cNvSpPr/>
                <p:nvPr/>
              </p:nvSpPr>
              <p:spPr>
                <a:xfrm>
                  <a:off x="815978" y="1958500"/>
                  <a:ext cx="20290" cy="54112"/>
                </a:xfrm>
                <a:custGeom>
                  <a:avLst/>
                  <a:gdLst>
                    <a:gd name="connsiteX0" fmla="*/ 3796 w 5996"/>
                    <a:gd name="connsiteY0" fmla="*/ 19308 h 17988"/>
                    <a:gd name="connsiteX1" fmla="*/ 8053 w 5996"/>
                    <a:gd name="connsiteY1" fmla="*/ 22306 h 17988"/>
                    <a:gd name="connsiteX2" fmla="*/ 5895 w 5996"/>
                    <a:gd name="connsiteY2" fmla="*/ 0 h 17988"/>
                    <a:gd name="connsiteX3" fmla="*/ 3796 w 5996"/>
                    <a:gd name="connsiteY3" fmla="*/ 19308 h 17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96" h="17988">
                      <a:moveTo>
                        <a:pt x="3796" y="19308"/>
                      </a:moveTo>
                      <a:lnTo>
                        <a:pt x="8053" y="22306"/>
                      </a:lnTo>
                      <a:lnTo>
                        <a:pt x="5895" y="0"/>
                      </a:lnTo>
                      <a:cubicBezTo>
                        <a:pt x="5955" y="0"/>
                        <a:pt x="-5858" y="60"/>
                        <a:pt x="3796" y="19308"/>
                      </a:cubicBezTo>
                    </a:path>
                  </a:pathLst>
                </a:custGeom>
                <a:solidFill>
                  <a:srgbClr val="CFD0D0"/>
                </a:solidFill>
                <a:ln w="59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97"/>
                </a:p>
              </p:txBody>
            </p:sp>
            <p:sp>
              <p:nvSpPr>
                <p:cNvPr id="64" name="Freihandform: Form 159">
                  <a:extLst>
                    <a:ext uri="{FF2B5EF4-FFF2-40B4-BE49-F238E27FC236}">
                      <a16:creationId xmlns:a16="http://schemas.microsoft.com/office/drawing/2014/main" id="{8ADECA7F-0388-4F9A-BBB1-8F7484A2F854}"/>
                    </a:ext>
                  </a:extLst>
                </p:cNvPr>
                <p:cNvSpPr/>
                <p:nvPr/>
              </p:nvSpPr>
              <p:spPr>
                <a:xfrm>
                  <a:off x="982420" y="1958500"/>
                  <a:ext cx="20290" cy="54112"/>
                </a:xfrm>
                <a:custGeom>
                  <a:avLst/>
                  <a:gdLst>
                    <a:gd name="connsiteX0" fmla="*/ 4257 w 5996"/>
                    <a:gd name="connsiteY0" fmla="*/ 19308 h 17988"/>
                    <a:gd name="connsiteX1" fmla="*/ 0 w 5996"/>
                    <a:gd name="connsiteY1" fmla="*/ 22306 h 17988"/>
                    <a:gd name="connsiteX2" fmla="*/ 2159 w 5996"/>
                    <a:gd name="connsiteY2" fmla="*/ 0 h 17988"/>
                    <a:gd name="connsiteX3" fmla="*/ 4257 w 5996"/>
                    <a:gd name="connsiteY3" fmla="*/ 19308 h 17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96" h="17988">
                      <a:moveTo>
                        <a:pt x="4257" y="19308"/>
                      </a:moveTo>
                      <a:lnTo>
                        <a:pt x="0" y="22306"/>
                      </a:lnTo>
                      <a:lnTo>
                        <a:pt x="2159" y="0"/>
                      </a:lnTo>
                      <a:cubicBezTo>
                        <a:pt x="2099" y="0"/>
                        <a:pt x="13912" y="60"/>
                        <a:pt x="4257" y="19308"/>
                      </a:cubicBezTo>
                    </a:path>
                  </a:pathLst>
                </a:custGeom>
                <a:solidFill>
                  <a:srgbClr val="CFD0D0"/>
                </a:solidFill>
                <a:ln w="59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97"/>
                </a:p>
              </p:txBody>
            </p:sp>
          </p:grpSp>
          <p:sp>
            <p:nvSpPr>
              <p:cNvPr id="122" name="Freeform 5">
                <a:extLst>
                  <a:ext uri="{FF2B5EF4-FFF2-40B4-BE49-F238E27FC236}">
                    <a16:creationId xmlns:a16="http://schemas.microsoft.com/office/drawing/2014/main" id="{042F1520-9363-4EF4-9238-6F89C4F451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1639" y="1739736"/>
                <a:ext cx="831850" cy="763587"/>
              </a:xfrm>
              <a:custGeom>
                <a:avLst/>
                <a:gdLst>
                  <a:gd name="T0" fmla="*/ 524 w 524"/>
                  <a:gd name="T1" fmla="*/ 36 h 481"/>
                  <a:gd name="T2" fmla="*/ 490 w 524"/>
                  <a:gd name="T3" fmla="*/ 335 h 481"/>
                  <a:gd name="T4" fmla="*/ 305 w 524"/>
                  <a:gd name="T5" fmla="*/ 347 h 481"/>
                  <a:gd name="T6" fmla="*/ 120 w 524"/>
                  <a:gd name="T7" fmla="*/ 481 h 481"/>
                  <a:gd name="T8" fmla="*/ 147 w 524"/>
                  <a:gd name="T9" fmla="*/ 356 h 481"/>
                  <a:gd name="T10" fmla="*/ 41 w 524"/>
                  <a:gd name="T11" fmla="*/ 363 h 481"/>
                  <a:gd name="T12" fmla="*/ 0 w 524"/>
                  <a:gd name="T13" fmla="*/ 0 h 481"/>
                  <a:gd name="T14" fmla="*/ 524 w 524"/>
                  <a:gd name="T15" fmla="*/ 36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4" h="481">
                    <a:moveTo>
                      <a:pt x="524" y="36"/>
                    </a:moveTo>
                    <a:lnTo>
                      <a:pt x="490" y="335"/>
                    </a:lnTo>
                    <a:lnTo>
                      <a:pt x="305" y="347"/>
                    </a:lnTo>
                    <a:lnTo>
                      <a:pt x="120" y="481"/>
                    </a:lnTo>
                    <a:lnTo>
                      <a:pt x="147" y="356"/>
                    </a:lnTo>
                    <a:lnTo>
                      <a:pt x="41" y="363"/>
                    </a:lnTo>
                    <a:lnTo>
                      <a:pt x="0" y="0"/>
                    </a:lnTo>
                    <a:lnTo>
                      <a:pt x="524" y="36"/>
                    </a:lnTo>
                    <a:close/>
                  </a:path>
                </a:pathLst>
              </a:custGeom>
              <a:solidFill>
                <a:srgbClr val="C700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134" name="Rechteck 5">
              <a:extLst>
                <a:ext uri="{FF2B5EF4-FFF2-40B4-BE49-F238E27FC236}">
                  <a16:creationId xmlns:a16="http://schemas.microsoft.com/office/drawing/2014/main" id="{1E0CC47B-4043-4156-87B5-46FB71C4F3B2}"/>
                </a:ext>
              </a:extLst>
            </p:cNvPr>
            <p:cNvSpPr>
              <a:spLocks/>
            </p:cNvSpPr>
            <p:nvPr/>
          </p:nvSpPr>
          <p:spPr>
            <a:xfrm>
              <a:off x="1961173" y="4094346"/>
              <a:ext cx="1944000" cy="532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72000" rIns="180000" bIns="7200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rgbClr val="C70039"/>
                  </a:solidFill>
                </a:rPr>
                <a:t>Most valuable customers </a:t>
              </a:r>
            </a:p>
          </p:txBody>
        </p:sp>
        <p:sp>
          <p:nvSpPr>
            <p:cNvPr id="135" name="Textfeld 99">
              <a:extLst>
                <a:ext uri="{FF2B5EF4-FFF2-40B4-BE49-F238E27FC236}">
                  <a16:creationId xmlns:a16="http://schemas.microsoft.com/office/drawing/2014/main" id="{A6E639A3-FE4C-4E83-B265-A7B088C2F6CA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917323" y="5106248"/>
              <a:ext cx="2260142" cy="1253402"/>
            </a:xfrm>
            <a:prstGeom prst="rect">
              <a:avLst/>
            </a:prstGeom>
          </p:spPr>
          <p:txBody>
            <a:bodyPr wrap="square" lIns="180000" tIns="72000" rIns="180000" bIns="72000">
              <a:spAutoFit/>
            </a:bodyPr>
            <a:lstStyle>
              <a:defPPr>
                <a:defRPr lang="de-DE"/>
              </a:defPPr>
              <a:lvl1pPr>
                <a:lnSpc>
                  <a:spcPct val="90000"/>
                </a:lnSpc>
                <a:defRPr sz="1200"/>
              </a:lvl1pPr>
            </a:lstStyle>
            <a:p>
              <a:pPr marL="171450" indent="-171450">
                <a:buClr>
                  <a:srgbClr val="C70039"/>
                </a:buClr>
                <a:buFont typeface="Arial" panose="020B0604020202020204" pitchFamily="34" charset="0"/>
                <a:buChar char="•"/>
              </a:pPr>
              <a:r>
                <a:rPr lang="en-US" sz="1600" dirty="0"/>
                <a:t>70</a:t>
              </a:r>
            </a:p>
            <a:p>
              <a:pPr marL="171450" indent="-171450">
                <a:buClr>
                  <a:srgbClr val="C70039"/>
                </a:buClr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171450" indent="-171450">
                <a:buClr>
                  <a:srgbClr val="C70039"/>
                </a:buClr>
                <a:buFont typeface="Arial" panose="020B0604020202020204" pitchFamily="34" charset="0"/>
                <a:buChar char="•"/>
              </a:pPr>
              <a:r>
                <a:rPr lang="en-US" sz="1600" dirty="0"/>
                <a:t>687</a:t>
              </a:r>
            </a:p>
            <a:p>
              <a:pPr marL="171450" indent="-171450">
                <a:buClr>
                  <a:srgbClr val="C70039"/>
                </a:buClr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171450" indent="-171450">
                <a:buClr>
                  <a:srgbClr val="C70039"/>
                </a:buClr>
                <a:buFont typeface="Arial" panose="020B0604020202020204" pitchFamily="34" charset="0"/>
                <a:buChar char="•"/>
              </a:pPr>
              <a:r>
                <a:rPr lang="en-US" sz="1600" dirty="0"/>
                <a:t>50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62916FF-2A13-4089-AF86-3B5C8EE24D4E}"/>
                </a:ext>
              </a:extLst>
            </p:cNvPr>
            <p:cNvSpPr txBox="1"/>
            <p:nvPr/>
          </p:nvSpPr>
          <p:spPr>
            <a:xfrm>
              <a:off x="2227401" y="4612300"/>
              <a:ext cx="1711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/>
                <a:t>2066 customers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030942-EDAD-45CB-8706-58B7AD4F2710}"/>
              </a:ext>
            </a:extLst>
          </p:cNvPr>
          <p:cNvGrpSpPr/>
          <p:nvPr/>
        </p:nvGrpSpPr>
        <p:grpSpPr>
          <a:xfrm>
            <a:off x="7033524" y="1733328"/>
            <a:ext cx="2223033" cy="4626322"/>
            <a:chOff x="7144395" y="1733328"/>
            <a:chExt cx="2223033" cy="4626322"/>
          </a:xfrm>
        </p:grpSpPr>
        <p:sp>
          <p:nvSpPr>
            <p:cNvPr id="5" name="Rechteck 6">
              <a:extLst>
                <a:ext uri="{FF2B5EF4-FFF2-40B4-BE49-F238E27FC236}">
                  <a16:creationId xmlns:a16="http://schemas.microsoft.com/office/drawing/2014/main" id="{6DA50D4E-07B0-4990-A56C-3450789665F4}"/>
                </a:ext>
              </a:extLst>
            </p:cNvPr>
            <p:cNvSpPr>
              <a:spLocks/>
            </p:cNvSpPr>
            <p:nvPr/>
          </p:nvSpPr>
          <p:spPr>
            <a:xfrm>
              <a:off x="7144395" y="4094346"/>
              <a:ext cx="1944000" cy="532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72000" rIns="180000" bIns="7200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rgbClr val="900C3F"/>
                  </a:solidFill>
                </a:rPr>
                <a:t>Customers with potential </a:t>
              </a:r>
            </a:p>
          </p:txBody>
        </p:sp>
        <p:sp>
          <p:nvSpPr>
            <p:cNvPr id="7" name="Textfeld 100">
              <a:extLst>
                <a:ext uri="{FF2B5EF4-FFF2-40B4-BE49-F238E27FC236}">
                  <a16:creationId xmlns:a16="http://schemas.microsoft.com/office/drawing/2014/main" id="{C08F1D95-E685-4880-B12B-20C84C6B696A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144395" y="5106248"/>
              <a:ext cx="2223033" cy="1253402"/>
            </a:xfrm>
            <a:prstGeom prst="rect">
              <a:avLst/>
            </a:prstGeom>
          </p:spPr>
          <p:txBody>
            <a:bodyPr wrap="square" lIns="180000" tIns="72000" rIns="180000" bIns="72000">
              <a:spAutoFit/>
            </a:bodyPr>
            <a:lstStyle>
              <a:defPPr>
                <a:defRPr lang="de-DE"/>
              </a:defPPr>
              <a:lvl1pPr>
                <a:lnSpc>
                  <a:spcPct val="90000"/>
                </a:lnSpc>
                <a:defRPr sz="1200"/>
              </a:lvl1pPr>
            </a:lstStyle>
            <a:p>
              <a:pPr marL="171450" indent="-171450">
                <a:buClr>
                  <a:srgbClr val="900C3F"/>
                </a:buClr>
                <a:buFont typeface="Arial" panose="020B0604020202020204" pitchFamily="34" charset="0"/>
                <a:buChar char="•"/>
              </a:pPr>
              <a:r>
                <a:rPr lang="en-US" sz="1600" dirty="0"/>
                <a:t>42</a:t>
              </a:r>
            </a:p>
            <a:p>
              <a:pPr marL="171450" indent="-171450">
                <a:buClr>
                  <a:srgbClr val="900C3F"/>
                </a:buClr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171450" indent="-171450">
                <a:buClr>
                  <a:srgbClr val="900C3F"/>
                </a:buClr>
                <a:buFont typeface="Arial" panose="020B0604020202020204" pitchFamily="34" charset="0"/>
                <a:buChar char="•"/>
              </a:pPr>
              <a:r>
                <a:rPr lang="en-US" sz="1600" dirty="0"/>
                <a:t>26</a:t>
              </a:r>
            </a:p>
            <a:p>
              <a:pPr marL="171450" indent="-171450">
                <a:buClr>
                  <a:srgbClr val="900C3F"/>
                </a:buClr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171450" indent="-171450">
                <a:buClr>
                  <a:srgbClr val="900C3F"/>
                </a:buClr>
                <a:buFont typeface="Arial" panose="020B0604020202020204" pitchFamily="34" charset="0"/>
                <a:buChar char="•"/>
              </a:pPr>
              <a:r>
                <a:rPr lang="en-US" sz="1600" dirty="0"/>
                <a:t>28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61BAF14-CC39-4C2D-BEF7-E32381F60D45}"/>
                </a:ext>
              </a:extLst>
            </p:cNvPr>
            <p:cNvGrpSpPr/>
            <p:nvPr/>
          </p:nvGrpSpPr>
          <p:grpSpPr>
            <a:xfrm>
              <a:off x="7340453" y="1733328"/>
              <a:ext cx="1612684" cy="2356339"/>
              <a:chOff x="7340453" y="1733328"/>
              <a:chExt cx="1612684" cy="2356339"/>
            </a:xfrm>
          </p:grpSpPr>
          <p:grpSp>
            <p:nvGrpSpPr>
              <p:cNvPr id="25" name="Gruppieren 40">
                <a:extLst>
                  <a:ext uri="{FF2B5EF4-FFF2-40B4-BE49-F238E27FC236}">
                    <a16:creationId xmlns:a16="http://schemas.microsoft.com/office/drawing/2014/main" id="{FBF6DD9C-FAEA-450D-8E0F-64A54F79AE3B}"/>
                  </a:ext>
                </a:extLst>
              </p:cNvPr>
              <p:cNvGrpSpPr/>
              <p:nvPr/>
            </p:nvGrpSpPr>
            <p:grpSpPr>
              <a:xfrm>
                <a:off x="7340453" y="1733328"/>
                <a:ext cx="740128" cy="2356339"/>
                <a:chOff x="8853080" y="1930309"/>
                <a:chExt cx="732349" cy="2722258"/>
              </a:xfrm>
            </p:grpSpPr>
            <p:sp>
              <p:nvSpPr>
                <p:cNvPr id="26" name="Freeform 717">
                  <a:extLst>
                    <a:ext uri="{FF2B5EF4-FFF2-40B4-BE49-F238E27FC236}">
                      <a16:creationId xmlns:a16="http://schemas.microsoft.com/office/drawing/2014/main" id="{00E1A8E7-0246-4AE2-A336-B88CB8CE21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75264" y="1937709"/>
                  <a:ext cx="687965" cy="2596503"/>
                </a:xfrm>
                <a:custGeom>
                  <a:avLst/>
                  <a:gdLst>
                    <a:gd name="T0" fmla="*/ 897 w 898"/>
                    <a:gd name="T1" fmla="*/ 1238 h 3411"/>
                    <a:gd name="T2" fmla="*/ 878 w 898"/>
                    <a:gd name="T3" fmla="*/ 882 h 3411"/>
                    <a:gd name="T4" fmla="*/ 646 w 898"/>
                    <a:gd name="T5" fmla="*/ 565 h 3411"/>
                    <a:gd name="T6" fmla="*/ 528 w 898"/>
                    <a:gd name="T7" fmla="*/ 419 h 3411"/>
                    <a:gd name="T8" fmla="*/ 562 w 898"/>
                    <a:gd name="T9" fmla="*/ 342 h 3411"/>
                    <a:gd name="T10" fmla="*/ 600 w 898"/>
                    <a:gd name="T11" fmla="*/ 288 h 3411"/>
                    <a:gd name="T12" fmla="*/ 589 w 898"/>
                    <a:gd name="T13" fmla="*/ 226 h 3411"/>
                    <a:gd name="T14" fmla="*/ 451 w 898"/>
                    <a:gd name="T15" fmla="*/ 8 h 3411"/>
                    <a:gd name="T16" fmla="*/ 446 w 898"/>
                    <a:gd name="T17" fmla="*/ 8 h 3411"/>
                    <a:gd name="T18" fmla="*/ 309 w 898"/>
                    <a:gd name="T19" fmla="*/ 226 h 3411"/>
                    <a:gd name="T20" fmla="*/ 298 w 898"/>
                    <a:gd name="T21" fmla="*/ 288 h 3411"/>
                    <a:gd name="T22" fmla="*/ 336 w 898"/>
                    <a:gd name="T23" fmla="*/ 342 h 3411"/>
                    <a:gd name="T24" fmla="*/ 369 w 898"/>
                    <a:gd name="T25" fmla="*/ 419 h 3411"/>
                    <a:gd name="T26" fmla="*/ 252 w 898"/>
                    <a:gd name="T27" fmla="*/ 565 h 3411"/>
                    <a:gd name="T28" fmla="*/ 20 w 898"/>
                    <a:gd name="T29" fmla="*/ 882 h 3411"/>
                    <a:gd name="T30" fmla="*/ 1 w 898"/>
                    <a:gd name="T31" fmla="*/ 1238 h 3411"/>
                    <a:gd name="T32" fmla="*/ 31 w 898"/>
                    <a:gd name="T33" fmla="*/ 1720 h 3411"/>
                    <a:gd name="T34" fmla="*/ 77 w 898"/>
                    <a:gd name="T35" fmla="*/ 2045 h 3411"/>
                    <a:gd name="T36" fmla="*/ 123 w 898"/>
                    <a:gd name="T37" fmla="*/ 1678 h 3411"/>
                    <a:gd name="T38" fmla="*/ 125 w 898"/>
                    <a:gd name="T39" fmla="*/ 1363 h 3411"/>
                    <a:gd name="T40" fmla="*/ 166 w 898"/>
                    <a:gd name="T41" fmla="*/ 966 h 3411"/>
                    <a:gd name="T42" fmla="*/ 176 w 898"/>
                    <a:gd name="T43" fmla="*/ 1337 h 3411"/>
                    <a:gd name="T44" fmla="*/ 168 w 898"/>
                    <a:gd name="T45" fmla="*/ 2296 h 3411"/>
                    <a:gd name="T46" fmla="*/ 187 w 898"/>
                    <a:gd name="T47" fmla="*/ 2565 h 3411"/>
                    <a:gd name="T48" fmla="*/ 249 w 898"/>
                    <a:gd name="T49" fmla="*/ 3411 h 3411"/>
                    <a:gd name="T50" fmla="*/ 378 w 898"/>
                    <a:gd name="T51" fmla="*/ 3395 h 3411"/>
                    <a:gd name="T52" fmla="*/ 398 w 898"/>
                    <a:gd name="T53" fmla="*/ 3090 h 3411"/>
                    <a:gd name="T54" fmla="*/ 398 w 898"/>
                    <a:gd name="T55" fmla="*/ 2504 h 3411"/>
                    <a:gd name="T56" fmla="*/ 432 w 898"/>
                    <a:gd name="T57" fmla="*/ 2045 h 3411"/>
                    <a:gd name="T58" fmla="*/ 466 w 898"/>
                    <a:gd name="T59" fmla="*/ 2045 h 3411"/>
                    <a:gd name="T60" fmla="*/ 500 w 898"/>
                    <a:gd name="T61" fmla="*/ 2504 h 3411"/>
                    <a:gd name="T62" fmla="*/ 500 w 898"/>
                    <a:gd name="T63" fmla="*/ 3090 h 3411"/>
                    <a:gd name="T64" fmla="*/ 520 w 898"/>
                    <a:gd name="T65" fmla="*/ 3395 h 3411"/>
                    <a:gd name="T66" fmla="*/ 649 w 898"/>
                    <a:gd name="T67" fmla="*/ 3411 h 3411"/>
                    <a:gd name="T68" fmla="*/ 711 w 898"/>
                    <a:gd name="T69" fmla="*/ 2565 h 3411"/>
                    <a:gd name="T70" fmla="*/ 730 w 898"/>
                    <a:gd name="T71" fmla="*/ 2296 h 3411"/>
                    <a:gd name="T72" fmla="*/ 722 w 898"/>
                    <a:gd name="T73" fmla="*/ 1337 h 3411"/>
                    <a:gd name="T74" fmla="*/ 731 w 898"/>
                    <a:gd name="T75" fmla="*/ 966 h 3411"/>
                    <a:gd name="T76" fmla="*/ 773 w 898"/>
                    <a:gd name="T77" fmla="*/ 1363 h 3411"/>
                    <a:gd name="T78" fmla="*/ 775 w 898"/>
                    <a:gd name="T79" fmla="*/ 1678 h 3411"/>
                    <a:gd name="T80" fmla="*/ 821 w 898"/>
                    <a:gd name="T81" fmla="*/ 2045 h 3411"/>
                    <a:gd name="T82" fmla="*/ 867 w 898"/>
                    <a:gd name="T83" fmla="*/ 1720 h 3411"/>
                    <a:gd name="T84" fmla="*/ 897 w 898"/>
                    <a:gd name="T85" fmla="*/ 1238 h 34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98" h="3411">
                      <a:moveTo>
                        <a:pt x="897" y="1238"/>
                      </a:moveTo>
                      <a:cubicBezTo>
                        <a:pt x="895" y="1109"/>
                        <a:pt x="873" y="930"/>
                        <a:pt x="878" y="882"/>
                      </a:cubicBezTo>
                      <a:cubicBezTo>
                        <a:pt x="881" y="842"/>
                        <a:pt x="863" y="604"/>
                        <a:pt x="646" y="565"/>
                      </a:cubicBezTo>
                      <a:cubicBezTo>
                        <a:pt x="490" y="537"/>
                        <a:pt x="528" y="419"/>
                        <a:pt x="528" y="419"/>
                      </a:cubicBezTo>
                      <a:cubicBezTo>
                        <a:pt x="559" y="398"/>
                        <a:pt x="562" y="342"/>
                        <a:pt x="562" y="342"/>
                      </a:cubicBezTo>
                      <a:cubicBezTo>
                        <a:pt x="580" y="342"/>
                        <a:pt x="579" y="336"/>
                        <a:pt x="600" y="288"/>
                      </a:cubicBezTo>
                      <a:cubicBezTo>
                        <a:pt x="622" y="240"/>
                        <a:pt x="589" y="226"/>
                        <a:pt x="589" y="226"/>
                      </a:cubicBezTo>
                      <a:cubicBezTo>
                        <a:pt x="632" y="0"/>
                        <a:pt x="451" y="8"/>
                        <a:pt x="451" y="8"/>
                      </a:cubicBezTo>
                      <a:lnTo>
                        <a:pt x="446" y="8"/>
                      </a:lnTo>
                      <a:cubicBezTo>
                        <a:pt x="446" y="8"/>
                        <a:pt x="266" y="0"/>
                        <a:pt x="309" y="226"/>
                      </a:cubicBezTo>
                      <a:cubicBezTo>
                        <a:pt x="309" y="226"/>
                        <a:pt x="276" y="240"/>
                        <a:pt x="298" y="288"/>
                      </a:cubicBezTo>
                      <a:cubicBezTo>
                        <a:pt x="319" y="336"/>
                        <a:pt x="318" y="342"/>
                        <a:pt x="336" y="342"/>
                      </a:cubicBezTo>
                      <a:cubicBezTo>
                        <a:pt x="336" y="342"/>
                        <a:pt x="338" y="398"/>
                        <a:pt x="369" y="419"/>
                      </a:cubicBezTo>
                      <a:cubicBezTo>
                        <a:pt x="369" y="419"/>
                        <a:pt x="408" y="537"/>
                        <a:pt x="252" y="565"/>
                      </a:cubicBezTo>
                      <a:cubicBezTo>
                        <a:pt x="34" y="604"/>
                        <a:pt x="17" y="842"/>
                        <a:pt x="20" y="882"/>
                      </a:cubicBezTo>
                      <a:cubicBezTo>
                        <a:pt x="24" y="930"/>
                        <a:pt x="3" y="1109"/>
                        <a:pt x="1" y="1238"/>
                      </a:cubicBezTo>
                      <a:cubicBezTo>
                        <a:pt x="0" y="1367"/>
                        <a:pt x="31" y="1720"/>
                        <a:pt x="31" y="1720"/>
                      </a:cubicBezTo>
                      <a:cubicBezTo>
                        <a:pt x="11" y="1887"/>
                        <a:pt x="37" y="2040"/>
                        <a:pt x="77" y="2045"/>
                      </a:cubicBezTo>
                      <a:cubicBezTo>
                        <a:pt x="117" y="2049"/>
                        <a:pt x="123" y="1678"/>
                        <a:pt x="123" y="1678"/>
                      </a:cubicBezTo>
                      <a:lnTo>
                        <a:pt x="125" y="1363"/>
                      </a:lnTo>
                      <a:lnTo>
                        <a:pt x="166" y="966"/>
                      </a:lnTo>
                      <a:lnTo>
                        <a:pt x="176" y="1337"/>
                      </a:lnTo>
                      <a:cubicBezTo>
                        <a:pt x="176" y="1337"/>
                        <a:pt x="109" y="1967"/>
                        <a:pt x="168" y="2296"/>
                      </a:cubicBezTo>
                      <a:cubicBezTo>
                        <a:pt x="168" y="2296"/>
                        <a:pt x="193" y="2501"/>
                        <a:pt x="187" y="2565"/>
                      </a:cubicBezTo>
                      <a:cubicBezTo>
                        <a:pt x="182" y="2628"/>
                        <a:pt x="223" y="3238"/>
                        <a:pt x="249" y="3411"/>
                      </a:cubicBezTo>
                      <a:lnTo>
                        <a:pt x="378" y="3395"/>
                      </a:lnTo>
                      <a:cubicBezTo>
                        <a:pt x="378" y="3395"/>
                        <a:pt x="384" y="3134"/>
                        <a:pt x="398" y="3090"/>
                      </a:cubicBezTo>
                      <a:cubicBezTo>
                        <a:pt x="411" y="3046"/>
                        <a:pt x="390" y="2610"/>
                        <a:pt x="398" y="2504"/>
                      </a:cubicBezTo>
                      <a:cubicBezTo>
                        <a:pt x="406" y="2398"/>
                        <a:pt x="432" y="2045"/>
                        <a:pt x="432" y="2045"/>
                      </a:cubicBezTo>
                      <a:lnTo>
                        <a:pt x="466" y="2045"/>
                      </a:lnTo>
                      <a:cubicBezTo>
                        <a:pt x="466" y="2045"/>
                        <a:pt x="492" y="2398"/>
                        <a:pt x="500" y="2504"/>
                      </a:cubicBezTo>
                      <a:cubicBezTo>
                        <a:pt x="508" y="2610"/>
                        <a:pt x="487" y="3046"/>
                        <a:pt x="500" y="3090"/>
                      </a:cubicBezTo>
                      <a:cubicBezTo>
                        <a:pt x="513" y="3134"/>
                        <a:pt x="520" y="3395"/>
                        <a:pt x="520" y="3395"/>
                      </a:cubicBezTo>
                      <a:lnTo>
                        <a:pt x="649" y="3411"/>
                      </a:lnTo>
                      <a:cubicBezTo>
                        <a:pt x="675" y="3238"/>
                        <a:pt x="716" y="2628"/>
                        <a:pt x="711" y="2565"/>
                      </a:cubicBezTo>
                      <a:cubicBezTo>
                        <a:pt x="705" y="2501"/>
                        <a:pt x="730" y="2296"/>
                        <a:pt x="730" y="2296"/>
                      </a:cubicBezTo>
                      <a:cubicBezTo>
                        <a:pt x="789" y="1967"/>
                        <a:pt x="722" y="1337"/>
                        <a:pt x="722" y="1337"/>
                      </a:cubicBezTo>
                      <a:lnTo>
                        <a:pt x="731" y="966"/>
                      </a:lnTo>
                      <a:lnTo>
                        <a:pt x="773" y="1363"/>
                      </a:lnTo>
                      <a:lnTo>
                        <a:pt x="775" y="1678"/>
                      </a:lnTo>
                      <a:cubicBezTo>
                        <a:pt x="775" y="1678"/>
                        <a:pt x="781" y="2049"/>
                        <a:pt x="821" y="2045"/>
                      </a:cubicBezTo>
                      <a:cubicBezTo>
                        <a:pt x="861" y="2040"/>
                        <a:pt x="887" y="1887"/>
                        <a:pt x="867" y="1720"/>
                      </a:cubicBezTo>
                      <a:cubicBezTo>
                        <a:pt x="867" y="1720"/>
                        <a:pt x="898" y="1367"/>
                        <a:pt x="897" y="1238"/>
                      </a:cubicBezTo>
                    </a:path>
                  </a:pathLst>
                </a:custGeom>
                <a:solidFill>
                  <a:srgbClr val="F9D9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2891"/>
                </a:p>
              </p:txBody>
            </p:sp>
            <p:sp>
              <p:nvSpPr>
                <p:cNvPr id="27" name="Freeform 902">
                  <a:extLst>
                    <a:ext uri="{FF2B5EF4-FFF2-40B4-BE49-F238E27FC236}">
                      <a16:creationId xmlns:a16="http://schemas.microsoft.com/office/drawing/2014/main" id="{539A08E6-3EBE-42D3-8276-5433FF7EC1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97190" y="1930309"/>
                  <a:ext cx="236719" cy="214529"/>
                </a:xfrm>
                <a:custGeom>
                  <a:avLst/>
                  <a:gdLst>
                    <a:gd name="T0" fmla="*/ 8 w 319"/>
                    <a:gd name="T1" fmla="*/ 193 h 278"/>
                    <a:gd name="T2" fmla="*/ 24 w 319"/>
                    <a:gd name="T3" fmla="*/ 278 h 278"/>
                    <a:gd name="T4" fmla="*/ 64 w 319"/>
                    <a:gd name="T5" fmla="*/ 211 h 278"/>
                    <a:gd name="T6" fmla="*/ 54 w 319"/>
                    <a:gd name="T7" fmla="*/ 147 h 278"/>
                    <a:gd name="T8" fmla="*/ 73 w 319"/>
                    <a:gd name="T9" fmla="*/ 80 h 278"/>
                    <a:gd name="T10" fmla="*/ 161 w 319"/>
                    <a:gd name="T11" fmla="*/ 128 h 278"/>
                    <a:gd name="T12" fmla="*/ 264 w 319"/>
                    <a:gd name="T13" fmla="*/ 135 h 278"/>
                    <a:gd name="T14" fmla="*/ 265 w 319"/>
                    <a:gd name="T15" fmla="*/ 212 h 278"/>
                    <a:gd name="T16" fmla="*/ 304 w 319"/>
                    <a:gd name="T17" fmla="*/ 278 h 278"/>
                    <a:gd name="T18" fmla="*/ 319 w 319"/>
                    <a:gd name="T19" fmla="*/ 178 h 278"/>
                    <a:gd name="T20" fmla="*/ 234 w 319"/>
                    <a:gd name="T21" fmla="*/ 31 h 278"/>
                    <a:gd name="T22" fmla="*/ 77 w 319"/>
                    <a:gd name="T23" fmla="*/ 39 h 278"/>
                    <a:gd name="T24" fmla="*/ 8 w 319"/>
                    <a:gd name="T25" fmla="*/ 193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19" h="278">
                      <a:moveTo>
                        <a:pt x="8" y="193"/>
                      </a:moveTo>
                      <a:lnTo>
                        <a:pt x="24" y="278"/>
                      </a:lnTo>
                      <a:lnTo>
                        <a:pt x="64" y="211"/>
                      </a:lnTo>
                      <a:cubicBezTo>
                        <a:pt x="64" y="211"/>
                        <a:pt x="50" y="170"/>
                        <a:pt x="54" y="147"/>
                      </a:cubicBezTo>
                      <a:cubicBezTo>
                        <a:pt x="59" y="121"/>
                        <a:pt x="80" y="116"/>
                        <a:pt x="73" y="80"/>
                      </a:cubicBezTo>
                      <a:cubicBezTo>
                        <a:pt x="73" y="80"/>
                        <a:pt x="109" y="118"/>
                        <a:pt x="161" y="128"/>
                      </a:cubicBezTo>
                      <a:cubicBezTo>
                        <a:pt x="214" y="139"/>
                        <a:pt x="250" y="113"/>
                        <a:pt x="264" y="135"/>
                      </a:cubicBezTo>
                      <a:cubicBezTo>
                        <a:pt x="279" y="159"/>
                        <a:pt x="265" y="212"/>
                        <a:pt x="265" y="212"/>
                      </a:cubicBezTo>
                      <a:lnTo>
                        <a:pt x="304" y="278"/>
                      </a:lnTo>
                      <a:cubicBezTo>
                        <a:pt x="304" y="278"/>
                        <a:pt x="318" y="212"/>
                        <a:pt x="319" y="178"/>
                      </a:cubicBezTo>
                      <a:cubicBezTo>
                        <a:pt x="319" y="142"/>
                        <a:pt x="309" y="62"/>
                        <a:pt x="234" y="31"/>
                      </a:cubicBezTo>
                      <a:cubicBezTo>
                        <a:pt x="160" y="0"/>
                        <a:pt x="103" y="22"/>
                        <a:pt x="77" y="39"/>
                      </a:cubicBezTo>
                      <a:cubicBezTo>
                        <a:pt x="50" y="56"/>
                        <a:pt x="0" y="103"/>
                        <a:pt x="8" y="193"/>
                      </a:cubicBezTo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2891"/>
                </a:p>
              </p:txBody>
            </p:sp>
            <p:sp>
              <p:nvSpPr>
                <p:cNvPr id="28" name="Freeform 909">
                  <a:extLst>
                    <a:ext uri="{FF2B5EF4-FFF2-40B4-BE49-F238E27FC236}">
                      <a16:creationId xmlns:a16="http://schemas.microsoft.com/office/drawing/2014/main" id="{7DFC56BB-DDAA-4FCA-87E0-17505BABD0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64035" y="3298832"/>
                  <a:ext cx="510427" cy="1220580"/>
                </a:xfrm>
                <a:custGeom>
                  <a:avLst/>
                  <a:gdLst>
                    <a:gd name="T0" fmla="*/ 651 w 664"/>
                    <a:gd name="T1" fmla="*/ 0 h 1604"/>
                    <a:gd name="T2" fmla="*/ 332 w 664"/>
                    <a:gd name="T3" fmla="*/ 0 h 1604"/>
                    <a:gd name="T4" fmla="*/ 13 w 664"/>
                    <a:gd name="T5" fmla="*/ 0 h 1604"/>
                    <a:gd name="T6" fmla="*/ 0 w 664"/>
                    <a:gd name="T7" fmla="*/ 186 h 1604"/>
                    <a:gd name="T8" fmla="*/ 52 w 664"/>
                    <a:gd name="T9" fmla="*/ 833 h 1604"/>
                    <a:gd name="T10" fmla="*/ 90 w 664"/>
                    <a:gd name="T11" fmla="*/ 1369 h 1604"/>
                    <a:gd name="T12" fmla="*/ 107 w 664"/>
                    <a:gd name="T13" fmla="*/ 1604 h 1604"/>
                    <a:gd name="T14" fmla="*/ 271 w 664"/>
                    <a:gd name="T15" fmla="*/ 1581 h 1604"/>
                    <a:gd name="T16" fmla="*/ 289 w 664"/>
                    <a:gd name="T17" fmla="*/ 1360 h 1604"/>
                    <a:gd name="T18" fmla="*/ 301 w 664"/>
                    <a:gd name="T19" fmla="*/ 936 h 1604"/>
                    <a:gd name="T20" fmla="*/ 295 w 664"/>
                    <a:gd name="T21" fmla="*/ 763 h 1604"/>
                    <a:gd name="T22" fmla="*/ 329 w 664"/>
                    <a:gd name="T23" fmla="*/ 311 h 1604"/>
                    <a:gd name="T24" fmla="*/ 335 w 664"/>
                    <a:gd name="T25" fmla="*/ 311 h 1604"/>
                    <a:gd name="T26" fmla="*/ 368 w 664"/>
                    <a:gd name="T27" fmla="*/ 763 h 1604"/>
                    <a:gd name="T28" fmla="*/ 363 w 664"/>
                    <a:gd name="T29" fmla="*/ 936 h 1604"/>
                    <a:gd name="T30" fmla="*/ 375 w 664"/>
                    <a:gd name="T31" fmla="*/ 1360 h 1604"/>
                    <a:gd name="T32" fmla="*/ 393 w 664"/>
                    <a:gd name="T33" fmla="*/ 1581 h 1604"/>
                    <a:gd name="T34" fmla="*/ 557 w 664"/>
                    <a:gd name="T35" fmla="*/ 1604 h 1604"/>
                    <a:gd name="T36" fmla="*/ 574 w 664"/>
                    <a:gd name="T37" fmla="*/ 1369 h 1604"/>
                    <a:gd name="T38" fmla="*/ 612 w 664"/>
                    <a:gd name="T39" fmla="*/ 833 h 1604"/>
                    <a:gd name="T40" fmla="*/ 664 w 664"/>
                    <a:gd name="T41" fmla="*/ 186 h 1604"/>
                    <a:gd name="T42" fmla="*/ 651 w 664"/>
                    <a:gd name="T43" fmla="*/ 0 h 1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64" h="1604">
                      <a:moveTo>
                        <a:pt x="651" y="0"/>
                      </a:moveTo>
                      <a:lnTo>
                        <a:pt x="332" y="0"/>
                      </a:lnTo>
                      <a:lnTo>
                        <a:pt x="13" y="0"/>
                      </a:lnTo>
                      <a:lnTo>
                        <a:pt x="0" y="186"/>
                      </a:lnTo>
                      <a:cubicBezTo>
                        <a:pt x="9" y="400"/>
                        <a:pt x="65" y="675"/>
                        <a:pt x="52" y="833"/>
                      </a:cubicBezTo>
                      <a:cubicBezTo>
                        <a:pt x="40" y="990"/>
                        <a:pt x="90" y="1369"/>
                        <a:pt x="90" y="1369"/>
                      </a:cubicBezTo>
                      <a:cubicBezTo>
                        <a:pt x="105" y="1431"/>
                        <a:pt x="107" y="1604"/>
                        <a:pt x="107" y="1604"/>
                      </a:cubicBezTo>
                      <a:lnTo>
                        <a:pt x="271" y="1581"/>
                      </a:lnTo>
                      <a:cubicBezTo>
                        <a:pt x="271" y="1581"/>
                        <a:pt x="282" y="1405"/>
                        <a:pt x="289" y="1360"/>
                      </a:cubicBezTo>
                      <a:cubicBezTo>
                        <a:pt x="289" y="1360"/>
                        <a:pt x="309" y="1159"/>
                        <a:pt x="301" y="936"/>
                      </a:cubicBezTo>
                      <a:cubicBezTo>
                        <a:pt x="299" y="872"/>
                        <a:pt x="295" y="814"/>
                        <a:pt x="295" y="763"/>
                      </a:cubicBezTo>
                      <a:cubicBezTo>
                        <a:pt x="296" y="652"/>
                        <a:pt x="316" y="408"/>
                        <a:pt x="329" y="311"/>
                      </a:cubicBezTo>
                      <a:cubicBezTo>
                        <a:pt x="329" y="307"/>
                        <a:pt x="335" y="307"/>
                        <a:pt x="335" y="311"/>
                      </a:cubicBezTo>
                      <a:cubicBezTo>
                        <a:pt x="348" y="408"/>
                        <a:pt x="368" y="652"/>
                        <a:pt x="368" y="763"/>
                      </a:cubicBezTo>
                      <a:cubicBezTo>
                        <a:pt x="369" y="814"/>
                        <a:pt x="365" y="872"/>
                        <a:pt x="363" y="936"/>
                      </a:cubicBezTo>
                      <a:cubicBezTo>
                        <a:pt x="355" y="1159"/>
                        <a:pt x="375" y="1360"/>
                        <a:pt x="375" y="1360"/>
                      </a:cubicBezTo>
                      <a:cubicBezTo>
                        <a:pt x="382" y="1405"/>
                        <a:pt x="393" y="1581"/>
                        <a:pt x="393" y="1581"/>
                      </a:cubicBezTo>
                      <a:lnTo>
                        <a:pt x="557" y="1604"/>
                      </a:lnTo>
                      <a:cubicBezTo>
                        <a:pt x="557" y="1604"/>
                        <a:pt x="559" y="1431"/>
                        <a:pt x="574" y="1369"/>
                      </a:cubicBezTo>
                      <a:cubicBezTo>
                        <a:pt x="574" y="1369"/>
                        <a:pt x="624" y="990"/>
                        <a:pt x="612" y="833"/>
                      </a:cubicBezTo>
                      <a:cubicBezTo>
                        <a:pt x="599" y="675"/>
                        <a:pt x="655" y="400"/>
                        <a:pt x="664" y="186"/>
                      </a:cubicBezTo>
                      <a:lnTo>
                        <a:pt x="651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2891"/>
                </a:p>
              </p:txBody>
            </p:sp>
            <p:sp>
              <p:nvSpPr>
                <p:cNvPr id="29" name="Freeform 911">
                  <a:extLst>
                    <a:ext uri="{FF2B5EF4-FFF2-40B4-BE49-F238E27FC236}">
                      <a16:creationId xmlns:a16="http://schemas.microsoft.com/office/drawing/2014/main" id="{89827F70-B0EF-4E49-97AF-382747CE4C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04587" y="2314975"/>
                  <a:ext cx="229323" cy="451246"/>
                </a:xfrm>
                <a:custGeom>
                  <a:avLst/>
                  <a:gdLst>
                    <a:gd name="T0" fmla="*/ 26 w 31"/>
                    <a:gd name="T1" fmla="*/ 0 h 61"/>
                    <a:gd name="T2" fmla="*/ 15 w 31"/>
                    <a:gd name="T3" fmla="*/ 5 h 61"/>
                    <a:gd name="T4" fmla="*/ 5 w 31"/>
                    <a:gd name="T5" fmla="*/ 0 h 61"/>
                    <a:gd name="T6" fmla="*/ 0 w 31"/>
                    <a:gd name="T7" fmla="*/ 6 h 61"/>
                    <a:gd name="T8" fmla="*/ 2 w 31"/>
                    <a:gd name="T9" fmla="*/ 44 h 61"/>
                    <a:gd name="T10" fmla="*/ 15 w 31"/>
                    <a:gd name="T11" fmla="*/ 61 h 61"/>
                    <a:gd name="T12" fmla="*/ 29 w 31"/>
                    <a:gd name="T13" fmla="*/ 44 h 61"/>
                    <a:gd name="T14" fmla="*/ 31 w 31"/>
                    <a:gd name="T15" fmla="*/ 6 h 61"/>
                    <a:gd name="T16" fmla="*/ 26 w 31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" h="61">
                      <a:moveTo>
                        <a:pt x="26" y="0"/>
                      </a:moveTo>
                      <a:lnTo>
                        <a:pt x="15" y="5"/>
                      </a:lnTo>
                      <a:lnTo>
                        <a:pt x="5" y="0"/>
                      </a:lnTo>
                      <a:lnTo>
                        <a:pt x="0" y="6"/>
                      </a:lnTo>
                      <a:lnTo>
                        <a:pt x="2" y="44"/>
                      </a:lnTo>
                      <a:lnTo>
                        <a:pt x="15" y="61"/>
                      </a:lnTo>
                      <a:lnTo>
                        <a:pt x="29" y="44"/>
                      </a:lnTo>
                      <a:lnTo>
                        <a:pt x="31" y="6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2891"/>
                </a:p>
              </p:txBody>
            </p:sp>
            <p:sp>
              <p:nvSpPr>
                <p:cNvPr id="30" name="Freeform 912">
                  <a:extLst>
                    <a:ext uri="{FF2B5EF4-FFF2-40B4-BE49-F238E27FC236}">
                      <a16:creationId xmlns:a16="http://schemas.microsoft.com/office/drawing/2014/main" id="{9D13FDCC-6B13-4CE4-B66E-C827AB2548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85958" y="2403749"/>
                  <a:ext cx="66580" cy="399461"/>
                </a:xfrm>
                <a:custGeom>
                  <a:avLst/>
                  <a:gdLst>
                    <a:gd name="T0" fmla="*/ 7 w 9"/>
                    <a:gd name="T1" fmla="*/ 9 h 54"/>
                    <a:gd name="T2" fmla="*/ 9 w 9"/>
                    <a:gd name="T3" fmla="*/ 5 h 54"/>
                    <a:gd name="T4" fmla="*/ 4 w 9"/>
                    <a:gd name="T5" fmla="*/ 0 h 54"/>
                    <a:gd name="T6" fmla="*/ 0 w 9"/>
                    <a:gd name="T7" fmla="*/ 5 h 54"/>
                    <a:gd name="T8" fmla="*/ 2 w 9"/>
                    <a:gd name="T9" fmla="*/ 9 h 54"/>
                    <a:gd name="T10" fmla="*/ 0 w 9"/>
                    <a:gd name="T11" fmla="*/ 33 h 54"/>
                    <a:gd name="T12" fmla="*/ 4 w 9"/>
                    <a:gd name="T13" fmla="*/ 54 h 54"/>
                    <a:gd name="T14" fmla="*/ 9 w 9"/>
                    <a:gd name="T15" fmla="*/ 33 h 54"/>
                    <a:gd name="T16" fmla="*/ 7 w 9"/>
                    <a:gd name="T17" fmla="*/ 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54">
                      <a:moveTo>
                        <a:pt x="7" y="9"/>
                      </a:moveTo>
                      <a:lnTo>
                        <a:pt x="9" y="5"/>
                      </a:lnTo>
                      <a:lnTo>
                        <a:pt x="4" y="0"/>
                      </a:lnTo>
                      <a:lnTo>
                        <a:pt x="0" y="5"/>
                      </a:lnTo>
                      <a:lnTo>
                        <a:pt x="2" y="9"/>
                      </a:lnTo>
                      <a:lnTo>
                        <a:pt x="0" y="33"/>
                      </a:lnTo>
                      <a:lnTo>
                        <a:pt x="4" y="54"/>
                      </a:lnTo>
                      <a:lnTo>
                        <a:pt x="9" y="33"/>
                      </a:lnTo>
                      <a:lnTo>
                        <a:pt x="7" y="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2891"/>
                </a:p>
              </p:txBody>
            </p:sp>
            <p:sp>
              <p:nvSpPr>
                <p:cNvPr id="31" name="Freeform 913">
                  <a:extLst>
                    <a:ext uri="{FF2B5EF4-FFF2-40B4-BE49-F238E27FC236}">
                      <a16:creationId xmlns:a16="http://schemas.microsoft.com/office/drawing/2014/main" id="{D9A97C49-20A2-42C5-92F7-D8F2080357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53080" y="2344570"/>
                  <a:ext cx="732349" cy="1072631"/>
                </a:xfrm>
                <a:custGeom>
                  <a:avLst/>
                  <a:gdLst>
                    <a:gd name="T0" fmla="*/ 887 w 960"/>
                    <a:gd name="T1" fmla="*/ 99 h 1409"/>
                    <a:gd name="T2" fmla="*/ 740 w 960"/>
                    <a:gd name="T3" fmla="*/ 46 h 1409"/>
                    <a:gd name="T4" fmla="*/ 707 w 960"/>
                    <a:gd name="T5" fmla="*/ 23 h 1409"/>
                    <a:gd name="T6" fmla="*/ 626 w 960"/>
                    <a:gd name="T7" fmla="*/ 0 h 1409"/>
                    <a:gd name="T8" fmla="*/ 480 w 960"/>
                    <a:gd name="T9" fmla="*/ 516 h 1409"/>
                    <a:gd name="T10" fmla="*/ 333 w 960"/>
                    <a:gd name="T11" fmla="*/ 0 h 1409"/>
                    <a:gd name="T12" fmla="*/ 253 w 960"/>
                    <a:gd name="T13" fmla="*/ 23 h 1409"/>
                    <a:gd name="T14" fmla="*/ 220 w 960"/>
                    <a:gd name="T15" fmla="*/ 46 h 1409"/>
                    <a:gd name="T16" fmla="*/ 73 w 960"/>
                    <a:gd name="T17" fmla="*/ 99 h 1409"/>
                    <a:gd name="T18" fmla="*/ 18 w 960"/>
                    <a:gd name="T19" fmla="*/ 420 h 1409"/>
                    <a:gd name="T20" fmla="*/ 28 w 960"/>
                    <a:gd name="T21" fmla="*/ 1156 h 1409"/>
                    <a:gd name="T22" fmla="*/ 168 w 960"/>
                    <a:gd name="T23" fmla="*/ 1132 h 1409"/>
                    <a:gd name="T24" fmla="*/ 197 w 960"/>
                    <a:gd name="T25" fmla="*/ 434 h 1409"/>
                    <a:gd name="T26" fmla="*/ 197 w 960"/>
                    <a:gd name="T27" fmla="*/ 856 h 1409"/>
                    <a:gd name="T28" fmla="*/ 146 w 960"/>
                    <a:gd name="T29" fmla="*/ 1381 h 1409"/>
                    <a:gd name="T30" fmla="*/ 435 w 960"/>
                    <a:gd name="T31" fmla="*/ 1409 h 1409"/>
                    <a:gd name="T32" fmla="*/ 480 w 960"/>
                    <a:gd name="T33" fmla="*/ 1265 h 1409"/>
                    <a:gd name="T34" fmla="*/ 525 w 960"/>
                    <a:gd name="T35" fmla="*/ 1409 h 1409"/>
                    <a:gd name="T36" fmla="*/ 814 w 960"/>
                    <a:gd name="T37" fmla="*/ 1381 h 1409"/>
                    <a:gd name="T38" fmla="*/ 763 w 960"/>
                    <a:gd name="T39" fmla="*/ 856 h 1409"/>
                    <a:gd name="T40" fmla="*/ 762 w 960"/>
                    <a:gd name="T41" fmla="*/ 434 h 1409"/>
                    <a:gd name="T42" fmla="*/ 792 w 960"/>
                    <a:gd name="T43" fmla="*/ 1132 h 1409"/>
                    <a:gd name="T44" fmla="*/ 932 w 960"/>
                    <a:gd name="T45" fmla="*/ 1156 h 1409"/>
                    <a:gd name="T46" fmla="*/ 942 w 960"/>
                    <a:gd name="T47" fmla="*/ 420 h 1409"/>
                    <a:gd name="T48" fmla="*/ 887 w 960"/>
                    <a:gd name="T49" fmla="*/ 99 h 1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960" h="1409">
                      <a:moveTo>
                        <a:pt x="887" y="99"/>
                      </a:moveTo>
                      <a:lnTo>
                        <a:pt x="740" y="46"/>
                      </a:lnTo>
                      <a:lnTo>
                        <a:pt x="707" y="23"/>
                      </a:lnTo>
                      <a:lnTo>
                        <a:pt x="626" y="0"/>
                      </a:lnTo>
                      <a:lnTo>
                        <a:pt x="480" y="516"/>
                      </a:lnTo>
                      <a:lnTo>
                        <a:pt x="333" y="0"/>
                      </a:lnTo>
                      <a:lnTo>
                        <a:pt x="253" y="23"/>
                      </a:lnTo>
                      <a:lnTo>
                        <a:pt x="220" y="46"/>
                      </a:lnTo>
                      <a:lnTo>
                        <a:pt x="73" y="99"/>
                      </a:lnTo>
                      <a:cubicBezTo>
                        <a:pt x="73" y="99"/>
                        <a:pt x="16" y="293"/>
                        <a:pt x="18" y="420"/>
                      </a:cubicBezTo>
                      <a:cubicBezTo>
                        <a:pt x="20" y="544"/>
                        <a:pt x="0" y="1017"/>
                        <a:pt x="28" y="1156"/>
                      </a:cubicBezTo>
                      <a:lnTo>
                        <a:pt x="168" y="1132"/>
                      </a:lnTo>
                      <a:lnTo>
                        <a:pt x="197" y="434"/>
                      </a:lnTo>
                      <a:lnTo>
                        <a:pt x="197" y="856"/>
                      </a:lnTo>
                      <a:lnTo>
                        <a:pt x="146" y="1381"/>
                      </a:lnTo>
                      <a:lnTo>
                        <a:pt x="435" y="1409"/>
                      </a:lnTo>
                      <a:lnTo>
                        <a:pt x="480" y="1265"/>
                      </a:lnTo>
                      <a:lnTo>
                        <a:pt x="525" y="1409"/>
                      </a:lnTo>
                      <a:lnTo>
                        <a:pt x="814" y="1381"/>
                      </a:lnTo>
                      <a:lnTo>
                        <a:pt x="763" y="856"/>
                      </a:lnTo>
                      <a:lnTo>
                        <a:pt x="762" y="434"/>
                      </a:lnTo>
                      <a:lnTo>
                        <a:pt x="792" y="1132"/>
                      </a:lnTo>
                      <a:lnTo>
                        <a:pt x="932" y="1156"/>
                      </a:lnTo>
                      <a:cubicBezTo>
                        <a:pt x="960" y="1017"/>
                        <a:pt x="940" y="544"/>
                        <a:pt x="942" y="420"/>
                      </a:cubicBezTo>
                      <a:cubicBezTo>
                        <a:pt x="944" y="293"/>
                        <a:pt x="887" y="99"/>
                        <a:pt x="887" y="99"/>
                      </a:cubicBezTo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2891"/>
                </a:p>
              </p:txBody>
            </p:sp>
            <p:sp>
              <p:nvSpPr>
                <p:cNvPr id="32" name="Freeform: Shape 143">
                  <a:extLst>
                    <a:ext uri="{FF2B5EF4-FFF2-40B4-BE49-F238E27FC236}">
                      <a16:creationId xmlns:a16="http://schemas.microsoft.com/office/drawing/2014/main" id="{942E7F3C-22AB-4D2D-BFEA-E54CCC1F1E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17895" y="4497218"/>
                  <a:ext cx="595467" cy="155349"/>
                </a:xfrm>
                <a:custGeom>
                  <a:avLst/>
                  <a:gdLst>
                    <a:gd name="connsiteX0" fmla="*/ 182716 w 312624"/>
                    <a:gd name="connsiteY0" fmla="*/ 0 h 81559"/>
                    <a:gd name="connsiteX1" fmla="*/ 247146 w 312624"/>
                    <a:gd name="connsiteY1" fmla="*/ 2732 h 81559"/>
                    <a:gd name="connsiteX2" fmla="*/ 263253 w 312624"/>
                    <a:gd name="connsiteY2" fmla="*/ 26146 h 81559"/>
                    <a:gd name="connsiteX3" fmla="*/ 306468 w 312624"/>
                    <a:gd name="connsiteY3" fmla="*/ 62438 h 81559"/>
                    <a:gd name="connsiteX4" fmla="*/ 303718 w 312624"/>
                    <a:gd name="connsiteY4" fmla="*/ 81559 h 81559"/>
                    <a:gd name="connsiteX5" fmla="*/ 233003 w 312624"/>
                    <a:gd name="connsiteY5" fmla="*/ 81559 h 81559"/>
                    <a:gd name="connsiteX6" fmla="*/ 223967 w 312624"/>
                    <a:gd name="connsiteY6" fmla="*/ 61267 h 81559"/>
                    <a:gd name="connsiteX7" fmla="*/ 223574 w 312624"/>
                    <a:gd name="connsiteY7" fmla="*/ 72584 h 81559"/>
                    <a:gd name="connsiteX8" fmla="*/ 180752 w 312624"/>
                    <a:gd name="connsiteY8" fmla="*/ 61657 h 81559"/>
                    <a:gd name="connsiteX9" fmla="*/ 180359 w 312624"/>
                    <a:gd name="connsiteY9" fmla="*/ 60877 h 81559"/>
                    <a:gd name="connsiteX10" fmla="*/ 182716 w 312624"/>
                    <a:gd name="connsiteY10" fmla="*/ 0 h 81559"/>
                    <a:gd name="connsiteX11" fmla="*/ 133618 w 312624"/>
                    <a:gd name="connsiteY11" fmla="*/ 0 h 81559"/>
                    <a:gd name="connsiteX12" fmla="*/ 135639 w 312624"/>
                    <a:gd name="connsiteY12" fmla="*/ 60877 h 81559"/>
                    <a:gd name="connsiteX13" fmla="*/ 135639 w 312624"/>
                    <a:gd name="connsiteY13" fmla="*/ 61657 h 81559"/>
                    <a:gd name="connsiteX14" fmla="*/ 91594 w 312624"/>
                    <a:gd name="connsiteY14" fmla="*/ 72584 h 81559"/>
                    <a:gd name="connsiteX15" fmla="*/ 91190 w 312624"/>
                    <a:gd name="connsiteY15" fmla="*/ 61267 h 81559"/>
                    <a:gd name="connsiteX16" fmla="*/ 81896 w 312624"/>
                    <a:gd name="connsiteY16" fmla="*/ 81559 h 81559"/>
                    <a:gd name="connsiteX17" fmla="*/ 9161 w 312624"/>
                    <a:gd name="connsiteY17" fmla="*/ 81559 h 81559"/>
                    <a:gd name="connsiteX18" fmla="*/ 6332 w 312624"/>
                    <a:gd name="connsiteY18" fmla="*/ 62438 h 81559"/>
                    <a:gd name="connsiteX19" fmla="*/ 50781 w 312624"/>
                    <a:gd name="connsiteY19" fmla="*/ 26146 h 81559"/>
                    <a:gd name="connsiteX20" fmla="*/ 66945 w 312624"/>
                    <a:gd name="connsiteY20" fmla="*/ 2732 h 81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12624" h="81559">
                      <a:moveTo>
                        <a:pt x="182716" y="0"/>
                      </a:moveTo>
                      <a:lnTo>
                        <a:pt x="247146" y="2732"/>
                      </a:lnTo>
                      <a:cubicBezTo>
                        <a:pt x="251860" y="9366"/>
                        <a:pt x="259324" y="23414"/>
                        <a:pt x="263253" y="26146"/>
                      </a:cubicBezTo>
                      <a:lnTo>
                        <a:pt x="306468" y="62438"/>
                      </a:lnTo>
                      <a:cubicBezTo>
                        <a:pt x="314718" y="66730"/>
                        <a:pt x="315504" y="79218"/>
                        <a:pt x="303718" y="81559"/>
                      </a:cubicBezTo>
                      <a:lnTo>
                        <a:pt x="233003" y="81559"/>
                      </a:lnTo>
                      <a:lnTo>
                        <a:pt x="223967" y="61267"/>
                      </a:lnTo>
                      <a:lnTo>
                        <a:pt x="223574" y="72584"/>
                      </a:lnTo>
                      <a:lnTo>
                        <a:pt x="180752" y="61657"/>
                      </a:lnTo>
                      <a:cubicBezTo>
                        <a:pt x="180752" y="61267"/>
                        <a:pt x="180752" y="61267"/>
                        <a:pt x="180359" y="60877"/>
                      </a:cubicBezTo>
                      <a:cubicBezTo>
                        <a:pt x="179573" y="56194"/>
                        <a:pt x="181144" y="13658"/>
                        <a:pt x="182716" y="0"/>
                      </a:cubicBezTo>
                      <a:close/>
                      <a:moveTo>
                        <a:pt x="133618" y="0"/>
                      </a:moveTo>
                      <a:cubicBezTo>
                        <a:pt x="135235" y="13658"/>
                        <a:pt x="136851" y="56194"/>
                        <a:pt x="135639" y="60877"/>
                      </a:cubicBezTo>
                      <a:cubicBezTo>
                        <a:pt x="135639" y="61267"/>
                        <a:pt x="135639" y="61267"/>
                        <a:pt x="135639" y="61657"/>
                      </a:cubicBezTo>
                      <a:lnTo>
                        <a:pt x="91594" y="72584"/>
                      </a:lnTo>
                      <a:lnTo>
                        <a:pt x="91190" y="61267"/>
                      </a:lnTo>
                      <a:lnTo>
                        <a:pt x="81896" y="81559"/>
                      </a:lnTo>
                      <a:lnTo>
                        <a:pt x="9161" y="81559"/>
                      </a:lnTo>
                      <a:cubicBezTo>
                        <a:pt x="-2962" y="79218"/>
                        <a:pt x="-2154" y="66730"/>
                        <a:pt x="6332" y="62438"/>
                      </a:cubicBezTo>
                      <a:lnTo>
                        <a:pt x="50781" y="26146"/>
                      </a:lnTo>
                      <a:cubicBezTo>
                        <a:pt x="54822" y="23414"/>
                        <a:pt x="62500" y="9366"/>
                        <a:pt x="66945" y="2732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2891"/>
                </a:p>
              </p:txBody>
            </p:sp>
            <p:sp>
              <p:nvSpPr>
                <p:cNvPr id="33" name="Freeform: Shape 144">
                  <a:extLst>
                    <a:ext uri="{FF2B5EF4-FFF2-40B4-BE49-F238E27FC236}">
                      <a16:creationId xmlns:a16="http://schemas.microsoft.com/office/drawing/2014/main" id="{CDCAF35C-2364-4BFA-8E74-A8DA04D33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64038" y="3261852"/>
                  <a:ext cx="510427" cy="133154"/>
                </a:xfrm>
                <a:custGeom>
                  <a:avLst/>
                  <a:gdLst>
                    <a:gd name="connsiteX0" fmla="*/ 267977 w 267977"/>
                    <a:gd name="connsiteY0" fmla="*/ 0 h 69907"/>
                    <a:gd name="connsiteX1" fmla="*/ 267977 w 267977"/>
                    <a:gd name="connsiteY1" fmla="*/ 34954 h 69907"/>
                    <a:gd name="connsiteX2" fmla="*/ 250500 w 267977"/>
                    <a:gd name="connsiteY2" fmla="*/ 69907 h 69907"/>
                    <a:gd name="connsiteX3" fmla="*/ 252997 w 267977"/>
                    <a:gd name="connsiteY3" fmla="*/ 25921 h 69907"/>
                    <a:gd name="connsiteX4" fmla="*/ 265064 w 267977"/>
                    <a:gd name="connsiteY4" fmla="*/ 5106 h 69907"/>
                    <a:gd name="connsiteX5" fmla="*/ 0 w 267977"/>
                    <a:gd name="connsiteY5" fmla="*/ 0 h 69907"/>
                    <a:gd name="connsiteX6" fmla="*/ 2497 w 267977"/>
                    <a:gd name="connsiteY6" fmla="*/ 5106 h 69907"/>
                    <a:gd name="connsiteX7" fmla="*/ 14564 w 267977"/>
                    <a:gd name="connsiteY7" fmla="*/ 25921 h 69907"/>
                    <a:gd name="connsiteX8" fmla="*/ 17476 w 267977"/>
                    <a:gd name="connsiteY8" fmla="*/ 69907 h 69907"/>
                    <a:gd name="connsiteX9" fmla="*/ 0 w 267977"/>
                    <a:gd name="connsiteY9" fmla="*/ 34954 h 69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7977" h="69907">
                      <a:moveTo>
                        <a:pt x="267977" y="0"/>
                      </a:moveTo>
                      <a:lnTo>
                        <a:pt x="267977" y="34954"/>
                      </a:lnTo>
                      <a:cubicBezTo>
                        <a:pt x="267977" y="34954"/>
                        <a:pt x="261735" y="69907"/>
                        <a:pt x="250500" y="69907"/>
                      </a:cubicBezTo>
                      <a:cubicBezTo>
                        <a:pt x="244675" y="69907"/>
                        <a:pt x="251749" y="34954"/>
                        <a:pt x="252997" y="25921"/>
                      </a:cubicBezTo>
                      <a:cubicBezTo>
                        <a:pt x="254662" y="16888"/>
                        <a:pt x="265064" y="5106"/>
                        <a:pt x="265064" y="5106"/>
                      </a:cubicBezTo>
                      <a:close/>
                      <a:moveTo>
                        <a:pt x="0" y="0"/>
                      </a:moveTo>
                      <a:lnTo>
                        <a:pt x="2497" y="5106"/>
                      </a:lnTo>
                      <a:cubicBezTo>
                        <a:pt x="2497" y="5106"/>
                        <a:pt x="13315" y="16888"/>
                        <a:pt x="14564" y="25921"/>
                      </a:cubicBezTo>
                      <a:cubicBezTo>
                        <a:pt x="16228" y="34954"/>
                        <a:pt x="23302" y="69907"/>
                        <a:pt x="17476" y="69907"/>
                      </a:cubicBezTo>
                      <a:cubicBezTo>
                        <a:pt x="6242" y="69907"/>
                        <a:pt x="0" y="34954"/>
                        <a:pt x="0" y="34954"/>
                      </a:cubicBezTo>
                      <a:close/>
                    </a:path>
                  </a:pathLst>
                </a:custGeom>
                <a:solidFill>
                  <a:srgbClr val="F9D9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2891"/>
                </a:p>
              </p:txBody>
            </p:sp>
          </p:grpSp>
          <p:grpSp>
            <p:nvGrpSpPr>
              <p:cNvPr id="12" name="Gruppieren 52">
                <a:extLst>
                  <a:ext uri="{FF2B5EF4-FFF2-40B4-BE49-F238E27FC236}">
                    <a16:creationId xmlns:a16="http://schemas.microsoft.com/office/drawing/2014/main" id="{D74CD758-8B49-479A-9D6D-9C8982D580A2}"/>
                  </a:ext>
                </a:extLst>
              </p:cNvPr>
              <p:cNvGrpSpPr/>
              <p:nvPr/>
            </p:nvGrpSpPr>
            <p:grpSpPr>
              <a:xfrm>
                <a:off x="8121287" y="1766273"/>
                <a:ext cx="831850" cy="763587"/>
                <a:chOff x="7900653" y="2292668"/>
                <a:chExt cx="831850" cy="763587"/>
              </a:xfrm>
              <a:solidFill>
                <a:srgbClr val="900C3F"/>
              </a:solidFill>
            </p:grpSpPr>
            <p:sp>
              <p:nvSpPr>
                <p:cNvPr id="13" name="Freeform 5">
                  <a:extLst>
                    <a:ext uri="{FF2B5EF4-FFF2-40B4-BE49-F238E27FC236}">
                      <a16:creationId xmlns:a16="http://schemas.microsoft.com/office/drawing/2014/main" id="{7B458AD3-CBF4-4C64-93EF-0BF40D1EC0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00653" y="2292668"/>
                  <a:ext cx="831850" cy="763587"/>
                </a:xfrm>
                <a:custGeom>
                  <a:avLst/>
                  <a:gdLst>
                    <a:gd name="T0" fmla="*/ 524 w 524"/>
                    <a:gd name="T1" fmla="*/ 36 h 481"/>
                    <a:gd name="T2" fmla="*/ 490 w 524"/>
                    <a:gd name="T3" fmla="*/ 335 h 481"/>
                    <a:gd name="T4" fmla="*/ 305 w 524"/>
                    <a:gd name="T5" fmla="*/ 347 h 481"/>
                    <a:gd name="T6" fmla="*/ 120 w 524"/>
                    <a:gd name="T7" fmla="*/ 481 h 481"/>
                    <a:gd name="T8" fmla="*/ 147 w 524"/>
                    <a:gd name="T9" fmla="*/ 356 h 481"/>
                    <a:gd name="T10" fmla="*/ 41 w 524"/>
                    <a:gd name="T11" fmla="*/ 363 h 481"/>
                    <a:gd name="T12" fmla="*/ 0 w 524"/>
                    <a:gd name="T13" fmla="*/ 0 h 481"/>
                    <a:gd name="T14" fmla="*/ 524 w 524"/>
                    <a:gd name="T15" fmla="*/ 36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4" h="481">
                      <a:moveTo>
                        <a:pt x="524" y="36"/>
                      </a:moveTo>
                      <a:lnTo>
                        <a:pt x="490" y="335"/>
                      </a:lnTo>
                      <a:lnTo>
                        <a:pt x="305" y="347"/>
                      </a:lnTo>
                      <a:lnTo>
                        <a:pt x="120" y="481"/>
                      </a:lnTo>
                      <a:lnTo>
                        <a:pt x="147" y="356"/>
                      </a:lnTo>
                      <a:lnTo>
                        <a:pt x="41" y="363"/>
                      </a:lnTo>
                      <a:lnTo>
                        <a:pt x="0" y="0"/>
                      </a:lnTo>
                      <a:lnTo>
                        <a:pt x="524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14" name="Gruppieren 33">
                  <a:extLst>
                    <a:ext uri="{FF2B5EF4-FFF2-40B4-BE49-F238E27FC236}">
                      <a16:creationId xmlns:a16="http://schemas.microsoft.com/office/drawing/2014/main" id="{CB42FE7A-AB00-4C43-AFFA-38391257CEFE}"/>
                    </a:ext>
                  </a:extLst>
                </p:cNvPr>
                <p:cNvGrpSpPr/>
                <p:nvPr/>
              </p:nvGrpSpPr>
              <p:grpSpPr>
                <a:xfrm>
                  <a:off x="8126489" y="2420667"/>
                  <a:ext cx="380088" cy="109890"/>
                  <a:chOff x="7337325" y="2106424"/>
                  <a:chExt cx="336488" cy="97284"/>
                </a:xfrm>
                <a:grpFill/>
              </p:grpSpPr>
              <p:sp>
                <p:nvSpPr>
                  <p:cNvPr id="15" name="Freeform 153">
                    <a:extLst>
                      <a:ext uri="{FF2B5EF4-FFF2-40B4-BE49-F238E27FC236}">
                        <a16:creationId xmlns:a16="http://schemas.microsoft.com/office/drawing/2014/main" id="{8BC5FC9A-A4ED-487C-9650-555F1128C0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7325" y="2106424"/>
                    <a:ext cx="98429" cy="97284"/>
                  </a:xfrm>
                  <a:custGeom>
                    <a:avLst/>
                    <a:gdLst>
                      <a:gd name="T0" fmla="*/ 56 w 111"/>
                      <a:gd name="T1" fmla="*/ 0 h 111"/>
                      <a:gd name="T2" fmla="*/ 41 w 111"/>
                      <a:gd name="T3" fmla="*/ 40 h 111"/>
                      <a:gd name="T4" fmla="*/ 0 w 111"/>
                      <a:gd name="T5" fmla="*/ 43 h 111"/>
                      <a:gd name="T6" fmla="*/ 32 w 111"/>
                      <a:gd name="T7" fmla="*/ 70 h 111"/>
                      <a:gd name="T8" fmla="*/ 21 w 111"/>
                      <a:gd name="T9" fmla="*/ 111 h 111"/>
                      <a:gd name="T10" fmla="*/ 56 w 111"/>
                      <a:gd name="T11" fmla="*/ 88 h 111"/>
                      <a:gd name="T12" fmla="*/ 90 w 111"/>
                      <a:gd name="T13" fmla="*/ 111 h 111"/>
                      <a:gd name="T14" fmla="*/ 79 w 111"/>
                      <a:gd name="T15" fmla="*/ 70 h 111"/>
                      <a:gd name="T16" fmla="*/ 111 w 111"/>
                      <a:gd name="T17" fmla="*/ 43 h 111"/>
                      <a:gd name="T18" fmla="*/ 70 w 111"/>
                      <a:gd name="T19" fmla="*/ 40 h 111"/>
                      <a:gd name="T20" fmla="*/ 56 w 111"/>
                      <a:gd name="T21" fmla="*/ 0 h 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11" h="111">
                        <a:moveTo>
                          <a:pt x="56" y="0"/>
                        </a:moveTo>
                        <a:lnTo>
                          <a:pt x="41" y="40"/>
                        </a:lnTo>
                        <a:lnTo>
                          <a:pt x="0" y="43"/>
                        </a:lnTo>
                        <a:lnTo>
                          <a:pt x="32" y="70"/>
                        </a:lnTo>
                        <a:lnTo>
                          <a:pt x="21" y="111"/>
                        </a:lnTo>
                        <a:lnTo>
                          <a:pt x="56" y="88"/>
                        </a:lnTo>
                        <a:lnTo>
                          <a:pt x="90" y="111"/>
                        </a:lnTo>
                        <a:lnTo>
                          <a:pt x="79" y="70"/>
                        </a:lnTo>
                        <a:lnTo>
                          <a:pt x="111" y="43"/>
                        </a:lnTo>
                        <a:lnTo>
                          <a:pt x="70" y="40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" name="Freeform 154">
                    <a:extLst>
                      <a:ext uri="{FF2B5EF4-FFF2-40B4-BE49-F238E27FC236}">
                        <a16:creationId xmlns:a16="http://schemas.microsoft.com/office/drawing/2014/main" id="{2D957E77-3075-4679-8AB1-B8F1190E24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6355" y="2106424"/>
                    <a:ext cx="98429" cy="97284"/>
                  </a:xfrm>
                  <a:custGeom>
                    <a:avLst/>
                    <a:gdLst>
                      <a:gd name="T0" fmla="*/ 56 w 111"/>
                      <a:gd name="T1" fmla="*/ 0 h 111"/>
                      <a:gd name="T2" fmla="*/ 41 w 111"/>
                      <a:gd name="T3" fmla="*/ 40 h 111"/>
                      <a:gd name="T4" fmla="*/ 0 w 111"/>
                      <a:gd name="T5" fmla="*/ 43 h 111"/>
                      <a:gd name="T6" fmla="*/ 32 w 111"/>
                      <a:gd name="T7" fmla="*/ 70 h 111"/>
                      <a:gd name="T8" fmla="*/ 21 w 111"/>
                      <a:gd name="T9" fmla="*/ 111 h 111"/>
                      <a:gd name="T10" fmla="*/ 56 w 111"/>
                      <a:gd name="T11" fmla="*/ 88 h 111"/>
                      <a:gd name="T12" fmla="*/ 90 w 111"/>
                      <a:gd name="T13" fmla="*/ 111 h 111"/>
                      <a:gd name="T14" fmla="*/ 79 w 111"/>
                      <a:gd name="T15" fmla="*/ 70 h 111"/>
                      <a:gd name="T16" fmla="*/ 111 w 111"/>
                      <a:gd name="T17" fmla="*/ 43 h 111"/>
                      <a:gd name="T18" fmla="*/ 70 w 111"/>
                      <a:gd name="T19" fmla="*/ 40 h 111"/>
                      <a:gd name="T20" fmla="*/ 56 w 111"/>
                      <a:gd name="T21" fmla="*/ 0 h 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11" h="111">
                        <a:moveTo>
                          <a:pt x="56" y="0"/>
                        </a:moveTo>
                        <a:lnTo>
                          <a:pt x="41" y="40"/>
                        </a:lnTo>
                        <a:lnTo>
                          <a:pt x="0" y="43"/>
                        </a:lnTo>
                        <a:lnTo>
                          <a:pt x="32" y="70"/>
                        </a:lnTo>
                        <a:lnTo>
                          <a:pt x="21" y="111"/>
                        </a:lnTo>
                        <a:lnTo>
                          <a:pt x="56" y="88"/>
                        </a:lnTo>
                        <a:lnTo>
                          <a:pt x="90" y="111"/>
                        </a:lnTo>
                        <a:lnTo>
                          <a:pt x="79" y="70"/>
                        </a:lnTo>
                        <a:lnTo>
                          <a:pt x="111" y="43"/>
                        </a:lnTo>
                        <a:lnTo>
                          <a:pt x="70" y="40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" name="Freeform 155">
                    <a:extLst>
                      <a:ext uri="{FF2B5EF4-FFF2-40B4-BE49-F238E27FC236}">
                        <a16:creationId xmlns:a16="http://schemas.microsoft.com/office/drawing/2014/main" id="{E4C2E547-1AE5-42EB-AA57-BFE92C9DFB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75384" y="2106424"/>
                    <a:ext cx="98429" cy="97284"/>
                  </a:xfrm>
                  <a:custGeom>
                    <a:avLst/>
                    <a:gdLst>
                      <a:gd name="T0" fmla="*/ 111 w 111"/>
                      <a:gd name="T1" fmla="*/ 43 h 111"/>
                      <a:gd name="T2" fmla="*/ 70 w 111"/>
                      <a:gd name="T3" fmla="*/ 40 h 111"/>
                      <a:gd name="T4" fmla="*/ 56 w 111"/>
                      <a:gd name="T5" fmla="*/ 0 h 111"/>
                      <a:gd name="T6" fmla="*/ 41 w 111"/>
                      <a:gd name="T7" fmla="*/ 40 h 111"/>
                      <a:gd name="T8" fmla="*/ 0 w 111"/>
                      <a:gd name="T9" fmla="*/ 43 h 111"/>
                      <a:gd name="T10" fmla="*/ 32 w 111"/>
                      <a:gd name="T11" fmla="*/ 70 h 111"/>
                      <a:gd name="T12" fmla="*/ 49 w 111"/>
                      <a:gd name="T13" fmla="*/ 78 h 111"/>
                      <a:gd name="T14" fmla="*/ 56 w 111"/>
                      <a:gd name="T15" fmla="*/ 88 h 111"/>
                      <a:gd name="T16" fmla="*/ 90 w 111"/>
                      <a:gd name="T17" fmla="*/ 111 h 111"/>
                      <a:gd name="T18" fmla="*/ 80 w 111"/>
                      <a:gd name="T19" fmla="*/ 70 h 111"/>
                      <a:gd name="T20" fmla="*/ 111 w 111"/>
                      <a:gd name="T21" fmla="*/ 43 h 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11" h="111">
                        <a:moveTo>
                          <a:pt x="111" y="43"/>
                        </a:moveTo>
                        <a:lnTo>
                          <a:pt x="70" y="40"/>
                        </a:lnTo>
                        <a:lnTo>
                          <a:pt x="56" y="0"/>
                        </a:lnTo>
                        <a:lnTo>
                          <a:pt x="41" y="40"/>
                        </a:lnTo>
                        <a:lnTo>
                          <a:pt x="0" y="43"/>
                        </a:lnTo>
                        <a:lnTo>
                          <a:pt x="32" y="70"/>
                        </a:lnTo>
                        <a:cubicBezTo>
                          <a:pt x="38" y="71"/>
                          <a:pt x="44" y="74"/>
                          <a:pt x="49" y="78"/>
                        </a:cubicBezTo>
                        <a:cubicBezTo>
                          <a:pt x="52" y="81"/>
                          <a:pt x="55" y="85"/>
                          <a:pt x="56" y="88"/>
                        </a:cubicBezTo>
                        <a:lnTo>
                          <a:pt x="90" y="111"/>
                        </a:lnTo>
                        <a:lnTo>
                          <a:pt x="80" y="70"/>
                        </a:lnTo>
                        <a:lnTo>
                          <a:pt x="111" y="4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25D0AEA-FFFD-4C88-81C5-619407C191B2}"/>
                </a:ext>
              </a:extLst>
            </p:cNvPr>
            <p:cNvSpPr txBox="1"/>
            <p:nvPr/>
          </p:nvSpPr>
          <p:spPr>
            <a:xfrm>
              <a:off x="7408036" y="4612300"/>
              <a:ext cx="1711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/>
                <a:t>2400 customers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BFEA75-0408-4AA4-A817-F649035F7BB7}"/>
              </a:ext>
            </a:extLst>
          </p:cNvPr>
          <p:cNvGrpSpPr/>
          <p:nvPr/>
        </p:nvGrpSpPr>
        <p:grpSpPr>
          <a:xfrm>
            <a:off x="9407412" y="1710991"/>
            <a:ext cx="1978173" cy="4648659"/>
            <a:chOff x="9793911" y="1710991"/>
            <a:chExt cx="1978173" cy="4648659"/>
          </a:xfrm>
        </p:grpSpPr>
        <p:grpSp>
          <p:nvGrpSpPr>
            <p:cNvPr id="103" name="Gruppieren 59">
              <a:extLst>
                <a:ext uri="{FF2B5EF4-FFF2-40B4-BE49-F238E27FC236}">
                  <a16:creationId xmlns:a16="http://schemas.microsoft.com/office/drawing/2014/main" id="{26740456-00AB-44C0-936C-26B59D5C4510}"/>
                </a:ext>
              </a:extLst>
            </p:cNvPr>
            <p:cNvGrpSpPr/>
            <p:nvPr/>
          </p:nvGrpSpPr>
          <p:grpSpPr>
            <a:xfrm>
              <a:off x="10136993" y="1710991"/>
              <a:ext cx="603391" cy="2359349"/>
              <a:chOff x="6497056" y="2004357"/>
              <a:chExt cx="668655" cy="2646187"/>
            </a:xfrm>
          </p:grpSpPr>
          <p:sp>
            <p:nvSpPr>
              <p:cNvPr id="104" name="Freeform 710">
                <a:extLst>
                  <a:ext uri="{FF2B5EF4-FFF2-40B4-BE49-F238E27FC236}">
                    <a16:creationId xmlns:a16="http://schemas.microsoft.com/office/drawing/2014/main" id="{4A73440C-6EA6-413E-82A4-9E6F6FF6F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4163" y="2025700"/>
                <a:ext cx="654429" cy="2496803"/>
              </a:xfrm>
              <a:custGeom>
                <a:avLst/>
                <a:gdLst>
                  <a:gd name="T0" fmla="*/ 897 w 898"/>
                  <a:gd name="T1" fmla="*/ 1238 h 3411"/>
                  <a:gd name="T2" fmla="*/ 878 w 898"/>
                  <a:gd name="T3" fmla="*/ 882 h 3411"/>
                  <a:gd name="T4" fmla="*/ 646 w 898"/>
                  <a:gd name="T5" fmla="*/ 565 h 3411"/>
                  <a:gd name="T6" fmla="*/ 529 w 898"/>
                  <a:gd name="T7" fmla="*/ 419 h 3411"/>
                  <a:gd name="T8" fmla="*/ 562 w 898"/>
                  <a:gd name="T9" fmla="*/ 342 h 3411"/>
                  <a:gd name="T10" fmla="*/ 600 w 898"/>
                  <a:gd name="T11" fmla="*/ 288 h 3411"/>
                  <a:gd name="T12" fmla="*/ 589 w 898"/>
                  <a:gd name="T13" fmla="*/ 226 h 3411"/>
                  <a:gd name="T14" fmla="*/ 452 w 898"/>
                  <a:gd name="T15" fmla="*/ 8 h 3411"/>
                  <a:gd name="T16" fmla="*/ 447 w 898"/>
                  <a:gd name="T17" fmla="*/ 8 h 3411"/>
                  <a:gd name="T18" fmla="*/ 309 w 898"/>
                  <a:gd name="T19" fmla="*/ 226 h 3411"/>
                  <a:gd name="T20" fmla="*/ 298 w 898"/>
                  <a:gd name="T21" fmla="*/ 288 h 3411"/>
                  <a:gd name="T22" fmla="*/ 336 w 898"/>
                  <a:gd name="T23" fmla="*/ 342 h 3411"/>
                  <a:gd name="T24" fmla="*/ 369 w 898"/>
                  <a:gd name="T25" fmla="*/ 419 h 3411"/>
                  <a:gd name="T26" fmla="*/ 252 w 898"/>
                  <a:gd name="T27" fmla="*/ 565 h 3411"/>
                  <a:gd name="T28" fmla="*/ 20 w 898"/>
                  <a:gd name="T29" fmla="*/ 882 h 3411"/>
                  <a:gd name="T30" fmla="*/ 1 w 898"/>
                  <a:gd name="T31" fmla="*/ 1238 h 3411"/>
                  <a:gd name="T32" fmla="*/ 31 w 898"/>
                  <a:gd name="T33" fmla="*/ 1720 h 3411"/>
                  <a:gd name="T34" fmla="*/ 77 w 898"/>
                  <a:gd name="T35" fmla="*/ 2045 h 3411"/>
                  <a:gd name="T36" fmla="*/ 123 w 898"/>
                  <a:gd name="T37" fmla="*/ 1678 h 3411"/>
                  <a:gd name="T38" fmla="*/ 125 w 898"/>
                  <a:gd name="T39" fmla="*/ 1363 h 3411"/>
                  <a:gd name="T40" fmla="*/ 167 w 898"/>
                  <a:gd name="T41" fmla="*/ 966 h 3411"/>
                  <a:gd name="T42" fmla="*/ 176 w 898"/>
                  <a:gd name="T43" fmla="*/ 1337 h 3411"/>
                  <a:gd name="T44" fmla="*/ 168 w 898"/>
                  <a:gd name="T45" fmla="*/ 2296 h 3411"/>
                  <a:gd name="T46" fmla="*/ 187 w 898"/>
                  <a:gd name="T47" fmla="*/ 2565 h 3411"/>
                  <a:gd name="T48" fmla="*/ 249 w 898"/>
                  <a:gd name="T49" fmla="*/ 3411 h 3411"/>
                  <a:gd name="T50" fmla="*/ 378 w 898"/>
                  <a:gd name="T51" fmla="*/ 3395 h 3411"/>
                  <a:gd name="T52" fmla="*/ 398 w 898"/>
                  <a:gd name="T53" fmla="*/ 3090 h 3411"/>
                  <a:gd name="T54" fmla="*/ 398 w 898"/>
                  <a:gd name="T55" fmla="*/ 2504 h 3411"/>
                  <a:gd name="T56" fmla="*/ 432 w 898"/>
                  <a:gd name="T57" fmla="*/ 2045 h 3411"/>
                  <a:gd name="T58" fmla="*/ 466 w 898"/>
                  <a:gd name="T59" fmla="*/ 2045 h 3411"/>
                  <a:gd name="T60" fmla="*/ 500 w 898"/>
                  <a:gd name="T61" fmla="*/ 2504 h 3411"/>
                  <a:gd name="T62" fmla="*/ 500 w 898"/>
                  <a:gd name="T63" fmla="*/ 3090 h 3411"/>
                  <a:gd name="T64" fmla="*/ 520 w 898"/>
                  <a:gd name="T65" fmla="*/ 3395 h 3411"/>
                  <a:gd name="T66" fmla="*/ 649 w 898"/>
                  <a:gd name="T67" fmla="*/ 3411 h 3411"/>
                  <a:gd name="T68" fmla="*/ 711 w 898"/>
                  <a:gd name="T69" fmla="*/ 2565 h 3411"/>
                  <a:gd name="T70" fmla="*/ 730 w 898"/>
                  <a:gd name="T71" fmla="*/ 2296 h 3411"/>
                  <a:gd name="T72" fmla="*/ 722 w 898"/>
                  <a:gd name="T73" fmla="*/ 1337 h 3411"/>
                  <a:gd name="T74" fmla="*/ 731 w 898"/>
                  <a:gd name="T75" fmla="*/ 966 h 3411"/>
                  <a:gd name="T76" fmla="*/ 773 w 898"/>
                  <a:gd name="T77" fmla="*/ 1363 h 3411"/>
                  <a:gd name="T78" fmla="*/ 775 w 898"/>
                  <a:gd name="T79" fmla="*/ 1678 h 3411"/>
                  <a:gd name="T80" fmla="*/ 821 w 898"/>
                  <a:gd name="T81" fmla="*/ 2045 h 3411"/>
                  <a:gd name="T82" fmla="*/ 867 w 898"/>
                  <a:gd name="T83" fmla="*/ 1720 h 3411"/>
                  <a:gd name="T84" fmla="*/ 897 w 898"/>
                  <a:gd name="T85" fmla="*/ 1238 h 3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8" h="3411">
                    <a:moveTo>
                      <a:pt x="897" y="1238"/>
                    </a:moveTo>
                    <a:cubicBezTo>
                      <a:pt x="895" y="1109"/>
                      <a:pt x="873" y="930"/>
                      <a:pt x="878" y="882"/>
                    </a:cubicBezTo>
                    <a:cubicBezTo>
                      <a:pt x="881" y="842"/>
                      <a:pt x="864" y="604"/>
                      <a:pt x="646" y="565"/>
                    </a:cubicBezTo>
                    <a:cubicBezTo>
                      <a:pt x="490" y="537"/>
                      <a:pt x="529" y="419"/>
                      <a:pt x="529" y="419"/>
                    </a:cubicBezTo>
                    <a:cubicBezTo>
                      <a:pt x="560" y="398"/>
                      <a:pt x="562" y="342"/>
                      <a:pt x="562" y="342"/>
                    </a:cubicBezTo>
                    <a:cubicBezTo>
                      <a:pt x="580" y="342"/>
                      <a:pt x="579" y="336"/>
                      <a:pt x="600" y="288"/>
                    </a:cubicBezTo>
                    <a:cubicBezTo>
                      <a:pt x="622" y="240"/>
                      <a:pt x="589" y="226"/>
                      <a:pt x="589" y="226"/>
                    </a:cubicBezTo>
                    <a:cubicBezTo>
                      <a:pt x="632" y="0"/>
                      <a:pt x="452" y="8"/>
                      <a:pt x="452" y="8"/>
                    </a:cubicBezTo>
                    <a:lnTo>
                      <a:pt x="447" y="8"/>
                    </a:lnTo>
                    <a:cubicBezTo>
                      <a:pt x="447" y="8"/>
                      <a:pt x="266" y="0"/>
                      <a:pt x="309" y="226"/>
                    </a:cubicBezTo>
                    <a:cubicBezTo>
                      <a:pt x="309" y="226"/>
                      <a:pt x="276" y="240"/>
                      <a:pt x="298" y="288"/>
                    </a:cubicBezTo>
                    <a:cubicBezTo>
                      <a:pt x="319" y="336"/>
                      <a:pt x="318" y="342"/>
                      <a:pt x="336" y="342"/>
                    </a:cubicBezTo>
                    <a:cubicBezTo>
                      <a:pt x="336" y="342"/>
                      <a:pt x="339" y="398"/>
                      <a:pt x="369" y="419"/>
                    </a:cubicBezTo>
                    <a:cubicBezTo>
                      <a:pt x="369" y="419"/>
                      <a:pt x="408" y="537"/>
                      <a:pt x="252" y="565"/>
                    </a:cubicBezTo>
                    <a:cubicBezTo>
                      <a:pt x="35" y="604"/>
                      <a:pt x="17" y="842"/>
                      <a:pt x="20" y="882"/>
                    </a:cubicBezTo>
                    <a:cubicBezTo>
                      <a:pt x="25" y="930"/>
                      <a:pt x="3" y="1109"/>
                      <a:pt x="1" y="1238"/>
                    </a:cubicBezTo>
                    <a:cubicBezTo>
                      <a:pt x="0" y="1367"/>
                      <a:pt x="31" y="1720"/>
                      <a:pt x="31" y="1720"/>
                    </a:cubicBezTo>
                    <a:cubicBezTo>
                      <a:pt x="11" y="1887"/>
                      <a:pt x="37" y="2040"/>
                      <a:pt x="77" y="2045"/>
                    </a:cubicBezTo>
                    <a:cubicBezTo>
                      <a:pt x="117" y="2049"/>
                      <a:pt x="123" y="1678"/>
                      <a:pt x="123" y="1678"/>
                    </a:cubicBezTo>
                    <a:lnTo>
                      <a:pt x="125" y="1363"/>
                    </a:lnTo>
                    <a:lnTo>
                      <a:pt x="167" y="966"/>
                    </a:lnTo>
                    <a:lnTo>
                      <a:pt x="176" y="1337"/>
                    </a:lnTo>
                    <a:cubicBezTo>
                      <a:pt x="176" y="1337"/>
                      <a:pt x="109" y="1967"/>
                      <a:pt x="168" y="2296"/>
                    </a:cubicBezTo>
                    <a:cubicBezTo>
                      <a:pt x="168" y="2296"/>
                      <a:pt x="193" y="2501"/>
                      <a:pt x="187" y="2565"/>
                    </a:cubicBezTo>
                    <a:cubicBezTo>
                      <a:pt x="182" y="2628"/>
                      <a:pt x="223" y="3238"/>
                      <a:pt x="249" y="3411"/>
                    </a:cubicBezTo>
                    <a:lnTo>
                      <a:pt x="378" y="3395"/>
                    </a:lnTo>
                    <a:cubicBezTo>
                      <a:pt x="378" y="3395"/>
                      <a:pt x="384" y="3134"/>
                      <a:pt x="398" y="3090"/>
                    </a:cubicBezTo>
                    <a:cubicBezTo>
                      <a:pt x="411" y="3046"/>
                      <a:pt x="390" y="2610"/>
                      <a:pt x="398" y="2504"/>
                    </a:cubicBezTo>
                    <a:cubicBezTo>
                      <a:pt x="406" y="2398"/>
                      <a:pt x="432" y="2045"/>
                      <a:pt x="432" y="2045"/>
                    </a:cubicBezTo>
                    <a:lnTo>
                      <a:pt x="466" y="2045"/>
                    </a:lnTo>
                    <a:cubicBezTo>
                      <a:pt x="466" y="2045"/>
                      <a:pt x="492" y="2398"/>
                      <a:pt x="500" y="2504"/>
                    </a:cubicBezTo>
                    <a:cubicBezTo>
                      <a:pt x="508" y="2610"/>
                      <a:pt x="487" y="3046"/>
                      <a:pt x="500" y="3090"/>
                    </a:cubicBezTo>
                    <a:cubicBezTo>
                      <a:pt x="514" y="3134"/>
                      <a:pt x="520" y="3395"/>
                      <a:pt x="520" y="3395"/>
                    </a:cubicBezTo>
                    <a:lnTo>
                      <a:pt x="649" y="3411"/>
                    </a:lnTo>
                    <a:cubicBezTo>
                      <a:pt x="675" y="3238"/>
                      <a:pt x="716" y="2628"/>
                      <a:pt x="711" y="2565"/>
                    </a:cubicBezTo>
                    <a:cubicBezTo>
                      <a:pt x="705" y="2501"/>
                      <a:pt x="730" y="2296"/>
                      <a:pt x="730" y="2296"/>
                    </a:cubicBezTo>
                    <a:cubicBezTo>
                      <a:pt x="789" y="1967"/>
                      <a:pt x="722" y="1337"/>
                      <a:pt x="722" y="1337"/>
                    </a:cubicBezTo>
                    <a:lnTo>
                      <a:pt x="731" y="966"/>
                    </a:lnTo>
                    <a:lnTo>
                      <a:pt x="773" y="1363"/>
                    </a:lnTo>
                    <a:lnTo>
                      <a:pt x="775" y="1678"/>
                    </a:lnTo>
                    <a:cubicBezTo>
                      <a:pt x="775" y="1678"/>
                      <a:pt x="781" y="2049"/>
                      <a:pt x="821" y="2045"/>
                    </a:cubicBezTo>
                    <a:cubicBezTo>
                      <a:pt x="861" y="2040"/>
                      <a:pt x="887" y="1887"/>
                      <a:pt x="867" y="1720"/>
                    </a:cubicBezTo>
                    <a:cubicBezTo>
                      <a:pt x="867" y="1720"/>
                      <a:pt x="898" y="1367"/>
                      <a:pt x="897" y="1238"/>
                    </a:cubicBezTo>
                  </a:path>
                </a:pathLst>
              </a:custGeom>
              <a:solidFill>
                <a:srgbClr val="C09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2891"/>
              </a:p>
            </p:txBody>
          </p:sp>
          <p:sp>
            <p:nvSpPr>
              <p:cNvPr id="105" name="Freeform 903">
                <a:extLst>
                  <a:ext uri="{FF2B5EF4-FFF2-40B4-BE49-F238E27FC236}">
                    <a16:creationId xmlns:a16="http://schemas.microsoft.com/office/drawing/2014/main" id="{BEBC27DA-3691-4E7B-8945-C19A0BDC90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3342" y="2004357"/>
                <a:ext cx="248970" cy="206291"/>
              </a:xfrm>
              <a:custGeom>
                <a:avLst/>
                <a:gdLst>
                  <a:gd name="T0" fmla="*/ 37 w 344"/>
                  <a:gd name="T1" fmla="*/ 288 h 288"/>
                  <a:gd name="T2" fmla="*/ 60 w 344"/>
                  <a:gd name="T3" fmla="*/ 254 h 288"/>
                  <a:gd name="T4" fmla="*/ 60 w 344"/>
                  <a:gd name="T5" fmla="*/ 139 h 288"/>
                  <a:gd name="T6" fmla="*/ 126 w 344"/>
                  <a:gd name="T7" fmla="*/ 126 h 288"/>
                  <a:gd name="T8" fmla="*/ 228 w 344"/>
                  <a:gd name="T9" fmla="*/ 157 h 288"/>
                  <a:gd name="T10" fmla="*/ 194 w 344"/>
                  <a:gd name="T11" fmla="*/ 126 h 288"/>
                  <a:gd name="T12" fmla="*/ 263 w 344"/>
                  <a:gd name="T13" fmla="*/ 141 h 288"/>
                  <a:gd name="T14" fmla="*/ 293 w 344"/>
                  <a:gd name="T15" fmla="*/ 243 h 288"/>
                  <a:gd name="T16" fmla="*/ 322 w 344"/>
                  <a:gd name="T17" fmla="*/ 272 h 288"/>
                  <a:gd name="T18" fmla="*/ 328 w 344"/>
                  <a:gd name="T19" fmla="*/ 119 h 288"/>
                  <a:gd name="T20" fmla="*/ 225 w 344"/>
                  <a:gd name="T21" fmla="*/ 40 h 288"/>
                  <a:gd name="T22" fmla="*/ 153 w 344"/>
                  <a:gd name="T23" fmla="*/ 0 h 288"/>
                  <a:gd name="T24" fmla="*/ 163 w 344"/>
                  <a:gd name="T25" fmla="*/ 26 h 288"/>
                  <a:gd name="T26" fmla="*/ 98 w 344"/>
                  <a:gd name="T27" fmla="*/ 18 h 288"/>
                  <a:gd name="T28" fmla="*/ 118 w 344"/>
                  <a:gd name="T29" fmla="*/ 45 h 288"/>
                  <a:gd name="T30" fmla="*/ 28 w 344"/>
                  <a:gd name="T31" fmla="*/ 112 h 288"/>
                  <a:gd name="T32" fmla="*/ 37 w 344"/>
                  <a:gd name="T33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4" h="288">
                    <a:moveTo>
                      <a:pt x="37" y="288"/>
                    </a:moveTo>
                    <a:lnTo>
                      <a:pt x="60" y="254"/>
                    </a:lnTo>
                    <a:cubicBezTo>
                      <a:pt x="60" y="254"/>
                      <a:pt x="37" y="163"/>
                      <a:pt x="60" y="139"/>
                    </a:cubicBezTo>
                    <a:cubicBezTo>
                      <a:pt x="82" y="116"/>
                      <a:pt x="105" y="115"/>
                      <a:pt x="126" y="126"/>
                    </a:cubicBezTo>
                    <a:cubicBezTo>
                      <a:pt x="148" y="137"/>
                      <a:pt x="203" y="159"/>
                      <a:pt x="228" y="157"/>
                    </a:cubicBezTo>
                    <a:cubicBezTo>
                      <a:pt x="228" y="157"/>
                      <a:pt x="211" y="149"/>
                      <a:pt x="194" y="126"/>
                    </a:cubicBezTo>
                    <a:cubicBezTo>
                      <a:pt x="194" y="126"/>
                      <a:pt x="246" y="127"/>
                      <a:pt x="263" y="141"/>
                    </a:cubicBezTo>
                    <a:cubicBezTo>
                      <a:pt x="280" y="155"/>
                      <a:pt x="303" y="214"/>
                      <a:pt x="293" y="243"/>
                    </a:cubicBezTo>
                    <a:lnTo>
                      <a:pt x="322" y="272"/>
                    </a:lnTo>
                    <a:cubicBezTo>
                      <a:pt x="322" y="272"/>
                      <a:pt x="344" y="163"/>
                      <a:pt x="328" y="119"/>
                    </a:cubicBezTo>
                    <a:cubicBezTo>
                      <a:pt x="313" y="75"/>
                      <a:pt x="246" y="49"/>
                      <a:pt x="225" y="40"/>
                    </a:cubicBezTo>
                    <a:cubicBezTo>
                      <a:pt x="204" y="32"/>
                      <a:pt x="191" y="5"/>
                      <a:pt x="153" y="0"/>
                    </a:cubicBezTo>
                    <a:cubicBezTo>
                      <a:pt x="153" y="0"/>
                      <a:pt x="157" y="6"/>
                      <a:pt x="163" y="26"/>
                    </a:cubicBezTo>
                    <a:cubicBezTo>
                      <a:pt x="169" y="46"/>
                      <a:pt x="115" y="16"/>
                      <a:pt x="98" y="18"/>
                    </a:cubicBezTo>
                    <a:cubicBezTo>
                      <a:pt x="98" y="18"/>
                      <a:pt x="116" y="36"/>
                      <a:pt x="118" y="45"/>
                    </a:cubicBezTo>
                    <a:cubicBezTo>
                      <a:pt x="119" y="53"/>
                      <a:pt x="57" y="51"/>
                      <a:pt x="28" y="112"/>
                    </a:cubicBezTo>
                    <a:cubicBezTo>
                      <a:pt x="0" y="171"/>
                      <a:pt x="37" y="288"/>
                      <a:pt x="37" y="288"/>
                    </a:cubicBezTo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2891"/>
              </a:p>
            </p:txBody>
          </p:sp>
          <p:sp>
            <p:nvSpPr>
              <p:cNvPr id="106" name="Freeform 914">
                <a:extLst>
                  <a:ext uri="{FF2B5EF4-FFF2-40B4-BE49-F238E27FC236}">
                    <a16:creationId xmlns:a16="http://schemas.microsoft.com/office/drawing/2014/main" id="{B7DC2547-3572-437C-AA37-AD1682355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9523" y="3320333"/>
                <a:ext cx="483708" cy="1202166"/>
              </a:xfrm>
              <a:custGeom>
                <a:avLst/>
                <a:gdLst>
                  <a:gd name="T0" fmla="*/ 664 w 664"/>
                  <a:gd name="T1" fmla="*/ 192 h 1642"/>
                  <a:gd name="T2" fmla="*/ 639 w 664"/>
                  <a:gd name="T3" fmla="*/ 0 h 1642"/>
                  <a:gd name="T4" fmla="*/ 332 w 664"/>
                  <a:gd name="T5" fmla="*/ 37 h 1642"/>
                  <a:gd name="T6" fmla="*/ 25 w 664"/>
                  <a:gd name="T7" fmla="*/ 0 h 1642"/>
                  <a:gd name="T8" fmla="*/ 0 w 664"/>
                  <a:gd name="T9" fmla="*/ 192 h 1642"/>
                  <a:gd name="T10" fmla="*/ 36 w 664"/>
                  <a:gd name="T11" fmla="*/ 822 h 1642"/>
                  <a:gd name="T12" fmla="*/ 106 w 664"/>
                  <a:gd name="T13" fmla="*/ 1642 h 1642"/>
                  <a:gd name="T14" fmla="*/ 271 w 664"/>
                  <a:gd name="T15" fmla="*/ 1642 h 1642"/>
                  <a:gd name="T16" fmla="*/ 289 w 664"/>
                  <a:gd name="T17" fmla="*/ 1366 h 1642"/>
                  <a:gd name="T18" fmla="*/ 301 w 664"/>
                  <a:gd name="T19" fmla="*/ 942 h 1642"/>
                  <a:gd name="T20" fmla="*/ 296 w 664"/>
                  <a:gd name="T21" fmla="*/ 769 h 1642"/>
                  <a:gd name="T22" fmla="*/ 329 w 664"/>
                  <a:gd name="T23" fmla="*/ 367 h 1642"/>
                  <a:gd name="T24" fmla="*/ 332 w 664"/>
                  <a:gd name="T25" fmla="*/ 364 h 1642"/>
                  <a:gd name="T26" fmla="*/ 335 w 664"/>
                  <a:gd name="T27" fmla="*/ 367 h 1642"/>
                  <a:gd name="T28" fmla="*/ 368 w 664"/>
                  <a:gd name="T29" fmla="*/ 769 h 1642"/>
                  <a:gd name="T30" fmla="*/ 363 w 664"/>
                  <a:gd name="T31" fmla="*/ 942 h 1642"/>
                  <a:gd name="T32" fmla="*/ 375 w 664"/>
                  <a:gd name="T33" fmla="*/ 1366 h 1642"/>
                  <a:gd name="T34" fmla="*/ 393 w 664"/>
                  <a:gd name="T35" fmla="*/ 1642 h 1642"/>
                  <a:gd name="T36" fmla="*/ 558 w 664"/>
                  <a:gd name="T37" fmla="*/ 1642 h 1642"/>
                  <a:gd name="T38" fmla="*/ 628 w 664"/>
                  <a:gd name="T39" fmla="*/ 822 h 1642"/>
                  <a:gd name="T40" fmla="*/ 664 w 664"/>
                  <a:gd name="T41" fmla="*/ 192 h 1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64" h="1642">
                    <a:moveTo>
                      <a:pt x="664" y="192"/>
                    </a:moveTo>
                    <a:lnTo>
                      <a:pt x="639" y="0"/>
                    </a:lnTo>
                    <a:lnTo>
                      <a:pt x="332" y="37"/>
                    </a:lnTo>
                    <a:lnTo>
                      <a:pt x="25" y="0"/>
                    </a:lnTo>
                    <a:lnTo>
                      <a:pt x="0" y="192"/>
                    </a:lnTo>
                    <a:cubicBezTo>
                      <a:pt x="9" y="406"/>
                      <a:pt x="48" y="665"/>
                      <a:pt x="36" y="822"/>
                    </a:cubicBezTo>
                    <a:cubicBezTo>
                      <a:pt x="23" y="980"/>
                      <a:pt x="106" y="1642"/>
                      <a:pt x="106" y="1642"/>
                    </a:cubicBezTo>
                    <a:lnTo>
                      <a:pt x="271" y="1642"/>
                    </a:lnTo>
                    <a:cubicBezTo>
                      <a:pt x="271" y="1639"/>
                      <a:pt x="288" y="1369"/>
                      <a:pt x="289" y="1366"/>
                    </a:cubicBezTo>
                    <a:cubicBezTo>
                      <a:pt x="289" y="1366"/>
                      <a:pt x="309" y="1165"/>
                      <a:pt x="301" y="942"/>
                    </a:cubicBezTo>
                    <a:cubicBezTo>
                      <a:pt x="299" y="878"/>
                      <a:pt x="295" y="820"/>
                      <a:pt x="296" y="769"/>
                    </a:cubicBezTo>
                    <a:cubicBezTo>
                      <a:pt x="296" y="659"/>
                      <a:pt x="316" y="464"/>
                      <a:pt x="329" y="367"/>
                    </a:cubicBezTo>
                    <a:cubicBezTo>
                      <a:pt x="329" y="365"/>
                      <a:pt x="331" y="364"/>
                      <a:pt x="332" y="364"/>
                    </a:cubicBezTo>
                    <a:cubicBezTo>
                      <a:pt x="333" y="364"/>
                      <a:pt x="335" y="365"/>
                      <a:pt x="335" y="367"/>
                    </a:cubicBezTo>
                    <a:cubicBezTo>
                      <a:pt x="348" y="464"/>
                      <a:pt x="368" y="659"/>
                      <a:pt x="368" y="769"/>
                    </a:cubicBezTo>
                    <a:cubicBezTo>
                      <a:pt x="369" y="820"/>
                      <a:pt x="365" y="878"/>
                      <a:pt x="363" y="942"/>
                    </a:cubicBezTo>
                    <a:cubicBezTo>
                      <a:pt x="355" y="1165"/>
                      <a:pt x="375" y="1366"/>
                      <a:pt x="375" y="1366"/>
                    </a:cubicBezTo>
                    <a:cubicBezTo>
                      <a:pt x="376" y="1369"/>
                      <a:pt x="393" y="1639"/>
                      <a:pt x="393" y="1642"/>
                    </a:cubicBezTo>
                    <a:lnTo>
                      <a:pt x="558" y="1642"/>
                    </a:lnTo>
                    <a:cubicBezTo>
                      <a:pt x="558" y="1642"/>
                      <a:pt x="641" y="980"/>
                      <a:pt x="628" y="822"/>
                    </a:cubicBezTo>
                    <a:cubicBezTo>
                      <a:pt x="616" y="665"/>
                      <a:pt x="655" y="406"/>
                      <a:pt x="664" y="192"/>
                    </a:cubicBez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2891"/>
              </a:p>
            </p:txBody>
          </p:sp>
          <p:sp>
            <p:nvSpPr>
              <p:cNvPr id="107" name="Freeform 918">
                <a:extLst>
                  <a:ext uri="{FF2B5EF4-FFF2-40B4-BE49-F238E27FC236}">
                    <a16:creationId xmlns:a16="http://schemas.microsoft.com/office/drawing/2014/main" id="{7EE0D48F-1A4C-4D2B-A8BE-73E6DE18F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7056" y="2424046"/>
                <a:ext cx="668655" cy="938967"/>
              </a:xfrm>
              <a:custGeom>
                <a:avLst/>
                <a:gdLst>
                  <a:gd name="T0" fmla="*/ 759 w 918"/>
                  <a:gd name="T1" fmla="*/ 501 h 1281"/>
                  <a:gd name="T2" fmla="*/ 918 w 918"/>
                  <a:gd name="T3" fmla="*/ 407 h 1281"/>
                  <a:gd name="T4" fmla="*/ 808 w 918"/>
                  <a:gd name="T5" fmla="*/ 94 h 1281"/>
                  <a:gd name="T6" fmla="*/ 621 w 918"/>
                  <a:gd name="T7" fmla="*/ 0 h 1281"/>
                  <a:gd name="T8" fmla="*/ 459 w 918"/>
                  <a:gd name="T9" fmla="*/ 55 h 1281"/>
                  <a:gd name="T10" fmla="*/ 297 w 918"/>
                  <a:gd name="T11" fmla="*/ 0 h 1281"/>
                  <a:gd name="T12" fmla="*/ 110 w 918"/>
                  <a:gd name="T13" fmla="*/ 94 h 1281"/>
                  <a:gd name="T14" fmla="*/ 0 w 918"/>
                  <a:gd name="T15" fmla="*/ 407 h 1281"/>
                  <a:gd name="T16" fmla="*/ 159 w 918"/>
                  <a:gd name="T17" fmla="*/ 501 h 1281"/>
                  <a:gd name="T18" fmla="*/ 170 w 918"/>
                  <a:gd name="T19" fmla="*/ 855 h 1281"/>
                  <a:gd name="T20" fmla="*/ 140 w 918"/>
                  <a:gd name="T21" fmla="*/ 1215 h 1281"/>
                  <a:gd name="T22" fmla="*/ 459 w 918"/>
                  <a:gd name="T23" fmla="*/ 1281 h 1281"/>
                  <a:gd name="T24" fmla="*/ 778 w 918"/>
                  <a:gd name="T25" fmla="*/ 1215 h 1281"/>
                  <a:gd name="T26" fmla="*/ 748 w 918"/>
                  <a:gd name="T27" fmla="*/ 855 h 1281"/>
                  <a:gd name="T28" fmla="*/ 759 w 918"/>
                  <a:gd name="T29" fmla="*/ 501 h 1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8" h="1281">
                    <a:moveTo>
                      <a:pt x="759" y="501"/>
                    </a:moveTo>
                    <a:lnTo>
                      <a:pt x="918" y="407"/>
                    </a:lnTo>
                    <a:cubicBezTo>
                      <a:pt x="918" y="252"/>
                      <a:pt x="841" y="132"/>
                      <a:pt x="808" y="94"/>
                    </a:cubicBezTo>
                    <a:cubicBezTo>
                      <a:pt x="775" y="55"/>
                      <a:pt x="621" y="0"/>
                      <a:pt x="621" y="0"/>
                    </a:cubicBezTo>
                    <a:lnTo>
                      <a:pt x="459" y="55"/>
                    </a:lnTo>
                    <a:lnTo>
                      <a:pt x="297" y="0"/>
                    </a:lnTo>
                    <a:cubicBezTo>
                      <a:pt x="297" y="0"/>
                      <a:pt x="143" y="55"/>
                      <a:pt x="110" y="94"/>
                    </a:cubicBezTo>
                    <a:cubicBezTo>
                      <a:pt x="77" y="132"/>
                      <a:pt x="0" y="252"/>
                      <a:pt x="0" y="407"/>
                    </a:cubicBezTo>
                    <a:lnTo>
                      <a:pt x="159" y="501"/>
                    </a:lnTo>
                    <a:lnTo>
                      <a:pt x="170" y="855"/>
                    </a:lnTo>
                    <a:lnTo>
                      <a:pt x="140" y="1215"/>
                    </a:lnTo>
                    <a:cubicBezTo>
                      <a:pt x="140" y="1215"/>
                      <a:pt x="344" y="1279"/>
                      <a:pt x="459" y="1281"/>
                    </a:cubicBezTo>
                    <a:cubicBezTo>
                      <a:pt x="574" y="1279"/>
                      <a:pt x="778" y="1215"/>
                      <a:pt x="778" y="1215"/>
                    </a:cubicBezTo>
                    <a:lnTo>
                      <a:pt x="748" y="855"/>
                    </a:lnTo>
                    <a:lnTo>
                      <a:pt x="759" y="501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2891"/>
              </a:p>
            </p:txBody>
          </p:sp>
          <p:sp>
            <p:nvSpPr>
              <p:cNvPr id="108" name="Freeform: Shape 165">
                <a:extLst>
                  <a:ext uri="{FF2B5EF4-FFF2-40B4-BE49-F238E27FC236}">
                    <a16:creationId xmlns:a16="http://schemas.microsoft.com/office/drawing/2014/main" id="{589E045F-355F-4E50-BED3-BBDB8AAEBD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0451" y="2388487"/>
                <a:ext cx="234748" cy="113814"/>
              </a:xfrm>
              <a:custGeom>
                <a:avLst/>
                <a:gdLst>
                  <a:gd name="connsiteX0" fmla="*/ 116515 w 128166"/>
                  <a:gd name="connsiteY0" fmla="*/ 0 h 62139"/>
                  <a:gd name="connsiteX1" fmla="*/ 128166 w 128166"/>
                  <a:gd name="connsiteY1" fmla="*/ 19419 h 62139"/>
                  <a:gd name="connsiteX2" fmla="*/ 85444 w 128166"/>
                  <a:gd name="connsiteY2" fmla="*/ 62139 h 62139"/>
                  <a:gd name="connsiteX3" fmla="*/ 69909 w 128166"/>
                  <a:gd name="connsiteY3" fmla="*/ 38837 h 62139"/>
                  <a:gd name="connsiteX4" fmla="*/ 11651 w 128166"/>
                  <a:gd name="connsiteY4" fmla="*/ 0 h 62139"/>
                  <a:gd name="connsiteX5" fmla="*/ 62139 w 128166"/>
                  <a:gd name="connsiteY5" fmla="*/ 38837 h 62139"/>
                  <a:gd name="connsiteX6" fmla="*/ 46604 w 128166"/>
                  <a:gd name="connsiteY6" fmla="*/ 62139 h 62139"/>
                  <a:gd name="connsiteX7" fmla="*/ 0 w 128166"/>
                  <a:gd name="connsiteY7" fmla="*/ 19419 h 6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166" h="62139">
                    <a:moveTo>
                      <a:pt x="116515" y="0"/>
                    </a:moveTo>
                    <a:lnTo>
                      <a:pt x="128166" y="19419"/>
                    </a:lnTo>
                    <a:lnTo>
                      <a:pt x="85444" y="62139"/>
                    </a:lnTo>
                    <a:lnTo>
                      <a:pt x="69909" y="38837"/>
                    </a:lnTo>
                    <a:close/>
                    <a:moveTo>
                      <a:pt x="11651" y="0"/>
                    </a:moveTo>
                    <a:lnTo>
                      <a:pt x="62139" y="38837"/>
                    </a:lnTo>
                    <a:lnTo>
                      <a:pt x="46604" y="62139"/>
                    </a:lnTo>
                    <a:lnTo>
                      <a:pt x="0" y="194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sz="2891"/>
              </a:p>
            </p:txBody>
          </p:sp>
          <p:sp>
            <p:nvSpPr>
              <p:cNvPr id="110" name="Freeform: Shape 166">
                <a:extLst>
                  <a:ext uri="{FF2B5EF4-FFF2-40B4-BE49-F238E27FC236}">
                    <a16:creationId xmlns:a16="http://schemas.microsoft.com/office/drawing/2014/main" id="{FF484211-5532-44D3-BD72-E80915014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0691" y="4486936"/>
                <a:ext cx="549224" cy="163608"/>
              </a:xfrm>
              <a:custGeom>
                <a:avLst/>
                <a:gdLst>
                  <a:gd name="connsiteX0" fmla="*/ 214693 w 299862"/>
                  <a:gd name="connsiteY0" fmla="*/ 105 h 89325"/>
                  <a:gd name="connsiteX1" fmla="*/ 244360 w 299862"/>
                  <a:gd name="connsiteY1" fmla="*/ 16483 h 89325"/>
                  <a:gd name="connsiteX2" fmla="*/ 271075 w 299862"/>
                  <a:gd name="connsiteY2" fmla="*/ 39696 h 89325"/>
                  <a:gd name="connsiteX3" fmla="*/ 291111 w 299862"/>
                  <a:gd name="connsiteY3" fmla="*/ 52904 h 89325"/>
                  <a:gd name="connsiteX4" fmla="*/ 291504 w 299862"/>
                  <a:gd name="connsiteY4" fmla="*/ 89325 h 89325"/>
                  <a:gd name="connsiteX5" fmla="*/ 273039 w 299862"/>
                  <a:gd name="connsiteY5" fmla="*/ 89325 h 89325"/>
                  <a:gd name="connsiteX6" fmla="*/ 227467 w 299862"/>
                  <a:gd name="connsiteY6" fmla="*/ 89325 h 89325"/>
                  <a:gd name="connsiteX7" fmla="*/ 207038 w 299862"/>
                  <a:gd name="connsiteY7" fmla="*/ 86123 h 89325"/>
                  <a:gd name="connsiteX8" fmla="*/ 194859 w 299862"/>
                  <a:gd name="connsiteY8" fmla="*/ 78119 h 89325"/>
                  <a:gd name="connsiteX9" fmla="*/ 174823 w 299862"/>
                  <a:gd name="connsiteY9" fmla="*/ 77718 h 89325"/>
                  <a:gd name="connsiteX10" fmla="*/ 176395 w 299862"/>
                  <a:gd name="connsiteY10" fmla="*/ 5276 h 89325"/>
                  <a:gd name="connsiteX11" fmla="*/ 181895 w 299862"/>
                  <a:gd name="connsiteY11" fmla="*/ 18084 h 89325"/>
                  <a:gd name="connsiteX12" fmla="*/ 185038 w 299862"/>
                  <a:gd name="connsiteY12" fmla="*/ 17283 h 89325"/>
                  <a:gd name="connsiteX13" fmla="*/ 190145 w 299862"/>
                  <a:gd name="connsiteY13" fmla="*/ 9679 h 89325"/>
                  <a:gd name="connsiteX14" fmla="*/ 214693 w 299862"/>
                  <a:gd name="connsiteY14" fmla="*/ 105 h 89325"/>
                  <a:gd name="connsiteX15" fmla="*/ 87601 w 299862"/>
                  <a:gd name="connsiteY15" fmla="*/ 105 h 89325"/>
                  <a:gd name="connsiteX16" fmla="*/ 112850 w 299862"/>
                  <a:gd name="connsiteY16" fmla="*/ 9679 h 89325"/>
                  <a:gd name="connsiteX17" fmla="*/ 118103 w 299862"/>
                  <a:gd name="connsiteY17" fmla="*/ 17283 h 89325"/>
                  <a:gd name="connsiteX18" fmla="*/ 121336 w 299862"/>
                  <a:gd name="connsiteY18" fmla="*/ 18084 h 89325"/>
                  <a:gd name="connsiteX19" fmla="*/ 126993 w 299862"/>
                  <a:gd name="connsiteY19" fmla="*/ 5276 h 89325"/>
                  <a:gd name="connsiteX20" fmla="*/ 128609 w 299862"/>
                  <a:gd name="connsiteY20" fmla="*/ 77718 h 89325"/>
                  <a:gd name="connsiteX21" fmla="*/ 108405 w 299862"/>
                  <a:gd name="connsiteY21" fmla="*/ 78119 h 89325"/>
                  <a:gd name="connsiteX22" fmla="*/ 95475 w 299862"/>
                  <a:gd name="connsiteY22" fmla="*/ 86123 h 89325"/>
                  <a:gd name="connsiteX23" fmla="*/ 74462 w 299862"/>
                  <a:gd name="connsiteY23" fmla="*/ 89325 h 89325"/>
                  <a:gd name="connsiteX24" fmla="*/ 27588 w 299862"/>
                  <a:gd name="connsiteY24" fmla="*/ 89325 h 89325"/>
                  <a:gd name="connsiteX25" fmla="*/ 8597 w 299862"/>
                  <a:gd name="connsiteY25" fmla="*/ 89325 h 89325"/>
                  <a:gd name="connsiteX26" fmla="*/ 9001 w 299862"/>
                  <a:gd name="connsiteY26" fmla="*/ 52904 h 89325"/>
                  <a:gd name="connsiteX27" fmla="*/ 30013 w 299862"/>
                  <a:gd name="connsiteY27" fmla="*/ 39696 h 89325"/>
                  <a:gd name="connsiteX28" fmla="*/ 57087 w 299862"/>
                  <a:gd name="connsiteY28" fmla="*/ 16483 h 89325"/>
                  <a:gd name="connsiteX29" fmla="*/ 87601 w 299862"/>
                  <a:gd name="connsiteY29" fmla="*/ 105 h 8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99862" h="89325">
                    <a:moveTo>
                      <a:pt x="214693" y="105"/>
                    </a:moveTo>
                    <a:cubicBezTo>
                      <a:pt x="235300" y="-1528"/>
                      <a:pt x="244360" y="16483"/>
                      <a:pt x="244360" y="16483"/>
                    </a:cubicBezTo>
                    <a:cubicBezTo>
                      <a:pt x="249075" y="22486"/>
                      <a:pt x="266754" y="37695"/>
                      <a:pt x="271075" y="39696"/>
                    </a:cubicBezTo>
                    <a:lnTo>
                      <a:pt x="291111" y="52904"/>
                    </a:lnTo>
                    <a:cubicBezTo>
                      <a:pt x="302111" y="62109"/>
                      <a:pt x="303290" y="86924"/>
                      <a:pt x="291504" y="89325"/>
                    </a:cubicBezTo>
                    <a:lnTo>
                      <a:pt x="273039" y="89325"/>
                    </a:lnTo>
                    <a:lnTo>
                      <a:pt x="227467" y="89325"/>
                    </a:lnTo>
                    <a:lnTo>
                      <a:pt x="207038" y="86123"/>
                    </a:lnTo>
                    <a:lnTo>
                      <a:pt x="194859" y="78119"/>
                    </a:lnTo>
                    <a:cubicBezTo>
                      <a:pt x="194859" y="77718"/>
                      <a:pt x="174823" y="77718"/>
                      <a:pt x="174823" y="77718"/>
                    </a:cubicBezTo>
                    <a:cubicBezTo>
                      <a:pt x="167359" y="58908"/>
                      <a:pt x="176395" y="5276"/>
                      <a:pt x="176395" y="5276"/>
                    </a:cubicBezTo>
                    <a:cubicBezTo>
                      <a:pt x="182681" y="6477"/>
                      <a:pt x="177181" y="17684"/>
                      <a:pt x="181895" y="18084"/>
                    </a:cubicBezTo>
                    <a:cubicBezTo>
                      <a:pt x="183074" y="18084"/>
                      <a:pt x="184252" y="17684"/>
                      <a:pt x="185038" y="17283"/>
                    </a:cubicBezTo>
                    <a:cubicBezTo>
                      <a:pt x="186609" y="14482"/>
                      <a:pt x="188574" y="12080"/>
                      <a:pt x="190145" y="9679"/>
                    </a:cubicBezTo>
                    <a:cubicBezTo>
                      <a:pt x="199672" y="3375"/>
                      <a:pt x="207824" y="649"/>
                      <a:pt x="214693" y="105"/>
                    </a:cubicBezTo>
                    <a:close/>
                    <a:moveTo>
                      <a:pt x="87601" y="105"/>
                    </a:moveTo>
                    <a:cubicBezTo>
                      <a:pt x="94666" y="649"/>
                      <a:pt x="103051" y="3375"/>
                      <a:pt x="112850" y="9679"/>
                    </a:cubicBezTo>
                    <a:cubicBezTo>
                      <a:pt x="114871" y="12080"/>
                      <a:pt x="116487" y="14482"/>
                      <a:pt x="118103" y="17283"/>
                    </a:cubicBezTo>
                    <a:cubicBezTo>
                      <a:pt x="119315" y="17684"/>
                      <a:pt x="120528" y="18084"/>
                      <a:pt x="121336" y="18084"/>
                    </a:cubicBezTo>
                    <a:cubicBezTo>
                      <a:pt x="126185" y="17684"/>
                      <a:pt x="120528" y="6477"/>
                      <a:pt x="126993" y="5276"/>
                    </a:cubicBezTo>
                    <a:cubicBezTo>
                      <a:pt x="126993" y="5276"/>
                      <a:pt x="136287" y="58908"/>
                      <a:pt x="128609" y="77718"/>
                    </a:cubicBezTo>
                    <a:cubicBezTo>
                      <a:pt x="128609" y="77718"/>
                      <a:pt x="108405" y="77718"/>
                      <a:pt x="108405" y="78119"/>
                    </a:cubicBezTo>
                    <a:lnTo>
                      <a:pt x="95475" y="86123"/>
                    </a:lnTo>
                    <a:lnTo>
                      <a:pt x="74462" y="89325"/>
                    </a:lnTo>
                    <a:lnTo>
                      <a:pt x="27588" y="89325"/>
                    </a:lnTo>
                    <a:lnTo>
                      <a:pt x="8597" y="89325"/>
                    </a:lnTo>
                    <a:cubicBezTo>
                      <a:pt x="-3526" y="86924"/>
                      <a:pt x="-2314" y="62109"/>
                      <a:pt x="9001" y="52904"/>
                    </a:cubicBezTo>
                    <a:lnTo>
                      <a:pt x="30013" y="39696"/>
                    </a:lnTo>
                    <a:cubicBezTo>
                      <a:pt x="34054" y="37695"/>
                      <a:pt x="52642" y="22486"/>
                      <a:pt x="57087" y="16483"/>
                    </a:cubicBezTo>
                    <a:cubicBezTo>
                      <a:pt x="57087" y="16483"/>
                      <a:pt x="66406" y="-1528"/>
                      <a:pt x="87601" y="105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sz="2891"/>
              </a:p>
            </p:txBody>
          </p:sp>
          <p:sp>
            <p:nvSpPr>
              <p:cNvPr id="111" name="Freeform: Shape 167">
                <a:extLst>
                  <a:ext uri="{FF2B5EF4-FFF2-40B4-BE49-F238E27FC236}">
                    <a16:creationId xmlns:a16="http://schemas.microsoft.com/office/drawing/2014/main" id="{8D6310A3-67D3-48F1-9258-26F0E25DF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311" y="3298991"/>
                <a:ext cx="499543" cy="128042"/>
              </a:xfrm>
              <a:custGeom>
                <a:avLst/>
                <a:gdLst>
                  <a:gd name="connsiteX0" fmla="*/ 272737 w 272737"/>
                  <a:gd name="connsiteY0" fmla="*/ 0 h 69907"/>
                  <a:gd name="connsiteX1" fmla="*/ 272737 w 272737"/>
                  <a:gd name="connsiteY1" fmla="*/ 34954 h 69907"/>
                  <a:gd name="connsiteX2" fmla="*/ 258172 w 272737"/>
                  <a:gd name="connsiteY2" fmla="*/ 69907 h 69907"/>
                  <a:gd name="connsiteX3" fmla="*/ 260253 w 272737"/>
                  <a:gd name="connsiteY3" fmla="*/ 25921 h 69907"/>
                  <a:gd name="connsiteX4" fmla="*/ 270309 w 272737"/>
                  <a:gd name="connsiteY4" fmla="*/ 5106 h 69907"/>
                  <a:gd name="connsiteX5" fmla="*/ 0 w 272737"/>
                  <a:gd name="connsiteY5" fmla="*/ 0 h 69907"/>
                  <a:gd name="connsiteX6" fmla="*/ 2862 w 272737"/>
                  <a:gd name="connsiteY6" fmla="*/ 5106 h 69907"/>
                  <a:gd name="connsiteX7" fmla="*/ 14717 w 272737"/>
                  <a:gd name="connsiteY7" fmla="*/ 25921 h 69907"/>
                  <a:gd name="connsiteX8" fmla="*/ 17579 w 272737"/>
                  <a:gd name="connsiteY8" fmla="*/ 69907 h 69907"/>
                  <a:gd name="connsiteX9" fmla="*/ 0 w 272737"/>
                  <a:gd name="connsiteY9" fmla="*/ 34954 h 69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737" h="69907">
                    <a:moveTo>
                      <a:pt x="272737" y="0"/>
                    </a:moveTo>
                    <a:lnTo>
                      <a:pt x="272737" y="34954"/>
                    </a:lnTo>
                    <a:cubicBezTo>
                      <a:pt x="272737" y="34954"/>
                      <a:pt x="267535" y="69907"/>
                      <a:pt x="258172" y="69907"/>
                    </a:cubicBezTo>
                    <a:cubicBezTo>
                      <a:pt x="253317" y="69907"/>
                      <a:pt x="259212" y="34954"/>
                      <a:pt x="260253" y="25921"/>
                    </a:cubicBezTo>
                    <a:cubicBezTo>
                      <a:pt x="261293" y="16888"/>
                      <a:pt x="270309" y="5106"/>
                      <a:pt x="270309" y="5106"/>
                    </a:cubicBezTo>
                    <a:close/>
                    <a:moveTo>
                      <a:pt x="0" y="0"/>
                    </a:moveTo>
                    <a:lnTo>
                      <a:pt x="2862" y="5106"/>
                    </a:lnTo>
                    <a:cubicBezTo>
                      <a:pt x="2862" y="5106"/>
                      <a:pt x="13491" y="16888"/>
                      <a:pt x="14717" y="25921"/>
                    </a:cubicBezTo>
                    <a:cubicBezTo>
                      <a:pt x="15943" y="34954"/>
                      <a:pt x="23302" y="69907"/>
                      <a:pt x="17579" y="69907"/>
                    </a:cubicBezTo>
                    <a:cubicBezTo>
                      <a:pt x="6132" y="69907"/>
                      <a:pt x="0" y="34954"/>
                      <a:pt x="0" y="34954"/>
                    </a:cubicBezTo>
                    <a:close/>
                  </a:path>
                </a:pathLst>
              </a:custGeom>
              <a:solidFill>
                <a:srgbClr val="C09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sz="2891"/>
              </a:p>
            </p:txBody>
          </p:sp>
        </p:grpSp>
        <p:sp>
          <p:nvSpPr>
            <p:cNvPr id="6" name="Rechteck 7">
              <a:extLst>
                <a:ext uri="{FF2B5EF4-FFF2-40B4-BE49-F238E27FC236}">
                  <a16:creationId xmlns:a16="http://schemas.microsoft.com/office/drawing/2014/main" id="{453E2E17-6236-4302-9401-6553A2B275AD}"/>
                </a:ext>
              </a:extLst>
            </p:cNvPr>
            <p:cNvSpPr>
              <a:spLocks/>
            </p:cNvSpPr>
            <p:nvPr/>
          </p:nvSpPr>
          <p:spPr>
            <a:xfrm>
              <a:off x="9793911" y="4094346"/>
              <a:ext cx="1944000" cy="532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72000" rIns="180000" bIns="7200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FC300"/>
                  </a:solidFill>
                </a:rPr>
                <a:t>Customers with least potential </a:t>
              </a:r>
            </a:p>
          </p:txBody>
        </p:sp>
        <p:sp>
          <p:nvSpPr>
            <p:cNvPr id="8" name="Textfeld 101">
              <a:extLst>
                <a:ext uri="{FF2B5EF4-FFF2-40B4-BE49-F238E27FC236}">
                  <a16:creationId xmlns:a16="http://schemas.microsoft.com/office/drawing/2014/main" id="{DE189E57-C06D-461D-BC09-E91AFBFD04B0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9793911" y="5106248"/>
              <a:ext cx="1926053" cy="1253402"/>
            </a:xfrm>
            <a:prstGeom prst="rect">
              <a:avLst/>
            </a:prstGeom>
          </p:spPr>
          <p:txBody>
            <a:bodyPr wrap="square" lIns="180000" tIns="72000" rIns="180000" bIns="72000">
              <a:spAutoFit/>
            </a:bodyPr>
            <a:lstStyle>
              <a:defPPr>
                <a:defRPr lang="de-DE"/>
              </a:defPPr>
              <a:lvl1pPr>
                <a:lnSpc>
                  <a:spcPct val="90000"/>
                </a:lnSpc>
                <a:defRPr sz="1200"/>
              </a:lvl1pPr>
            </a:lstStyle>
            <a:p>
              <a:pPr marL="171450" indent="-171450">
                <a:buClr>
                  <a:srgbClr val="FFC300"/>
                </a:buClr>
                <a:buFont typeface="Arial" panose="020B0604020202020204" pitchFamily="34" charset="0"/>
                <a:buChar char="•"/>
              </a:pPr>
              <a:r>
                <a:rPr lang="en-US" sz="1600" dirty="0"/>
                <a:t>29</a:t>
              </a:r>
            </a:p>
            <a:p>
              <a:pPr marL="171450" indent="-171450">
                <a:buClr>
                  <a:srgbClr val="FFC300"/>
                </a:buClr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171450" indent="-171450">
                <a:buClr>
                  <a:srgbClr val="FFC300"/>
                </a:buClr>
                <a:buFont typeface="Arial" panose="020B0604020202020204" pitchFamily="34" charset="0"/>
                <a:buChar char="•"/>
              </a:pPr>
              <a:r>
                <a:rPr lang="en-US" sz="1600" dirty="0"/>
                <a:t>-6</a:t>
              </a:r>
            </a:p>
            <a:p>
              <a:pPr marL="171450" indent="-171450">
                <a:buClr>
                  <a:srgbClr val="FFC300"/>
                </a:buClr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171450" indent="-171450">
                <a:buClr>
                  <a:srgbClr val="FFC300"/>
                </a:buClr>
                <a:buFont typeface="Arial" panose="020B0604020202020204" pitchFamily="34" charset="0"/>
                <a:buChar char="•"/>
              </a:pPr>
              <a:r>
                <a:rPr lang="en-US" sz="1600" dirty="0"/>
                <a:t>16 </a:t>
              </a:r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45C3EFD-D463-4E0D-B13E-6F515C122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5063" y="1727670"/>
              <a:ext cx="831850" cy="763587"/>
            </a:xfrm>
            <a:custGeom>
              <a:avLst/>
              <a:gdLst>
                <a:gd name="T0" fmla="*/ 524 w 524"/>
                <a:gd name="T1" fmla="*/ 36 h 481"/>
                <a:gd name="T2" fmla="*/ 490 w 524"/>
                <a:gd name="T3" fmla="*/ 335 h 481"/>
                <a:gd name="T4" fmla="*/ 305 w 524"/>
                <a:gd name="T5" fmla="*/ 347 h 481"/>
                <a:gd name="T6" fmla="*/ 120 w 524"/>
                <a:gd name="T7" fmla="*/ 481 h 481"/>
                <a:gd name="T8" fmla="*/ 147 w 524"/>
                <a:gd name="T9" fmla="*/ 356 h 481"/>
                <a:gd name="T10" fmla="*/ 41 w 524"/>
                <a:gd name="T11" fmla="*/ 363 h 481"/>
                <a:gd name="T12" fmla="*/ 0 w 524"/>
                <a:gd name="T13" fmla="*/ 0 h 481"/>
                <a:gd name="T14" fmla="*/ 524 w 524"/>
                <a:gd name="T15" fmla="*/ 3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4" h="481">
                  <a:moveTo>
                    <a:pt x="524" y="36"/>
                  </a:moveTo>
                  <a:lnTo>
                    <a:pt x="490" y="335"/>
                  </a:lnTo>
                  <a:lnTo>
                    <a:pt x="305" y="347"/>
                  </a:lnTo>
                  <a:lnTo>
                    <a:pt x="120" y="481"/>
                  </a:lnTo>
                  <a:lnTo>
                    <a:pt x="147" y="356"/>
                  </a:lnTo>
                  <a:lnTo>
                    <a:pt x="41" y="363"/>
                  </a:lnTo>
                  <a:lnTo>
                    <a:pt x="0" y="0"/>
                  </a:lnTo>
                  <a:lnTo>
                    <a:pt x="524" y="36"/>
                  </a:lnTo>
                  <a:close/>
                </a:path>
              </a:pathLst>
            </a:custGeom>
            <a:solidFill>
              <a:srgbClr val="FFC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76FE82C-D6D3-454E-BCF2-1ECFF1D318D0}"/>
                </a:ext>
              </a:extLst>
            </p:cNvPr>
            <p:cNvSpPr txBox="1"/>
            <p:nvPr/>
          </p:nvSpPr>
          <p:spPr>
            <a:xfrm>
              <a:off x="10060162" y="4612300"/>
              <a:ext cx="1711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/>
                <a:t>3052 customers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60C40F81-E264-4144-9E19-BCEEDA8F0740}"/>
              </a:ext>
            </a:extLst>
          </p:cNvPr>
          <p:cNvSpPr txBox="1"/>
          <p:nvPr/>
        </p:nvSpPr>
        <p:spPr>
          <a:xfrm>
            <a:off x="237987" y="5087394"/>
            <a:ext cx="164592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Average age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417F18-59ED-4DB2-BB17-57DF0F66FE04}"/>
              </a:ext>
            </a:extLst>
          </p:cNvPr>
          <p:cNvSpPr txBox="1"/>
          <p:nvPr/>
        </p:nvSpPr>
        <p:spPr>
          <a:xfrm>
            <a:off x="237987" y="5546294"/>
            <a:ext cx="164592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Avg LTV ($)	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F913739-945F-42EE-A5F1-E469F6D0DCD4}"/>
              </a:ext>
            </a:extLst>
          </p:cNvPr>
          <p:cNvSpPr txBox="1"/>
          <p:nvPr/>
        </p:nvSpPr>
        <p:spPr>
          <a:xfrm>
            <a:off x="237986" y="5965104"/>
            <a:ext cx="19260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Average Spending ($)</a:t>
            </a:r>
          </a:p>
        </p:txBody>
      </p:sp>
      <p:cxnSp>
        <p:nvCxnSpPr>
          <p:cNvPr id="95" name="Straight Connector 400">
            <a:extLst>
              <a:ext uri="{FF2B5EF4-FFF2-40B4-BE49-F238E27FC236}">
                <a16:creationId xmlns:a16="http://schemas.microsoft.com/office/drawing/2014/main" id="{FE42A67F-7439-4578-850C-EBCC10AD88AB}"/>
              </a:ext>
            </a:extLst>
          </p:cNvPr>
          <p:cNvCxnSpPr>
            <a:cxnSpLocks/>
          </p:cNvCxnSpPr>
          <p:nvPr/>
        </p:nvCxnSpPr>
        <p:spPr>
          <a:xfrm>
            <a:off x="335280" y="5488445"/>
            <a:ext cx="1554480" cy="0"/>
          </a:xfrm>
          <a:prstGeom prst="line">
            <a:avLst/>
          </a:prstGeom>
          <a:ln w="12700" cap="flat">
            <a:solidFill>
              <a:schemeClr val="tx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400">
            <a:extLst>
              <a:ext uri="{FF2B5EF4-FFF2-40B4-BE49-F238E27FC236}">
                <a16:creationId xmlns:a16="http://schemas.microsoft.com/office/drawing/2014/main" id="{A49C9C82-2686-4885-A619-5FFABD887BA8}"/>
              </a:ext>
            </a:extLst>
          </p:cNvPr>
          <p:cNvCxnSpPr>
            <a:cxnSpLocks/>
          </p:cNvCxnSpPr>
          <p:nvPr/>
        </p:nvCxnSpPr>
        <p:spPr>
          <a:xfrm>
            <a:off x="335280" y="5937460"/>
            <a:ext cx="1554480" cy="0"/>
          </a:xfrm>
          <a:prstGeom prst="line">
            <a:avLst/>
          </a:prstGeom>
          <a:ln w="12700" cap="flat">
            <a:solidFill>
              <a:schemeClr val="tx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400">
            <a:extLst>
              <a:ext uri="{FF2B5EF4-FFF2-40B4-BE49-F238E27FC236}">
                <a16:creationId xmlns:a16="http://schemas.microsoft.com/office/drawing/2014/main" id="{9859FB2D-B74E-40D4-A81C-42C11A795ED9}"/>
              </a:ext>
            </a:extLst>
          </p:cNvPr>
          <p:cNvCxnSpPr>
            <a:cxnSpLocks/>
          </p:cNvCxnSpPr>
          <p:nvPr/>
        </p:nvCxnSpPr>
        <p:spPr>
          <a:xfrm>
            <a:off x="2079390" y="5488445"/>
            <a:ext cx="9784080" cy="0"/>
          </a:xfrm>
          <a:prstGeom prst="line">
            <a:avLst/>
          </a:prstGeom>
          <a:ln w="12700" cap="flat">
            <a:solidFill>
              <a:schemeClr val="tx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400">
            <a:extLst>
              <a:ext uri="{FF2B5EF4-FFF2-40B4-BE49-F238E27FC236}">
                <a16:creationId xmlns:a16="http://schemas.microsoft.com/office/drawing/2014/main" id="{43EF3855-42D2-4382-9D5A-FF51CF16EF03}"/>
              </a:ext>
            </a:extLst>
          </p:cNvPr>
          <p:cNvCxnSpPr>
            <a:cxnSpLocks/>
          </p:cNvCxnSpPr>
          <p:nvPr/>
        </p:nvCxnSpPr>
        <p:spPr>
          <a:xfrm>
            <a:off x="2079390" y="5937460"/>
            <a:ext cx="9784080" cy="0"/>
          </a:xfrm>
          <a:prstGeom prst="line">
            <a:avLst/>
          </a:prstGeom>
          <a:ln w="12700" cap="flat">
            <a:solidFill>
              <a:schemeClr val="tx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4CE25A8-A7DC-486B-A68B-770E4FB44BA0}"/>
              </a:ext>
            </a:extLst>
          </p:cNvPr>
          <p:cNvGrpSpPr/>
          <p:nvPr/>
        </p:nvGrpSpPr>
        <p:grpSpPr>
          <a:xfrm>
            <a:off x="4573419" y="1712797"/>
            <a:ext cx="2309250" cy="4646853"/>
            <a:chOff x="4703293" y="1712797"/>
            <a:chExt cx="2309250" cy="4646853"/>
          </a:xfrm>
        </p:grpSpPr>
        <p:sp>
          <p:nvSpPr>
            <p:cNvPr id="4" name="Rechteck 5">
              <a:extLst>
                <a:ext uri="{FF2B5EF4-FFF2-40B4-BE49-F238E27FC236}">
                  <a16:creationId xmlns:a16="http://schemas.microsoft.com/office/drawing/2014/main" id="{09BC6B88-DFB0-497A-A81A-E43F02B15E5D}"/>
                </a:ext>
              </a:extLst>
            </p:cNvPr>
            <p:cNvSpPr>
              <a:spLocks/>
            </p:cNvSpPr>
            <p:nvPr/>
          </p:nvSpPr>
          <p:spPr>
            <a:xfrm>
              <a:off x="4703293" y="4142771"/>
              <a:ext cx="1944000" cy="4271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72000" rIns="180000" bIns="7200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rgbClr val="FF5733"/>
                  </a:solidFill>
                </a:rPr>
                <a:t>Customers with high value </a:t>
              </a:r>
            </a:p>
          </p:txBody>
        </p:sp>
        <p:sp>
          <p:nvSpPr>
            <p:cNvPr id="9" name="Textfeld 99">
              <a:extLst>
                <a:ext uri="{FF2B5EF4-FFF2-40B4-BE49-F238E27FC236}">
                  <a16:creationId xmlns:a16="http://schemas.microsoft.com/office/drawing/2014/main" id="{CD78AE6C-A16D-4B02-9047-3D7B2908DF2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752401" y="5106248"/>
              <a:ext cx="2260142" cy="1253402"/>
            </a:xfrm>
            <a:prstGeom prst="rect">
              <a:avLst/>
            </a:prstGeom>
            <a:ln>
              <a:noFill/>
            </a:ln>
          </p:spPr>
          <p:txBody>
            <a:bodyPr wrap="square" lIns="180000" tIns="72000" rIns="180000" bIns="72000">
              <a:spAutoFit/>
            </a:bodyPr>
            <a:lstStyle>
              <a:defPPr>
                <a:defRPr lang="de-DE"/>
              </a:defPPr>
              <a:lvl1pPr>
                <a:lnSpc>
                  <a:spcPct val="90000"/>
                </a:lnSpc>
                <a:defRPr sz="1200"/>
              </a:lvl1pPr>
            </a:lstStyle>
            <a:p>
              <a:pPr marL="171450" indent="-171450">
                <a:buClr>
                  <a:srgbClr val="FF5733"/>
                </a:buClr>
                <a:buFont typeface="Arial" panose="020B0604020202020204" pitchFamily="34" charset="0"/>
                <a:buChar char="•"/>
              </a:pPr>
              <a:r>
                <a:rPr lang="en-US" sz="1600" dirty="0"/>
                <a:t>58</a:t>
              </a:r>
            </a:p>
            <a:p>
              <a:pPr marL="171450" indent="-171450">
                <a:buClr>
                  <a:srgbClr val="FF5733"/>
                </a:buClr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171450" indent="-171450">
                <a:buClr>
                  <a:srgbClr val="FF5733"/>
                </a:buClr>
                <a:buFont typeface="Arial" panose="020B0604020202020204" pitchFamily="34" charset="0"/>
                <a:buChar char="•"/>
              </a:pPr>
              <a:r>
                <a:rPr lang="en-US" sz="1600" dirty="0"/>
                <a:t>254</a:t>
              </a:r>
            </a:p>
            <a:p>
              <a:pPr marL="171450" indent="-171450">
                <a:buClr>
                  <a:srgbClr val="FF5733"/>
                </a:buClr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171450" indent="-171450">
                <a:buClr>
                  <a:srgbClr val="FF5733"/>
                </a:buClr>
                <a:buFont typeface="Arial" panose="020B0604020202020204" pitchFamily="34" charset="0"/>
                <a:buChar char="•"/>
              </a:pPr>
              <a:r>
                <a:rPr lang="en-US" sz="1600" dirty="0"/>
                <a:t>41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19B57F4-BA3F-46BE-A887-6611CB440175}"/>
                </a:ext>
              </a:extLst>
            </p:cNvPr>
            <p:cNvSpPr txBox="1"/>
            <p:nvPr/>
          </p:nvSpPr>
          <p:spPr>
            <a:xfrm>
              <a:off x="4995427" y="4612300"/>
              <a:ext cx="1711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/>
                <a:t>2482 customers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F56819D-88D9-4540-8305-FB274BB00C3F}"/>
                </a:ext>
              </a:extLst>
            </p:cNvPr>
            <p:cNvGrpSpPr/>
            <p:nvPr/>
          </p:nvGrpSpPr>
          <p:grpSpPr>
            <a:xfrm>
              <a:off x="4927799" y="1712797"/>
              <a:ext cx="1556402" cy="2325956"/>
              <a:chOff x="5906836" y="1823305"/>
              <a:chExt cx="1511244" cy="2729421"/>
            </a:xfrm>
          </p:grpSpPr>
          <p:sp>
            <p:nvSpPr>
              <p:cNvPr id="83" name="Freeform 5">
                <a:extLst>
                  <a:ext uri="{FF2B5EF4-FFF2-40B4-BE49-F238E27FC236}">
                    <a16:creationId xmlns:a16="http://schemas.microsoft.com/office/drawing/2014/main" id="{BEE3D37C-0EBD-41F0-B11B-D43B3DBD0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6230" y="1823305"/>
                <a:ext cx="831850" cy="763587"/>
              </a:xfrm>
              <a:custGeom>
                <a:avLst/>
                <a:gdLst>
                  <a:gd name="T0" fmla="*/ 524 w 524"/>
                  <a:gd name="T1" fmla="*/ 36 h 481"/>
                  <a:gd name="T2" fmla="*/ 490 w 524"/>
                  <a:gd name="T3" fmla="*/ 335 h 481"/>
                  <a:gd name="T4" fmla="*/ 305 w 524"/>
                  <a:gd name="T5" fmla="*/ 347 h 481"/>
                  <a:gd name="T6" fmla="*/ 120 w 524"/>
                  <a:gd name="T7" fmla="*/ 481 h 481"/>
                  <a:gd name="T8" fmla="*/ 147 w 524"/>
                  <a:gd name="T9" fmla="*/ 356 h 481"/>
                  <a:gd name="T10" fmla="*/ 41 w 524"/>
                  <a:gd name="T11" fmla="*/ 363 h 481"/>
                  <a:gd name="T12" fmla="*/ 0 w 524"/>
                  <a:gd name="T13" fmla="*/ 0 h 481"/>
                  <a:gd name="T14" fmla="*/ 524 w 524"/>
                  <a:gd name="T15" fmla="*/ 36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4" h="481">
                    <a:moveTo>
                      <a:pt x="524" y="36"/>
                    </a:moveTo>
                    <a:lnTo>
                      <a:pt x="490" y="335"/>
                    </a:lnTo>
                    <a:lnTo>
                      <a:pt x="305" y="347"/>
                    </a:lnTo>
                    <a:lnTo>
                      <a:pt x="120" y="481"/>
                    </a:lnTo>
                    <a:lnTo>
                      <a:pt x="147" y="356"/>
                    </a:lnTo>
                    <a:lnTo>
                      <a:pt x="41" y="363"/>
                    </a:lnTo>
                    <a:lnTo>
                      <a:pt x="0" y="0"/>
                    </a:lnTo>
                    <a:lnTo>
                      <a:pt x="524" y="36"/>
                    </a:lnTo>
                    <a:close/>
                  </a:path>
                </a:pathLst>
              </a:custGeom>
              <a:solidFill>
                <a:srgbClr val="FF573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88" name="Gruppieren 67">
                <a:extLst>
                  <a:ext uri="{FF2B5EF4-FFF2-40B4-BE49-F238E27FC236}">
                    <a16:creationId xmlns:a16="http://schemas.microsoft.com/office/drawing/2014/main" id="{DA6482D1-C40E-43EF-AF75-97FD20CE957F}"/>
                  </a:ext>
                </a:extLst>
              </p:cNvPr>
              <p:cNvGrpSpPr/>
              <p:nvPr/>
            </p:nvGrpSpPr>
            <p:grpSpPr>
              <a:xfrm>
                <a:off x="5906836" y="1894136"/>
                <a:ext cx="649370" cy="2658590"/>
                <a:chOff x="4248586" y="2025328"/>
                <a:chExt cx="649370" cy="2658590"/>
              </a:xfrm>
            </p:grpSpPr>
            <p:sp>
              <p:nvSpPr>
                <p:cNvPr id="89" name="TextBox 140">
                  <a:extLst>
                    <a:ext uri="{FF2B5EF4-FFF2-40B4-BE49-F238E27FC236}">
                      <a16:creationId xmlns:a16="http://schemas.microsoft.com/office/drawing/2014/main" id="{48071A2D-4B1D-4817-9DDB-CB5D473F16A9}"/>
                    </a:ext>
                  </a:extLst>
                </p:cNvPr>
                <p:cNvSpPr txBox="1"/>
                <p:nvPr/>
              </p:nvSpPr>
              <p:spPr>
                <a:xfrm>
                  <a:off x="4543197" y="3150120"/>
                  <a:ext cx="0" cy="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l"/>
                  <a:endParaRPr lang="en-US"/>
                </a:p>
              </p:txBody>
            </p:sp>
            <p:sp>
              <p:nvSpPr>
                <p:cNvPr id="90" name="Freeform 736">
                  <a:extLst>
                    <a:ext uri="{FF2B5EF4-FFF2-40B4-BE49-F238E27FC236}">
                      <a16:creationId xmlns:a16="http://schemas.microsoft.com/office/drawing/2014/main" id="{80BA79A9-CACF-4B0D-8AC4-93F288D837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8586" y="2055891"/>
                  <a:ext cx="649370" cy="2498161"/>
                </a:xfrm>
                <a:custGeom>
                  <a:avLst/>
                  <a:gdLst>
                    <a:gd name="T0" fmla="*/ 803 w 833"/>
                    <a:gd name="T1" fmla="*/ 1606 h 3182"/>
                    <a:gd name="T2" fmla="*/ 822 w 833"/>
                    <a:gd name="T3" fmla="*/ 991 h 3182"/>
                    <a:gd name="T4" fmla="*/ 768 w 833"/>
                    <a:gd name="T5" fmla="*/ 685 h 3182"/>
                    <a:gd name="T6" fmla="*/ 512 w 833"/>
                    <a:gd name="T7" fmla="*/ 496 h 3182"/>
                    <a:gd name="T8" fmla="*/ 490 w 833"/>
                    <a:gd name="T9" fmla="*/ 413 h 3182"/>
                    <a:gd name="T10" fmla="*/ 516 w 833"/>
                    <a:gd name="T11" fmla="*/ 345 h 3182"/>
                    <a:gd name="T12" fmla="*/ 537 w 833"/>
                    <a:gd name="T13" fmla="*/ 262 h 3182"/>
                    <a:gd name="T14" fmla="*/ 547 w 833"/>
                    <a:gd name="T15" fmla="*/ 258 h 3182"/>
                    <a:gd name="T16" fmla="*/ 552 w 833"/>
                    <a:gd name="T17" fmla="*/ 243 h 3182"/>
                    <a:gd name="T18" fmla="*/ 560 w 833"/>
                    <a:gd name="T19" fmla="*/ 223 h 3182"/>
                    <a:gd name="T20" fmla="*/ 567 w 833"/>
                    <a:gd name="T21" fmla="*/ 195 h 3182"/>
                    <a:gd name="T22" fmla="*/ 555 w 833"/>
                    <a:gd name="T23" fmla="*/ 177 h 3182"/>
                    <a:gd name="T24" fmla="*/ 543 w 833"/>
                    <a:gd name="T25" fmla="*/ 180 h 3182"/>
                    <a:gd name="T26" fmla="*/ 541 w 833"/>
                    <a:gd name="T27" fmla="*/ 127 h 3182"/>
                    <a:gd name="T28" fmla="*/ 504 w 833"/>
                    <a:gd name="T29" fmla="*/ 37 h 3182"/>
                    <a:gd name="T30" fmla="*/ 417 w 833"/>
                    <a:gd name="T31" fmla="*/ 0 h 3182"/>
                    <a:gd name="T32" fmla="*/ 329 w 833"/>
                    <a:gd name="T33" fmla="*/ 37 h 3182"/>
                    <a:gd name="T34" fmla="*/ 292 w 833"/>
                    <a:gd name="T35" fmla="*/ 127 h 3182"/>
                    <a:gd name="T36" fmla="*/ 290 w 833"/>
                    <a:gd name="T37" fmla="*/ 180 h 3182"/>
                    <a:gd name="T38" fmla="*/ 278 w 833"/>
                    <a:gd name="T39" fmla="*/ 177 h 3182"/>
                    <a:gd name="T40" fmla="*/ 266 w 833"/>
                    <a:gd name="T41" fmla="*/ 195 h 3182"/>
                    <a:gd name="T42" fmla="*/ 273 w 833"/>
                    <a:gd name="T43" fmla="*/ 223 h 3182"/>
                    <a:gd name="T44" fmla="*/ 281 w 833"/>
                    <a:gd name="T45" fmla="*/ 243 h 3182"/>
                    <a:gd name="T46" fmla="*/ 286 w 833"/>
                    <a:gd name="T47" fmla="*/ 258 h 3182"/>
                    <a:gd name="T48" fmla="*/ 296 w 833"/>
                    <a:gd name="T49" fmla="*/ 262 h 3182"/>
                    <a:gd name="T50" fmla="*/ 317 w 833"/>
                    <a:gd name="T51" fmla="*/ 345 h 3182"/>
                    <a:gd name="T52" fmla="*/ 343 w 833"/>
                    <a:gd name="T53" fmla="*/ 413 h 3182"/>
                    <a:gd name="T54" fmla="*/ 321 w 833"/>
                    <a:gd name="T55" fmla="*/ 496 h 3182"/>
                    <a:gd name="T56" fmla="*/ 65 w 833"/>
                    <a:gd name="T57" fmla="*/ 685 h 3182"/>
                    <a:gd name="T58" fmla="*/ 11 w 833"/>
                    <a:gd name="T59" fmla="*/ 991 h 3182"/>
                    <a:gd name="T60" fmla="*/ 30 w 833"/>
                    <a:gd name="T61" fmla="*/ 1606 h 3182"/>
                    <a:gd name="T62" fmla="*/ 26 w 833"/>
                    <a:gd name="T63" fmla="*/ 1787 h 3182"/>
                    <a:gd name="T64" fmla="*/ 52 w 833"/>
                    <a:gd name="T65" fmla="*/ 1971 h 3182"/>
                    <a:gd name="T66" fmla="*/ 96 w 833"/>
                    <a:gd name="T67" fmla="*/ 1820 h 3182"/>
                    <a:gd name="T68" fmla="*/ 106 w 833"/>
                    <a:gd name="T69" fmla="*/ 1716 h 3182"/>
                    <a:gd name="T70" fmla="*/ 130 w 833"/>
                    <a:gd name="T71" fmla="*/ 1298 h 3182"/>
                    <a:gd name="T72" fmla="*/ 148 w 833"/>
                    <a:gd name="T73" fmla="*/ 917 h 3182"/>
                    <a:gd name="T74" fmla="*/ 203 w 833"/>
                    <a:gd name="T75" fmla="*/ 1210 h 3182"/>
                    <a:gd name="T76" fmla="*/ 148 w 833"/>
                    <a:gd name="T77" fmla="*/ 1459 h 3182"/>
                    <a:gd name="T78" fmla="*/ 148 w 833"/>
                    <a:gd name="T79" fmla="*/ 2057 h 3182"/>
                    <a:gd name="T80" fmla="*/ 181 w 833"/>
                    <a:gd name="T81" fmla="*/ 2435 h 3182"/>
                    <a:gd name="T82" fmla="*/ 260 w 833"/>
                    <a:gd name="T83" fmla="*/ 3143 h 3182"/>
                    <a:gd name="T84" fmla="*/ 368 w 833"/>
                    <a:gd name="T85" fmla="*/ 3182 h 3182"/>
                    <a:gd name="T86" fmla="*/ 385 w 833"/>
                    <a:gd name="T87" fmla="*/ 2514 h 3182"/>
                    <a:gd name="T88" fmla="*/ 407 w 833"/>
                    <a:gd name="T89" fmla="*/ 1844 h 3182"/>
                    <a:gd name="T90" fmla="*/ 417 w 833"/>
                    <a:gd name="T91" fmla="*/ 1824 h 3182"/>
                    <a:gd name="T92" fmla="*/ 426 w 833"/>
                    <a:gd name="T93" fmla="*/ 1844 h 3182"/>
                    <a:gd name="T94" fmla="*/ 448 w 833"/>
                    <a:gd name="T95" fmla="*/ 2514 h 3182"/>
                    <a:gd name="T96" fmla="*/ 466 w 833"/>
                    <a:gd name="T97" fmla="*/ 3182 h 3182"/>
                    <a:gd name="T98" fmla="*/ 573 w 833"/>
                    <a:gd name="T99" fmla="*/ 3143 h 3182"/>
                    <a:gd name="T100" fmla="*/ 652 w 833"/>
                    <a:gd name="T101" fmla="*/ 2435 h 3182"/>
                    <a:gd name="T102" fmla="*/ 685 w 833"/>
                    <a:gd name="T103" fmla="*/ 2057 h 3182"/>
                    <a:gd name="T104" fmla="*/ 685 w 833"/>
                    <a:gd name="T105" fmla="*/ 1459 h 3182"/>
                    <a:gd name="T106" fmla="*/ 630 w 833"/>
                    <a:gd name="T107" fmla="*/ 1210 h 3182"/>
                    <a:gd name="T108" fmla="*/ 685 w 833"/>
                    <a:gd name="T109" fmla="*/ 917 h 3182"/>
                    <a:gd name="T110" fmla="*/ 703 w 833"/>
                    <a:gd name="T111" fmla="*/ 1298 h 3182"/>
                    <a:gd name="T112" fmla="*/ 727 w 833"/>
                    <a:gd name="T113" fmla="*/ 1716 h 3182"/>
                    <a:gd name="T114" fmla="*/ 737 w 833"/>
                    <a:gd name="T115" fmla="*/ 1820 h 3182"/>
                    <a:gd name="T116" fmla="*/ 781 w 833"/>
                    <a:gd name="T117" fmla="*/ 1971 h 3182"/>
                    <a:gd name="T118" fmla="*/ 807 w 833"/>
                    <a:gd name="T119" fmla="*/ 1787 h 3182"/>
                    <a:gd name="T120" fmla="*/ 803 w 833"/>
                    <a:gd name="T121" fmla="*/ 1606 h 3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833" h="3182">
                      <a:moveTo>
                        <a:pt x="803" y="1606"/>
                      </a:moveTo>
                      <a:cubicBezTo>
                        <a:pt x="833" y="1327"/>
                        <a:pt x="822" y="991"/>
                        <a:pt x="822" y="991"/>
                      </a:cubicBezTo>
                      <a:cubicBezTo>
                        <a:pt x="820" y="777"/>
                        <a:pt x="768" y="685"/>
                        <a:pt x="768" y="685"/>
                      </a:cubicBezTo>
                      <a:cubicBezTo>
                        <a:pt x="699" y="572"/>
                        <a:pt x="564" y="570"/>
                        <a:pt x="512" y="496"/>
                      </a:cubicBezTo>
                      <a:cubicBezTo>
                        <a:pt x="499" y="475"/>
                        <a:pt x="488" y="467"/>
                        <a:pt x="490" y="413"/>
                      </a:cubicBezTo>
                      <a:cubicBezTo>
                        <a:pt x="491" y="377"/>
                        <a:pt x="489" y="395"/>
                        <a:pt x="516" y="345"/>
                      </a:cubicBezTo>
                      <a:cubicBezTo>
                        <a:pt x="532" y="317"/>
                        <a:pt x="534" y="276"/>
                        <a:pt x="537" y="262"/>
                      </a:cubicBezTo>
                      <a:cubicBezTo>
                        <a:pt x="541" y="262"/>
                        <a:pt x="544" y="261"/>
                        <a:pt x="547" y="258"/>
                      </a:cubicBezTo>
                      <a:cubicBezTo>
                        <a:pt x="551" y="254"/>
                        <a:pt x="551" y="249"/>
                        <a:pt x="552" y="243"/>
                      </a:cubicBezTo>
                      <a:cubicBezTo>
                        <a:pt x="553" y="236"/>
                        <a:pt x="560" y="223"/>
                        <a:pt x="560" y="223"/>
                      </a:cubicBezTo>
                      <a:cubicBezTo>
                        <a:pt x="560" y="223"/>
                        <a:pt x="570" y="209"/>
                        <a:pt x="567" y="195"/>
                      </a:cubicBezTo>
                      <a:cubicBezTo>
                        <a:pt x="564" y="182"/>
                        <a:pt x="560" y="178"/>
                        <a:pt x="555" y="177"/>
                      </a:cubicBezTo>
                      <a:cubicBezTo>
                        <a:pt x="551" y="175"/>
                        <a:pt x="547" y="177"/>
                        <a:pt x="543" y="180"/>
                      </a:cubicBezTo>
                      <a:cubicBezTo>
                        <a:pt x="543" y="159"/>
                        <a:pt x="541" y="127"/>
                        <a:pt x="541" y="127"/>
                      </a:cubicBezTo>
                      <a:cubicBezTo>
                        <a:pt x="539" y="92"/>
                        <a:pt x="525" y="60"/>
                        <a:pt x="504" y="37"/>
                      </a:cubicBezTo>
                      <a:cubicBezTo>
                        <a:pt x="483" y="14"/>
                        <a:pt x="452" y="0"/>
                        <a:pt x="417" y="0"/>
                      </a:cubicBezTo>
                      <a:cubicBezTo>
                        <a:pt x="381" y="0"/>
                        <a:pt x="350" y="14"/>
                        <a:pt x="329" y="37"/>
                      </a:cubicBezTo>
                      <a:cubicBezTo>
                        <a:pt x="308" y="60"/>
                        <a:pt x="294" y="92"/>
                        <a:pt x="292" y="127"/>
                      </a:cubicBezTo>
                      <a:cubicBezTo>
                        <a:pt x="292" y="127"/>
                        <a:pt x="291" y="159"/>
                        <a:pt x="290" y="180"/>
                      </a:cubicBezTo>
                      <a:cubicBezTo>
                        <a:pt x="286" y="177"/>
                        <a:pt x="282" y="175"/>
                        <a:pt x="278" y="177"/>
                      </a:cubicBezTo>
                      <a:cubicBezTo>
                        <a:pt x="273" y="178"/>
                        <a:pt x="269" y="182"/>
                        <a:pt x="266" y="195"/>
                      </a:cubicBezTo>
                      <a:cubicBezTo>
                        <a:pt x="263" y="209"/>
                        <a:pt x="273" y="223"/>
                        <a:pt x="273" y="223"/>
                      </a:cubicBezTo>
                      <a:cubicBezTo>
                        <a:pt x="273" y="223"/>
                        <a:pt x="280" y="236"/>
                        <a:pt x="281" y="243"/>
                      </a:cubicBezTo>
                      <a:cubicBezTo>
                        <a:pt x="282" y="249"/>
                        <a:pt x="282" y="254"/>
                        <a:pt x="286" y="258"/>
                      </a:cubicBezTo>
                      <a:cubicBezTo>
                        <a:pt x="289" y="261"/>
                        <a:pt x="292" y="262"/>
                        <a:pt x="296" y="262"/>
                      </a:cubicBezTo>
                      <a:cubicBezTo>
                        <a:pt x="299" y="276"/>
                        <a:pt x="301" y="317"/>
                        <a:pt x="317" y="345"/>
                      </a:cubicBezTo>
                      <a:cubicBezTo>
                        <a:pt x="344" y="395"/>
                        <a:pt x="342" y="377"/>
                        <a:pt x="343" y="413"/>
                      </a:cubicBezTo>
                      <a:cubicBezTo>
                        <a:pt x="345" y="467"/>
                        <a:pt x="334" y="475"/>
                        <a:pt x="321" y="496"/>
                      </a:cubicBezTo>
                      <a:cubicBezTo>
                        <a:pt x="269" y="570"/>
                        <a:pt x="134" y="572"/>
                        <a:pt x="65" y="685"/>
                      </a:cubicBezTo>
                      <a:cubicBezTo>
                        <a:pt x="65" y="685"/>
                        <a:pt x="13" y="777"/>
                        <a:pt x="11" y="991"/>
                      </a:cubicBezTo>
                      <a:cubicBezTo>
                        <a:pt x="11" y="991"/>
                        <a:pt x="0" y="1327"/>
                        <a:pt x="30" y="1606"/>
                      </a:cubicBezTo>
                      <a:cubicBezTo>
                        <a:pt x="30" y="1606"/>
                        <a:pt x="32" y="1725"/>
                        <a:pt x="26" y="1787"/>
                      </a:cubicBezTo>
                      <a:cubicBezTo>
                        <a:pt x="20" y="1849"/>
                        <a:pt x="24" y="1961"/>
                        <a:pt x="52" y="1971"/>
                      </a:cubicBezTo>
                      <a:cubicBezTo>
                        <a:pt x="79" y="1980"/>
                        <a:pt x="96" y="1820"/>
                        <a:pt x="96" y="1820"/>
                      </a:cubicBezTo>
                      <a:cubicBezTo>
                        <a:pt x="96" y="1820"/>
                        <a:pt x="116" y="1828"/>
                        <a:pt x="106" y="1716"/>
                      </a:cubicBezTo>
                      <a:cubicBezTo>
                        <a:pt x="96" y="1604"/>
                        <a:pt x="134" y="1375"/>
                        <a:pt x="130" y="1298"/>
                      </a:cubicBezTo>
                      <a:cubicBezTo>
                        <a:pt x="125" y="1221"/>
                        <a:pt x="121" y="1003"/>
                        <a:pt x="148" y="917"/>
                      </a:cubicBezTo>
                      <a:cubicBezTo>
                        <a:pt x="148" y="917"/>
                        <a:pt x="205" y="1127"/>
                        <a:pt x="203" y="1210"/>
                      </a:cubicBezTo>
                      <a:cubicBezTo>
                        <a:pt x="203" y="1210"/>
                        <a:pt x="169" y="1359"/>
                        <a:pt x="148" y="1459"/>
                      </a:cubicBezTo>
                      <a:cubicBezTo>
                        <a:pt x="98" y="1696"/>
                        <a:pt x="108" y="1883"/>
                        <a:pt x="148" y="2057"/>
                      </a:cubicBezTo>
                      <a:cubicBezTo>
                        <a:pt x="162" y="2118"/>
                        <a:pt x="177" y="2344"/>
                        <a:pt x="181" y="2435"/>
                      </a:cubicBezTo>
                      <a:cubicBezTo>
                        <a:pt x="186" y="2526"/>
                        <a:pt x="271" y="3117"/>
                        <a:pt x="260" y="3143"/>
                      </a:cubicBezTo>
                      <a:lnTo>
                        <a:pt x="368" y="3182"/>
                      </a:lnTo>
                      <a:cubicBezTo>
                        <a:pt x="368" y="3182"/>
                        <a:pt x="389" y="2667"/>
                        <a:pt x="385" y="2514"/>
                      </a:cubicBezTo>
                      <a:cubicBezTo>
                        <a:pt x="380" y="2362"/>
                        <a:pt x="407" y="1844"/>
                        <a:pt x="407" y="1844"/>
                      </a:cubicBezTo>
                      <a:lnTo>
                        <a:pt x="417" y="1824"/>
                      </a:lnTo>
                      <a:lnTo>
                        <a:pt x="426" y="1844"/>
                      </a:lnTo>
                      <a:cubicBezTo>
                        <a:pt x="426" y="1844"/>
                        <a:pt x="453" y="2362"/>
                        <a:pt x="448" y="2514"/>
                      </a:cubicBezTo>
                      <a:cubicBezTo>
                        <a:pt x="444" y="2667"/>
                        <a:pt x="466" y="3182"/>
                        <a:pt x="466" y="3182"/>
                      </a:cubicBezTo>
                      <a:lnTo>
                        <a:pt x="573" y="3143"/>
                      </a:lnTo>
                      <a:cubicBezTo>
                        <a:pt x="562" y="3117"/>
                        <a:pt x="647" y="2526"/>
                        <a:pt x="652" y="2435"/>
                      </a:cubicBezTo>
                      <a:cubicBezTo>
                        <a:pt x="656" y="2344"/>
                        <a:pt x="671" y="2118"/>
                        <a:pt x="685" y="2057"/>
                      </a:cubicBezTo>
                      <a:cubicBezTo>
                        <a:pt x="725" y="1883"/>
                        <a:pt x="736" y="1696"/>
                        <a:pt x="685" y="1459"/>
                      </a:cubicBezTo>
                      <a:cubicBezTo>
                        <a:pt x="664" y="1359"/>
                        <a:pt x="630" y="1210"/>
                        <a:pt x="630" y="1210"/>
                      </a:cubicBezTo>
                      <a:cubicBezTo>
                        <a:pt x="628" y="1127"/>
                        <a:pt x="685" y="917"/>
                        <a:pt x="685" y="917"/>
                      </a:cubicBezTo>
                      <a:cubicBezTo>
                        <a:pt x="712" y="1003"/>
                        <a:pt x="708" y="1221"/>
                        <a:pt x="703" y="1298"/>
                      </a:cubicBezTo>
                      <a:cubicBezTo>
                        <a:pt x="699" y="1375"/>
                        <a:pt x="737" y="1604"/>
                        <a:pt x="727" y="1716"/>
                      </a:cubicBezTo>
                      <a:cubicBezTo>
                        <a:pt x="717" y="1828"/>
                        <a:pt x="737" y="1820"/>
                        <a:pt x="737" y="1820"/>
                      </a:cubicBezTo>
                      <a:cubicBezTo>
                        <a:pt x="737" y="1820"/>
                        <a:pt x="754" y="1980"/>
                        <a:pt x="781" y="1971"/>
                      </a:cubicBezTo>
                      <a:cubicBezTo>
                        <a:pt x="809" y="1961"/>
                        <a:pt x="813" y="1849"/>
                        <a:pt x="807" y="1787"/>
                      </a:cubicBezTo>
                      <a:cubicBezTo>
                        <a:pt x="801" y="1725"/>
                        <a:pt x="803" y="1606"/>
                        <a:pt x="803" y="1606"/>
                      </a:cubicBezTo>
                    </a:path>
                  </a:pathLst>
                </a:custGeom>
                <a:solidFill>
                  <a:srgbClr val="C090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891"/>
                </a:p>
              </p:txBody>
            </p:sp>
            <p:sp>
              <p:nvSpPr>
                <p:cNvPr id="91" name="Freeform 962">
                  <a:extLst>
                    <a:ext uri="{FF2B5EF4-FFF2-40B4-BE49-F238E27FC236}">
                      <a16:creationId xmlns:a16="http://schemas.microsoft.com/office/drawing/2014/main" id="{06A6B3C7-E9C6-4C6F-AEC1-05ADA19F8D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04671" y="2025328"/>
                  <a:ext cx="337200" cy="404904"/>
                </a:xfrm>
                <a:custGeom>
                  <a:avLst/>
                  <a:gdLst>
                    <a:gd name="T0" fmla="*/ 407 w 431"/>
                    <a:gd name="T1" fmla="*/ 354 h 517"/>
                    <a:gd name="T2" fmla="*/ 395 w 431"/>
                    <a:gd name="T3" fmla="*/ 242 h 517"/>
                    <a:gd name="T4" fmla="*/ 356 w 431"/>
                    <a:gd name="T5" fmla="*/ 79 h 517"/>
                    <a:gd name="T6" fmla="*/ 220 w 431"/>
                    <a:gd name="T7" fmla="*/ 0 h 517"/>
                    <a:gd name="T8" fmla="*/ 211 w 431"/>
                    <a:gd name="T9" fmla="*/ 0 h 517"/>
                    <a:gd name="T10" fmla="*/ 75 w 431"/>
                    <a:gd name="T11" fmla="*/ 79 h 517"/>
                    <a:gd name="T12" fmla="*/ 36 w 431"/>
                    <a:gd name="T13" fmla="*/ 242 h 517"/>
                    <a:gd name="T14" fmla="*/ 24 w 431"/>
                    <a:gd name="T15" fmla="*/ 354 h 517"/>
                    <a:gd name="T16" fmla="*/ 40 w 431"/>
                    <a:gd name="T17" fmla="*/ 489 h 517"/>
                    <a:gd name="T18" fmla="*/ 138 w 431"/>
                    <a:gd name="T19" fmla="*/ 507 h 517"/>
                    <a:gd name="T20" fmla="*/ 133 w 431"/>
                    <a:gd name="T21" fmla="*/ 411 h 517"/>
                    <a:gd name="T22" fmla="*/ 116 w 431"/>
                    <a:gd name="T23" fmla="*/ 381 h 517"/>
                    <a:gd name="T24" fmla="*/ 96 w 431"/>
                    <a:gd name="T25" fmla="*/ 299 h 517"/>
                    <a:gd name="T26" fmla="*/ 85 w 431"/>
                    <a:gd name="T27" fmla="*/ 296 h 517"/>
                    <a:gd name="T28" fmla="*/ 82 w 431"/>
                    <a:gd name="T29" fmla="*/ 282 h 517"/>
                    <a:gd name="T30" fmla="*/ 74 w 431"/>
                    <a:gd name="T31" fmla="*/ 262 h 517"/>
                    <a:gd name="T32" fmla="*/ 67 w 431"/>
                    <a:gd name="T33" fmla="*/ 239 h 517"/>
                    <a:gd name="T34" fmla="*/ 74 w 431"/>
                    <a:gd name="T35" fmla="*/ 222 h 517"/>
                    <a:gd name="T36" fmla="*/ 90 w 431"/>
                    <a:gd name="T37" fmla="*/ 225 h 517"/>
                    <a:gd name="T38" fmla="*/ 254 w 431"/>
                    <a:gd name="T39" fmla="*/ 116 h 517"/>
                    <a:gd name="T40" fmla="*/ 342 w 431"/>
                    <a:gd name="T41" fmla="*/ 224 h 517"/>
                    <a:gd name="T42" fmla="*/ 354 w 431"/>
                    <a:gd name="T43" fmla="*/ 221 h 517"/>
                    <a:gd name="T44" fmla="*/ 365 w 431"/>
                    <a:gd name="T45" fmla="*/ 239 h 517"/>
                    <a:gd name="T46" fmla="*/ 358 w 431"/>
                    <a:gd name="T47" fmla="*/ 260 h 517"/>
                    <a:gd name="T48" fmla="*/ 351 w 431"/>
                    <a:gd name="T49" fmla="*/ 278 h 517"/>
                    <a:gd name="T50" fmla="*/ 346 w 431"/>
                    <a:gd name="T51" fmla="*/ 293 h 517"/>
                    <a:gd name="T52" fmla="*/ 336 w 431"/>
                    <a:gd name="T53" fmla="*/ 297 h 517"/>
                    <a:gd name="T54" fmla="*/ 315 w 431"/>
                    <a:gd name="T55" fmla="*/ 381 h 517"/>
                    <a:gd name="T56" fmla="*/ 298 w 431"/>
                    <a:gd name="T57" fmla="*/ 411 h 517"/>
                    <a:gd name="T58" fmla="*/ 293 w 431"/>
                    <a:gd name="T59" fmla="*/ 507 h 517"/>
                    <a:gd name="T60" fmla="*/ 391 w 431"/>
                    <a:gd name="T61" fmla="*/ 489 h 517"/>
                    <a:gd name="T62" fmla="*/ 407 w 431"/>
                    <a:gd name="T63" fmla="*/ 354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31" h="517">
                      <a:moveTo>
                        <a:pt x="407" y="354"/>
                      </a:moveTo>
                      <a:cubicBezTo>
                        <a:pt x="397" y="313"/>
                        <a:pt x="398" y="288"/>
                        <a:pt x="395" y="242"/>
                      </a:cubicBezTo>
                      <a:cubicBezTo>
                        <a:pt x="391" y="181"/>
                        <a:pt x="386" y="117"/>
                        <a:pt x="356" y="79"/>
                      </a:cubicBezTo>
                      <a:cubicBezTo>
                        <a:pt x="339" y="59"/>
                        <a:pt x="291" y="0"/>
                        <a:pt x="220" y="0"/>
                      </a:cubicBezTo>
                      <a:lnTo>
                        <a:pt x="211" y="0"/>
                      </a:lnTo>
                      <a:cubicBezTo>
                        <a:pt x="141" y="0"/>
                        <a:pt x="92" y="59"/>
                        <a:pt x="75" y="79"/>
                      </a:cubicBezTo>
                      <a:cubicBezTo>
                        <a:pt x="45" y="117"/>
                        <a:pt x="40" y="181"/>
                        <a:pt x="36" y="242"/>
                      </a:cubicBezTo>
                      <a:cubicBezTo>
                        <a:pt x="33" y="288"/>
                        <a:pt x="35" y="313"/>
                        <a:pt x="24" y="354"/>
                      </a:cubicBezTo>
                      <a:cubicBezTo>
                        <a:pt x="0" y="447"/>
                        <a:pt x="40" y="489"/>
                        <a:pt x="40" y="489"/>
                      </a:cubicBezTo>
                      <a:cubicBezTo>
                        <a:pt x="68" y="517"/>
                        <a:pt x="138" y="507"/>
                        <a:pt x="138" y="507"/>
                      </a:cubicBezTo>
                      <a:cubicBezTo>
                        <a:pt x="138" y="507"/>
                        <a:pt x="157" y="446"/>
                        <a:pt x="133" y="411"/>
                      </a:cubicBezTo>
                      <a:cubicBezTo>
                        <a:pt x="133" y="411"/>
                        <a:pt x="124" y="395"/>
                        <a:pt x="116" y="381"/>
                      </a:cubicBezTo>
                      <a:cubicBezTo>
                        <a:pt x="100" y="352"/>
                        <a:pt x="99" y="313"/>
                        <a:pt x="96" y="299"/>
                      </a:cubicBezTo>
                      <a:cubicBezTo>
                        <a:pt x="92" y="299"/>
                        <a:pt x="89" y="299"/>
                        <a:pt x="85" y="296"/>
                      </a:cubicBezTo>
                      <a:cubicBezTo>
                        <a:pt x="82" y="292"/>
                        <a:pt x="83" y="288"/>
                        <a:pt x="82" y="282"/>
                      </a:cubicBezTo>
                      <a:cubicBezTo>
                        <a:pt x="81" y="276"/>
                        <a:pt x="77" y="269"/>
                        <a:pt x="74" y="262"/>
                      </a:cubicBezTo>
                      <a:cubicBezTo>
                        <a:pt x="71" y="256"/>
                        <a:pt x="68" y="248"/>
                        <a:pt x="67" y="239"/>
                      </a:cubicBezTo>
                      <a:cubicBezTo>
                        <a:pt x="66" y="233"/>
                        <a:pt x="67" y="225"/>
                        <a:pt x="74" y="222"/>
                      </a:cubicBezTo>
                      <a:cubicBezTo>
                        <a:pt x="81" y="219"/>
                        <a:pt x="86" y="221"/>
                        <a:pt x="90" y="225"/>
                      </a:cubicBezTo>
                      <a:cubicBezTo>
                        <a:pt x="90" y="225"/>
                        <a:pt x="219" y="168"/>
                        <a:pt x="254" y="116"/>
                      </a:cubicBezTo>
                      <a:cubicBezTo>
                        <a:pt x="254" y="116"/>
                        <a:pt x="316" y="168"/>
                        <a:pt x="342" y="224"/>
                      </a:cubicBezTo>
                      <a:cubicBezTo>
                        <a:pt x="345" y="221"/>
                        <a:pt x="351" y="220"/>
                        <a:pt x="354" y="221"/>
                      </a:cubicBezTo>
                      <a:cubicBezTo>
                        <a:pt x="358" y="222"/>
                        <a:pt x="366" y="230"/>
                        <a:pt x="365" y="239"/>
                      </a:cubicBezTo>
                      <a:cubicBezTo>
                        <a:pt x="365" y="249"/>
                        <a:pt x="358" y="260"/>
                        <a:pt x="358" y="260"/>
                      </a:cubicBezTo>
                      <a:cubicBezTo>
                        <a:pt x="358" y="260"/>
                        <a:pt x="351" y="270"/>
                        <a:pt x="351" y="278"/>
                      </a:cubicBezTo>
                      <a:cubicBezTo>
                        <a:pt x="351" y="283"/>
                        <a:pt x="350" y="288"/>
                        <a:pt x="346" y="293"/>
                      </a:cubicBezTo>
                      <a:cubicBezTo>
                        <a:pt x="343" y="295"/>
                        <a:pt x="340" y="297"/>
                        <a:pt x="336" y="297"/>
                      </a:cubicBezTo>
                      <a:cubicBezTo>
                        <a:pt x="333" y="311"/>
                        <a:pt x="331" y="352"/>
                        <a:pt x="315" y="381"/>
                      </a:cubicBezTo>
                      <a:cubicBezTo>
                        <a:pt x="307" y="395"/>
                        <a:pt x="298" y="411"/>
                        <a:pt x="298" y="411"/>
                      </a:cubicBezTo>
                      <a:cubicBezTo>
                        <a:pt x="274" y="445"/>
                        <a:pt x="293" y="507"/>
                        <a:pt x="293" y="507"/>
                      </a:cubicBezTo>
                      <a:cubicBezTo>
                        <a:pt x="293" y="507"/>
                        <a:pt x="363" y="517"/>
                        <a:pt x="391" y="489"/>
                      </a:cubicBezTo>
                      <a:cubicBezTo>
                        <a:pt x="391" y="489"/>
                        <a:pt x="431" y="447"/>
                        <a:pt x="407" y="354"/>
                      </a:cubicBezTo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891"/>
                </a:p>
              </p:txBody>
            </p:sp>
            <p:sp>
              <p:nvSpPr>
                <p:cNvPr id="92" name="Freeform: Shape 36">
                  <a:extLst>
                    <a:ext uri="{FF2B5EF4-FFF2-40B4-BE49-F238E27FC236}">
                      <a16:creationId xmlns:a16="http://schemas.microsoft.com/office/drawing/2014/main" id="{2C06C7AE-E87C-4D1A-AD72-A01281A1DF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5676" y="4485288"/>
                  <a:ext cx="507728" cy="198630"/>
                </a:xfrm>
                <a:custGeom>
                  <a:avLst/>
                  <a:gdLst>
                    <a:gd name="connsiteX0" fmla="*/ 195047 w 258110"/>
                    <a:gd name="connsiteY0" fmla="*/ 0 h 100976"/>
                    <a:gd name="connsiteX1" fmla="*/ 220895 w 258110"/>
                    <a:gd name="connsiteY1" fmla="*/ 48469 h 100976"/>
                    <a:gd name="connsiteX2" fmla="*/ 254297 w 258110"/>
                    <a:gd name="connsiteY2" fmla="*/ 86032 h 100976"/>
                    <a:gd name="connsiteX3" fmla="*/ 250320 w 258110"/>
                    <a:gd name="connsiteY3" fmla="*/ 100976 h 100976"/>
                    <a:gd name="connsiteX4" fmla="*/ 187890 w 258110"/>
                    <a:gd name="connsiteY4" fmla="*/ 100976 h 100976"/>
                    <a:gd name="connsiteX5" fmla="*/ 166019 w 258110"/>
                    <a:gd name="connsiteY5" fmla="*/ 84416 h 100976"/>
                    <a:gd name="connsiteX6" fmla="*/ 166814 w 258110"/>
                    <a:gd name="connsiteY6" fmla="*/ 90879 h 100976"/>
                    <a:gd name="connsiteX7" fmla="*/ 153294 w 258110"/>
                    <a:gd name="connsiteY7" fmla="*/ 87647 h 100976"/>
                    <a:gd name="connsiteX8" fmla="*/ 145341 w 258110"/>
                    <a:gd name="connsiteY8" fmla="*/ 42814 h 100976"/>
                    <a:gd name="connsiteX9" fmla="*/ 144546 w 258110"/>
                    <a:gd name="connsiteY9" fmla="*/ 14137 h 100976"/>
                    <a:gd name="connsiteX10" fmla="*/ 62975 w 258110"/>
                    <a:gd name="connsiteY10" fmla="*/ 0 h 100976"/>
                    <a:gd name="connsiteX11" fmla="*/ 113476 w 258110"/>
                    <a:gd name="connsiteY11" fmla="*/ 14137 h 100976"/>
                    <a:gd name="connsiteX12" fmla="*/ 112681 w 258110"/>
                    <a:gd name="connsiteY12" fmla="*/ 42814 h 100976"/>
                    <a:gd name="connsiteX13" fmla="*/ 104728 w 258110"/>
                    <a:gd name="connsiteY13" fmla="*/ 87647 h 100976"/>
                    <a:gd name="connsiteX14" fmla="*/ 91208 w 258110"/>
                    <a:gd name="connsiteY14" fmla="*/ 90879 h 100976"/>
                    <a:gd name="connsiteX15" fmla="*/ 92003 w 258110"/>
                    <a:gd name="connsiteY15" fmla="*/ 84416 h 100976"/>
                    <a:gd name="connsiteX16" fmla="*/ 70132 w 258110"/>
                    <a:gd name="connsiteY16" fmla="*/ 100976 h 100976"/>
                    <a:gd name="connsiteX17" fmla="*/ 7702 w 258110"/>
                    <a:gd name="connsiteY17" fmla="*/ 100976 h 100976"/>
                    <a:gd name="connsiteX18" fmla="*/ 4123 w 258110"/>
                    <a:gd name="connsiteY18" fmla="*/ 86032 h 100976"/>
                    <a:gd name="connsiteX19" fmla="*/ 37127 w 258110"/>
                    <a:gd name="connsiteY19" fmla="*/ 48469 h 100976"/>
                    <a:gd name="connsiteX20" fmla="*/ 62975 w 258110"/>
                    <a:gd name="connsiteY20" fmla="*/ 0 h 100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58110" h="100976">
                      <a:moveTo>
                        <a:pt x="195047" y="0"/>
                      </a:moveTo>
                      <a:cubicBezTo>
                        <a:pt x="202603" y="25446"/>
                        <a:pt x="212544" y="36756"/>
                        <a:pt x="220895" y="48469"/>
                      </a:cubicBezTo>
                      <a:lnTo>
                        <a:pt x="254297" y="86032"/>
                      </a:lnTo>
                      <a:cubicBezTo>
                        <a:pt x="261057" y="90071"/>
                        <a:pt x="258273" y="100976"/>
                        <a:pt x="250320" y="100976"/>
                      </a:cubicBezTo>
                      <a:lnTo>
                        <a:pt x="187890" y="100976"/>
                      </a:lnTo>
                      <a:lnTo>
                        <a:pt x="166019" y="84416"/>
                      </a:lnTo>
                      <a:lnTo>
                        <a:pt x="166814" y="90879"/>
                      </a:lnTo>
                      <a:lnTo>
                        <a:pt x="153294" y="87647"/>
                      </a:lnTo>
                      <a:lnTo>
                        <a:pt x="145341" y="42814"/>
                      </a:lnTo>
                      <a:lnTo>
                        <a:pt x="144546" y="14137"/>
                      </a:lnTo>
                      <a:close/>
                      <a:moveTo>
                        <a:pt x="62975" y="0"/>
                      </a:moveTo>
                      <a:lnTo>
                        <a:pt x="113476" y="14137"/>
                      </a:lnTo>
                      <a:lnTo>
                        <a:pt x="112681" y="42814"/>
                      </a:lnTo>
                      <a:lnTo>
                        <a:pt x="104728" y="87647"/>
                      </a:lnTo>
                      <a:lnTo>
                        <a:pt x="91208" y="90879"/>
                      </a:lnTo>
                      <a:lnTo>
                        <a:pt x="92003" y="84416"/>
                      </a:lnTo>
                      <a:lnTo>
                        <a:pt x="70132" y="100976"/>
                      </a:lnTo>
                      <a:lnTo>
                        <a:pt x="7702" y="100976"/>
                      </a:lnTo>
                      <a:cubicBezTo>
                        <a:pt x="-251" y="100976"/>
                        <a:pt x="-3035" y="90071"/>
                        <a:pt x="4123" y="86032"/>
                      </a:cubicBezTo>
                      <a:lnTo>
                        <a:pt x="37127" y="48469"/>
                      </a:lnTo>
                      <a:cubicBezTo>
                        <a:pt x="45478" y="36756"/>
                        <a:pt x="55817" y="25446"/>
                        <a:pt x="62975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 sz="2891"/>
                </a:p>
              </p:txBody>
            </p:sp>
            <p:sp>
              <p:nvSpPr>
                <p:cNvPr id="93" name="Freeform 1078">
                  <a:extLst>
                    <a:ext uri="{FF2B5EF4-FFF2-40B4-BE49-F238E27FC236}">
                      <a16:creationId xmlns:a16="http://schemas.microsoft.com/office/drawing/2014/main" id="{BDA79EA7-2B56-482D-AA2E-0F5E5D5A64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0260" y="3431020"/>
                  <a:ext cx="466019" cy="611170"/>
                </a:xfrm>
                <a:custGeom>
                  <a:avLst/>
                  <a:gdLst>
                    <a:gd name="T0" fmla="*/ 61 w 61"/>
                    <a:gd name="T1" fmla="*/ 0 h 80"/>
                    <a:gd name="T2" fmla="*/ 61 w 61"/>
                    <a:gd name="T3" fmla="*/ 43 h 80"/>
                    <a:gd name="T4" fmla="*/ 57 w 61"/>
                    <a:gd name="T5" fmla="*/ 80 h 80"/>
                    <a:gd name="T6" fmla="*/ 4 w 61"/>
                    <a:gd name="T7" fmla="*/ 80 h 80"/>
                    <a:gd name="T8" fmla="*/ 0 w 61"/>
                    <a:gd name="T9" fmla="*/ 43 h 80"/>
                    <a:gd name="T10" fmla="*/ 0 w 61"/>
                    <a:gd name="T11" fmla="*/ 0 h 80"/>
                    <a:gd name="T12" fmla="*/ 61 w 61"/>
                    <a:gd name="T13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80">
                      <a:moveTo>
                        <a:pt x="61" y="0"/>
                      </a:moveTo>
                      <a:lnTo>
                        <a:pt x="61" y="43"/>
                      </a:lnTo>
                      <a:lnTo>
                        <a:pt x="57" y="80"/>
                      </a:lnTo>
                      <a:lnTo>
                        <a:pt x="4" y="80"/>
                      </a:lnTo>
                      <a:lnTo>
                        <a:pt x="0" y="43"/>
                      </a:lnTo>
                      <a:lnTo>
                        <a:pt x="0" y="0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891"/>
                </a:p>
              </p:txBody>
            </p:sp>
            <p:sp>
              <p:nvSpPr>
                <p:cNvPr id="94" name="Freeform 1079">
                  <a:extLst>
                    <a:ext uri="{FF2B5EF4-FFF2-40B4-BE49-F238E27FC236}">
                      <a16:creationId xmlns:a16="http://schemas.microsoft.com/office/drawing/2014/main" id="{16CBA96A-BA68-4D5D-B683-0AA58B00C7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4854" y="2430231"/>
                  <a:ext cx="236831" cy="466019"/>
                </a:xfrm>
                <a:custGeom>
                  <a:avLst/>
                  <a:gdLst>
                    <a:gd name="T0" fmla="*/ 26 w 31"/>
                    <a:gd name="T1" fmla="*/ 0 h 61"/>
                    <a:gd name="T2" fmla="*/ 15 w 31"/>
                    <a:gd name="T3" fmla="*/ 5 h 61"/>
                    <a:gd name="T4" fmla="*/ 4 w 31"/>
                    <a:gd name="T5" fmla="*/ 0 h 61"/>
                    <a:gd name="T6" fmla="*/ 0 w 31"/>
                    <a:gd name="T7" fmla="*/ 6 h 61"/>
                    <a:gd name="T8" fmla="*/ 2 w 31"/>
                    <a:gd name="T9" fmla="*/ 44 h 61"/>
                    <a:gd name="T10" fmla="*/ 15 w 31"/>
                    <a:gd name="T11" fmla="*/ 61 h 61"/>
                    <a:gd name="T12" fmla="*/ 29 w 31"/>
                    <a:gd name="T13" fmla="*/ 44 h 61"/>
                    <a:gd name="T14" fmla="*/ 31 w 31"/>
                    <a:gd name="T15" fmla="*/ 6 h 61"/>
                    <a:gd name="T16" fmla="*/ 26 w 31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" h="61">
                      <a:moveTo>
                        <a:pt x="26" y="0"/>
                      </a:moveTo>
                      <a:lnTo>
                        <a:pt x="15" y="5"/>
                      </a:lnTo>
                      <a:lnTo>
                        <a:pt x="4" y="0"/>
                      </a:lnTo>
                      <a:lnTo>
                        <a:pt x="0" y="6"/>
                      </a:lnTo>
                      <a:lnTo>
                        <a:pt x="2" y="44"/>
                      </a:lnTo>
                      <a:lnTo>
                        <a:pt x="15" y="61"/>
                      </a:lnTo>
                      <a:lnTo>
                        <a:pt x="29" y="44"/>
                      </a:lnTo>
                      <a:lnTo>
                        <a:pt x="31" y="6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891"/>
                </a:p>
              </p:txBody>
            </p:sp>
            <p:sp>
              <p:nvSpPr>
                <p:cNvPr id="99" name="Freeform: Shape 40">
                  <a:extLst>
                    <a:ext uri="{FF2B5EF4-FFF2-40B4-BE49-F238E27FC236}">
                      <a16:creationId xmlns:a16="http://schemas.microsoft.com/office/drawing/2014/main" id="{28447F3F-BE72-4BCA-873C-3F8C6FA78D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09708" y="3408103"/>
                  <a:ext cx="527132" cy="106955"/>
                </a:xfrm>
                <a:custGeom>
                  <a:avLst/>
                  <a:gdLst>
                    <a:gd name="connsiteX0" fmla="*/ 267974 w 267974"/>
                    <a:gd name="connsiteY0" fmla="*/ 0 h 54372"/>
                    <a:gd name="connsiteX1" fmla="*/ 267974 w 267974"/>
                    <a:gd name="connsiteY1" fmla="*/ 27186 h 54372"/>
                    <a:gd name="connsiteX2" fmla="*/ 250497 w 267974"/>
                    <a:gd name="connsiteY2" fmla="*/ 54372 h 54372"/>
                    <a:gd name="connsiteX3" fmla="*/ 252994 w 267974"/>
                    <a:gd name="connsiteY3" fmla="*/ 20288 h 54372"/>
                    <a:gd name="connsiteX4" fmla="*/ 265061 w 267974"/>
                    <a:gd name="connsiteY4" fmla="*/ 4058 h 54372"/>
                    <a:gd name="connsiteX5" fmla="*/ 0 w 267974"/>
                    <a:gd name="connsiteY5" fmla="*/ 0 h 54372"/>
                    <a:gd name="connsiteX6" fmla="*/ 2913 w 267974"/>
                    <a:gd name="connsiteY6" fmla="*/ 4058 h 54372"/>
                    <a:gd name="connsiteX7" fmla="*/ 14980 w 267974"/>
                    <a:gd name="connsiteY7" fmla="*/ 20288 h 54372"/>
                    <a:gd name="connsiteX8" fmla="*/ 17893 w 267974"/>
                    <a:gd name="connsiteY8" fmla="*/ 54372 h 54372"/>
                    <a:gd name="connsiteX9" fmla="*/ 0 w 267974"/>
                    <a:gd name="connsiteY9" fmla="*/ 27186 h 5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7974" h="54372">
                      <a:moveTo>
                        <a:pt x="267974" y="0"/>
                      </a:moveTo>
                      <a:lnTo>
                        <a:pt x="267974" y="27186"/>
                      </a:lnTo>
                      <a:cubicBezTo>
                        <a:pt x="267974" y="27186"/>
                        <a:pt x="261732" y="54372"/>
                        <a:pt x="250497" y="54372"/>
                      </a:cubicBezTo>
                      <a:cubicBezTo>
                        <a:pt x="244672" y="54372"/>
                        <a:pt x="251746" y="27186"/>
                        <a:pt x="252994" y="20288"/>
                      </a:cubicBezTo>
                      <a:cubicBezTo>
                        <a:pt x="254242" y="12985"/>
                        <a:pt x="265061" y="4058"/>
                        <a:pt x="265061" y="4058"/>
                      </a:cubicBezTo>
                      <a:close/>
                      <a:moveTo>
                        <a:pt x="0" y="0"/>
                      </a:moveTo>
                      <a:lnTo>
                        <a:pt x="2913" y="4058"/>
                      </a:lnTo>
                      <a:cubicBezTo>
                        <a:pt x="2913" y="4058"/>
                        <a:pt x="13732" y="12985"/>
                        <a:pt x="14980" y="20288"/>
                      </a:cubicBezTo>
                      <a:cubicBezTo>
                        <a:pt x="16228" y="27186"/>
                        <a:pt x="23302" y="54372"/>
                        <a:pt x="17893" y="54372"/>
                      </a:cubicBezTo>
                      <a:cubicBezTo>
                        <a:pt x="6242" y="54372"/>
                        <a:pt x="0" y="27186"/>
                        <a:pt x="0" y="27186"/>
                      </a:cubicBezTo>
                      <a:close/>
                    </a:path>
                  </a:pathLst>
                </a:custGeom>
                <a:solidFill>
                  <a:srgbClr val="C090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 sz="2891"/>
                </a:p>
              </p:txBody>
            </p:sp>
          </p:grpSp>
        </p:grpSp>
        <p:sp>
          <p:nvSpPr>
            <p:cNvPr id="127" name="Freeform 918">
              <a:extLst>
                <a:ext uri="{FF2B5EF4-FFF2-40B4-BE49-F238E27FC236}">
                  <a16:creationId xmlns:a16="http://schemas.microsoft.com/office/drawing/2014/main" id="{487C87B7-63DD-4CA8-BEEB-9B3071867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943" y="2121534"/>
              <a:ext cx="670414" cy="890181"/>
            </a:xfrm>
            <a:custGeom>
              <a:avLst/>
              <a:gdLst>
                <a:gd name="T0" fmla="*/ 759 w 918"/>
                <a:gd name="T1" fmla="*/ 501 h 1281"/>
                <a:gd name="T2" fmla="*/ 918 w 918"/>
                <a:gd name="T3" fmla="*/ 407 h 1281"/>
                <a:gd name="T4" fmla="*/ 808 w 918"/>
                <a:gd name="T5" fmla="*/ 94 h 1281"/>
                <a:gd name="T6" fmla="*/ 621 w 918"/>
                <a:gd name="T7" fmla="*/ 0 h 1281"/>
                <a:gd name="T8" fmla="*/ 459 w 918"/>
                <a:gd name="T9" fmla="*/ 55 h 1281"/>
                <a:gd name="T10" fmla="*/ 297 w 918"/>
                <a:gd name="T11" fmla="*/ 0 h 1281"/>
                <a:gd name="T12" fmla="*/ 110 w 918"/>
                <a:gd name="T13" fmla="*/ 94 h 1281"/>
                <a:gd name="T14" fmla="*/ 0 w 918"/>
                <a:gd name="T15" fmla="*/ 407 h 1281"/>
                <a:gd name="T16" fmla="*/ 159 w 918"/>
                <a:gd name="T17" fmla="*/ 501 h 1281"/>
                <a:gd name="T18" fmla="*/ 170 w 918"/>
                <a:gd name="T19" fmla="*/ 855 h 1281"/>
                <a:gd name="T20" fmla="*/ 140 w 918"/>
                <a:gd name="T21" fmla="*/ 1215 h 1281"/>
                <a:gd name="T22" fmla="*/ 459 w 918"/>
                <a:gd name="T23" fmla="*/ 1281 h 1281"/>
                <a:gd name="T24" fmla="*/ 778 w 918"/>
                <a:gd name="T25" fmla="*/ 1215 h 1281"/>
                <a:gd name="T26" fmla="*/ 748 w 918"/>
                <a:gd name="T27" fmla="*/ 855 h 1281"/>
                <a:gd name="T28" fmla="*/ 759 w 918"/>
                <a:gd name="T29" fmla="*/ 501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8" h="1281">
                  <a:moveTo>
                    <a:pt x="759" y="501"/>
                  </a:moveTo>
                  <a:lnTo>
                    <a:pt x="918" y="407"/>
                  </a:lnTo>
                  <a:cubicBezTo>
                    <a:pt x="918" y="252"/>
                    <a:pt x="841" y="132"/>
                    <a:pt x="808" y="94"/>
                  </a:cubicBezTo>
                  <a:cubicBezTo>
                    <a:pt x="775" y="55"/>
                    <a:pt x="621" y="0"/>
                    <a:pt x="621" y="0"/>
                  </a:cubicBezTo>
                  <a:lnTo>
                    <a:pt x="459" y="55"/>
                  </a:lnTo>
                  <a:lnTo>
                    <a:pt x="297" y="0"/>
                  </a:lnTo>
                  <a:cubicBezTo>
                    <a:pt x="297" y="0"/>
                    <a:pt x="143" y="55"/>
                    <a:pt x="110" y="94"/>
                  </a:cubicBezTo>
                  <a:cubicBezTo>
                    <a:pt x="77" y="132"/>
                    <a:pt x="0" y="252"/>
                    <a:pt x="0" y="407"/>
                  </a:cubicBezTo>
                  <a:lnTo>
                    <a:pt x="159" y="501"/>
                  </a:lnTo>
                  <a:lnTo>
                    <a:pt x="170" y="855"/>
                  </a:lnTo>
                  <a:lnTo>
                    <a:pt x="140" y="1215"/>
                  </a:lnTo>
                  <a:cubicBezTo>
                    <a:pt x="140" y="1215"/>
                    <a:pt x="344" y="1279"/>
                    <a:pt x="459" y="1281"/>
                  </a:cubicBezTo>
                  <a:cubicBezTo>
                    <a:pt x="574" y="1279"/>
                    <a:pt x="778" y="1215"/>
                    <a:pt x="778" y="1215"/>
                  </a:cubicBezTo>
                  <a:lnTo>
                    <a:pt x="748" y="855"/>
                  </a:lnTo>
                  <a:lnTo>
                    <a:pt x="759" y="50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891"/>
            </a:p>
          </p:txBody>
        </p:sp>
      </p:grpSp>
    </p:spTree>
    <p:extLst>
      <p:ext uri="{BB962C8B-B14F-4D97-AF65-F5344CB8AC3E}">
        <p14:creationId xmlns:p14="http://schemas.microsoft.com/office/powerpoint/2010/main" val="155459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leichschenkliges Dreieck 49">
            <a:extLst>
              <a:ext uri="{FF2B5EF4-FFF2-40B4-BE49-F238E27FC236}">
                <a16:creationId xmlns:a16="http://schemas.microsoft.com/office/drawing/2014/main" id="{9B09D6F6-A645-47C4-B917-3320E3B3C00F}"/>
              </a:ext>
            </a:extLst>
          </p:cNvPr>
          <p:cNvSpPr/>
          <p:nvPr/>
        </p:nvSpPr>
        <p:spPr>
          <a:xfrm flipV="1">
            <a:off x="4609143" y="2499162"/>
            <a:ext cx="1800000" cy="235754"/>
          </a:xfrm>
          <a:prstGeom prst="triangle">
            <a:avLst/>
          </a:prstGeom>
          <a:solidFill>
            <a:srgbClr val="C70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Gleichschenkliges Dreieck 50">
            <a:extLst>
              <a:ext uri="{FF2B5EF4-FFF2-40B4-BE49-F238E27FC236}">
                <a16:creationId xmlns:a16="http://schemas.microsoft.com/office/drawing/2014/main" id="{67015D6A-1B20-4545-93BB-50A9E9A8554F}"/>
              </a:ext>
            </a:extLst>
          </p:cNvPr>
          <p:cNvSpPr/>
          <p:nvPr/>
        </p:nvSpPr>
        <p:spPr>
          <a:xfrm flipV="1">
            <a:off x="9121515" y="2499162"/>
            <a:ext cx="1800000" cy="235754"/>
          </a:xfrm>
          <a:prstGeom prst="triangle">
            <a:avLst/>
          </a:prstGeom>
          <a:solidFill>
            <a:srgbClr val="C70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C7020F-7314-4D5E-BBD6-F6860E6773ED}"/>
              </a:ext>
            </a:extLst>
          </p:cNvPr>
          <p:cNvSpPr/>
          <p:nvPr/>
        </p:nvSpPr>
        <p:spPr>
          <a:xfrm>
            <a:off x="0" y="1462093"/>
            <a:ext cx="12192000" cy="1037069"/>
          </a:xfrm>
          <a:prstGeom prst="rect">
            <a:avLst/>
          </a:prstGeom>
          <a:solidFill>
            <a:srgbClr val="C70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879270-D1B1-4858-99DE-D31A7BF52A5F}"/>
              </a:ext>
            </a:extLst>
          </p:cNvPr>
          <p:cNvSpPr txBox="1"/>
          <p:nvPr/>
        </p:nvSpPr>
        <p:spPr>
          <a:xfrm>
            <a:off x="609600" y="447675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300" dirty="0">
                <a:solidFill>
                  <a:srgbClr val="C70039"/>
                </a:solidFill>
              </a:rPr>
              <a:t>Most Valuable Customers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BAAF5-E73B-4C56-A46B-76181883DE85}"/>
              </a:ext>
            </a:extLst>
          </p:cNvPr>
          <p:cNvSpPr txBox="1"/>
          <p:nvPr/>
        </p:nvSpPr>
        <p:spPr>
          <a:xfrm>
            <a:off x="4543154" y="1735694"/>
            <a:ext cx="190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</a:rPr>
              <a:t>Taste</a:t>
            </a:r>
            <a:endParaRPr lang="pt-PT" sz="2400" spc="3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69922-5920-4A89-B8B9-2D339419932F}"/>
              </a:ext>
            </a:extLst>
          </p:cNvPr>
          <p:cNvSpPr txBox="1"/>
          <p:nvPr/>
        </p:nvSpPr>
        <p:spPr>
          <a:xfrm>
            <a:off x="9069125" y="1551028"/>
            <a:ext cx="190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</a:rPr>
              <a:t>Buying </a:t>
            </a:r>
            <a:r>
              <a:rPr lang="en-US" sz="2400" spc="300" dirty="0" err="1">
                <a:solidFill>
                  <a:schemeClr val="bg1"/>
                </a:solidFill>
              </a:rPr>
              <a:t>behaviour</a:t>
            </a:r>
            <a:endParaRPr lang="pt-PT" sz="2400" spc="300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CB28A5-4780-429F-8B1A-D478D1284DBD}"/>
              </a:ext>
            </a:extLst>
          </p:cNvPr>
          <p:cNvGrpSpPr/>
          <p:nvPr/>
        </p:nvGrpSpPr>
        <p:grpSpPr>
          <a:xfrm>
            <a:off x="609600" y="3017287"/>
            <a:ext cx="2602517" cy="2977984"/>
            <a:chOff x="609600" y="2979579"/>
            <a:chExt cx="2878161" cy="3139516"/>
          </a:xfrm>
        </p:grpSpPr>
        <p:sp>
          <p:nvSpPr>
            <p:cNvPr id="11" name="Freeform 710">
              <a:extLst>
                <a:ext uri="{FF2B5EF4-FFF2-40B4-BE49-F238E27FC236}">
                  <a16:creationId xmlns:a16="http://schemas.microsoft.com/office/drawing/2014/main" id="{DF0B6461-DAC0-419B-A182-E112A6F52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3046005"/>
              <a:ext cx="959355" cy="2591023"/>
            </a:xfrm>
            <a:custGeom>
              <a:avLst/>
              <a:gdLst>
                <a:gd name="T0" fmla="*/ 897 w 898"/>
                <a:gd name="T1" fmla="*/ 1238 h 3411"/>
                <a:gd name="T2" fmla="*/ 878 w 898"/>
                <a:gd name="T3" fmla="*/ 882 h 3411"/>
                <a:gd name="T4" fmla="*/ 646 w 898"/>
                <a:gd name="T5" fmla="*/ 565 h 3411"/>
                <a:gd name="T6" fmla="*/ 529 w 898"/>
                <a:gd name="T7" fmla="*/ 419 h 3411"/>
                <a:gd name="T8" fmla="*/ 562 w 898"/>
                <a:gd name="T9" fmla="*/ 342 h 3411"/>
                <a:gd name="T10" fmla="*/ 600 w 898"/>
                <a:gd name="T11" fmla="*/ 288 h 3411"/>
                <a:gd name="T12" fmla="*/ 589 w 898"/>
                <a:gd name="T13" fmla="*/ 226 h 3411"/>
                <a:gd name="T14" fmla="*/ 452 w 898"/>
                <a:gd name="T15" fmla="*/ 8 h 3411"/>
                <a:gd name="T16" fmla="*/ 447 w 898"/>
                <a:gd name="T17" fmla="*/ 8 h 3411"/>
                <a:gd name="T18" fmla="*/ 309 w 898"/>
                <a:gd name="T19" fmla="*/ 226 h 3411"/>
                <a:gd name="T20" fmla="*/ 298 w 898"/>
                <a:gd name="T21" fmla="*/ 288 h 3411"/>
                <a:gd name="T22" fmla="*/ 336 w 898"/>
                <a:gd name="T23" fmla="*/ 342 h 3411"/>
                <a:gd name="T24" fmla="*/ 369 w 898"/>
                <a:gd name="T25" fmla="*/ 419 h 3411"/>
                <a:gd name="T26" fmla="*/ 252 w 898"/>
                <a:gd name="T27" fmla="*/ 565 h 3411"/>
                <a:gd name="T28" fmla="*/ 20 w 898"/>
                <a:gd name="T29" fmla="*/ 882 h 3411"/>
                <a:gd name="T30" fmla="*/ 1 w 898"/>
                <a:gd name="T31" fmla="*/ 1238 h 3411"/>
                <a:gd name="T32" fmla="*/ 31 w 898"/>
                <a:gd name="T33" fmla="*/ 1720 h 3411"/>
                <a:gd name="T34" fmla="*/ 77 w 898"/>
                <a:gd name="T35" fmla="*/ 2045 h 3411"/>
                <a:gd name="T36" fmla="*/ 123 w 898"/>
                <a:gd name="T37" fmla="*/ 1678 h 3411"/>
                <a:gd name="T38" fmla="*/ 125 w 898"/>
                <a:gd name="T39" fmla="*/ 1363 h 3411"/>
                <a:gd name="T40" fmla="*/ 167 w 898"/>
                <a:gd name="T41" fmla="*/ 966 h 3411"/>
                <a:gd name="T42" fmla="*/ 176 w 898"/>
                <a:gd name="T43" fmla="*/ 1337 h 3411"/>
                <a:gd name="T44" fmla="*/ 168 w 898"/>
                <a:gd name="T45" fmla="*/ 2296 h 3411"/>
                <a:gd name="T46" fmla="*/ 187 w 898"/>
                <a:gd name="T47" fmla="*/ 2565 h 3411"/>
                <a:gd name="T48" fmla="*/ 249 w 898"/>
                <a:gd name="T49" fmla="*/ 3411 h 3411"/>
                <a:gd name="T50" fmla="*/ 378 w 898"/>
                <a:gd name="T51" fmla="*/ 3395 h 3411"/>
                <a:gd name="T52" fmla="*/ 398 w 898"/>
                <a:gd name="T53" fmla="*/ 3090 h 3411"/>
                <a:gd name="T54" fmla="*/ 398 w 898"/>
                <a:gd name="T55" fmla="*/ 2504 h 3411"/>
                <a:gd name="T56" fmla="*/ 432 w 898"/>
                <a:gd name="T57" fmla="*/ 2045 h 3411"/>
                <a:gd name="T58" fmla="*/ 466 w 898"/>
                <a:gd name="T59" fmla="*/ 2045 h 3411"/>
                <a:gd name="T60" fmla="*/ 500 w 898"/>
                <a:gd name="T61" fmla="*/ 2504 h 3411"/>
                <a:gd name="T62" fmla="*/ 500 w 898"/>
                <a:gd name="T63" fmla="*/ 3090 h 3411"/>
                <a:gd name="T64" fmla="*/ 520 w 898"/>
                <a:gd name="T65" fmla="*/ 3395 h 3411"/>
                <a:gd name="T66" fmla="*/ 649 w 898"/>
                <a:gd name="T67" fmla="*/ 3411 h 3411"/>
                <a:gd name="T68" fmla="*/ 711 w 898"/>
                <a:gd name="T69" fmla="*/ 2565 h 3411"/>
                <a:gd name="T70" fmla="*/ 730 w 898"/>
                <a:gd name="T71" fmla="*/ 2296 h 3411"/>
                <a:gd name="T72" fmla="*/ 722 w 898"/>
                <a:gd name="T73" fmla="*/ 1337 h 3411"/>
                <a:gd name="T74" fmla="*/ 731 w 898"/>
                <a:gd name="T75" fmla="*/ 966 h 3411"/>
                <a:gd name="T76" fmla="*/ 773 w 898"/>
                <a:gd name="T77" fmla="*/ 1363 h 3411"/>
                <a:gd name="T78" fmla="*/ 775 w 898"/>
                <a:gd name="T79" fmla="*/ 1678 h 3411"/>
                <a:gd name="T80" fmla="*/ 821 w 898"/>
                <a:gd name="T81" fmla="*/ 2045 h 3411"/>
                <a:gd name="T82" fmla="*/ 867 w 898"/>
                <a:gd name="T83" fmla="*/ 1720 h 3411"/>
                <a:gd name="T84" fmla="*/ 897 w 898"/>
                <a:gd name="T85" fmla="*/ 1238 h 3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98" h="3411">
                  <a:moveTo>
                    <a:pt x="897" y="1238"/>
                  </a:moveTo>
                  <a:cubicBezTo>
                    <a:pt x="895" y="1109"/>
                    <a:pt x="873" y="930"/>
                    <a:pt x="878" y="882"/>
                  </a:cubicBezTo>
                  <a:cubicBezTo>
                    <a:pt x="881" y="842"/>
                    <a:pt x="864" y="604"/>
                    <a:pt x="646" y="565"/>
                  </a:cubicBezTo>
                  <a:cubicBezTo>
                    <a:pt x="490" y="537"/>
                    <a:pt x="529" y="419"/>
                    <a:pt x="529" y="419"/>
                  </a:cubicBezTo>
                  <a:cubicBezTo>
                    <a:pt x="560" y="398"/>
                    <a:pt x="562" y="342"/>
                    <a:pt x="562" y="342"/>
                  </a:cubicBezTo>
                  <a:cubicBezTo>
                    <a:pt x="580" y="342"/>
                    <a:pt x="579" y="336"/>
                    <a:pt x="600" y="288"/>
                  </a:cubicBezTo>
                  <a:cubicBezTo>
                    <a:pt x="622" y="240"/>
                    <a:pt x="589" y="226"/>
                    <a:pt x="589" y="226"/>
                  </a:cubicBezTo>
                  <a:cubicBezTo>
                    <a:pt x="632" y="0"/>
                    <a:pt x="452" y="8"/>
                    <a:pt x="452" y="8"/>
                  </a:cubicBezTo>
                  <a:lnTo>
                    <a:pt x="447" y="8"/>
                  </a:lnTo>
                  <a:cubicBezTo>
                    <a:pt x="447" y="8"/>
                    <a:pt x="266" y="0"/>
                    <a:pt x="309" y="226"/>
                  </a:cubicBezTo>
                  <a:cubicBezTo>
                    <a:pt x="309" y="226"/>
                    <a:pt x="276" y="240"/>
                    <a:pt x="298" y="288"/>
                  </a:cubicBezTo>
                  <a:cubicBezTo>
                    <a:pt x="319" y="336"/>
                    <a:pt x="318" y="342"/>
                    <a:pt x="336" y="342"/>
                  </a:cubicBezTo>
                  <a:cubicBezTo>
                    <a:pt x="336" y="342"/>
                    <a:pt x="339" y="398"/>
                    <a:pt x="369" y="419"/>
                  </a:cubicBezTo>
                  <a:cubicBezTo>
                    <a:pt x="369" y="419"/>
                    <a:pt x="408" y="537"/>
                    <a:pt x="252" y="565"/>
                  </a:cubicBezTo>
                  <a:cubicBezTo>
                    <a:pt x="35" y="604"/>
                    <a:pt x="17" y="842"/>
                    <a:pt x="20" y="882"/>
                  </a:cubicBezTo>
                  <a:cubicBezTo>
                    <a:pt x="25" y="930"/>
                    <a:pt x="3" y="1109"/>
                    <a:pt x="1" y="1238"/>
                  </a:cubicBezTo>
                  <a:cubicBezTo>
                    <a:pt x="0" y="1367"/>
                    <a:pt x="31" y="1720"/>
                    <a:pt x="31" y="1720"/>
                  </a:cubicBezTo>
                  <a:cubicBezTo>
                    <a:pt x="11" y="1887"/>
                    <a:pt x="37" y="2040"/>
                    <a:pt x="77" y="2045"/>
                  </a:cubicBezTo>
                  <a:cubicBezTo>
                    <a:pt x="117" y="2049"/>
                    <a:pt x="123" y="1678"/>
                    <a:pt x="123" y="1678"/>
                  </a:cubicBezTo>
                  <a:lnTo>
                    <a:pt x="125" y="1363"/>
                  </a:lnTo>
                  <a:lnTo>
                    <a:pt x="167" y="966"/>
                  </a:lnTo>
                  <a:lnTo>
                    <a:pt x="176" y="1337"/>
                  </a:lnTo>
                  <a:cubicBezTo>
                    <a:pt x="176" y="1337"/>
                    <a:pt x="109" y="1967"/>
                    <a:pt x="168" y="2296"/>
                  </a:cubicBezTo>
                  <a:cubicBezTo>
                    <a:pt x="168" y="2296"/>
                    <a:pt x="193" y="2501"/>
                    <a:pt x="187" y="2565"/>
                  </a:cubicBezTo>
                  <a:cubicBezTo>
                    <a:pt x="182" y="2628"/>
                    <a:pt x="223" y="3238"/>
                    <a:pt x="249" y="3411"/>
                  </a:cubicBezTo>
                  <a:lnTo>
                    <a:pt x="378" y="3395"/>
                  </a:lnTo>
                  <a:cubicBezTo>
                    <a:pt x="378" y="3395"/>
                    <a:pt x="384" y="3134"/>
                    <a:pt x="398" y="3090"/>
                  </a:cubicBezTo>
                  <a:cubicBezTo>
                    <a:pt x="411" y="3046"/>
                    <a:pt x="390" y="2610"/>
                    <a:pt x="398" y="2504"/>
                  </a:cubicBezTo>
                  <a:cubicBezTo>
                    <a:pt x="406" y="2398"/>
                    <a:pt x="432" y="2045"/>
                    <a:pt x="432" y="2045"/>
                  </a:cubicBezTo>
                  <a:lnTo>
                    <a:pt x="466" y="2045"/>
                  </a:lnTo>
                  <a:cubicBezTo>
                    <a:pt x="466" y="2045"/>
                    <a:pt x="492" y="2398"/>
                    <a:pt x="500" y="2504"/>
                  </a:cubicBezTo>
                  <a:cubicBezTo>
                    <a:pt x="508" y="2610"/>
                    <a:pt x="487" y="3046"/>
                    <a:pt x="500" y="3090"/>
                  </a:cubicBezTo>
                  <a:cubicBezTo>
                    <a:pt x="514" y="3134"/>
                    <a:pt x="520" y="3395"/>
                    <a:pt x="520" y="3395"/>
                  </a:cubicBezTo>
                  <a:lnTo>
                    <a:pt x="649" y="3411"/>
                  </a:lnTo>
                  <a:cubicBezTo>
                    <a:pt x="675" y="3238"/>
                    <a:pt x="716" y="2628"/>
                    <a:pt x="711" y="2565"/>
                  </a:cubicBezTo>
                  <a:cubicBezTo>
                    <a:pt x="705" y="2501"/>
                    <a:pt x="730" y="2296"/>
                    <a:pt x="730" y="2296"/>
                  </a:cubicBezTo>
                  <a:cubicBezTo>
                    <a:pt x="789" y="1967"/>
                    <a:pt x="722" y="1337"/>
                    <a:pt x="722" y="1337"/>
                  </a:cubicBezTo>
                  <a:lnTo>
                    <a:pt x="731" y="966"/>
                  </a:lnTo>
                  <a:lnTo>
                    <a:pt x="773" y="1363"/>
                  </a:lnTo>
                  <a:lnTo>
                    <a:pt x="775" y="1678"/>
                  </a:lnTo>
                  <a:cubicBezTo>
                    <a:pt x="775" y="1678"/>
                    <a:pt x="781" y="2049"/>
                    <a:pt x="821" y="2045"/>
                  </a:cubicBezTo>
                  <a:cubicBezTo>
                    <a:pt x="861" y="2040"/>
                    <a:pt x="887" y="1887"/>
                    <a:pt x="867" y="1720"/>
                  </a:cubicBezTo>
                  <a:cubicBezTo>
                    <a:pt x="867" y="1720"/>
                    <a:pt x="898" y="1367"/>
                    <a:pt x="897" y="1238"/>
                  </a:cubicBezTo>
                </a:path>
              </a:pathLst>
            </a:custGeom>
            <a:solidFill>
              <a:srgbClr val="FBD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891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B83485F-0281-4595-BD2A-C78919E8B945}"/>
                </a:ext>
              </a:extLst>
            </p:cNvPr>
            <p:cNvGrpSpPr/>
            <p:nvPr/>
          </p:nvGrpSpPr>
          <p:grpSpPr>
            <a:xfrm>
              <a:off x="610680" y="3310297"/>
              <a:ext cx="959353" cy="2808798"/>
              <a:chOff x="756919" y="2270035"/>
              <a:chExt cx="683148" cy="2318959"/>
            </a:xfrm>
          </p:grpSpPr>
          <p:sp>
            <p:nvSpPr>
              <p:cNvPr id="13" name="Freeform 914">
                <a:extLst>
                  <a:ext uri="{FF2B5EF4-FFF2-40B4-BE49-F238E27FC236}">
                    <a16:creationId xmlns:a16="http://schemas.microsoft.com/office/drawing/2014/main" id="{6A5E2261-6521-4739-AEBD-36C4BA053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390" y="3203543"/>
                <a:ext cx="494193" cy="1252089"/>
              </a:xfrm>
              <a:custGeom>
                <a:avLst/>
                <a:gdLst>
                  <a:gd name="T0" fmla="*/ 664 w 664"/>
                  <a:gd name="T1" fmla="*/ 192 h 1642"/>
                  <a:gd name="T2" fmla="*/ 639 w 664"/>
                  <a:gd name="T3" fmla="*/ 0 h 1642"/>
                  <a:gd name="T4" fmla="*/ 332 w 664"/>
                  <a:gd name="T5" fmla="*/ 37 h 1642"/>
                  <a:gd name="T6" fmla="*/ 25 w 664"/>
                  <a:gd name="T7" fmla="*/ 0 h 1642"/>
                  <a:gd name="T8" fmla="*/ 0 w 664"/>
                  <a:gd name="T9" fmla="*/ 192 h 1642"/>
                  <a:gd name="T10" fmla="*/ 36 w 664"/>
                  <a:gd name="T11" fmla="*/ 822 h 1642"/>
                  <a:gd name="T12" fmla="*/ 106 w 664"/>
                  <a:gd name="T13" fmla="*/ 1642 h 1642"/>
                  <a:gd name="T14" fmla="*/ 271 w 664"/>
                  <a:gd name="T15" fmla="*/ 1642 h 1642"/>
                  <a:gd name="T16" fmla="*/ 289 w 664"/>
                  <a:gd name="T17" fmla="*/ 1366 h 1642"/>
                  <a:gd name="T18" fmla="*/ 301 w 664"/>
                  <a:gd name="T19" fmla="*/ 942 h 1642"/>
                  <a:gd name="T20" fmla="*/ 296 w 664"/>
                  <a:gd name="T21" fmla="*/ 769 h 1642"/>
                  <a:gd name="T22" fmla="*/ 329 w 664"/>
                  <a:gd name="T23" fmla="*/ 367 h 1642"/>
                  <a:gd name="T24" fmla="*/ 332 w 664"/>
                  <a:gd name="T25" fmla="*/ 364 h 1642"/>
                  <a:gd name="T26" fmla="*/ 335 w 664"/>
                  <a:gd name="T27" fmla="*/ 367 h 1642"/>
                  <a:gd name="T28" fmla="*/ 368 w 664"/>
                  <a:gd name="T29" fmla="*/ 769 h 1642"/>
                  <a:gd name="T30" fmla="*/ 363 w 664"/>
                  <a:gd name="T31" fmla="*/ 942 h 1642"/>
                  <a:gd name="T32" fmla="*/ 375 w 664"/>
                  <a:gd name="T33" fmla="*/ 1366 h 1642"/>
                  <a:gd name="T34" fmla="*/ 393 w 664"/>
                  <a:gd name="T35" fmla="*/ 1642 h 1642"/>
                  <a:gd name="T36" fmla="*/ 558 w 664"/>
                  <a:gd name="T37" fmla="*/ 1642 h 1642"/>
                  <a:gd name="T38" fmla="*/ 628 w 664"/>
                  <a:gd name="T39" fmla="*/ 822 h 1642"/>
                  <a:gd name="T40" fmla="*/ 664 w 664"/>
                  <a:gd name="T41" fmla="*/ 192 h 1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64" h="1642">
                    <a:moveTo>
                      <a:pt x="664" y="192"/>
                    </a:moveTo>
                    <a:lnTo>
                      <a:pt x="639" y="0"/>
                    </a:lnTo>
                    <a:lnTo>
                      <a:pt x="332" y="37"/>
                    </a:lnTo>
                    <a:lnTo>
                      <a:pt x="25" y="0"/>
                    </a:lnTo>
                    <a:lnTo>
                      <a:pt x="0" y="192"/>
                    </a:lnTo>
                    <a:cubicBezTo>
                      <a:pt x="9" y="406"/>
                      <a:pt x="48" y="665"/>
                      <a:pt x="36" y="822"/>
                    </a:cubicBezTo>
                    <a:cubicBezTo>
                      <a:pt x="23" y="980"/>
                      <a:pt x="106" y="1642"/>
                      <a:pt x="106" y="1642"/>
                    </a:cubicBezTo>
                    <a:lnTo>
                      <a:pt x="271" y="1642"/>
                    </a:lnTo>
                    <a:cubicBezTo>
                      <a:pt x="271" y="1639"/>
                      <a:pt x="288" y="1369"/>
                      <a:pt x="289" y="1366"/>
                    </a:cubicBezTo>
                    <a:cubicBezTo>
                      <a:pt x="289" y="1366"/>
                      <a:pt x="309" y="1165"/>
                      <a:pt x="301" y="942"/>
                    </a:cubicBezTo>
                    <a:cubicBezTo>
                      <a:pt x="299" y="878"/>
                      <a:pt x="295" y="820"/>
                      <a:pt x="296" y="769"/>
                    </a:cubicBezTo>
                    <a:cubicBezTo>
                      <a:pt x="296" y="659"/>
                      <a:pt x="316" y="464"/>
                      <a:pt x="329" y="367"/>
                    </a:cubicBezTo>
                    <a:cubicBezTo>
                      <a:pt x="329" y="365"/>
                      <a:pt x="331" y="364"/>
                      <a:pt x="332" y="364"/>
                    </a:cubicBezTo>
                    <a:cubicBezTo>
                      <a:pt x="333" y="364"/>
                      <a:pt x="335" y="365"/>
                      <a:pt x="335" y="367"/>
                    </a:cubicBezTo>
                    <a:cubicBezTo>
                      <a:pt x="348" y="464"/>
                      <a:pt x="368" y="659"/>
                      <a:pt x="368" y="769"/>
                    </a:cubicBezTo>
                    <a:cubicBezTo>
                      <a:pt x="369" y="820"/>
                      <a:pt x="365" y="878"/>
                      <a:pt x="363" y="942"/>
                    </a:cubicBezTo>
                    <a:cubicBezTo>
                      <a:pt x="355" y="1165"/>
                      <a:pt x="375" y="1366"/>
                      <a:pt x="375" y="1366"/>
                    </a:cubicBezTo>
                    <a:cubicBezTo>
                      <a:pt x="376" y="1369"/>
                      <a:pt x="393" y="1639"/>
                      <a:pt x="393" y="1642"/>
                    </a:cubicBezTo>
                    <a:lnTo>
                      <a:pt x="558" y="1642"/>
                    </a:lnTo>
                    <a:cubicBezTo>
                      <a:pt x="558" y="1642"/>
                      <a:pt x="641" y="980"/>
                      <a:pt x="628" y="822"/>
                    </a:cubicBezTo>
                    <a:cubicBezTo>
                      <a:pt x="616" y="665"/>
                      <a:pt x="655" y="406"/>
                      <a:pt x="664" y="192"/>
                    </a:cubicBez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2891"/>
              </a:p>
            </p:txBody>
          </p:sp>
          <p:sp>
            <p:nvSpPr>
              <p:cNvPr id="14" name="Freeform 918">
                <a:extLst>
                  <a:ext uri="{FF2B5EF4-FFF2-40B4-BE49-F238E27FC236}">
                    <a16:creationId xmlns:a16="http://schemas.microsoft.com/office/drawing/2014/main" id="{38AFB80E-74A3-4F10-8FF1-01F58C223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919" y="2270035"/>
                <a:ext cx="683148" cy="977960"/>
              </a:xfrm>
              <a:custGeom>
                <a:avLst/>
                <a:gdLst>
                  <a:gd name="T0" fmla="*/ 759 w 918"/>
                  <a:gd name="T1" fmla="*/ 501 h 1281"/>
                  <a:gd name="T2" fmla="*/ 918 w 918"/>
                  <a:gd name="T3" fmla="*/ 407 h 1281"/>
                  <a:gd name="T4" fmla="*/ 808 w 918"/>
                  <a:gd name="T5" fmla="*/ 94 h 1281"/>
                  <a:gd name="T6" fmla="*/ 621 w 918"/>
                  <a:gd name="T7" fmla="*/ 0 h 1281"/>
                  <a:gd name="T8" fmla="*/ 459 w 918"/>
                  <a:gd name="T9" fmla="*/ 55 h 1281"/>
                  <a:gd name="T10" fmla="*/ 297 w 918"/>
                  <a:gd name="T11" fmla="*/ 0 h 1281"/>
                  <a:gd name="T12" fmla="*/ 110 w 918"/>
                  <a:gd name="T13" fmla="*/ 94 h 1281"/>
                  <a:gd name="T14" fmla="*/ 0 w 918"/>
                  <a:gd name="T15" fmla="*/ 407 h 1281"/>
                  <a:gd name="T16" fmla="*/ 159 w 918"/>
                  <a:gd name="T17" fmla="*/ 501 h 1281"/>
                  <a:gd name="T18" fmla="*/ 170 w 918"/>
                  <a:gd name="T19" fmla="*/ 855 h 1281"/>
                  <a:gd name="T20" fmla="*/ 140 w 918"/>
                  <a:gd name="T21" fmla="*/ 1215 h 1281"/>
                  <a:gd name="T22" fmla="*/ 459 w 918"/>
                  <a:gd name="T23" fmla="*/ 1281 h 1281"/>
                  <a:gd name="T24" fmla="*/ 778 w 918"/>
                  <a:gd name="T25" fmla="*/ 1215 h 1281"/>
                  <a:gd name="T26" fmla="*/ 748 w 918"/>
                  <a:gd name="T27" fmla="*/ 855 h 1281"/>
                  <a:gd name="T28" fmla="*/ 759 w 918"/>
                  <a:gd name="T29" fmla="*/ 501 h 1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8" h="1281">
                    <a:moveTo>
                      <a:pt x="759" y="501"/>
                    </a:moveTo>
                    <a:lnTo>
                      <a:pt x="918" y="407"/>
                    </a:lnTo>
                    <a:cubicBezTo>
                      <a:pt x="918" y="252"/>
                      <a:pt x="841" y="132"/>
                      <a:pt x="808" y="94"/>
                    </a:cubicBezTo>
                    <a:cubicBezTo>
                      <a:pt x="775" y="55"/>
                      <a:pt x="621" y="0"/>
                      <a:pt x="621" y="0"/>
                    </a:cubicBezTo>
                    <a:lnTo>
                      <a:pt x="459" y="55"/>
                    </a:lnTo>
                    <a:lnTo>
                      <a:pt x="297" y="0"/>
                    </a:lnTo>
                    <a:cubicBezTo>
                      <a:pt x="297" y="0"/>
                      <a:pt x="143" y="55"/>
                      <a:pt x="110" y="94"/>
                    </a:cubicBezTo>
                    <a:cubicBezTo>
                      <a:pt x="77" y="132"/>
                      <a:pt x="0" y="252"/>
                      <a:pt x="0" y="407"/>
                    </a:cubicBezTo>
                    <a:lnTo>
                      <a:pt x="159" y="501"/>
                    </a:lnTo>
                    <a:lnTo>
                      <a:pt x="170" y="855"/>
                    </a:lnTo>
                    <a:lnTo>
                      <a:pt x="140" y="1215"/>
                    </a:lnTo>
                    <a:cubicBezTo>
                      <a:pt x="140" y="1215"/>
                      <a:pt x="344" y="1279"/>
                      <a:pt x="459" y="1281"/>
                    </a:cubicBezTo>
                    <a:cubicBezTo>
                      <a:pt x="574" y="1279"/>
                      <a:pt x="778" y="1215"/>
                      <a:pt x="778" y="1215"/>
                    </a:cubicBezTo>
                    <a:lnTo>
                      <a:pt x="748" y="855"/>
                    </a:lnTo>
                    <a:lnTo>
                      <a:pt x="759" y="501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2891"/>
              </a:p>
            </p:txBody>
          </p:sp>
          <p:sp>
            <p:nvSpPr>
              <p:cNvPr id="15" name="Freeform: Shape 166">
                <a:extLst>
                  <a:ext uri="{FF2B5EF4-FFF2-40B4-BE49-F238E27FC236}">
                    <a16:creationId xmlns:a16="http://schemas.microsoft.com/office/drawing/2014/main" id="{D795BE0C-4584-4EC3-AABA-584ABF240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716" y="4418592"/>
                <a:ext cx="561128" cy="170402"/>
              </a:xfrm>
              <a:custGeom>
                <a:avLst/>
                <a:gdLst>
                  <a:gd name="connsiteX0" fmla="*/ 214693 w 299862"/>
                  <a:gd name="connsiteY0" fmla="*/ 105 h 89325"/>
                  <a:gd name="connsiteX1" fmla="*/ 244360 w 299862"/>
                  <a:gd name="connsiteY1" fmla="*/ 16483 h 89325"/>
                  <a:gd name="connsiteX2" fmla="*/ 271075 w 299862"/>
                  <a:gd name="connsiteY2" fmla="*/ 39696 h 89325"/>
                  <a:gd name="connsiteX3" fmla="*/ 291111 w 299862"/>
                  <a:gd name="connsiteY3" fmla="*/ 52904 h 89325"/>
                  <a:gd name="connsiteX4" fmla="*/ 291504 w 299862"/>
                  <a:gd name="connsiteY4" fmla="*/ 89325 h 89325"/>
                  <a:gd name="connsiteX5" fmla="*/ 273039 w 299862"/>
                  <a:gd name="connsiteY5" fmla="*/ 89325 h 89325"/>
                  <a:gd name="connsiteX6" fmla="*/ 227467 w 299862"/>
                  <a:gd name="connsiteY6" fmla="*/ 89325 h 89325"/>
                  <a:gd name="connsiteX7" fmla="*/ 207038 w 299862"/>
                  <a:gd name="connsiteY7" fmla="*/ 86123 h 89325"/>
                  <a:gd name="connsiteX8" fmla="*/ 194859 w 299862"/>
                  <a:gd name="connsiteY8" fmla="*/ 78119 h 89325"/>
                  <a:gd name="connsiteX9" fmla="*/ 174823 w 299862"/>
                  <a:gd name="connsiteY9" fmla="*/ 77718 h 89325"/>
                  <a:gd name="connsiteX10" fmla="*/ 176395 w 299862"/>
                  <a:gd name="connsiteY10" fmla="*/ 5276 h 89325"/>
                  <a:gd name="connsiteX11" fmla="*/ 181895 w 299862"/>
                  <a:gd name="connsiteY11" fmla="*/ 18084 h 89325"/>
                  <a:gd name="connsiteX12" fmla="*/ 185038 w 299862"/>
                  <a:gd name="connsiteY12" fmla="*/ 17283 h 89325"/>
                  <a:gd name="connsiteX13" fmla="*/ 190145 w 299862"/>
                  <a:gd name="connsiteY13" fmla="*/ 9679 h 89325"/>
                  <a:gd name="connsiteX14" fmla="*/ 214693 w 299862"/>
                  <a:gd name="connsiteY14" fmla="*/ 105 h 89325"/>
                  <a:gd name="connsiteX15" fmla="*/ 87601 w 299862"/>
                  <a:gd name="connsiteY15" fmla="*/ 105 h 89325"/>
                  <a:gd name="connsiteX16" fmla="*/ 112850 w 299862"/>
                  <a:gd name="connsiteY16" fmla="*/ 9679 h 89325"/>
                  <a:gd name="connsiteX17" fmla="*/ 118103 w 299862"/>
                  <a:gd name="connsiteY17" fmla="*/ 17283 h 89325"/>
                  <a:gd name="connsiteX18" fmla="*/ 121336 w 299862"/>
                  <a:gd name="connsiteY18" fmla="*/ 18084 h 89325"/>
                  <a:gd name="connsiteX19" fmla="*/ 126993 w 299862"/>
                  <a:gd name="connsiteY19" fmla="*/ 5276 h 89325"/>
                  <a:gd name="connsiteX20" fmla="*/ 128609 w 299862"/>
                  <a:gd name="connsiteY20" fmla="*/ 77718 h 89325"/>
                  <a:gd name="connsiteX21" fmla="*/ 108405 w 299862"/>
                  <a:gd name="connsiteY21" fmla="*/ 78119 h 89325"/>
                  <a:gd name="connsiteX22" fmla="*/ 95475 w 299862"/>
                  <a:gd name="connsiteY22" fmla="*/ 86123 h 89325"/>
                  <a:gd name="connsiteX23" fmla="*/ 74462 w 299862"/>
                  <a:gd name="connsiteY23" fmla="*/ 89325 h 89325"/>
                  <a:gd name="connsiteX24" fmla="*/ 27588 w 299862"/>
                  <a:gd name="connsiteY24" fmla="*/ 89325 h 89325"/>
                  <a:gd name="connsiteX25" fmla="*/ 8597 w 299862"/>
                  <a:gd name="connsiteY25" fmla="*/ 89325 h 89325"/>
                  <a:gd name="connsiteX26" fmla="*/ 9001 w 299862"/>
                  <a:gd name="connsiteY26" fmla="*/ 52904 h 89325"/>
                  <a:gd name="connsiteX27" fmla="*/ 30013 w 299862"/>
                  <a:gd name="connsiteY27" fmla="*/ 39696 h 89325"/>
                  <a:gd name="connsiteX28" fmla="*/ 57087 w 299862"/>
                  <a:gd name="connsiteY28" fmla="*/ 16483 h 89325"/>
                  <a:gd name="connsiteX29" fmla="*/ 87601 w 299862"/>
                  <a:gd name="connsiteY29" fmla="*/ 105 h 8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99862" h="89325">
                    <a:moveTo>
                      <a:pt x="214693" y="105"/>
                    </a:moveTo>
                    <a:cubicBezTo>
                      <a:pt x="235300" y="-1528"/>
                      <a:pt x="244360" y="16483"/>
                      <a:pt x="244360" y="16483"/>
                    </a:cubicBezTo>
                    <a:cubicBezTo>
                      <a:pt x="249075" y="22486"/>
                      <a:pt x="266754" y="37695"/>
                      <a:pt x="271075" y="39696"/>
                    </a:cubicBezTo>
                    <a:lnTo>
                      <a:pt x="291111" y="52904"/>
                    </a:lnTo>
                    <a:cubicBezTo>
                      <a:pt x="302111" y="62109"/>
                      <a:pt x="303290" y="86924"/>
                      <a:pt x="291504" y="89325"/>
                    </a:cubicBezTo>
                    <a:lnTo>
                      <a:pt x="273039" y="89325"/>
                    </a:lnTo>
                    <a:lnTo>
                      <a:pt x="227467" y="89325"/>
                    </a:lnTo>
                    <a:lnTo>
                      <a:pt x="207038" y="86123"/>
                    </a:lnTo>
                    <a:lnTo>
                      <a:pt x="194859" y="78119"/>
                    </a:lnTo>
                    <a:cubicBezTo>
                      <a:pt x="194859" y="77718"/>
                      <a:pt x="174823" y="77718"/>
                      <a:pt x="174823" y="77718"/>
                    </a:cubicBezTo>
                    <a:cubicBezTo>
                      <a:pt x="167359" y="58908"/>
                      <a:pt x="176395" y="5276"/>
                      <a:pt x="176395" y="5276"/>
                    </a:cubicBezTo>
                    <a:cubicBezTo>
                      <a:pt x="182681" y="6477"/>
                      <a:pt x="177181" y="17684"/>
                      <a:pt x="181895" y="18084"/>
                    </a:cubicBezTo>
                    <a:cubicBezTo>
                      <a:pt x="183074" y="18084"/>
                      <a:pt x="184252" y="17684"/>
                      <a:pt x="185038" y="17283"/>
                    </a:cubicBezTo>
                    <a:cubicBezTo>
                      <a:pt x="186609" y="14482"/>
                      <a:pt x="188574" y="12080"/>
                      <a:pt x="190145" y="9679"/>
                    </a:cubicBezTo>
                    <a:cubicBezTo>
                      <a:pt x="199672" y="3375"/>
                      <a:pt x="207824" y="649"/>
                      <a:pt x="214693" y="105"/>
                    </a:cubicBezTo>
                    <a:close/>
                    <a:moveTo>
                      <a:pt x="87601" y="105"/>
                    </a:moveTo>
                    <a:cubicBezTo>
                      <a:pt x="94666" y="649"/>
                      <a:pt x="103051" y="3375"/>
                      <a:pt x="112850" y="9679"/>
                    </a:cubicBezTo>
                    <a:cubicBezTo>
                      <a:pt x="114871" y="12080"/>
                      <a:pt x="116487" y="14482"/>
                      <a:pt x="118103" y="17283"/>
                    </a:cubicBezTo>
                    <a:cubicBezTo>
                      <a:pt x="119315" y="17684"/>
                      <a:pt x="120528" y="18084"/>
                      <a:pt x="121336" y="18084"/>
                    </a:cubicBezTo>
                    <a:cubicBezTo>
                      <a:pt x="126185" y="17684"/>
                      <a:pt x="120528" y="6477"/>
                      <a:pt x="126993" y="5276"/>
                    </a:cubicBezTo>
                    <a:cubicBezTo>
                      <a:pt x="126993" y="5276"/>
                      <a:pt x="136287" y="58908"/>
                      <a:pt x="128609" y="77718"/>
                    </a:cubicBezTo>
                    <a:cubicBezTo>
                      <a:pt x="128609" y="77718"/>
                      <a:pt x="108405" y="77718"/>
                      <a:pt x="108405" y="78119"/>
                    </a:cubicBezTo>
                    <a:lnTo>
                      <a:pt x="95475" y="86123"/>
                    </a:lnTo>
                    <a:lnTo>
                      <a:pt x="74462" y="89325"/>
                    </a:lnTo>
                    <a:lnTo>
                      <a:pt x="27588" y="89325"/>
                    </a:lnTo>
                    <a:lnTo>
                      <a:pt x="8597" y="89325"/>
                    </a:lnTo>
                    <a:cubicBezTo>
                      <a:pt x="-3526" y="86924"/>
                      <a:pt x="-2314" y="62109"/>
                      <a:pt x="9001" y="52904"/>
                    </a:cubicBezTo>
                    <a:lnTo>
                      <a:pt x="30013" y="39696"/>
                    </a:lnTo>
                    <a:cubicBezTo>
                      <a:pt x="34054" y="37695"/>
                      <a:pt x="52642" y="22486"/>
                      <a:pt x="57087" y="16483"/>
                    </a:cubicBezTo>
                    <a:cubicBezTo>
                      <a:pt x="57087" y="16483"/>
                      <a:pt x="66406" y="-1528"/>
                      <a:pt x="87601" y="105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sz="2891"/>
              </a:p>
            </p:txBody>
          </p:sp>
          <p:sp>
            <p:nvSpPr>
              <p:cNvPr id="16" name="Freeform: Shape 167">
                <a:extLst>
                  <a:ext uri="{FF2B5EF4-FFF2-40B4-BE49-F238E27FC236}">
                    <a16:creationId xmlns:a16="http://schemas.microsoft.com/office/drawing/2014/main" id="{E81B7E50-E2C1-47CE-86F6-FFE0E5668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825" y="3154681"/>
                <a:ext cx="553025" cy="133359"/>
              </a:xfrm>
              <a:custGeom>
                <a:avLst/>
                <a:gdLst>
                  <a:gd name="connsiteX0" fmla="*/ 272737 w 272737"/>
                  <a:gd name="connsiteY0" fmla="*/ 0 h 69907"/>
                  <a:gd name="connsiteX1" fmla="*/ 272737 w 272737"/>
                  <a:gd name="connsiteY1" fmla="*/ 34954 h 69907"/>
                  <a:gd name="connsiteX2" fmla="*/ 258172 w 272737"/>
                  <a:gd name="connsiteY2" fmla="*/ 69907 h 69907"/>
                  <a:gd name="connsiteX3" fmla="*/ 260253 w 272737"/>
                  <a:gd name="connsiteY3" fmla="*/ 25921 h 69907"/>
                  <a:gd name="connsiteX4" fmla="*/ 270309 w 272737"/>
                  <a:gd name="connsiteY4" fmla="*/ 5106 h 69907"/>
                  <a:gd name="connsiteX5" fmla="*/ 0 w 272737"/>
                  <a:gd name="connsiteY5" fmla="*/ 0 h 69907"/>
                  <a:gd name="connsiteX6" fmla="*/ 2862 w 272737"/>
                  <a:gd name="connsiteY6" fmla="*/ 5106 h 69907"/>
                  <a:gd name="connsiteX7" fmla="*/ 14717 w 272737"/>
                  <a:gd name="connsiteY7" fmla="*/ 25921 h 69907"/>
                  <a:gd name="connsiteX8" fmla="*/ 17579 w 272737"/>
                  <a:gd name="connsiteY8" fmla="*/ 69907 h 69907"/>
                  <a:gd name="connsiteX9" fmla="*/ 0 w 272737"/>
                  <a:gd name="connsiteY9" fmla="*/ 34954 h 69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737" h="69907">
                    <a:moveTo>
                      <a:pt x="272737" y="0"/>
                    </a:moveTo>
                    <a:lnTo>
                      <a:pt x="272737" y="34954"/>
                    </a:lnTo>
                    <a:cubicBezTo>
                      <a:pt x="272737" y="34954"/>
                      <a:pt x="267535" y="69907"/>
                      <a:pt x="258172" y="69907"/>
                    </a:cubicBezTo>
                    <a:cubicBezTo>
                      <a:pt x="253317" y="69907"/>
                      <a:pt x="259212" y="34954"/>
                      <a:pt x="260253" y="25921"/>
                    </a:cubicBezTo>
                    <a:cubicBezTo>
                      <a:pt x="261293" y="16888"/>
                      <a:pt x="270309" y="5106"/>
                      <a:pt x="270309" y="5106"/>
                    </a:cubicBezTo>
                    <a:close/>
                    <a:moveTo>
                      <a:pt x="0" y="0"/>
                    </a:moveTo>
                    <a:lnTo>
                      <a:pt x="2862" y="5106"/>
                    </a:lnTo>
                    <a:cubicBezTo>
                      <a:pt x="2862" y="5106"/>
                      <a:pt x="13491" y="16888"/>
                      <a:pt x="14717" y="25921"/>
                    </a:cubicBezTo>
                    <a:cubicBezTo>
                      <a:pt x="15943" y="34954"/>
                      <a:pt x="23302" y="69907"/>
                      <a:pt x="17579" y="69907"/>
                    </a:cubicBezTo>
                    <a:cubicBezTo>
                      <a:pt x="6132" y="69907"/>
                      <a:pt x="0" y="34954"/>
                      <a:pt x="0" y="34954"/>
                    </a:cubicBezTo>
                    <a:close/>
                  </a:path>
                </a:pathLst>
              </a:custGeom>
              <a:solidFill>
                <a:srgbClr val="FBD6C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sz="2891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4ED7C69-3DC3-473B-B9E4-BAD5AB62A86D}"/>
                </a:ext>
              </a:extLst>
            </p:cNvPr>
            <p:cNvGrpSpPr/>
            <p:nvPr/>
          </p:nvGrpSpPr>
          <p:grpSpPr>
            <a:xfrm>
              <a:off x="896194" y="2979579"/>
              <a:ext cx="385159" cy="421621"/>
              <a:chOff x="815978" y="1904728"/>
              <a:chExt cx="186732" cy="216440"/>
            </a:xfrm>
          </p:grpSpPr>
          <p:sp>
            <p:nvSpPr>
              <p:cNvPr id="18" name="Freihandform: Form 157">
                <a:extLst>
                  <a:ext uri="{FF2B5EF4-FFF2-40B4-BE49-F238E27FC236}">
                    <a16:creationId xmlns:a16="http://schemas.microsoft.com/office/drawing/2014/main" id="{473B9143-27EE-48D4-B6DD-DAA337D55226}"/>
                  </a:ext>
                </a:extLst>
              </p:cNvPr>
              <p:cNvSpPr/>
              <p:nvPr/>
            </p:nvSpPr>
            <p:spPr>
              <a:xfrm>
                <a:off x="816049" y="1904728"/>
                <a:ext cx="182614" cy="216440"/>
              </a:xfrm>
              <a:custGeom>
                <a:avLst/>
                <a:gdLst>
                  <a:gd name="connsiteX0" fmla="*/ 42990 w 53965"/>
                  <a:gd name="connsiteY0" fmla="*/ 66984 h 71954"/>
                  <a:gd name="connsiteX1" fmla="*/ 48986 w 53965"/>
                  <a:gd name="connsiteY1" fmla="*/ 54452 h 71954"/>
                  <a:gd name="connsiteX2" fmla="*/ 56002 w 53965"/>
                  <a:gd name="connsiteY2" fmla="*/ 45638 h 71954"/>
                  <a:gd name="connsiteX3" fmla="*/ 53903 w 53965"/>
                  <a:gd name="connsiteY3" fmla="*/ 35564 h 71954"/>
                  <a:gd name="connsiteX4" fmla="*/ 29079 w 53965"/>
                  <a:gd name="connsiteY4" fmla="*/ 7 h 71954"/>
                  <a:gd name="connsiteX5" fmla="*/ 28180 w 53965"/>
                  <a:gd name="connsiteY5" fmla="*/ 7 h 71954"/>
                  <a:gd name="connsiteX6" fmla="*/ 3415 w 53965"/>
                  <a:gd name="connsiteY6" fmla="*/ 35564 h 71954"/>
                  <a:gd name="connsiteX7" fmla="*/ 1317 w 53965"/>
                  <a:gd name="connsiteY7" fmla="*/ 45638 h 71954"/>
                  <a:gd name="connsiteX8" fmla="*/ 8332 w 53965"/>
                  <a:gd name="connsiteY8" fmla="*/ 54452 h 71954"/>
                  <a:gd name="connsiteX9" fmla="*/ 14328 w 53965"/>
                  <a:gd name="connsiteY9" fmla="*/ 66984 h 71954"/>
                  <a:gd name="connsiteX10" fmla="*/ 42990 w 53965"/>
                  <a:gd name="connsiteY10" fmla="*/ 66984 h 71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965" h="71954">
                    <a:moveTo>
                      <a:pt x="42990" y="66984"/>
                    </a:moveTo>
                    <a:cubicBezTo>
                      <a:pt x="46653" y="63828"/>
                      <a:pt x="48827" y="59284"/>
                      <a:pt x="48986" y="54452"/>
                    </a:cubicBezTo>
                    <a:cubicBezTo>
                      <a:pt x="52344" y="54392"/>
                      <a:pt x="52104" y="53433"/>
                      <a:pt x="56002" y="45638"/>
                    </a:cubicBezTo>
                    <a:cubicBezTo>
                      <a:pt x="59899" y="37842"/>
                      <a:pt x="53903" y="35564"/>
                      <a:pt x="53903" y="35564"/>
                    </a:cubicBezTo>
                    <a:cubicBezTo>
                      <a:pt x="61639" y="-1313"/>
                      <a:pt x="29079" y="7"/>
                      <a:pt x="29079" y="7"/>
                    </a:cubicBezTo>
                    <a:lnTo>
                      <a:pt x="28180" y="7"/>
                    </a:lnTo>
                    <a:cubicBezTo>
                      <a:pt x="28180" y="7"/>
                      <a:pt x="-4380" y="-1372"/>
                      <a:pt x="3415" y="35564"/>
                    </a:cubicBezTo>
                    <a:cubicBezTo>
                      <a:pt x="3415" y="35564"/>
                      <a:pt x="-2581" y="37842"/>
                      <a:pt x="1317" y="45638"/>
                    </a:cubicBezTo>
                    <a:cubicBezTo>
                      <a:pt x="5214" y="53433"/>
                      <a:pt x="4914" y="54392"/>
                      <a:pt x="8332" y="54452"/>
                    </a:cubicBezTo>
                    <a:cubicBezTo>
                      <a:pt x="8503" y="59281"/>
                      <a:pt x="10675" y="63821"/>
                      <a:pt x="14328" y="66984"/>
                    </a:cubicBezTo>
                    <a:cubicBezTo>
                      <a:pt x="14268" y="66984"/>
                      <a:pt x="26441" y="80835"/>
                      <a:pt x="42990" y="66984"/>
                    </a:cubicBezTo>
                  </a:path>
                </a:pathLst>
              </a:custGeom>
              <a:solidFill>
                <a:srgbClr val="FBD6CC"/>
              </a:solidFill>
              <a:ln w="59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97"/>
              </a:p>
            </p:txBody>
          </p:sp>
          <p:sp>
            <p:nvSpPr>
              <p:cNvPr id="19" name="Freihandform: Form 158">
                <a:extLst>
                  <a:ext uri="{FF2B5EF4-FFF2-40B4-BE49-F238E27FC236}">
                    <a16:creationId xmlns:a16="http://schemas.microsoft.com/office/drawing/2014/main" id="{02BCBD70-9037-4EE5-A1A7-7CBD0787431E}"/>
                  </a:ext>
                </a:extLst>
              </p:cNvPr>
              <p:cNvSpPr/>
              <p:nvPr/>
            </p:nvSpPr>
            <p:spPr>
              <a:xfrm>
                <a:off x="815978" y="1958500"/>
                <a:ext cx="20290" cy="54112"/>
              </a:xfrm>
              <a:custGeom>
                <a:avLst/>
                <a:gdLst>
                  <a:gd name="connsiteX0" fmla="*/ 3796 w 5996"/>
                  <a:gd name="connsiteY0" fmla="*/ 19308 h 17988"/>
                  <a:gd name="connsiteX1" fmla="*/ 8053 w 5996"/>
                  <a:gd name="connsiteY1" fmla="*/ 22306 h 17988"/>
                  <a:gd name="connsiteX2" fmla="*/ 5895 w 5996"/>
                  <a:gd name="connsiteY2" fmla="*/ 0 h 17988"/>
                  <a:gd name="connsiteX3" fmla="*/ 3796 w 5996"/>
                  <a:gd name="connsiteY3" fmla="*/ 19308 h 17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96" h="17988">
                    <a:moveTo>
                      <a:pt x="3796" y="19308"/>
                    </a:moveTo>
                    <a:lnTo>
                      <a:pt x="8053" y="22306"/>
                    </a:lnTo>
                    <a:lnTo>
                      <a:pt x="5895" y="0"/>
                    </a:lnTo>
                    <a:cubicBezTo>
                      <a:pt x="5955" y="0"/>
                      <a:pt x="-5858" y="60"/>
                      <a:pt x="3796" y="19308"/>
                    </a:cubicBezTo>
                  </a:path>
                </a:pathLst>
              </a:custGeom>
              <a:solidFill>
                <a:srgbClr val="CFD0D0"/>
              </a:solidFill>
              <a:ln w="59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97"/>
              </a:p>
            </p:txBody>
          </p:sp>
          <p:sp>
            <p:nvSpPr>
              <p:cNvPr id="20" name="Freihandform: Form 159">
                <a:extLst>
                  <a:ext uri="{FF2B5EF4-FFF2-40B4-BE49-F238E27FC236}">
                    <a16:creationId xmlns:a16="http://schemas.microsoft.com/office/drawing/2014/main" id="{C583E57D-73A4-41D6-9D8C-BC6A3212C99B}"/>
                  </a:ext>
                </a:extLst>
              </p:cNvPr>
              <p:cNvSpPr/>
              <p:nvPr/>
            </p:nvSpPr>
            <p:spPr>
              <a:xfrm>
                <a:off x="982420" y="1958500"/>
                <a:ext cx="20290" cy="54112"/>
              </a:xfrm>
              <a:custGeom>
                <a:avLst/>
                <a:gdLst>
                  <a:gd name="connsiteX0" fmla="*/ 4257 w 5996"/>
                  <a:gd name="connsiteY0" fmla="*/ 19308 h 17988"/>
                  <a:gd name="connsiteX1" fmla="*/ 0 w 5996"/>
                  <a:gd name="connsiteY1" fmla="*/ 22306 h 17988"/>
                  <a:gd name="connsiteX2" fmla="*/ 2159 w 5996"/>
                  <a:gd name="connsiteY2" fmla="*/ 0 h 17988"/>
                  <a:gd name="connsiteX3" fmla="*/ 4257 w 5996"/>
                  <a:gd name="connsiteY3" fmla="*/ 19308 h 17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96" h="17988">
                    <a:moveTo>
                      <a:pt x="4257" y="19308"/>
                    </a:moveTo>
                    <a:lnTo>
                      <a:pt x="0" y="22306"/>
                    </a:lnTo>
                    <a:lnTo>
                      <a:pt x="2159" y="0"/>
                    </a:lnTo>
                    <a:cubicBezTo>
                      <a:pt x="2099" y="0"/>
                      <a:pt x="13912" y="60"/>
                      <a:pt x="4257" y="19308"/>
                    </a:cubicBezTo>
                  </a:path>
                </a:pathLst>
              </a:custGeom>
              <a:solidFill>
                <a:srgbClr val="CFD0D0"/>
              </a:solidFill>
              <a:ln w="59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97"/>
              </a:p>
            </p:txBody>
          </p:sp>
        </p:grp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0326AD9-F8FF-4931-B935-7FF76C07D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1333" y="3035402"/>
              <a:ext cx="1537214" cy="1274873"/>
            </a:xfrm>
            <a:custGeom>
              <a:avLst/>
              <a:gdLst>
                <a:gd name="T0" fmla="*/ 524 w 524"/>
                <a:gd name="T1" fmla="*/ 36 h 481"/>
                <a:gd name="T2" fmla="*/ 490 w 524"/>
                <a:gd name="T3" fmla="*/ 335 h 481"/>
                <a:gd name="T4" fmla="*/ 305 w 524"/>
                <a:gd name="T5" fmla="*/ 347 h 481"/>
                <a:gd name="T6" fmla="*/ 120 w 524"/>
                <a:gd name="T7" fmla="*/ 481 h 481"/>
                <a:gd name="T8" fmla="*/ 147 w 524"/>
                <a:gd name="T9" fmla="*/ 356 h 481"/>
                <a:gd name="T10" fmla="*/ 41 w 524"/>
                <a:gd name="T11" fmla="*/ 363 h 481"/>
                <a:gd name="T12" fmla="*/ 0 w 524"/>
                <a:gd name="T13" fmla="*/ 0 h 481"/>
                <a:gd name="T14" fmla="*/ 524 w 524"/>
                <a:gd name="T15" fmla="*/ 3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4" h="481">
                  <a:moveTo>
                    <a:pt x="524" y="36"/>
                  </a:moveTo>
                  <a:lnTo>
                    <a:pt x="490" y="335"/>
                  </a:lnTo>
                  <a:lnTo>
                    <a:pt x="305" y="347"/>
                  </a:lnTo>
                  <a:lnTo>
                    <a:pt x="120" y="481"/>
                  </a:lnTo>
                  <a:lnTo>
                    <a:pt x="147" y="356"/>
                  </a:lnTo>
                  <a:lnTo>
                    <a:pt x="41" y="363"/>
                  </a:lnTo>
                  <a:lnTo>
                    <a:pt x="0" y="0"/>
                  </a:lnTo>
                  <a:lnTo>
                    <a:pt x="524" y="36"/>
                  </a:lnTo>
                  <a:close/>
                </a:path>
              </a:pathLst>
            </a:custGeom>
            <a:solidFill>
              <a:srgbClr val="C7003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A2C2DA-7DBC-4D34-B430-D375C2C6372E}"/>
                </a:ext>
              </a:extLst>
            </p:cNvPr>
            <p:cNvSpPr txBox="1"/>
            <p:nvPr/>
          </p:nvSpPr>
          <p:spPr>
            <a:xfrm>
              <a:off x="1950547" y="3130351"/>
              <a:ext cx="1537214" cy="778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chemeClr val="bg1"/>
                  </a:solidFill>
                </a:rPr>
                <a:t>I’d like the most exquisite wine you have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50D41A38-F7D0-4E0E-9C94-A2B165B6F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310" y="5797306"/>
            <a:ext cx="3815354" cy="2025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5BFA60-8A6F-4C1B-A8F9-6905AEAA80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8" t="5865" r="2775" b="4211"/>
          <a:stretch/>
        </p:blipFill>
        <p:spPr>
          <a:xfrm>
            <a:off x="4582136" y="3391269"/>
            <a:ext cx="1847702" cy="187412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4ECB299-F25B-43F7-B9B7-C52B53BD7E79}"/>
              </a:ext>
            </a:extLst>
          </p:cNvPr>
          <p:cNvSpPr txBox="1"/>
          <p:nvPr/>
        </p:nvSpPr>
        <p:spPr>
          <a:xfrm>
            <a:off x="8063810" y="3359420"/>
            <a:ext cx="396479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rgbClr val="C70039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5733"/>
                </a:solidFill>
              </a:rPr>
              <a:t>2% </a:t>
            </a:r>
            <a:r>
              <a:rPr lang="en-US" sz="1600" dirty="0"/>
              <a:t>of purchases are made </a:t>
            </a:r>
            <a:r>
              <a:rPr lang="en-US" sz="1600" b="1" u="sng" dirty="0"/>
              <a:t>on promotion</a:t>
            </a:r>
            <a:endParaRPr lang="en-US" sz="1600" dirty="0"/>
          </a:p>
          <a:p>
            <a:pPr marL="285750" indent="-285750">
              <a:spcAft>
                <a:spcPts val="1200"/>
              </a:spcAft>
              <a:buClr>
                <a:srgbClr val="C70039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5733"/>
                </a:solidFill>
              </a:rPr>
              <a:t>19%</a:t>
            </a:r>
            <a:r>
              <a:rPr lang="en-US" sz="1600" dirty="0"/>
              <a:t> of purchases are made </a:t>
            </a:r>
            <a:r>
              <a:rPr lang="en-US" sz="1600" b="1" u="sng" dirty="0"/>
              <a:t>online</a:t>
            </a:r>
          </a:p>
          <a:p>
            <a:pPr marL="285750" indent="-285750">
              <a:spcAft>
                <a:spcPts val="1200"/>
              </a:spcAft>
              <a:buClr>
                <a:srgbClr val="C70039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5733"/>
                </a:solidFill>
              </a:rPr>
              <a:t>1.418.873$ (67 %)</a:t>
            </a:r>
            <a:r>
              <a:rPr lang="en-US" sz="1600" dirty="0"/>
              <a:t> is the value of </a:t>
            </a:r>
            <a:r>
              <a:rPr lang="en-US" sz="1600" b="1" u="sng" dirty="0"/>
              <a:t>profit to date</a:t>
            </a:r>
            <a:r>
              <a:rPr lang="en-US" sz="1600" b="1" dirty="0"/>
              <a:t> </a:t>
            </a:r>
            <a:r>
              <a:rPr lang="en-US" sz="1600" dirty="0"/>
              <a:t>from these customers</a:t>
            </a:r>
          </a:p>
          <a:p>
            <a:pPr marL="285750" indent="-285750">
              <a:spcAft>
                <a:spcPts val="1200"/>
              </a:spcAft>
              <a:buClr>
                <a:srgbClr val="C70039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Makes a purchase every </a:t>
            </a:r>
            <a:r>
              <a:rPr lang="en-US" sz="2000" b="1" dirty="0">
                <a:solidFill>
                  <a:srgbClr val="FF5733"/>
                </a:solidFill>
              </a:rPr>
              <a:t>2,5 Weeks</a:t>
            </a:r>
            <a:endParaRPr lang="en-US" sz="1600" b="1" dirty="0">
              <a:solidFill>
                <a:srgbClr val="FF57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53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1EDCE9-2452-4251-8647-F2B626FBCE96}"/>
              </a:ext>
            </a:extLst>
          </p:cNvPr>
          <p:cNvSpPr/>
          <p:nvPr/>
        </p:nvSpPr>
        <p:spPr>
          <a:xfrm>
            <a:off x="1879529" y="2662008"/>
            <a:ext cx="10312471" cy="1809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C1F5D1-55C7-44F2-8666-1C0A4D5A770F}"/>
              </a:ext>
            </a:extLst>
          </p:cNvPr>
          <p:cNvSpPr/>
          <p:nvPr/>
        </p:nvSpPr>
        <p:spPr>
          <a:xfrm>
            <a:off x="1879528" y="4568412"/>
            <a:ext cx="10312471" cy="1809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89333F-6D53-44A5-926A-DF874A1EAB3D}"/>
              </a:ext>
            </a:extLst>
          </p:cNvPr>
          <p:cNvSpPr txBox="1"/>
          <p:nvPr/>
        </p:nvSpPr>
        <p:spPr>
          <a:xfrm>
            <a:off x="0" y="44767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300" dirty="0">
                <a:solidFill>
                  <a:srgbClr val="C70039"/>
                </a:solidFill>
              </a:rPr>
              <a:t>Most Valuable Customers</a:t>
            </a:r>
            <a:br>
              <a:rPr lang="en-US" sz="4000" b="1" spc="300" dirty="0">
                <a:solidFill>
                  <a:srgbClr val="C70039"/>
                </a:solidFill>
              </a:rPr>
            </a:br>
            <a:r>
              <a:rPr lang="en-US" sz="4000" b="1" spc="300" dirty="0">
                <a:solidFill>
                  <a:srgbClr val="FF5733"/>
                </a:solidFill>
              </a:rPr>
              <a:t>Marketing approach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1AEB2C-3993-4B46-B0A4-10A53FA8C574}"/>
              </a:ext>
            </a:extLst>
          </p:cNvPr>
          <p:cNvGrpSpPr/>
          <p:nvPr/>
        </p:nvGrpSpPr>
        <p:grpSpPr>
          <a:xfrm>
            <a:off x="309750" y="2652579"/>
            <a:ext cx="3744000" cy="3744000"/>
            <a:chOff x="578292" y="2201076"/>
            <a:chExt cx="3240000" cy="3240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910A1E2-8885-44F6-B8FE-5E134E891809}"/>
                </a:ext>
              </a:extLst>
            </p:cNvPr>
            <p:cNvSpPr/>
            <p:nvPr/>
          </p:nvSpPr>
          <p:spPr>
            <a:xfrm>
              <a:off x="578292" y="2201076"/>
              <a:ext cx="3240000" cy="324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700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7AF6BFB-73E8-45B4-BBDB-6BDBA1694A96}"/>
                </a:ext>
              </a:extLst>
            </p:cNvPr>
            <p:cNvGrpSpPr/>
            <p:nvPr/>
          </p:nvGrpSpPr>
          <p:grpSpPr>
            <a:xfrm>
              <a:off x="1230474" y="2597740"/>
              <a:ext cx="1935637" cy="2446672"/>
              <a:chOff x="609600" y="2979579"/>
              <a:chExt cx="2823163" cy="3139516"/>
            </a:xfrm>
          </p:grpSpPr>
          <p:sp>
            <p:nvSpPr>
              <p:cNvPr id="17" name="Freeform 710">
                <a:extLst>
                  <a:ext uri="{FF2B5EF4-FFF2-40B4-BE49-F238E27FC236}">
                    <a16:creationId xmlns:a16="http://schemas.microsoft.com/office/drawing/2014/main" id="{45F97705-F080-4D16-880A-F0A8AA2CF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" y="3046005"/>
                <a:ext cx="959355" cy="2591023"/>
              </a:xfrm>
              <a:custGeom>
                <a:avLst/>
                <a:gdLst>
                  <a:gd name="T0" fmla="*/ 897 w 898"/>
                  <a:gd name="T1" fmla="*/ 1238 h 3411"/>
                  <a:gd name="T2" fmla="*/ 878 w 898"/>
                  <a:gd name="T3" fmla="*/ 882 h 3411"/>
                  <a:gd name="T4" fmla="*/ 646 w 898"/>
                  <a:gd name="T5" fmla="*/ 565 h 3411"/>
                  <a:gd name="T6" fmla="*/ 529 w 898"/>
                  <a:gd name="T7" fmla="*/ 419 h 3411"/>
                  <a:gd name="T8" fmla="*/ 562 w 898"/>
                  <a:gd name="T9" fmla="*/ 342 h 3411"/>
                  <a:gd name="T10" fmla="*/ 600 w 898"/>
                  <a:gd name="T11" fmla="*/ 288 h 3411"/>
                  <a:gd name="T12" fmla="*/ 589 w 898"/>
                  <a:gd name="T13" fmla="*/ 226 h 3411"/>
                  <a:gd name="T14" fmla="*/ 452 w 898"/>
                  <a:gd name="T15" fmla="*/ 8 h 3411"/>
                  <a:gd name="T16" fmla="*/ 447 w 898"/>
                  <a:gd name="T17" fmla="*/ 8 h 3411"/>
                  <a:gd name="T18" fmla="*/ 309 w 898"/>
                  <a:gd name="T19" fmla="*/ 226 h 3411"/>
                  <a:gd name="T20" fmla="*/ 298 w 898"/>
                  <a:gd name="T21" fmla="*/ 288 h 3411"/>
                  <a:gd name="T22" fmla="*/ 336 w 898"/>
                  <a:gd name="T23" fmla="*/ 342 h 3411"/>
                  <a:gd name="T24" fmla="*/ 369 w 898"/>
                  <a:gd name="T25" fmla="*/ 419 h 3411"/>
                  <a:gd name="T26" fmla="*/ 252 w 898"/>
                  <a:gd name="T27" fmla="*/ 565 h 3411"/>
                  <a:gd name="T28" fmla="*/ 20 w 898"/>
                  <a:gd name="T29" fmla="*/ 882 h 3411"/>
                  <a:gd name="T30" fmla="*/ 1 w 898"/>
                  <a:gd name="T31" fmla="*/ 1238 h 3411"/>
                  <a:gd name="T32" fmla="*/ 31 w 898"/>
                  <a:gd name="T33" fmla="*/ 1720 h 3411"/>
                  <a:gd name="T34" fmla="*/ 77 w 898"/>
                  <a:gd name="T35" fmla="*/ 2045 h 3411"/>
                  <a:gd name="T36" fmla="*/ 123 w 898"/>
                  <a:gd name="T37" fmla="*/ 1678 h 3411"/>
                  <a:gd name="T38" fmla="*/ 125 w 898"/>
                  <a:gd name="T39" fmla="*/ 1363 h 3411"/>
                  <a:gd name="T40" fmla="*/ 167 w 898"/>
                  <a:gd name="T41" fmla="*/ 966 h 3411"/>
                  <a:gd name="T42" fmla="*/ 176 w 898"/>
                  <a:gd name="T43" fmla="*/ 1337 h 3411"/>
                  <a:gd name="T44" fmla="*/ 168 w 898"/>
                  <a:gd name="T45" fmla="*/ 2296 h 3411"/>
                  <a:gd name="T46" fmla="*/ 187 w 898"/>
                  <a:gd name="T47" fmla="*/ 2565 h 3411"/>
                  <a:gd name="T48" fmla="*/ 249 w 898"/>
                  <a:gd name="T49" fmla="*/ 3411 h 3411"/>
                  <a:gd name="T50" fmla="*/ 378 w 898"/>
                  <a:gd name="T51" fmla="*/ 3395 h 3411"/>
                  <a:gd name="T52" fmla="*/ 398 w 898"/>
                  <a:gd name="T53" fmla="*/ 3090 h 3411"/>
                  <a:gd name="T54" fmla="*/ 398 w 898"/>
                  <a:gd name="T55" fmla="*/ 2504 h 3411"/>
                  <a:gd name="T56" fmla="*/ 432 w 898"/>
                  <a:gd name="T57" fmla="*/ 2045 h 3411"/>
                  <a:gd name="T58" fmla="*/ 466 w 898"/>
                  <a:gd name="T59" fmla="*/ 2045 h 3411"/>
                  <a:gd name="T60" fmla="*/ 500 w 898"/>
                  <a:gd name="T61" fmla="*/ 2504 h 3411"/>
                  <a:gd name="T62" fmla="*/ 500 w 898"/>
                  <a:gd name="T63" fmla="*/ 3090 h 3411"/>
                  <a:gd name="T64" fmla="*/ 520 w 898"/>
                  <a:gd name="T65" fmla="*/ 3395 h 3411"/>
                  <a:gd name="T66" fmla="*/ 649 w 898"/>
                  <a:gd name="T67" fmla="*/ 3411 h 3411"/>
                  <a:gd name="T68" fmla="*/ 711 w 898"/>
                  <a:gd name="T69" fmla="*/ 2565 h 3411"/>
                  <a:gd name="T70" fmla="*/ 730 w 898"/>
                  <a:gd name="T71" fmla="*/ 2296 h 3411"/>
                  <a:gd name="T72" fmla="*/ 722 w 898"/>
                  <a:gd name="T73" fmla="*/ 1337 h 3411"/>
                  <a:gd name="T74" fmla="*/ 731 w 898"/>
                  <a:gd name="T75" fmla="*/ 966 h 3411"/>
                  <a:gd name="T76" fmla="*/ 773 w 898"/>
                  <a:gd name="T77" fmla="*/ 1363 h 3411"/>
                  <a:gd name="T78" fmla="*/ 775 w 898"/>
                  <a:gd name="T79" fmla="*/ 1678 h 3411"/>
                  <a:gd name="T80" fmla="*/ 821 w 898"/>
                  <a:gd name="T81" fmla="*/ 2045 h 3411"/>
                  <a:gd name="T82" fmla="*/ 867 w 898"/>
                  <a:gd name="T83" fmla="*/ 1720 h 3411"/>
                  <a:gd name="T84" fmla="*/ 897 w 898"/>
                  <a:gd name="T85" fmla="*/ 1238 h 3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8" h="3411">
                    <a:moveTo>
                      <a:pt x="897" y="1238"/>
                    </a:moveTo>
                    <a:cubicBezTo>
                      <a:pt x="895" y="1109"/>
                      <a:pt x="873" y="930"/>
                      <a:pt x="878" y="882"/>
                    </a:cubicBezTo>
                    <a:cubicBezTo>
                      <a:pt x="881" y="842"/>
                      <a:pt x="864" y="604"/>
                      <a:pt x="646" y="565"/>
                    </a:cubicBezTo>
                    <a:cubicBezTo>
                      <a:pt x="490" y="537"/>
                      <a:pt x="529" y="419"/>
                      <a:pt x="529" y="419"/>
                    </a:cubicBezTo>
                    <a:cubicBezTo>
                      <a:pt x="560" y="398"/>
                      <a:pt x="562" y="342"/>
                      <a:pt x="562" y="342"/>
                    </a:cubicBezTo>
                    <a:cubicBezTo>
                      <a:pt x="580" y="342"/>
                      <a:pt x="579" y="336"/>
                      <a:pt x="600" y="288"/>
                    </a:cubicBezTo>
                    <a:cubicBezTo>
                      <a:pt x="622" y="240"/>
                      <a:pt x="589" y="226"/>
                      <a:pt x="589" y="226"/>
                    </a:cubicBezTo>
                    <a:cubicBezTo>
                      <a:pt x="632" y="0"/>
                      <a:pt x="452" y="8"/>
                      <a:pt x="452" y="8"/>
                    </a:cubicBezTo>
                    <a:lnTo>
                      <a:pt x="447" y="8"/>
                    </a:lnTo>
                    <a:cubicBezTo>
                      <a:pt x="447" y="8"/>
                      <a:pt x="266" y="0"/>
                      <a:pt x="309" y="226"/>
                    </a:cubicBezTo>
                    <a:cubicBezTo>
                      <a:pt x="309" y="226"/>
                      <a:pt x="276" y="240"/>
                      <a:pt x="298" y="288"/>
                    </a:cubicBezTo>
                    <a:cubicBezTo>
                      <a:pt x="319" y="336"/>
                      <a:pt x="318" y="342"/>
                      <a:pt x="336" y="342"/>
                    </a:cubicBezTo>
                    <a:cubicBezTo>
                      <a:pt x="336" y="342"/>
                      <a:pt x="339" y="398"/>
                      <a:pt x="369" y="419"/>
                    </a:cubicBezTo>
                    <a:cubicBezTo>
                      <a:pt x="369" y="419"/>
                      <a:pt x="408" y="537"/>
                      <a:pt x="252" y="565"/>
                    </a:cubicBezTo>
                    <a:cubicBezTo>
                      <a:pt x="35" y="604"/>
                      <a:pt x="17" y="842"/>
                      <a:pt x="20" y="882"/>
                    </a:cubicBezTo>
                    <a:cubicBezTo>
                      <a:pt x="25" y="930"/>
                      <a:pt x="3" y="1109"/>
                      <a:pt x="1" y="1238"/>
                    </a:cubicBezTo>
                    <a:cubicBezTo>
                      <a:pt x="0" y="1367"/>
                      <a:pt x="31" y="1720"/>
                      <a:pt x="31" y="1720"/>
                    </a:cubicBezTo>
                    <a:cubicBezTo>
                      <a:pt x="11" y="1887"/>
                      <a:pt x="37" y="2040"/>
                      <a:pt x="77" y="2045"/>
                    </a:cubicBezTo>
                    <a:cubicBezTo>
                      <a:pt x="117" y="2049"/>
                      <a:pt x="123" y="1678"/>
                      <a:pt x="123" y="1678"/>
                    </a:cubicBezTo>
                    <a:lnTo>
                      <a:pt x="125" y="1363"/>
                    </a:lnTo>
                    <a:lnTo>
                      <a:pt x="167" y="966"/>
                    </a:lnTo>
                    <a:lnTo>
                      <a:pt x="176" y="1337"/>
                    </a:lnTo>
                    <a:cubicBezTo>
                      <a:pt x="176" y="1337"/>
                      <a:pt x="109" y="1967"/>
                      <a:pt x="168" y="2296"/>
                    </a:cubicBezTo>
                    <a:cubicBezTo>
                      <a:pt x="168" y="2296"/>
                      <a:pt x="193" y="2501"/>
                      <a:pt x="187" y="2565"/>
                    </a:cubicBezTo>
                    <a:cubicBezTo>
                      <a:pt x="182" y="2628"/>
                      <a:pt x="223" y="3238"/>
                      <a:pt x="249" y="3411"/>
                    </a:cubicBezTo>
                    <a:lnTo>
                      <a:pt x="378" y="3395"/>
                    </a:lnTo>
                    <a:cubicBezTo>
                      <a:pt x="378" y="3395"/>
                      <a:pt x="384" y="3134"/>
                      <a:pt x="398" y="3090"/>
                    </a:cubicBezTo>
                    <a:cubicBezTo>
                      <a:pt x="411" y="3046"/>
                      <a:pt x="390" y="2610"/>
                      <a:pt x="398" y="2504"/>
                    </a:cubicBezTo>
                    <a:cubicBezTo>
                      <a:pt x="406" y="2398"/>
                      <a:pt x="432" y="2045"/>
                      <a:pt x="432" y="2045"/>
                    </a:cubicBezTo>
                    <a:lnTo>
                      <a:pt x="466" y="2045"/>
                    </a:lnTo>
                    <a:cubicBezTo>
                      <a:pt x="466" y="2045"/>
                      <a:pt x="492" y="2398"/>
                      <a:pt x="500" y="2504"/>
                    </a:cubicBezTo>
                    <a:cubicBezTo>
                      <a:pt x="508" y="2610"/>
                      <a:pt x="487" y="3046"/>
                      <a:pt x="500" y="3090"/>
                    </a:cubicBezTo>
                    <a:cubicBezTo>
                      <a:pt x="514" y="3134"/>
                      <a:pt x="520" y="3395"/>
                      <a:pt x="520" y="3395"/>
                    </a:cubicBezTo>
                    <a:lnTo>
                      <a:pt x="649" y="3411"/>
                    </a:lnTo>
                    <a:cubicBezTo>
                      <a:pt x="675" y="3238"/>
                      <a:pt x="716" y="2628"/>
                      <a:pt x="711" y="2565"/>
                    </a:cubicBezTo>
                    <a:cubicBezTo>
                      <a:pt x="705" y="2501"/>
                      <a:pt x="730" y="2296"/>
                      <a:pt x="730" y="2296"/>
                    </a:cubicBezTo>
                    <a:cubicBezTo>
                      <a:pt x="789" y="1967"/>
                      <a:pt x="722" y="1337"/>
                      <a:pt x="722" y="1337"/>
                    </a:cubicBezTo>
                    <a:lnTo>
                      <a:pt x="731" y="966"/>
                    </a:lnTo>
                    <a:lnTo>
                      <a:pt x="773" y="1363"/>
                    </a:lnTo>
                    <a:lnTo>
                      <a:pt x="775" y="1678"/>
                    </a:lnTo>
                    <a:cubicBezTo>
                      <a:pt x="775" y="1678"/>
                      <a:pt x="781" y="2049"/>
                      <a:pt x="821" y="2045"/>
                    </a:cubicBezTo>
                    <a:cubicBezTo>
                      <a:pt x="861" y="2040"/>
                      <a:pt x="887" y="1887"/>
                      <a:pt x="867" y="1720"/>
                    </a:cubicBezTo>
                    <a:cubicBezTo>
                      <a:pt x="867" y="1720"/>
                      <a:pt x="898" y="1367"/>
                      <a:pt x="897" y="1238"/>
                    </a:cubicBezTo>
                  </a:path>
                </a:pathLst>
              </a:custGeom>
              <a:solidFill>
                <a:srgbClr val="FBD6C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2891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CDC0F4C-7199-4EE4-BF4C-52FAECD078B3}"/>
                  </a:ext>
                </a:extLst>
              </p:cNvPr>
              <p:cNvGrpSpPr/>
              <p:nvPr/>
            </p:nvGrpSpPr>
            <p:grpSpPr>
              <a:xfrm>
                <a:off x="610680" y="3310297"/>
                <a:ext cx="959353" cy="2808798"/>
                <a:chOff x="756919" y="2270035"/>
                <a:chExt cx="683148" cy="2318959"/>
              </a:xfrm>
            </p:grpSpPr>
            <p:sp>
              <p:nvSpPr>
                <p:cNvPr id="26" name="Freeform 914">
                  <a:extLst>
                    <a:ext uri="{FF2B5EF4-FFF2-40B4-BE49-F238E27FC236}">
                      <a16:creationId xmlns:a16="http://schemas.microsoft.com/office/drawing/2014/main" id="{6FD03A76-5C5E-4584-865E-FDFFF1178E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390" y="3203543"/>
                  <a:ext cx="494193" cy="1252089"/>
                </a:xfrm>
                <a:custGeom>
                  <a:avLst/>
                  <a:gdLst>
                    <a:gd name="T0" fmla="*/ 664 w 664"/>
                    <a:gd name="T1" fmla="*/ 192 h 1642"/>
                    <a:gd name="T2" fmla="*/ 639 w 664"/>
                    <a:gd name="T3" fmla="*/ 0 h 1642"/>
                    <a:gd name="T4" fmla="*/ 332 w 664"/>
                    <a:gd name="T5" fmla="*/ 37 h 1642"/>
                    <a:gd name="T6" fmla="*/ 25 w 664"/>
                    <a:gd name="T7" fmla="*/ 0 h 1642"/>
                    <a:gd name="T8" fmla="*/ 0 w 664"/>
                    <a:gd name="T9" fmla="*/ 192 h 1642"/>
                    <a:gd name="T10" fmla="*/ 36 w 664"/>
                    <a:gd name="T11" fmla="*/ 822 h 1642"/>
                    <a:gd name="T12" fmla="*/ 106 w 664"/>
                    <a:gd name="T13" fmla="*/ 1642 h 1642"/>
                    <a:gd name="T14" fmla="*/ 271 w 664"/>
                    <a:gd name="T15" fmla="*/ 1642 h 1642"/>
                    <a:gd name="T16" fmla="*/ 289 w 664"/>
                    <a:gd name="T17" fmla="*/ 1366 h 1642"/>
                    <a:gd name="T18" fmla="*/ 301 w 664"/>
                    <a:gd name="T19" fmla="*/ 942 h 1642"/>
                    <a:gd name="T20" fmla="*/ 296 w 664"/>
                    <a:gd name="T21" fmla="*/ 769 h 1642"/>
                    <a:gd name="T22" fmla="*/ 329 w 664"/>
                    <a:gd name="T23" fmla="*/ 367 h 1642"/>
                    <a:gd name="T24" fmla="*/ 332 w 664"/>
                    <a:gd name="T25" fmla="*/ 364 h 1642"/>
                    <a:gd name="T26" fmla="*/ 335 w 664"/>
                    <a:gd name="T27" fmla="*/ 367 h 1642"/>
                    <a:gd name="T28" fmla="*/ 368 w 664"/>
                    <a:gd name="T29" fmla="*/ 769 h 1642"/>
                    <a:gd name="T30" fmla="*/ 363 w 664"/>
                    <a:gd name="T31" fmla="*/ 942 h 1642"/>
                    <a:gd name="T32" fmla="*/ 375 w 664"/>
                    <a:gd name="T33" fmla="*/ 1366 h 1642"/>
                    <a:gd name="T34" fmla="*/ 393 w 664"/>
                    <a:gd name="T35" fmla="*/ 1642 h 1642"/>
                    <a:gd name="T36" fmla="*/ 558 w 664"/>
                    <a:gd name="T37" fmla="*/ 1642 h 1642"/>
                    <a:gd name="T38" fmla="*/ 628 w 664"/>
                    <a:gd name="T39" fmla="*/ 822 h 1642"/>
                    <a:gd name="T40" fmla="*/ 664 w 664"/>
                    <a:gd name="T41" fmla="*/ 192 h 16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64" h="1642">
                      <a:moveTo>
                        <a:pt x="664" y="192"/>
                      </a:moveTo>
                      <a:lnTo>
                        <a:pt x="639" y="0"/>
                      </a:lnTo>
                      <a:lnTo>
                        <a:pt x="332" y="37"/>
                      </a:lnTo>
                      <a:lnTo>
                        <a:pt x="25" y="0"/>
                      </a:lnTo>
                      <a:lnTo>
                        <a:pt x="0" y="192"/>
                      </a:lnTo>
                      <a:cubicBezTo>
                        <a:pt x="9" y="406"/>
                        <a:pt x="48" y="665"/>
                        <a:pt x="36" y="822"/>
                      </a:cubicBezTo>
                      <a:cubicBezTo>
                        <a:pt x="23" y="980"/>
                        <a:pt x="106" y="1642"/>
                        <a:pt x="106" y="1642"/>
                      </a:cubicBezTo>
                      <a:lnTo>
                        <a:pt x="271" y="1642"/>
                      </a:lnTo>
                      <a:cubicBezTo>
                        <a:pt x="271" y="1639"/>
                        <a:pt x="288" y="1369"/>
                        <a:pt x="289" y="1366"/>
                      </a:cubicBezTo>
                      <a:cubicBezTo>
                        <a:pt x="289" y="1366"/>
                        <a:pt x="309" y="1165"/>
                        <a:pt x="301" y="942"/>
                      </a:cubicBezTo>
                      <a:cubicBezTo>
                        <a:pt x="299" y="878"/>
                        <a:pt x="295" y="820"/>
                        <a:pt x="296" y="769"/>
                      </a:cubicBezTo>
                      <a:cubicBezTo>
                        <a:pt x="296" y="659"/>
                        <a:pt x="316" y="464"/>
                        <a:pt x="329" y="367"/>
                      </a:cubicBezTo>
                      <a:cubicBezTo>
                        <a:pt x="329" y="365"/>
                        <a:pt x="331" y="364"/>
                        <a:pt x="332" y="364"/>
                      </a:cubicBezTo>
                      <a:cubicBezTo>
                        <a:pt x="333" y="364"/>
                        <a:pt x="335" y="365"/>
                        <a:pt x="335" y="367"/>
                      </a:cubicBezTo>
                      <a:cubicBezTo>
                        <a:pt x="348" y="464"/>
                        <a:pt x="368" y="659"/>
                        <a:pt x="368" y="769"/>
                      </a:cubicBezTo>
                      <a:cubicBezTo>
                        <a:pt x="369" y="820"/>
                        <a:pt x="365" y="878"/>
                        <a:pt x="363" y="942"/>
                      </a:cubicBezTo>
                      <a:cubicBezTo>
                        <a:pt x="355" y="1165"/>
                        <a:pt x="375" y="1366"/>
                        <a:pt x="375" y="1366"/>
                      </a:cubicBezTo>
                      <a:cubicBezTo>
                        <a:pt x="376" y="1369"/>
                        <a:pt x="393" y="1639"/>
                        <a:pt x="393" y="1642"/>
                      </a:cubicBezTo>
                      <a:lnTo>
                        <a:pt x="558" y="1642"/>
                      </a:lnTo>
                      <a:cubicBezTo>
                        <a:pt x="558" y="1642"/>
                        <a:pt x="641" y="980"/>
                        <a:pt x="628" y="822"/>
                      </a:cubicBezTo>
                      <a:cubicBezTo>
                        <a:pt x="616" y="665"/>
                        <a:pt x="655" y="406"/>
                        <a:pt x="664" y="192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2891"/>
                </a:p>
              </p:txBody>
            </p:sp>
            <p:sp>
              <p:nvSpPr>
                <p:cNvPr id="27" name="Freeform 918">
                  <a:extLst>
                    <a:ext uri="{FF2B5EF4-FFF2-40B4-BE49-F238E27FC236}">
                      <a16:creationId xmlns:a16="http://schemas.microsoft.com/office/drawing/2014/main" id="{4DC3E606-F10D-444B-9AD5-6D236D6DF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6919" y="2270035"/>
                  <a:ext cx="683148" cy="977960"/>
                </a:xfrm>
                <a:custGeom>
                  <a:avLst/>
                  <a:gdLst>
                    <a:gd name="T0" fmla="*/ 759 w 918"/>
                    <a:gd name="T1" fmla="*/ 501 h 1281"/>
                    <a:gd name="T2" fmla="*/ 918 w 918"/>
                    <a:gd name="T3" fmla="*/ 407 h 1281"/>
                    <a:gd name="T4" fmla="*/ 808 w 918"/>
                    <a:gd name="T5" fmla="*/ 94 h 1281"/>
                    <a:gd name="T6" fmla="*/ 621 w 918"/>
                    <a:gd name="T7" fmla="*/ 0 h 1281"/>
                    <a:gd name="T8" fmla="*/ 459 w 918"/>
                    <a:gd name="T9" fmla="*/ 55 h 1281"/>
                    <a:gd name="T10" fmla="*/ 297 w 918"/>
                    <a:gd name="T11" fmla="*/ 0 h 1281"/>
                    <a:gd name="T12" fmla="*/ 110 w 918"/>
                    <a:gd name="T13" fmla="*/ 94 h 1281"/>
                    <a:gd name="T14" fmla="*/ 0 w 918"/>
                    <a:gd name="T15" fmla="*/ 407 h 1281"/>
                    <a:gd name="T16" fmla="*/ 159 w 918"/>
                    <a:gd name="T17" fmla="*/ 501 h 1281"/>
                    <a:gd name="T18" fmla="*/ 170 w 918"/>
                    <a:gd name="T19" fmla="*/ 855 h 1281"/>
                    <a:gd name="T20" fmla="*/ 140 w 918"/>
                    <a:gd name="T21" fmla="*/ 1215 h 1281"/>
                    <a:gd name="T22" fmla="*/ 459 w 918"/>
                    <a:gd name="T23" fmla="*/ 1281 h 1281"/>
                    <a:gd name="T24" fmla="*/ 778 w 918"/>
                    <a:gd name="T25" fmla="*/ 1215 h 1281"/>
                    <a:gd name="T26" fmla="*/ 748 w 918"/>
                    <a:gd name="T27" fmla="*/ 855 h 1281"/>
                    <a:gd name="T28" fmla="*/ 759 w 918"/>
                    <a:gd name="T29" fmla="*/ 501 h 1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918" h="1281">
                      <a:moveTo>
                        <a:pt x="759" y="501"/>
                      </a:moveTo>
                      <a:lnTo>
                        <a:pt x="918" y="407"/>
                      </a:lnTo>
                      <a:cubicBezTo>
                        <a:pt x="918" y="252"/>
                        <a:pt x="841" y="132"/>
                        <a:pt x="808" y="94"/>
                      </a:cubicBezTo>
                      <a:cubicBezTo>
                        <a:pt x="775" y="55"/>
                        <a:pt x="621" y="0"/>
                        <a:pt x="621" y="0"/>
                      </a:cubicBezTo>
                      <a:lnTo>
                        <a:pt x="459" y="55"/>
                      </a:lnTo>
                      <a:lnTo>
                        <a:pt x="297" y="0"/>
                      </a:lnTo>
                      <a:cubicBezTo>
                        <a:pt x="297" y="0"/>
                        <a:pt x="143" y="55"/>
                        <a:pt x="110" y="94"/>
                      </a:cubicBezTo>
                      <a:cubicBezTo>
                        <a:pt x="77" y="132"/>
                        <a:pt x="0" y="252"/>
                        <a:pt x="0" y="407"/>
                      </a:cubicBezTo>
                      <a:lnTo>
                        <a:pt x="159" y="501"/>
                      </a:lnTo>
                      <a:lnTo>
                        <a:pt x="170" y="855"/>
                      </a:lnTo>
                      <a:lnTo>
                        <a:pt x="140" y="1215"/>
                      </a:lnTo>
                      <a:cubicBezTo>
                        <a:pt x="140" y="1215"/>
                        <a:pt x="344" y="1279"/>
                        <a:pt x="459" y="1281"/>
                      </a:cubicBezTo>
                      <a:cubicBezTo>
                        <a:pt x="574" y="1279"/>
                        <a:pt x="778" y="1215"/>
                        <a:pt x="778" y="1215"/>
                      </a:cubicBezTo>
                      <a:lnTo>
                        <a:pt x="748" y="855"/>
                      </a:lnTo>
                      <a:lnTo>
                        <a:pt x="759" y="501"/>
                      </a:ln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2891"/>
                </a:p>
              </p:txBody>
            </p:sp>
            <p:sp>
              <p:nvSpPr>
                <p:cNvPr id="28" name="Freeform: Shape 166">
                  <a:extLst>
                    <a:ext uri="{FF2B5EF4-FFF2-40B4-BE49-F238E27FC236}">
                      <a16:creationId xmlns:a16="http://schemas.microsoft.com/office/drawing/2014/main" id="{6A61BEE9-27E9-439B-88FB-238A45B4CD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1716" y="4418592"/>
                  <a:ext cx="561128" cy="170402"/>
                </a:xfrm>
                <a:custGeom>
                  <a:avLst/>
                  <a:gdLst>
                    <a:gd name="connsiteX0" fmla="*/ 214693 w 299862"/>
                    <a:gd name="connsiteY0" fmla="*/ 105 h 89325"/>
                    <a:gd name="connsiteX1" fmla="*/ 244360 w 299862"/>
                    <a:gd name="connsiteY1" fmla="*/ 16483 h 89325"/>
                    <a:gd name="connsiteX2" fmla="*/ 271075 w 299862"/>
                    <a:gd name="connsiteY2" fmla="*/ 39696 h 89325"/>
                    <a:gd name="connsiteX3" fmla="*/ 291111 w 299862"/>
                    <a:gd name="connsiteY3" fmla="*/ 52904 h 89325"/>
                    <a:gd name="connsiteX4" fmla="*/ 291504 w 299862"/>
                    <a:gd name="connsiteY4" fmla="*/ 89325 h 89325"/>
                    <a:gd name="connsiteX5" fmla="*/ 273039 w 299862"/>
                    <a:gd name="connsiteY5" fmla="*/ 89325 h 89325"/>
                    <a:gd name="connsiteX6" fmla="*/ 227467 w 299862"/>
                    <a:gd name="connsiteY6" fmla="*/ 89325 h 89325"/>
                    <a:gd name="connsiteX7" fmla="*/ 207038 w 299862"/>
                    <a:gd name="connsiteY7" fmla="*/ 86123 h 89325"/>
                    <a:gd name="connsiteX8" fmla="*/ 194859 w 299862"/>
                    <a:gd name="connsiteY8" fmla="*/ 78119 h 89325"/>
                    <a:gd name="connsiteX9" fmla="*/ 174823 w 299862"/>
                    <a:gd name="connsiteY9" fmla="*/ 77718 h 89325"/>
                    <a:gd name="connsiteX10" fmla="*/ 176395 w 299862"/>
                    <a:gd name="connsiteY10" fmla="*/ 5276 h 89325"/>
                    <a:gd name="connsiteX11" fmla="*/ 181895 w 299862"/>
                    <a:gd name="connsiteY11" fmla="*/ 18084 h 89325"/>
                    <a:gd name="connsiteX12" fmla="*/ 185038 w 299862"/>
                    <a:gd name="connsiteY12" fmla="*/ 17283 h 89325"/>
                    <a:gd name="connsiteX13" fmla="*/ 190145 w 299862"/>
                    <a:gd name="connsiteY13" fmla="*/ 9679 h 89325"/>
                    <a:gd name="connsiteX14" fmla="*/ 214693 w 299862"/>
                    <a:gd name="connsiteY14" fmla="*/ 105 h 89325"/>
                    <a:gd name="connsiteX15" fmla="*/ 87601 w 299862"/>
                    <a:gd name="connsiteY15" fmla="*/ 105 h 89325"/>
                    <a:gd name="connsiteX16" fmla="*/ 112850 w 299862"/>
                    <a:gd name="connsiteY16" fmla="*/ 9679 h 89325"/>
                    <a:gd name="connsiteX17" fmla="*/ 118103 w 299862"/>
                    <a:gd name="connsiteY17" fmla="*/ 17283 h 89325"/>
                    <a:gd name="connsiteX18" fmla="*/ 121336 w 299862"/>
                    <a:gd name="connsiteY18" fmla="*/ 18084 h 89325"/>
                    <a:gd name="connsiteX19" fmla="*/ 126993 w 299862"/>
                    <a:gd name="connsiteY19" fmla="*/ 5276 h 89325"/>
                    <a:gd name="connsiteX20" fmla="*/ 128609 w 299862"/>
                    <a:gd name="connsiteY20" fmla="*/ 77718 h 89325"/>
                    <a:gd name="connsiteX21" fmla="*/ 108405 w 299862"/>
                    <a:gd name="connsiteY21" fmla="*/ 78119 h 89325"/>
                    <a:gd name="connsiteX22" fmla="*/ 95475 w 299862"/>
                    <a:gd name="connsiteY22" fmla="*/ 86123 h 89325"/>
                    <a:gd name="connsiteX23" fmla="*/ 74462 w 299862"/>
                    <a:gd name="connsiteY23" fmla="*/ 89325 h 89325"/>
                    <a:gd name="connsiteX24" fmla="*/ 27588 w 299862"/>
                    <a:gd name="connsiteY24" fmla="*/ 89325 h 89325"/>
                    <a:gd name="connsiteX25" fmla="*/ 8597 w 299862"/>
                    <a:gd name="connsiteY25" fmla="*/ 89325 h 89325"/>
                    <a:gd name="connsiteX26" fmla="*/ 9001 w 299862"/>
                    <a:gd name="connsiteY26" fmla="*/ 52904 h 89325"/>
                    <a:gd name="connsiteX27" fmla="*/ 30013 w 299862"/>
                    <a:gd name="connsiteY27" fmla="*/ 39696 h 89325"/>
                    <a:gd name="connsiteX28" fmla="*/ 57087 w 299862"/>
                    <a:gd name="connsiteY28" fmla="*/ 16483 h 89325"/>
                    <a:gd name="connsiteX29" fmla="*/ 87601 w 299862"/>
                    <a:gd name="connsiteY29" fmla="*/ 105 h 89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99862" h="89325">
                      <a:moveTo>
                        <a:pt x="214693" y="105"/>
                      </a:moveTo>
                      <a:cubicBezTo>
                        <a:pt x="235300" y="-1528"/>
                        <a:pt x="244360" y="16483"/>
                        <a:pt x="244360" y="16483"/>
                      </a:cubicBezTo>
                      <a:cubicBezTo>
                        <a:pt x="249075" y="22486"/>
                        <a:pt x="266754" y="37695"/>
                        <a:pt x="271075" y="39696"/>
                      </a:cubicBezTo>
                      <a:lnTo>
                        <a:pt x="291111" y="52904"/>
                      </a:lnTo>
                      <a:cubicBezTo>
                        <a:pt x="302111" y="62109"/>
                        <a:pt x="303290" y="86924"/>
                        <a:pt x="291504" y="89325"/>
                      </a:cubicBezTo>
                      <a:lnTo>
                        <a:pt x="273039" y="89325"/>
                      </a:lnTo>
                      <a:lnTo>
                        <a:pt x="227467" y="89325"/>
                      </a:lnTo>
                      <a:lnTo>
                        <a:pt x="207038" y="86123"/>
                      </a:lnTo>
                      <a:lnTo>
                        <a:pt x="194859" y="78119"/>
                      </a:lnTo>
                      <a:cubicBezTo>
                        <a:pt x="194859" y="77718"/>
                        <a:pt x="174823" y="77718"/>
                        <a:pt x="174823" y="77718"/>
                      </a:cubicBezTo>
                      <a:cubicBezTo>
                        <a:pt x="167359" y="58908"/>
                        <a:pt x="176395" y="5276"/>
                        <a:pt x="176395" y="5276"/>
                      </a:cubicBezTo>
                      <a:cubicBezTo>
                        <a:pt x="182681" y="6477"/>
                        <a:pt x="177181" y="17684"/>
                        <a:pt x="181895" y="18084"/>
                      </a:cubicBezTo>
                      <a:cubicBezTo>
                        <a:pt x="183074" y="18084"/>
                        <a:pt x="184252" y="17684"/>
                        <a:pt x="185038" y="17283"/>
                      </a:cubicBezTo>
                      <a:cubicBezTo>
                        <a:pt x="186609" y="14482"/>
                        <a:pt x="188574" y="12080"/>
                        <a:pt x="190145" y="9679"/>
                      </a:cubicBezTo>
                      <a:cubicBezTo>
                        <a:pt x="199672" y="3375"/>
                        <a:pt x="207824" y="649"/>
                        <a:pt x="214693" y="105"/>
                      </a:cubicBezTo>
                      <a:close/>
                      <a:moveTo>
                        <a:pt x="87601" y="105"/>
                      </a:moveTo>
                      <a:cubicBezTo>
                        <a:pt x="94666" y="649"/>
                        <a:pt x="103051" y="3375"/>
                        <a:pt x="112850" y="9679"/>
                      </a:cubicBezTo>
                      <a:cubicBezTo>
                        <a:pt x="114871" y="12080"/>
                        <a:pt x="116487" y="14482"/>
                        <a:pt x="118103" y="17283"/>
                      </a:cubicBezTo>
                      <a:cubicBezTo>
                        <a:pt x="119315" y="17684"/>
                        <a:pt x="120528" y="18084"/>
                        <a:pt x="121336" y="18084"/>
                      </a:cubicBezTo>
                      <a:cubicBezTo>
                        <a:pt x="126185" y="17684"/>
                        <a:pt x="120528" y="6477"/>
                        <a:pt x="126993" y="5276"/>
                      </a:cubicBezTo>
                      <a:cubicBezTo>
                        <a:pt x="126993" y="5276"/>
                        <a:pt x="136287" y="58908"/>
                        <a:pt x="128609" y="77718"/>
                      </a:cubicBezTo>
                      <a:cubicBezTo>
                        <a:pt x="128609" y="77718"/>
                        <a:pt x="108405" y="77718"/>
                        <a:pt x="108405" y="78119"/>
                      </a:cubicBezTo>
                      <a:lnTo>
                        <a:pt x="95475" y="86123"/>
                      </a:lnTo>
                      <a:lnTo>
                        <a:pt x="74462" y="89325"/>
                      </a:lnTo>
                      <a:lnTo>
                        <a:pt x="27588" y="89325"/>
                      </a:lnTo>
                      <a:lnTo>
                        <a:pt x="8597" y="89325"/>
                      </a:lnTo>
                      <a:cubicBezTo>
                        <a:pt x="-3526" y="86924"/>
                        <a:pt x="-2314" y="62109"/>
                        <a:pt x="9001" y="52904"/>
                      </a:cubicBezTo>
                      <a:lnTo>
                        <a:pt x="30013" y="39696"/>
                      </a:lnTo>
                      <a:cubicBezTo>
                        <a:pt x="34054" y="37695"/>
                        <a:pt x="52642" y="22486"/>
                        <a:pt x="57087" y="16483"/>
                      </a:cubicBezTo>
                      <a:cubicBezTo>
                        <a:pt x="57087" y="16483"/>
                        <a:pt x="66406" y="-1528"/>
                        <a:pt x="87601" y="105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2891"/>
                </a:p>
              </p:txBody>
            </p:sp>
            <p:sp>
              <p:nvSpPr>
                <p:cNvPr id="29" name="Freeform: Shape 167">
                  <a:extLst>
                    <a:ext uri="{FF2B5EF4-FFF2-40B4-BE49-F238E27FC236}">
                      <a16:creationId xmlns:a16="http://schemas.microsoft.com/office/drawing/2014/main" id="{69D7A2C3-4B5C-4D49-856B-167EF8334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0825" y="3154681"/>
                  <a:ext cx="553025" cy="133359"/>
                </a:xfrm>
                <a:custGeom>
                  <a:avLst/>
                  <a:gdLst>
                    <a:gd name="connsiteX0" fmla="*/ 272737 w 272737"/>
                    <a:gd name="connsiteY0" fmla="*/ 0 h 69907"/>
                    <a:gd name="connsiteX1" fmla="*/ 272737 w 272737"/>
                    <a:gd name="connsiteY1" fmla="*/ 34954 h 69907"/>
                    <a:gd name="connsiteX2" fmla="*/ 258172 w 272737"/>
                    <a:gd name="connsiteY2" fmla="*/ 69907 h 69907"/>
                    <a:gd name="connsiteX3" fmla="*/ 260253 w 272737"/>
                    <a:gd name="connsiteY3" fmla="*/ 25921 h 69907"/>
                    <a:gd name="connsiteX4" fmla="*/ 270309 w 272737"/>
                    <a:gd name="connsiteY4" fmla="*/ 5106 h 69907"/>
                    <a:gd name="connsiteX5" fmla="*/ 0 w 272737"/>
                    <a:gd name="connsiteY5" fmla="*/ 0 h 69907"/>
                    <a:gd name="connsiteX6" fmla="*/ 2862 w 272737"/>
                    <a:gd name="connsiteY6" fmla="*/ 5106 h 69907"/>
                    <a:gd name="connsiteX7" fmla="*/ 14717 w 272737"/>
                    <a:gd name="connsiteY7" fmla="*/ 25921 h 69907"/>
                    <a:gd name="connsiteX8" fmla="*/ 17579 w 272737"/>
                    <a:gd name="connsiteY8" fmla="*/ 69907 h 69907"/>
                    <a:gd name="connsiteX9" fmla="*/ 0 w 272737"/>
                    <a:gd name="connsiteY9" fmla="*/ 34954 h 69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2737" h="69907">
                      <a:moveTo>
                        <a:pt x="272737" y="0"/>
                      </a:moveTo>
                      <a:lnTo>
                        <a:pt x="272737" y="34954"/>
                      </a:lnTo>
                      <a:cubicBezTo>
                        <a:pt x="272737" y="34954"/>
                        <a:pt x="267535" y="69907"/>
                        <a:pt x="258172" y="69907"/>
                      </a:cubicBezTo>
                      <a:cubicBezTo>
                        <a:pt x="253317" y="69907"/>
                        <a:pt x="259212" y="34954"/>
                        <a:pt x="260253" y="25921"/>
                      </a:cubicBezTo>
                      <a:cubicBezTo>
                        <a:pt x="261293" y="16888"/>
                        <a:pt x="270309" y="5106"/>
                        <a:pt x="270309" y="5106"/>
                      </a:cubicBezTo>
                      <a:close/>
                      <a:moveTo>
                        <a:pt x="0" y="0"/>
                      </a:moveTo>
                      <a:lnTo>
                        <a:pt x="2862" y="5106"/>
                      </a:lnTo>
                      <a:cubicBezTo>
                        <a:pt x="2862" y="5106"/>
                        <a:pt x="13491" y="16888"/>
                        <a:pt x="14717" y="25921"/>
                      </a:cubicBezTo>
                      <a:cubicBezTo>
                        <a:pt x="15943" y="34954"/>
                        <a:pt x="23302" y="69907"/>
                        <a:pt x="17579" y="69907"/>
                      </a:cubicBezTo>
                      <a:cubicBezTo>
                        <a:pt x="6132" y="69907"/>
                        <a:pt x="0" y="34954"/>
                        <a:pt x="0" y="34954"/>
                      </a:cubicBezTo>
                      <a:close/>
                    </a:path>
                  </a:pathLst>
                </a:custGeom>
                <a:solidFill>
                  <a:srgbClr val="FBD6CC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2891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94CE791-1E95-4C47-9214-8FDF828E6BF0}"/>
                  </a:ext>
                </a:extLst>
              </p:cNvPr>
              <p:cNvGrpSpPr/>
              <p:nvPr/>
            </p:nvGrpSpPr>
            <p:grpSpPr>
              <a:xfrm>
                <a:off x="896194" y="2979579"/>
                <a:ext cx="385159" cy="421621"/>
                <a:chOff x="815978" y="1904728"/>
                <a:chExt cx="186732" cy="216440"/>
              </a:xfrm>
            </p:grpSpPr>
            <p:sp>
              <p:nvSpPr>
                <p:cNvPr id="23" name="Freihandform: Form 157">
                  <a:extLst>
                    <a:ext uri="{FF2B5EF4-FFF2-40B4-BE49-F238E27FC236}">
                      <a16:creationId xmlns:a16="http://schemas.microsoft.com/office/drawing/2014/main" id="{4DC19209-3C42-466A-8253-04D8B6AD553D}"/>
                    </a:ext>
                  </a:extLst>
                </p:cNvPr>
                <p:cNvSpPr/>
                <p:nvPr/>
              </p:nvSpPr>
              <p:spPr>
                <a:xfrm>
                  <a:off x="816049" y="1904728"/>
                  <a:ext cx="182614" cy="216440"/>
                </a:xfrm>
                <a:custGeom>
                  <a:avLst/>
                  <a:gdLst>
                    <a:gd name="connsiteX0" fmla="*/ 42990 w 53965"/>
                    <a:gd name="connsiteY0" fmla="*/ 66984 h 71954"/>
                    <a:gd name="connsiteX1" fmla="*/ 48986 w 53965"/>
                    <a:gd name="connsiteY1" fmla="*/ 54452 h 71954"/>
                    <a:gd name="connsiteX2" fmla="*/ 56002 w 53965"/>
                    <a:gd name="connsiteY2" fmla="*/ 45638 h 71954"/>
                    <a:gd name="connsiteX3" fmla="*/ 53903 w 53965"/>
                    <a:gd name="connsiteY3" fmla="*/ 35564 h 71954"/>
                    <a:gd name="connsiteX4" fmla="*/ 29079 w 53965"/>
                    <a:gd name="connsiteY4" fmla="*/ 7 h 71954"/>
                    <a:gd name="connsiteX5" fmla="*/ 28180 w 53965"/>
                    <a:gd name="connsiteY5" fmla="*/ 7 h 71954"/>
                    <a:gd name="connsiteX6" fmla="*/ 3415 w 53965"/>
                    <a:gd name="connsiteY6" fmla="*/ 35564 h 71954"/>
                    <a:gd name="connsiteX7" fmla="*/ 1317 w 53965"/>
                    <a:gd name="connsiteY7" fmla="*/ 45638 h 71954"/>
                    <a:gd name="connsiteX8" fmla="*/ 8332 w 53965"/>
                    <a:gd name="connsiteY8" fmla="*/ 54452 h 71954"/>
                    <a:gd name="connsiteX9" fmla="*/ 14328 w 53965"/>
                    <a:gd name="connsiteY9" fmla="*/ 66984 h 71954"/>
                    <a:gd name="connsiteX10" fmla="*/ 42990 w 53965"/>
                    <a:gd name="connsiteY10" fmla="*/ 66984 h 71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3965" h="71954">
                      <a:moveTo>
                        <a:pt x="42990" y="66984"/>
                      </a:moveTo>
                      <a:cubicBezTo>
                        <a:pt x="46653" y="63828"/>
                        <a:pt x="48827" y="59284"/>
                        <a:pt x="48986" y="54452"/>
                      </a:cubicBezTo>
                      <a:cubicBezTo>
                        <a:pt x="52344" y="54392"/>
                        <a:pt x="52104" y="53433"/>
                        <a:pt x="56002" y="45638"/>
                      </a:cubicBezTo>
                      <a:cubicBezTo>
                        <a:pt x="59899" y="37842"/>
                        <a:pt x="53903" y="35564"/>
                        <a:pt x="53903" y="35564"/>
                      </a:cubicBezTo>
                      <a:cubicBezTo>
                        <a:pt x="61639" y="-1313"/>
                        <a:pt x="29079" y="7"/>
                        <a:pt x="29079" y="7"/>
                      </a:cubicBezTo>
                      <a:lnTo>
                        <a:pt x="28180" y="7"/>
                      </a:lnTo>
                      <a:cubicBezTo>
                        <a:pt x="28180" y="7"/>
                        <a:pt x="-4380" y="-1372"/>
                        <a:pt x="3415" y="35564"/>
                      </a:cubicBezTo>
                      <a:cubicBezTo>
                        <a:pt x="3415" y="35564"/>
                        <a:pt x="-2581" y="37842"/>
                        <a:pt x="1317" y="45638"/>
                      </a:cubicBezTo>
                      <a:cubicBezTo>
                        <a:pt x="5214" y="53433"/>
                        <a:pt x="4914" y="54392"/>
                        <a:pt x="8332" y="54452"/>
                      </a:cubicBezTo>
                      <a:cubicBezTo>
                        <a:pt x="8503" y="59281"/>
                        <a:pt x="10675" y="63821"/>
                        <a:pt x="14328" y="66984"/>
                      </a:cubicBezTo>
                      <a:cubicBezTo>
                        <a:pt x="14268" y="66984"/>
                        <a:pt x="26441" y="80835"/>
                        <a:pt x="42990" y="66984"/>
                      </a:cubicBezTo>
                    </a:path>
                  </a:pathLst>
                </a:custGeom>
                <a:solidFill>
                  <a:srgbClr val="FBD6CC"/>
                </a:solidFill>
                <a:ln w="59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97"/>
                </a:p>
              </p:txBody>
            </p:sp>
            <p:sp>
              <p:nvSpPr>
                <p:cNvPr id="24" name="Freihandform: Form 158">
                  <a:extLst>
                    <a:ext uri="{FF2B5EF4-FFF2-40B4-BE49-F238E27FC236}">
                      <a16:creationId xmlns:a16="http://schemas.microsoft.com/office/drawing/2014/main" id="{1B5FB471-C5E7-4EDC-B08C-20F4B958AA82}"/>
                    </a:ext>
                  </a:extLst>
                </p:cNvPr>
                <p:cNvSpPr/>
                <p:nvPr/>
              </p:nvSpPr>
              <p:spPr>
                <a:xfrm>
                  <a:off x="815978" y="1958500"/>
                  <a:ext cx="20290" cy="54112"/>
                </a:xfrm>
                <a:custGeom>
                  <a:avLst/>
                  <a:gdLst>
                    <a:gd name="connsiteX0" fmla="*/ 3796 w 5996"/>
                    <a:gd name="connsiteY0" fmla="*/ 19308 h 17988"/>
                    <a:gd name="connsiteX1" fmla="*/ 8053 w 5996"/>
                    <a:gd name="connsiteY1" fmla="*/ 22306 h 17988"/>
                    <a:gd name="connsiteX2" fmla="*/ 5895 w 5996"/>
                    <a:gd name="connsiteY2" fmla="*/ 0 h 17988"/>
                    <a:gd name="connsiteX3" fmla="*/ 3796 w 5996"/>
                    <a:gd name="connsiteY3" fmla="*/ 19308 h 17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96" h="17988">
                      <a:moveTo>
                        <a:pt x="3796" y="19308"/>
                      </a:moveTo>
                      <a:lnTo>
                        <a:pt x="8053" y="22306"/>
                      </a:lnTo>
                      <a:lnTo>
                        <a:pt x="5895" y="0"/>
                      </a:lnTo>
                      <a:cubicBezTo>
                        <a:pt x="5955" y="0"/>
                        <a:pt x="-5858" y="60"/>
                        <a:pt x="3796" y="19308"/>
                      </a:cubicBezTo>
                    </a:path>
                  </a:pathLst>
                </a:custGeom>
                <a:solidFill>
                  <a:srgbClr val="CFD0D0"/>
                </a:solidFill>
                <a:ln w="59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97"/>
                </a:p>
              </p:txBody>
            </p:sp>
            <p:sp>
              <p:nvSpPr>
                <p:cNvPr id="25" name="Freihandform: Form 159">
                  <a:extLst>
                    <a:ext uri="{FF2B5EF4-FFF2-40B4-BE49-F238E27FC236}">
                      <a16:creationId xmlns:a16="http://schemas.microsoft.com/office/drawing/2014/main" id="{BBAC8DCA-CDFB-4D96-9B63-F60BABC5E915}"/>
                    </a:ext>
                  </a:extLst>
                </p:cNvPr>
                <p:cNvSpPr/>
                <p:nvPr/>
              </p:nvSpPr>
              <p:spPr>
                <a:xfrm>
                  <a:off x="982420" y="1958500"/>
                  <a:ext cx="20290" cy="54112"/>
                </a:xfrm>
                <a:custGeom>
                  <a:avLst/>
                  <a:gdLst>
                    <a:gd name="connsiteX0" fmla="*/ 4257 w 5996"/>
                    <a:gd name="connsiteY0" fmla="*/ 19308 h 17988"/>
                    <a:gd name="connsiteX1" fmla="*/ 0 w 5996"/>
                    <a:gd name="connsiteY1" fmla="*/ 22306 h 17988"/>
                    <a:gd name="connsiteX2" fmla="*/ 2159 w 5996"/>
                    <a:gd name="connsiteY2" fmla="*/ 0 h 17988"/>
                    <a:gd name="connsiteX3" fmla="*/ 4257 w 5996"/>
                    <a:gd name="connsiteY3" fmla="*/ 19308 h 17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96" h="17988">
                      <a:moveTo>
                        <a:pt x="4257" y="19308"/>
                      </a:moveTo>
                      <a:lnTo>
                        <a:pt x="0" y="22306"/>
                      </a:lnTo>
                      <a:lnTo>
                        <a:pt x="2159" y="0"/>
                      </a:lnTo>
                      <a:cubicBezTo>
                        <a:pt x="2099" y="0"/>
                        <a:pt x="13912" y="60"/>
                        <a:pt x="4257" y="19308"/>
                      </a:cubicBezTo>
                    </a:path>
                  </a:pathLst>
                </a:custGeom>
                <a:solidFill>
                  <a:srgbClr val="CFD0D0"/>
                </a:solidFill>
                <a:ln w="59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97"/>
                </a:p>
              </p:txBody>
            </p:sp>
          </p:grpSp>
          <p:sp>
            <p:nvSpPr>
              <p:cNvPr id="21" name="Freeform 5">
                <a:extLst>
                  <a:ext uri="{FF2B5EF4-FFF2-40B4-BE49-F238E27FC236}">
                    <a16:creationId xmlns:a16="http://schemas.microsoft.com/office/drawing/2014/main" id="{AE543B9A-20C9-4880-8788-89B76BDAB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333" y="3035402"/>
                <a:ext cx="1537214" cy="1274873"/>
              </a:xfrm>
              <a:custGeom>
                <a:avLst/>
                <a:gdLst>
                  <a:gd name="T0" fmla="*/ 524 w 524"/>
                  <a:gd name="T1" fmla="*/ 36 h 481"/>
                  <a:gd name="T2" fmla="*/ 490 w 524"/>
                  <a:gd name="T3" fmla="*/ 335 h 481"/>
                  <a:gd name="T4" fmla="*/ 305 w 524"/>
                  <a:gd name="T5" fmla="*/ 347 h 481"/>
                  <a:gd name="T6" fmla="*/ 120 w 524"/>
                  <a:gd name="T7" fmla="*/ 481 h 481"/>
                  <a:gd name="T8" fmla="*/ 147 w 524"/>
                  <a:gd name="T9" fmla="*/ 356 h 481"/>
                  <a:gd name="T10" fmla="*/ 41 w 524"/>
                  <a:gd name="T11" fmla="*/ 363 h 481"/>
                  <a:gd name="T12" fmla="*/ 0 w 524"/>
                  <a:gd name="T13" fmla="*/ 0 h 481"/>
                  <a:gd name="T14" fmla="*/ 524 w 524"/>
                  <a:gd name="T15" fmla="*/ 36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4" h="481">
                    <a:moveTo>
                      <a:pt x="524" y="36"/>
                    </a:moveTo>
                    <a:lnTo>
                      <a:pt x="490" y="335"/>
                    </a:lnTo>
                    <a:lnTo>
                      <a:pt x="305" y="347"/>
                    </a:lnTo>
                    <a:lnTo>
                      <a:pt x="120" y="481"/>
                    </a:lnTo>
                    <a:lnTo>
                      <a:pt x="147" y="356"/>
                    </a:lnTo>
                    <a:lnTo>
                      <a:pt x="41" y="363"/>
                    </a:lnTo>
                    <a:lnTo>
                      <a:pt x="0" y="0"/>
                    </a:lnTo>
                    <a:lnTo>
                      <a:pt x="524" y="36"/>
                    </a:lnTo>
                    <a:close/>
                  </a:path>
                </a:pathLst>
              </a:custGeom>
              <a:solidFill>
                <a:srgbClr val="C700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49B9B69-4FE6-4646-AB9B-56499D10C1F6}"/>
                  </a:ext>
                </a:extLst>
              </p:cNvPr>
              <p:cNvSpPr txBox="1"/>
              <p:nvPr/>
            </p:nvSpPr>
            <p:spPr>
              <a:xfrm>
                <a:off x="1895550" y="3130350"/>
                <a:ext cx="1537213" cy="820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bg1"/>
                    </a:solidFill>
                  </a:rPr>
                  <a:t>What is the oldest wine you have?</a:t>
                </a:r>
              </a:p>
            </p:txBody>
          </p:sp>
        </p:grpSp>
      </p:grpSp>
      <p:pic>
        <p:nvPicPr>
          <p:cNvPr id="1026" name="Picture 2" descr="Heart-healthy benefits of red wine, dark chocolate | Edward-Elmhurst Health">
            <a:extLst>
              <a:ext uri="{FF2B5EF4-FFF2-40B4-BE49-F238E27FC236}">
                <a16:creationId xmlns:a16="http://schemas.microsoft.com/office/drawing/2014/main" id="{8D63016C-BA57-4A0E-9B7F-740C5D4FD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26" y="2662009"/>
            <a:ext cx="2480747" cy="180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lhores Hotéis e Quintas do Douro: onde ficar a dormir numa escapadinha no  Douro | VagaMundos">
            <a:extLst>
              <a:ext uri="{FF2B5EF4-FFF2-40B4-BE49-F238E27FC236}">
                <a16:creationId xmlns:a16="http://schemas.microsoft.com/office/drawing/2014/main" id="{057E68C0-769D-431F-86A9-910D4AA89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26" y="4568412"/>
            <a:ext cx="2480747" cy="180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6BB7682-4CF6-49B0-8ABA-A230C3461729}"/>
              </a:ext>
            </a:extLst>
          </p:cNvPr>
          <p:cNvSpPr txBox="1"/>
          <p:nvPr/>
        </p:nvSpPr>
        <p:spPr>
          <a:xfrm>
            <a:off x="6715215" y="3246722"/>
            <a:ext cx="534614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/>
            <a:r>
              <a:rPr lang="en-GB">
                <a:cs typeface="Calibri"/>
              </a:rPr>
              <a:t>Reward the best customers with </a:t>
            </a:r>
            <a:r>
              <a:rPr lang="en-GB" b="1">
                <a:cs typeface="Calibri"/>
              </a:rPr>
              <a:t>chocolates and cheese </a:t>
            </a:r>
            <a:r>
              <a:rPr lang="en-GB">
                <a:cs typeface="Calibri"/>
              </a:rPr>
              <a:t>for each 250$ they spend on WWW</a:t>
            </a:r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876BD5-5D0D-4C30-BFD8-31342E5FD719}"/>
              </a:ext>
            </a:extLst>
          </p:cNvPr>
          <p:cNvSpPr txBox="1"/>
          <p:nvPr/>
        </p:nvSpPr>
        <p:spPr>
          <a:xfrm>
            <a:off x="6715215" y="5002474"/>
            <a:ext cx="53461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dirty="0">
                <a:cs typeface="Calibri"/>
              </a:rPr>
              <a:t>Create and support a </a:t>
            </a:r>
            <a:r>
              <a:rPr lang="en-GB" b="1" dirty="0">
                <a:cs typeface="Calibri"/>
              </a:rPr>
              <a:t>top-10 customer reward free tour </a:t>
            </a:r>
            <a:r>
              <a:rPr lang="en-GB" dirty="0">
                <a:cs typeface="Calibri"/>
              </a:rPr>
              <a:t>to a Portugal to taste some of the best wines of the last harvest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C439FF-83A3-4BE8-874B-E987E04DEF12}"/>
              </a:ext>
            </a:extLst>
          </p:cNvPr>
          <p:cNvSpPr txBox="1"/>
          <p:nvPr/>
        </p:nvSpPr>
        <p:spPr>
          <a:xfrm>
            <a:off x="4451226" y="2006248"/>
            <a:ext cx="72765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As this is the best segment, the objective must be to </a:t>
            </a:r>
            <a:r>
              <a:rPr lang="en-US" sz="1600" b="1" dirty="0"/>
              <a:t>reward and maintain</a:t>
            </a:r>
            <a:r>
              <a:rPr lang="en-US" sz="1600" dirty="0"/>
              <a:t>, for that purpose we suggest:</a:t>
            </a:r>
          </a:p>
        </p:txBody>
      </p:sp>
    </p:spTree>
    <p:extLst>
      <p:ext uri="{BB962C8B-B14F-4D97-AF65-F5344CB8AC3E}">
        <p14:creationId xmlns:p14="http://schemas.microsoft.com/office/powerpoint/2010/main" val="100225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1395EE82-99F9-4BC6-A72D-74BC74524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996" y="3274133"/>
            <a:ext cx="2064240" cy="2014299"/>
          </a:xfrm>
          <a:prstGeom prst="rect">
            <a:avLst/>
          </a:prstGeom>
        </p:spPr>
      </p:pic>
      <p:sp>
        <p:nvSpPr>
          <p:cNvPr id="5" name="Gleichschenkliges Dreieck 49">
            <a:extLst>
              <a:ext uri="{FF2B5EF4-FFF2-40B4-BE49-F238E27FC236}">
                <a16:creationId xmlns:a16="http://schemas.microsoft.com/office/drawing/2014/main" id="{9B09D6F6-A645-47C4-B917-3320E3B3C00F}"/>
              </a:ext>
            </a:extLst>
          </p:cNvPr>
          <p:cNvSpPr/>
          <p:nvPr/>
        </p:nvSpPr>
        <p:spPr>
          <a:xfrm flipV="1">
            <a:off x="4609143" y="2499162"/>
            <a:ext cx="1800000" cy="235754"/>
          </a:xfrm>
          <a:prstGeom prst="triangle">
            <a:avLst/>
          </a:prstGeom>
          <a:solidFill>
            <a:srgbClr val="FF57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Gleichschenkliges Dreieck 50">
            <a:extLst>
              <a:ext uri="{FF2B5EF4-FFF2-40B4-BE49-F238E27FC236}">
                <a16:creationId xmlns:a16="http://schemas.microsoft.com/office/drawing/2014/main" id="{67015D6A-1B20-4545-93BB-50A9E9A8554F}"/>
              </a:ext>
            </a:extLst>
          </p:cNvPr>
          <p:cNvSpPr/>
          <p:nvPr/>
        </p:nvSpPr>
        <p:spPr>
          <a:xfrm flipV="1">
            <a:off x="9121515" y="2499162"/>
            <a:ext cx="1800000" cy="235754"/>
          </a:xfrm>
          <a:prstGeom prst="triangle">
            <a:avLst/>
          </a:prstGeom>
          <a:solidFill>
            <a:srgbClr val="FF57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C7020F-7314-4D5E-BBD6-F6860E6773ED}"/>
              </a:ext>
            </a:extLst>
          </p:cNvPr>
          <p:cNvSpPr/>
          <p:nvPr/>
        </p:nvSpPr>
        <p:spPr>
          <a:xfrm>
            <a:off x="0" y="1462093"/>
            <a:ext cx="12192000" cy="1037069"/>
          </a:xfrm>
          <a:prstGeom prst="rect">
            <a:avLst/>
          </a:prstGeom>
          <a:solidFill>
            <a:srgbClr val="FF57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879270-D1B1-4858-99DE-D31A7BF52A5F}"/>
              </a:ext>
            </a:extLst>
          </p:cNvPr>
          <p:cNvSpPr txBox="1"/>
          <p:nvPr/>
        </p:nvSpPr>
        <p:spPr>
          <a:xfrm>
            <a:off x="609600" y="447675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300" dirty="0">
                <a:solidFill>
                  <a:srgbClr val="FF5733"/>
                </a:solidFill>
              </a:rPr>
              <a:t>Customers With High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BAAF5-E73B-4C56-A46B-76181883DE85}"/>
              </a:ext>
            </a:extLst>
          </p:cNvPr>
          <p:cNvSpPr txBox="1"/>
          <p:nvPr/>
        </p:nvSpPr>
        <p:spPr>
          <a:xfrm>
            <a:off x="4543154" y="1735694"/>
            <a:ext cx="190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</a:rPr>
              <a:t>Taste</a:t>
            </a:r>
            <a:endParaRPr lang="pt-PT" sz="2400" spc="3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69922-5920-4A89-B8B9-2D339419932F}"/>
              </a:ext>
            </a:extLst>
          </p:cNvPr>
          <p:cNvSpPr txBox="1"/>
          <p:nvPr/>
        </p:nvSpPr>
        <p:spPr>
          <a:xfrm>
            <a:off x="9069125" y="1551028"/>
            <a:ext cx="190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</a:rPr>
              <a:t>Buying </a:t>
            </a:r>
            <a:r>
              <a:rPr lang="en-US" sz="2400" spc="300" dirty="0" err="1">
                <a:solidFill>
                  <a:schemeClr val="bg1"/>
                </a:solidFill>
              </a:rPr>
              <a:t>behaviour</a:t>
            </a:r>
            <a:endParaRPr lang="pt-PT" sz="2400" spc="300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0D41A38-F7D0-4E0E-9C94-A2B165B6F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310" y="5797306"/>
            <a:ext cx="3815354" cy="20255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4ECB299-F25B-43F7-B9B7-C52B53BD7E79}"/>
              </a:ext>
            </a:extLst>
          </p:cNvPr>
          <p:cNvSpPr txBox="1"/>
          <p:nvPr/>
        </p:nvSpPr>
        <p:spPr>
          <a:xfrm>
            <a:off x="8214641" y="3359420"/>
            <a:ext cx="37385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rgbClr val="FF573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69%</a:t>
            </a:r>
            <a:r>
              <a:rPr lang="en-US" sz="1600" dirty="0"/>
              <a:t> have </a:t>
            </a:r>
            <a:r>
              <a:rPr lang="en-US" sz="1600" b="1" u="sng" dirty="0"/>
              <a:t>teens at home</a:t>
            </a:r>
            <a:endParaRPr lang="en-US" sz="1600" dirty="0"/>
          </a:p>
          <a:p>
            <a:pPr marL="285750" indent="-285750">
              <a:spcAft>
                <a:spcPts val="1200"/>
              </a:spcAft>
              <a:buClr>
                <a:srgbClr val="FF573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36%</a:t>
            </a:r>
            <a:r>
              <a:rPr lang="en-US" sz="1600" dirty="0"/>
              <a:t> of purchases are </a:t>
            </a:r>
            <a:r>
              <a:rPr lang="en-US" sz="1600" b="1" u="sng" dirty="0"/>
              <a:t>online</a:t>
            </a:r>
          </a:p>
          <a:p>
            <a:pPr marL="285750" indent="-285750">
              <a:spcAft>
                <a:spcPts val="1200"/>
              </a:spcAft>
              <a:buClr>
                <a:srgbClr val="FF5733"/>
              </a:buCl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C00000"/>
                </a:solidFill>
              </a:rPr>
              <a:t>629.390$ (30 %)</a:t>
            </a:r>
            <a:r>
              <a:rPr lang="en-GB" sz="1600" dirty="0"/>
              <a:t> </a:t>
            </a:r>
            <a:r>
              <a:rPr lang="en-US" sz="1600" dirty="0"/>
              <a:t>is the total </a:t>
            </a:r>
            <a:r>
              <a:rPr lang="en-US" sz="1600" b="1" u="sng" dirty="0"/>
              <a:t>profit to date</a:t>
            </a:r>
            <a:r>
              <a:rPr lang="en-US" sz="1600" dirty="0"/>
              <a:t> from these customers</a:t>
            </a:r>
          </a:p>
          <a:p>
            <a:pPr marL="285750" indent="-285750">
              <a:spcAft>
                <a:spcPts val="1200"/>
              </a:spcAft>
              <a:buClr>
                <a:srgbClr val="C70039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Makes a purchase every </a:t>
            </a:r>
            <a:r>
              <a:rPr lang="en-US" b="1" dirty="0">
                <a:solidFill>
                  <a:srgbClr val="C00000"/>
                </a:solidFill>
              </a:rPr>
              <a:t>Month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DE10D87-BDC7-40B3-A2C0-7981A2EE2C68}"/>
              </a:ext>
            </a:extLst>
          </p:cNvPr>
          <p:cNvGrpSpPr/>
          <p:nvPr/>
        </p:nvGrpSpPr>
        <p:grpSpPr>
          <a:xfrm>
            <a:off x="885938" y="2734916"/>
            <a:ext cx="2452720" cy="3503547"/>
            <a:chOff x="2207464" y="1575830"/>
            <a:chExt cx="2648417" cy="3503547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01EEAE39-5004-45FC-9098-BC569A803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563" y="1575830"/>
              <a:ext cx="1590318" cy="1361636"/>
            </a:xfrm>
            <a:custGeom>
              <a:avLst/>
              <a:gdLst>
                <a:gd name="T0" fmla="*/ 524 w 524"/>
                <a:gd name="T1" fmla="*/ 36 h 481"/>
                <a:gd name="T2" fmla="*/ 490 w 524"/>
                <a:gd name="T3" fmla="*/ 335 h 481"/>
                <a:gd name="T4" fmla="*/ 305 w 524"/>
                <a:gd name="T5" fmla="*/ 347 h 481"/>
                <a:gd name="T6" fmla="*/ 120 w 524"/>
                <a:gd name="T7" fmla="*/ 481 h 481"/>
                <a:gd name="T8" fmla="*/ 147 w 524"/>
                <a:gd name="T9" fmla="*/ 356 h 481"/>
                <a:gd name="T10" fmla="*/ 41 w 524"/>
                <a:gd name="T11" fmla="*/ 363 h 481"/>
                <a:gd name="T12" fmla="*/ 0 w 524"/>
                <a:gd name="T13" fmla="*/ 0 h 481"/>
                <a:gd name="T14" fmla="*/ 524 w 524"/>
                <a:gd name="T15" fmla="*/ 3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4" h="481">
                  <a:moveTo>
                    <a:pt x="524" y="36"/>
                  </a:moveTo>
                  <a:lnTo>
                    <a:pt x="490" y="335"/>
                  </a:lnTo>
                  <a:lnTo>
                    <a:pt x="305" y="347"/>
                  </a:lnTo>
                  <a:lnTo>
                    <a:pt x="120" y="481"/>
                  </a:lnTo>
                  <a:lnTo>
                    <a:pt x="147" y="356"/>
                  </a:lnTo>
                  <a:lnTo>
                    <a:pt x="41" y="363"/>
                  </a:lnTo>
                  <a:lnTo>
                    <a:pt x="0" y="0"/>
                  </a:lnTo>
                  <a:lnTo>
                    <a:pt x="524" y="36"/>
                  </a:lnTo>
                  <a:close/>
                </a:path>
              </a:pathLst>
            </a:custGeom>
            <a:solidFill>
              <a:srgbClr val="FF57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sz="1400" b="1" i="1"/>
                <a:t> </a:t>
              </a:r>
              <a:endParaRPr lang="de-DE" sz="1400" b="1" i="1"/>
            </a:p>
          </p:txBody>
        </p:sp>
        <p:grpSp>
          <p:nvGrpSpPr>
            <p:cNvPr id="29" name="Gruppieren 67">
              <a:extLst>
                <a:ext uri="{FF2B5EF4-FFF2-40B4-BE49-F238E27FC236}">
                  <a16:creationId xmlns:a16="http://schemas.microsoft.com/office/drawing/2014/main" id="{0C0E6F64-893B-4630-952D-51023C81E171}"/>
                </a:ext>
              </a:extLst>
            </p:cNvPr>
            <p:cNvGrpSpPr/>
            <p:nvPr/>
          </p:nvGrpSpPr>
          <p:grpSpPr>
            <a:xfrm>
              <a:off x="2207464" y="1934217"/>
              <a:ext cx="989734" cy="3145160"/>
              <a:chOff x="4248586" y="2025328"/>
              <a:chExt cx="649370" cy="2658590"/>
            </a:xfrm>
          </p:grpSpPr>
          <p:sp>
            <p:nvSpPr>
              <p:cNvPr id="32" name="TextBox 140">
                <a:extLst>
                  <a:ext uri="{FF2B5EF4-FFF2-40B4-BE49-F238E27FC236}">
                    <a16:creationId xmlns:a16="http://schemas.microsoft.com/office/drawing/2014/main" id="{90215F17-5B56-4246-A419-892FEEFD9D9E}"/>
                  </a:ext>
                </a:extLst>
              </p:cNvPr>
              <p:cNvSpPr txBox="1"/>
              <p:nvPr/>
            </p:nvSpPr>
            <p:spPr>
              <a:xfrm>
                <a:off x="4543197" y="3150120"/>
                <a:ext cx="0" cy="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:endParaRPr lang="en-US"/>
              </a:p>
            </p:txBody>
          </p:sp>
          <p:sp>
            <p:nvSpPr>
              <p:cNvPr id="33" name="Freeform 736">
                <a:extLst>
                  <a:ext uri="{FF2B5EF4-FFF2-40B4-BE49-F238E27FC236}">
                    <a16:creationId xmlns:a16="http://schemas.microsoft.com/office/drawing/2014/main" id="{9B5295AC-F54E-41E1-8510-CB28E80CE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8586" y="2055891"/>
                <a:ext cx="649370" cy="2498161"/>
              </a:xfrm>
              <a:custGeom>
                <a:avLst/>
                <a:gdLst>
                  <a:gd name="T0" fmla="*/ 803 w 833"/>
                  <a:gd name="T1" fmla="*/ 1606 h 3182"/>
                  <a:gd name="T2" fmla="*/ 822 w 833"/>
                  <a:gd name="T3" fmla="*/ 991 h 3182"/>
                  <a:gd name="T4" fmla="*/ 768 w 833"/>
                  <a:gd name="T5" fmla="*/ 685 h 3182"/>
                  <a:gd name="T6" fmla="*/ 512 w 833"/>
                  <a:gd name="T7" fmla="*/ 496 h 3182"/>
                  <a:gd name="T8" fmla="*/ 490 w 833"/>
                  <a:gd name="T9" fmla="*/ 413 h 3182"/>
                  <a:gd name="T10" fmla="*/ 516 w 833"/>
                  <a:gd name="T11" fmla="*/ 345 h 3182"/>
                  <a:gd name="T12" fmla="*/ 537 w 833"/>
                  <a:gd name="T13" fmla="*/ 262 h 3182"/>
                  <a:gd name="T14" fmla="*/ 547 w 833"/>
                  <a:gd name="T15" fmla="*/ 258 h 3182"/>
                  <a:gd name="T16" fmla="*/ 552 w 833"/>
                  <a:gd name="T17" fmla="*/ 243 h 3182"/>
                  <a:gd name="T18" fmla="*/ 560 w 833"/>
                  <a:gd name="T19" fmla="*/ 223 h 3182"/>
                  <a:gd name="T20" fmla="*/ 567 w 833"/>
                  <a:gd name="T21" fmla="*/ 195 h 3182"/>
                  <a:gd name="T22" fmla="*/ 555 w 833"/>
                  <a:gd name="T23" fmla="*/ 177 h 3182"/>
                  <a:gd name="T24" fmla="*/ 543 w 833"/>
                  <a:gd name="T25" fmla="*/ 180 h 3182"/>
                  <a:gd name="T26" fmla="*/ 541 w 833"/>
                  <a:gd name="T27" fmla="*/ 127 h 3182"/>
                  <a:gd name="T28" fmla="*/ 504 w 833"/>
                  <a:gd name="T29" fmla="*/ 37 h 3182"/>
                  <a:gd name="T30" fmla="*/ 417 w 833"/>
                  <a:gd name="T31" fmla="*/ 0 h 3182"/>
                  <a:gd name="T32" fmla="*/ 329 w 833"/>
                  <a:gd name="T33" fmla="*/ 37 h 3182"/>
                  <a:gd name="T34" fmla="*/ 292 w 833"/>
                  <a:gd name="T35" fmla="*/ 127 h 3182"/>
                  <a:gd name="T36" fmla="*/ 290 w 833"/>
                  <a:gd name="T37" fmla="*/ 180 h 3182"/>
                  <a:gd name="T38" fmla="*/ 278 w 833"/>
                  <a:gd name="T39" fmla="*/ 177 h 3182"/>
                  <a:gd name="T40" fmla="*/ 266 w 833"/>
                  <a:gd name="T41" fmla="*/ 195 h 3182"/>
                  <a:gd name="T42" fmla="*/ 273 w 833"/>
                  <a:gd name="T43" fmla="*/ 223 h 3182"/>
                  <a:gd name="T44" fmla="*/ 281 w 833"/>
                  <a:gd name="T45" fmla="*/ 243 h 3182"/>
                  <a:gd name="T46" fmla="*/ 286 w 833"/>
                  <a:gd name="T47" fmla="*/ 258 h 3182"/>
                  <a:gd name="T48" fmla="*/ 296 w 833"/>
                  <a:gd name="T49" fmla="*/ 262 h 3182"/>
                  <a:gd name="T50" fmla="*/ 317 w 833"/>
                  <a:gd name="T51" fmla="*/ 345 h 3182"/>
                  <a:gd name="T52" fmla="*/ 343 w 833"/>
                  <a:gd name="T53" fmla="*/ 413 h 3182"/>
                  <a:gd name="T54" fmla="*/ 321 w 833"/>
                  <a:gd name="T55" fmla="*/ 496 h 3182"/>
                  <a:gd name="T56" fmla="*/ 65 w 833"/>
                  <a:gd name="T57" fmla="*/ 685 h 3182"/>
                  <a:gd name="T58" fmla="*/ 11 w 833"/>
                  <a:gd name="T59" fmla="*/ 991 h 3182"/>
                  <a:gd name="T60" fmla="*/ 30 w 833"/>
                  <a:gd name="T61" fmla="*/ 1606 h 3182"/>
                  <a:gd name="T62" fmla="*/ 26 w 833"/>
                  <a:gd name="T63" fmla="*/ 1787 h 3182"/>
                  <a:gd name="T64" fmla="*/ 52 w 833"/>
                  <a:gd name="T65" fmla="*/ 1971 h 3182"/>
                  <a:gd name="T66" fmla="*/ 96 w 833"/>
                  <a:gd name="T67" fmla="*/ 1820 h 3182"/>
                  <a:gd name="T68" fmla="*/ 106 w 833"/>
                  <a:gd name="T69" fmla="*/ 1716 h 3182"/>
                  <a:gd name="T70" fmla="*/ 130 w 833"/>
                  <a:gd name="T71" fmla="*/ 1298 h 3182"/>
                  <a:gd name="T72" fmla="*/ 148 w 833"/>
                  <a:gd name="T73" fmla="*/ 917 h 3182"/>
                  <a:gd name="T74" fmla="*/ 203 w 833"/>
                  <a:gd name="T75" fmla="*/ 1210 h 3182"/>
                  <a:gd name="T76" fmla="*/ 148 w 833"/>
                  <a:gd name="T77" fmla="*/ 1459 h 3182"/>
                  <a:gd name="T78" fmla="*/ 148 w 833"/>
                  <a:gd name="T79" fmla="*/ 2057 h 3182"/>
                  <a:gd name="T80" fmla="*/ 181 w 833"/>
                  <a:gd name="T81" fmla="*/ 2435 h 3182"/>
                  <a:gd name="T82" fmla="*/ 260 w 833"/>
                  <a:gd name="T83" fmla="*/ 3143 h 3182"/>
                  <a:gd name="T84" fmla="*/ 368 w 833"/>
                  <a:gd name="T85" fmla="*/ 3182 h 3182"/>
                  <a:gd name="T86" fmla="*/ 385 w 833"/>
                  <a:gd name="T87" fmla="*/ 2514 h 3182"/>
                  <a:gd name="T88" fmla="*/ 407 w 833"/>
                  <a:gd name="T89" fmla="*/ 1844 h 3182"/>
                  <a:gd name="T90" fmla="*/ 417 w 833"/>
                  <a:gd name="T91" fmla="*/ 1824 h 3182"/>
                  <a:gd name="T92" fmla="*/ 426 w 833"/>
                  <a:gd name="T93" fmla="*/ 1844 h 3182"/>
                  <a:gd name="T94" fmla="*/ 448 w 833"/>
                  <a:gd name="T95" fmla="*/ 2514 h 3182"/>
                  <a:gd name="T96" fmla="*/ 466 w 833"/>
                  <a:gd name="T97" fmla="*/ 3182 h 3182"/>
                  <a:gd name="T98" fmla="*/ 573 w 833"/>
                  <a:gd name="T99" fmla="*/ 3143 h 3182"/>
                  <a:gd name="T100" fmla="*/ 652 w 833"/>
                  <a:gd name="T101" fmla="*/ 2435 h 3182"/>
                  <a:gd name="T102" fmla="*/ 685 w 833"/>
                  <a:gd name="T103" fmla="*/ 2057 h 3182"/>
                  <a:gd name="T104" fmla="*/ 685 w 833"/>
                  <a:gd name="T105" fmla="*/ 1459 h 3182"/>
                  <a:gd name="T106" fmla="*/ 630 w 833"/>
                  <a:gd name="T107" fmla="*/ 1210 h 3182"/>
                  <a:gd name="T108" fmla="*/ 685 w 833"/>
                  <a:gd name="T109" fmla="*/ 917 h 3182"/>
                  <a:gd name="T110" fmla="*/ 703 w 833"/>
                  <a:gd name="T111" fmla="*/ 1298 h 3182"/>
                  <a:gd name="T112" fmla="*/ 727 w 833"/>
                  <a:gd name="T113" fmla="*/ 1716 h 3182"/>
                  <a:gd name="T114" fmla="*/ 737 w 833"/>
                  <a:gd name="T115" fmla="*/ 1820 h 3182"/>
                  <a:gd name="T116" fmla="*/ 781 w 833"/>
                  <a:gd name="T117" fmla="*/ 1971 h 3182"/>
                  <a:gd name="T118" fmla="*/ 807 w 833"/>
                  <a:gd name="T119" fmla="*/ 1787 h 3182"/>
                  <a:gd name="T120" fmla="*/ 803 w 833"/>
                  <a:gd name="T121" fmla="*/ 1606 h 3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33" h="3182">
                    <a:moveTo>
                      <a:pt x="803" y="1606"/>
                    </a:moveTo>
                    <a:cubicBezTo>
                      <a:pt x="833" y="1327"/>
                      <a:pt x="822" y="991"/>
                      <a:pt x="822" y="991"/>
                    </a:cubicBezTo>
                    <a:cubicBezTo>
                      <a:pt x="820" y="777"/>
                      <a:pt x="768" y="685"/>
                      <a:pt x="768" y="685"/>
                    </a:cubicBezTo>
                    <a:cubicBezTo>
                      <a:pt x="699" y="572"/>
                      <a:pt x="564" y="570"/>
                      <a:pt x="512" y="496"/>
                    </a:cubicBezTo>
                    <a:cubicBezTo>
                      <a:pt x="499" y="475"/>
                      <a:pt x="488" y="467"/>
                      <a:pt x="490" y="413"/>
                    </a:cubicBezTo>
                    <a:cubicBezTo>
                      <a:pt x="491" y="377"/>
                      <a:pt x="489" y="395"/>
                      <a:pt x="516" y="345"/>
                    </a:cubicBezTo>
                    <a:cubicBezTo>
                      <a:pt x="532" y="317"/>
                      <a:pt x="534" y="276"/>
                      <a:pt x="537" y="262"/>
                    </a:cubicBezTo>
                    <a:cubicBezTo>
                      <a:pt x="541" y="262"/>
                      <a:pt x="544" y="261"/>
                      <a:pt x="547" y="258"/>
                    </a:cubicBezTo>
                    <a:cubicBezTo>
                      <a:pt x="551" y="254"/>
                      <a:pt x="551" y="249"/>
                      <a:pt x="552" y="243"/>
                    </a:cubicBezTo>
                    <a:cubicBezTo>
                      <a:pt x="553" y="236"/>
                      <a:pt x="560" y="223"/>
                      <a:pt x="560" y="223"/>
                    </a:cubicBezTo>
                    <a:cubicBezTo>
                      <a:pt x="560" y="223"/>
                      <a:pt x="570" y="209"/>
                      <a:pt x="567" y="195"/>
                    </a:cubicBezTo>
                    <a:cubicBezTo>
                      <a:pt x="564" y="182"/>
                      <a:pt x="560" y="178"/>
                      <a:pt x="555" y="177"/>
                    </a:cubicBezTo>
                    <a:cubicBezTo>
                      <a:pt x="551" y="175"/>
                      <a:pt x="547" y="177"/>
                      <a:pt x="543" y="180"/>
                    </a:cubicBezTo>
                    <a:cubicBezTo>
                      <a:pt x="543" y="159"/>
                      <a:pt x="541" y="127"/>
                      <a:pt x="541" y="127"/>
                    </a:cubicBezTo>
                    <a:cubicBezTo>
                      <a:pt x="539" y="92"/>
                      <a:pt x="525" y="60"/>
                      <a:pt x="504" y="37"/>
                    </a:cubicBezTo>
                    <a:cubicBezTo>
                      <a:pt x="483" y="14"/>
                      <a:pt x="452" y="0"/>
                      <a:pt x="417" y="0"/>
                    </a:cubicBezTo>
                    <a:cubicBezTo>
                      <a:pt x="381" y="0"/>
                      <a:pt x="350" y="14"/>
                      <a:pt x="329" y="37"/>
                    </a:cubicBezTo>
                    <a:cubicBezTo>
                      <a:pt x="308" y="60"/>
                      <a:pt x="294" y="92"/>
                      <a:pt x="292" y="127"/>
                    </a:cubicBezTo>
                    <a:cubicBezTo>
                      <a:pt x="292" y="127"/>
                      <a:pt x="291" y="159"/>
                      <a:pt x="290" y="180"/>
                    </a:cubicBezTo>
                    <a:cubicBezTo>
                      <a:pt x="286" y="177"/>
                      <a:pt x="282" y="175"/>
                      <a:pt x="278" y="177"/>
                    </a:cubicBezTo>
                    <a:cubicBezTo>
                      <a:pt x="273" y="178"/>
                      <a:pt x="269" y="182"/>
                      <a:pt x="266" y="195"/>
                    </a:cubicBezTo>
                    <a:cubicBezTo>
                      <a:pt x="263" y="209"/>
                      <a:pt x="273" y="223"/>
                      <a:pt x="273" y="223"/>
                    </a:cubicBezTo>
                    <a:cubicBezTo>
                      <a:pt x="273" y="223"/>
                      <a:pt x="280" y="236"/>
                      <a:pt x="281" y="243"/>
                    </a:cubicBezTo>
                    <a:cubicBezTo>
                      <a:pt x="282" y="249"/>
                      <a:pt x="282" y="254"/>
                      <a:pt x="286" y="258"/>
                    </a:cubicBezTo>
                    <a:cubicBezTo>
                      <a:pt x="289" y="261"/>
                      <a:pt x="292" y="262"/>
                      <a:pt x="296" y="262"/>
                    </a:cubicBezTo>
                    <a:cubicBezTo>
                      <a:pt x="299" y="276"/>
                      <a:pt x="301" y="317"/>
                      <a:pt x="317" y="345"/>
                    </a:cubicBezTo>
                    <a:cubicBezTo>
                      <a:pt x="344" y="395"/>
                      <a:pt x="342" y="377"/>
                      <a:pt x="343" y="413"/>
                    </a:cubicBezTo>
                    <a:cubicBezTo>
                      <a:pt x="345" y="467"/>
                      <a:pt x="334" y="475"/>
                      <a:pt x="321" y="496"/>
                    </a:cubicBezTo>
                    <a:cubicBezTo>
                      <a:pt x="269" y="570"/>
                      <a:pt x="134" y="572"/>
                      <a:pt x="65" y="685"/>
                    </a:cubicBezTo>
                    <a:cubicBezTo>
                      <a:pt x="65" y="685"/>
                      <a:pt x="13" y="777"/>
                      <a:pt x="11" y="991"/>
                    </a:cubicBezTo>
                    <a:cubicBezTo>
                      <a:pt x="11" y="991"/>
                      <a:pt x="0" y="1327"/>
                      <a:pt x="30" y="1606"/>
                    </a:cubicBezTo>
                    <a:cubicBezTo>
                      <a:pt x="30" y="1606"/>
                      <a:pt x="32" y="1725"/>
                      <a:pt x="26" y="1787"/>
                    </a:cubicBezTo>
                    <a:cubicBezTo>
                      <a:pt x="20" y="1849"/>
                      <a:pt x="24" y="1961"/>
                      <a:pt x="52" y="1971"/>
                    </a:cubicBezTo>
                    <a:cubicBezTo>
                      <a:pt x="79" y="1980"/>
                      <a:pt x="96" y="1820"/>
                      <a:pt x="96" y="1820"/>
                    </a:cubicBezTo>
                    <a:cubicBezTo>
                      <a:pt x="96" y="1820"/>
                      <a:pt x="116" y="1828"/>
                      <a:pt x="106" y="1716"/>
                    </a:cubicBezTo>
                    <a:cubicBezTo>
                      <a:pt x="96" y="1604"/>
                      <a:pt x="134" y="1375"/>
                      <a:pt x="130" y="1298"/>
                    </a:cubicBezTo>
                    <a:cubicBezTo>
                      <a:pt x="125" y="1221"/>
                      <a:pt x="121" y="1003"/>
                      <a:pt x="148" y="917"/>
                    </a:cubicBezTo>
                    <a:cubicBezTo>
                      <a:pt x="148" y="917"/>
                      <a:pt x="205" y="1127"/>
                      <a:pt x="203" y="1210"/>
                    </a:cubicBezTo>
                    <a:cubicBezTo>
                      <a:pt x="203" y="1210"/>
                      <a:pt x="169" y="1359"/>
                      <a:pt x="148" y="1459"/>
                    </a:cubicBezTo>
                    <a:cubicBezTo>
                      <a:pt x="98" y="1696"/>
                      <a:pt x="108" y="1883"/>
                      <a:pt x="148" y="2057"/>
                    </a:cubicBezTo>
                    <a:cubicBezTo>
                      <a:pt x="162" y="2118"/>
                      <a:pt x="177" y="2344"/>
                      <a:pt x="181" y="2435"/>
                    </a:cubicBezTo>
                    <a:cubicBezTo>
                      <a:pt x="186" y="2526"/>
                      <a:pt x="271" y="3117"/>
                      <a:pt x="260" y="3143"/>
                    </a:cubicBezTo>
                    <a:lnTo>
                      <a:pt x="368" y="3182"/>
                    </a:lnTo>
                    <a:cubicBezTo>
                      <a:pt x="368" y="3182"/>
                      <a:pt x="389" y="2667"/>
                      <a:pt x="385" y="2514"/>
                    </a:cubicBezTo>
                    <a:cubicBezTo>
                      <a:pt x="380" y="2362"/>
                      <a:pt x="407" y="1844"/>
                      <a:pt x="407" y="1844"/>
                    </a:cubicBezTo>
                    <a:lnTo>
                      <a:pt x="417" y="1824"/>
                    </a:lnTo>
                    <a:lnTo>
                      <a:pt x="426" y="1844"/>
                    </a:lnTo>
                    <a:cubicBezTo>
                      <a:pt x="426" y="1844"/>
                      <a:pt x="453" y="2362"/>
                      <a:pt x="448" y="2514"/>
                    </a:cubicBezTo>
                    <a:cubicBezTo>
                      <a:pt x="444" y="2667"/>
                      <a:pt x="466" y="3182"/>
                      <a:pt x="466" y="3182"/>
                    </a:cubicBezTo>
                    <a:lnTo>
                      <a:pt x="573" y="3143"/>
                    </a:lnTo>
                    <a:cubicBezTo>
                      <a:pt x="562" y="3117"/>
                      <a:pt x="647" y="2526"/>
                      <a:pt x="652" y="2435"/>
                    </a:cubicBezTo>
                    <a:cubicBezTo>
                      <a:pt x="656" y="2344"/>
                      <a:pt x="671" y="2118"/>
                      <a:pt x="685" y="2057"/>
                    </a:cubicBezTo>
                    <a:cubicBezTo>
                      <a:pt x="725" y="1883"/>
                      <a:pt x="736" y="1696"/>
                      <a:pt x="685" y="1459"/>
                    </a:cubicBezTo>
                    <a:cubicBezTo>
                      <a:pt x="664" y="1359"/>
                      <a:pt x="630" y="1210"/>
                      <a:pt x="630" y="1210"/>
                    </a:cubicBezTo>
                    <a:cubicBezTo>
                      <a:pt x="628" y="1127"/>
                      <a:pt x="685" y="917"/>
                      <a:pt x="685" y="917"/>
                    </a:cubicBezTo>
                    <a:cubicBezTo>
                      <a:pt x="712" y="1003"/>
                      <a:pt x="708" y="1221"/>
                      <a:pt x="703" y="1298"/>
                    </a:cubicBezTo>
                    <a:cubicBezTo>
                      <a:pt x="699" y="1375"/>
                      <a:pt x="737" y="1604"/>
                      <a:pt x="727" y="1716"/>
                    </a:cubicBezTo>
                    <a:cubicBezTo>
                      <a:pt x="717" y="1828"/>
                      <a:pt x="737" y="1820"/>
                      <a:pt x="737" y="1820"/>
                    </a:cubicBezTo>
                    <a:cubicBezTo>
                      <a:pt x="737" y="1820"/>
                      <a:pt x="754" y="1980"/>
                      <a:pt x="781" y="1971"/>
                    </a:cubicBezTo>
                    <a:cubicBezTo>
                      <a:pt x="809" y="1961"/>
                      <a:pt x="813" y="1849"/>
                      <a:pt x="807" y="1787"/>
                    </a:cubicBezTo>
                    <a:cubicBezTo>
                      <a:pt x="801" y="1725"/>
                      <a:pt x="803" y="1606"/>
                      <a:pt x="803" y="1606"/>
                    </a:cubicBezTo>
                  </a:path>
                </a:pathLst>
              </a:custGeom>
              <a:solidFill>
                <a:srgbClr val="C09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891"/>
              </a:p>
            </p:txBody>
          </p:sp>
          <p:sp>
            <p:nvSpPr>
              <p:cNvPr id="34" name="Freeform 962">
                <a:extLst>
                  <a:ext uri="{FF2B5EF4-FFF2-40B4-BE49-F238E27FC236}">
                    <a16:creationId xmlns:a16="http://schemas.microsoft.com/office/drawing/2014/main" id="{CC171201-5557-4BCC-945C-593C8DA9C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4671" y="2025328"/>
                <a:ext cx="337200" cy="404904"/>
              </a:xfrm>
              <a:custGeom>
                <a:avLst/>
                <a:gdLst>
                  <a:gd name="T0" fmla="*/ 407 w 431"/>
                  <a:gd name="T1" fmla="*/ 354 h 517"/>
                  <a:gd name="T2" fmla="*/ 395 w 431"/>
                  <a:gd name="T3" fmla="*/ 242 h 517"/>
                  <a:gd name="T4" fmla="*/ 356 w 431"/>
                  <a:gd name="T5" fmla="*/ 79 h 517"/>
                  <a:gd name="T6" fmla="*/ 220 w 431"/>
                  <a:gd name="T7" fmla="*/ 0 h 517"/>
                  <a:gd name="T8" fmla="*/ 211 w 431"/>
                  <a:gd name="T9" fmla="*/ 0 h 517"/>
                  <a:gd name="T10" fmla="*/ 75 w 431"/>
                  <a:gd name="T11" fmla="*/ 79 h 517"/>
                  <a:gd name="T12" fmla="*/ 36 w 431"/>
                  <a:gd name="T13" fmla="*/ 242 h 517"/>
                  <a:gd name="T14" fmla="*/ 24 w 431"/>
                  <a:gd name="T15" fmla="*/ 354 h 517"/>
                  <a:gd name="T16" fmla="*/ 40 w 431"/>
                  <a:gd name="T17" fmla="*/ 489 h 517"/>
                  <a:gd name="T18" fmla="*/ 138 w 431"/>
                  <a:gd name="T19" fmla="*/ 507 h 517"/>
                  <a:gd name="T20" fmla="*/ 133 w 431"/>
                  <a:gd name="T21" fmla="*/ 411 h 517"/>
                  <a:gd name="T22" fmla="*/ 116 w 431"/>
                  <a:gd name="T23" fmla="*/ 381 h 517"/>
                  <a:gd name="T24" fmla="*/ 96 w 431"/>
                  <a:gd name="T25" fmla="*/ 299 h 517"/>
                  <a:gd name="T26" fmla="*/ 85 w 431"/>
                  <a:gd name="T27" fmla="*/ 296 h 517"/>
                  <a:gd name="T28" fmla="*/ 82 w 431"/>
                  <a:gd name="T29" fmla="*/ 282 h 517"/>
                  <a:gd name="T30" fmla="*/ 74 w 431"/>
                  <a:gd name="T31" fmla="*/ 262 h 517"/>
                  <a:gd name="T32" fmla="*/ 67 w 431"/>
                  <a:gd name="T33" fmla="*/ 239 h 517"/>
                  <a:gd name="T34" fmla="*/ 74 w 431"/>
                  <a:gd name="T35" fmla="*/ 222 h 517"/>
                  <a:gd name="T36" fmla="*/ 90 w 431"/>
                  <a:gd name="T37" fmla="*/ 225 h 517"/>
                  <a:gd name="T38" fmla="*/ 254 w 431"/>
                  <a:gd name="T39" fmla="*/ 116 h 517"/>
                  <a:gd name="T40" fmla="*/ 342 w 431"/>
                  <a:gd name="T41" fmla="*/ 224 h 517"/>
                  <a:gd name="T42" fmla="*/ 354 w 431"/>
                  <a:gd name="T43" fmla="*/ 221 h 517"/>
                  <a:gd name="T44" fmla="*/ 365 w 431"/>
                  <a:gd name="T45" fmla="*/ 239 h 517"/>
                  <a:gd name="T46" fmla="*/ 358 w 431"/>
                  <a:gd name="T47" fmla="*/ 260 h 517"/>
                  <a:gd name="T48" fmla="*/ 351 w 431"/>
                  <a:gd name="T49" fmla="*/ 278 h 517"/>
                  <a:gd name="T50" fmla="*/ 346 w 431"/>
                  <a:gd name="T51" fmla="*/ 293 h 517"/>
                  <a:gd name="T52" fmla="*/ 336 w 431"/>
                  <a:gd name="T53" fmla="*/ 297 h 517"/>
                  <a:gd name="T54" fmla="*/ 315 w 431"/>
                  <a:gd name="T55" fmla="*/ 381 h 517"/>
                  <a:gd name="T56" fmla="*/ 298 w 431"/>
                  <a:gd name="T57" fmla="*/ 411 h 517"/>
                  <a:gd name="T58" fmla="*/ 293 w 431"/>
                  <a:gd name="T59" fmla="*/ 507 h 517"/>
                  <a:gd name="T60" fmla="*/ 391 w 431"/>
                  <a:gd name="T61" fmla="*/ 489 h 517"/>
                  <a:gd name="T62" fmla="*/ 407 w 431"/>
                  <a:gd name="T63" fmla="*/ 354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31" h="517">
                    <a:moveTo>
                      <a:pt x="407" y="354"/>
                    </a:moveTo>
                    <a:cubicBezTo>
                      <a:pt x="397" y="313"/>
                      <a:pt x="398" y="288"/>
                      <a:pt x="395" y="242"/>
                    </a:cubicBezTo>
                    <a:cubicBezTo>
                      <a:pt x="391" y="181"/>
                      <a:pt x="386" y="117"/>
                      <a:pt x="356" y="79"/>
                    </a:cubicBezTo>
                    <a:cubicBezTo>
                      <a:pt x="339" y="59"/>
                      <a:pt x="291" y="0"/>
                      <a:pt x="220" y="0"/>
                    </a:cubicBezTo>
                    <a:lnTo>
                      <a:pt x="211" y="0"/>
                    </a:lnTo>
                    <a:cubicBezTo>
                      <a:pt x="141" y="0"/>
                      <a:pt x="92" y="59"/>
                      <a:pt x="75" y="79"/>
                    </a:cubicBezTo>
                    <a:cubicBezTo>
                      <a:pt x="45" y="117"/>
                      <a:pt x="40" y="181"/>
                      <a:pt x="36" y="242"/>
                    </a:cubicBezTo>
                    <a:cubicBezTo>
                      <a:pt x="33" y="288"/>
                      <a:pt x="35" y="313"/>
                      <a:pt x="24" y="354"/>
                    </a:cubicBezTo>
                    <a:cubicBezTo>
                      <a:pt x="0" y="447"/>
                      <a:pt x="40" y="489"/>
                      <a:pt x="40" y="489"/>
                    </a:cubicBezTo>
                    <a:cubicBezTo>
                      <a:pt x="68" y="517"/>
                      <a:pt x="138" y="507"/>
                      <a:pt x="138" y="507"/>
                    </a:cubicBezTo>
                    <a:cubicBezTo>
                      <a:pt x="138" y="507"/>
                      <a:pt x="157" y="446"/>
                      <a:pt x="133" y="411"/>
                    </a:cubicBezTo>
                    <a:cubicBezTo>
                      <a:pt x="133" y="411"/>
                      <a:pt x="124" y="395"/>
                      <a:pt x="116" y="381"/>
                    </a:cubicBezTo>
                    <a:cubicBezTo>
                      <a:pt x="100" y="352"/>
                      <a:pt x="99" y="313"/>
                      <a:pt x="96" y="299"/>
                    </a:cubicBezTo>
                    <a:cubicBezTo>
                      <a:pt x="92" y="299"/>
                      <a:pt x="89" y="299"/>
                      <a:pt x="85" y="296"/>
                    </a:cubicBezTo>
                    <a:cubicBezTo>
                      <a:pt x="82" y="292"/>
                      <a:pt x="83" y="288"/>
                      <a:pt x="82" y="282"/>
                    </a:cubicBezTo>
                    <a:cubicBezTo>
                      <a:pt x="81" y="276"/>
                      <a:pt x="77" y="269"/>
                      <a:pt x="74" y="262"/>
                    </a:cubicBezTo>
                    <a:cubicBezTo>
                      <a:pt x="71" y="256"/>
                      <a:pt x="68" y="248"/>
                      <a:pt x="67" y="239"/>
                    </a:cubicBezTo>
                    <a:cubicBezTo>
                      <a:pt x="66" y="233"/>
                      <a:pt x="67" y="225"/>
                      <a:pt x="74" y="222"/>
                    </a:cubicBezTo>
                    <a:cubicBezTo>
                      <a:pt x="81" y="219"/>
                      <a:pt x="86" y="221"/>
                      <a:pt x="90" y="225"/>
                    </a:cubicBezTo>
                    <a:cubicBezTo>
                      <a:pt x="90" y="225"/>
                      <a:pt x="219" y="168"/>
                      <a:pt x="254" y="116"/>
                    </a:cubicBezTo>
                    <a:cubicBezTo>
                      <a:pt x="254" y="116"/>
                      <a:pt x="316" y="168"/>
                      <a:pt x="342" y="224"/>
                    </a:cubicBezTo>
                    <a:cubicBezTo>
                      <a:pt x="345" y="221"/>
                      <a:pt x="351" y="220"/>
                      <a:pt x="354" y="221"/>
                    </a:cubicBezTo>
                    <a:cubicBezTo>
                      <a:pt x="358" y="222"/>
                      <a:pt x="366" y="230"/>
                      <a:pt x="365" y="239"/>
                    </a:cubicBezTo>
                    <a:cubicBezTo>
                      <a:pt x="365" y="249"/>
                      <a:pt x="358" y="260"/>
                      <a:pt x="358" y="260"/>
                    </a:cubicBezTo>
                    <a:cubicBezTo>
                      <a:pt x="358" y="260"/>
                      <a:pt x="351" y="270"/>
                      <a:pt x="351" y="278"/>
                    </a:cubicBezTo>
                    <a:cubicBezTo>
                      <a:pt x="351" y="283"/>
                      <a:pt x="350" y="288"/>
                      <a:pt x="346" y="293"/>
                    </a:cubicBezTo>
                    <a:cubicBezTo>
                      <a:pt x="343" y="295"/>
                      <a:pt x="340" y="297"/>
                      <a:pt x="336" y="297"/>
                    </a:cubicBezTo>
                    <a:cubicBezTo>
                      <a:pt x="333" y="311"/>
                      <a:pt x="331" y="352"/>
                      <a:pt x="315" y="381"/>
                    </a:cubicBezTo>
                    <a:cubicBezTo>
                      <a:pt x="307" y="395"/>
                      <a:pt x="298" y="411"/>
                      <a:pt x="298" y="411"/>
                    </a:cubicBezTo>
                    <a:cubicBezTo>
                      <a:pt x="274" y="445"/>
                      <a:pt x="293" y="507"/>
                      <a:pt x="293" y="507"/>
                    </a:cubicBezTo>
                    <a:cubicBezTo>
                      <a:pt x="293" y="507"/>
                      <a:pt x="363" y="517"/>
                      <a:pt x="391" y="489"/>
                    </a:cubicBezTo>
                    <a:cubicBezTo>
                      <a:pt x="391" y="489"/>
                      <a:pt x="431" y="447"/>
                      <a:pt x="407" y="354"/>
                    </a:cubicBezTo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891"/>
              </a:p>
            </p:txBody>
          </p:sp>
          <p:sp>
            <p:nvSpPr>
              <p:cNvPr id="35" name="Freeform: Shape 36">
                <a:extLst>
                  <a:ext uri="{FF2B5EF4-FFF2-40B4-BE49-F238E27FC236}">
                    <a16:creationId xmlns:a16="http://schemas.microsoft.com/office/drawing/2014/main" id="{1DDBDE72-C83F-4561-93E2-6AC3D60DB9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5676" y="4485288"/>
                <a:ext cx="507728" cy="198630"/>
              </a:xfrm>
              <a:custGeom>
                <a:avLst/>
                <a:gdLst>
                  <a:gd name="connsiteX0" fmla="*/ 195047 w 258110"/>
                  <a:gd name="connsiteY0" fmla="*/ 0 h 100976"/>
                  <a:gd name="connsiteX1" fmla="*/ 220895 w 258110"/>
                  <a:gd name="connsiteY1" fmla="*/ 48469 h 100976"/>
                  <a:gd name="connsiteX2" fmla="*/ 254297 w 258110"/>
                  <a:gd name="connsiteY2" fmla="*/ 86032 h 100976"/>
                  <a:gd name="connsiteX3" fmla="*/ 250320 w 258110"/>
                  <a:gd name="connsiteY3" fmla="*/ 100976 h 100976"/>
                  <a:gd name="connsiteX4" fmla="*/ 187890 w 258110"/>
                  <a:gd name="connsiteY4" fmla="*/ 100976 h 100976"/>
                  <a:gd name="connsiteX5" fmla="*/ 166019 w 258110"/>
                  <a:gd name="connsiteY5" fmla="*/ 84416 h 100976"/>
                  <a:gd name="connsiteX6" fmla="*/ 166814 w 258110"/>
                  <a:gd name="connsiteY6" fmla="*/ 90879 h 100976"/>
                  <a:gd name="connsiteX7" fmla="*/ 153294 w 258110"/>
                  <a:gd name="connsiteY7" fmla="*/ 87647 h 100976"/>
                  <a:gd name="connsiteX8" fmla="*/ 145341 w 258110"/>
                  <a:gd name="connsiteY8" fmla="*/ 42814 h 100976"/>
                  <a:gd name="connsiteX9" fmla="*/ 144546 w 258110"/>
                  <a:gd name="connsiteY9" fmla="*/ 14137 h 100976"/>
                  <a:gd name="connsiteX10" fmla="*/ 62975 w 258110"/>
                  <a:gd name="connsiteY10" fmla="*/ 0 h 100976"/>
                  <a:gd name="connsiteX11" fmla="*/ 113476 w 258110"/>
                  <a:gd name="connsiteY11" fmla="*/ 14137 h 100976"/>
                  <a:gd name="connsiteX12" fmla="*/ 112681 w 258110"/>
                  <a:gd name="connsiteY12" fmla="*/ 42814 h 100976"/>
                  <a:gd name="connsiteX13" fmla="*/ 104728 w 258110"/>
                  <a:gd name="connsiteY13" fmla="*/ 87647 h 100976"/>
                  <a:gd name="connsiteX14" fmla="*/ 91208 w 258110"/>
                  <a:gd name="connsiteY14" fmla="*/ 90879 h 100976"/>
                  <a:gd name="connsiteX15" fmla="*/ 92003 w 258110"/>
                  <a:gd name="connsiteY15" fmla="*/ 84416 h 100976"/>
                  <a:gd name="connsiteX16" fmla="*/ 70132 w 258110"/>
                  <a:gd name="connsiteY16" fmla="*/ 100976 h 100976"/>
                  <a:gd name="connsiteX17" fmla="*/ 7702 w 258110"/>
                  <a:gd name="connsiteY17" fmla="*/ 100976 h 100976"/>
                  <a:gd name="connsiteX18" fmla="*/ 4123 w 258110"/>
                  <a:gd name="connsiteY18" fmla="*/ 86032 h 100976"/>
                  <a:gd name="connsiteX19" fmla="*/ 37127 w 258110"/>
                  <a:gd name="connsiteY19" fmla="*/ 48469 h 100976"/>
                  <a:gd name="connsiteX20" fmla="*/ 62975 w 258110"/>
                  <a:gd name="connsiteY20" fmla="*/ 0 h 100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110" h="100976">
                    <a:moveTo>
                      <a:pt x="195047" y="0"/>
                    </a:moveTo>
                    <a:cubicBezTo>
                      <a:pt x="202603" y="25446"/>
                      <a:pt x="212544" y="36756"/>
                      <a:pt x="220895" y="48469"/>
                    </a:cubicBezTo>
                    <a:lnTo>
                      <a:pt x="254297" y="86032"/>
                    </a:lnTo>
                    <a:cubicBezTo>
                      <a:pt x="261057" y="90071"/>
                      <a:pt x="258273" y="100976"/>
                      <a:pt x="250320" y="100976"/>
                    </a:cubicBezTo>
                    <a:lnTo>
                      <a:pt x="187890" y="100976"/>
                    </a:lnTo>
                    <a:lnTo>
                      <a:pt x="166019" y="84416"/>
                    </a:lnTo>
                    <a:lnTo>
                      <a:pt x="166814" y="90879"/>
                    </a:lnTo>
                    <a:lnTo>
                      <a:pt x="153294" y="87647"/>
                    </a:lnTo>
                    <a:lnTo>
                      <a:pt x="145341" y="42814"/>
                    </a:lnTo>
                    <a:lnTo>
                      <a:pt x="144546" y="14137"/>
                    </a:lnTo>
                    <a:close/>
                    <a:moveTo>
                      <a:pt x="62975" y="0"/>
                    </a:moveTo>
                    <a:lnTo>
                      <a:pt x="113476" y="14137"/>
                    </a:lnTo>
                    <a:lnTo>
                      <a:pt x="112681" y="42814"/>
                    </a:lnTo>
                    <a:lnTo>
                      <a:pt x="104728" y="87647"/>
                    </a:lnTo>
                    <a:lnTo>
                      <a:pt x="91208" y="90879"/>
                    </a:lnTo>
                    <a:lnTo>
                      <a:pt x="92003" y="84416"/>
                    </a:lnTo>
                    <a:lnTo>
                      <a:pt x="70132" y="100976"/>
                    </a:lnTo>
                    <a:lnTo>
                      <a:pt x="7702" y="100976"/>
                    </a:lnTo>
                    <a:cubicBezTo>
                      <a:pt x="-251" y="100976"/>
                      <a:pt x="-3035" y="90071"/>
                      <a:pt x="4123" y="86032"/>
                    </a:cubicBezTo>
                    <a:lnTo>
                      <a:pt x="37127" y="48469"/>
                    </a:lnTo>
                    <a:cubicBezTo>
                      <a:pt x="45478" y="36756"/>
                      <a:pt x="55817" y="25446"/>
                      <a:pt x="62975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2891"/>
              </a:p>
            </p:txBody>
          </p:sp>
          <p:sp>
            <p:nvSpPr>
              <p:cNvPr id="36" name="Freeform 1078">
                <a:extLst>
                  <a:ext uri="{FF2B5EF4-FFF2-40B4-BE49-F238E27FC236}">
                    <a16:creationId xmlns:a16="http://schemas.microsoft.com/office/drawing/2014/main" id="{0130942C-E089-4C2B-A95D-16C2199EB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0260" y="3431020"/>
                <a:ext cx="466019" cy="611170"/>
              </a:xfrm>
              <a:custGeom>
                <a:avLst/>
                <a:gdLst>
                  <a:gd name="T0" fmla="*/ 61 w 61"/>
                  <a:gd name="T1" fmla="*/ 0 h 80"/>
                  <a:gd name="T2" fmla="*/ 61 w 61"/>
                  <a:gd name="T3" fmla="*/ 43 h 80"/>
                  <a:gd name="T4" fmla="*/ 57 w 61"/>
                  <a:gd name="T5" fmla="*/ 80 h 80"/>
                  <a:gd name="T6" fmla="*/ 4 w 61"/>
                  <a:gd name="T7" fmla="*/ 80 h 80"/>
                  <a:gd name="T8" fmla="*/ 0 w 61"/>
                  <a:gd name="T9" fmla="*/ 43 h 80"/>
                  <a:gd name="T10" fmla="*/ 0 w 61"/>
                  <a:gd name="T11" fmla="*/ 0 h 80"/>
                  <a:gd name="T12" fmla="*/ 61 w 61"/>
                  <a:gd name="T1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80">
                    <a:moveTo>
                      <a:pt x="61" y="0"/>
                    </a:moveTo>
                    <a:lnTo>
                      <a:pt x="61" y="43"/>
                    </a:lnTo>
                    <a:lnTo>
                      <a:pt x="57" y="80"/>
                    </a:lnTo>
                    <a:lnTo>
                      <a:pt x="4" y="80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891"/>
              </a:p>
            </p:txBody>
          </p:sp>
          <p:sp>
            <p:nvSpPr>
              <p:cNvPr id="37" name="Freeform 1079">
                <a:extLst>
                  <a:ext uri="{FF2B5EF4-FFF2-40B4-BE49-F238E27FC236}">
                    <a16:creationId xmlns:a16="http://schemas.microsoft.com/office/drawing/2014/main" id="{2E3AF4FA-C206-4BA2-A9AD-8C23B54FE6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4854" y="2430231"/>
                <a:ext cx="236831" cy="466019"/>
              </a:xfrm>
              <a:custGeom>
                <a:avLst/>
                <a:gdLst>
                  <a:gd name="T0" fmla="*/ 26 w 31"/>
                  <a:gd name="T1" fmla="*/ 0 h 61"/>
                  <a:gd name="T2" fmla="*/ 15 w 31"/>
                  <a:gd name="T3" fmla="*/ 5 h 61"/>
                  <a:gd name="T4" fmla="*/ 4 w 31"/>
                  <a:gd name="T5" fmla="*/ 0 h 61"/>
                  <a:gd name="T6" fmla="*/ 0 w 31"/>
                  <a:gd name="T7" fmla="*/ 6 h 61"/>
                  <a:gd name="T8" fmla="*/ 2 w 31"/>
                  <a:gd name="T9" fmla="*/ 44 h 61"/>
                  <a:gd name="T10" fmla="*/ 15 w 31"/>
                  <a:gd name="T11" fmla="*/ 61 h 61"/>
                  <a:gd name="T12" fmla="*/ 29 w 31"/>
                  <a:gd name="T13" fmla="*/ 44 h 61"/>
                  <a:gd name="T14" fmla="*/ 31 w 31"/>
                  <a:gd name="T15" fmla="*/ 6 h 61"/>
                  <a:gd name="T16" fmla="*/ 26 w 31"/>
                  <a:gd name="T1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61">
                    <a:moveTo>
                      <a:pt x="26" y="0"/>
                    </a:moveTo>
                    <a:lnTo>
                      <a:pt x="15" y="5"/>
                    </a:lnTo>
                    <a:lnTo>
                      <a:pt x="4" y="0"/>
                    </a:lnTo>
                    <a:lnTo>
                      <a:pt x="0" y="6"/>
                    </a:lnTo>
                    <a:lnTo>
                      <a:pt x="2" y="44"/>
                    </a:lnTo>
                    <a:lnTo>
                      <a:pt x="15" y="61"/>
                    </a:lnTo>
                    <a:lnTo>
                      <a:pt x="29" y="44"/>
                    </a:lnTo>
                    <a:lnTo>
                      <a:pt x="31" y="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891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CFB3EF7-A6A1-4339-BEF4-579E2CB695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9708" y="3408103"/>
                <a:ext cx="527132" cy="106955"/>
              </a:xfrm>
              <a:custGeom>
                <a:avLst/>
                <a:gdLst>
                  <a:gd name="connsiteX0" fmla="*/ 267974 w 267974"/>
                  <a:gd name="connsiteY0" fmla="*/ 0 h 54372"/>
                  <a:gd name="connsiteX1" fmla="*/ 267974 w 267974"/>
                  <a:gd name="connsiteY1" fmla="*/ 27186 h 54372"/>
                  <a:gd name="connsiteX2" fmla="*/ 250497 w 267974"/>
                  <a:gd name="connsiteY2" fmla="*/ 54372 h 54372"/>
                  <a:gd name="connsiteX3" fmla="*/ 252994 w 267974"/>
                  <a:gd name="connsiteY3" fmla="*/ 20288 h 54372"/>
                  <a:gd name="connsiteX4" fmla="*/ 265061 w 267974"/>
                  <a:gd name="connsiteY4" fmla="*/ 4058 h 54372"/>
                  <a:gd name="connsiteX5" fmla="*/ 0 w 267974"/>
                  <a:gd name="connsiteY5" fmla="*/ 0 h 54372"/>
                  <a:gd name="connsiteX6" fmla="*/ 2913 w 267974"/>
                  <a:gd name="connsiteY6" fmla="*/ 4058 h 54372"/>
                  <a:gd name="connsiteX7" fmla="*/ 14980 w 267974"/>
                  <a:gd name="connsiteY7" fmla="*/ 20288 h 54372"/>
                  <a:gd name="connsiteX8" fmla="*/ 17893 w 267974"/>
                  <a:gd name="connsiteY8" fmla="*/ 54372 h 54372"/>
                  <a:gd name="connsiteX9" fmla="*/ 0 w 267974"/>
                  <a:gd name="connsiteY9" fmla="*/ 27186 h 54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7974" h="54372">
                    <a:moveTo>
                      <a:pt x="267974" y="0"/>
                    </a:moveTo>
                    <a:lnTo>
                      <a:pt x="267974" y="27186"/>
                    </a:lnTo>
                    <a:cubicBezTo>
                      <a:pt x="267974" y="27186"/>
                      <a:pt x="261732" y="54372"/>
                      <a:pt x="250497" y="54372"/>
                    </a:cubicBezTo>
                    <a:cubicBezTo>
                      <a:pt x="244672" y="54372"/>
                      <a:pt x="251746" y="27186"/>
                      <a:pt x="252994" y="20288"/>
                    </a:cubicBezTo>
                    <a:cubicBezTo>
                      <a:pt x="254242" y="12985"/>
                      <a:pt x="265061" y="4058"/>
                      <a:pt x="265061" y="4058"/>
                    </a:cubicBezTo>
                    <a:close/>
                    <a:moveTo>
                      <a:pt x="0" y="0"/>
                    </a:moveTo>
                    <a:lnTo>
                      <a:pt x="2913" y="4058"/>
                    </a:lnTo>
                    <a:cubicBezTo>
                      <a:pt x="2913" y="4058"/>
                      <a:pt x="13732" y="12985"/>
                      <a:pt x="14980" y="20288"/>
                    </a:cubicBezTo>
                    <a:cubicBezTo>
                      <a:pt x="16228" y="27186"/>
                      <a:pt x="23302" y="54372"/>
                      <a:pt x="17893" y="54372"/>
                    </a:cubicBezTo>
                    <a:cubicBezTo>
                      <a:pt x="6242" y="54372"/>
                      <a:pt x="0" y="27186"/>
                      <a:pt x="0" y="27186"/>
                    </a:cubicBezTo>
                    <a:close/>
                  </a:path>
                </a:pathLst>
              </a:custGeom>
              <a:solidFill>
                <a:srgbClr val="C09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2891"/>
              </a:p>
            </p:txBody>
          </p:sp>
        </p:grpSp>
        <p:sp>
          <p:nvSpPr>
            <p:cNvPr id="30" name="Freeform 918">
              <a:extLst>
                <a:ext uri="{FF2B5EF4-FFF2-40B4-BE49-F238E27FC236}">
                  <a16:creationId xmlns:a16="http://schemas.microsoft.com/office/drawing/2014/main" id="{3743241B-531A-4C39-BCB2-817912E5A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585" y="2449383"/>
              <a:ext cx="989732" cy="1199103"/>
            </a:xfrm>
            <a:custGeom>
              <a:avLst/>
              <a:gdLst>
                <a:gd name="T0" fmla="*/ 759 w 918"/>
                <a:gd name="T1" fmla="*/ 501 h 1281"/>
                <a:gd name="T2" fmla="*/ 918 w 918"/>
                <a:gd name="T3" fmla="*/ 407 h 1281"/>
                <a:gd name="T4" fmla="*/ 808 w 918"/>
                <a:gd name="T5" fmla="*/ 94 h 1281"/>
                <a:gd name="T6" fmla="*/ 621 w 918"/>
                <a:gd name="T7" fmla="*/ 0 h 1281"/>
                <a:gd name="T8" fmla="*/ 459 w 918"/>
                <a:gd name="T9" fmla="*/ 55 h 1281"/>
                <a:gd name="T10" fmla="*/ 297 w 918"/>
                <a:gd name="T11" fmla="*/ 0 h 1281"/>
                <a:gd name="T12" fmla="*/ 110 w 918"/>
                <a:gd name="T13" fmla="*/ 94 h 1281"/>
                <a:gd name="T14" fmla="*/ 0 w 918"/>
                <a:gd name="T15" fmla="*/ 407 h 1281"/>
                <a:gd name="T16" fmla="*/ 159 w 918"/>
                <a:gd name="T17" fmla="*/ 501 h 1281"/>
                <a:gd name="T18" fmla="*/ 170 w 918"/>
                <a:gd name="T19" fmla="*/ 855 h 1281"/>
                <a:gd name="T20" fmla="*/ 140 w 918"/>
                <a:gd name="T21" fmla="*/ 1215 h 1281"/>
                <a:gd name="T22" fmla="*/ 459 w 918"/>
                <a:gd name="T23" fmla="*/ 1281 h 1281"/>
                <a:gd name="T24" fmla="*/ 778 w 918"/>
                <a:gd name="T25" fmla="*/ 1215 h 1281"/>
                <a:gd name="T26" fmla="*/ 748 w 918"/>
                <a:gd name="T27" fmla="*/ 855 h 1281"/>
                <a:gd name="T28" fmla="*/ 759 w 918"/>
                <a:gd name="T29" fmla="*/ 501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8" h="1281">
                  <a:moveTo>
                    <a:pt x="759" y="501"/>
                  </a:moveTo>
                  <a:lnTo>
                    <a:pt x="918" y="407"/>
                  </a:lnTo>
                  <a:cubicBezTo>
                    <a:pt x="918" y="252"/>
                    <a:pt x="841" y="132"/>
                    <a:pt x="808" y="94"/>
                  </a:cubicBezTo>
                  <a:cubicBezTo>
                    <a:pt x="775" y="55"/>
                    <a:pt x="621" y="0"/>
                    <a:pt x="621" y="0"/>
                  </a:cubicBezTo>
                  <a:lnTo>
                    <a:pt x="459" y="55"/>
                  </a:lnTo>
                  <a:lnTo>
                    <a:pt x="297" y="0"/>
                  </a:lnTo>
                  <a:cubicBezTo>
                    <a:pt x="297" y="0"/>
                    <a:pt x="143" y="55"/>
                    <a:pt x="110" y="94"/>
                  </a:cubicBezTo>
                  <a:cubicBezTo>
                    <a:pt x="77" y="132"/>
                    <a:pt x="0" y="252"/>
                    <a:pt x="0" y="407"/>
                  </a:cubicBezTo>
                  <a:lnTo>
                    <a:pt x="159" y="501"/>
                  </a:lnTo>
                  <a:lnTo>
                    <a:pt x="170" y="855"/>
                  </a:lnTo>
                  <a:lnTo>
                    <a:pt x="140" y="1215"/>
                  </a:lnTo>
                  <a:cubicBezTo>
                    <a:pt x="140" y="1215"/>
                    <a:pt x="344" y="1279"/>
                    <a:pt x="459" y="1281"/>
                  </a:cubicBezTo>
                  <a:cubicBezTo>
                    <a:pt x="574" y="1279"/>
                    <a:pt x="778" y="1215"/>
                    <a:pt x="778" y="1215"/>
                  </a:cubicBezTo>
                  <a:lnTo>
                    <a:pt x="748" y="855"/>
                  </a:lnTo>
                  <a:lnTo>
                    <a:pt x="759" y="50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891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8B4D39-75D7-42D5-88BA-083903D9BFBD}"/>
                </a:ext>
              </a:extLst>
            </p:cNvPr>
            <p:cNvSpPr txBox="1"/>
            <p:nvPr/>
          </p:nvSpPr>
          <p:spPr>
            <a:xfrm>
              <a:off x="3346732" y="1730674"/>
              <a:ext cx="14279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i="1" dirty="0">
                  <a:solidFill>
                    <a:schemeClr val="bg1"/>
                  </a:solidFill>
                </a:rPr>
                <a:t>I’m not finding my </a:t>
              </a:r>
              <a:r>
                <a:rPr lang="en-GB" sz="1400" b="1" i="1" dirty="0" err="1">
                  <a:solidFill>
                    <a:schemeClr val="bg1"/>
                  </a:solidFill>
                </a:rPr>
                <a:t>favorite</a:t>
              </a:r>
              <a:r>
                <a:rPr lang="en-GB" sz="1400" b="1" i="1" dirty="0">
                  <a:solidFill>
                    <a:schemeClr val="bg1"/>
                  </a:solidFill>
                </a:rPr>
                <a:t> wines!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425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1EDCE9-2452-4251-8647-F2B626FBCE96}"/>
              </a:ext>
            </a:extLst>
          </p:cNvPr>
          <p:cNvSpPr/>
          <p:nvPr/>
        </p:nvSpPr>
        <p:spPr>
          <a:xfrm>
            <a:off x="1879529" y="2662008"/>
            <a:ext cx="10312471" cy="1809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122" name="Picture 2" descr="Basic Wine Tasting Tips - Modern Talent USA">
            <a:extLst>
              <a:ext uri="{FF2B5EF4-FFF2-40B4-BE49-F238E27FC236}">
                <a16:creationId xmlns:a16="http://schemas.microsoft.com/office/drawing/2014/main" id="{0A8798B2-8F1A-4A0A-BD14-1E039BC57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6"/>
          <a:stretch/>
        </p:blipFill>
        <p:spPr bwMode="auto">
          <a:xfrm>
            <a:off x="4445324" y="2662008"/>
            <a:ext cx="2480747" cy="180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3C1F5D1-55C7-44F2-8666-1C0A4D5A770F}"/>
              </a:ext>
            </a:extLst>
          </p:cNvPr>
          <p:cNvSpPr/>
          <p:nvPr/>
        </p:nvSpPr>
        <p:spPr>
          <a:xfrm>
            <a:off x="1879528" y="4568412"/>
            <a:ext cx="10312471" cy="1809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89333F-6D53-44A5-926A-DF874A1EAB3D}"/>
              </a:ext>
            </a:extLst>
          </p:cNvPr>
          <p:cNvSpPr txBox="1"/>
          <p:nvPr/>
        </p:nvSpPr>
        <p:spPr>
          <a:xfrm>
            <a:off x="0" y="44767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300" dirty="0">
                <a:solidFill>
                  <a:srgbClr val="FF5733"/>
                </a:solidFill>
              </a:rPr>
              <a:t>Customers With High Value</a:t>
            </a:r>
            <a:br>
              <a:rPr lang="en-US" sz="4000" b="1" spc="300" dirty="0">
                <a:solidFill>
                  <a:srgbClr val="C70039"/>
                </a:solidFill>
              </a:rPr>
            </a:br>
            <a:r>
              <a:rPr lang="en-US" sz="4000" b="1" spc="300" dirty="0">
                <a:solidFill>
                  <a:srgbClr val="C00000"/>
                </a:solidFill>
              </a:rPr>
              <a:t>Marketing approach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910A1E2-8885-44F6-B8FE-5E134E891809}"/>
              </a:ext>
            </a:extLst>
          </p:cNvPr>
          <p:cNvSpPr/>
          <p:nvPr/>
        </p:nvSpPr>
        <p:spPr>
          <a:xfrm>
            <a:off x="309750" y="2652579"/>
            <a:ext cx="3744000" cy="37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5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BB7682-4CF6-49B0-8ABA-A230C3461729}"/>
              </a:ext>
            </a:extLst>
          </p:cNvPr>
          <p:cNvSpPr txBox="1"/>
          <p:nvPr/>
        </p:nvSpPr>
        <p:spPr>
          <a:xfrm>
            <a:off x="7329449" y="3246722"/>
            <a:ext cx="4731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Run </a:t>
            </a:r>
            <a:r>
              <a:rPr lang="en-GB" b="1" dirty="0"/>
              <a:t>targeted campaigns  </a:t>
            </a:r>
            <a:r>
              <a:rPr lang="en-GB" dirty="0"/>
              <a:t>through </a:t>
            </a:r>
            <a:r>
              <a:rPr lang="en-GB" b="1" dirty="0"/>
              <a:t>social media </a:t>
            </a:r>
            <a:r>
              <a:rPr lang="en-GB" dirty="0"/>
              <a:t>making preference to sweet wines.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876BD5-5D0D-4C30-BFD8-31342E5FD719}"/>
              </a:ext>
            </a:extLst>
          </p:cNvPr>
          <p:cNvSpPr txBox="1"/>
          <p:nvPr/>
        </p:nvSpPr>
        <p:spPr>
          <a:xfrm>
            <a:off x="7329449" y="4879926"/>
            <a:ext cx="47319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Run small </a:t>
            </a:r>
            <a:r>
              <a:rPr lang="en-GB" b="1" dirty="0"/>
              <a:t>loyalty programs offering</a:t>
            </a:r>
            <a:r>
              <a:rPr lang="en-GB" dirty="0"/>
              <a:t>:</a:t>
            </a:r>
          </a:p>
          <a:p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Cork extractor -  annual spending &gt; 500$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Humidifier - annual spending &gt; 600$</a:t>
            </a:r>
            <a:endParaRPr lang="en-GB" dirty="0">
              <a:cs typeface="Calibri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3FA4190-524F-4FC9-A661-3A5675E1050F}"/>
              </a:ext>
            </a:extLst>
          </p:cNvPr>
          <p:cNvGrpSpPr/>
          <p:nvPr/>
        </p:nvGrpSpPr>
        <p:grpSpPr>
          <a:xfrm>
            <a:off x="1234728" y="3010006"/>
            <a:ext cx="2008091" cy="3074729"/>
            <a:chOff x="2207464" y="1575830"/>
            <a:chExt cx="2648417" cy="3503547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EA56C299-AE46-40C5-93A7-90830B978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563" y="1575830"/>
              <a:ext cx="1590318" cy="1361636"/>
            </a:xfrm>
            <a:custGeom>
              <a:avLst/>
              <a:gdLst>
                <a:gd name="T0" fmla="*/ 524 w 524"/>
                <a:gd name="T1" fmla="*/ 36 h 481"/>
                <a:gd name="T2" fmla="*/ 490 w 524"/>
                <a:gd name="T3" fmla="*/ 335 h 481"/>
                <a:gd name="T4" fmla="*/ 305 w 524"/>
                <a:gd name="T5" fmla="*/ 347 h 481"/>
                <a:gd name="T6" fmla="*/ 120 w 524"/>
                <a:gd name="T7" fmla="*/ 481 h 481"/>
                <a:gd name="T8" fmla="*/ 147 w 524"/>
                <a:gd name="T9" fmla="*/ 356 h 481"/>
                <a:gd name="T10" fmla="*/ 41 w 524"/>
                <a:gd name="T11" fmla="*/ 363 h 481"/>
                <a:gd name="T12" fmla="*/ 0 w 524"/>
                <a:gd name="T13" fmla="*/ 0 h 481"/>
                <a:gd name="T14" fmla="*/ 524 w 524"/>
                <a:gd name="T15" fmla="*/ 3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4" h="481">
                  <a:moveTo>
                    <a:pt x="524" y="36"/>
                  </a:moveTo>
                  <a:lnTo>
                    <a:pt x="490" y="335"/>
                  </a:lnTo>
                  <a:lnTo>
                    <a:pt x="305" y="347"/>
                  </a:lnTo>
                  <a:lnTo>
                    <a:pt x="120" y="481"/>
                  </a:lnTo>
                  <a:lnTo>
                    <a:pt x="147" y="356"/>
                  </a:lnTo>
                  <a:lnTo>
                    <a:pt x="41" y="363"/>
                  </a:lnTo>
                  <a:lnTo>
                    <a:pt x="0" y="0"/>
                  </a:lnTo>
                  <a:lnTo>
                    <a:pt x="524" y="36"/>
                  </a:lnTo>
                  <a:close/>
                </a:path>
              </a:pathLst>
            </a:custGeom>
            <a:solidFill>
              <a:srgbClr val="FF57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sz="1400" b="1" i="1"/>
                <a:t> </a:t>
              </a:r>
              <a:endParaRPr lang="de-DE" sz="1400" b="1" i="1"/>
            </a:p>
          </p:txBody>
        </p:sp>
        <p:grpSp>
          <p:nvGrpSpPr>
            <p:cNvPr id="36" name="Gruppieren 67">
              <a:extLst>
                <a:ext uri="{FF2B5EF4-FFF2-40B4-BE49-F238E27FC236}">
                  <a16:creationId xmlns:a16="http://schemas.microsoft.com/office/drawing/2014/main" id="{A2569101-A2CD-44FC-A377-BE3B80F354EC}"/>
                </a:ext>
              </a:extLst>
            </p:cNvPr>
            <p:cNvGrpSpPr/>
            <p:nvPr/>
          </p:nvGrpSpPr>
          <p:grpSpPr>
            <a:xfrm>
              <a:off x="2207464" y="1934217"/>
              <a:ext cx="989734" cy="3145160"/>
              <a:chOff x="4248586" y="2025328"/>
              <a:chExt cx="649370" cy="2658590"/>
            </a:xfrm>
          </p:grpSpPr>
          <p:sp>
            <p:nvSpPr>
              <p:cNvPr id="39" name="TextBox 140">
                <a:extLst>
                  <a:ext uri="{FF2B5EF4-FFF2-40B4-BE49-F238E27FC236}">
                    <a16:creationId xmlns:a16="http://schemas.microsoft.com/office/drawing/2014/main" id="{DDAB5E40-D95D-4736-83F7-2535043FD116}"/>
                  </a:ext>
                </a:extLst>
              </p:cNvPr>
              <p:cNvSpPr txBox="1"/>
              <p:nvPr/>
            </p:nvSpPr>
            <p:spPr>
              <a:xfrm>
                <a:off x="4543197" y="3150120"/>
                <a:ext cx="0" cy="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:endParaRPr lang="en-US"/>
              </a:p>
            </p:txBody>
          </p:sp>
          <p:sp>
            <p:nvSpPr>
              <p:cNvPr id="40" name="Freeform 736">
                <a:extLst>
                  <a:ext uri="{FF2B5EF4-FFF2-40B4-BE49-F238E27FC236}">
                    <a16:creationId xmlns:a16="http://schemas.microsoft.com/office/drawing/2014/main" id="{E243C5B0-D3F3-4ED3-AD5A-5AFD5A39A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8586" y="2055891"/>
                <a:ext cx="649370" cy="2498161"/>
              </a:xfrm>
              <a:custGeom>
                <a:avLst/>
                <a:gdLst>
                  <a:gd name="T0" fmla="*/ 803 w 833"/>
                  <a:gd name="T1" fmla="*/ 1606 h 3182"/>
                  <a:gd name="T2" fmla="*/ 822 w 833"/>
                  <a:gd name="T3" fmla="*/ 991 h 3182"/>
                  <a:gd name="T4" fmla="*/ 768 w 833"/>
                  <a:gd name="T5" fmla="*/ 685 h 3182"/>
                  <a:gd name="T6" fmla="*/ 512 w 833"/>
                  <a:gd name="T7" fmla="*/ 496 h 3182"/>
                  <a:gd name="T8" fmla="*/ 490 w 833"/>
                  <a:gd name="T9" fmla="*/ 413 h 3182"/>
                  <a:gd name="T10" fmla="*/ 516 w 833"/>
                  <a:gd name="T11" fmla="*/ 345 h 3182"/>
                  <a:gd name="T12" fmla="*/ 537 w 833"/>
                  <a:gd name="T13" fmla="*/ 262 h 3182"/>
                  <a:gd name="T14" fmla="*/ 547 w 833"/>
                  <a:gd name="T15" fmla="*/ 258 h 3182"/>
                  <a:gd name="T16" fmla="*/ 552 w 833"/>
                  <a:gd name="T17" fmla="*/ 243 h 3182"/>
                  <a:gd name="T18" fmla="*/ 560 w 833"/>
                  <a:gd name="T19" fmla="*/ 223 h 3182"/>
                  <a:gd name="T20" fmla="*/ 567 w 833"/>
                  <a:gd name="T21" fmla="*/ 195 h 3182"/>
                  <a:gd name="T22" fmla="*/ 555 w 833"/>
                  <a:gd name="T23" fmla="*/ 177 h 3182"/>
                  <a:gd name="T24" fmla="*/ 543 w 833"/>
                  <a:gd name="T25" fmla="*/ 180 h 3182"/>
                  <a:gd name="T26" fmla="*/ 541 w 833"/>
                  <a:gd name="T27" fmla="*/ 127 h 3182"/>
                  <a:gd name="T28" fmla="*/ 504 w 833"/>
                  <a:gd name="T29" fmla="*/ 37 h 3182"/>
                  <a:gd name="T30" fmla="*/ 417 w 833"/>
                  <a:gd name="T31" fmla="*/ 0 h 3182"/>
                  <a:gd name="T32" fmla="*/ 329 w 833"/>
                  <a:gd name="T33" fmla="*/ 37 h 3182"/>
                  <a:gd name="T34" fmla="*/ 292 w 833"/>
                  <a:gd name="T35" fmla="*/ 127 h 3182"/>
                  <a:gd name="T36" fmla="*/ 290 w 833"/>
                  <a:gd name="T37" fmla="*/ 180 h 3182"/>
                  <a:gd name="T38" fmla="*/ 278 w 833"/>
                  <a:gd name="T39" fmla="*/ 177 h 3182"/>
                  <a:gd name="T40" fmla="*/ 266 w 833"/>
                  <a:gd name="T41" fmla="*/ 195 h 3182"/>
                  <a:gd name="T42" fmla="*/ 273 w 833"/>
                  <a:gd name="T43" fmla="*/ 223 h 3182"/>
                  <a:gd name="T44" fmla="*/ 281 w 833"/>
                  <a:gd name="T45" fmla="*/ 243 h 3182"/>
                  <a:gd name="T46" fmla="*/ 286 w 833"/>
                  <a:gd name="T47" fmla="*/ 258 h 3182"/>
                  <a:gd name="T48" fmla="*/ 296 w 833"/>
                  <a:gd name="T49" fmla="*/ 262 h 3182"/>
                  <a:gd name="T50" fmla="*/ 317 w 833"/>
                  <a:gd name="T51" fmla="*/ 345 h 3182"/>
                  <a:gd name="T52" fmla="*/ 343 w 833"/>
                  <a:gd name="T53" fmla="*/ 413 h 3182"/>
                  <a:gd name="T54" fmla="*/ 321 w 833"/>
                  <a:gd name="T55" fmla="*/ 496 h 3182"/>
                  <a:gd name="T56" fmla="*/ 65 w 833"/>
                  <a:gd name="T57" fmla="*/ 685 h 3182"/>
                  <a:gd name="T58" fmla="*/ 11 w 833"/>
                  <a:gd name="T59" fmla="*/ 991 h 3182"/>
                  <a:gd name="T60" fmla="*/ 30 w 833"/>
                  <a:gd name="T61" fmla="*/ 1606 h 3182"/>
                  <a:gd name="T62" fmla="*/ 26 w 833"/>
                  <a:gd name="T63" fmla="*/ 1787 h 3182"/>
                  <a:gd name="T64" fmla="*/ 52 w 833"/>
                  <a:gd name="T65" fmla="*/ 1971 h 3182"/>
                  <a:gd name="T66" fmla="*/ 96 w 833"/>
                  <a:gd name="T67" fmla="*/ 1820 h 3182"/>
                  <a:gd name="T68" fmla="*/ 106 w 833"/>
                  <a:gd name="T69" fmla="*/ 1716 h 3182"/>
                  <a:gd name="T70" fmla="*/ 130 w 833"/>
                  <a:gd name="T71" fmla="*/ 1298 h 3182"/>
                  <a:gd name="T72" fmla="*/ 148 w 833"/>
                  <a:gd name="T73" fmla="*/ 917 h 3182"/>
                  <a:gd name="T74" fmla="*/ 203 w 833"/>
                  <a:gd name="T75" fmla="*/ 1210 h 3182"/>
                  <a:gd name="T76" fmla="*/ 148 w 833"/>
                  <a:gd name="T77" fmla="*/ 1459 h 3182"/>
                  <a:gd name="T78" fmla="*/ 148 w 833"/>
                  <a:gd name="T79" fmla="*/ 2057 h 3182"/>
                  <a:gd name="T80" fmla="*/ 181 w 833"/>
                  <a:gd name="T81" fmla="*/ 2435 h 3182"/>
                  <a:gd name="T82" fmla="*/ 260 w 833"/>
                  <a:gd name="T83" fmla="*/ 3143 h 3182"/>
                  <a:gd name="T84" fmla="*/ 368 w 833"/>
                  <a:gd name="T85" fmla="*/ 3182 h 3182"/>
                  <a:gd name="T86" fmla="*/ 385 w 833"/>
                  <a:gd name="T87" fmla="*/ 2514 h 3182"/>
                  <a:gd name="T88" fmla="*/ 407 w 833"/>
                  <a:gd name="T89" fmla="*/ 1844 h 3182"/>
                  <a:gd name="T90" fmla="*/ 417 w 833"/>
                  <a:gd name="T91" fmla="*/ 1824 h 3182"/>
                  <a:gd name="T92" fmla="*/ 426 w 833"/>
                  <a:gd name="T93" fmla="*/ 1844 h 3182"/>
                  <a:gd name="T94" fmla="*/ 448 w 833"/>
                  <a:gd name="T95" fmla="*/ 2514 h 3182"/>
                  <a:gd name="T96" fmla="*/ 466 w 833"/>
                  <a:gd name="T97" fmla="*/ 3182 h 3182"/>
                  <a:gd name="T98" fmla="*/ 573 w 833"/>
                  <a:gd name="T99" fmla="*/ 3143 h 3182"/>
                  <a:gd name="T100" fmla="*/ 652 w 833"/>
                  <a:gd name="T101" fmla="*/ 2435 h 3182"/>
                  <a:gd name="T102" fmla="*/ 685 w 833"/>
                  <a:gd name="T103" fmla="*/ 2057 h 3182"/>
                  <a:gd name="T104" fmla="*/ 685 w 833"/>
                  <a:gd name="T105" fmla="*/ 1459 h 3182"/>
                  <a:gd name="T106" fmla="*/ 630 w 833"/>
                  <a:gd name="T107" fmla="*/ 1210 h 3182"/>
                  <a:gd name="T108" fmla="*/ 685 w 833"/>
                  <a:gd name="T109" fmla="*/ 917 h 3182"/>
                  <a:gd name="T110" fmla="*/ 703 w 833"/>
                  <a:gd name="T111" fmla="*/ 1298 h 3182"/>
                  <a:gd name="T112" fmla="*/ 727 w 833"/>
                  <a:gd name="T113" fmla="*/ 1716 h 3182"/>
                  <a:gd name="T114" fmla="*/ 737 w 833"/>
                  <a:gd name="T115" fmla="*/ 1820 h 3182"/>
                  <a:gd name="T116" fmla="*/ 781 w 833"/>
                  <a:gd name="T117" fmla="*/ 1971 h 3182"/>
                  <a:gd name="T118" fmla="*/ 807 w 833"/>
                  <a:gd name="T119" fmla="*/ 1787 h 3182"/>
                  <a:gd name="T120" fmla="*/ 803 w 833"/>
                  <a:gd name="T121" fmla="*/ 1606 h 3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33" h="3182">
                    <a:moveTo>
                      <a:pt x="803" y="1606"/>
                    </a:moveTo>
                    <a:cubicBezTo>
                      <a:pt x="833" y="1327"/>
                      <a:pt x="822" y="991"/>
                      <a:pt x="822" y="991"/>
                    </a:cubicBezTo>
                    <a:cubicBezTo>
                      <a:pt x="820" y="777"/>
                      <a:pt x="768" y="685"/>
                      <a:pt x="768" y="685"/>
                    </a:cubicBezTo>
                    <a:cubicBezTo>
                      <a:pt x="699" y="572"/>
                      <a:pt x="564" y="570"/>
                      <a:pt x="512" y="496"/>
                    </a:cubicBezTo>
                    <a:cubicBezTo>
                      <a:pt x="499" y="475"/>
                      <a:pt x="488" y="467"/>
                      <a:pt x="490" y="413"/>
                    </a:cubicBezTo>
                    <a:cubicBezTo>
                      <a:pt x="491" y="377"/>
                      <a:pt x="489" y="395"/>
                      <a:pt x="516" y="345"/>
                    </a:cubicBezTo>
                    <a:cubicBezTo>
                      <a:pt x="532" y="317"/>
                      <a:pt x="534" y="276"/>
                      <a:pt x="537" y="262"/>
                    </a:cubicBezTo>
                    <a:cubicBezTo>
                      <a:pt x="541" y="262"/>
                      <a:pt x="544" y="261"/>
                      <a:pt x="547" y="258"/>
                    </a:cubicBezTo>
                    <a:cubicBezTo>
                      <a:pt x="551" y="254"/>
                      <a:pt x="551" y="249"/>
                      <a:pt x="552" y="243"/>
                    </a:cubicBezTo>
                    <a:cubicBezTo>
                      <a:pt x="553" y="236"/>
                      <a:pt x="560" y="223"/>
                      <a:pt x="560" y="223"/>
                    </a:cubicBezTo>
                    <a:cubicBezTo>
                      <a:pt x="560" y="223"/>
                      <a:pt x="570" y="209"/>
                      <a:pt x="567" y="195"/>
                    </a:cubicBezTo>
                    <a:cubicBezTo>
                      <a:pt x="564" y="182"/>
                      <a:pt x="560" y="178"/>
                      <a:pt x="555" y="177"/>
                    </a:cubicBezTo>
                    <a:cubicBezTo>
                      <a:pt x="551" y="175"/>
                      <a:pt x="547" y="177"/>
                      <a:pt x="543" y="180"/>
                    </a:cubicBezTo>
                    <a:cubicBezTo>
                      <a:pt x="543" y="159"/>
                      <a:pt x="541" y="127"/>
                      <a:pt x="541" y="127"/>
                    </a:cubicBezTo>
                    <a:cubicBezTo>
                      <a:pt x="539" y="92"/>
                      <a:pt x="525" y="60"/>
                      <a:pt x="504" y="37"/>
                    </a:cubicBezTo>
                    <a:cubicBezTo>
                      <a:pt x="483" y="14"/>
                      <a:pt x="452" y="0"/>
                      <a:pt x="417" y="0"/>
                    </a:cubicBezTo>
                    <a:cubicBezTo>
                      <a:pt x="381" y="0"/>
                      <a:pt x="350" y="14"/>
                      <a:pt x="329" y="37"/>
                    </a:cubicBezTo>
                    <a:cubicBezTo>
                      <a:pt x="308" y="60"/>
                      <a:pt x="294" y="92"/>
                      <a:pt x="292" y="127"/>
                    </a:cubicBezTo>
                    <a:cubicBezTo>
                      <a:pt x="292" y="127"/>
                      <a:pt x="291" y="159"/>
                      <a:pt x="290" y="180"/>
                    </a:cubicBezTo>
                    <a:cubicBezTo>
                      <a:pt x="286" y="177"/>
                      <a:pt x="282" y="175"/>
                      <a:pt x="278" y="177"/>
                    </a:cubicBezTo>
                    <a:cubicBezTo>
                      <a:pt x="273" y="178"/>
                      <a:pt x="269" y="182"/>
                      <a:pt x="266" y="195"/>
                    </a:cubicBezTo>
                    <a:cubicBezTo>
                      <a:pt x="263" y="209"/>
                      <a:pt x="273" y="223"/>
                      <a:pt x="273" y="223"/>
                    </a:cubicBezTo>
                    <a:cubicBezTo>
                      <a:pt x="273" y="223"/>
                      <a:pt x="280" y="236"/>
                      <a:pt x="281" y="243"/>
                    </a:cubicBezTo>
                    <a:cubicBezTo>
                      <a:pt x="282" y="249"/>
                      <a:pt x="282" y="254"/>
                      <a:pt x="286" y="258"/>
                    </a:cubicBezTo>
                    <a:cubicBezTo>
                      <a:pt x="289" y="261"/>
                      <a:pt x="292" y="262"/>
                      <a:pt x="296" y="262"/>
                    </a:cubicBezTo>
                    <a:cubicBezTo>
                      <a:pt x="299" y="276"/>
                      <a:pt x="301" y="317"/>
                      <a:pt x="317" y="345"/>
                    </a:cubicBezTo>
                    <a:cubicBezTo>
                      <a:pt x="344" y="395"/>
                      <a:pt x="342" y="377"/>
                      <a:pt x="343" y="413"/>
                    </a:cubicBezTo>
                    <a:cubicBezTo>
                      <a:pt x="345" y="467"/>
                      <a:pt x="334" y="475"/>
                      <a:pt x="321" y="496"/>
                    </a:cubicBezTo>
                    <a:cubicBezTo>
                      <a:pt x="269" y="570"/>
                      <a:pt x="134" y="572"/>
                      <a:pt x="65" y="685"/>
                    </a:cubicBezTo>
                    <a:cubicBezTo>
                      <a:pt x="65" y="685"/>
                      <a:pt x="13" y="777"/>
                      <a:pt x="11" y="991"/>
                    </a:cubicBezTo>
                    <a:cubicBezTo>
                      <a:pt x="11" y="991"/>
                      <a:pt x="0" y="1327"/>
                      <a:pt x="30" y="1606"/>
                    </a:cubicBezTo>
                    <a:cubicBezTo>
                      <a:pt x="30" y="1606"/>
                      <a:pt x="32" y="1725"/>
                      <a:pt x="26" y="1787"/>
                    </a:cubicBezTo>
                    <a:cubicBezTo>
                      <a:pt x="20" y="1849"/>
                      <a:pt x="24" y="1961"/>
                      <a:pt x="52" y="1971"/>
                    </a:cubicBezTo>
                    <a:cubicBezTo>
                      <a:pt x="79" y="1980"/>
                      <a:pt x="96" y="1820"/>
                      <a:pt x="96" y="1820"/>
                    </a:cubicBezTo>
                    <a:cubicBezTo>
                      <a:pt x="96" y="1820"/>
                      <a:pt x="116" y="1828"/>
                      <a:pt x="106" y="1716"/>
                    </a:cubicBezTo>
                    <a:cubicBezTo>
                      <a:pt x="96" y="1604"/>
                      <a:pt x="134" y="1375"/>
                      <a:pt x="130" y="1298"/>
                    </a:cubicBezTo>
                    <a:cubicBezTo>
                      <a:pt x="125" y="1221"/>
                      <a:pt x="121" y="1003"/>
                      <a:pt x="148" y="917"/>
                    </a:cubicBezTo>
                    <a:cubicBezTo>
                      <a:pt x="148" y="917"/>
                      <a:pt x="205" y="1127"/>
                      <a:pt x="203" y="1210"/>
                    </a:cubicBezTo>
                    <a:cubicBezTo>
                      <a:pt x="203" y="1210"/>
                      <a:pt x="169" y="1359"/>
                      <a:pt x="148" y="1459"/>
                    </a:cubicBezTo>
                    <a:cubicBezTo>
                      <a:pt x="98" y="1696"/>
                      <a:pt x="108" y="1883"/>
                      <a:pt x="148" y="2057"/>
                    </a:cubicBezTo>
                    <a:cubicBezTo>
                      <a:pt x="162" y="2118"/>
                      <a:pt x="177" y="2344"/>
                      <a:pt x="181" y="2435"/>
                    </a:cubicBezTo>
                    <a:cubicBezTo>
                      <a:pt x="186" y="2526"/>
                      <a:pt x="271" y="3117"/>
                      <a:pt x="260" y="3143"/>
                    </a:cubicBezTo>
                    <a:lnTo>
                      <a:pt x="368" y="3182"/>
                    </a:lnTo>
                    <a:cubicBezTo>
                      <a:pt x="368" y="3182"/>
                      <a:pt x="389" y="2667"/>
                      <a:pt x="385" y="2514"/>
                    </a:cubicBezTo>
                    <a:cubicBezTo>
                      <a:pt x="380" y="2362"/>
                      <a:pt x="407" y="1844"/>
                      <a:pt x="407" y="1844"/>
                    </a:cubicBezTo>
                    <a:lnTo>
                      <a:pt x="417" y="1824"/>
                    </a:lnTo>
                    <a:lnTo>
                      <a:pt x="426" y="1844"/>
                    </a:lnTo>
                    <a:cubicBezTo>
                      <a:pt x="426" y="1844"/>
                      <a:pt x="453" y="2362"/>
                      <a:pt x="448" y="2514"/>
                    </a:cubicBezTo>
                    <a:cubicBezTo>
                      <a:pt x="444" y="2667"/>
                      <a:pt x="466" y="3182"/>
                      <a:pt x="466" y="3182"/>
                    </a:cubicBezTo>
                    <a:lnTo>
                      <a:pt x="573" y="3143"/>
                    </a:lnTo>
                    <a:cubicBezTo>
                      <a:pt x="562" y="3117"/>
                      <a:pt x="647" y="2526"/>
                      <a:pt x="652" y="2435"/>
                    </a:cubicBezTo>
                    <a:cubicBezTo>
                      <a:pt x="656" y="2344"/>
                      <a:pt x="671" y="2118"/>
                      <a:pt x="685" y="2057"/>
                    </a:cubicBezTo>
                    <a:cubicBezTo>
                      <a:pt x="725" y="1883"/>
                      <a:pt x="736" y="1696"/>
                      <a:pt x="685" y="1459"/>
                    </a:cubicBezTo>
                    <a:cubicBezTo>
                      <a:pt x="664" y="1359"/>
                      <a:pt x="630" y="1210"/>
                      <a:pt x="630" y="1210"/>
                    </a:cubicBezTo>
                    <a:cubicBezTo>
                      <a:pt x="628" y="1127"/>
                      <a:pt x="685" y="917"/>
                      <a:pt x="685" y="917"/>
                    </a:cubicBezTo>
                    <a:cubicBezTo>
                      <a:pt x="712" y="1003"/>
                      <a:pt x="708" y="1221"/>
                      <a:pt x="703" y="1298"/>
                    </a:cubicBezTo>
                    <a:cubicBezTo>
                      <a:pt x="699" y="1375"/>
                      <a:pt x="737" y="1604"/>
                      <a:pt x="727" y="1716"/>
                    </a:cubicBezTo>
                    <a:cubicBezTo>
                      <a:pt x="717" y="1828"/>
                      <a:pt x="737" y="1820"/>
                      <a:pt x="737" y="1820"/>
                    </a:cubicBezTo>
                    <a:cubicBezTo>
                      <a:pt x="737" y="1820"/>
                      <a:pt x="754" y="1980"/>
                      <a:pt x="781" y="1971"/>
                    </a:cubicBezTo>
                    <a:cubicBezTo>
                      <a:pt x="809" y="1961"/>
                      <a:pt x="813" y="1849"/>
                      <a:pt x="807" y="1787"/>
                    </a:cubicBezTo>
                    <a:cubicBezTo>
                      <a:pt x="801" y="1725"/>
                      <a:pt x="803" y="1606"/>
                      <a:pt x="803" y="1606"/>
                    </a:cubicBezTo>
                  </a:path>
                </a:pathLst>
              </a:custGeom>
              <a:solidFill>
                <a:srgbClr val="C09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891"/>
              </a:p>
            </p:txBody>
          </p:sp>
          <p:sp>
            <p:nvSpPr>
              <p:cNvPr id="41" name="Freeform 962">
                <a:extLst>
                  <a:ext uri="{FF2B5EF4-FFF2-40B4-BE49-F238E27FC236}">
                    <a16:creationId xmlns:a16="http://schemas.microsoft.com/office/drawing/2014/main" id="{D066E019-56E9-414C-96C7-D27C047AC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4671" y="2025328"/>
                <a:ext cx="337200" cy="404904"/>
              </a:xfrm>
              <a:custGeom>
                <a:avLst/>
                <a:gdLst>
                  <a:gd name="T0" fmla="*/ 407 w 431"/>
                  <a:gd name="T1" fmla="*/ 354 h 517"/>
                  <a:gd name="T2" fmla="*/ 395 w 431"/>
                  <a:gd name="T3" fmla="*/ 242 h 517"/>
                  <a:gd name="T4" fmla="*/ 356 w 431"/>
                  <a:gd name="T5" fmla="*/ 79 h 517"/>
                  <a:gd name="T6" fmla="*/ 220 w 431"/>
                  <a:gd name="T7" fmla="*/ 0 h 517"/>
                  <a:gd name="T8" fmla="*/ 211 w 431"/>
                  <a:gd name="T9" fmla="*/ 0 h 517"/>
                  <a:gd name="T10" fmla="*/ 75 w 431"/>
                  <a:gd name="T11" fmla="*/ 79 h 517"/>
                  <a:gd name="T12" fmla="*/ 36 w 431"/>
                  <a:gd name="T13" fmla="*/ 242 h 517"/>
                  <a:gd name="T14" fmla="*/ 24 w 431"/>
                  <a:gd name="T15" fmla="*/ 354 h 517"/>
                  <a:gd name="T16" fmla="*/ 40 w 431"/>
                  <a:gd name="T17" fmla="*/ 489 h 517"/>
                  <a:gd name="T18" fmla="*/ 138 w 431"/>
                  <a:gd name="T19" fmla="*/ 507 h 517"/>
                  <a:gd name="T20" fmla="*/ 133 w 431"/>
                  <a:gd name="T21" fmla="*/ 411 h 517"/>
                  <a:gd name="T22" fmla="*/ 116 w 431"/>
                  <a:gd name="T23" fmla="*/ 381 h 517"/>
                  <a:gd name="T24" fmla="*/ 96 w 431"/>
                  <a:gd name="T25" fmla="*/ 299 h 517"/>
                  <a:gd name="T26" fmla="*/ 85 w 431"/>
                  <a:gd name="T27" fmla="*/ 296 h 517"/>
                  <a:gd name="T28" fmla="*/ 82 w 431"/>
                  <a:gd name="T29" fmla="*/ 282 h 517"/>
                  <a:gd name="T30" fmla="*/ 74 w 431"/>
                  <a:gd name="T31" fmla="*/ 262 h 517"/>
                  <a:gd name="T32" fmla="*/ 67 w 431"/>
                  <a:gd name="T33" fmla="*/ 239 h 517"/>
                  <a:gd name="T34" fmla="*/ 74 w 431"/>
                  <a:gd name="T35" fmla="*/ 222 h 517"/>
                  <a:gd name="T36" fmla="*/ 90 w 431"/>
                  <a:gd name="T37" fmla="*/ 225 h 517"/>
                  <a:gd name="T38" fmla="*/ 254 w 431"/>
                  <a:gd name="T39" fmla="*/ 116 h 517"/>
                  <a:gd name="T40" fmla="*/ 342 w 431"/>
                  <a:gd name="T41" fmla="*/ 224 h 517"/>
                  <a:gd name="T42" fmla="*/ 354 w 431"/>
                  <a:gd name="T43" fmla="*/ 221 h 517"/>
                  <a:gd name="T44" fmla="*/ 365 w 431"/>
                  <a:gd name="T45" fmla="*/ 239 h 517"/>
                  <a:gd name="T46" fmla="*/ 358 w 431"/>
                  <a:gd name="T47" fmla="*/ 260 h 517"/>
                  <a:gd name="T48" fmla="*/ 351 w 431"/>
                  <a:gd name="T49" fmla="*/ 278 h 517"/>
                  <a:gd name="T50" fmla="*/ 346 w 431"/>
                  <a:gd name="T51" fmla="*/ 293 h 517"/>
                  <a:gd name="T52" fmla="*/ 336 w 431"/>
                  <a:gd name="T53" fmla="*/ 297 h 517"/>
                  <a:gd name="T54" fmla="*/ 315 w 431"/>
                  <a:gd name="T55" fmla="*/ 381 h 517"/>
                  <a:gd name="T56" fmla="*/ 298 w 431"/>
                  <a:gd name="T57" fmla="*/ 411 h 517"/>
                  <a:gd name="T58" fmla="*/ 293 w 431"/>
                  <a:gd name="T59" fmla="*/ 507 h 517"/>
                  <a:gd name="T60" fmla="*/ 391 w 431"/>
                  <a:gd name="T61" fmla="*/ 489 h 517"/>
                  <a:gd name="T62" fmla="*/ 407 w 431"/>
                  <a:gd name="T63" fmla="*/ 354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31" h="517">
                    <a:moveTo>
                      <a:pt x="407" y="354"/>
                    </a:moveTo>
                    <a:cubicBezTo>
                      <a:pt x="397" y="313"/>
                      <a:pt x="398" y="288"/>
                      <a:pt x="395" y="242"/>
                    </a:cubicBezTo>
                    <a:cubicBezTo>
                      <a:pt x="391" y="181"/>
                      <a:pt x="386" y="117"/>
                      <a:pt x="356" y="79"/>
                    </a:cubicBezTo>
                    <a:cubicBezTo>
                      <a:pt x="339" y="59"/>
                      <a:pt x="291" y="0"/>
                      <a:pt x="220" y="0"/>
                    </a:cubicBezTo>
                    <a:lnTo>
                      <a:pt x="211" y="0"/>
                    </a:lnTo>
                    <a:cubicBezTo>
                      <a:pt x="141" y="0"/>
                      <a:pt x="92" y="59"/>
                      <a:pt x="75" y="79"/>
                    </a:cubicBezTo>
                    <a:cubicBezTo>
                      <a:pt x="45" y="117"/>
                      <a:pt x="40" y="181"/>
                      <a:pt x="36" y="242"/>
                    </a:cubicBezTo>
                    <a:cubicBezTo>
                      <a:pt x="33" y="288"/>
                      <a:pt x="35" y="313"/>
                      <a:pt x="24" y="354"/>
                    </a:cubicBezTo>
                    <a:cubicBezTo>
                      <a:pt x="0" y="447"/>
                      <a:pt x="40" y="489"/>
                      <a:pt x="40" y="489"/>
                    </a:cubicBezTo>
                    <a:cubicBezTo>
                      <a:pt x="68" y="517"/>
                      <a:pt x="138" y="507"/>
                      <a:pt x="138" y="507"/>
                    </a:cubicBezTo>
                    <a:cubicBezTo>
                      <a:pt x="138" y="507"/>
                      <a:pt x="157" y="446"/>
                      <a:pt x="133" y="411"/>
                    </a:cubicBezTo>
                    <a:cubicBezTo>
                      <a:pt x="133" y="411"/>
                      <a:pt x="124" y="395"/>
                      <a:pt x="116" y="381"/>
                    </a:cubicBezTo>
                    <a:cubicBezTo>
                      <a:pt x="100" y="352"/>
                      <a:pt x="99" y="313"/>
                      <a:pt x="96" y="299"/>
                    </a:cubicBezTo>
                    <a:cubicBezTo>
                      <a:pt x="92" y="299"/>
                      <a:pt x="89" y="299"/>
                      <a:pt x="85" y="296"/>
                    </a:cubicBezTo>
                    <a:cubicBezTo>
                      <a:pt x="82" y="292"/>
                      <a:pt x="83" y="288"/>
                      <a:pt x="82" y="282"/>
                    </a:cubicBezTo>
                    <a:cubicBezTo>
                      <a:pt x="81" y="276"/>
                      <a:pt x="77" y="269"/>
                      <a:pt x="74" y="262"/>
                    </a:cubicBezTo>
                    <a:cubicBezTo>
                      <a:pt x="71" y="256"/>
                      <a:pt x="68" y="248"/>
                      <a:pt x="67" y="239"/>
                    </a:cubicBezTo>
                    <a:cubicBezTo>
                      <a:pt x="66" y="233"/>
                      <a:pt x="67" y="225"/>
                      <a:pt x="74" y="222"/>
                    </a:cubicBezTo>
                    <a:cubicBezTo>
                      <a:pt x="81" y="219"/>
                      <a:pt x="86" y="221"/>
                      <a:pt x="90" y="225"/>
                    </a:cubicBezTo>
                    <a:cubicBezTo>
                      <a:pt x="90" y="225"/>
                      <a:pt x="219" y="168"/>
                      <a:pt x="254" y="116"/>
                    </a:cubicBezTo>
                    <a:cubicBezTo>
                      <a:pt x="254" y="116"/>
                      <a:pt x="316" y="168"/>
                      <a:pt x="342" y="224"/>
                    </a:cubicBezTo>
                    <a:cubicBezTo>
                      <a:pt x="345" y="221"/>
                      <a:pt x="351" y="220"/>
                      <a:pt x="354" y="221"/>
                    </a:cubicBezTo>
                    <a:cubicBezTo>
                      <a:pt x="358" y="222"/>
                      <a:pt x="366" y="230"/>
                      <a:pt x="365" y="239"/>
                    </a:cubicBezTo>
                    <a:cubicBezTo>
                      <a:pt x="365" y="249"/>
                      <a:pt x="358" y="260"/>
                      <a:pt x="358" y="260"/>
                    </a:cubicBezTo>
                    <a:cubicBezTo>
                      <a:pt x="358" y="260"/>
                      <a:pt x="351" y="270"/>
                      <a:pt x="351" y="278"/>
                    </a:cubicBezTo>
                    <a:cubicBezTo>
                      <a:pt x="351" y="283"/>
                      <a:pt x="350" y="288"/>
                      <a:pt x="346" y="293"/>
                    </a:cubicBezTo>
                    <a:cubicBezTo>
                      <a:pt x="343" y="295"/>
                      <a:pt x="340" y="297"/>
                      <a:pt x="336" y="297"/>
                    </a:cubicBezTo>
                    <a:cubicBezTo>
                      <a:pt x="333" y="311"/>
                      <a:pt x="331" y="352"/>
                      <a:pt x="315" y="381"/>
                    </a:cubicBezTo>
                    <a:cubicBezTo>
                      <a:pt x="307" y="395"/>
                      <a:pt x="298" y="411"/>
                      <a:pt x="298" y="411"/>
                    </a:cubicBezTo>
                    <a:cubicBezTo>
                      <a:pt x="274" y="445"/>
                      <a:pt x="293" y="507"/>
                      <a:pt x="293" y="507"/>
                    </a:cubicBezTo>
                    <a:cubicBezTo>
                      <a:pt x="293" y="507"/>
                      <a:pt x="363" y="517"/>
                      <a:pt x="391" y="489"/>
                    </a:cubicBezTo>
                    <a:cubicBezTo>
                      <a:pt x="391" y="489"/>
                      <a:pt x="431" y="447"/>
                      <a:pt x="407" y="354"/>
                    </a:cubicBezTo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891"/>
              </a:p>
            </p:txBody>
          </p:sp>
          <p:sp>
            <p:nvSpPr>
              <p:cNvPr id="42" name="Freeform: Shape 36">
                <a:extLst>
                  <a:ext uri="{FF2B5EF4-FFF2-40B4-BE49-F238E27FC236}">
                    <a16:creationId xmlns:a16="http://schemas.microsoft.com/office/drawing/2014/main" id="{6754195F-7A84-435C-83F4-639948332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5676" y="4485288"/>
                <a:ext cx="507728" cy="198630"/>
              </a:xfrm>
              <a:custGeom>
                <a:avLst/>
                <a:gdLst>
                  <a:gd name="connsiteX0" fmla="*/ 195047 w 258110"/>
                  <a:gd name="connsiteY0" fmla="*/ 0 h 100976"/>
                  <a:gd name="connsiteX1" fmla="*/ 220895 w 258110"/>
                  <a:gd name="connsiteY1" fmla="*/ 48469 h 100976"/>
                  <a:gd name="connsiteX2" fmla="*/ 254297 w 258110"/>
                  <a:gd name="connsiteY2" fmla="*/ 86032 h 100976"/>
                  <a:gd name="connsiteX3" fmla="*/ 250320 w 258110"/>
                  <a:gd name="connsiteY3" fmla="*/ 100976 h 100976"/>
                  <a:gd name="connsiteX4" fmla="*/ 187890 w 258110"/>
                  <a:gd name="connsiteY4" fmla="*/ 100976 h 100976"/>
                  <a:gd name="connsiteX5" fmla="*/ 166019 w 258110"/>
                  <a:gd name="connsiteY5" fmla="*/ 84416 h 100976"/>
                  <a:gd name="connsiteX6" fmla="*/ 166814 w 258110"/>
                  <a:gd name="connsiteY6" fmla="*/ 90879 h 100976"/>
                  <a:gd name="connsiteX7" fmla="*/ 153294 w 258110"/>
                  <a:gd name="connsiteY7" fmla="*/ 87647 h 100976"/>
                  <a:gd name="connsiteX8" fmla="*/ 145341 w 258110"/>
                  <a:gd name="connsiteY8" fmla="*/ 42814 h 100976"/>
                  <a:gd name="connsiteX9" fmla="*/ 144546 w 258110"/>
                  <a:gd name="connsiteY9" fmla="*/ 14137 h 100976"/>
                  <a:gd name="connsiteX10" fmla="*/ 62975 w 258110"/>
                  <a:gd name="connsiteY10" fmla="*/ 0 h 100976"/>
                  <a:gd name="connsiteX11" fmla="*/ 113476 w 258110"/>
                  <a:gd name="connsiteY11" fmla="*/ 14137 h 100976"/>
                  <a:gd name="connsiteX12" fmla="*/ 112681 w 258110"/>
                  <a:gd name="connsiteY12" fmla="*/ 42814 h 100976"/>
                  <a:gd name="connsiteX13" fmla="*/ 104728 w 258110"/>
                  <a:gd name="connsiteY13" fmla="*/ 87647 h 100976"/>
                  <a:gd name="connsiteX14" fmla="*/ 91208 w 258110"/>
                  <a:gd name="connsiteY14" fmla="*/ 90879 h 100976"/>
                  <a:gd name="connsiteX15" fmla="*/ 92003 w 258110"/>
                  <a:gd name="connsiteY15" fmla="*/ 84416 h 100976"/>
                  <a:gd name="connsiteX16" fmla="*/ 70132 w 258110"/>
                  <a:gd name="connsiteY16" fmla="*/ 100976 h 100976"/>
                  <a:gd name="connsiteX17" fmla="*/ 7702 w 258110"/>
                  <a:gd name="connsiteY17" fmla="*/ 100976 h 100976"/>
                  <a:gd name="connsiteX18" fmla="*/ 4123 w 258110"/>
                  <a:gd name="connsiteY18" fmla="*/ 86032 h 100976"/>
                  <a:gd name="connsiteX19" fmla="*/ 37127 w 258110"/>
                  <a:gd name="connsiteY19" fmla="*/ 48469 h 100976"/>
                  <a:gd name="connsiteX20" fmla="*/ 62975 w 258110"/>
                  <a:gd name="connsiteY20" fmla="*/ 0 h 100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110" h="100976">
                    <a:moveTo>
                      <a:pt x="195047" y="0"/>
                    </a:moveTo>
                    <a:cubicBezTo>
                      <a:pt x="202603" y="25446"/>
                      <a:pt x="212544" y="36756"/>
                      <a:pt x="220895" y="48469"/>
                    </a:cubicBezTo>
                    <a:lnTo>
                      <a:pt x="254297" y="86032"/>
                    </a:lnTo>
                    <a:cubicBezTo>
                      <a:pt x="261057" y="90071"/>
                      <a:pt x="258273" y="100976"/>
                      <a:pt x="250320" y="100976"/>
                    </a:cubicBezTo>
                    <a:lnTo>
                      <a:pt x="187890" y="100976"/>
                    </a:lnTo>
                    <a:lnTo>
                      <a:pt x="166019" y="84416"/>
                    </a:lnTo>
                    <a:lnTo>
                      <a:pt x="166814" y="90879"/>
                    </a:lnTo>
                    <a:lnTo>
                      <a:pt x="153294" y="87647"/>
                    </a:lnTo>
                    <a:lnTo>
                      <a:pt x="145341" y="42814"/>
                    </a:lnTo>
                    <a:lnTo>
                      <a:pt x="144546" y="14137"/>
                    </a:lnTo>
                    <a:close/>
                    <a:moveTo>
                      <a:pt x="62975" y="0"/>
                    </a:moveTo>
                    <a:lnTo>
                      <a:pt x="113476" y="14137"/>
                    </a:lnTo>
                    <a:lnTo>
                      <a:pt x="112681" y="42814"/>
                    </a:lnTo>
                    <a:lnTo>
                      <a:pt x="104728" y="87647"/>
                    </a:lnTo>
                    <a:lnTo>
                      <a:pt x="91208" y="90879"/>
                    </a:lnTo>
                    <a:lnTo>
                      <a:pt x="92003" y="84416"/>
                    </a:lnTo>
                    <a:lnTo>
                      <a:pt x="70132" y="100976"/>
                    </a:lnTo>
                    <a:lnTo>
                      <a:pt x="7702" y="100976"/>
                    </a:lnTo>
                    <a:cubicBezTo>
                      <a:pt x="-251" y="100976"/>
                      <a:pt x="-3035" y="90071"/>
                      <a:pt x="4123" y="86032"/>
                    </a:cubicBezTo>
                    <a:lnTo>
                      <a:pt x="37127" y="48469"/>
                    </a:lnTo>
                    <a:cubicBezTo>
                      <a:pt x="45478" y="36756"/>
                      <a:pt x="55817" y="25446"/>
                      <a:pt x="62975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2891"/>
              </a:p>
            </p:txBody>
          </p:sp>
          <p:sp>
            <p:nvSpPr>
              <p:cNvPr id="43" name="Freeform 1078">
                <a:extLst>
                  <a:ext uri="{FF2B5EF4-FFF2-40B4-BE49-F238E27FC236}">
                    <a16:creationId xmlns:a16="http://schemas.microsoft.com/office/drawing/2014/main" id="{DDAE6B44-6DE0-4CF9-A231-B1FD76626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0260" y="3431020"/>
                <a:ext cx="466019" cy="611170"/>
              </a:xfrm>
              <a:custGeom>
                <a:avLst/>
                <a:gdLst>
                  <a:gd name="T0" fmla="*/ 61 w 61"/>
                  <a:gd name="T1" fmla="*/ 0 h 80"/>
                  <a:gd name="T2" fmla="*/ 61 w 61"/>
                  <a:gd name="T3" fmla="*/ 43 h 80"/>
                  <a:gd name="T4" fmla="*/ 57 w 61"/>
                  <a:gd name="T5" fmla="*/ 80 h 80"/>
                  <a:gd name="T6" fmla="*/ 4 w 61"/>
                  <a:gd name="T7" fmla="*/ 80 h 80"/>
                  <a:gd name="T8" fmla="*/ 0 w 61"/>
                  <a:gd name="T9" fmla="*/ 43 h 80"/>
                  <a:gd name="T10" fmla="*/ 0 w 61"/>
                  <a:gd name="T11" fmla="*/ 0 h 80"/>
                  <a:gd name="T12" fmla="*/ 61 w 61"/>
                  <a:gd name="T1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80">
                    <a:moveTo>
                      <a:pt x="61" y="0"/>
                    </a:moveTo>
                    <a:lnTo>
                      <a:pt x="61" y="43"/>
                    </a:lnTo>
                    <a:lnTo>
                      <a:pt x="57" y="80"/>
                    </a:lnTo>
                    <a:lnTo>
                      <a:pt x="4" y="80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891"/>
              </a:p>
            </p:txBody>
          </p:sp>
          <p:sp>
            <p:nvSpPr>
              <p:cNvPr id="44" name="Freeform 1079">
                <a:extLst>
                  <a:ext uri="{FF2B5EF4-FFF2-40B4-BE49-F238E27FC236}">
                    <a16:creationId xmlns:a16="http://schemas.microsoft.com/office/drawing/2014/main" id="{6BDF5F60-58DE-43A6-8950-26C24E1DA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4854" y="2430231"/>
                <a:ext cx="236831" cy="466019"/>
              </a:xfrm>
              <a:custGeom>
                <a:avLst/>
                <a:gdLst>
                  <a:gd name="T0" fmla="*/ 26 w 31"/>
                  <a:gd name="T1" fmla="*/ 0 h 61"/>
                  <a:gd name="T2" fmla="*/ 15 w 31"/>
                  <a:gd name="T3" fmla="*/ 5 h 61"/>
                  <a:gd name="T4" fmla="*/ 4 w 31"/>
                  <a:gd name="T5" fmla="*/ 0 h 61"/>
                  <a:gd name="T6" fmla="*/ 0 w 31"/>
                  <a:gd name="T7" fmla="*/ 6 h 61"/>
                  <a:gd name="T8" fmla="*/ 2 w 31"/>
                  <a:gd name="T9" fmla="*/ 44 h 61"/>
                  <a:gd name="T10" fmla="*/ 15 w 31"/>
                  <a:gd name="T11" fmla="*/ 61 h 61"/>
                  <a:gd name="T12" fmla="*/ 29 w 31"/>
                  <a:gd name="T13" fmla="*/ 44 h 61"/>
                  <a:gd name="T14" fmla="*/ 31 w 31"/>
                  <a:gd name="T15" fmla="*/ 6 h 61"/>
                  <a:gd name="T16" fmla="*/ 26 w 31"/>
                  <a:gd name="T1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61">
                    <a:moveTo>
                      <a:pt x="26" y="0"/>
                    </a:moveTo>
                    <a:lnTo>
                      <a:pt x="15" y="5"/>
                    </a:lnTo>
                    <a:lnTo>
                      <a:pt x="4" y="0"/>
                    </a:lnTo>
                    <a:lnTo>
                      <a:pt x="0" y="6"/>
                    </a:lnTo>
                    <a:lnTo>
                      <a:pt x="2" y="44"/>
                    </a:lnTo>
                    <a:lnTo>
                      <a:pt x="15" y="61"/>
                    </a:lnTo>
                    <a:lnTo>
                      <a:pt x="29" y="44"/>
                    </a:lnTo>
                    <a:lnTo>
                      <a:pt x="31" y="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891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7C55DFE-6B93-412A-ACCD-BD028FA6B4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9708" y="3408103"/>
                <a:ext cx="527132" cy="106955"/>
              </a:xfrm>
              <a:custGeom>
                <a:avLst/>
                <a:gdLst>
                  <a:gd name="connsiteX0" fmla="*/ 267974 w 267974"/>
                  <a:gd name="connsiteY0" fmla="*/ 0 h 54372"/>
                  <a:gd name="connsiteX1" fmla="*/ 267974 w 267974"/>
                  <a:gd name="connsiteY1" fmla="*/ 27186 h 54372"/>
                  <a:gd name="connsiteX2" fmla="*/ 250497 w 267974"/>
                  <a:gd name="connsiteY2" fmla="*/ 54372 h 54372"/>
                  <a:gd name="connsiteX3" fmla="*/ 252994 w 267974"/>
                  <a:gd name="connsiteY3" fmla="*/ 20288 h 54372"/>
                  <a:gd name="connsiteX4" fmla="*/ 265061 w 267974"/>
                  <a:gd name="connsiteY4" fmla="*/ 4058 h 54372"/>
                  <a:gd name="connsiteX5" fmla="*/ 0 w 267974"/>
                  <a:gd name="connsiteY5" fmla="*/ 0 h 54372"/>
                  <a:gd name="connsiteX6" fmla="*/ 2913 w 267974"/>
                  <a:gd name="connsiteY6" fmla="*/ 4058 h 54372"/>
                  <a:gd name="connsiteX7" fmla="*/ 14980 w 267974"/>
                  <a:gd name="connsiteY7" fmla="*/ 20288 h 54372"/>
                  <a:gd name="connsiteX8" fmla="*/ 17893 w 267974"/>
                  <a:gd name="connsiteY8" fmla="*/ 54372 h 54372"/>
                  <a:gd name="connsiteX9" fmla="*/ 0 w 267974"/>
                  <a:gd name="connsiteY9" fmla="*/ 27186 h 54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7974" h="54372">
                    <a:moveTo>
                      <a:pt x="267974" y="0"/>
                    </a:moveTo>
                    <a:lnTo>
                      <a:pt x="267974" y="27186"/>
                    </a:lnTo>
                    <a:cubicBezTo>
                      <a:pt x="267974" y="27186"/>
                      <a:pt x="261732" y="54372"/>
                      <a:pt x="250497" y="54372"/>
                    </a:cubicBezTo>
                    <a:cubicBezTo>
                      <a:pt x="244672" y="54372"/>
                      <a:pt x="251746" y="27186"/>
                      <a:pt x="252994" y="20288"/>
                    </a:cubicBezTo>
                    <a:cubicBezTo>
                      <a:pt x="254242" y="12985"/>
                      <a:pt x="265061" y="4058"/>
                      <a:pt x="265061" y="4058"/>
                    </a:cubicBezTo>
                    <a:close/>
                    <a:moveTo>
                      <a:pt x="0" y="0"/>
                    </a:moveTo>
                    <a:lnTo>
                      <a:pt x="2913" y="4058"/>
                    </a:lnTo>
                    <a:cubicBezTo>
                      <a:pt x="2913" y="4058"/>
                      <a:pt x="13732" y="12985"/>
                      <a:pt x="14980" y="20288"/>
                    </a:cubicBezTo>
                    <a:cubicBezTo>
                      <a:pt x="16228" y="27186"/>
                      <a:pt x="23302" y="54372"/>
                      <a:pt x="17893" y="54372"/>
                    </a:cubicBezTo>
                    <a:cubicBezTo>
                      <a:pt x="6242" y="54372"/>
                      <a:pt x="0" y="27186"/>
                      <a:pt x="0" y="27186"/>
                    </a:cubicBezTo>
                    <a:close/>
                  </a:path>
                </a:pathLst>
              </a:custGeom>
              <a:solidFill>
                <a:srgbClr val="C09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2891"/>
              </a:p>
            </p:txBody>
          </p:sp>
        </p:grpSp>
        <p:sp>
          <p:nvSpPr>
            <p:cNvPr id="37" name="Freeform 918">
              <a:extLst>
                <a:ext uri="{FF2B5EF4-FFF2-40B4-BE49-F238E27FC236}">
                  <a16:creationId xmlns:a16="http://schemas.microsoft.com/office/drawing/2014/main" id="{45A63910-06FB-46D7-A59E-1D66A5377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585" y="2449383"/>
              <a:ext cx="989732" cy="1199103"/>
            </a:xfrm>
            <a:custGeom>
              <a:avLst/>
              <a:gdLst>
                <a:gd name="T0" fmla="*/ 759 w 918"/>
                <a:gd name="T1" fmla="*/ 501 h 1281"/>
                <a:gd name="T2" fmla="*/ 918 w 918"/>
                <a:gd name="T3" fmla="*/ 407 h 1281"/>
                <a:gd name="T4" fmla="*/ 808 w 918"/>
                <a:gd name="T5" fmla="*/ 94 h 1281"/>
                <a:gd name="T6" fmla="*/ 621 w 918"/>
                <a:gd name="T7" fmla="*/ 0 h 1281"/>
                <a:gd name="T8" fmla="*/ 459 w 918"/>
                <a:gd name="T9" fmla="*/ 55 h 1281"/>
                <a:gd name="T10" fmla="*/ 297 w 918"/>
                <a:gd name="T11" fmla="*/ 0 h 1281"/>
                <a:gd name="T12" fmla="*/ 110 w 918"/>
                <a:gd name="T13" fmla="*/ 94 h 1281"/>
                <a:gd name="T14" fmla="*/ 0 w 918"/>
                <a:gd name="T15" fmla="*/ 407 h 1281"/>
                <a:gd name="T16" fmla="*/ 159 w 918"/>
                <a:gd name="T17" fmla="*/ 501 h 1281"/>
                <a:gd name="T18" fmla="*/ 170 w 918"/>
                <a:gd name="T19" fmla="*/ 855 h 1281"/>
                <a:gd name="T20" fmla="*/ 140 w 918"/>
                <a:gd name="T21" fmla="*/ 1215 h 1281"/>
                <a:gd name="T22" fmla="*/ 459 w 918"/>
                <a:gd name="T23" fmla="*/ 1281 h 1281"/>
                <a:gd name="T24" fmla="*/ 778 w 918"/>
                <a:gd name="T25" fmla="*/ 1215 h 1281"/>
                <a:gd name="T26" fmla="*/ 748 w 918"/>
                <a:gd name="T27" fmla="*/ 855 h 1281"/>
                <a:gd name="T28" fmla="*/ 759 w 918"/>
                <a:gd name="T29" fmla="*/ 501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8" h="1281">
                  <a:moveTo>
                    <a:pt x="759" y="501"/>
                  </a:moveTo>
                  <a:lnTo>
                    <a:pt x="918" y="407"/>
                  </a:lnTo>
                  <a:cubicBezTo>
                    <a:pt x="918" y="252"/>
                    <a:pt x="841" y="132"/>
                    <a:pt x="808" y="94"/>
                  </a:cubicBezTo>
                  <a:cubicBezTo>
                    <a:pt x="775" y="55"/>
                    <a:pt x="621" y="0"/>
                    <a:pt x="621" y="0"/>
                  </a:cubicBezTo>
                  <a:lnTo>
                    <a:pt x="459" y="55"/>
                  </a:lnTo>
                  <a:lnTo>
                    <a:pt x="297" y="0"/>
                  </a:lnTo>
                  <a:cubicBezTo>
                    <a:pt x="297" y="0"/>
                    <a:pt x="143" y="55"/>
                    <a:pt x="110" y="94"/>
                  </a:cubicBezTo>
                  <a:cubicBezTo>
                    <a:pt x="77" y="132"/>
                    <a:pt x="0" y="252"/>
                    <a:pt x="0" y="407"/>
                  </a:cubicBezTo>
                  <a:lnTo>
                    <a:pt x="159" y="501"/>
                  </a:lnTo>
                  <a:lnTo>
                    <a:pt x="170" y="855"/>
                  </a:lnTo>
                  <a:lnTo>
                    <a:pt x="140" y="1215"/>
                  </a:lnTo>
                  <a:cubicBezTo>
                    <a:pt x="140" y="1215"/>
                    <a:pt x="344" y="1279"/>
                    <a:pt x="459" y="1281"/>
                  </a:cubicBezTo>
                  <a:cubicBezTo>
                    <a:pt x="574" y="1279"/>
                    <a:pt x="778" y="1215"/>
                    <a:pt x="778" y="1215"/>
                  </a:cubicBezTo>
                  <a:lnTo>
                    <a:pt x="748" y="855"/>
                  </a:lnTo>
                  <a:lnTo>
                    <a:pt x="759" y="50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891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2AB1C44-6E93-4983-978B-B79AA1EDDCA0}"/>
                </a:ext>
              </a:extLst>
            </p:cNvPr>
            <p:cNvSpPr txBox="1"/>
            <p:nvPr/>
          </p:nvSpPr>
          <p:spPr>
            <a:xfrm>
              <a:off x="3346732" y="1741415"/>
              <a:ext cx="1509149" cy="736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</a:rPr>
                <a:t>My teens are always on the social media!</a:t>
              </a:r>
            </a:p>
          </p:txBody>
        </p:sp>
      </p:grpSp>
      <p:pic>
        <p:nvPicPr>
          <p:cNvPr id="5130" name="Picture 10" descr="The Wine Show Glassware &amp; Wine Accessories Gift Set – RR Elite Wines">
            <a:extLst>
              <a:ext uri="{FF2B5EF4-FFF2-40B4-BE49-F238E27FC236}">
                <a16:creationId xmlns:a16="http://schemas.microsoft.com/office/drawing/2014/main" id="{546D6176-34B9-4C16-B375-FAD0B5193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2" b="14209"/>
          <a:stretch/>
        </p:blipFill>
        <p:spPr bwMode="auto">
          <a:xfrm>
            <a:off x="4445324" y="4568412"/>
            <a:ext cx="2480747" cy="180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2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59ED5A8A-E5E1-41B8-AE90-7DA26C8B2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592" y="3185842"/>
            <a:ext cx="2064239" cy="2121315"/>
          </a:xfrm>
          <a:prstGeom prst="rect">
            <a:avLst/>
          </a:prstGeom>
        </p:spPr>
      </p:pic>
      <p:sp>
        <p:nvSpPr>
          <p:cNvPr id="5" name="Gleichschenkliges Dreieck 49">
            <a:extLst>
              <a:ext uri="{FF2B5EF4-FFF2-40B4-BE49-F238E27FC236}">
                <a16:creationId xmlns:a16="http://schemas.microsoft.com/office/drawing/2014/main" id="{9B09D6F6-A645-47C4-B917-3320E3B3C00F}"/>
              </a:ext>
            </a:extLst>
          </p:cNvPr>
          <p:cNvSpPr/>
          <p:nvPr/>
        </p:nvSpPr>
        <p:spPr>
          <a:xfrm flipV="1">
            <a:off x="4609143" y="2499162"/>
            <a:ext cx="1800000" cy="235754"/>
          </a:xfrm>
          <a:prstGeom prst="triangle">
            <a:avLst/>
          </a:prstGeom>
          <a:solidFill>
            <a:srgbClr val="9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Gleichschenkliges Dreieck 50">
            <a:extLst>
              <a:ext uri="{FF2B5EF4-FFF2-40B4-BE49-F238E27FC236}">
                <a16:creationId xmlns:a16="http://schemas.microsoft.com/office/drawing/2014/main" id="{67015D6A-1B20-4545-93BB-50A9E9A8554F}"/>
              </a:ext>
            </a:extLst>
          </p:cNvPr>
          <p:cNvSpPr/>
          <p:nvPr/>
        </p:nvSpPr>
        <p:spPr>
          <a:xfrm flipV="1">
            <a:off x="9121515" y="2499162"/>
            <a:ext cx="1800000" cy="235754"/>
          </a:xfrm>
          <a:prstGeom prst="triangle">
            <a:avLst/>
          </a:prstGeom>
          <a:solidFill>
            <a:srgbClr val="9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C7020F-7314-4D5E-BBD6-F6860E6773ED}"/>
              </a:ext>
            </a:extLst>
          </p:cNvPr>
          <p:cNvSpPr/>
          <p:nvPr/>
        </p:nvSpPr>
        <p:spPr>
          <a:xfrm>
            <a:off x="0" y="1462093"/>
            <a:ext cx="12192000" cy="1037069"/>
          </a:xfrm>
          <a:prstGeom prst="rect">
            <a:avLst/>
          </a:prstGeom>
          <a:solidFill>
            <a:srgbClr val="9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879270-D1B1-4858-99DE-D31A7BF52A5F}"/>
              </a:ext>
            </a:extLst>
          </p:cNvPr>
          <p:cNvSpPr txBox="1"/>
          <p:nvPr/>
        </p:nvSpPr>
        <p:spPr>
          <a:xfrm>
            <a:off x="609600" y="447675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300" dirty="0">
                <a:solidFill>
                  <a:srgbClr val="900C3F"/>
                </a:solidFill>
              </a:rPr>
              <a:t>Customers with Potential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BAAF5-E73B-4C56-A46B-76181883DE85}"/>
              </a:ext>
            </a:extLst>
          </p:cNvPr>
          <p:cNvSpPr txBox="1"/>
          <p:nvPr/>
        </p:nvSpPr>
        <p:spPr>
          <a:xfrm>
            <a:off x="4543154" y="1735694"/>
            <a:ext cx="190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</a:rPr>
              <a:t>Taste</a:t>
            </a:r>
            <a:endParaRPr lang="pt-PT" sz="2400" spc="3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69922-5920-4A89-B8B9-2D339419932F}"/>
              </a:ext>
            </a:extLst>
          </p:cNvPr>
          <p:cNvSpPr txBox="1"/>
          <p:nvPr/>
        </p:nvSpPr>
        <p:spPr>
          <a:xfrm>
            <a:off x="9069125" y="1551028"/>
            <a:ext cx="190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</a:rPr>
              <a:t>Buying </a:t>
            </a:r>
            <a:r>
              <a:rPr lang="en-US" sz="2400" spc="300" dirty="0" err="1">
                <a:solidFill>
                  <a:schemeClr val="bg1"/>
                </a:solidFill>
              </a:rPr>
              <a:t>behaviour</a:t>
            </a:r>
            <a:endParaRPr lang="pt-PT" sz="2400" spc="300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0D41A38-F7D0-4E0E-9C94-A2B165B6F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748" y="5797306"/>
            <a:ext cx="3815354" cy="20255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4ECB299-F25B-43F7-B9B7-C52B53BD7E79}"/>
              </a:ext>
            </a:extLst>
          </p:cNvPr>
          <p:cNvSpPr txBox="1"/>
          <p:nvPr/>
        </p:nvSpPr>
        <p:spPr>
          <a:xfrm>
            <a:off x="7894131" y="3123751"/>
            <a:ext cx="421931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rgbClr val="900C3F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5733"/>
                </a:solidFill>
              </a:rPr>
              <a:t>37%</a:t>
            </a:r>
            <a:r>
              <a:rPr lang="en-US" sz="2000" b="1" dirty="0">
                <a:solidFill>
                  <a:srgbClr val="FFC300"/>
                </a:solidFill>
              </a:rPr>
              <a:t> </a:t>
            </a:r>
            <a:r>
              <a:rPr lang="en-US" sz="1600" dirty="0"/>
              <a:t>of purchases are made </a:t>
            </a:r>
            <a:r>
              <a:rPr lang="en-US" sz="1600" b="1" u="sng" dirty="0"/>
              <a:t>on promotion</a:t>
            </a:r>
            <a:endParaRPr lang="en-US" sz="1600" dirty="0"/>
          </a:p>
          <a:p>
            <a:pPr marL="285750" indent="-285750">
              <a:spcAft>
                <a:spcPts val="1200"/>
              </a:spcAft>
              <a:buClr>
                <a:srgbClr val="900C3F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5733"/>
                </a:solidFill>
              </a:rPr>
              <a:t>50% </a:t>
            </a:r>
            <a:r>
              <a:rPr lang="en-US" sz="1600" dirty="0"/>
              <a:t>of purchases are made </a:t>
            </a:r>
            <a:r>
              <a:rPr lang="en-US" sz="1600" b="1" u="sng" dirty="0"/>
              <a:t>online</a:t>
            </a:r>
          </a:p>
          <a:p>
            <a:pPr marL="285750" indent="-285750">
              <a:spcAft>
                <a:spcPts val="1200"/>
              </a:spcAft>
              <a:buClr>
                <a:srgbClr val="900C3F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5733"/>
                </a:solidFill>
              </a:rPr>
              <a:t>66%</a:t>
            </a:r>
            <a:r>
              <a:rPr lang="en-US" sz="1600" dirty="0"/>
              <a:t> have </a:t>
            </a:r>
            <a:r>
              <a:rPr lang="en-US" sz="1600" b="1" u="sng" dirty="0"/>
              <a:t>teens at home</a:t>
            </a:r>
          </a:p>
          <a:p>
            <a:pPr marL="285750" indent="-285750">
              <a:spcAft>
                <a:spcPts val="1200"/>
              </a:spcAft>
              <a:buClr>
                <a:srgbClr val="900C3F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5733"/>
                </a:solidFill>
              </a:rPr>
              <a:t>52%</a:t>
            </a:r>
            <a:r>
              <a:rPr lang="en-US" sz="1600" dirty="0"/>
              <a:t> have </a:t>
            </a:r>
            <a:r>
              <a:rPr lang="en-US" sz="1600" b="1" u="sng" dirty="0"/>
              <a:t>kids at home</a:t>
            </a:r>
          </a:p>
          <a:p>
            <a:pPr marL="285750" indent="-285750">
              <a:spcAft>
                <a:spcPts val="1200"/>
              </a:spcAft>
              <a:buClr>
                <a:srgbClr val="900C3F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5733"/>
                </a:solidFill>
              </a:rPr>
              <a:t>61.670$ (3 %)</a:t>
            </a:r>
            <a:r>
              <a:rPr lang="en-US" sz="1600" dirty="0"/>
              <a:t> is the value of </a:t>
            </a:r>
            <a:r>
              <a:rPr lang="en-US" sz="1600" b="1" u="sng" dirty="0"/>
              <a:t>profit to date</a:t>
            </a:r>
            <a:r>
              <a:rPr lang="en-US" sz="1600" b="1" dirty="0"/>
              <a:t> </a:t>
            </a:r>
            <a:r>
              <a:rPr lang="en-US" sz="1600" dirty="0"/>
              <a:t>from these customers</a:t>
            </a:r>
          </a:p>
          <a:p>
            <a:pPr marL="285750" indent="-285750">
              <a:spcAft>
                <a:spcPts val="1200"/>
              </a:spcAft>
              <a:buClr>
                <a:srgbClr val="900C3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Makes a purchase each </a:t>
            </a:r>
            <a:r>
              <a:rPr lang="en-US" sz="1600" b="1" dirty="0">
                <a:solidFill>
                  <a:srgbClr val="C00000"/>
                </a:solidFill>
              </a:rPr>
              <a:t>3 Months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381ADF-6A60-4EDD-A2BC-ADDFCE975C6E}"/>
              </a:ext>
            </a:extLst>
          </p:cNvPr>
          <p:cNvGrpSpPr/>
          <p:nvPr/>
        </p:nvGrpSpPr>
        <p:grpSpPr>
          <a:xfrm>
            <a:off x="982001" y="2805694"/>
            <a:ext cx="2699208" cy="3393980"/>
            <a:chOff x="1100788" y="1342424"/>
            <a:chExt cx="3064210" cy="3736957"/>
          </a:xfrm>
        </p:grpSpPr>
        <p:grpSp>
          <p:nvGrpSpPr>
            <p:cNvPr id="25" name="Gruppieren 40">
              <a:extLst>
                <a:ext uri="{FF2B5EF4-FFF2-40B4-BE49-F238E27FC236}">
                  <a16:creationId xmlns:a16="http://schemas.microsoft.com/office/drawing/2014/main" id="{54091F2D-6EC1-4547-8A9F-20D705EF77CA}"/>
                </a:ext>
              </a:extLst>
            </p:cNvPr>
            <p:cNvGrpSpPr/>
            <p:nvPr/>
          </p:nvGrpSpPr>
          <p:grpSpPr>
            <a:xfrm>
              <a:off x="1100788" y="1477108"/>
              <a:ext cx="1141157" cy="3602273"/>
              <a:chOff x="8853080" y="1930309"/>
              <a:chExt cx="732349" cy="2722258"/>
            </a:xfrm>
          </p:grpSpPr>
          <p:sp>
            <p:nvSpPr>
              <p:cNvPr id="47" name="Freeform 717">
                <a:extLst>
                  <a:ext uri="{FF2B5EF4-FFF2-40B4-BE49-F238E27FC236}">
                    <a16:creationId xmlns:a16="http://schemas.microsoft.com/office/drawing/2014/main" id="{009BC681-1D55-4D50-8557-14ED982E8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75264" y="1937709"/>
                <a:ext cx="687965" cy="2596503"/>
              </a:xfrm>
              <a:custGeom>
                <a:avLst/>
                <a:gdLst>
                  <a:gd name="T0" fmla="*/ 897 w 898"/>
                  <a:gd name="T1" fmla="*/ 1238 h 3411"/>
                  <a:gd name="T2" fmla="*/ 878 w 898"/>
                  <a:gd name="T3" fmla="*/ 882 h 3411"/>
                  <a:gd name="T4" fmla="*/ 646 w 898"/>
                  <a:gd name="T5" fmla="*/ 565 h 3411"/>
                  <a:gd name="T6" fmla="*/ 528 w 898"/>
                  <a:gd name="T7" fmla="*/ 419 h 3411"/>
                  <a:gd name="T8" fmla="*/ 562 w 898"/>
                  <a:gd name="T9" fmla="*/ 342 h 3411"/>
                  <a:gd name="T10" fmla="*/ 600 w 898"/>
                  <a:gd name="T11" fmla="*/ 288 h 3411"/>
                  <a:gd name="T12" fmla="*/ 589 w 898"/>
                  <a:gd name="T13" fmla="*/ 226 h 3411"/>
                  <a:gd name="T14" fmla="*/ 451 w 898"/>
                  <a:gd name="T15" fmla="*/ 8 h 3411"/>
                  <a:gd name="T16" fmla="*/ 446 w 898"/>
                  <a:gd name="T17" fmla="*/ 8 h 3411"/>
                  <a:gd name="T18" fmla="*/ 309 w 898"/>
                  <a:gd name="T19" fmla="*/ 226 h 3411"/>
                  <a:gd name="T20" fmla="*/ 298 w 898"/>
                  <a:gd name="T21" fmla="*/ 288 h 3411"/>
                  <a:gd name="T22" fmla="*/ 336 w 898"/>
                  <a:gd name="T23" fmla="*/ 342 h 3411"/>
                  <a:gd name="T24" fmla="*/ 369 w 898"/>
                  <a:gd name="T25" fmla="*/ 419 h 3411"/>
                  <a:gd name="T26" fmla="*/ 252 w 898"/>
                  <a:gd name="T27" fmla="*/ 565 h 3411"/>
                  <a:gd name="T28" fmla="*/ 20 w 898"/>
                  <a:gd name="T29" fmla="*/ 882 h 3411"/>
                  <a:gd name="T30" fmla="*/ 1 w 898"/>
                  <a:gd name="T31" fmla="*/ 1238 h 3411"/>
                  <a:gd name="T32" fmla="*/ 31 w 898"/>
                  <a:gd name="T33" fmla="*/ 1720 h 3411"/>
                  <a:gd name="T34" fmla="*/ 77 w 898"/>
                  <a:gd name="T35" fmla="*/ 2045 h 3411"/>
                  <a:gd name="T36" fmla="*/ 123 w 898"/>
                  <a:gd name="T37" fmla="*/ 1678 h 3411"/>
                  <a:gd name="T38" fmla="*/ 125 w 898"/>
                  <a:gd name="T39" fmla="*/ 1363 h 3411"/>
                  <a:gd name="T40" fmla="*/ 166 w 898"/>
                  <a:gd name="T41" fmla="*/ 966 h 3411"/>
                  <a:gd name="T42" fmla="*/ 176 w 898"/>
                  <a:gd name="T43" fmla="*/ 1337 h 3411"/>
                  <a:gd name="T44" fmla="*/ 168 w 898"/>
                  <a:gd name="T45" fmla="*/ 2296 h 3411"/>
                  <a:gd name="T46" fmla="*/ 187 w 898"/>
                  <a:gd name="T47" fmla="*/ 2565 h 3411"/>
                  <a:gd name="T48" fmla="*/ 249 w 898"/>
                  <a:gd name="T49" fmla="*/ 3411 h 3411"/>
                  <a:gd name="T50" fmla="*/ 378 w 898"/>
                  <a:gd name="T51" fmla="*/ 3395 h 3411"/>
                  <a:gd name="T52" fmla="*/ 398 w 898"/>
                  <a:gd name="T53" fmla="*/ 3090 h 3411"/>
                  <a:gd name="T54" fmla="*/ 398 w 898"/>
                  <a:gd name="T55" fmla="*/ 2504 h 3411"/>
                  <a:gd name="T56" fmla="*/ 432 w 898"/>
                  <a:gd name="T57" fmla="*/ 2045 h 3411"/>
                  <a:gd name="T58" fmla="*/ 466 w 898"/>
                  <a:gd name="T59" fmla="*/ 2045 h 3411"/>
                  <a:gd name="T60" fmla="*/ 500 w 898"/>
                  <a:gd name="T61" fmla="*/ 2504 h 3411"/>
                  <a:gd name="T62" fmla="*/ 500 w 898"/>
                  <a:gd name="T63" fmla="*/ 3090 h 3411"/>
                  <a:gd name="T64" fmla="*/ 520 w 898"/>
                  <a:gd name="T65" fmla="*/ 3395 h 3411"/>
                  <a:gd name="T66" fmla="*/ 649 w 898"/>
                  <a:gd name="T67" fmla="*/ 3411 h 3411"/>
                  <a:gd name="T68" fmla="*/ 711 w 898"/>
                  <a:gd name="T69" fmla="*/ 2565 h 3411"/>
                  <a:gd name="T70" fmla="*/ 730 w 898"/>
                  <a:gd name="T71" fmla="*/ 2296 h 3411"/>
                  <a:gd name="T72" fmla="*/ 722 w 898"/>
                  <a:gd name="T73" fmla="*/ 1337 h 3411"/>
                  <a:gd name="T74" fmla="*/ 731 w 898"/>
                  <a:gd name="T75" fmla="*/ 966 h 3411"/>
                  <a:gd name="T76" fmla="*/ 773 w 898"/>
                  <a:gd name="T77" fmla="*/ 1363 h 3411"/>
                  <a:gd name="T78" fmla="*/ 775 w 898"/>
                  <a:gd name="T79" fmla="*/ 1678 h 3411"/>
                  <a:gd name="T80" fmla="*/ 821 w 898"/>
                  <a:gd name="T81" fmla="*/ 2045 h 3411"/>
                  <a:gd name="T82" fmla="*/ 867 w 898"/>
                  <a:gd name="T83" fmla="*/ 1720 h 3411"/>
                  <a:gd name="T84" fmla="*/ 897 w 898"/>
                  <a:gd name="T85" fmla="*/ 1238 h 3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8" h="3411">
                    <a:moveTo>
                      <a:pt x="897" y="1238"/>
                    </a:moveTo>
                    <a:cubicBezTo>
                      <a:pt x="895" y="1109"/>
                      <a:pt x="873" y="930"/>
                      <a:pt x="878" y="882"/>
                    </a:cubicBezTo>
                    <a:cubicBezTo>
                      <a:pt x="881" y="842"/>
                      <a:pt x="863" y="604"/>
                      <a:pt x="646" y="565"/>
                    </a:cubicBezTo>
                    <a:cubicBezTo>
                      <a:pt x="490" y="537"/>
                      <a:pt x="528" y="419"/>
                      <a:pt x="528" y="419"/>
                    </a:cubicBezTo>
                    <a:cubicBezTo>
                      <a:pt x="559" y="398"/>
                      <a:pt x="562" y="342"/>
                      <a:pt x="562" y="342"/>
                    </a:cubicBezTo>
                    <a:cubicBezTo>
                      <a:pt x="580" y="342"/>
                      <a:pt x="579" y="336"/>
                      <a:pt x="600" y="288"/>
                    </a:cubicBezTo>
                    <a:cubicBezTo>
                      <a:pt x="622" y="240"/>
                      <a:pt x="589" y="226"/>
                      <a:pt x="589" y="226"/>
                    </a:cubicBezTo>
                    <a:cubicBezTo>
                      <a:pt x="632" y="0"/>
                      <a:pt x="451" y="8"/>
                      <a:pt x="451" y="8"/>
                    </a:cubicBezTo>
                    <a:lnTo>
                      <a:pt x="446" y="8"/>
                    </a:lnTo>
                    <a:cubicBezTo>
                      <a:pt x="446" y="8"/>
                      <a:pt x="266" y="0"/>
                      <a:pt x="309" y="226"/>
                    </a:cubicBezTo>
                    <a:cubicBezTo>
                      <a:pt x="309" y="226"/>
                      <a:pt x="276" y="240"/>
                      <a:pt x="298" y="288"/>
                    </a:cubicBezTo>
                    <a:cubicBezTo>
                      <a:pt x="319" y="336"/>
                      <a:pt x="318" y="342"/>
                      <a:pt x="336" y="342"/>
                    </a:cubicBezTo>
                    <a:cubicBezTo>
                      <a:pt x="336" y="342"/>
                      <a:pt x="338" y="398"/>
                      <a:pt x="369" y="419"/>
                    </a:cubicBezTo>
                    <a:cubicBezTo>
                      <a:pt x="369" y="419"/>
                      <a:pt x="408" y="537"/>
                      <a:pt x="252" y="565"/>
                    </a:cubicBezTo>
                    <a:cubicBezTo>
                      <a:pt x="34" y="604"/>
                      <a:pt x="17" y="842"/>
                      <a:pt x="20" y="882"/>
                    </a:cubicBezTo>
                    <a:cubicBezTo>
                      <a:pt x="24" y="930"/>
                      <a:pt x="3" y="1109"/>
                      <a:pt x="1" y="1238"/>
                    </a:cubicBezTo>
                    <a:cubicBezTo>
                      <a:pt x="0" y="1367"/>
                      <a:pt x="31" y="1720"/>
                      <a:pt x="31" y="1720"/>
                    </a:cubicBezTo>
                    <a:cubicBezTo>
                      <a:pt x="11" y="1887"/>
                      <a:pt x="37" y="2040"/>
                      <a:pt x="77" y="2045"/>
                    </a:cubicBezTo>
                    <a:cubicBezTo>
                      <a:pt x="117" y="2049"/>
                      <a:pt x="123" y="1678"/>
                      <a:pt x="123" y="1678"/>
                    </a:cubicBezTo>
                    <a:lnTo>
                      <a:pt x="125" y="1363"/>
                    </a:lnTo>
                    <a:lnTo>
                      <a:pt x="166" y="966"/>
                    </a:lnTo>
                    <a:lnTo>
                      <a:pt x="176" y="1337"/>
                    </a:lnTo>
                    <a:cubicBezTo>
                      <a:pt x="176" y="1337"/>
                      <a:pt x="109" y="1967"/>
                      <a:pt x="168" y="2296"/>
                    </a:cubicBezTo>
                    <a:cubicBezTo>
                      <a:pt x="168" y="2296"/>
                      <a:pt x="193" y="2501"/>
                      <a:pt x="187" y="2565"/>
                    </a:cubicBezTo>
                    <a:cubicBezTo>
                      <a:pt x="182" y="2628"/>
                      <a:pt x="223" y="3238"/>
                      <a:pt x="249" y="3411"/>
                    </a:cubicBezTo>
                    <a:lnTo>
                      <a:pt x="378" y="3395"/>
                    </a:lnTo>
                    <a:cubicBezTo>
                      <a:pt x="378" y="3395"/>
                      <a:pt x="384" y="3134"/>
                      <a:pt x="398" y="3090"/>
                    </a:cubicBezTo>
                    <a:cubicBezTo>
                      <a:pt x="411" y="3046"/>
                      <a:pt x="390" y="2610"/>
                      <a:pt x="398" y="2504"/>
                    </a:cubicBezTo>
                    <a:cubicBezTo>
                      <a:pt x="406" y="2398"/>
                      <a:pt x="432" y="2045"/>
                      <a:pt x="432" y="2045"/>
                    </a:cubicBezTo>
                    <a:lnTo>
                      <a:pt x="466" y="2045"/>
                    </a:lnTo>
                    <a:cubicBezTo>
                      <a:pt x="466" y="2045"/>
                      <a:pt x="492" y="2398"/>
                      <a:pt x="500" y="2504"/>
                    </a:cubicBezTo>
                    <a:cubicBezTo>
                      <a:pt x="508" y="2610"/>
                      <a:pt x="487" y="3046"/>
                      <a:pt x="500" y="3090"/>
                    </a:cubicBezTo>
                    <a:cubicBezTo>
                      <a:pt x="513" y="3134"/>
                      <a:pt x="520" y="3395"/>
                      <a:pt x="520" y="3395"/>
                    </a:cubicBezTo>
                    <a:lnTo>
                      <a:pt x="649" y="3411"/>
                    </a:lnTo>
                    <a:cubicBezTo>
                      <a:pt x="675" y="3238"/>
                      <a:pt x="716" y="2628"/>
                      <a:pt x="711" y="2565"/>
                    </a:cubicBezTo>
                    <a:cubicBezTo>
                      <a:pt x="705" y="2501"/>
                      <a:pt x="730" y="2296"/>
                      <a:pt x="730" y="2296"/>
                    </a:cubicBezTo>
                    <a:cubicBezTo>
                      <a:pt x="789" y="1967"/>
                      <a:pt x="722" y="1337"/>
                      <a:pt x="722" y="1337"/>
                    </a:cubicBezTo>
                    <a:lnTo>
                      <a:pt x="731" y="966"/>
                    </a:lnTo>
                    <a:lnTo>
                      <a:pt x="773" y="1363"/>
                    </a:lnTo>
                    <a:lnTo>
                      <a:pt x="775" y="1678"/>
                    </a:lnTo>
                    <a:cubicBezTo>
                      <a:pt x="775" y="1678"/>
                      <a:pt x="781" y="2049"/>
                      <a:pt x="821" y="2045"/>
                    </a:cubicBezTo>
                    <a:cubicBezTo>
                      <a:pt x="861" y="2040"/>
                      <a:pt x="887" y="1887"/>
                      <a:pt x="867" y="1720"/>
                    </a:cubicBezTo>
                    <a:cubicBezTo>
                      <a:pt x="867" y="1720"/>
                      <a:pt x="898" y="1367"/>
                      <a:pt x="897" y="1238"/>
                    </a:cubicBezTo>
                  </a:path>
                </a:pathLst>
              </a:custGeom>
              <a:solidFill>
                <a:srgbClr val="F9D9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2891"/>
              </a:p>
            </p:txBody>
          </p:sp>
          <p:sp>
            <p:nvSpPr>
              <p:cNvPr id="48" name="Freeform 902">
                <a:extLst>
                  <a:ext uri="{FF2B5EF4-FFF2-40B4-BE49-F238E27FC236}">
                    <a16:creationId xmlns:a16="http://schemas.microsoft.com/office/drawing/2014/main" id="{9F5ABD48-DBA3-4521-A111-DE08BE211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7190" y="1930309"/>
                <a:ext cx="236719" cy="214529"/>
              </a:xfrm>
              <a:custGeom>
                <a:avLst/>
                <a:gdLst>
                  <a:gd name="T0" fmla="*/ 8 w 319"/>
                  <a:gd name="T1" fmla="*/ 193 h 278"/>
                  <a:gd name="T2" fmla="*/ 24 w 319"/>
                  <a:gd name="T3" fmla="*/ 278 h 278"/>
                  <a:gd name="T4" fmla="*/ 64 w 319"/>
                  <a:gd name="T5" fmla="*/ 211 h 278"/>
                  <a:gd name="T6" fmla="*/ 54 w 319"/>
                  <a:gd name="T7" fmla="*/ 147 h 278"/>
                  <a:gd name="T8" fmla="*/ 73 w 319"/>
                  <a:gd name="T9" fmla="*/ 80 h 278"/>
                  <a:gd name="T10" fmla="*/ 161 w 319"/>
                  <a:gd name="T11" fmla="*/ 128 h 278"/>
                  <a:gd name="T12" fmla="*/ 264 w 319"/>
                  <a:gd name="T13" fmla="*/ 135 h 278"/>
                  <a:gd name="T14" fmla="*/ 265 w 319"/>
                  <a:gd name="T15" fmla="*/ 212 h 278"/>
                  <a:gd name="T16" fmla="*/ 304 w 319"/>
                  <a:gd name="T17" fmla="*/ 278 h 278"/>
                  <a:gd name="T18" fmla="*/ 319 w 319"/>
                  <a:gd name="T19" fmla="*/ 178 h 278"/>
                  <a:gd name="T20" fmla="*/ 234 w 319"/>
                  <a:gd name="T21" fmla="*/ 31 h 278"/>
                  <a:gd name="T22" fmla="*/ 77 w 319"/>
                  <a:gd name="T23" fmla="*/ 39 h 278"/>
                  <a:gd name="T24" fmla="*/ 8 w 319"/>
                  <a:gd name="T25" fmla="*/ 193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9" h="278">
                    <a:moveTo>
                      <a:pt x="8" y="193"/>
                    </a:moveTo>
                    <a:lnTo>
                      <a:pt x="24" y="278"/>
                    </a:lnTo>
                    <a:lnTo>
                      <a:pt x="64" y="211"/>
                    </a:lnTo>
                    <a:cubicBezTo>
                      <a:pt x="64" y="211"/>
                      <a:pt x="50" y="170"/>
                      <a:pt x="54" y="147"/>
                    </a:cubicBezTo>
                    <a:cubicBezTo>
                      <a:pt x="59" y="121"/>
                      <a:pt x="80" y="116"/>
                      <a:pt x="73" y="80"/>
                    </a:cubicBezTo>
                    <a:cubicBezTo>
                      <a:pt x="73" y="80"/>
                      <a:pt x="109" y="118"/>
                      <a:pt x="161" y="128"/>
                    </a:cubicBezTo>
                    <a:cubicBezTo>
                      <a:pt x="214" y="139"/>
                      <a:pt x="250" y="113"/>
                      <a:pt x="264" y="135"/>
                    </a:cubicBezTo>
                    <a:cubicBezTo>
                      <a:pt x="279" y="159"/>
                      <a:pt x="265" y="212"/>
                      <a:pt x="265" y="212"/>
                    </a:cubicBezTo>
                    <a:lnTo>
                      <a:pt x="304" y="278"/>
                    </a:lnTo>
                    <a:cubicBezTo>
                      <a:pt x="304" y="278"/>
                      <a:pt x="318" y="212"/>
                      <a:pt x="319" y="178"/>
                    </a:cubicBezTo>
                    <a:cubicBezTo>
                      <a:pt x="319" y="142"/>
                      <a:pt x="309" y="62"/>
                      <a:pt x="234" y="31"/>
                    </a:cubicBezTo>
                    <a:cubicBezTo>
                      <a:pt x="160" y="0"/>
                      <a:pt x="103" y="22"/>
                      <a:pt x="77" y="39"/>
                    </a:cubicBezTo>
                    <a:cubicBezTo>
                      <a:pt x="50" y="56"/>
                      <a:pt x="0" y="103"/>
                      <a:pt x="8" y="193"/>
                    </a:cubicBezTo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2891"/>
              </a:p>
            </p:txBody>
          </p:sp>
          <p:sp>
            <p:nvSpPr>
              <p:cNvPr id="49" name="Freeform 909">
                <a:extLst>
                  <a:ext uri="{FF2B5EF4-FFF2-40B4-BE49-F238E27FC236}">
                    <a16:creationId xmlns:a16="http://schemas.microsoft.com/office/drawing/2014/main" id="{D8524178-CE67-4BAA-9E6F-AC29A390B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4035" y="3298832"/>
                <a:ext cx="510427" cy="1220580"/>
              </a:xfrm>
              <a:custGeom>
                <a:avLst/>
                <a:gdLst>
                  <a:gd name="T0" fmla="*/ 651 w 664"/>
                  <a:gd name="T1" fmla="*/ 0 h 1604"/>
                  <a:gd name="T2" fmla="*/ 332 w 664"/>
                  <a:gd name="T3" fmla="*/ 0 h 1604"/>
                  <a:gd name="T4" fmla="*/ 13 w 664"/>
                  <a:gd name="T5" fmla="*/ 0 h 1604"/>
                  <a:gd name="T6" fmla="*/ 0 w 664"/>
                  <a:gd name="T7" fmla="*/ 186 h 1604"/>
                  <a:gd name="T8" fmla="*/ 52 w 664"/>
                  <a:gd name="T9" fmla="*/ 833 h 1604"/>
                  <a:gd name="T10" fmla="*/ 90 w 664"/>
                  <a:gd name="T11" fmla="*/ 1369 h 1604"/>
                  <a:gd name="T12" fmla="*/ 107 w 664"/>
                  <a:gd name="T13" fmla="*/ 1604 h 1604"/>
                  <a:gd name="T14" fmla="*/ 271 w 664"/>
                  <a:gd name="T15" fmla="*/ 1581 h 1604"/>
                  <a:gd name="T16" fmla="*/ 289 w 664"/>
                  <a:gd name="T17" fmla="*/ 1360 h 1604"/>
                  <a:gd name="T18" fmla="*/ 301 w 664"/>
                  <a:gd name="T19" fmla="*/ 936 h 1604"/>
                  <a:gd name="T20" fmla="*/ 295 w 664"/>
                  <a:gd name="T21" fmla="*/ 763 h 1604"/>
                  <a:gd name="T22" fmla="*/ 329 w 664"/>
                  <a:gd name="T23" fmla="*/ 311 h 1604"/>
                  <a:gd name="T24" fmla="*/ 335 w 664"/>
                  <a:gd name="T25" fmla="*/ 311 h 1604"/>
                  <a:gd name="T26" fmla="*/ 368 w 664"/>
                  <a:gd name="T27" fmla="*/ 763 h 1604"/>
                  <a:gd name="T28" fmla="*/ 363 w 664"/>
                  <a:gd name="T29" fmla="*/ 936 h 1604"/>
                  <a:gd name="T30" fmla="*/ 375 w 664"/>
                  <a:gd name="T31" fmla="*/ 1360 h 1604"/>
                  <a:gd name="T32" fmla="*/ 393 w 664"/>
                  <a:gd name="T33" fmla="*/ 1581 h 1604"/>
                  <a:gd name="T34" fmla="*/ 557 w 664"/>
                  <a:gd name="T35" fmla="*/ 1604 h 1604"/>
                  <a:gd name="T36" fmla="*/ 574 w 664"/>
                  <a:gd name="T37" fmla="*/ 1369 h 1604"/>
                  <a:gd name="T38" fmla="*/ 612 w 664"/>
                  <a:gd name="T39" fmla="*/ 833 h 1604"/>
                  <a:gd name="T40" fmla="*/ 664 w 664"/>
                  <a:gd name="T41" fmla="*/ 186 h 1604"/>
                  <a:gd name="T42" fmla="*/ 651 w 664"/>
                  <a:gd name="T43" fmla="*/ 0 h 1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64" h="1604">
                    <a:moveTo>
                      <a:pt x="651" y="0"/>
                    </a:moveTo>
                    <a:lnTo>
                      <a:pt x="332" y="0"/>
                    </a:lnTo>
                    <a:lnTo>
                      <a:pt x="13" y="0"/>
                    </a:lnTo>
                    <a:lnTo>
                      <a:pt x="0" y="186"/>
                    </a:lnTo>
                    <a:cubicBezTo>
                      <a:pt x="9" y="400"/>
                      <a:pt x="65" y="675"/>
                      <a:pt x="52" y="833"/>
                    </a:cubicBezTo>
                    <a:cubicBezTo>
                      <a:pt x="40" y="990"/>
                      <a:pt x="90" y="1369"/>
                      <a:pt x="90" y="1369"/>
                    </a:cubicBezTo>
                    <a:cubicBezTo>
                      <a:pt x="105" y="1431"/>
                      <a:pt x="107" y="1604"/>
                      <a:pt x="107" y="1604"/>
                    </a:cubicBezTo>
                    <a:lnTo>
                      <a:pt x="271" y="1581"/>
                    </a:lnTo>
                    <a:cubicBezTo>
                      <a:pt x="271" y="1581"/>
                      <a:pt x="282" y="1405"/>
                      <a:pt x="289" y="1360"/>
                    </a:cubicBezTo>
                    <a:cubicBezTo>
                      <a:pt x="289" y="1360"/>
                      <a:pt x="309" y="1159"/>
                      <a:pt x="301" y="936"/>
                    </a:cubicBezTo>
                    <a:cubicBezTo>
                      <a:pt x="299" y="872"/>
                      <a:pt x="295" y="814"/>
                      <a:pt x="295" y="763"/>
                    </a:cubicBezTo>
                    <a:cubicBezTo>
                      <a:pt x="296" y="652"/>
                      <a:pt x="316" y="408"/>
                      <a:pt x="329" y="311"/>
                    </a:cubicBezTo>
                    <a:cubicBezTo>
                      <a:pt x="329" y="307"/>
                      <a:pt x="335" y="307"/>
                      <a:pt x="335" y="311"/>
                    </a:cubicBezTo>
                    <a:cubicBezTo>
                      <a:pt x="348" y="408"/>
                      <a:pt x="368" y="652"/>
                      <a:pt x="368" y="763"/>
                    </a:cubicBezTo>
                    <a:cubicBezTo>
                      <a:pt x="369" y="814"/>
                      <a:pt x="365" y="872"/>
                      <a:pt x="363" y="936"/>
                    </a:cubicBezTo>
                    <a:cubicBezTo>
                      <a:pt x="355" y="1159"/>
                      <a:pt x="375" y="1360"/>
                      <a:pt x="375" y="1360"/>
                    </a:cubicBezTo>
                    <a:cubicBezTo>
                      <a:pt x="382" y="1405"/>
                      <a:pt x="393" y="1581"/>
                      <a:pt x="393" y="1581"/>
                    </a:cubicBezTo>
                    <a:lnTo>
                      <a:pt x="557" y="1604"/>
                    </a:lnTo>
                    <a:cubicBezTo>
                      <a:pt x="557" y="1604"/>
                      <a:pt x="559" y="1431"/>
                      <a:pt x="574" y="1369"/>
                    </a:cubicBezTo>
                    <a:cubicBezTo>
                      <a:pt x="574" y="1369"/>
                      <a:pt x="624" y="990"/>
                      <a:pt x="612" y="833"/>
                    </a:cubicBezTo>
                    <a:cubicBezTo>
                      <a:pt x="599" y="675"/>
                      <a:pt x="655" y="400"/>
                      <a:pt x="664" y="186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2891"/>
              </a:p>
            </p:txBody>
          </p:sp>
          <p:sp>
            <p:nvSpPr>
              <p:cNvPr id="50" name="Freeform 911">
                <a:extLst>
                  <a:ext uri="{FF2B5EF4-FFF2-40B4-BE49-F238E27FC236}">
                    <a16:creationId xmlns:a16="http://schemas.microsoft.com/office/drawing/2014/main" id="{1A1101DE-677D-4B68-AAEE-6D5AA65A3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4587" y="2314975"/>
                <a:ext cx="229323" cy="451246"/>
              </a:xfrm>
              <a:custGeom>
                <a:avLst/>
                <a:gdLst>
                  <a:gd name="T0" fmla="*/ 26 w 31"/>
                  <a:gd name="T1" fmla="*/ 0 h 61"/>
                  <a:gd name="T2" fmla="*/ 15 w 31"/>
                  <a:gd name="T3" fmla="*/ 5 h 61"/>
                  <a:gd name="T4" fmla="*/ 5 w 31"/>
                  <a:gd name="T5" fmla="*/ 0 h 61"/>
                  <a:gd name="T6" fmla="*/ 0 w 31"/>
                  <a:gd name="T7" fmla="*/ 6 h 61"/>
                  <a:gd name="T8" fmla="*/ 2 w 31"/>
                  <a:gd name="T9" fmla="*/ 44 h 61"/>
                  <a:gd name="T10" fmla="*/ 15 w 31"/>
                  <a:gd name="T11" fmla="*/ 61 h 61"/>
                  <a:gd name="T12" fmla="*/ 29 w 31"/>
                  <a:gd name="T13" fmla="*/ 44 h 61"/>
                  <a:gd name="T14" fmla="*/ 31 w 31"/>
                  <a:gd name="T15" fmla="*/ 6 h 61"/>
                  <a:gd name="T16" fmla="*/ 26 w 31"/>
                  <a:gd name="T1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61">
                    <a:moveTo>
                      <a:pt x="26" y="0"/>
                    </a:moveTo>
                    <a:lnTo>
                      <a:pt x="15" y="5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2" y="44"/>
                    </a:lnTo>
                    <a:lnTo>
                      <a:pt x="15" y="61"/>
                    </a:lnTo>
                    <a:lnTo>
                      <a:pt x="29" y="44"/>
                    </a:lnTo>
                    <a:lnTo>
                      <a:pt x="31" y="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2891"/>
              </a:p>
            </p:txBody>
          </p:sp>
          <p:sp>
            <p:nvSpPr>
              <p:cNvPr id="51" name="Freeform 912">
                <a:extLst>
                  <a:ext uri="{FF2B5EF4-FFF2-40B4-BE49-F238E27FC236}">
                    <a16:creationId xmlns:a16="http://schemas.microsoft.com/office/drawing/2014/main" id="{842ECD09-4A5C-40F4-A439-E342ABC97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5958" y="2403749"/>
                <a:ext cx="66580" cy="399461"/>
              </a:xfrm>
              <a:custGeom>
                <a:avLst/>
                <a:gdLst>
                  <a:gd name="T0" fmla="*/ 7 w 9"/>
                  <a:gd name="T1" fmla="*/ 9 h 54"/>
                  <a:gd name="T2" fmla="*/ 9 w 9"/>
                  <a:gd name="T3" fmla="*/ 5 h 54"/>
                  <a:gd name="T4" fmla="*/ 4 w 9"/>
                  <a:gd name="T5" fmla="*/ 0 h 54"/>
                  <a:gd name="T6" fmla="*/ 0 w 9"/>
                  <a:gd name="T7" fmla="*/ 5 h 54"/>
                  <a:gd name="T8" fmla="*/ 2 w 9"/>
                  <a:gd name="T9" fmla="*/ 9 h 54"/>
                  <a:gd name="T10" fmla="*/ 0 w 9"/>
                  <a:gd name="T11" fmla="*/ 33 h 54"/>
                  <a:gd name="T12" fmla="*/ 4 w 9"/>
                  <a:gd name="T13" fmla="*/ 54 h 54"/>
                  <a:gd name="T14" fmla="*/ 9 w 9"/>
                  <a:gd name="T15" fmla="*/ 33 h 54"/>
                  <a:gd name="T16" fmla="*/ 7 w 9"/>
                  <a:gd name="T17" fmla="*/ 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54">
                    <a:moveTo>
                      <a:pt x="7" y="9"/>
                    </a:moveTo>
                    <a:lnTo>
                      <a:pt x="9" y="5"/>
                    </a:lnTo>
                    <a:lnTo>
                      <a:pt x="4" y="0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0" y="33"/>
                    </a:lnTo>
                    <a:lnTo>
                      <a:pt x="4" y="54"/>
                    </a:lnTo>
                    <a:lnTo>
                      <a:pt x="9" y="33"/>
                    </a:lnTo>
                    <a:lnTo>
                      <a:pt x="7" y="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2891"/>
              </a:p>
            </p:txBody>
          </p:sp>
          <p:sp>
            <p:nvSpPr>
              <p:cNvPr id="52" name="Freeform 913">
                <a:extLst>
                  <a:ext uri="{FF2B5EF4-FFF2-40B4-BE49-F238E27FC236}">
                    <a16:creationId xmlns:a16="http://schemas.microsoft.com/office/drawing/2014/main" id="{B8DDE78A-1415-48F7-B991-1A664A9F4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3080" y="2344570"/>
                <a:ext cx="732349" cy="1072631"/>
              </a:xfrm>
              <a:custGeom>
                <a:avLst/>
                <a:gdLst>
                  <a:gd name="T0" fmla="*/ 887 w 960"/>
                  <a:gd name="T1" fmla="*/ 99 h 1409"/>
                  <a:gd name="T2" fmla="*/ 740 w 960"/>
                  <a:gd name="T3" fmla="*/ 46 h 1409"/>
                  <a:gd name="T4" fmla="*/ 707 w 960"/>
                  <a:gd name="T5" fmla="*/ 23 h 1409"/>
                  <a:gd name="T6" fmla="*/ 626 w 960"/>
                  <a:gd name="T7" fmla="*/ 0 h 1409"/>
                  <a:gd name="T8" fmla="*/ 480 w 960"/>
                  <a:gd name="T9" fmla="*/ 516 h 1409"/>
                  <a:gd name="T10" fmla="*/ 333 w 960"/>
                  <a:gd name="T11" fmla="*/ 0 h 1409"/>
                  <a:gd name="T12" fmla="*/ 253 w 960"/>
                  <a:gd name="T13" fmla="*/ 23 h 1409"/>
                  <a:gd name="T14" fmla="*/ 220 w 960"/>
                  <a:gd name="T15" fmla="*/ 46 h 1409"/>
                  <a:gd name="T16" fmla="*/ 73 w 960"/>
                  <a:gd name="T17" fmla="*/ 99 h 1409"/>
                  <a:gd name="T18" fmla="*/ 18 w 960"/>
                  <a:gd name="T19" fmla="*/ 420 h 1409"/>
                  <a:gd name="T20" fmla="*/ 28 w 960"/>
                  <a:gd name="T21" fmla="*/ 1156 h 1409"/>
                  <a:gd name="T22" fmla="*/ 168 w 960"/>
                  <a:gd name="T23" fmla="*/ 1132 h 1409"/>
                  <a:gd name="T24" fmla="*/ 197 w 960"/>
                  <a:gd name="T25" fmla="*/ 434 h 1409"/>
                  <a:gd name="T26" fmla="*/ 197 w 960"/>
                  <a:gd name="T27" fmla="*/ 856 h 1409"/>
                  <a:gd name="T28" fmla="*/ 146 w 960"/>
                  <a:gd name="T29" fmla="*/ 1381 h 1409"/>
                  <a:gd name="T30" fmla="*/ 435 w 960"/>
                  <a:gd name="T31" fmla="*/ 1409 h 1409"/>
                  <a:gd name="T32" fmla="*/ 480 w 960"/>
                  <a:gd name="T33" fmla="*/ 1265 h 1409"/>
                  <a:gd name="T34" fmla="*/ 525 w 960"/>
                  <a:gd name="T35" fmla="*/ 1409 h 1409"/>
                  <a:gd name="T36" fmla="*/ 814 w 960"/>
                  <a:gd name="T37" fmla="*/ 1381 h 1409"/>
                  <a:gd name="T38" fmla="*/ 763 w 960"/>
                  <a:gd name="T39" fmla="*/ 856 h 1409"/>
                  <a:gd name="T40" fmla="*/ 762 w 960"/>
                  <a:gd name="T41" fmla="*/ 434 h 1409"/>
                  <a:gd name="T42" fmla="*/ 792 w 960"/>
                  <a:gd name="T43" fmla="*/ 1132 h 1409"/>
                  <a:gd name="T44" fmla="*/ 932 w 960"/>
                  <a:gd name="T45" fmla="*/ 1156 h 1409"/>
                  <a:gd name="T46" fmla="*/ 942 w 960"/>
                  <a:gd name="T47" fmla="*/ 420 h 1409"/>
                  <a:gd name="T48" fmla="*/ 887 w 960"/>
                  <a:gd name="T49" fmla="*/ 99 h 1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60" h="1409">
                    <a:moveTo>
                      <a:pt x="887" y="99"/>
                    </a:moveTo>
                    <a:lnTo>
                      <a:pt x="740" y="46"/>
                    </a:lnTo>
                    <a:lnTo>
                      <a:pt x="707" y="23"/>
                    </a:lnTo>
                    <a:lnTo>
                      <a:pt x="626" y="0"/>
                    </a:lnTo>
                    <a:lnTo>
                      <a:pt x="480" y="516"/>
                    </a:lnTo>
                    <a:lnTo>
                      <a:pt x="333" y="0"/>
                    </a:lnTo>
                    <a:lnTo>
                      <a:pt x="253" y="23"/>
                    </a:lnTo>
                    <a:lnTo>
                      <a:pt x="220" y="46"/>
                    </a:lnTo>
                    <a:lnTo>
                      <a:pt x="73" y="99"/>
                    </a:lnTo>
                    <a:cubicBezTo>
                      <a:pt x="73" y="99"/>
                      <a:pt x="16" y="293"/>
                      <a:pt x="18" y="420"/>
                    </a:cubicBezTo>
                    <a:cubicBezTo>
                      <a:pt x="20" y="544"/>
                      <a:pt x="0" y="1017"/>
                      <a:pt x="28" y="1156"/>
                    </a:cubicBezTo>
                    <a:lnTo>
                      <a:pt x="168" y="1132"/>
                    </a:lnTo>
                    <a:lnTo>
                      <a:pt x="197" y="434"/>
                    </a:lnTo>
                    <a:lnTo>
                      <a:pt x="197" y="856"/>
                    </a:lnTo>
                    <a:lnTo>
                      <a:pt x="146" y="1381"/>
                    </a:lnTo>
                    <a:lnTo>
                      <a:pt x="435" y="1409"/>
                    </a:lnTo>
                    <a:lnTo>
                      <a:pt x="480" y="1265"/>
                    </a:lnTo>
                    <a:lnTo>
                      <a:pt x="525" y="1409"/>
                    </a:lnTo>
                    <a:lnTo>
                      <a:pt x="814" y="1381"/>
                    </a:lnTo>
                    <a:lnTo>
                      <a:pt x="763" y="856"/>
                    </a:lnTo>
                    <a:lnTo>
                      <a:pt x="762" y="434"/>
                    </a:lnTo>
                    <a:lnTo>
                      <a:pt x="792" y="1132"/>
                    </a:lnTo>
                    <a:lnTo>
                      <a:pt x="932" y="1156"/>
                    </a:lnTo>
                    <a:cubicBezTo>
                      <a:pt x="960" y="1017"/>
                      <a:pt x="940" y="544"/>
                      <a:pt x="942" y="420"/>
                    </a:cubicBezTo>
                    <a:cubicBezTo>
                      <a:pt x="944" y="293"/>
                      <a:pt x="887" y="99"/>
                      <a:pt x="887" y="99"/>
                    </a:cubicBezTo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2891"/>
              </a:p>
            </p:txBody>
          </p:sp>
          <p:sp>
            <p:nvSpPr>
              <p:cNvPr id="53" name="Freeform: Shape 143">
                <a:extLst>
                  <a:ext uri="{FF2B5EF4-FFF2-40B4-BE49-F238E27FC236}">
                    <a16:creationId xmlns:a16="http://schemas.microsoft.com/office/drawing/2014/main" id="{7DC3E338-FEAE-483D-9658-3D15B9729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7895" y="4497218"/>
                <a:ext cx="595467" cy="155349"/>
              </a:xfrm>
              <a:custGeom>
                <a:avLst/>
                <a:gdLst>
                  <a:gd name="connsiteX0" fmla="*/ 182716 w 312624"/>
                  <a:gd name="connsiteY0" fmla="*/ 0 h 81559"/>
                  <a:gd name="connsiteX1" fmla="*/ 247146 w 312624"/>
                  <a:gd name="connsiteY1" fmla="*/ 2732 h 81559"/>
                  <a:gd name="connsiteX2" fmla="*/ 263253 w 312624"/>
                  <a:gd name="connsiteY2" fmla="*/ 26146 h 81559"/>
                  <a:gd name="connsiteX3" fmla="*/ 306468 w 312624"/>
                  <a:gd name="connsiteY3" fmla="*/ 62438 h 81559"/>
                  <a:gd name="connsiteX4" fmla="*/ 303718 w 312624"/>
                  <a:gd name="connsiteY4" fmla="*/ 81559 h 81559"/>
                  <a:gd name="connsiteX5" fmla="*/ 233003 w 312624"/>
                  <a:gd name="connsiteY5" fmla="*/ 81559 h 81559"/>
                  <a:gd name="connsiteX6" fmla="*/ 223967 w 312624"/>
                  <a:gd name="connsiteY6" fmla="*/ 61267 h 81559"/>
                  <a:gd name="connsiteX7" fmla="*/ 223574 w 312624"/>
                  <a:gd name="connsiteY7" fmla="*/ 72584 h 81559"/>
                  <a:gd name="connsiteX8" fmla="*/ 180752 w 312624"/>
                  <a:gd name="connsiteY8" fmla="*/ 61657 h 81559"/>
                  <a:gd name="connsiteX9" fmla="*/ 180359 w 312624"/>
                  <a:gd name="connsiteY9" fmla="*/ 60877 h 81559"/>
                  <a:gd name="connsiteX10" fmla="*/ 182716 w 312624"/>
                  <a:gd name="connsiteY10" fmla="*/ 0 h 81559"/>
                  <a:gd name="connsiteX11" fmla="*/ 133618 w 312624"/>
                  <a:gd name="connsiteY11" fmla="*/ 0 h 81559"/>
                  <a:gd name="connsiteX12" fmla="*/ 135639 w 312624"/>
                  <a:gd name="connsiteY12" fmla="*/ 60877 h 81559"/>
                  <a:gd name="connsiteX13" fmla="*/ 135639 w 312624"/>
                  <a:gd name="connsiteY13" fmla="*/ 61657 h 81559"/>
                  <a:gd name="connsiteX14" fmla="*/ 91594 w 312624"/>
                  <a:gd name="connsiteY14" fmla="*/ 72584 h 81559"/>
                  <a:gd name="connsiteX15" fmla="*/ 91190 w 312624"/>
                  <a:gd name="connsiteY15" fmla="*/ 61267 h 81559"/>
                  <a:gd name="connsiteX16" fmla="*/ 81896 w 312624"/>
                  <a:gd name="connsiteY16" fmla="*/ 81559 h 81559"/>
                  <a:gd name="connsiteX17" fmla="*/ 9161 w 312624"/>
                  <a:gd name="connsiteY17" fmla="*/ 81559 h 81559"/>
                  <a:gd name="connsiteX18" fmla="*/ 6332 w 312624"/>
                  <a:gd name="connsiteY18" fmla="*/ 62438 h 81559"/>
                  <a:gd name="connsiteX19" fmla="*/ 50781 w 312624"/>
                  <a:gd name="connsiteY19" fmla="*/ 26146 h 81559"/>
                  <a:gd name="connsiteX20" fmla="*/ 66945 w 312624"/>
                  <a:gd name="connsiteY20" fmla="*/ 2732 h 81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12624" h="81559">
                    <a:moveTo>
                      <a:pt x="182716" y="0"/>
                    </a:moveTo>
                    <a:lnTo>
                      <a:pt x="247146" y="2732"/>
                    </a:lnTo>
                    <a:cubicBezTo>
                      <a:pt x="251860" y="9366"/>
                      <a:pt x="259324" y="23414"/>
                      <a:pt x="263253" y="26146"/>
                    </a:cubicBezTo>
                    <a:lnTo>
                      <a:pt x="306468" y="62438"/>
                    </a:lnTo>
                    <a:cubicBezTo>
                      <a:pt x="314718" y="66730"/>
                      <a:pt x="315504" y="79218"/>
                      <a:pt x="303718" y="81559"/>
                    </a:cubicBezTo>
                    <a:lnTo>
                      <a:pt x="233003" y="81559"/>
                    </a:lnTo>
                    <a:lnTo>
                      <a:pt x="223967" y="61267"/>
                    </a:lnTo>
                    <a:lnTo>
                      <a:pt x="223574" y="72584"/>
                    </a:lnTo>
                    <a:lnTo>
                      <a:pt x="180752" y="61657"/>
                    </a:lnTo>
                    <a:cubicBezTo>
                      <a:pt x="180752" y="61267"/>
                      <a:pt x="180752" y="61267"/>
                      <a:pt x="180359" y="60877"/>
                    </a:cubicBezTo>
                    <a:cubicBezTo>
                      <a:pt x="179573" y="56194"/>
                      <a:pt x="181144" y="13658"/>
                      <a:pt x="182716" y="0"/>
                    </a:cubicBezTo>
                    <a:close/>
                    <a:moveTo>
                      <a:pt x="133618" y="0"/>
                    </a:moveTo>
                    <a:cubicBezTo>
                      <a:pt x="135235" y="13658"/>
                      <a:pt x="136851" y="56194"/>
                      <a:pt x="135639" y="60877"/>
                    </a:cubicBezTo>
                    <a:cubicBezTo>
                      <a:pt x="135639" y="61267"/>
                      <a:pt x="135639" y="61267"/>
                      <a:pt x="135639" y="61657"/>
                    </a:cubicBezTo>
                    <a:lnTo>
                      <a:pt x="91594" y="72584"/>
                    </a:lnTo>
                    <a:lnTo>
                      <a:pt x="91190" y="61267"/>
                    </a:lnTo>
                    <a:lnTo>
                      <a:pt x="81896" y="81559"/>
                    </a:lnTo>
                    <a:lnTo>
                      <a:pt x="9161" y="81559"/>
                    </a:lnTo>
                    <a:cubicBezTo>
                      <a:pt x="-2962" y="79218"/>
                      <a:pt x="-2154" y="66730"/>
                      <a:pt x="6332" y="62438"/>
                    </a:cubicBezTo>
                    <a:lnTo>
                      <a:pt x="50781" y="26146"/>
                    </a:lnTo>
                    <a:cubicBezTo>
                      <a:pt x="54822" y="23414"/>
                      <a:pt x="62500" y="9366"/>
                      <a:pt x="66945" y="2732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sz="2891"/>
              </a:p>
            </p:txBody>
          </p:sp>
          <p:sp>
            <p:nvSpPr>
              <p:cNvPr id="54" name="Freeform: Shape 144">
                <a:extLst>
                  <a:ext uri="{FF2B5EF4-FFF2-40B4-BE49-F238E27FC236}">
                    <a16:creationId xmlns:a16="http://schemas.microsoft.com/office/drawing/2014/main" id="{10FC25CA-08CA-485F-A919-7D925385B7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4038" y="3261852"/>
                <a:ext cx="510427" cy="133154"/>
              </a:xfrm>
              <a:custGeom>
                <a:avLst/>
                <a:gdLst>
                  <a:gd name="connsiteX0" fmla="*/ 267977 w 267977"/>
                  <a:gd name="connsiteY0" fmla="*/ 0 h 69907"/>
                  <a:gd name="connsiteX1" fmla="*/ 267977 w 267977"/>
                  <a:gd name="connsiteY1" fmla="*/ 34954 h 69907"/>
                  <a:gd name="connsiteX2" fmla="*/ 250500 w 267977"/>
                  <a:gd name="connsiteY2" fmla="*/ 69907 h 69907"/>
                  <a:gd name="connsiteX3" fmla="*/ 252997 w 267977"/>
                  <a:gd name="connsiteY3" fmla="*/ 25921 h 69907"/>
                  <a:gd name="connsiteX4" fmla="*/ 265064 w 267977"/>
                  <a:gd name="connsiteY4" fmla="*/ 5106 h 69907"/>
                  <a:gd name="connsiteX5" fmla="*/ 0 w 267977"/>
                  <a:gd name="connsiteY5" fmla="*/ 0 h 69907"/>
                  <a:gd name="connsiteX6" fmla="*/ 2497 w 267977"/>
                  <a:gd name="connsiteY6" fmla="*/ 5106 h 69907"/>
                  <a:gd name="connsiteX7" fmla="*/ 14564 w 267977"/>
                  <a:gd name="connsiteY7" fmla="*/ 25921 h 69907"/>
                  <a:gd name="connsiteX8" fmla="*/ 17476 w 267977"/>
                  <a:gd name="connsiteY8" fmla="*/ 69907 h 69907"/>
                  <a:gd name="connsiteX9" fmla="*/ 0 w 267977"/>
                  <a:gd name="connsiteY9" fmla="*/ 34954 h 69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7977" h="69907">
                    <a:moveTo>
                      <a:pt x="267977" y="0"/>
                    </a:moveTo>
                    <a:lnTo>
                      <a:pt x="267977" y="34954"/>
                    </a:lnTo>
                    <a:cubicBezTo>
                      <a:pt x="267977" y="34954"/>
                      <a:pt x="261735" y="69907"/>
                      <a:pt x="250500" y="69907"/>
                    </a:cubicBezTo>
                    <a:cubicBezTo>
                      <a:pt x="244675" y="69907"/>
                      <a:pt x="251749" y="34954"/>
                      <a:pt x="252997" y="25921"/>
                    </a:cubicBezTo>
                    <a:cubicBezTo>
                      <a:pt x="254662" y="16888"/>
                      <a:pt x="265064" y="5106"/>
                      <a:pt x="265064" y="5106"/>
                    </a:cubicBezTo>
                    <a:close/>
                    <a:moveTo>
                      <a:pt x="0" y="0"/>
                    </a:moveTo>
                    <a:lnTo>
                      <a:pt x="2497" y="5106"/>
                    </a:lnTo>
                    <a:cubicBezTo>
                      <a:pt x="2497" y="5106"/>
                      <a:pt x="13315" y="16888"/>
                      <a:pt x="14564" y="25921"/>
                    </a:cubicBezTo>
                    <a:cubicBezTo>
                      <a:pt x="16228" y="34954"/>
                      <a:pt x="23302" y="69907"/>
                      <a:pt x="17476" y="69907"/>
                    </a:cubicBezTo>
                    <a:cubicBezTo>
                      <a:pt x="6242" y="69907"/>
                      <a:pt x="0" y="34954"/>
                      <a:pt x="0" y="34954"/>
                    </a:cubicBezTo>
                    <a:close/>
                  </a:path>
                </a:pathLst>
              </a:custGeom>
              <a:solidFill>
                <a:srgbClr val="F9D9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sz="2891"/>
              </a:p>
            </p:txBody>
          </p:sp>
        </p:grpSp>
        <p:grpSp>
          <p:nvGrpSpPr>
            <p:cNvPr id="40" name="Gruppieren 52">
              <a:extLst>
                <a:ext uri="{FF2B5EF4-FFF2-40B4-BE49-F238E27FC236}">
                  <a16:creationId xmlns:a16="http://schemas.microsoft.com/office/drawing/2014/main" id="{B7ED134A-298C-4438-AE5B-69C636043C3E}"/>
                </a:ext>
              </a:extLst>
            </p:cNvPr>
            <p:cNvGrpSpPr/>
            <p:nvPr/>
          </p:nvGrpSpPr>
          <p:grpSpPr>
            <a:xfrm>
              <a:off x="2502654" y="1342424"/>
              <a:ext cx="1643492" cy="1419377"/>
              <a:chOff x="7900653" y="2292668"/>
              <a:chExt cx="831850" cy="763587"/>
            </a:xfrm>
            <a:solidFill>
              <a:srgbClr val="900C3F"/>
            </a:solidFill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8470BDD3-F2C2-47D1-9876-12CA71F17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0653" y="2292668"/>
                <a:ext cx="831850" cy="763587"/>
              </a:xfrm>
              <a:custGeom>
                <a:avLst/>
                <a:gdLst>
                  <a:gd name="T0" fmla="*/ 524 w 524"/>
                  <a:gd name="T1" fmla="*/ 36 h 481"/>
                  <a:gd name="T2" fmla="*/ 490 w 524"/>
                  <a:gd name="T3" fmla="*/ 335 h 481"/>
                  <a:gd name="T4" fmla="*/ 305 w 524"/>
                  <a:gd name="T5" fmla="*/ 347 h 481"/>
                  <a:gd name="T6" fmla="*/ 120 w 524"/>
                  <a:gd name="T7" fmla="*/ 481 h 481"/>
                  <a:gd name="T8" fmla="*/ 147 w 524"/>
                  <a:gd name="T9" fmla="*/ 356 h 481"/>
                  <a:gd name="T10" fmla="*/ 41 w 524"/>
                  <a:gd name="T11" fmla="*/ 363 h 481"/>
                  <a:gd name="T12" fmla="*/ 0 w 524"/>
                  <a:gd name="T13" fmla="*/ 0 h 481"/>
                  <a:gd name="T14" fmla="*/ 524 w 524"/>
                  <a:gd name="T15" fmla="*/ 36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4" h="481">
                    <a:moveTo>
                      <a:pt x="524" y="36"/>
                    </a:moveTo>
                    <a:lnTo>
                      <a:pt x="490" y="335"/>
                    </a:lnTo>
                    <a:lnTo>
                      <a:pt x="305" y="347"/>
                    </a:lnTo>
                    <a:lnTo>
                      <a:pt x="120" y="481"/>
                    </a:lnTo>
                    <a:lnTo>
                      <a:pt x="147" y="356"/>
                    </a:lnTo>
                    <a:lnTo>
                      <a:pt x="41" y="363"/>
                    </a:lnTo>
                    <a:lnTo>
                      <a:pt x="0" y="0"/>
                    </a:lnTo>
                    <a:lnTo>
                      <a:pt x="524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43" name="Gruppieren 33">
                <a:extLst>
                  <a:ext uri="{FF2B5EF4-FFF2-40B4-BE49-F238E27FC236}">
                    <a16:creationId xmlns:a16="http://schemas.microsoft.com/office/drawing/2014/main" id="{00E5B597-6B07-49DD-B2ED-82654F95F494}"/>
                  </a:ext>
                </a:extLst>
              </p:cNvPr>
              <p:cNvGrpSpPr/>
              <p:nvPr/>
            </p:nvGrpSpPr>
            <p:grpSpPr>
              <a:xfrm>
                <a:off x="8126533" y="2420667"/>
                <a:ext cx="380090" cy="109890"/>
                <a:chOff x="7337325" y="2106424"/>
                <a:chExt cx="336488" cy="97284"/>
              </a:xfrm>
              <a:grpFill/>
            </p:grpSpPr>
            <p:sp>
              <p:nvSpPr>
                <p:cNvPr id="44" name="Freeform 153">
                  <a:extLst>
                    <a:ext uri="{FF2B5EF4-FFF2-40B4-BE49-F238E27FC236}">
                      <a16:creationId xmlns:a16="http://schemas.microsoft.com/office/drawing/2014/main" id="{280FE09E-DE4B-4FC5-AD8B-C31D862123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37325" y="2106424"/>
                  <a:ext cx="98429" cy="97284"/>
                </a:xfrm>
                <a:custGeom>
                  <a:avLst/>
                  <a:gdLst>
                    <a:gd name="T0" fmla="*/ 56 w 111"/>
                    <a:gd name="T1" fmla="*/ 0 h 111"/>
                    <a:gd name="T2" fmla="*/ 41 w 111"/>
                    <a:gd name="T3" fmla="*/ 40 h 111"/>
                    <a:gd name="T4" fmla="*/ 0 w 111"/>
                    <a:gd name="T5" fmla="*/ 43 h 111"/>
                    <a:gd name="T6" fmla="*/ 32 w 111"/>
                    <a:gd name="T7" fmla="*/ 70 h 111"/>
                    <a:gd name="T8" fmla="*/ 21 w 111"/>
                    <a:gd name="T9" fmla="*/ 111 h 111"/>
                    <a:gd name="T10" fmla="*/ 56 w 111"/>
                    <a:gd name="T11" fmla="*/ 88 h 111"/>
                    <a:gd name="T12" fmla="*/ 90 w 111"/>
                    <a:gd name="T13" fmla="*/ 111 h 111"/>
                    <a:gd name="T14" fmla="*/ 79 w 111"/>
                    <a:gd name="T15" fmla="*/ 70 h 111"/>
                    <a:gd name="T16" fmla="*/ 111 w 111"/>
                    <a:gd name="T17" fmla="*/ 43 h 111"/>
                    <a:gd name="T18" fmla="*/ 70 w 111"/>
                    <a:gd name="T19" fmla="*/ 40 h 111"/>
                    <a:gd name="T20" fmla="*/ 56 w 111"/>
                    <a:gd name="T21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1" h="111">
                      <a:moveTo>
                        <a:pt x="56" y="0"/>
                      </a:moveTo>
                      <a:lnTo>
                        <a:pt x="41" y="40"/>
                      </a:lnTo>
                      <a:lnTo>
                        <a:pt x="0" y="43"/>
                      </a:lnTo>
                      <a:lnTo>
                        <a:pt x="32" y="70"/>
                      </a:lnTo>
                      <a:lnTo>
                        <a:pt x="21" y="111"/>
                      </a:lnTo>
                      <a:lnTo>
                        <a:pt x="56" y="88"/>
                      </a:lnTo>
                      <a:lnTo>
                        <a:pt x="90" y="111"/>
                      </a:lnTo>
                      <a:lnTo>
                        <a:pt x="79" y="70"/>
                      </a:lnTo>
                      <a:lnTo>
                        <a:pt x="111" y="43"/>
                      </a:lnTo>
                      <a:lnTo>
                        <a:pt x="70" y="40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Freeform 154">
                  <a:extLst>
                    <a:ext uri="{FF2B5EF4-FFF2-40B4-BE49-F238E27FC236}">
                      <a16:creationId xmlns:a16="http://schemas.microsoft.com/office/drawing/2014/main" id="{948D308A-BBAD-438F-9A87-676D6A6B06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6355" y="2106424"/>
                  <a:ext cx="98429" cy="97284"/>
                </a:xfrm>
                <a:custGeom>
                  <a:avLst/>
                  <a:gdLst>
                    <a:gd name="T0" fmla="*/ 56 w 111"/>
                    <a:gd name="T1" fmla="*/ 0 h 111"/>
                    <a:gd name="T2" fmla="*/ 41 w 111"/>
                    <a:gd name="T3" fmla="*/ 40 h 111"/>
                    <a:gd name="T4" fmla="*/ 0 w 111"/>
                    <a:gd name="T5" fmla="*/ 43 h 111"/>
                    <a:gd name="T6" fmla="*/ 32 w 111"/>
                    <a:gd name="T7" fmla="*/ 70 h 111"/>
                    <a:gd name="T8" fmla="*/ 21 w 111"/>
                    <a:gd name="T9" fmla="*/ 111 h 111"/>
                    <a:gd name="T10" fmla="*/ 56 w 111"/>
                    <a:gd name="T11" fmla="*/ 88 h 111"/>
                    <a:gd name="T12" fmla="*/ 90 w 111"/>
                    <a:gd name="T13" fmla="*/ 111 h 111"/>
                    <a:gd name="T14" fmla="*/ 79 w 111"/>
                    <a:gd name="T15" fmla="*/ 70 h 111"/>
                    <a:gd name="T16" fmla="*/ 111 w 111"/>
                    <a:gd name="T17" fmla="*/ 43 h 111"/>
                    <a:gd name="T18" fmla="*/ 70 w 111"/>
                    <a:gd name="T19" fmla="*/ 40 h 111"/>
                    <a:gd name="T20" fmla="*/ 56 w 111"/>
                    <a:gd name="T21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1" h="111">
                      <a:moveTo>
                        <a:pt x="56" y="0"/>
                      </a:moveTo>
                      <a:lnTo>
                        <a:pt x="41" y="40"/>
                      </a:lnTo>
                      <a:lnTo>
                        <a:pt x="0" y="43"/>
                      </a:lnTo>
                      <a:lnTo>
                        <a:pt x="32" y="70"/>
                      </a:lnTo>
                      <a:lnTo>
                        <a:pt x="21" y="111"/>
                      </a:lnTo>
                      <a:lnTo>
                        <a:pt x="56" y="88"/>
                      </a:lnTo>
                      <a:lnTo>
                        <a:pt x="90" y="111"/>
                      </a:lnTo>
                      <a:lnTo>
                        <a:pt x="79" y="70"/>
                      </a:lnTo>
                      <a:lnTo>
                        <a:pt x="111" y="43"/>
                      </a:lnTo>
                      <a:lnTo>
                        <a:pt x="70" y="40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155">
                  <a:extLst>
                    <a:ext uri="{FF2B5EF4-FFF2-40B4-BE49-F238E27FC236}">
                      <a16:creationId xmlns:a16="http://schemas.microsoft.com/office/drawing/2014/main" id="{028474EC-9015-4803-B5BE-98EFC72046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75384" y="2106424"/>
                  <a:ext cx="98429" cy="97284"/>
                </a:xfrm>
                <a:custGeom>
                  <a:avLst/>
                  <a:gdLst>
                    <a:gd name="T0" fmla="*/ 111 w 111"/>
                    <a:gd name="T1" fmla="*/ 43 h 111"/>
                    <a:gd name="T2" fmla="*/ 70 w 111"/>
                    <a:gd name="T3" fmla="*/ 40 h 111"/>
                    <a:gd name="T4" fmla="*/ 56 w 111"/>
                    <a:gd name="T5" fmla="*/ 0 h 111"/>
                    <a:gd name="T6" fmla="*/ 41 w 111"/>
                    <a:gd name="T7" fmla="*/ 40 h 111"/>
                    <a:gd name="T8" fmla="*/ 0 w 111"/>
                    <a:gd name="T9" fmla="*/ 43 h 111"/>
                    <a:gd name="T10" fmla="*/ 32 w 111"/>
                    <a:gd name="T11" fmla="*/ 70 h 111"/>
                    <a:gd name="T12" fmla="*/ 49 w 111"/>
                    <a:gd name="T13" fmla="*/ 78 h 111"/>
                    <a:gd name="T14" fmla="*/ 56 w 111"/>
                    <a:gd name="T15" fmla="*/ 88 h 111"/>
                    <a:gd name="T16" fmla="*/ 90 w 111"/>
                    <a:gd name="T17" fmla="*/ 111 h 111"/>
                    <a:gd name="T18" fmla="*/ 80 w 111"/>
                    <a:gd name="T19" fmla="*/ 70 h 111"/>
                    <a:gd name="T20" fmla="*/ 111 w 111"/>
                    <a:gd name="T21" fmla="*/ 43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1" h="111">
                      <a:moveTo>
                        <a:pt x="111" y="43"/>
                      </a:moveTo>
                      <a:lnTo>
                        <a:pt x="70" y="40"/>
                      </a:lnTo>
                      <a:lnTo>
                        <a:pt x="56" y="0"/>
                      </a:lnTo>
                      <a:lnTo>
                        <a:pt x="41" y="40"/>
                      </a:lnTo>
                      <a:lnTo>
                        <a:pt x="0" y="43"/>
                      </a:lnTo>
                      <a:lnTo>
                        <a:pt x="32" y="70"/>
                      </a:lnTo>
                      <a:cubicBezTo>
                        <a:pt x="38" y="71"/>
                        <a:pt x="44" y="74"/>
                        <a:pt x="49" y="78"/>
                      </a:cubicBezTo>
                      <a:cubicBezTo>
                        <a:pt x="52" y="81"/>
                        <a:pt x="55" y="85"/>
                        <a:pt x="56" y="88"/>
                      </a:cubicBezTo>
                      <a:lnTo>
                        <a:pt x="90" y="111"/>
                      </a:lnTo>
                      <a:lnTo>
                        <a:pt x="80" y="70"/>
                      </a:lnTo>
                      <a:lnTo>
                        <a:pt x="111" y="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DD227F-A156-40A2-81F3-F52E14D3A59D}"/>
                </a:ext>
              </a:extLst>
            </p:cNvPr>
            <p:cNvSpPr txBox="1"/>
            <p:nvPr/>
          </p:nvSpPr>
          <p:spPr>
            <a:xfrm>
              <a:off x="2585557" y="1479044"/>
              <a:ext cx="15794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chemeClr val="bg1"/>
                  </a:solidFill>
                </a:rPr>
                <a:t>I barely have time for myself these days!</a:t>
              </a:r>
              <a:endParaRPr lang="fr-TN" sz="1400" b="1" i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10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FF59525C83394E9224C031748B3A09" ma:contentTypeVersion="9" ma:contentTypeDescription="Create a new document." ma:contentTypeScope="" ma:versionID="fcb8935ce7e88d72bc97fbdcace8986d">
  <xsd:schema xmlns:xsd="http://www.w3.org/2001/XMLSchema" xmlns:xs="http://www.w3.org/2001/XMLSchema" xmlns:p="http://schemas.microsoft.com/office/2006/metadata/properties" xmlns:ns2="a06e73b3-3fd0-4204-8868-b761c69110cd" targetNamespace="http://schemas.microsoft.com/office/2006/metadata/properties" ma:root="true" ma:fieldsID="a9f740c80187f4ad02244db2686e1e2a" ns2:_="">
    <xsd:import namespace="a06e73b3-3fd0-4204-8868-b761c69110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e73b3-3fd0-4204-8868-b761c69110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13EB9B-1B70-4CE6-BCB2-89A4E69CC2D7}">
  <ds:schemaRefs>
    <ds:schemaRef ds:uri="a06e73b3-3fd0-4204-8868-b761c69110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D5041DA-ABF3-4DD1-B0E6-B2F6127D2F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65D5AA-A46B-411E-80A1-4506E0119CA2}">
  <ds:schemaRefs>
    <ds:schemaRef ds:uri="a06e73b3-3fd0-4204-8868-b761c69110c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357</TotalTime>
  <Words>690</Words>
  <Application>Microsoft Office PowerPoint</Application>
  <PresentationFormat>Widescreen</PresentationFormat>
  <Paragraphs>127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</dc:creator>
  <cp:keywords>C_Unrestricted</cp:keywords>
  <cp:lastModifiedBy>Francisco Antonio Figueiredo Hermenegildo</cp:lastModifiedBy>
  <cp:revision>10</cp:revision>
  <dcterms:created xsi:type="dcterms:W3CDTF">2021-02-26T13:02:09Z</dcterms:created>
  <dcterms:modified xsi:type="dcterms:W3CDTF">2021-03-01T18:34:16Z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Document_Confidentiality">
    <vt:lpwstr>Unrestricted</vt:lpwstr>
  </property>
  <property fmtid="{D5CDD505-2E9C-101B-9397-08002B2CF9AE}" pid="4" name="sodocoClasLang">
    <vt:lpwstr>Unrestricted</vt:lpwstr>
  </property>
  <property fmtid="{D5CDD505-2E9C-101B-9397-08002B2CF9AE}" pid="5" name="sodocoClasLangId">
    <vt:i4>0</vt:i4>
  </property>
  <property fmtid="{D5CDD505-2E9C-101B-9397-08002B2CF9AE}" pid="6" name="sodocoClasId">
    <vt:i4>0</vt:i4>
  </property>
  <property fmtid="{D5CDD505-2E9C-101B-9397-08002B2CF9AE}" pid="7" name="ContentTypeId">
    <vt:lpwstr>0x01010053FF59525C83394E9224C031748B3A09</vt:lpwstr>
  </property>
</Properties>
</file>