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p:restoredTop sz="94676"/>
  </p:normalViewPr>
  <p:slideViewPr>
    <p:cSldViewPr snapToGrid="0" snapToObjects="1">
      <p:cViewPr varScale="1">
        <p:scale>
          <a:sx n="69" d="100"/>
          <a:sy n="69" d="100"/>
        </p:scale>
        <p:origin x="200" y="9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BF2A-9688-1246-954E-5235D0CB6A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DEDE3E-6001-5E41-A61C-5E16E42913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EC7210-753C-6843-8B64-8B07C1E597A2}"/>
              </a:ext>
            </a:extLst>
          </p:cNvPr>
          <p:cNvSpPr>
            <a:spLocks noGrp="1"/>
          </p:cNvSpPr>
          <p:nvPr>
            <p:ph type="dt" sz="half" idx="10"/>
          </p:nvPr>
        </p:nvSpPr>
        <p:spPr/>
        <p:txBody>
          <a:bodyPr/>
          <a:lstStyle/>
          <a:p>
            <a:fld id="{506A91E4-475F-9D4D-9561-FA140EBAC0E3}" type="datetimeFigureOut">
              <a:rPr lang="en-US" smtClean="0"/>
              <a:t>12/11/18</a:t>
            </a:fld>
            <a:endParaRPr lang="en-US"/>
          </a:p>
        </p:txBody>
      </p:sp>
      <p:sp>
        <p:nvSpPr>
          <p:cNvPr id="5" name="Footer Placeholder 4">
            <a:extLst>
              <a:ext uri="{FF2B5EF4-FFF2-40B4-BE49-F238E27FC236}">
                <a16:creationId xmlns:a16="http://schemas.microsoft.com/office/drawing/2014/main" id="{FE79E6D9-0E4D-5143-B1D7-C11E37681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F5CDF-8131-274C-8814-3E6590C3A081}"/>
              </a:ext>
            </a:extLst>
          </p:cNvPr>
          <p:cNvSpPr>
            <a:spLocks noGrp="1"/>
          </p:cNvSpPr>
          <p:nvPr>
            <p:ph type="sldNum" sz="quarter" idx="12"/>
          </p:nvPr>
        </p:nvSpPr>
        <p:spPr/>
        <p:txBody>
          <a:bodyPr/>
          <a:lstStyle/>
          <a:p>
            <a:fld id="{497BB07A-959C-2F42-B418-2D623D04E75B}" type="slidenum">
              <a:rPr lang="en-US" smtClean="0"/>
              <a:t>‹#›</a:t>
            </a:fld>
            <a:endParaRPr lang="en-US"/>
          </a:p>
        </p:txBody>
      </p:sp>
    </p:spTree>
    <p:extLst>
      <p:ext uri="{BB962C8B-B14F-4D97-AF65-F5344CB8AC3E}">
        <p14:creationId xmlns:p14="http://schemas.microsoft.com/office/powerpoint/2010/main" val="3295558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ECDF-C6D9-6746-921B-D1C823574F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667747-8783-D341-8E14-9708E0C73D9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439799-801F-4A48-8C26-8EE6C7796362}"/>
              </a:ext>
            </a:extLst>
          </p:cNvPr>
          <p:cNvSpPr>
            <a:spLocks noGrp="1"/>
          </p:cNvSpPr>
          <p:nvPr>
            <p:ph type="dt" sz="half" idx="10"/>
          </p:nvPr>
        </p:nvSpPr>
        <p:spPr/>
        <p:txBody>
          <a:bodyPr/>
          <a:lstStyle/>
          <a:p>
            <a:fld id="{506A91E4-475F-9D4D-9561-FA140EBAC0E3}" type="datetimeFigureOut">
              <a:rPr lang="en-US" smtClean="0"/>
              <a:t>12/11/18</a:t>
            </a:fld>
            <a:endParaRPr lang="en-US"/>
          </a:p>
        </p:txBody>
      </p:sp>
      <p:sp>
        <p:nvSpPr>
          <p:cNvPr id="5" name="Footer Placeholder 4">
            <a:extLst>
              <a:ext uri="{FF2B5EF4-FFF2-40B4-BE49-F238E27FC236}">
                <a16:creationId xmlns:a16="http://schemas.microsoft.com/office/drawing/2014/main" id="{EECFFC50-1E24-1C43-B899-1C5A56873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25C79-B4BB-2541-86F4-C47091AB33E8}"/>
              </a:ext>
            </a:extLst>
          </p:cNvPr>
          <p:cNvSpPr>
            <a:spLocks noGrp="1"/>
          </p:cNvSpPr>
          <p:nvPr>
            <p:ph type="sldNum" sz="quarter" idx="12"/>
          </p:nvPr>
        </p:nvSpPr>
        <p:spPr/>
        <p:txBody>
          <a:bodyPr/>
          <a:lstStyle/>
          <a:p>
            <a:fld id="{497BB07A-959C-2F42-B418-2D623D04E75B}" type="slidenum">
              <a:rPr lang="en-US" smtClean="0"/>
              <a:t>‹#›</a:t>
            </a:fld>
            <a:endParaRPr lang="en-US"/>
          </a:p>
        </p:txBody>
      </p:sp>
    </p:spTree>
    <p:extLst>
      <p:ext uri="{BB962C8B-B14F-4D97-AF65-F5344CB8AC3E}">
        <p14:creationId xmlns:p14="http://schemas.microsoft.com/office/powerpoint/2010/main" val="290970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233BC2-B80C-494F-A66D-CE40EF1FAE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F6C2EE-D262-4549-88EE-8118F21B7F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16FF31-2BD7-0A49-B5D3-C00097684271}"/>
              </a:ext>
            </a:extLst>
          </p:cNvPr>
          <p:cNvSpPr>
            <a:spLocks noGrp="1"/>
          </p:cNvSpPr>
          <p:nvPr>
            <p:ph type="dt" sz="half" idx="10"/>
          </p:nvPr>
        </p:nvSpPr>
        <p:spPr/>
        <p:txBody>
          <a:bodyPr/>
          <a:lstStyle/>
          <a:p>
            <a:fld id="{506A91E4-475F-9D4D-9561-FA140EBAC0E3}" type="datetimeFigureOut">
              <a:rPr lang="en-US" smtClean="0"/>
              <a:t>12/11/18</a:t>
            </a:fld>
            <a:endParaRPr lang="en-US"/>
          </a:p>
        </p:txBody>
      </p:sp>
      <p:sp>
        <p:nvSpPr>
          <p:cNvPr id="5" name="Footer Placeholder 4">
            <a:extLst>
              <a:ext uri="{FF2B5EF4-FFF2-40B4-BE49-F238E27FC236}">
                <a16:creationId xmlns:a16="http://schemas.microsoft.com/office/drawing/2014/main" id="{298D55F8-2D2B-4549-B354-905A86CCFA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CA45B3-1FF3-9642-B2E8-C51046468082}"/>
              </a:ext>
            </a:extLst>
          </p:cNvPr>
          <p:cNvSpPr>
            <a:spLocks noGrp="1"/>
          </p:cNvSpPr>
          <p:nvPr>
            <p:ph type="sldNum" sz="quarter" idx="12"/>
          </p:nvPr>
        </p:nvSpPr>
        <p:spPr/>
        <p:txBody>
          <a:bodyPr/>
          <a:lstStyle/>
          <a:p>
            <a:fld id="{497BB07A-959C-2F42-B418-2D623D04E75B}" type="slidenum">
              <a:rPr lang="en-US" smtClean="0"/>
              <a:t>‹#›</a:t>
            </a:fld>
            <a:endParaRPr lang="en-US"/>
          </a:p>
        </p:txBody>
      </p:sp>
    </p:spTree>
    <p:extLst>
      <p:ext uri="{BB962C8B-B14F-4D97-AF65-F5344CB8AC3E}">
        <p14:creationId xmlns:p14="http://schemas.microsoft.com/office/powerpoint/2010/main" val="195692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0F10-E25A-6C43-8290-CD2BCC9082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BAAA74-92E7-EA40-9094-92594616BEE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8CB4F8-9E29-BE4D-8347-2304B2D5A514}"/>
              </a:ext>
            </a:extLst>
          </p:cNvPr>
          <p:cNvSpPr>
            <a:spLocks noGrp="1"/>
          </p:cNvSpPr>
          <p:nvPr>
            <p:ph type="dt" sz="half" idx="10"/>
          </p:nvPr>
        </p:nvSpPr>
        <p:spPr/>
        <p:txBody>
          <a:bodyPr/>
          <a:lstStyle/>
          <a:p>
            <a:fld id="{506A91E4-475F-9D4D-9561-FA140EBAC0E3}" type="datetimeFigureOut">
              <a:rPr lang="en-US" smtClean="0"/>
              <a:t>12/11/18</a:t>
            </a:fld>
            <a:endParaRPr lang="en-US"/>
          </a:p>
        </p:txBody>
      </p:sp>
      <p:sp>
        <p:nvSpPr>
          <p:cNvPr id="5" name="Footer Placeholder 4">
            <a:extLst>
              <a:ext uri="{FF2B5EF4-FFF2-40B4-BE49-F238E27FC236}">
                <a16:creationId xmlns:a16="http://schemas.microsoft.com/office/drawing/2014/main" id="{C471A0AD-7893-7449-AB98-322316116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925132-F330-E446-976F-FB6FDF7997CE}"/>
              </a:ext>
            </a:extLst>
          </p:cNvPr>
          <p:cNvSpPr>
            <a:spLocks noGrp="1"/>
          </p:cNvSpPr>
          <p:nvPr>
            <p:ph type="sldNum" sz="quarter" idx="12"/>
          </p:nvPr>
        </p:nvSpPr>
        <p:spPr/>
        <p:txBody>
          <a:bodyPr/>
          <a:lstStyle/>
          <a:p>
            <a:fld id="{497BB07A-959C-2F42-B418-2D623D04E75B}" type="slidenum">
              <a:rPr lang="en-US" smtClean="0"/>
              <a:t>‹#›</a:t>
            </a:fld>
            <a:endParaRPr lang="en-US"/>
          </a:p>
        </p:txBody>
      </p:sp>
    </p:spTree>
    <p:extLst>
      <p:ext uri="{BB962C8B-B14F-4D97-AF65-F5344CB8AC3E}">
        <p14:creationId xmlns:p14="http://schemas.microsoft.com/office/powerpoint/2010/main" val="1388729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5B003-C52F-AB4F-8807-51C8065980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6FE1A6-96A9-9540-B6AE-C202D011E3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B1B0CB0-EFB8-8941-AB3F-32D873613C33}"/>
              </a:ext>
            </a:extLst>
          </p:cNvPr>
          <p:cNvSpPr>
            <a:spLocks noGrp="1"/>
          </p:cNvSpPr>
          <p:nvPr>
            <p:ph type="dt" sz="half" idx="10"/>
          </p:nvPr>
        </p:nvSpPr>
        <p:spPr/>
        <p:txBody>
          <a:bodyPr/>
          <a:lstStyle/>
          <a:p>
            <a:fld id="{506A91E4-475F-9D4D-9561-FA140EBAC0E3}" type="datetimeFigureOut">
              <a:rPr lang="en-US" smtClean="0"/>
              <a:t>12/11/18</a:t>
            </a:fld>
            <a:endParaRPr lang="en-US"/>
          </a:p>
        </p:txBody>
      </p:sp>
      <p:sp>
        <p:nvSpPr>
          <p:cNvPr id="5" name="Footer Placeholder 4">
            <a:extLst>
              <a:ext uri="{FF2B5EF4-FFF2-40B4-BE49-F238E27FC236}">
                <a16:creationId xmlns:a16="http://schemas.microsoft.com/office/drawing/2014/main" id="{ADC1DE69-5B25-7F49-BC84-B7AEA3ECB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F3073-BE41-E340-8840-D5AEF0776438}"/>
              </a:ext>
            </a:extLst>
          </p:cNvPr>
          <p:cNvSpPr>
            <a:spLocks noGrp="1"/>
          </p:cNvSpPr>
          <p:nvPr>
            <p:ph type="sldNum" sz="quarter" idx="12"/>
          </p:nvPr>
        </p:nvSpPr>
        <p:spPr/>
        <p:txBody>
          <a:bodyPr/>
          <a:lstStyle/>
          <a:p>
            <a:fld id="{497BB07A-959C-2F42-B418-2D623D04E75B}" type="slidenum">
              <a:rPr lang="en-US" smtClean="0"/>
              <a:t>‹#›</a:t>
            </a:fld>
            <a:endParaRPr lang="en-US"/>
          </a:p>
        </p:txBody>
      </p:sp>
    </p:spTree>
    <p:extLst>
      <p:ext uri="{BB962C8B-B14F-4D97-AF65-F5344CB8AC3E}">
        <p14:creationId xmlns:p14="http://schemas.microsoft.com/office/powerpoint/2010/main" val="2623815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63E6-6915-E144-AB08-A0B712C0F3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2BFA58-E04F-B745-A470-4E7A3AB0F3B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D0D302-1F27-2F4C-B845-F575149B95D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63FBD-16BB-9F4B-9CF4-0FA10991C5AF}"/>
              </a:ext>
            </a:extLst>
          </p:cNvPr>
          <p:cNvSpPr>
            <a:spLocks noGrp="1"/>
          </p:cNvSpPr>
          <p:nvPr>
            <p:ph type="dt" sz="half" idx="10"/>
          </p:nvPr>
        </p:nvSpPr>
        <p:spPr/>
        <p:txBody>
          <a:bodyPr/>
          <a:lstStyle/>
          <a:p>
            <a:fld id="{506A91E4-475F-9D4D-9561-FA140EBAC0E3}" type="datetimeFigureOut">
              <a:rPr lang="en-US" smtClean="0"/>
              <a:t>12/11/18</a:t>
            </a:fld>
            <a:endParaRPr lang="en-US"/>
          </a:p>
        </p:txBody>
      </p:sp>
      <p:sp>
        <p:nvSpPr>
          <p:cNvPr id="6" name="Footer Placeholder 5">
            <a:extLst>
              <a:ext uri="{FF2B5EF4-FFF2-40B4-BE49-F238E27FC236}">
                <a16:creationId xmlns:a16="http://schemas.microsoft.com/office/drawing/2014/main" id="{F8DA1E28-2142-E148-85D8-F4489F7604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E8A722-7C2A-324B-90F4-C60A2CF9BE3C}"/>
              </a:ext>
            </a:extLst>
          </p:cNvPr>
          <p:cNvSpPr>
            <a:spLocks noGrp="1"/>
          </p:cNvSpPr>
          <p:nvPr>
            <p:ph type="sldNum" sz="quarter" idx="12"/>
          </p:nvPr>
        </p:nvSpPr>
        <p:spPr/>
        <p:txBody>
          <a:bodyPr/>
          <a:lstStyle/>
          <a:p>
            <a:fld id="{497BB07A-959C-2F42-B418-2D623D04E75B}" type="slidenum">
              <a:rPr lang="en-US" smtClean="0"/>
              <a:t>‹#›</a:t>
            </a:fld>
            <a:endParaRPr lang="en-US"/>
          </a:p>
        </p:txBody>
      </p:sp>
    </p:spTree>
    <p:extLst>
      <p:ext uri="{BB962C8B-B14F-4D97-AF65-F5344CB8AC3E}">
        <p14:creationId xmlns:p14="http://schemas.microsoft.com/office/powerpoint/2010/main" val="449695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ABE5F-D65A-1E40-A5A6-C48285B084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953147-C487-FC4F-80F3-565661D2E2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31D724-7403-B944-B674-D82F3313251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7C2F3C-E220-1C43-AC6F-B182231DE6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DCFAEA-409C-A246-8C5E-486F1FF3F3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E152CA-CE6B-C245-8E91-5E276B1D885D}"/>
              </a:ext>
            </a:extLst>
          </p:cNvPr>
          <p:cNvSpPr>
            <a:spLocks noGrp="1"/>
          </p:cNvSpPr>
          <p:nvPr>
            <p:ph type="dt" sz="half" idx="10"/>
          </p:nvPr>
        </p:nvSpPr>
        <p:spPr/>
        <p:txBody>
          <a:bodyPr/>
          <a:lstStyle/>
          <a:p>
            <a:fld id="{506A91E4-475F-9D4D-9561-FA140EBAC0E3}" type="datetimeFigureOut">
              <a:rPr lang="en-US" smtClean="0"/>
              <a:t>12/11/18</a:t>
            </a:fld>
            <a:endParaRPr lang="en-US"/>
          </a:p>
        </p:txBody>
      </p:sp>
      <p:sp>
        <p:nvSpPr>
          <p:cNvPr id="8" name="Footer Placeholder 7">
            <a:extLst>
              <a:ext uri="{FF2B5EF4-FFF2-40B4-BE49-F238E27FC236}">
                <a16:creationId xmlns:a16="http://schemas.microsoft.com/office/drawing/2014/main" id="{1100E36A-3AFA-8A45-9A15-443143CC31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477B46-FE70-3C4F-BA3C-CF5AC0037EB5}"/>
              </a:ext>
            </a:extLst>
          </p:cNvPr>
          <p:cNvSpPr>
            <a:spLocks noGrp="1"/>
          </p:cNvSpPr>
          <p:nvPr>
            <p:ph type="sldNum" sz="quarter" idx="12"/>
          </p:nvPr>
        </p:nvSpPr>
        <p:spPr/>
        <p:txBody>
          <a:bodyPr/>
          <a:lstStyle/>
          <a:p>
            <a:fld id="{497BB07A-959C-2F42-B418-2D623D04E75B}" type="slidenum">
              <a:rPr lang="en-US" smtClean="0"/>
              <a:t>‹#›</a:t>
            </a:fld>
            <a:endParaRPr lang="en-US"/>
          </a:p>
        </p:txBody>
      </p:sp>
    </p:spTree>
    <p:extLst>
      <p:ext uri="{BB962C8B-B14F-4D97-AF65-F5344CB8AC3E}">
        <p14:creationId xmlns:p14="http://schemas.microsoft.com/office/powerpoint/2010/main" val="1809638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B8C79-0EE5-CD40-999F-871B7EF07D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72072C-6BE5-294C-AA5F-E7F45C08EDA5}"/>
              </a:ext>
            </a:extLst>
          </p:cNvPr>
          <p:cNvSpPr>
            <a:spLocks noGrp="1"/>
          </p:cNvSpPr>
          <p:nvPr>
            <p:ph type="dt" sz="half" idx="10"/>
          </p:nvPr>
        </p:nvSpPr>
        <p:spPr/>
        <p:txBody>
          <a:bodyPr/>
          <a:lstStyle/>
          <a:p>
            <a:fld id="{506A91E4-475F-9D4D-9561-FA140EBAC0E3}" type="datetimeFigureOut">
              <a:rPr lang="en-US" smtClean="0"/>
              <a:t>12/11/18</a:t>
            </a:fld>
            <a:endParaRPr lang="en-US"/>
          </a:p>
        </p:txBody>
      </p:sp>
      <p:sp>
        <p:nvSpPr>
          <p:cNvPr id="4" name="Footer Placeholder 3">
            <a:extLst>
              <a:ext uri="{FF2B5EF4-FFF2-40B4-BE49-F238E27FC236}">
                <a16:creationId xmlns:a16="http://schemas.microsoft.com/office/drawing/2014/main" id="{54A5B9CA-295C-AF44-91B8-7BC27F455C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4082AA-A3E0-F249-8A1D-1813F3E617F7}"/>
              </a:ext>
            </a:extLst>
          </p:cNvPr>
          <p:cNvSpPr>
            <a:spLocks noGrp="1"/>
          </p:cNvSpPr>
          <p:nvPr>
            <p:ph type="sldNum" sz="quarter" idx="12"/>
          </p:nvPr>
        </p:nvSpPr>
        <p:spPr/>
        <p:txBody>
          <a:bodyPr/>
          <a:lstStyle/>
          <a:p>
            <a:fld id="{497BB07A-959C-2F42-B418-2D623D04E75B}" type="slidenum">
              <a:rPr lang="en-US" smtClean="0"/>
              <a:t>‹#›</a:t>
            </a:fld>
            <a:endParaRPr lang="en-US"/>
          </a:p>
        </p:txBody>
      </p:sp>
    </p:spTree>
    <p:extLst>
      <p:ext uri="{BB962C8B-B14F-4D97-AF65-F5344CB8AC3E}">
        <p14:creationId xmlns:p14="http://schemas.microsoft.com/office/powerpoint/2010/main" val="1482192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FA52E6-FFEB-3F4E-8AB9-7F39C57231F2}"/>
              </a:ext>
            </a:extLst>
          </p:cNvPr>
          <p:cNvSpPr>
            <a:spLocks noGrp="1"/>
          </p:cNvSpPr>
          <p:nvPr>
            <p:ph type="dt" sz="half" idx="10"/>
          </p:nvPr>
        </p:nvSpPr>
        <p:spPr/>
        <p:txBody>
          <a:bodyPr/>
          <a:lstStyle/>
          <a:p>
            <a:fld id="{506A91E4-475F-9D4D-9561-FA140EBAC0E3}" type="datetimeFigureOut">
              <a:rPr lang="en-US" smtClean="0"/>
              <a:t>12/11/18</a:t>
            </a:fld>
            <a:endParaRPr lang="en-US"/>
          </a:p>
        </p:txBody>
      </p:sp>
      <p:sp>
        <p:nvSpPr>
          <p:cNvPr id="3" name="Footer Placeholder 2">
            <a:extLst>
              <a:ext uri="{FF2B5EF4-FFF2-40B4-BE49-F238E27FC236}">
                <a16:creationId xmlns:a16="http://schemas.microsoft.com/office/drawing/2014/main" id="{52033E9E-3B73-B142-BC34-9D95D6E347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011BF5-9E31-124E-B97F-30155DB87DE8}"/>
              </a:ext>
            </a:extLst>
          </p:cNvPr>
          <p:cNvSpPr>
            <a:spLocks noGrp="1"/>
          </p:cNvSpPr>
          <p:nvPr>
            <p:ph type="sldNum" sz="quarter" idx="12"/>
          </p:nvPr>
        </p:nvSpPr>
        <p:spPr/>
        <p:txBody>
          <a:bodyPr/>
          <a:lstStyle/>
          <a:p>
            <a:fld id="{497BB07A-959C-2F42-B418-2D623D04E75B}" type="slidenum">
              <a:rPr lang="en-US" smtClean="0"/>
              <a:t>‹#›</a:t>
            </a:fld>
            <a:endParaRPr lang="en-US"/>
          </a:p>
        </p:txBody>
      </p:sp>
    </p:spTree>
    <p:extLst>
      <p:ext uri="{BB962C8B-B14F-4D97-AF65-F5344CB8AC3E}">
        <p14:creationId xmlns:p14="http://schemas.microsoft.com/office/powerpoint/2010/main" val="4117393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55F2-885F-AF40-B844-D5B246364B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2706B5-C278-AF4F-B59C-78D9F93463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78FA8C-656E-C54D-A0C6-45D116D265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959C38-6BDC-464A-8DE7-20C51BD3F2B2}"/>
              </a:ext>
            </a:extLst>
          </p:cNvPr>
          <p:cNvSpPr>
            <a:spLocks noGrp="1"/>
          </p:cNvSpPr>
          <p:nvPr>
            <p:ph type="dt" sz="half" idx="10"/>
          </p:nvPr>
        </p:nvSpPr>
        <p:spPr/>
        <p:txBody>
          <a:bodyPr/>
          <a:lstStyle/>
          <a:p>
            <a:fld id="{506A91E4-475F-9D4D-9561-FA140EBAC0E3}" type="datetimeFigureOut">
              <a:rPr lang="en-US" smtClean="0"/>
              <a:t>12/11/18</a:t>
            </a:fld>
            <a:endParaRPr lang="en-US"/>
          </a:p>
        </p:txBody>
      </p:sp>
      <p:sp>
        <p:nvSpPr>
          <p:cNvPr id="6" name="Footer Placeholder 5">
            <a:extLst>
              <a:ext uri="{FF2B5EF4-FFF2-40B4-BE49-F238E27FC236}">
                <a16:creationId xmlns:a16="http://schemas.microsoft.com/office/drawing/2014/main" id="{D771A804-E925-9C4E-AADB-EB3CE256F8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ACA038-615C-314D-A010-88655AA78AEC}"/>
              </a:ext>
            </a:extLst>
          </p:cNvPr>
          <p:cNvSpPr>
            <a:spLocks noGrp="1"/>
          </p:cNvSpPr>
          <p:nvPr>
            <p:ph type="sldNum" sz="quarter" idx="12"/>
          </p:nvPr>
        </p:nvSpPr>
        <p:spPr/>
        <p:txBody>
          <a:bodyPr/>
          <a:lstStyle/>
          <a:p>
            <a:fld id="{497BB07A-959C-2F42-B418-2D623D04E75B}" type="slidenum">
              <a:rPr lang="en-US" smtClean="0"/>
              <a:t>‹#›</a:t>
            </a:fld>
            <a:endParaRPr lang="en-US"/>
          </a:p>
        </p:txBody>
      </p:sp>
    </p:spTree>
    <p:extLst>
      <p:ext uri="{BB962C8B-B14F-4D97-AF65-F5344CB8AC3E}">
        <p14:creationId xmlns:p14="http://schemas.microsoft.com/office/powerpoint/2010/main" val="121387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E64C-3F45-274B-BAAE-0417A2988F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486231-A31E-964A-8049-C7316B27A6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9AB2A7-449F-C94F-A660-F0701CB5B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62D859-0B00-2A44-8079-67059CF7C6F4}"/>
              </a:ext>
            </a:extLst>
          </p:cNvPr>
          <p:cNvSpPr>
            <a:spLocks noGrp="1"/>
          </p:cNvSpPr>
          <p:nvPr>
            <p:ph type="dt" sz="half" idx="10"/>
          </p:nvPr>
        </p:nvSpPr>
        <p:spPr/>
        <p:txBody>
          <a:bodyPr/>
          <a:lstStyle/>
          <a:p>
            <a:fld id="{506A91E4-475F-9D4D-9561-FA140EBAC0E3}" type="datetimeFigureOut">
              <a:rPr lang="en-US" smtClean="0"/>
              <a:t>12/11/18</a:t>
            </a:fld>
            <a:endParaRPr lang="en-US"/>
          </a:p>
        </p:txBody>
      </p:sp>
      <p:sp>
        <p:nvSpPr>
          <p:cNvPr id="6" name="Footer Placeholder 5">
            <a:extLst>
              <a:ext uri="{FF2B5EF4-FFF2-40B4-BE49-F238E27FC236}">
                <a16:creationId xmlns:a16="http://schemas.microsoft.com/office/drawing/2014/main" id="{C8086FB3-0577-0E41-82B4-6E27D9A235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16B74C-5763-EF41-A49D-C3A537DF5A13}"/>
              </a:ext>
            </a:extLst>
          </p:cNvPr>
          <p:cNvSpPr>
            <a:spLocks noGrp="1"/>
          </p:cNvSpPr>
          <p:nvPr>
            <p:ph type="sldNum" sz="quarter" idx="12"/>
          </p:nvPr>
        </p:nvSpPr>
        <p:spPr/>
        <p:txBody>
          <a:bodyPr/>
          <a:lstStyle/>
          <a:p>
            <a:fld id="{497BB07A-959C-2F42-B418-2D623D04E75B}" type="slidenum">
              <a:rPr lang="en-US" smtClean="0"/>
              <a:t>‹#›</a:t>
            </a:fld>
            <a:endParaRPr lang="en-US"/>
          </a:p>
        </p:txBody>
      </p:sp>
    </p:spTree>
    <p:extLst>
      <p:ext uri="{BB962C8B-B14F-4D97-AF65-F5344CB8AC3E}">
        <p14:creationId xmlns:p14="http://schemas.microsoft.com/office/powerpoint/2010/main" val="180926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3EA44A-462A-E94B-9236-DAA0CBE6F2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B8F04A-B0A6-FB45-BE14-17D398DAD6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B7FE0B-853C-1B4F-9DE5-BF3CCFBC01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6A91E4-475F-9D4D-9561-FA140EBAC0E3}" type="datetimeFigureOut">
              <a:rPr lang="en-US" smtClean="0"/>
              <a:t>12/11/18</a:t>
            </a:fld>
            <a:endParaRPr lang="en-US"/>
          </a:p>
        </p:txBody>
      </p:sp>
      <p:sp>
        <p:nvSpPr>
          <p:cNvPr id="5" name="Footer Placeholder 4">
            <a:extLst>
              <a:ext uri="{FF2B5EF4-FFF2-40B4-BE49-F238E27FC236}">
                <a16:creationId xmlns:a16="http://schemas.microsoft.com/office/drawing/2014/main" id="{5AEE02E8-D695-6945-AA66-54A684D9BD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8248C9-C95B-F449-9B29-F942B9A8A9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BB07A-959C-2F42-B418-2D623D04E75B}" type="slidenum">
              <a:rPr lang="en-US" smtClean="0"/>
              <a:t>‹#›</a:t>
            </a:fld>
            <a:endParaRPr lang="en-US"/>
          </a:p>
        </p:txBody>
      </p:sp>
    </p:spTree>
    <p:extLst>
      <p:ext uri="{BB962C8B-B14F-4D97-AF65-F5344CB8AC3E}">
        <p14:creationId xmlns:p14="http://schemas.microsoft.com/office/powerpoint/2010/main" val="1693079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gilcs410/gilcs410.github.io"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elp.com/dataset" TargetMode="External"/><Relationship Id="rId2" Type="http://schemas.openxmlformats.org/officeDocument/2006/relationships/hyperlink" Target="https://github.com/gilcs410/gilcs410.github.io" TargetMode="External"/><Relationship Id="rId1" Type="http://schemas.openxmlformats.org/officeDocument/2006/relationships/slideLayout" Target="../slideLayouts/slideLayout2.xml"/><Relationship Id="rId4" Type="http://schemas.openxmlformats.org/officeDocument/2006/relationships/hyperlink" Target="https://gilcs410.github.io/"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yelp.com/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lcs410.github.io/"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fasttext.c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9D902-4FB6-6F4F-B869-1D534770D02E}"/>
              </a:ext>
            </a:extLst>
          </p:cNvPr>
          <p:cNvSpPr>
            <a:spLocks noGrp="1"/>
          </p:cNvSpPr>
          <p:nvPr>
            <p:ph type="ctrTitle"/>
          </p:nvPr>
        </p:nvSpPr>
        <p:spPr>
          <a:xfrm>
            <a:off x="1217129" y="786465"/>
            <a:ext cx="9372600" cy="2387600"/>
          </a:xfrm>
        </p:spPr>
        <p:txBody>
          <a:bodyPr>
            <a:noAutofit/>
          </a:bodyPr>
          <a:lstStyle/>
          <a:p>
            <a:pPr algn="l"/>
            <a:r>
              <a:rPr lang="en-US" sz="4400" b="1" dirty="0"/>
              <a:t>CS410 Course project:</a:t>
            </a:r>
            <a:br>
              <a:rPr lang="en-US" sz="4400" b="1" dirty="0"/>
            </a:br>
            <a:r>
              <a:rPr lang="en-US" sz="4400" b="1" dirty="0"/>
              <a:t>Review-sentiment model using </a:t>
            </a:r>
            <a:r>
              <a:rPr lang="en-US" sz="4400" b="1" dirty="0" err="1"/>
              <a:t>Fasttext</a:t>
            </a:r>
            <a:endParaRPr lang="en-US" sz="4400" b="1" dirty="0"/>
          </a:p>
        </p:txBody>
      </p:sp>
      <p:sp>
        <p:nvSpPr>
          <p:cNvPr id="3" name="Subtitle 2">
            <a:extLst>
              <a:ext uri="{FF2B5EF4-FFF2-40B4-BE49-F238E27FC236}">
                <a16:creationId xmlns:a16="http://schemas.microsoft.com/office/drawing/2014/main" id="{D9FCD848-A811-AD43-BBFC-B3D4839ED6AE}"/>
              </a:ext>
            </a:extLst>
          </p:cNvPr>
          <p:cNvSpPr>
            <a:spLocks noGrp="1"/>
          </p:cNvSpPr>
          <p:nvPr>
            <p:ph type="subTitle" idx="1"/>
          </p:nvPr>
        </p:nvSpPr>
        <p:spPr>
          <a:xfrm>
            <a:off x="1217129" y="3266140"/>
            <a:ext cx="9144000" cy="1655762"/>
          </a:xfrm>
        </p:spPr>
        <p:txBody>
          <a:bodyPr>
            <a:normAutofit/>
          </a:bodyPr>
          <a:lstStyle/>
          <a:p>
            <a:pPr algn="l"/>
            <a:r>
              <a:rPr lang="en-US" sz="2800" dirty="0"/>
              <a:t>with Yelp open data</a:t>
            </a:r>
          </a:p>
        </p:txBody>
      </p:sp>
      <p:sp>
        <p:nvSpPr>
          <p:cNvPr id="4" name="Rectangle 3">
            <a:extLst>
              <a:ext uri="{FF2B5EF4-FFF2-40B4-BE49-F238E27FC236}">
                <a16:creationId xmlns:a16="http://schemas.microsoft.com/office/drawing/2014/main" id="{A411DBA8-7947-FF41-B225-FBFC9BBC4ADB}"/>
              </a:ext>
            </a:extLst>
          </p:cNvPr>
          <p:cNvSpPr/>
          <p:nvPr/>
        </p:nvSpPr>
        <p:spPr>
          <a:xfrm>
            <a:off x="1217129" y="5206007"/>
            <a:ext cx="9575800" cy="646331"/>
          </a:xfrm>
          <a:prstGeom prst="rect">
            <a:avLst/>
          </a:prstGeom>
        </p:spPr>
        <p:txBody>
          <a:bodyPr wrap="square">
            <a:spAutoFit/>
          </a:bodyPr>
          <a:lstStyle/>
          <a:p>
            <a:r>
              <a:rPr lang="en-US" dirty="0"/>
              <a:t>Please refer to </a:t>
            </a:r>
            <a:r>
              <a:rPr lang="en-US" dirty="0" err="1">
                <a:hlinkClick r:id="rId2"/>
              </a:rPr>
              <a:t>Github</a:t>
            </a:r>
            <a:r>
              <a:rPr lang="en-US" dirty="0">
                <a:hlinkClick r:id="rId2"/>
              </a:rPr>
              <a:t> README</a:t>
            </a:r>
            <a:r>
              <a:rPr lang="en-US" dirty="0"/>
              <a:t> for more detail instructions on how to run the code. </a:t>
            </a:r>
          </a:p>
          <a:p>
            <a:endParaRPr lang="en-US" dirty="0"/>
          </a:p>
        </p:txBody>
      </p:sp>
    </p:spTree>
    <p:extLst>
      <p:ext uri="{BB962C8B-B14F-4D97-AF65-F5344CB8AC3E}">
        <p14:creationId xmlns:p14="http://schemas.microsoft.com/office/powerpoint/2010/main" val="322110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25C3-B575-B048-9479-AED03D81E212}"/>
              </a:ext>
            </a:extLst>
          </p:cNvPr>
          <p:cNvSpPr>
            <a:spLocks noGrp="1"/>
          </p:cNvSpPr>
          <p:nvPr>
            <p:ph type="title"/>
          </p:nvPr>
        </p:nvSpPr>
        <p:spPr/>
        <p:txBody>
          <a:bodyPr/>
          <a:lstStyle/>
          <a:p>
            <a:r>
              <a:rPr lang="en-US" b="1" dirty="0"/>
              <a:t>Objective of this project</a:t>
            </a:r>
            <a:endParaRPr lang="en-US" dirty="0"/>
          </a:p>
        </p:txBody>
      </p:sp>
      <p:sp>
        <p:nvSpPr>
          <p:cNvPr id="3" name="Content Placeholder 2">
            <a:extLst>
              <a:ext uri="{FF2B5EF4-FFF2-40B4-BE49-F238E27FC236}">
                <a16:creationId xmlns:a16="http://schemas.microsoft.com/office/drawing/2014/main" id="{2F8AFD7D-2DC9-EE48-9BD1-3636540DA91B}"/>
              </a:ext>
            </a:extLst>
          </p:cNvPr>
          <p:cNvSpPr>
            <a:spLocks noGrp="1"/>
          </p:cNvSpPr>
          <p:nvPr>
            <p:ph idx="1"/>
          </p:nvPr>
        </p:nvSpPr>
        <p:spPr/>
        <p:txBody>
          <a:bodyPr>
            <a:normAutofit/>
          </a:bodyPr>
          <a:lstStyle/>
          <a:p>
            <a:pPr marL="0" indent="0">
              <a:buNone/>
            </a:pPr>
            <a:r>
              <a:rPr lang="en-US" dirty="0"/>
              <a:t>The objective is to generate a machine learning model that can determine the sentiment of given text.</a:t>
            </a:r>
          </a:p>
          <a:p>
            <a:pPr marL="0" indent="0">
              <a:buNone/>
            </a:pPr>
            <a:endParaRPr lang="en-US" dirty="0"/>
          </a:p>
          <a:p>
            <a:r>
              <a:rPr lang="en-US" b="1" dirty="0"/>
              <a:t>Gitlab - </a:t>
            </a:r>
            <a:r>
              <a:rPr lang="en-US" dirty="0"/>
              <a:t>Python codes that are used to pre-process the data, train model, and re-rank the reviews are all in </a:t>
            </a:r>
            <a:r>
              <a:rPr lang="en-US" dirty="0">
                <a:hlinkClick r:id="rId2"/>
              </a:rPr>
              <a:t>Here</a:t>
            </a:r>
            <a:r>
              <a:rPr lang="en-US" dirty="0"/>
              <a:t>.  </a:t>
            </a:r>
          </a:p>
          <a:p>
            <a:r>
              <a:rPr lang="en-US" b="1" dirty="0"/>
              <a:t>Data source - </a:t>
            </a:r>
            <a:r>
              <a:rPr lang="en-US" dirty="0"/>
              <a:t>Yelp open data that has been used for this project can be downloaded </a:t>
            </a:r>
            <a:r>
              <a:rPr lang="en-US" dirty="0">
                <a:hlinkClick r:id="rId3"/>
              </a:rPr>
              <a:t>Here</a:t>
            </a:r>
            <a:r>
              <a:rPr lang="en-US" dirty="0"/>
              <a:t>.</a:t>
            </a:r>
          </a:p>
          <a:p>
            <a:r>
              <a:rPr lang="en-US" b="1" dirty="0"/>
              <a:t>Visualization – </a:t>
            </a:r>
            <a:r>
              <a:rPr lang="en-US" dirty="0"/>
              <a:t>The analysis are elaborated in an interactive visualization page </a:t>
            </a:r>
            <a:r>
              <a:rPr lang="en-US" dirty="0">
                <a:hlinkClick r:id="rId4"/>
              </a:rPr>
              <a:t>Here</a:t>
            </a:r>
            <a:r>
              <a:rPr lang="en-US" dirty="0"/>
              <a:t>.</a:t>
            </a:r>
          </a:p>
        </p:txBody>
      </p:sp>
    </p:spTree>
    <p:extLst>
      <p:ext uri="{BB962C8B-B14F-4D97-AF65-F5344CB8AC3E}">
        <p14:creationId xmlns:p14="http://schemas.microsoft.com/office/powerpoint/2010/main" val="2200929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F37C-0ED5-4044-91B6-FE9C8722A535}"/>
              </a:ext>
            </a:extLst>
          </p:cNvPr>
          <p:cNvSpPr>
            <a:spLocks noGrp="1"/>
          </p:cNvSpPr>
          <p:nvPr>
            <p:ph type="title"/>
          </p:nvPr>
        </p:nvSpPr>
        <p:spPr/>
        <p:txBody>
          <a:bodyPr/>
          <a:lstStyle/>
          <a:p>
            <a:r>
              <a:rPr lang="en-US" b="1" dirty="0"/>
              <a:t>Steps to run the codes</a:t>
            </a:r>
          </a:p>
        </p:txBody>
      </p:sp>
      <p:sp>
        <p:nvSpPr>
          <p:cNvPr id="3" name="Content Placeholder 2">
            <a:extLst>
              <a:ext uri="{FF2B5EF4-FFF2-40B4-BE49-F238E27FC236}">
                <a16:creationId xmlns:a16="http://schemas.microsoft.com/office/drawing/2014/main" id="{9684ED41-053F-6241-8A8B-CA63F8754BC1}"/>
              </a:ext>
            </a:extLst>
          </p:cNvPr>
          <p:cNvSpPr>
            <a:spLocks noGrp="1"/>
          </p:cNvSpPr>
          <p:nvPr>
            <p:ph idx="1"/>
          </p:nvPr>
        </p:nvSpPr>
        <p:spPr/>
        <p:txBody>
          <a:bodyPr>
            <a:normAutofit fontScale="92500" lnSpcReduction="10000"/>
          </a:bodyPr>
          <a:lstStyle/>
          <a:p>
            <a:pPr marL="0" indent="0">
              <a:buNone/>
            </a:pPr>
            <a:r>
              <a:rPr lang="en-US" dirty="0"/>
              <a:t>1. Download Yelp open data set -  Download it from </a:t>
            </a:r>
            <a:r>
              <a:rPr lang="en-US" dirty="0">
                <a:hlinkClick r:id="rId2"/>
              </a:rPr>
              <a:t>here</a:t>
            </a:r>
            <a:r>
              <a:rPr lang="en-US" dirty="0"/>
              <a:t>. </a:t>
            </a:r>
          </a:p>
          <a:p>
            <a:pPr marL="0" indent="0">
              <a:buNone/>
            </a:pPr>
            <a:r>
              <a:rPr lang="en-US" sz="2000" dirty="0"/>
              <a:t>All we need is two files: </a:t>
            </a:r>
            <a:r>
              <a:rPr lang="en-US" sz="2000" dirty="0" err="1"/>
              <a:t>yelp_academic_dataset_business.json</a:t>
            </a:r>
            <a:r>
              <a:rPr lang="en-US" sz="2000" dirty="0"/>
              <a:t>, </a:t>
            </a:r>
            <a:r>
              <a:rPr lang="en-US" sz="2000" dirty="0" err="1"/>
              <a:t>yelp_academic_dataset_review.json</a:t>
            </a:r>
            <a:endParaRPr lang="en-US" sz="2000" dirty="0"/>
          </a:p>
          <a:p>
            <a:pPr marL="0" indent="0">
              <a:buNone/>
            </a:pPr>
            <a:r>
              <a:rPr lang="en-US" dirty="0"/>
              <a:t>2. Pre-process the text data</a:t>
            </a:r>
          </a:p>
          <a:p>
            <a:pPr marL="0" indent="0">
              <a:buNone/>
            </a:pPr>
            <a:r>
              <a:rPr lang="en-US" sz="2000" dirty="0"/>
              <a:t>Transform JSON format data into rows and columns and remove stop keywords and special characters. Label 'BAD' for reviews that has 1,2 stars 'GOOD' for 4, 5 stars. Randomly split 80% of the rows into train set and the rest of 20% for validation set.</a:t>
            </a:r>
          </a:p>
          <a:p>
            <a:pPr marL="0" indent="0">
              <a:buNone/>
            </a:pPr>
            <a:r>
              <a:rPr lang="en-US" dirty="0"/>
              <a:t>3. Train the model using </a:t>
            </a:r>
            <a:r>
              <a:rPr lang="en-US" dirty="0" err="1"/>
              <a:t>Fasttext</a:t>
            </a:r>
            <a:r>
              <a:rPr lang="en-US" dirty="0"/>
              <a:t> (word2vec) </a:t>
            </a:r>
          </a:p>
          <a:p>
            <a:pPr marL="0" indent="0">
              <a:buNone/>
            </a:pPr>
            <a:r>
              <a:rPr lang="en-US" sz="2000" dirty="0" err="1"/>
              <a:t>Fasttext</a:t>
            </a:r>
            <a:r>
              <a:rPr lang="en-US" sz="2000" dirty="0"/>
              <a:t> is a library for efficient text classification and representation learning. It is similar to word2vec which embeds words into vectors using word co occurrence within certain window.</a:t>
            </a:r>
          </a:p>
          <a:p>
            <a:pPr marL="0" indent="0">
              <a:buNone/>
            </a:pPr>
            <a:r>
              <a:rPr lang="en-US" dirty="0"/>
              <a:t>4. Assign the sentiment score to all reviews</a:t>
            </a:r>
          </a:p>
          <a:p>
            <a:pPr marL="0" indent="0">
              <a:buNone/>
            </a:pPr>
            <a:r>
              <a:rPr lang="en-US" sz="2200" dirty="0"/>
              <a:t>With the average sentiment model, assigned every reviews with the sentiment probability between 0~1 (0: BAD, 1: GOOD) using </a:t>
            </a:r>
            <a:r>
              <a:rPr lang="en-US" sz="2200" dirty="0" err="1"/>
              <a:t>predict_proba</a:t>
            </a:r>
            <a:r>
              <a:rPr lang="en-US" sz="2200" dirty="0"/>
              <a:t> function provided in </a:t>
            </a:r>
            <a:r>
              <a:rPr lang="en-US" sz="2200" dirty="0" err="1"/>
              <a:t>Fasttext</a:t>
            </a:r>
            <a:r>
              <a:rPr lang="en-US" sz="2200" dirty="0"/>
              <a:t>.</a:t>
            </a:r>
            <a:endParaRPr lang="en-US" sz="1700" dirty="0"/>
          </a:p>
        </p:txBody>
      </p:sp>
    </p:spTree>
    <p:extLst>
      <p:ext uri="{BB962C8B-B14F-4D97-AF65-F5344CB8AC3E}">
        <p14:creationId xmlns:p14="http://schemas.microsoft.com/office/powerpoint/2010/main" val="472174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7C5E-80DE-5C4C-9956-39CC13BA3733}"/>
              </a:ext>
            </a:extLst>
          </p:cNvPr>
          <p:cNvSpPr>
            <a:spLocks noGrp="1"/>
          </p:cNvSpPr>
          <p:nvPr>
            <p:ph type="title"/>
          </p:nvPr>
        </p:nvSpPr>
        <p:spPr/>
        <p:txBody>
          <a:bodyPr/>
          <a:lstStyle/>
          <a:p>
            <a:r>
              <a:rPr lang="en-US" b="1" dirty="0"/>
              <a:t>Analysis and use of the output</a:t>
            </a:r>
          </a:p>
        </p:txBody>
      </p:sp>
      <p:sp>
        <p:nvSpPr>
          <p:cNvPr id="3" name="Content Placeholder 2">
            <a:extLst>
              <a:ext uri="{FF2B5EF4-FFF2-40B4-BE49-F238E27FC236}">
                <a16:creationId xmlns:a16="http://schemas.microsoft.com/office/drawing/2014/main" id="{314867C5-40CB-F54C-84EA-6A911080A91B}"/>
              </a:ext>
            </a:extLst>
          </p:cNvPr>
          <p:cNvSpPr>
            <a:spLocks noGrp="1"/>
          </p:cNvSpPr>
          <p:nvPr>
            <p:ph idx="1"/>
          </p:nvPr>
        </p:nvSpPr>
        <p:spPr/>
        <p:txBody>
          <a:bodyPr/>
          <a:lstStyle/>
          <a:p>
            <a:r>
              <a:rPr lang="en-US" dirty="0"/>
              <a:t>Please look at the </a:t>
            </a:r>
            <a:r>
              <a:rPr lang="en-US" dirty="0">
                <a:hlinkClick r:id="rId2"/>
              </a:rPr>
              <a:t>interactive visualization page </a:t>
            </a:r>
            <a:r>
              <a:rPr lang="en-US" dirty="0"/>
              <a:t> for details</a:t>
            </a:r>
          </a:p>
        </p:txBody>
      </p:sp>
      <p:pic>
        <p:nvPicPr>
          <p:cNvPr id="5" name="Picture 4">
            <a:extLst>
              <a:ext uri="{FF2B5EF4-FFF2-40B4-BE49-F238E27FC236}">
                <a16:creationId xmlns:a16="http://schemas.microsoft.com/office/drawing/2014/main" id="{00770CDE-C66C-2144-870F-D8749C428211}"/>
              </a:ext>
            </a:extLst>
          </p:cNvPr>
          <p:cNvPicPr>
            <a:picLocks noChangeAspect="1"/>
          </p:cNvPicPr>
          <p:nvPr/>
        </p:nvPicPr>
        <p:blipFill>
          <a:blip r:embed="rId3"/>
          <a:stretch>
            <a:fillRect/>
          </a:stretch>
        </p:blipFill>
        <p:spPr>
          <a:xfrm>
            <a:off x="598921" y="2724231"/>
            <a:ext cx="4629150" cy="2927350"/>
          </a:xfrm>
          <a:prstGeom prst="rect">
            <a:avLst/>
          </a:prstGeom>
          <a:effectLst>
            <a:outerShdw blurRad="63500" sx="102000" sy="102000" algn="ctr" rotWithShape="0">
              <a:prstClr val="black">
                <a:alpha val="40000"/>
              </a:prstClr>
            </a:outerShdw>
          </a:effectLst>
        </p:spPr>
      </p:pic>
      <p:pic>
        <p:nvPicPr>
          <p:cNvPr id="7" name="Picture 6">
            <a:extLst>
              <a:ext uri="{FF2B5EF4-FFF2-40B4-BE49-F238E27FC236}">
                <a16:creationId xmlns:a16="http://schemas.microsoft.com/office/drawing/2014/main" id="{06933B02-7595-F445-9559-EB9B935CB4E0}"/>
              </a:ext>
            </a:extLst>
          </p:cNvPr>
          <p:cNvPicPr>
            <a:picLocks noChangeAspect="1"/>
          </p:cNvPicPr>
          <p:nvPr/>
        </p:nvPicPr>
        <p:blipFill>
          <a:blip r:embed="rId4"/>
          <a:stretch>
            <a:fillRect/>
          </a:stretch>
        </p:blipFill>
        <p:spPr>
          <a:xfrm>
            <a:off x="3755090" y="2986922"/>
            <a:ext cx="4629150" cy="2927350"/>
          </a:xfrm>
          <a:prstGeom prst="rect">
            <a:avLst/>
          </a:prstGeom>
          <a:effectLst>
            <a:outerShdw blurRad="63500" sx="102000" sy="102000" algn="ctr" rotWithShape="0">
              <a:prstClr val="black">
                <a:alpha val="40000"/>
              </a:prstClr>
            </a:outerShdw>
          </a:effectLst>
        </p:spPr>
      </p:pic>
      <p:pic>
        <p:nvPicPr>
          <p:cNvPr id="9" name="Picture 8">
            <a:extLst>
              <a:ext uri="{FF2B5EF4-FFF2-40B4-BE49-F238E27FC236}">
                <a16:creationId xmlns:a16="http://schemas.microsoft.com/office/drawing/2014/main" id="{151FA72F-0A02-844B-A73E-49F04441C313}"/>
              </a:ext>
            </a:extLst>
          </p:cNvPr>
          <p:cNvPicPr>
            <a:picLocks noChangeAspect="1"/>
          </p:cNvPicPr>
          <p:nvPr/>
        </p:nvPicPr>
        <p:blipFill>
          <a:blip r:embed="rId5"/>
          <a:stretch>
            <a:fillRect/>
          </a:stretch>
        </p:blipFill>
        <p:spPr>
          <a:xfrm>
            <a:off x="6911260" y="3249613"/>
            <a:ext cx="4629150" cy="292735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021176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B2872E-5656-C14B-8A51-B1E719F0731E}"/>
              </a:ext>
            </a:extLst>
          </p:cNvPr>
          <p:cNvSpPr>
            <a:spLocks noGrp="1"/>
          </p:cNvSpPr>
          <p:nvPr>
            <p:ph idx="1"/>
          </p:nvPr>
        </p:nvSpPr>
        <p:spPr>
          <a:xfrm>
            <a:off x="838200" y="1247134"/>
            <a:ext cx="10515600" cy="4351338"/>
          </a:xfrm>
        </p:spPr>
        <p:txBody>
          <a:bodyPr>
            <a:normAutofit/>
          </a:bodyPr>
          <a:lstStyle/>
          <a:p>
            <a:r>
              <a:rPr lang="en-US" b="1" dirty="0"/>
              <a:t>What is the function of your system?</a:t>
            </a:r>
          </a:p>
          <a:p>
            <a:pPr marL="0" indent="0">
              <a:buNone/>
            </a:pPr>
            <a:r>
              <a:rPr lang="en-US" dirty="0"/>
              <a:t>The original idea was to build a ‘general’ review-score-model which can be used across different review sites (e.g. Trip advisor, Yelp, etc.). </a:t>
            </a:r>
          </a:p>
          <a:p>
            <a:pPr marL="0" indent="0">
              <a:buNone/>
            </a:pPr>
            <a:endParaRPr lang="en-US" dirty="0"/>
          </a:p>
          <a:p>
            <a:pPr marL="0" indent="0">
              <a:buNone/>
            </a:pPr>
            <a:r>
              <a:rPr lang="en-US" dirty="0"/>
              <a:t>However, due to lack of data, and lack of time to build web crawlers to fetch data source from multiple sites, this prototype version is only implemented using Yelp open data to generate a model with assigning the sentiment score back to the original source reviews. </a:t>
            </a:r>
          </a:p>
          <a:p>
            <a:pPr marL="0" indent="0">
              <a:buNone/>
            </a:pPr>
            <a:endParaRPr lang="en-US" dirty="0"/>
          </a:p>
        </p:txBody>
      </p:sp>
    </p:spTree>
    <p:extLst>
      <p:ext uri="{BB962C8B-B14F-4D97-AF65-F5344CB8AC3E}">
        <p14:creationId xmlns:p14="http://schemas.microsoft.com/office/powerpoint/2010/main" val="2030668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977008-DE52-E54F-953F-B6FB2BAA8EE3}"/>
              </a:ext>
            </a:extLst>
          </p:cNvPr>
          <p:cNvSpPr>
            <a:spLocks noGrp="1"/>
          </p:cNvSpPr>
          <p:nvPr>
            <p:ph idx="1"/>
          </p:nvPr>
        </p:nvSpPr>
        <p:spPr>
          <a:xfrm>
            <a:off x="838200" y="1247134"/>
            <a:ext cx="10515600" cy="5303520"/>
          </a:xfrm>
        </p:spPr>
        <p:txBody>
          <a:bodyPr>
            <a:noAutofit/>
          </a:bodyPr>
          <a:lstStyle/>
          <a:p>
            <a:r>
              <a:rPr lang="en-US" b="1" dirty="0"/>
              <a:t>Why is this function useful? </a:t>
            </a:r>
          </a:p>
          <a:p>
            <a:pPr marL="0" indent="0">
              <a:buNone/>
            </a:pPr>
            <a:r>
              <a:rPr lang="en-US" dirty="0"/>
              <a:t>If the original plan could have been carried out(review data collected from multiple source with assigning each business with the general score model), there are 2 main aspects that this function can be useful. </a:t>
            </a:r>
          </a:p>
          <a:p>
            <a:pPr marL="514350" indent="-514350">
              <a:buAutoNum type="arabicPeriod"/>
            </a:pPr>
            <a:r>
              <a:rPr lang="en-US" dirty="0"/>
              <a:t>Business review ratings can be more relievable since each business will likely have much more rating data points from various sources.</a:t>
            </a:r>
          </a:p>
          <a:p>
            <a:pPr marL="514350" indent="-514350">
              <a:buAutoNum type="arabicPeriod"/>
            </a:pPr>
            <a:r>
              <a:rPr lang="en-US" dirty="0"/>
              <a:t>Even if different sites have different rating scale or each individual having different standard in rating (some generous, others stricter), using general scoring model and parsing the review text, it will produce the same scale reflecting the actual degree of the service level of given business (e.g. restaurants, etc.).</a:t>
            </a:r>
          </a:p>
        </p:txBody>
      </p:sp>
    </p:spTree>
    <p:extLst>
      <p:ext uri="{BB962C8B-B14F-4D97-AF65-F5344CB8AC3E}">
        <p14:creationId xmlns:p14="http://schemas.microsoft.com/office/powerpoint/2010/main" val="773674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977008-DE52-E54F-953F-B6FB2BAA8EE3}"/>
              </a:ext>
            </a:extLst>
          </p:cNvPr>
          <p:cNvSpPr>
            <a:spLocks noGrp="1"/>
          </p:cNvSpPr>
          <p:nvPr>
            <p:ph idx="1"/>
          </p:nvPr>
        </p:nvSpPr>
        <p:spPr>
          <a:xfrm>
            <a:off x="838200" y="1247134"/>
            <a:ext cx="10515600" cy="5303520"/>
          </a:xfrm>
        </p:spPr>
        <p:txBody>
          <a:bodyPr>
            <a:noAutofit/>
          </a:bodyPr>
          <a:lstStyle/>
          <a:p>
            <a:r>
              <a:rPr lang="en-US" b="1" dirty="0"/>
              <a:t>Is this function already supported in any way by the current systems/tools? </a:t>
            </a:r>
          </a:p>
          <a:p>
            <a:pPr marL="0" indent="0">
              <a:buNone/>
            </a:pPr>
            <a:r>
              <a:rPr lang="en-US" dirty="0"/>
              <a:t>Possibly exists already, but not that I know of.</a:t>
            </a:r>
          </a:p>
          <a:p>
            <a:pPr marL="0" indent="0">
              <a:buNone/>
            </a:pPr>
            <a:endParaRPr lang="en-US" dirty="0"/>
          </a:p>
          <a:p>
            <a:r>
              <a:rPr lang="en-US" b="1" dirty="0"/>
              <a:t>How did you implement this function? </a:t>
            </a:r>
          </a:p>
          <a:p>
            <a:pPr marL="0" indent="0">
              <a:buNone/>
            </a:pPr>
            <a:r>
              <a:rPr lang="en-US" dirty="0"/>
              <a:t>Using </a:t>
            </a:r>
            <a:r>
              <a:rPr lang="en-US" dirty="0" err="1"/>
              <a:t>Fasttext</a:t>
            </a:r>
            <a:r>
              <a:rPr lang="en-US" dirty="0"/>
              <a:t>. </a:t>
            </a:r>
            <a:r>
              <a:rPr lang="en-US" dirty="0" err="1"/>
              <a:t>Fasttext</a:t>
            </a:r>
            <a:r>
              <a:rPr lang="en-US" dirty="0"/>
              <a:t> is a library for efficient text classification and representation learning. It is similar to word2vec which embeds words into vectors using word co occurrence within certain window. The main difference between word2vec and </a:t>
            </a:r>
            <a:r>
              <a:rPr lang="en-US" dirty="0" err="1"/>
              <a:t>Fasttext</a:t>
            </a:r>
            <a:r>
              <a:rPr lang="en-US" dirty="0"/>
              <a:t> is that </a:t>
            </a:r>
            <a:r>
              <a:rPr lang="en-US" dirty="0" err="1"/>
              <a:t>Fasttext</a:t>
            </a:r>
            <a:r>
              <a:rPr lang="en-US" dirty="0"/>
              <a:t> can use sub-word </a:t>
            </a:r>
            <a:r>
              <a:rPr lang="en-US" dirty="0" err="1"/>
              <a:t>ngram</a:t>
            </a:r>
            <a:r>
              <a:rPr lang="en-US" dirty="0"/>
              <a:t> when embedding the words </a:t>
            </a:r>
            <a:r>
              <a:rPr lang="en-US" sz="2000" dirty="0"/>
              <a:t>(e.g. Apple -&gt; '</a:t>
            </a:r>
            <a:r>
              <a:rPr lang="en-US" sz="2000" dirty="0" err="1"/>
              <a:t>ap</a:t>
            </a:r>
            <a:r>
              <a:rPr lang="en-US" sz="2000" dirty="0"/>
              <a:t>', 'app', '</a:t>
            </a:r>
            <a:r>
              <a:rPr lang="en-US" sz="2000" dirty="0" err="1"/>
              <a:t>appl</a:t>
            </a:r>
            <a:r>
              <a:rPr lang="en-US" sz="2000" dirty="0"/>
              <a:t>', 'apple', '</a:t>
            </a:r>
            <a:r>
              <a:rPr lang="en-US" sz="2000" dirty="0" err="1"/>
              <a:t>ppl</a:t>
            </a:r>
            <a:r>
              <a:rPr lang="en-US" sz="2000" dirty="0"/>
              <a:t>', '</a:t>
            </a:r>
            <a:r>
              <a:rPr lang="en-US" sz="2000" dirty="0" err="1"/>
              <a:t>pple</a:t>
            </a:r>
            <a:r>
              <a:rPr lang="en-US" sz="2000" dirty="0"/>
              <a:t>', '</a:t>
            </a:r>
            <a:r>
              <a:rPr lang="en-US" sz="2000" dirty="0" err="1"/>
              <a:t>pple</a:t>
            </a:r>
            <a:r>
              <a:rPr lang="en-US" sz="2000" dirty="0"/>
              <a:t>', '</a:t>
            </a:r>
            <a:r>
              <a:rPr lang="en-US" sz="2000" dirty="0" err="1"/>
              <a:t>ple</a:t>
            </a:r>
            <a:r>
              <a:rPr lang="en-US" sz="2000" dirty="0"/>
              <a:t>', 'le')</a:t>
            </a:r>
            <a:r>
              <a:rPr lang="en-US" dirty="0"/>
              <a:t>. For more information, please visit </a:t>
            </a:r>
            <a:r>
              <a:rPr lang="en-US" dirty="0">
                <a:hlinkClick r:id="rId2"/>
              </a:rPr>
              <a:t>Here</a:t>
            </a:r>
            <a:r>
              <a:rPr lang="en-US" dirty="0"/>
              <a:t>.</a:t>
            </a:r>
          </a:p>
        </p:txBody>
      </p:sp>
    </p:spTree>
    <p:extLst>
      <p:ext uri="{BB962C8B-B14F-4D97-AF65-F5344CB8AC3E}">
        <p14:creationId xmlns:p14="http://schemas.microsoft.com/office/powerpoint/2010/main" val="98818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977008-DE52-E54F-953F-B6FB2BAA8EE3}"/>
              </a:ext>
            </a:extLst>
          </p:cNvPr>
          <p:cNvSpPr>
            <a:spLocks noGrp="1"/>
          </p:cNvSpPr>
          <p:nvPr>
            <p:ph idx="1"/>
          </p:nvPr>
        </p:nvSpPr>
        <p:spPr>
          <a:xfrm>
            <a:off x="838200" y="1247134"/>
            <a:ext cx="10515600" cy="4351338"/>
          </a:xfrm>
        </p:spPr>
        <p:txBody>
          <a:bodyPr>
            <a:noAutofit/>
          </a:bodyPr>
          <a:lstStyle/>
          <a:p>
            <a:r>
              <a:rPr lang="en-US" b="1" dirty="0"/>
              <a:t>How well does your system work?</a:t>
            </a:r>
          </a:p>
          <a:p>
            <a:pPr marL="0" indent="0">
              <a:buNone/>
            </a:pPr>
            <a:r>
              <a:rPr lang="en-US" dirty="0"/>
              <a:t>From randomly splitting the original review data 80% as training set vs 20% as validation set, the micro F1 rate reaches to 98.4% against the validation set in binary classification setting (with bad vs good labels). </a:t>
            </a:r>
          </a:p>
        </p:txBody>
      </p:sp>
      <p:pic>
        <p:nvPicPr>
          <p:cNvPr id="4" name="Picture 3">
            <a:extLst>
              <a:ext uri="{FF2B5EF4-FFF2-40B4-BE49-F238E27FC236}">
                <a16:creationId xmlns:a16="http://schemas.microsoft.com/office/drawing/2014/main" id="{420F3D72-17D0-4C4F-8E0E-7F0A62E5D1AF}"/>
              </a:ext>
            </a:extLst>
          </p:cNvPr>
          <p:cNvPicPr>
            <a:picLocks noChangeAspect="1"/>
          </p:cNvPicPr>
          <p:nvPr/>
        </p:nvPicPr>
        <p:blipFill rotWithShape="1">
          <a:blip r:embed="rId2"/>
          <a:srcRect t="19694"/>
          <a:stretch/>
        </p:blipFill>
        <p:spPr>
          <a:xfrm>
            <a:off x="2203450" y="3116423"/>
            <a:ext cx="7785100" cy="2855687"/>
          </a:xfrm>
          <a:prstGeom prst="rect">
            <a:avLst/>
          </a:prstGeom>
        </p:spPr>
      </p:pic>
    </p:spTree>
    <p:extLst>
      <p:ext uri="{BB962C8B-B14F-4D97-AF65-F5344CB8AC3E}">
        <p14:creationId xmlns:p14="http://schemas.microsoft.com/office/powerpoint/2010/main" val="682112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977008-DE52-E54F-953F-B6FB2BAA8EE3}"/>
              </a:ext>
            </a:extLst>
          </p:cNvPr>
          <p:cNvSpPr>
            <a:spLocks noGrp="1"/>
          </p:cNvSpPr>
          <p:nvPr>
            <p:ph idx="1"/>
          </p:nvPr>
        </p:nvSpPr>
        <p:spPr>
          <a:xfrm>
            <a:off x="838200" y="1247134"/>
            <a:ext cx="10515600" cy="5303520"/>
          </a:xfrm>
        </p:spPr>
        <p:txBody>
          <a:bodyPr>
            <a:noAutofit/>
          </a:bodyPr>
          <a:lstStyle/>
          <a:p>
            <a:r>
              <a:rPr lang="en-US" b="1" dirty="0"/>
              <a:t>Any ideas for further improvement?</a:t>
            </a:r>
          </a:p>
          <a:p>
            <a:endParaRPr lang="en-US" dirty="0"/>
          </a:p>
          <a:p>
            <a:pPr marL="0" indent="0">
              <a:buNone/>
            </a:pPr>
            <a:r>
              <a:rPr lang="en-US" dirty="0"/>
              <a:t>As mentioned earlier, this data is not a full Yelp review nor it contains sources from different sites. So in order to make this system useful, a web crawler would be in needed to fetch reviews from various sources.</a:t>
            </a:r>
          </a:p>
          <a:p>
            <a:pPr marL="0" indent="0">
              <a:buNone/>
            </a:pPr>
            <a:endParaRPr lang="en-US" dirty="0"/>
          </a:p>
          <a:p>
            <a:pPr marL="0" indent="0">
              <a:buNone/>
            </a:pPr>
            <a:r>
              <a:rPr lang="en-US" dirty="0"/>
              <a:t>Also, if the sentiment model can get more sophisticated along with word2vec representation, different dimensions of sentiment could also be calculated in the future rather than just having plain BAD vs GOOD. </a:t>
            </a:r>
            <a:br>
              <a:rPr lang="en-US" dirty="0"/>
            </a:br>
            <a:r>
              <a:rPr lang="en-US" dirty="0"/>
              <a:t>(e.g. Service: BAD, Food: GOOD, Location: BAD, etc.)</a:t>
            </a:r>
          </a:p>
        </p:txBody>
      </p:sp>
    </p:spTree>
    <p:extLst>
      <p:ext uri="{BB962C8B-B14F-4D97-AF65-F5344CB8AC3E}">
        <p14:creationId xmlns:p14="http://schemas.microsoft.com/office/powerpoint/2010/main" val="1557712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561</Words>
  <Application>Microsoft Macintosh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CS410 Course project: Review-sentiment model using Fasttext</vt:lpstr>
      <vt:lpstr>Objective of this project</vt:lpstr>
      <vt:lpstr>Steps to run the codes</vt:lpstr>
      <vt:lpstr>Analysis and use of the output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CS410 Course project: Review sentiment analysis using Fasttext</dc:title>
  <dc:creator>Gil (Gil Ho Lee) [Catalog Platform and Quality Shanghai]</dc:creator>
  <cp:lastModifiedBy>Gil (Gil Ho Lee) [Catalog Platform and Quality Shanghai]</cp:lastModifiedBy>
  <cp:revision>14</cp:revision>
  <dcterms:created xsi:type="dcterms:W3CDTF">2018-12-11T14:48:32Z</dcterms:created>
  <dcterms:modified xsi:type="dcterms:W3CDTF">2018-12-11T16:42:07Z</dcterms:modified>
</cp:coreProperties>
</file>