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4B24F-A33F-4031-B1AC-395B072CF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D6DD74D-FBA7-43C6-BBDC-DBF55516F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68FF05-2159-457D-B9AF-58C95963F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BCA3E9-BEDE-4968-92E3-9936C8D5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1D0C25-C2C9-46F1-8047-4C2E3E83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2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5DD47-1589-4A83-A4DC-1B454B8EA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506D35-2943-48DB-B3FC-14C4BBC8D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03F995-719A-4DEA-83DB-98C325CED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7E50E-27D3-4CBD-82DD-DDD555AC9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ADBD62-41CA-4256-9D29-C6446DF0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37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C5ABAA8-2F38-4AC7-BBEF-9AAAD0E19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7DAFF2-04E2-4900-A322-20F3C446C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F6B275-DEB7-4956-A21F-7D54C511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F93E92-62E3-41FF-B093-B71B64ED7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272260-41C3-4528-8C8C-8BC9788B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269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1847F9-473F-4492-A7B4-CB32BD4F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EA8B2-E03E-4339-A487-4F8BC50E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FFC477-5890-43F2-8EA4-60074324D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99F8F0-A30B-4E23-9F90-8A8AA929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FDFE4-EC5D-48BC-A134-0C57D8B9D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F9E33D-9B84-4859-A5B9-6B5558886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D57F0A-2343-4A45-9F6D-F52623EEC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849783-7315-4A7F-B4AA-243E29B4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6001DC-2837-4993-A57A-CD65A645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CCB642-1E90-45E3-BD97-627DD2E7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83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FC093C-09F4-47E5-B5DB-34DD7DF5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B8E859-38EB-46E2-8EE5-9BFE9445C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7FCD80-A384-4886-9648-BC6F802D5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8BCC6D-0E97-4F33-A233-F79E6551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00752-17CD-4D8D-8B44-AE58D986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FB581D-FCCE-4917-8DB0-2A52FEA5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37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366DD9-FD79-45DC-8247-0A232007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C1C1A0-DD0E-4A47-97A2-86F00F514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2F5AF11-A43D-4871-9E37-E08B57BA8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7812B09-D6D7-4646-9C12-7D6C1ADCD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BC71059-85F6-45DE-BEA4-B02D6231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B330AEC-5BA6-4CEF-A6C1-4C743B88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512C9FB-91F7-460D-A8FF-9C1AB7BB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5EE36DD-AA32-43D2-90D9-361AEAD4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028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16AD42-890C-4E3C-8FDC-BAA8ED3FB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C0A57D5-CF76-437A-9DAE-20BE5C69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A840B3D-DE21-4427-8F0C-9F51DD56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61EE0C-488A-4221-9B59-375DC4EA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821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1ECFE5-04D3-4547-9315-2BE94F6E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A89BFB-C96C-42A2-9304-52DF7B45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0FFEA2-FC38-42E6-94E6-F5D80CF3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784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34EB5-C479-4A56-9163-594B20C26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16E56-426F-4C0D-B4CD-BA38825E6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9D91B0-77FE-4D76-802D-AB3ED3E98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36E719-4B8D-47CE-AF16-7BCC6DA6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EDFEE7-3A74-4E49-A990-67BC09D8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DECC214-F051-48D1-9124-7247CD62A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4986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C06C7-C259-46EB-96C3-A4B3273F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3B7B608-0A68-43DE-BEC3-ED64C3114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3B24FE-EE28-40E0-BFD0-F034D38A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4866C6-9C0F-4E67-B355-9D395BF3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CC9B59C-37B9-49E6-B295-1F1C10CC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A29DA1-F10D-40E7-A56B-509C162E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7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F29782-E81D-4FDD-A4F4-9E25B89E5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709105-FC43-41B1-BF60-BC3ED578E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49219E-AEF8-4152-9D44-DD8F9D430F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C616-C29C-4CB5-BBBF-B4A138EC92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40B6C9-59A3-44D2-8ED9-08860EE41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9C58D5-BF24-40FF-A182-E24B60DB7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AE792-AD49-4B2A-B4EE-57F5A59798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516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103260"/>
              </p:ext>
            </p:extLst>
          </p:nvPr>
        </p:nvGraphicFramePr>
        <p:xfrm>
          <a:off x="2091026" y="2216467"/>
          <a:ext cx="8009948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7397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98.10%, 1: 97.81%}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ProgressiveNeuralNetwork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lr=1e-5)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'1st_try' 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96.18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99.34%, 1: 93.01%, 2: 82.56%}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ProgressiveNeuralNetwork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(num_layers=4, </a:t>
                      </a: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lr=5e-5</a:t>
                      </a: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'3rd_try'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96.26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87.77%, 1: 96.31%, 2: 90.74%, 3: 98.29%}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ProgressiveNeuralNetwork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(num_layers=4, lr=1e-5)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'2nd_try'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89.60%, 1: 93.41%, 2: 86.19%, 3: 96.18%, 4: 90.73%}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Class-Incremental Learning with Progressive Neural Network (PNN)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b="1" dirty="0"/>
              <a:t>PNN_CL_Classif_Bi_Dir_GRU_Model.ipynb</a:t>
            </a:r>
          </a:p>
        </p:txBody>
      </p:sp>
    </p:spTree>
    <p:extLst>
      <p:ext uri="{BB962C8B-B14F-4D97-AF65-F5344CB8AC3E}">
        <p14:creationId xmlns:p14="http://schemas.microsoft.com/office/powerpoint/2010/main" val="44668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004458"/>
              </p:ext>
            </p:extLst>
          </p:nvPr>
        </p:nvGraphicFramePr>
        <p:xfrm>
          <a:off x="2091026" y="2216467"/>
          <a:ext cx="8009948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767397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98.10%, 1: 97.81%}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alpha=0.2)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'6th_try'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99.55%, 1: 96.42%, 2: 87.83%}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'5th_try'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93.86%, 1: 98.63%, 2: 96.11%, 3: 98.88%}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alpha=0.3)</a:t>
                      </a:r>
                      <a:endParaRPr kumimoji="0" lang="pt-BR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'3rd_try'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94.08%, 1: 95.77%, 2: 93.93%, 3: 97.81%, 4: 99.03%}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MSE Distillation CIL with BiGRUWithAttention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MSE_Distillation_CIL_Classif_Bi_Dir_GRU_Model.ipynb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04021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15294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98.10%, 1: 97.81%}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BiGRUWithAttentionLoRA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lora_r=4, alpha=0.4)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'2nd_try'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97.21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99.68%, 1: 96.17%, 2: 85.94%}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BiGRUWithAttentionLoRA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alpha=0.5)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88.15%, 1: 98.31%, 2: 93.32%, 3: 99.11%}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BiGRUWithAttentionLoRA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alpha=0.3)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'3rd_try' 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91.25%, 1: 96.34%, 2: 89.94%, 3: 98.33%, 4: 98.16%}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BiGRUWithAttentionLoRA (from Legacy_Code.ipynb)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Legacy_Code.ipynb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2227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115429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98.10%, 1: 97.81%}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temperature=2.0, alpha=0.3)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'3rd_try'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99.55%, 1: 98.63%, 2: 85.32%}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temperature=0.3,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'14th_try'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93.17%, 1: 97.79%, 2: 89.81%, 3: 98.17%}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temperature=1.0,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'8th_try'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96.13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91.73%, 1: 96.37%, 2: 91.85%, 3: 97.03%, 4: 98.88%}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KL Divergence Distillation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KL_Div_Distillation_CIL_Classif_Bi_Dir_GRU_Model.ipynb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056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197686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98.10%, 1: 97.81%}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(lambda_ewc=40, learning_rate=0.0001)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98.00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99.50%, 1: 97.12%, 2: 79.60%}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(lambda_ewc=40, learning_rate=0.0001)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97.32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88.08%, 1: 99.03%, 2: 86.97%, 3: 98.25%}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(lambda_ewc=40, learning_rate=0.0001)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94.32%, 1: 98.50%, 2: 90.48%, 3: 98.17%, 4: 99.04%}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EWC-based Continual Learning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EWC_CL_Classif_Bi_Dir_GRU_Model.ipynb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26409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94183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98.10%, 1: 97.81%}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saved in '1st_try'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98.15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99.67%, 1: 98.26%, 2: 85.41%}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97.81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89.70%, 1: 98.57%, 2: 90.83%, 3: 99.00%}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saved in '1st_try'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96.89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88.88%, 1: 97.59%, 2: 90.79%, 3: 98.90%, 4: 98.39%}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Baseline Continual Learning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3048699" y="15701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Baseline_CL_Classif_Bi_Dir_GRU_Model.ipynb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54835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0FA53F5-A086-44D4-9DBD-72749E825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841963"/>
              </p:ext>
            </p:extLst>
          </p:nvPr>
        </p:nvGraphicFramePr>
        <p:xfrm>
          <a:off x="1784162" y="2216467"/>
          <a:ext cx="8623676" cy="2607945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286517438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109468697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18855835"/>
                    </a:ext>
                  </a:extLst>
                </a:gridCol>
                <a:gridCol w="3689726">
                  <a:extLst>
                    <a:ext uri="{9D8B030D-6E8A-4147-A177-3AD203B41FA5}">
                      <a16:colId xmlns:a16="http://schemas.microsoft.com/office/drawing/2014/main" val="37808933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Period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 &amp; Config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Validation Accuracy (%)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Class-wise Accuracy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671037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(num_layers=4)</a:t>
                      </a:r>
                    </a:p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</a:rPr>
                        <a:t>'LoRA_v1/Rank_4_Period_1/1st_try'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98.35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{0: 99.15%, 1: 98.25%}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78966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</a:rPr>
                        <a:t>2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</a:p>
                    <a:p>
                      <a:pPr algn="ctr" fontAlgn="ctr"/>
                      <a:r>
                        <a:rPr lang="pt-BR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(num_layers=4, lora_r=4, alpha=0.1)</a:t>
                      </a:r>
                    </a:p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'LoRA_v8/Rank_4_Period_2/alpha_0.1'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99.79%, 1: 97.61%, 2: 87.65%}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500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'LoRA_v8/Rank_4_Period_3/alpha_0.1'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97.87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95.64%, 1: 98.15%, 2: 91.85%, 3: 98.76%} 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9037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altLang="zh-TW" sz="12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BiGRUWithAttention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(num_layers=4, lora_r=4, alpha=0.1)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'LoRA_v8/Rank_4_Period_4/alpha_0.1'</a:t>
                      </a:r>
                      <a:endParaRPr kumimoji="0" lang="en-US" altLang="zh-TW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98.14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{0: 97.04%, 1: 99.29%, 2: 94.98%, 3: 98.25%, 4: 98.94%}</a:t>
                      </a:r>
                      <a:endParaRPr lang="zh-TW" altLang="en-US" sz="12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917672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51372776-2537-403D-951C-80FEB73E8279}"/>
              </a:ext>
            </a:extLst>
          </p:cNvPr>
          <p:cNvSpPr txBox="1"/>
          <p:nvPr/>
        </p:nvSpPr>
        <p:spPr>
          <a:xfrm>
            <a:off x="3048699" y="4824412"/>
            <a:ext cx="6094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200" b="1" dirty="0">
                <a:latin typeface="Abadi" panose="020B0604020104020204" pitchFamily="34" charset="0"/>
              </a:rPr>
              <a:t>▲</a:t>
            </a:r>
            <a:r>
              <a:rPr lang="en-US" altLang="zh-TW" sz="1200" b="1" dirty="0"/>
              <a:t> MSE Distillation + DynEx-CLoRA (BiGRUWithAttention + LoRA)</a:t>
            </a:r>
            <a:endParaRPr lang="zh-TW" altLang="en-US" sz="1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B7CC41-FD84-4E1B-A640-D9FF174EB156}"/>
              </a:ext>
            </a:extLst>
          </p:cNvPr>
          <p:cNvSpPr txBox="1"/>
          <p:nvPr/>
        </p:nvSpPr>
        <p:spPr>
          <a:xfrm>
            <a:off x="1152525" y="1570136"/>
            <a:ext cx="9886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altLang="zh-TW" b="1" dirty="0"/>
              <a:t>/ Classif_Bi_Dir_GRU_Model / CIL_Classif_Bi_Dir_GRU_Model_DynEx_CLoRA_lora_v8.ipynb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2535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1254</Words>
  <Application>Microsoft Office PowerPoint</Application>
  <PresentationFormat>寬螢幕</PresentationFormat>
  <Paragraphs>210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Abadi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James Lin</dc:creator>
  <cp:lastModifiedBy>James Lin</cp:lastModifiedBy>
  <cp:revision>5</cp:revision>
  <dcterms:created xsi:type="dcterms:W3CDTF">2025-04-18T08:13:10Z</dcterms:created>
  <dcterms:modified xsi:type="dcterms:W3CDTF">2025-04-18T08:53:29Z</dcterms:modified>
</cp:coreProperties>
</file>