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68" r:id="rId3"/>
    <p:sldId id="269" r:id="rId4"/>
    <p:sldId id="270" r:id="rId5"/>
    <p:sldId id="265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820AECF-851B-421B-BC3A-4FFD6B28ED97}">
          <p14:sldIdLst>
            <p14:sldId id="267"/>
            <p14:sldId id="268"/>
            <p14:sldId id="269"/>
            <p14:sldId id="270"/>
          </p14:sldIdLst>
        </p14:section>
        <p14:section name="All experimental data" id="{D18AAFAC-90C0-48C9-A6A3-CE6E2A20AC72}">
          <p14:sldIdLst>
            <p14:sldId id="265"/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3A870-4FB6-4E53-A6EA-ACC3B9DBBEDA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7438B-61AE-42C3-A451-AC7C9A5DC7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01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7438B-61AE-42C3-A451-AC7C9A5DC71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691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7438B-61AE-42C3-A451-AC7C9A5DC71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726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7438B-61AE-42C3-A451-AC7C9A5DC71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101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7438B-61AE-42C3-A451-AC7C9A5DC71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68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7438B-61AE-42C3-A451-AC7C9A5DC71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39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7438B-61AE-42C3-A451-AC7C9A5DC71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4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7438B-61AE-42C3-A451-AC7C9A5DC71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57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7438B-61AE-42C3-A451-AC7C9A5DC71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26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7438B-61AE-42C3-A451-AC7C9A5DC71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763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7438B-61AE-42C3-A451-AC7C9A5DC71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53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C9351B-2CF6-4E74-92C5-0332CD6EE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3CF148C-AB6D-4469-877F-2649AB0C2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0C6867-A139-4F73-A73C-2438C272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337C-00B0-444E-A3F0-ED0A71C5E56E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733C82-9A8B-4FF4-A5F7-D41CAEB6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813CB7-7435-4C15-9F4C-79900016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C108-DEBC-47A3-AE05-9CF3D69C2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2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13ECE3-C358-433F-9FED-288EC4B2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16553F-F399-419F-ABED-DDBDF515C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ABF6A2-B746-4C52-914E-B05ED226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337C-00B0-444E-A3F0-ED0A71C5E56E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F4FA50-3562-447B-A851-22705945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778030-DFDB-4E2D-A54B-1CD89BD1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C108-DEBC-47A3-AE05-9CF3D69C2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9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46C79D-CD50-4445-97DE-7709BD38F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41E860-30D8-4041-A97C-20C86C8D5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19525A-8547-4DA1-9FAA-EFC09CBF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337C-00B0-444E-A3F0-ED0A71C5E56E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95527-7E41-47F6-BBD0-A912D524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0094E5-7D1E-4044-A945-007C2366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C108-DEBC-47A3-AE05-9CF3D69C2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83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C15B33-B9C8-493A-8461-EE6EF0CB4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94D784-C2A7-40D8-B893-0C7FA55CA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6DBAB2-5987-48D4-9690-C544D82E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337C-00B0-444E-A3F0-ED0A71C5E56E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760E03-D9D3-478E-905B-605C18D9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D9E3CA-3521-49A9-89C2-C95C7C78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C108-DEBC-47A3-AE05-9CF3D69C2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62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B4BFA-8F5B-4540-AD67-902692EB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EDFD40-AC93-48A9-87C2-2AF9EF70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F45089-347C-4B2A-8FA6-2005429E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337C-00B0-444E-A3F0-ED0A71C5E56E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14DAB4-E7D1-40D0-8D6B-895C3B90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FE3181-5CB3-4068-A671-49C4F7CB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C108-DEBC-47A3-AE05-9CF3D69C2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36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A328B-DA6F-4AF1-83D6-F99838BD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50E58B-D55C-48A5-81E9-408544C09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FC3D16-D5FE-461C-9EB8-B4C1010EC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315B44-2CDA-4758-9DCE-4ACDFB4B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337C-00B0-444E-A3F0-ED0A71C5E56E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A8B258-9DD0-4FEC-AE4F-83A47067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B8B36A-E0E0-49C3-A347-ECA521C2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C108-DEBC-47A3-AE05-9CF3D69C2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50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03B6C7-B0C1-43CF-8C4B-2A4C6999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94698D-93CD-4030-BB81-7BC3EEEF6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42C2AB-95BD-4FF8-B699-A1A3F6D8E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6E9FF02-150C-4577-9C43-F8543083F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CA59AE3-30BE-4E82-A16F-0D555D7F5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D553B2B-D7EC-494F-8512-EDDB8B4A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337C-00B0-444E-A3F0-ED0A71C5E56E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AA191B5-A253-4C3D-8046-62548236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D1A4297-6448-4352-A638-B831EFEB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C108-DEBC-47A3-AE05-9CF3D69C2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93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2B633-8B65-4BF1-A76C-BA23FCA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2ACBD67-F0E1-4A36-A7D5-430B4AF5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337C-00B0-444E-A3F0-ED0A71C5E56E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FE7C71B-CCA2-43AE-9F0C-15C48385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9D2596-8F15-4D68-B495-4936660F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C108-DEBC-47A3-AE05-9CF3D69C2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966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4F8FA6-82A0-4FF6-B57E-90BE60D6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337C-00B0-444E-A3F0-ED0A71C5E56E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F697E3-5425-444A-8CBF-6D1E03F8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432BC4-DD7A-4A6D-89DA-CCCC207F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C108-DEBC-47A3-AE05-9CF3D69C2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51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EE1FE-8270-4815-ADEC-2F01B77E4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C427D4-5C6C-4781-9759-B93205CFA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F2D4F5-2520-44C0-9163-FF6BC626E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37241D-A8D4-4322-B416-FF344929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337C-00B0-444E-A3F0-ED0A71C5E56E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30F00D-5FD6-47FA-9D47-5220E7C3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AD5405-E30C-4827-A4CE-6B1AFBFC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C108-DEBC-47A3-AE05-9CF3D69C2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13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B24AD-2C79-46B3-BAC1-213A43B3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186767-9ED1-486D-B108-6009F2AE8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1EFFAF-11F0-4408-BF0C-6052AE8B3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1A850F-477C-432C-84E7-E3B9C292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337C-00B0-444E-A3F0-ED0A71C5E56E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02FF01-34EA-4B77-8E6D-E652D4EB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4DE56A-19C4-499E-9591-D3355E69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C108-DEBC-47A3-AE05-9CF3D69C2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72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7602F10-477D-4A46-8149-E7C8FDF5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2BEE4C-CF58-4158-A16D-F3E6C166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DD5D6-FC06-4826-BA75-24D9B3533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9337C-00B0-444E-A3F0-ED0A71C5E56E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5F25D5-DE2B-4F84-A1D3-4296E3246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EE9CC1-D87C-40AA-B882-C2C7C6D69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EC108-DEBC-47A3-AE05-9CF3D69C2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75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01493228-A857-4817-B402-827A9C1D7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88875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0D9C5D-407B-4960-9937-E42EE0AF1EF9}"/>
              </a:ext>
            </a:extLst>
          </p:cNvPr>
          <p:cNvSpPr txBox="1"/>
          <p:nvPr/>
        </p:nvSpPr>
        <p:spPr>
          <a:xfrm>
            <a:off x="227861" y="2709642"/>
            <a:ext cx="939162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Text Description (Considering Period 2+ Scenarios):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During training, the similarity (Cosine Similarity) between new and old classes is first calculated.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/>
              <a:t>"New Class" refers to the class distribution of the current period.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/>
              <a:t>"Existing Class" refers to the class distribution from the previous period.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First, based on the similarity of old classes (excluding Class 0), decide whether to update the related network associated with each old class. Class 0 is excluded because it represents a collection of unclassified categories.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Then, based on whether the new class is similar to Class 0, decide whether to add a LoRA adapter (since new classes were previously categorized under the unclassified Class 0).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Finally, based on whether the new class is similar to old classes (excluding Class 0), decide whether to update the related network associated with each old class.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r>
              <a:rPr lang="en-US" altLang="zh-TW" i="1" dirty="0"/>
              <a:t>There are currently two logic for determining whether to add a LoRA Adapter and whether to update the Related Network. (Detailed in the next two pages)</a:t>
            </a:r>
            <a:endParaRPr lang="zh-TW" altLang="en-US" i="1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7D4824F-534A-4C87-B920-9BF86409D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893" y="2495006"/>
            <a:ext cx="2328332" cy="427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5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F10B0E83-D275-4298-8029-65234CEAFEFE}"/>
              </a:ext>
            </a:extLst>
          </p:cNvPr>
          <p:cNvSpPr txBox="1"/>
          <p:nvPr/>
        </p:nvSpPr>
        <p:spPr>
          <a:xfrm>
            <a:off x="3048699" y="529304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LoRA_V6 Results (LoRA Rank = 4, similarity threshold = 0.3, Logic 2) (avg: 97.20)</a:t>
            </a:r>
            <a:endParaRPr lang="zh-TW" altLang="en-US" sz="1200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664D57-012D-4A02-A789-AE9680368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82111"/>
              </p:ext>
            </p:extLst>
          </p:nvPr>
        </p:nvGraphicFramePr>
        <p:xfrm>
          <a:off x="2030456" y="1564957"/>
          <a:ext cx="8131088" cy="372808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16386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275948269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2358164593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920818968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145724760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Alpha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0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1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2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3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4 Accuracy </a:t>
                      </a: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Val Accuracy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99.15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98.25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98.80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99.10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97.37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93.64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97.88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700237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86.80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97.96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94.42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97.95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96.66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11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91.05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96.64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88.68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98.32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96.46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95.72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99.30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96.83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88.55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97.23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809869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89.02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98.69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99.01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98.12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94620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88.85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98.32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90.77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97.29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92.80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95.81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98.79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9773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90.88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97.54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68583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89.89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98.58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96.34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15604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90.94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97.57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88.41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98.56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98.31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96.57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99.44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97.22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90.42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97.65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60834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93.90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98.24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98.03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98.70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51051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94.02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91.15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98.32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96.81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1084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99.79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97.61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87.65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97.67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77174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94.50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98.59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90.37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98.55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9553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89.79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98.84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97.67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98.44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97.73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97.94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3492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17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F10B0E83-D275-4298-8029-65234CEAFEFE}"/>
              </a:ext>
            </a:extLst>
          </p:cNvPr>
          <p:cNvSpPr txBox="1"/>
          <p:nvPr/>
        </p:nvSpPr>
        <p:spPr>
          <a:xfrm>
            <a:off x="3048699" y="529304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LoRA_V7 Results (LoRA Rank = 8, similarity threshold = 0.5, Logic 1) (avg: 97.06)</a:t>
            </a:r>
            <a:endParaRPr lang="zh-TW" altLang="en-US" sz="1200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664D57-012D-4A02-A789-AE9680368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61531"/>
              </p:ext>
            </p:extLst>
          </p:nvPr>
        </p:nvGraphicFramePr>
        <p:xfrm>
          <a:off x="2030456" y="1564957"/>
          <a:ext cx="8131088" cy="372808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16386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275948269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2358164593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920818968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145724760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Alpha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0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1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2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3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4 Accuracy </a:t>
                      </a: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Val Accuracy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99.15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98.25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98.80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99.39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97.05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88.69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97.37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700237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90.16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98.11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95.99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96.66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11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81.81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96.93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94.77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97.11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92.38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95.42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99.33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97.77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92.16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97.98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809869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91.30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97.32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93.07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97.60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96.63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94620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88.79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97.72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92.19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93.22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96.02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99.24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96.87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93.02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97.70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68583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93.50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99.21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97.26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97.49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15604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90.37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97.12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92.29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98.07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97.47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96.40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99.40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97.68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94.36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98.23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60834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92.78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98.58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94.58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98.24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51051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90.31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96.37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89.31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97.17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98.37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95.47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1084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99.83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97.21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86.49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97.42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77174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89.17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98.04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96.10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98.46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9553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94.72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98.24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96.14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99.15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95.94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3492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50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2B7548E-CD25-4CB8-9CB1-901A933F4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885456"/>
              </p:ext>
            </p:extLst>
          </p:nvPr>
        </p:nvGraphicFramePr>
        <p:xfrm>
          <a:off x="2030456" y="1564957"/>
          <a:ext cx="8131088" cy="372808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16386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275948269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2358164593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920818968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145724760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Alpha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0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1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2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3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4 Accuracy </a:t>
                      </a: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Val Accuracy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99.15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98.25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98.80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99.10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97.37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93.64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97.88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700237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89.71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97.58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98.98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96.52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11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91.77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97.34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93.11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98.09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91.82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96.13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99.30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97.63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95.34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98.26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809869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88.50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98.10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97.30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98.08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94620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92.44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97.99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93.76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97.93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96.24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96.88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99.34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97.55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90.83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97.76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68583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89.02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98.80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92.49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97.61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15604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91.82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97.21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88.87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98.40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97.51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96.12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99.44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97.22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90.42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97.65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60834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92.92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98.08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92.21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98.81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51051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91.36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93.20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98.52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98.38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1084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99.79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97.61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87.65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97.67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77174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95.64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98.15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91.85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98.76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9553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97.04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99.29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94.98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98.25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98.94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98.14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3492355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F10B0E83-D275-4298-8029-65234CEAFEFE}"/>
              </a:ext>
            </a:extLst>
          </p:cNvPr>
          <p:cNvSpPr txBox="1"/>
          <p:nvPr/>
        </p:nvSpPr>
        <p:spPr>
          <a:xfrm>
            <a:off x="3048699" y="529304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LoRA_V8 Results (LoRA Rank = 4, similarity threshold = 0.0, Logic 1) (avg: </a:t>
            </a:r>
            <a:r>
              <a:rPr lang="en-US" altLang="zh-TW" sz="1200" b="1" dirty="0">
                <a:solidFill>
                  <a:srgbClr val="FF0000"/>
                </a:solidFill>
              </a:rPr>
              <a:t>97.29</a:t>
            </a:r>
            <a:r>
              <a:rPr lang="en-US" altLang="zh-TW" sz="1200" b="1" dirty="0"/>
              <a:t>)</a:t>
            </a:r>
            <a:endParaRPr lang="zh-TW" altLang="en-US" sz="1200"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B8BAF32-8CEF-4B23-9DFD-3DE9A47DC250}"/>
              </a:ext>
            </a:extLst>
          </p:cNvPr>
          <p:cNvSpPr txBox="1"/>
          <p:nvPr/>
        </p:nvSpPr>
        <p:spPr>
          <a:xfrm rot="20615647">
            <a:off x="1121548" y="1026348"/>
            <a:ext cx="1324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Better!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6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2B7548E-CD25-4CB8-9CB1-901A933F4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243997"/>
              </p:ext>
            </p:extLst>
          </p:nvPr>
        </p:nvGraphicFramePr>
        <p:xfrm>
          <a:off x="2030456" y="1564957"/>
          <a:ext cx="8131088" cy="372808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16386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275948269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2358164593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920818968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145724760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Alpha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0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1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2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3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4 Accuracy </a:t>
                      </a: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Val Accuracy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99.15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98.25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98.80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99.43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96.93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93.33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97.86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700237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91.37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97.55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93.31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97.22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96.61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11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89.01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96.91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95.67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95.52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91.59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95.31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99.45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98.02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94.61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98.40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809869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91.36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98.65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91.07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98.15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94620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87.45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97.41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91.77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97.07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95.00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95.69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99.22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96.38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91.87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97.39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68583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93.07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97.93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92.27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98.19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15604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92.83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97.26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88.76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97.24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96.86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95.72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99.46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98.09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92.82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98.24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60834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92.76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97.96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96.14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98.24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51051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92.74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97.53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92.55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97.68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96.30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1084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99.56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97.54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90.76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97.87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77174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95.27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98.51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95.57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98.65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9553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94.31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98.22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93.68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98.98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94.24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97.21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3492355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F10B0E83-D275-4298-8029-65234CEAFEFE}"/>
              </a:ext>
            </a:extLst>
          </p:cNvPr>
          <p:cNvSpPr txBox="1"/>
          <p:nvPr/>
        </p:nvSpPr>
        <p:spPr>
          <a:xfrm>
            <a:off x="3048699" y="529304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LoRA_V9 Results (LoRA Rank = 4, similarity threshold = 0.3, Logic 1) (avg: 97.12)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4788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F10B0E83-D275-4298-8029-65234CEAFEFE}"/>
              </a:ext>
            </a:extLst>
          </p:cNvPr>
          <p:cNvSpPr txBox="1"/>
          <p:nvPr/>
        </p:nvSpPr>
        <p:spPr>
          <a:xfrm>
            <a:off x="3048699" y="529304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LoRA_V10 Results (LoRA Rank = 8, similarity threshold = 0.3, Logic 1) (avg: 96.96)</a:t>
            </a:r>
            <a:endParaRPr lang="zh-TW" altLang="en-US" sz="1200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664D57-012D-4A02-A789-AE9680368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116155"/>
              </p:ext>
            </p:extLst>
          </p:nvPr>
        </p:nvGraphicFramePr>
        <p:xfrm>
          <a:off x="2030456" y="1564957"/>
          <a:ext cx="8131088" cy="372808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16386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275948269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2358164593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920818968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145724760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Alpha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0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1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2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3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4 Accuracy </a:t>
                      </a: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Val Accuracy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99.15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98.25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98.80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99.39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97.05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88.69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97.37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700237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90.16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98.11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95.99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96.66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11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90.06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96.83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92.24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95.50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91.92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94.86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99.59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97.22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86.55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809869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84.57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98.60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86.72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96.66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95.90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94620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89.80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97.67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91.73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97.30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93.57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95.85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99.31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96.93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91.70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97.61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68583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93.49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98.21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91.46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98.00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15604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91.99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98.33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91.39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97.63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97.70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96.67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99.25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97.41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91.02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97.68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60834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95.56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98.56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94.63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98.68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51051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90.16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97.43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91.78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98.03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97.38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96.41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1084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99.72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98.18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87.24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97.80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77174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92.51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98.03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95.34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98.54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9553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93.63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97.44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95.06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98.09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98.16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97.18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3492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04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5E328120-D178-4FD5-823F-F69A747FE445}"/>
              </a:ext>
            </a:extLst>
          </p:cNvPr>
          <p:cNvSpPr txBox="1"/>
          <p:nvPr/>
        </p:nvSpPr>
        <p:spPr>
          <a:xfrm>
            <a:off x="0" y="0"/>
            <a:ext cx="1219200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Logic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/>
              <a:t>Old Classes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For each old class (except Class 0), compute its similarity with its own features: </a:t>
            </a:r>
            <a:r>
              <a:rPr lang="en-US" altLang="zh-TW" dirty="0">
                <a:solidFill>
                  <a:srgbClr val="0070C0"/>
                </a:solidFill>
              </a:rPr>
              <a:t>s = </a:t>
            </a:r>
            <a:r>
              <a:rPr lang="en-US" altLang="zh-TW" dirty="0" err="1">
                <a:solidFill>
                  <a:srgbClr val="0070C0"/>
                </a:solidFill>
              </a:rPr>
              <a:t>similarity_scores</a:t>
            </a:r>
            <a:r>
              <a:rPr lang="en-US" altLang="zh-TW" dirty="0">
                <a:solidFill>
                  <a:srgbClr val="0070C0"/>
                </a:solidFill>
              </a:rPr>
              <a:t>[label][label]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FF0000"/>
                </a:solidFill>
              </a:rPr>
              <a:t>s &lt; </a:t>
            </a:r>
            <a:r>
              <a:rPr lang="en-US" altLang="zh-TW" dirty="0" err="1">
                <a:solidFill>
                  <a:srgbClr val="FF0000"/>
                </a:solidFill>
              </a:rPr>
              <a:t>similarity_threshold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(low similarity):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Unfreeze the related network (</a:t>
            </a:r>
            <a:r>
              <a:rPr lang="en-US" altLang="zh-TW" dirty="0" err="1"/>
              <a:t>attention_fc</a:t>
            </a:r>
            <a:r>
              <a:rPr lang="en-US" altLang="zh-TW" dirty="0"/>
              <a:t> or LoRA adapters) to adapt to this change.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Add the related network index (e.g., </a:t>
            </a:r>
            <a:r>
              <a:rPr lang="en-US" altLang="zh-TW" dirty="0" err="1"/>
              <a:t>attention_fc</a:t>
            </a:r>
            <a:r>
              <a:rPr lang="en-US" altLang="zh-TW" dirty="0"/>
              <a:t> or LoRA index) to </a:t>
            </a:r>
            <a:r>
              <a:rPr lang="en-US" altLang="zh-TW" dirty="0" err="1"/>
              <a:t>to_unfreeze</a:t>
            </a:r>
            <a:r>
              <a:rPr lang="en-US" altLang="zh-TW" dirty="0"/>
              <a:t>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Reason: High similarity with Class 0; a new LoRA ensures dedicated handling of the new class, avoiding interference with Class 0 while better distinguishing their differences.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/>
              <a:t>New Classes Handling (For each new class)</a:t>
            </a:r>
            <a:endParaRPr lang="en-US" altLang="zh-TW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Similarity with Class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Compute the similarity with Class 0: </a:t>
            </a:r>
            <a:r>
              <a:rPr lang="en-US" altLang="zh-TW" dirty="0">
                <a:solidFill>
                  <a:srgbClr val="0070C0"/>
                </a:solidFill>
              </a:rPr>
              <a:t>s_0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FF0000"/>
                </a:solidFill>
              </a:rPr>
              <a:t>s_0 &gt;= </a:t>
            </a:r>
            <a:r>
              <a:rPr lang="en-US" altLang="zh-TW" dirty="0" err="1">
                <a:solidFill>
                  <a:srgbClr val="FF0000"/>
                </a:solidFill>
              </a:rPr>
              <a:t>similarity_threshold</a:t>
            </a:r>
            <a:r>
              <a:rPr lang="en-US" altLang="zh-TW" dirty="0"/>
              <a:t> (high similarity):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Add a new LoRA adapter, associate the new class with this LoRA, and add the LoRA to </a:t>
            </a:r>
            <a:r>
              <a:rPr lang="en-US" altLang="zh-TW" dirty="0" err="1"/>
              <a:t>to_unfreeze</a:t>
            </a:r>
            <a:r>
              <a:rPr lang="en-US" altLang="zh-TW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Similarity with Other Old Classes (except Class 0):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Regardless of </a:t>
            </a:r>
            <a:r>
              <a:rPr lang="en-US" altLang="zh-TW" dirty="0">
                <a:solidFill>
                  <a:srgbClr val="0070C0"/>
                </a:solidFill>
              </a:rPr>
              <a:t>s_0</a:t>
            </a:r>
            <a:r>
              <a:rPr lang="en-US" altLang="zh-TW" dirty="0"/>
              <a:t>, check the similarity with other old classes (e.g., Class 1, 2): </a:t>
            </a:r>
            <a:r>
              <a:rPr lang="en-US" altLang="zh-TW" dirty="0">
                <a:solidFill>
                  <a:srgbClr val="00B050"/>
                </a:solidFill>
              </a:rPr>
              <a:t>s</a:t>
            </a:r>
            <a:r>
              <a:rPr lang="en-US" altLang="zh-TW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FF0000"/>
                </a:solidFill>
              </a:rPr>
              <a:t>s &gt;= </a:t>
            </a:r>
            <a:r>
              <a:rPr lang="en-US" altLang="zh-TW" dirty="0" err="1">
                <a:solidFill>
                  <a:srgbClr val="FF0000"/>
                </a:solidFill>
              </a:rPr>
              <a:t>similarity_threshold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(high similarity):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dirty="0"/>
              <a:t>Unfreeze the network related to the old class (</a:t>
            </a:r>
            <a:r>
              <a:rPr lang="en-US" altLang="zh-TW" dirty="0" err="1"/>
              <a:t>attention_fc</a:t>
            </a:r>
            <a:r>
              <a:rPr lang="en-US" altLang="zh-TW" dirty="0"/>
              <a:t> or LoRA adapter).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Reason: High similarity with the old class; unfreezing allows updating the LoRA adapter to better distinguish subtle differences between new and old classes while sharing knowledge.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0070C0"/>
                </a:solidFill>
              </a:rPr>
              <a:t>s_0 </a:t>
            </a:r>
            <a:r>
              <a:rPr lang="en-US" altLang="zh-TW" dirty="0"/>
              <a:t>&lt; </a:t>
            </a:r>
            <a:r>
              <a:rPr lang="en-US" altLang="zh-TW" dirty="0" err="1"/>
              <a:t>similarity_threshold</a:t>
            </a:r>
            <a:r>
              <a:rPr lang="en-US" altLang="zh-TW" dirty="0"/>
              <a:t> (i.e., no new LoRA added), associate the new class with the LoRA adapter of the old class.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Reason: Avoid adding too many </a:t>
            </a:r>
            <a:r>
              <a:rPr lang="en-US" altLang="zh-TW" dirty="0" err="1"/>
              <a:t>LoRAs</a:t>
            </a:r>
            <a:r>
              <a:rPr lang="en-US" altLang="zh-TW" dirty="0"/>
              <a:t>, save parameters, and leverage the existing LoRA to learn the new class.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E7B2999-323C-4BBD-8E19-119A524948CE}"/>
              </a:ext>
            </a:extLst>
          </p:cNvPr>
          <p:cNvSpPr/>
          <p:nvPr/>
        </p:nvSpPr>
        <p:spPr>
          <a:xfrm>
            <a:off x="319596" y="1003178"/>
            <a:ext cx="11762912" cy="139379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49B37A-12E7-4326-8451-184EA2EFC1B1}"/>
              </a:ext>
            </a:extLst>
          </p:cNvPr>
          <p:cNvSpPr/>
          <p:nvPr/>
        </p:nvSpPr>
        <p:spPr>
          <a:xfrm>
            <a:off x="319596" y="4598633"/>
            <a:ext cx="11762912" cy="107419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7949AB-9665-430D-AADC-998B9E1C45F1}"/>
              </a:ext>
            </a:extLst>
          </p:cNvPr>
          <p:cNvSpPr txBox="1"/>
          <p:nvPr/>
        </p:nvSpPr>
        <p:spPr>
          <a:xfrm>
            <a:off x="9744723" y="2396972"/>
            <a:ext cx="2127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Major Differences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5C8C569-81CF-4AF7-9646-8DE972B9C1A0}"/>
              </a:ext>
            </a:extLst>
          </p:cNvPr>
          <p:cNvSpPr txBox="1"/>
          <p:nvPr/>
        </p:nvSpPr>
        <p:spPr>
          <a:xfrm>
            <a:off x="9744723" y="4213253"/>
            <a:ext cx="2127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Major Differences</a:t>
            </a:r>
          </a:p>
        </p:txBody>
      </p:sp>
    </p:spTree>
    <p:extLst>
      <p:ext uri="{BB962C8B-B14F-4D97-AF65-F5344CB8AC3E}">
        <p14:creationId xmlns:p14="http://schemas.microsoft.com/office/powerpoint/2010/main" val="989838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5E328120-D178-4FD5-823F-F69A747FE445}"/>
              </a:ext>
            </a:extLst>
          </p:cNvPr>
          <p:cNvSpPr txBox="1"/>
          <p:nvPr/>
        </p:nvSpPr>
        <p:spPr>
          <a:xfrm>
            <a:off x="0" y="0"/>
            <a:ext cx="121920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Logic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/>
              <a:t>Old Classes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For each old class (except Class 0), compute its similarity with its own features: </a:t>
            </a:r>
            <a:r>
              <a:rPr lang="en-US" altLang="zh-TW" dirty="0">
                <a:solidFill>
                  <a:srgbClr val="0070C0"/>
                </a:solidFill>
              </a:rPr>
              <a:t>s = </a:t>
            </a:r>
            <a:r>
              <a:rPr lang="en-US" altLang="zh-TW" dirty="0" err="1">
                <a:solidFill>
                  <a:srgbClr val="0070C0"/>
                </a:solidFill>
              </a:rPr>
              <a:t>similarity_scores</a:t>
            </a:r>
            <a:r>
              <a:rPr lang="en-US" altLang="zh-TW" dirty="0">
                <a:solidFill>
                  <a:srgbClr val="0070C0"/>
                </a:solidFill>
              </a:rPr>
              <a:t>[label][label]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FF0000"/>
                </a:solidFill>
              </a:rPr>
              <a:t>s &gt;= </a:t>
            </a:r>
            <a:r>
              <a:rPr lang="en-US" altLang="zh-TW" dirty="0" err="1">
                <a:solidFill>
                  <a:srgbClr val="FF0000"/>
                </a:solidFill>
              </a:rPr>
              <a:t>similarity_threshold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(high similarity):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class features are similar to previous ones, indicating knowledge should be preserved, but unfreezing is needed for fine-tuning.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Add the related network index (e.g., </a:t>
            </a:r>
            <a:r>
              <a:rPr lang="en-US" altLang="zh-TW" dirty="0" err="1"/>
              <a:t>attention_fc</a:t>
            </a:r>
            <a:r>
              <a:rPr lang="en-US" altLang="zh-TW" dirty="0"/>
              <a:t> or LoRA index) to </a:t>
            </a:r>
            <a:r>
              <a:rPr lang="en-US" altLang="zh-TW" dirty="0" err="1"/>
              <a:t>to_unfreeze</a:t>
            </a:r>
            <a:r>
              <a:rPr lang="en-US" altLang="zh-TW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b="1" dirty="0"/>
              <a:t>New Classes Handling (For each new class)</a:t>
            </a:r>
            <a:endParaRPr lang="en-US" altLang="zh-TW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Similarity with Class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Compute the similarity with Class 0: </a:t>
            </a:r>
            <a:r>
              <a:rPr lang="en-US" altLang="zh-TW" dirty="0">
                <a:solidFill>
                  <a:srgbClr val="0070C0"/>
                </a:solidFill>
              </a:rPr>
              <a:t>s_0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FF0000"/>
                </a:solidFill>
              </a:rPr>
              <a:t>s_0 &gt;= </a:t>
            </a:r>
            <a:r>
              <a:rPr lang="en-US" altLang="zh-TW" dirty="0" err="1">
                <a:solidFill>
                  <a:srgbClr val="FF0000"/>
                </a:solidFill>
              </a:rPr>
              <a:t>similarity_threshold</a:t>
            </a:r>
            <a:r>
              <a:rPr lang="en-US" altLang="zh-TW" dirty="0"/>
              <a:t> (high similarity):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Add a new LoRA adapter, associate the new class with this LoRA, and add the LoRA to </a:t>
            </a:r>
            <a:r>
              <a:rPr lang="en-US" altLang="zh-TW" dirty="0" err="1"/>
              <a:t>to_unfreeze</a:t>
            </a:r>
            <a:r>
              <a:rPr lang="en-US" altLang="zh-TW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b="1" dirty="0"/>
              <a:t>Similarity with Other Old Classes (except Class 0):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Regardless of </a:t>
            </a:r>
            <a:r>
              <a:rPr lang="en-US" altLang="zh-TW" dirty="0">
                <a:solidFill>
                  <a:srgbClr val="0070C0"/>
                </a:solidFill>
              </a:rPr>
              <a:t>s_0</a:t>
            </a:r>
            <a:r>
              <a:rPr lang="en-US" altLang="zh-TW" dirty="0"/>
              <a:t>, check the similarity with other old classes (e.g., Class 1, 2): </a:t>
            </a:r>
            <a:r>
              <a:rPr lang="en-US" altLang="zh-TW" dirty="0">
                <a:solidFill>
                  <a:srgbClr val="00B050"/>
                </a:solidFill>
              </a:rPr>
              <a:t>s</a:t>
            </a:r>
            <a:r>
              <a:rPr lang="en-US" altLang="zh-TW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FF0000"/>
                </a:solidFill>
              </a:rPr>
              <a:t>s &lt; </a:t>
            </a:r>
            <a:r>
              <a:rPr lang="en-US" altLang="zh-TW" dirty="0" err="1">
                <a:solidFill>
                  <a:srgbClr val="FF0000"/>
                </a:solidFill>
              </a:rPr>
              <a:t>similarity_threshold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(low similarity):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new class is dissimilar to the old class; unfreeze the associated layers (</a:t>
            </a:r>
            <a:r>
              <a:rPr lang="en-US" altLang="zh-TW" dirty="0" err="1"/>
              <a:t>attention_fc</a:t>
            </a:r>
            <a:r>
              <a:rPr lang="en-US" altLang="zh-TW" dirty="0"/>
              <a:t> or LoRA adapter) to adapt to this difference.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If </a:t>
            </a:r>
            <a:r>
              <a:rPr lang="en-US" altLang="zh-TW" dirty="0">
                <a:solidFill>
                  <a:srgbClr val="0070C0"/>
                </a:solidFill>
              </a:rPr>
              <a:t>s_0 </a:t>
            </a:r>
            <a:r>
              <a:rPr lang="en-US" altLang="zh-TW" dirty="0"/>
              <a:t>&lt; </a:t>
            </a:r>
            <a:r>
              <a:rPr lang="en-US" altLang="zh-TW" dirty="0" err="1"/>
              <a:t>similarity_threshold</a:t>
            </a:r>
            <a:r>
              <a:rPr lang="en-US" altLang="zh-TW" dirty="0"/>
              <a:t> (i.e., no new LoRA added), associate the new class with the LoRA adapter of the old class.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Reason: Avoid adding too many </a:t>
            </a:r>
            <a:r>
              <a:rPr lang="en-US" altLang="zh-TW" dirty="0" err="1"/>
              <a:t>LoRAs</a:t>
            </a:r>
            <a:r>
              <a:rPr lang="en-US" altLang="zh-TW" dirty="0"/>
              <a:t>, save parameters, and leverage the existing LoRA to learn the new class.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8DE1F39-C1F1-447C-83C8-610177E26754}"/>
              </a:ext>
            </a:extLst>
          </p:cNvPr>
          <p:cNvSpPr/>
          <p:nvPr/>
        </p:nvSpPr>
        <p:spPr>
          <a:xfrm>
            <a:off x="319596" y="1003178"/>
            <a:ext cx="11762912" cy="11097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12707A-FF0D-4045-81E3-FD3329006162}"/>
              </a:ext>
            </a:extLst>
          </p:cNvPr>
          <p:cNvSpPr/>
          <p:nvPr/>
        </p:nvSpPr>
        <p:spPr>
          <a:xfrm>
            <a:off x="319596" y="4323425"/>
            <a:ext cx="11762912" cy="8078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DA0FF2-3599-4024-AFF0-85FE81AE15D9}"/>
              </a:ext>
            </a:extLst>
          </p:cNvPr>
          <p:cNvSpPr txBox="1"/>
          <p:nvPr/>
        </p:nvSpPr>
        <p:spPr>
          <a:xfrm>
            <a:off x="9744723" y="2112886"/>
            <a:ext cx="2127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Major Differences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66F1B31-3B8D-4BED-9FE9-8C56988CEABE}"/>
              </a:ext>
            </a:extLst>
          </p:cNvPr>
          <p:cNvSpPr txBox="1"/>
          <p:nvPr/>
        </p:nvSpPr>
        <p:spPr>
          <a:xfrm>
            <a:off x="9744723" y="3929167"/>
            <a:ext cx="2127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Major Differences</a:t>
            </a:r>
          </a:p>
        </p:txBody>
      </p:sp>
    </p:spTree>
    <p:extLst>
      <p:ext uri="{BB962C8B-B14F-4D97-AF65-F5344CB8AC3E}">
        <p14:creationId xmlns:p14="http://schemas.microsoft.com/office/powerpoint/2010/main" val="426274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26915-15E3-4669-8133-4C1E5262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+mn-lt"/>
              </a:rPr>
              <a:t>Current Conclusion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28B3F8-9DFD-4B8E-BFF5-A2FDAE8CC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Logic 1 performs slightly better.</a:t>
            </a:r>
          </a:p>
          <a:p>
            <a:r>
              <a:rPr lang="en-US" altLang="zh-TW" dirty="0"/>
              <a:t>Similarity threshold =</a:t>
            </a:r>
            <a:r>
              <a:rPr lang="zh-TW" altLang="en-US" dirty="0"/>
              <a:t> </a:t>
            </a:r>
            <a:r>
              <a:rPr lang="en-US" altLang="zh-TW" dirty="0"/>
              <a:t>0 yields better results.</a:t>
            </a:r>
          </a:p>
          <a:p>
            <a:r>
              <a:rPr lang="en-US" altLang="zh-TW" dirty="0"/>
              <a:t>Rank 4 performs better.</a:t>
            </a:r>
          </a:p>
          <a:p>
            <a:r>
              <a:rPr lang="en-US" altLang="zh-TW" dirty="0"/>
              <a:t>After applying LoRA, training speed per period is 1.5 times faster compared to full training.</a:t>
            </a:r>
            <a:r>
              <a:rPr lang="zh-TW" altLang="en-US" dirty="0"/>
              <a:t> </a:t>
            </a:r>
            <a:r>
              <a:rPr lang="en-US" altLang="zh-TW" dirty="0"/>
              <a:t>(9X min </a:t>
            </a:r>
            <a:r>
              <a:rPr lang="en-US" altLang="zh-TW" dirty="0">
                <a:sym typeface="Wingdings" panose="05000000000000000000" pitchFamily="2" charset="2"/>
              </a:rPr>
              <a:t> 6X min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It also slightly mitigates catastrophic forgetting for Class 0 (though it may slightly reduce performance on some new classes, it is more stable).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526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2B7548E-CD25-4CB8-9CB1-901A933F4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82371"/>
              </p:ext>
            </p:extLst>
          </p:nvPr>
        </p:nvGraphicFramePr>
        <p:xfrm>
          <a:off x="2030456" y="1564957"/>
          <a:ext cx="8131088" cy="372808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16386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275948269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2358164593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920818968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145724760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Alpha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0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1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2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3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4 Accuracy </a:t>
                      </a: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Val Accuracy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98.10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99.39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97.61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77.85</a:t>
                      </a:r>
                      <a:endParaRPr lang="zh-TW" altLang="en-US" sz="12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97.19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700237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89.69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93.78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98.94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11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90.75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96.18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91.18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97.15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99.33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96.05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99.81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96.10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83.35</a:t>
                      </a:r>
                      <a:endParaRPr lang="zh-TW" altLang="en-US" sz="12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96.76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809869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83.44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99.01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97.40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96.69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94620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88.03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94.74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84.69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97.90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98.72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95.33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99.49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96.16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84.82</a:t>
                      </a:r>
                      <a:endParaRPr lang="zh-TW" altLang="en-US" sz="12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96.98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68583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91.26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97.68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96.68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15604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94.08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95.77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93.93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99.03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96.68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99.55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96.42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87.83</a:t>
                      </a:r>
                      <a:endParaRPr lang="zh-TW" altLang="en-US" sz="12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60834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87.98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98.63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98.14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98.90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51051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93.19%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96.31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90.58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97.08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99.28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96.06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1084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99.88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96.31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82.99</a:t>
                      </a:r>
                      <a:endParaRPr lang="zh-TW" altLang="en-US" sz="1200" b="1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98.17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77174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93.86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98.63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96.11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98.88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9553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93.73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97.08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92.44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98.25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99.66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97.26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3492355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F10B0E83-D275-4298-8029-65234CEAFEFE}"/>
              </a:ext>
            </a:extLst>
          </p:cNvPr>
          <p:cNvSpPr txBox="1"/>
          <p:nvPr/>
        </p:nvSpPr>
        <p:spPr>
          <a:xfrm>
            <a:off x="3048699" y="529304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without LoRA Results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(avg: 97.13)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7637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2B7548E-CD25-4CB8-9CB1-901A933F4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14969"/>
              </p:ext>
            </p:extLst>
          </p:nvPr>
        </p:nvGraphicFramePr>
        <p:xfrm>
          <a:off x="2030456" y="1564957"/>
          <a:ext cx="8131088" cy="372808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16386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275948269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2358164593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920818968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145724760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Alpha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0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1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2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3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4 Accuracy </a:t>
                      </a: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Val Accuracy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99.15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98.25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98.80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99.10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97.37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93.64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97.88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700237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89.71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97.58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98.98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96.52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11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92.27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97.03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92.97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97.60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93.94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96.07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99.22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97.91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90.95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97.84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809869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86.29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99.02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93.40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97.27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96.79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94620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90.64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97.56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88.25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97.22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90.25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94.99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99.57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97.72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85.47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97.36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68583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91.08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98.10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92.82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98.27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15604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90.56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96.84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94.36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97.37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95.96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96.23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99.40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97.04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94.18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97.97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60834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95.13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98.45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98.34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98.59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51051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92.66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98.25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88.84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98.34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98.29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96.59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1084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99.19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97.32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92.09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97.74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77174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90.68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98.89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94.95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98.51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9553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95.69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97.72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92.39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99.31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98.93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97.48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3492355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F10B0E83-D275-4298-8029-65234CEAFEFE}"/>
              </a:ext>
            </a:extLst>
          </p:cNvPr>
          <p:cNvSpPr txBox="1"/>
          <p:nvPr/>
        </p:nvSpPr>
        <p:spPr>
          <a:xfrm>
            <a:off x="3048699" y="529304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LoRA_V2 Results (LoRA Rank = 4, similarity threshold = 0.5, Logic 1) (avg: 97.11)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938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2B7548E-CD25-4CB8-9CB1-901A933F4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04324"/>
              </p:ext>
            </p:extLst>
          </p:nvPr>
        </p:nvGraphicFramePr>
        <p:xfrm>
          <a:off x="2030456" y="1564957"/>
          <a:ext cx="8131088" cy="372808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16386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275948269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2358164593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920818968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145724760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Alpha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0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1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2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3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4 Accuracy </a:t>
                      </a: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Val Accuracy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99.15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98.25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98.80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99.43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96.93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93.33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97.86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700237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85.56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98.71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97.72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96.00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96.25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11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91.19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96.96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86.17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97.23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90.23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94.50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99.45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98.02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94.61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98.84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809869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90.08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97.29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97.33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97.98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96.82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94620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90.98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97.37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91.79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97.21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96.94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96.11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99.22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96.38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91.87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97.39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68583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93.39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98.71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94.79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96.98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15604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94.37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88.88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97.40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96.02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96.01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99.24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97.49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93.69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60834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91.73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98.46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95.64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98.92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51051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91.67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98.19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90.26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98.13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98.97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1084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99.49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97.44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95.97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98.36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77174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88.90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99.30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89.98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98.26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9553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94.60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96.94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93.62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98.77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98.23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97.07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3492355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F10B0E83-D275-4298-8029-65234CEAFEFE}"/>
              </a:ext>
            </a:extLst>
          </p:cNvPr>
          <p:cNvSpPr txBox="1"/>
          <p:nvPr/>
        </p:nvSpPr>
        <p:spPr>
          <a:xfrm>
            <a:off x="3048699" y="529304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LoRA_V3 Results (LoRA Rank = 4, similarity threshold = 0.5, Logic 2) (avg: 97.10)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9442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F10B0E83-D275-4298-8029-65234CEAFEFE}"/>
              </a:ext>
            </a:extLst>
          </p:cNvPr>
          <p:cNvSpPr txBox="1"/>
          <p:nvPr/>
        </p:nvSpPr>
        <p:spPr>
          <a:xfrm>
            <a:off x="3048699" y="529304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LoRA_V4 Results (LoRA Rank = 4, similarity threshold = 0.0, Logic 2) (avg: 97.23)</a:t>
            </a:r>
            <a:endParaRPr lang="zh-TW" altLang="en-US" sz="1200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664D57-012D-4A02-A789-AE9680368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82433"/>
              </p:ext>
            </p:extLst>
          </p:nvPr>
        </p:nvGraphicFramePr>
        <p:xfrm>
          <a:off x="2030456" y="1564957"/>
          <a:ext cx="8131088" cy="372808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16386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275948269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2358164593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920818968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145724760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Alpha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0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1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2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3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4 Accuracy </a:t>
                      </a: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Val Accuracy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99.15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98.25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98.80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99.10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97.37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93.64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97.88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700237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86.80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97.96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94.42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97.95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96.66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11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87.30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98.23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91.91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90.02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95.80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99.30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97.63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95.34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98.26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809869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91.14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97.61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94.62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98.04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96.99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94620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92.65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97.61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94.98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96.98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93.36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96.33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99.34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97.55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90.83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97.76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68583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92.40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97.92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83.23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98.02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96.78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15604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92.65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98.33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89.53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96.92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97.61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96.17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99.44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97.22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90.42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97.65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60834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93.90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98.24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98.03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98.70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51051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94.02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91.15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98.32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96.81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1084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99.79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97.61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87.65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97.67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77174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94.50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98.59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90.37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98.55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9553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89.79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98.84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97.67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98.44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97.73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97.94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3492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306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F10B0E83-D275-4298-8029-65234CEAFEFE}"/>
              </a:ext>
            </a:extLst>
          </p:cNvPr>
          <p:cNvSpPr txBox="1"/>
          <p:nvPr/>
        </p:nvSpPr>
        <p:spPr>
          <a:xfrm>
            <a:off x="3048699" y="529304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LoRA_V5 Results (LoRA Rank = 8, similarity threshold = 0.0, Logic 2) (avg: 97.14)</a:t>
            </a:r>
            <a:endParaRPr lang="zh-TW" altLang="en-US" sz="1200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1664D57-012D-4A02-A789-AE9680368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71669"/>
              </p:ext>
            </p:extLst>
          </p:nvPr>
        </p:nvGraphicFramePr>
        <p:xfrm>
          <a:off x="2030456" y="1564957"/>
          <a:ext cx="8131088" cy="372808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016386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275948269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2358164593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3920818968"/>
                    </a:ext>
                  </a:extLst>
                </a:gridCol>
                <a:gridCol w="1016386">
                  <a:extLst>
                    <a:ext uri="{9D8B030D-6E8A-4147-A177-3AD203B41FA5}">
                      <a16:colId xmlns:a16="http://schemas.microsoft.com/office/drawing/2014/main" val="145724760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Alpha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0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1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2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3 Accuracy </a:t>
                      </a:r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4 Accuracy </a:t>
                      </a: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Val Accuracy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99.15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98.25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98.80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99.39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97.05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88.69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97.37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700237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85.93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98.59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89.32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96.66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96.14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118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86.48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98.62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90.82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96.68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93.61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95.67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99.59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97.22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86.55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809869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90.34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98.64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93.13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98.35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94620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90.71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97.46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89.51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97.40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90.54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95.23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99.31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97.95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93.91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98.23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68583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94.43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98.60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98.17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98.53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15604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90.74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98.03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92.88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97.07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93.68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96.13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99.57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98.14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84.65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97.42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60834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93.50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98.43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95.45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98.25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97.73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51051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96.14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97.72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93.99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98.34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97.35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97.26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1084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99.76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97.59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91.62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98.08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1771743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95.63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99.08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99.16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98.31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98.43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9553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90.36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97.34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93.64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98.42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94.28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96.49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3492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88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2617</Words>
  <Application>Microsoft Office PowerPoint</Application>
  <PresentationFormat>寬螢幕</PresentationFormat>
  <Paragraphs>1448</Paragraphs>
  <Slides>14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Abadi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Current Conclusion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James Lin</dc:creator>
  <cp:lastModifiedBy>James Lin</cp:lastModifiedBy>
  <cp:revision>45</cp:revision>
  <dcterms:created xsi:type="dcterms:W3CDTF">2025-03-13T13:31:16Z</dcterms:created>
  <dcterms:modified xsi:type="dcterms:W3CDTF">2025-04-11T13:13:37Z</dcterms:modified>
</cp:coreProperties>
</file>