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71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2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5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98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15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88B1-FA6C-49EA-808C-81F5C7E3168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45C4-CD06-4DAA-BAE1-02B013D79E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g18bfb80d179_0_0"/>
          <p:cNvSpPr/>
          <p:nvPr/>
        </p:nvSpPr>
        <p:spPr>
          <a:xfrm>
            <a:off x="0" y="1268760"/>
            <a:ext cx="9144000" cy="52875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4;g18bfb80d179_0_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5;g18bfb80d179_0_0"/>
          <p:cNvSpPr/>
          <p:nvPr/>
        </p:nvSpPr>
        <p:spPr>
          <a:xfrm rot="-2700000" flipH="1">
            <a:off x="5951977" y="1028961"/>
            <a:ext cx="4598611" cy="4150751"/>
          </a:xfrm>
          <a:custGeom>
            <a:avLst/>
            <a:gdLst/>
            <a:ahLst/>
            <a:cxnLst/>
            <a:rect l="l" t="t" r="r" b="b"/>
            <a:pathLst>
              <a:path w="6135300" h="5537781" extrusionOk="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6;g18bfb80d179_0_0"/>
          <p:cNvSpPr/>
          <p:nvPr/>
        </p:nvSpPr>
        <p:spPr>
          <a:xfrm>
            <a:off x="2699792" y="3954286"/>
            <a:ext cx="4320480" cy="2903714"/>
          </a:xfrm>
          <a:prstGeom prst="triangle">
            <a:avLst>
              <a:gd name="adj" fmla="val 50000"/>
            </a:avLst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7;g18bfb80d179_0_0"/>
          <p:cNvSpPr/>
          <p:nvPr/>
        </p:nvSpPr>
        <p:spPr>
          <a:xfrm rot="2700000">
            <a:off x="5205229" y="1307168"/>
            <a:ext cx="2529038" cy="2529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8;g18bfb80d179_0_0"/>
          <p:cNvSpPr/>
          <p:nvPr/>
        </p:nvSpPr>
        <p:spPr>
          <a:xfrm rot="2700000">
            <a:off x="4876213" y="978206"/>
            <a:ext cx="3187072" cy="3187072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9;g18bfb80d179_0_0"/>
          <p:cNvSpPr txBox="1">
            <a:spLocks noGrp="1"/>
          </p:cNvSpPr>
          <p:nvPr>
            <p:ph type="ctrTitle"/>
          </p:nvPr>
        </p:nvSpPr>
        <p:spPr>
          <a:xfrm>
            <a:off x="5112892" y="2041342"/>
            <a:ext cx="2771475" cy="138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100"/>
              <a:buFont typeface="Arial"/>
              <a:buNone/>
            </a:pPr>
            <a:r>
              <a:rPr lang="en" sz="2400" b="1" dirty="0" smtClean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</a:t>
            </a:r>
            <a:r>
              <a:rPr lang="en" sz="2400" b="1" dirty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DevOps </a:t>
            </a:r>
            <a:r>
              <a:rPr lang="en" sz="2400" b="1" dirty="0" smtClean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</a:t>
            </a:r>
            <a:br>
              <a:rPr lang="en" sz="2400" b="1" dirty="0" smtClean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dirty="0" smtClean="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up session S6exo1</a:t>
            </a:r>
            <a:endParaRPr sz="2400" b="1" dirty="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60;g18bfb80d179_0_0"/>
          <p:cNvSpPr/>
          <p:nvPr/>
        </p:nvSpPr>
        <p:spPr>
          <a:xfrm rot="-2700000" flipH="1">
            <a:off x="-1029930" y="362093"/>
            <a:ext cx="5234089" cy="9413006"/>
          </a:xfrm>
          <a:custGeom>
            <a:avLst/>
            <a:gdLst/>
            <a:ahLst/>
            <a:cxnLst/>
            <a:rect l="l" t="t" r="r" b="b"/>
            <a:pathLst>
              <a:path w="5053652" h="9200989" extrusionOk="0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61;g18bfb80d179_0_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301" y="1638365"/>
            <a:ext cx="3733538" cy="18667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59;g18bfb80d179_0_0"/>
          <p:cNvSpPr txBox="1">
            <a:spLocks/>
          </p:cNvSpPr>
          <p:nvPr/>
        </p:nvSpPr>
        <p:spPr>
          <a:xfrm>
            <a:off x="1835696" y="5406143"/>
            <a:ext cx="5688631" cy="1179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080808"/>
              </a:buClr>
              <a:buSzPts val="2100"/>
              <a:buFont typeface="Arial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that each time you go to sleep you’re sleeping on your offer latter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80808"/>
              </a:buClr>
              <a:buSzPts val="2100"/>
              <a:buFont typeface="Arial"/>
              <a:buNone/>
            </a:pP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5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171388"/>
            <a:ext cx="3816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/>
              <a:t>Introduction to JIRA and Confluence</a:t>
            </a:r>
            <a:endParaRPr lang="fr-FR" sz="3200" b="1" dirty="0"/>
          </a:p>
        </p:txBody>
      </p:sp>
      <p:pic>
        <p:nvPicPr>
          <p:cNvPr id="3" name="Google Shape;61;g18bfb80d179_0_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79512" y="1340768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/>
          </a:p>
          <a:p>
            <a:r>
              <a:rPr lang="fr-FR" sz="2400" b="1" dirty="0" err="1" smtClean="0"/>
              <a:t>What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is</a:t>
            </a:r>
            <a:r>
              <a:rPr lang="fr-FR" sz="2400" b="1" dirty="0" smtClean="0"/>
              <a:t> JIRA?</a:t>
            </a:r>
          </a:p>
          <a:p>
            <a:endParaRPr lang="fr-FR" sz="2400" dirty="0" smtClean="0"/>
          </a:p>
          <a:p>
            <a:r>
              <a:rPr lang="en-US" sz="2400" dirty="0" smtClean="0"/>
              <a:t>Steps to Create and Manage Tasks in JIRA:</a:t>
            </a:r>
          </a:p>
          <a:p>
            <a:endParaRPr lang="en-US" sz="2400" dirty="0" smtClean="0"/>
          </a:p>
          <a:p>
            <a:r>
              <a:rPr lang="en-US" sz="2400" dirty="0" smtClean="0"/>
              <a:t>Log on to JIRA: </a:t>
            </a:r>
          </a:p>
          <a:p>
            <a:r>
              <a:rPr lang="en-US" sz="2400" dirty="0" smtClean="0"/>
              <a:t>To access JIRA, you need to log in to your account with your username and password.</a:t>
            </a:r>
          </a:p>
          <a:p>
            <a:endParaRPr lang="en-US" sz="2400" dirty="0" smtClean="0"/>
          </a:p>
          <a:p>
            <a:r>
              <a:rPr lang="en-US" sz="2400" dirty="0" smtClean="0"/>
              <a:t>Create Three Tasks: Create three tasks with the following names:</a:t>
            </a:r>
          </a:p>
          <a:p>
            <a:r>
              <a:rPr lang="en-US" sz="2400" dirty="0" smtClean="0"/>
              <a:t>a. Learn Linux</a:t>
            </a:r>
          </a:p>
          <a:p>
            <a:r>
              <a:rPr lang="en-US" sz="2400" dirty="0" smtClean="0"/>
              <a:t>b. Learn Slack</a:t>
            </a:r>
          </a:p>
          <a:p>
            <a:r>
              <a:rPr lang="en-US" sz="2400" dirty="0" smtClean="0"/>
              <a:t>c. Learn JIRA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179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1;g18bfb80d179_0_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79512" y="1720840"/>
            <a:ext cx="8964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Assign Tasks</a:t>
            </a:r>
            <a:r>
              <a:rPr lang="en-US" sz="2400" dirty="0" smtClean="0"/>
              <a:t>: Assign each of the tasks to yourself.</a:t>
            </a:r>
          </a:p>
          <a:p>
            <a:endParaRPr lang="en-US" sz="2400" dirty="0" smtClean="0"/>
          </a:p>
          <a:p>
            <a:r>
              <a:rPr lang="en-US" sz="2400" b="1" dirty="0" smtClean="0"/>
              <a:t>Manage Tasks on JIRA Board</a:t>
            </a:r>
            <a:r>
              <a:rPr lang="en-US" sz="2400" dirty="0" smtClean="0"/>
              <a:t>: On your JIRA board, move the tasks around the four main boxes based on their progress:</a:t>
            </a:r>
          </a:p>
          <a:p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For the Learn Linux task, you need some information from Mr. Eric to keep moving.</a:t>
            </a:r>
          </a:p>
          <a:p>
            <a:pPr marL="457200" indent="-457200">
              <a:buAutoNum type="alphaLcPeriod"/>
            </a:pPr>
            <a:endParaRPr lang="en-US" sz="2400" dirty="0" smtClean="0"/>
          </a:p>
          <a:p>
            <a:r>
              <a:rPr lang="en-US" sz="2400" dirty="0" smtClean="0"/>
              <a:t>b. For the Learn Slack task, you have completed 98% of the task.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c. For the Learn JIRA task, you have completed 100%.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44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1;g18bfb80d179_0_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889844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What is Confluence?</a:t>
            </a:r>
          </a:p>
          <a:p>
            <a:r>
              <a:rPr lang="en-US" sz="2000" dirty="0" smtClean="0"/>
              <a:t>Confluence is another tool developed by </a:t>
            </a:r>
            <a:r>
              <a:rPr lang="en-US" sz="2000" dirty="0" err="1" smtClean="0"/>
              <a:t>Atlassian</a:t>
            </a:r>
            <a:r>
              <a:rPr lang="en-US" sz="2000" dirty="0" smtClean="0"/>
              <a:t>. It is a team collaboration software that allows teams to create, share, and collaborate on content in real-time.</a:t>
            </a:r>
          </a:p>
          <a:p>
            <a:endParaRPr lang="en-US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Documenting Your Work on Confluence:</a:t>
            </a:r>
          </a:p>
          <a:p>
            <a:r>
              <a:rPr lang="en-US" sz="2000" dirty="0" smtClean="0"/>
              <a:t>To document your work on Confluence, follow these steps:</a:t>
            </a:r>
          </a:p>
          <a:p>
            <a:endParaRPr lang="en-US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Log in to Confluence with your username and password.</a:t>
            </a:r>
          </a:p>
          <a:p>
            <a:endParaRPr lang="en-US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Create a new page and give it a suitable title.</a:t>
            </a:r>
          </a:p>
          <a:p>
            <a:endParaRPr lang="en-US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Add the information about the tasks you created on JIRA.</a:t>
            </a:r>
          </a:p>
          <a:p>
            <a:endParaRPr lang="en-US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Save the page, and it will be available for you and your team to access and collaborate on in real-time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60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38729"/>
              </p:ext>
            </p:extLst>
          </p:nvPr>
        </p:nvGraphicFramePr>
        <p:xfrm>
          <a:off x="4139952" y="2780928"/>
          <a:ext cx="3918900" cy="3957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90500"/>
                <a:gridCol w="3028400"/>
              </a:tblGrid>
              <a:tr h="2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Explanation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39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38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@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47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44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51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52010"/>
              </p:ext>
            </p:extLst>
          </p:nvPr>
        </p:nvGraphicFramePr>
        <p:xfrm>
          <a:off x="0" y="2780928"/>
          <a:ext cx="3918900" cy="3957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90500"/>
                <a:gridCol w="3028400"/>
              </a:tblGrid>
              <a:tr h="2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Explanation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39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38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27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47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44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  <a:tr h="51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123728" y="260648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1/ Give the meaning of the following keyboard symbols</a:t>
            </a:r>
            <a:endParaRPr lang="fr-FR" sz="2800" b="1" dirty="0"/>
          </a:p>
        </p:txBody>
      </p:sp>
      <p:pic>
        <p:nvPicPr>
          <p:cNvPr id="9" name="Picture 6" descr="What next for the community trademark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77" y="17523"/>
            <a:ext cx="2336754" cy="156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61;g18bfb80d179_0_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3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g174ced69fe7_0_390"/>
          <p:cNvSpPr txBox="1"/>
          <p:nvPr/>
        </p:nvSpPr>
        <p:spPr>
          <a:xfrm>
            <a:off x="80191" y="1595061"/>
            <a:ext cx="8916795" cy="5262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 smtClean="0">
                <a:latin typeface="Roboto"/>
                <a:ea typeface="Roboto"/>
                <a:cs typeface="Arial"/>
                <a:sym typeface="Roboto"/>
              </a:rPr>
              <a:t>2/  What did you understand by</a:t>
            </a:r>
            <a:r>
              <a:rPr lang="en-US" sz="2400" b="1" dirty="0" smtClean="0">
                <a:latin typeface="Roboto"/>
                <a:ea typeface="Roboto"/>
                <a:cs typeface="Arial"/>
                <a:sym typeface="Roboto"/>
              </a:rPr>
              <a:t> GUI </a:t>
            </a:r>
            <a:r>
              <a:rPr lang="en-US" sz="2400" dirty="0" smtClean="0">
                <a:latin typeface="Roboto"/>
                <a:ea typeface="Roboto"/>
                <a:cs typeface="Arial"/>
                <a:sym typeface="Roboto"/>
              </a:rPr>
              <a:t>and </a:t>
            </a:r>
            <a:r>
              <a:rPr lang="en-US" sz="2400" b="1" dirty="0" smtClean="0">
                <a:latin typeface="Roboto"/>
                <a:ea typeface="Roboto"/>
                <a:cs typeface="Arial"/>
                <a:sym typeface="Roboto"/>
              </a:rPr>
              <a:t>CLI</a:t>
            </a:r>
            <a:r>
              <a:rPr lang="en-US" sz="2400" dirty="0" smtClean="0">
                <a:latin typeface="Roboto"/>
                <a:ea typeface="Roboto"/>
                <a:cs typeface="Arial"/>
                <a:sym typeface="Roboto"/>
              </a:rPr>
              <a:t> and what is the main difference?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400" i="0" u="none" strike="noStrike" cap="none" dirty="0">
              <a:latin typeface="Roboto"/>
              <a:ea typeface="Roboto"/>
              <a:cs typeface="Arial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 smtClean="0">
                <a:latin typeface="Roboto"/>
                <a:ea typeface="Roboto"/>
                <a:cs typeface="Arial"/>
                <a:sym typeface="Roboto"/>
              </a:rPr>
              <a:t>     a) Give an examples of  CLI that you are aware of.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40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3/  can you tell in simple words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itchFamily="2" charset="2"/>
              <a:buChar char="v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hat is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inux?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itchFamily="2" charset="2"/>
              <a:buChar char="v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 What is Linux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distro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itchFamily="2" charset="2"/>
              <a:buChar char="v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 Give the most used Linux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distro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that you know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240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24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4/  do you know the difference between Linux , Windows and Unix?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24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75856" y="226328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</a:t>
            </a:r>
            <a:r>
              <a:rPr lang="en-US" sz="3600" b="1" dirty="0" smtClean="0"/>
              <a:t>uestions</a:t>
            </a:r>
            <a:endParaRPr lang="fr-FR" sz="3600" b="1" dirty="0"/>
          </a:p>
        </p:txBody>
      </p:sp>
      <p:pic>
        <p:nvPicPr>
          <p:cNvPr id="11" name="Picture 6" descr="What next for the community tradema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103"/>
            <a:ext cx="2768802" cy="185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61;g18bfb80d179_0_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45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3888432" cy="36004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Questions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5/  what is the meaning of (/) in Linux?</a:t>
            </a:r>
          </a:p>
          <a:p>
            <a:pPr marL="0" indent="0">
              <a:buNone/>
            </a:pPr>
            <a:r>
              <a:rPr lang="en-US" sz="2400" dirty="0" smtClean="0"/>
              <a:t>6/   can you explain this:</a:t>
            </a:r>
          </a:p>
          <a:p>
            <a:pPr>
              <a:buFontTx/>
              <a:buChar char="-"/>
            </a:pPr>
            <a:r>
              <a:rPr lang="en-US" sz="2400" dirty="0" smtClean="0"/>
              <a:t>/ROOT</a:t>
            </a:r>
          </a:p>
          <a:p>
            <a:pPr>
              <a:buFontTx/>
              <a:buChar char="-"/>
            </a:pPr>
            <a:r>
              <a:rPr lang="en-US" sz="2400" dirty="0" smtClean="0"/>
              <a:t>/HOME</a:t>
            </a:r>
          </a:p>
          <a:p>
            <a:pPr>
              <a:buFontTx/>
              <a:buChar char="-"/>
            </a:pPr>
            <a:r>
              <a:rPr lang="en-US" sz="2400" dirty="0" smtClean="0"/>
              <a:t>/ETC</a:t>
            </a:r>
          </a:p>
          <a:p>
            <a:pPr>
              <a:buFontTx/>
              <a:buChar char="-"/>
            </a:pPr>
            <a:r>
              <a:rPr lang="en-US" sz="2400" dirty="0" smtClean="0"/>
              <a:t>/BIN </a:t>
            </a:r>
          </a:p>
          <a:p>
            <a:pPr>
              <a:buFontTx/>
              <a:buChar char="-"/>
            </a:pPr>
            <a:r>
              <a:rPr lang="en-US" sz="2400" dirty="0" smtClean="0"/>
              <a:t>/SBIN</a:t>
            </a:r>
          </a:p>
          <a:p>
            <a:pPr marL="0" indent="0">
              <a:buNone/>
            </a:pPr>
            <a:r>
              <a:rPr lang="en-US" sz="2400" dirty="0" smtClean="0"/>
              <a:t>7/  what is :</a:t>
            </a:r>
          </a:p>
          <a:p>
            <a:pPr>
              <a:buFontTx/>
              <a:buChar char="-"/>
            </a:pPr>
            <a:r>
              <a:rPr lang="en-US" sz="2400" dirty="0" smtClean="0"/>
              <a:t>Client machine – host machine – datacenter – cloud computing – on premise. </a:t>
            </a:r>
          </a:p>
          <a:p>
            <a:pPr marL="0" indent="0">
              <a:buNone/>
            </a:pPr>
            <a:r>
              <a:rPr lang="en-US" sz="2400" dirty="0" smtClean="0"/>
              <a:t>8/  what do you know about hybrid cloud?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Picture 6" descr="What next for the community tradema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188640"/>
            <a:ext cx="2160240" cy="185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61;g18bfb80d179_0_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15616" y="40466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b="1" dirty="0"/>
          </a:p>
        </p:txBody>
      </p:sp>
      <p:sp>
        <p:nvSpPr>
          <p:cNvPr id="4" name="AutoShape 2" descr="What next for the community trademark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hat next for the community trademark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6" descr="What next for the community tradema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350" y="-8220"/>
            <a:ext cx="220359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07975" y="1052736"/>
            <a:ext cx="66955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9/  Why is Linux most used on servers out there?</a:t>
            </a:r>
          </a:p>
          <a:p>
            <a:endParaRPr lang="en-US" sz="2400" dirty="0"/>
          </a:p>
          <a:p>
            <a:r>
              <a:rPr lang="en-US" sz="2400" dirty="0" smtClean="0"/>
              <a:t>10/  Types of user accounts on Linux and explanation for each</a:t>
            </a:r>
          </a:p>
          <a:p>
            <a:endParaRPr lang="en-US" sz="2400" dirty="0" smtClean="0"/>
          </a:p>
          <a:p>
            <a:r>
              <a:rPr lang="en-US" sz="2400" dirty="0" smtClean="0"/>
              <a:t>11/  Give the difference between open source </a:t>
            </a:r>
            <a:r>
              <a:rPr lang="en-US" sz="2400" dirty="0" err="1" smtClean="0"/>
              <a:t>vs</a:t>
            </a:r>
            <a:r>
              <a:rPr lang="en-US" sz="2400" dirty="0" smtClean="0"/>
              <a:t> closed source</a:t>
            </a:r>
          </a:p>
          <a:p>
            <a:endParaRPr lang="en-US" sz="2400" dirty="0"/>
          </a:p>
          <a:p>
            <a:r>
              <a:rPr lang="en-US" sz="2400" dirty="0" smtClean="0"/>
              <a:t>12/  What is SSH?</a:t>
            </a:r>
          </a:p>
          <a:p>
            <a:endParaRPr lang="en-US" sz="2400" dirty="0" smtClean="0"/>
          </a:p>
          <a:p>
            <a:r>
              <a:rPr lang="en-US" sz="2400" dirty="0" smtClean="0"/>
              <a:t>13/  What is VPN?</a:t>
            </a:r>
          </a:p>
          <a:p>
            <a:endParaRPr lang="en-US" sz="2400" dirty="0" smtClean="0"/>
          </a:p>
          <a:p>
            <a:r>
              <a:rPr lang="en-US" sz="2400" dirty="0" smtClean="0"/>
              <a:t>14/  Simple comparison between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SSH and VPN; 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Linux and Unix</a:t>
            </a:r>
            <a:endParaRPr lang="fr-FR" sz="2400" dirty="0"/>
          </a:p>
        </p:txBody>
      </p:sp>
      <p:pic>
        <p:nvPicPr>
          <p:cNvPr id="11" name="Google Shape;61;g18bfb80d179_0_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556" y="17338"/>
            <a:ext cx="1594395" cy="710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24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one GIFs | T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35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490</Words>
  <Application>Microsoft Office PowerPoint</Application>
  <PresentationFormat>Affichage à l'écran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Linux For DevOps Engineer catch up session S6exo1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For DevOps Engineer exo1</dc:title>
  <dc:creator>PC</dc:creator>
  <cp:lastModifiedBy>PC</cp:lastModifiedBy>
  <cp:revision>17</cp:revision>
  <dcterms:created xsi:type="dcterms:W3CDTF">2023-05-03T08:12:20Z</dcterms:created>
  <dcterms:modified xsi:type="dcterms:W3CDTF">2023-05-06T13:46:17Z</dcterms:modified>
</cp:coreProperties>
</file>