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59.png" ContentType="image/png"/>
  <Override PartName="/ppt/media/image16.wmf" ContentType="image/x-wmf"/>
  <Override PartName="/ppt/media/image54.png" ContentType="image/png"/>
  <Override PartName="/ppt/media/image11.wmf" ContentType="image/x-wmf"/>
  <Override PartName="/ppt/media/image49.png" ContentType="image/png"/>
  <Override PartName="/ppt/media/image48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9.wmf" ContentType="image/x-wmf"/>
  <Override PartName="/ppt/media/image31.png" ContentType="image/png"/>
  <Override PartName="/ppt/media/image8.wmf" ContentType="image/x-wmf"/>
  <Override PartName="/ppt/media/image40.png" ContentType="image/png"/>
  <Override PartName="/ppt/media/image53.png" ContentType="image/png"/>
  <Override PartName="/ppt/media/image20.png" ContentType="image/png"/>
  <Override PartName="/ppt/media/image6.wmf" ContentType="image/x-wmf"/>
  <Override PartName="/ppt/media/image18.wmf" ContentType="image/x-wmf"/>
  <Override PartName="/ppt/media/image24.wmf" ContentType="image/x-wmf"/>
  <Override PartName="/ppt/media/image63.png" ContentType="image/png"/>
  <Override PartName="/ppt/media/image14.wmf" ContentType="image/x-wmf"/>
  <Override PartName="/ppt/media/image57.png" ContentType="image/png"/>
  <Override PartName="/ppt/media/image2.wmf" ContentType="image/x-wmf"/>
  <Override PartName="/ppt/media/image42.png" ContentType="image/png"/>
  <Override PartName="/ppt/media/image26.jpeg" ContentType="image/jpeg"/>
  <Override PartName="/ppt/media/image27.wmf" ContentType="image/x-wmf"/>
  <Override PartName="/ppt/media/image25.png" ContentType="image/png"/>
  <Override PartName="/ppt/media/image62.png" ContentType="image/png"/>
  <Override PartName="/ppt/media/image23.wmf" ContentType="image/x-wmf"/>
  <Override PartName="/ppt/media/image61.png" ContentType="image/png"/>
  <Override PartName="/ppt/media/image22.wmf" ContentType="image/x-wmf"/>
  <Override PartName="/ppt/media/image65.png" ContentType="image/png"/>
  <Override PartName="/ppt/media/image64.png" ContentType="image/png"/>
  <Override PartName="/ppt/media/image21.wmf" ContentType="image/x-wmf"/>
  <Override PartName="/ppt/media/image60.png" ContentType="image/png"/>
  <Override PartName="/ppt/media/image58.png" ContentType="image/png"/>
  <Override PartName="/ppt/media/image50.png" ContentType="image/png"/>
  <Override PartName="/ppt/media/image19.wmf" ContentType="image/x-wmf"/>
  <Override PartName="/ppt/media/image7.wmf" ContentType="image/x-wmf"/>
  <Override PartName="/ppt/media/image55.png" ContentType="image/png"/>
  <Override PartName="/ppt/media/image12.wmf" ContentType="image/x-wmf"/>
  <Override PartName="/ppt/media/image4.jpeg" ContentType="image/jpeg"/>
  <Override PartName="/ppt/media/image51.png" ContentType="image/png"/>
  <Override PartName="/ppt/media/image56.png" ContentType="image/png"/>
  <Override PartName="/ppt/media/image1.wmf" ContentType="image/x-wmf"/>
  <Override PartName="/ppt/media/image13.wmf" ContentType="image/x-wmf"/>
  <Override PartName="/ppt/media/image52.png" ContentType="image/png"/>
  <Override PartName="/ppt/media/image9.wmf" ContentType="image/x-wmf"/>
  <Override PartName="/ppt/media/image41.png" ContentType="image/png"/>
  <Override PartName="/ppt/media/image28.wmf" ContentType="image/x-wmf"/>
  <Override PartName="/ppt/media/image30.png" ContentType="image/png"/>
  <Override PartName="/ppt/media/image17.wmf" ContentType="image/x-wmf"/>
  <Override PartName="/ppt/media/image5.wmf" ContentType="image/x-wmf"/>
  <Override PartName="/ppt/media/image10.png" ContentType="image/png"/>
  <Override PartName="/ppt/media/image47.png" ContentType="image/png"/>
  <Override PartName="/ppt/media/image32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wmf"/><Relationship Id="rId7" Type="http://schemas.openxmlformats.org/officeDocument/2006/relationships/image" Target="../media/image6.wmf"/><Relationship Id="rId8" Type="http://schemas.openxmlformats.org/officeDocument/2006/relationships/image" Target="../media/image7.wm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image" Target="../media/image11.wmf"/><Relationship Id="rId6" Type="http://schemas.openxmlformats.org/officeDocument/2006/relationships/image" Target="../media/image12.wmf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wmf"/><Relationship Id="rId3" Type="http://schemas.openxmlformats.org/officeDocument/2006/relationships/image" Target="../media/image19.wmf"/><Relationship Id="rId4" Type="http://schemas.openxmlformats.org/officeDocument/2006/relationships/image" Target="../media/image20.png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png"/><Relationship Id="rId5" Type="http://schemas.openxmlformats.org/officeDocument/2006/relationships/image" Target="../media/image26.jpeg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8" Type="http://schemas.openxmlformats.org/officeDocument/2006/relationships/image" Target="../media/image29.wmf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202952"/>
          </a:solidFill>
          <a:ln cap="rnd" w="25560">
            <a:solidFill>
              <a:srgbClr val="17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 hidden="1"/>
          <p:cNvSpPr/>
          <p:nvPr/>
        </p:nvSpPr>
        <p:spPr>
          <a:xfrm rot="5400000">
            <a:off x="-63360" y="1872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3" hidden="1"/>
          <p:cNvSpPr/>
          <p:nvPr/>
        </p:nvSpPr>
        <p:spPr>
          <a:xfrm rot="10800000">
            <a:off x="2998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4" hidden="1"/>
          <p:cNvSpPr/>
          <p:nvPr/>
        </p:nvSpPr>
        <p:spPr>
          <a:xfrm rot="10800000">
            <a:off x="89326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 hidden="1"/>
          <p:cNvSpPr/>
          <p:nvPr/>
        </p:nvSpPr>
        <p:spPr>
          <a:xfrm>
            <a:off x="8634600" y="4863240"/>
            <a:ext cx="237600" cy="17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6D3ACCD-6183-4A8B-9DF3-8DBA5FC6C4FF}" type="slidenum">
              <a:rPr b="0" lang="en-US" sz="600" spc="-1" strike="noStrike">
                <a:solidFill>
                  <a:srgbClr val="0066b2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7" name="CustomShape 6" hidden="1"/>
          <p:cNvSpPr/>
          <p:nvPr/>
        </p:nvSpPr>
        <p:spPr>
          <a:xfrm rot="5400000">
            <a:off x="-63360" y="4284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7" hidden="1"/>
          <p:cNvSpPr/>
          <p:nvPr/>
        </p:nvSpPr>
        <p:spPr>
          <a:xfrm rot="5400000">
            <a:off x="-63360" y="8136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8" hidden="1"/>
          <p:cNvSpPr/>
          <p:nvPr/>
        </p:nvSpPr>
        <p:spPr>
          <a:xfrm rot="10800000">
            <a:off x="70714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9" hidden="1"/>
          <p:cNvSpPr/>
          <p:nvPr/>
        </p:nvSpPr>
        <p:spPr>
          <a:xfrm rot="10800000">
            <a:off x="46162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0" hidden="1"/>
          <p:cNvSpPr/>
          <p:nvPr/>
        </p:nvSpPr>
        <p:spPr>
          <a:xfrm rot="5400000">
            <a:off x="-63360" y="451728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1" hidden="1"/>
          <p:cNvSpPr/>
          <p:nvPr/>
        </p:nvSpPr>
        <p:spPr>
          <a:xfrm rot="5400000">
            <a:off x="-63360" y="46083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2" hidden="1"/>
          <p:cNvSpPr/>
          <p:nvPr/>
        </p:nvSpPr>
        <p:spPr>
          <a:xfrm rot="5400000">
            <a:off x="-63360" y="47361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" name="Grafik 3" descr=""/>
          <p:cNvPicPr/>
          <p:nvPr/>
        </p:nvPicPr>
        <p:blipFill>
          <a:blip r:embed="rId4"/>
          <a:stretch/>
        </p:blipFill>
        <p:spPr>
          <a:xfrm>
            <a:off x="7755840" y="228600"/>
            <a:ext cx="1121760" cy="398520"/>
          </a:xfrm>
          <a:prstGeom prst="rect">
            <a:avLst/>
          </a:prstGeom>
          <a:ln>
            <a:noFill/>
          </a:ln>
        </p:spPr>
      </p:pic>
      <p:sp>
        <p:nvSpPr>
          <p:cNvPr id="15" name="CustomShape 13" hidden="1"/>
          <p:cNvSpPr/>
          <p:nvPr/>
        </p:nvSpPr>
        <p:spPr>
          <a:xfrm>
            <a:off x="9188280" y="98280"/>
            <a:ext cx="397800" cy="39780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" name="CustomShape 14" hidden="1"/>
          <p:cNvSpPr/>
          <p:nvPr/>
        </p:nvSpPr>
        <p:spPr>
          <a:xfrm>
            <a:off x="9188280" y="602640"/>
            <a:ext cx="397800" cy="397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" name="CustomShape 15" hidden="1"/>
          <p:cNvSpPr/>
          <p:nvPr/>
        </p:nvSpPr>
        <p:spPr>
          <a:xfrm>
            <a:off x="9188280" y="1107360"/>
            <a:ext cx="397800" cy="397800"/>
          </a:xfrm>
          <a:prstGeom prst="rect">
            <a:avLst/>
          </a:prstGeom>
          <a:solidFill>
            <a:srgbClr val="2029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32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41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82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" name="CustomShape 16" hidden="1"/>
          <p:cNvSpPr/>
          <p:nvPr/>
        </p:nvSpPr>
        <p:spPr>
          <a:xfrm>
            <a:off x="9188280" y="1611720"/>
            <a:ext cx="397800" cy="397800"/>
          </a:xfrm>
          <a:prstGeom prst="rect">
            <a:avLst/>
          </a:prstGeom>
          <a:solidFill>
            <a:srgbClr val="0066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102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178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" name="CustomShape 17" hidden="1"/>
          <p:cNvSpPr/>
          <p:nvPr/>
        </p:nvSpPr>
        <p:spPr>
          <a:xfrm>
            <a:off x="9188280" y="4134600"/>
            <a:ext cx="397800" cy="3978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" name="CustomShape 18" hidden="1"/>
          <p:cNvSpPr/>
          <p:nvPr/>
        </p:nvSpPr>
        <p:spPr>
          <a:xfrm>
            <a:off x="9188280" y="4638960"/>
            <a:ext cx="397800" cy="397800"/>
          </a:xfrm>
          <a:prstGeom prst="rect">
            <a:avLst/>
          </a:prstGeom>
          <a:solidFill>
            <a:srgbClr val="e07c3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224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56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" name="CustomShape 19" hidden="1"/>
          <p:cNvSpPr/>
          <p:nvPr/>
        </p:nvSpPr>
        <p:spPr>
          <a:xfrm>
            <a:off x="9188280" y="2116440"/>
            <a:ext cx="397800" cy="397800"/>
          </a:xfrm>
          <a:prstGeom prst="rect">
            <a:avLst/>
          </a:prstGeom>
          <a:solidFill>
            <a:srgbClr val="76968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118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150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" name="CustomShape 20" hidden="1"/>
          <p:cNvSpPr/>
          <p:nvPr/>
        </p:nvSpPr>
        <p:spPr>
          <a:xfrm>
            <a:off x="9188280" y="2620800"/>
            <a:ext cx="397800" cy="397800"/>
          </a:xfrm>
          <a:prstGeom prst="rect">
            <a:avLst/>
          </a:prstGeom>
          <a:solidFill>
            <a:srgbClr val="a0b1a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160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177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" name="CustomShape 21" hidden="1"/>
          <p:cNvSpPr/>
          <p:nvPr/>
        </p:nvSpPr>
        <p:spPr>
          <a:xfrm>
            <a:off x="9188280" y="3125520"/>
            <a:ext cx="397800" cy="397800"/>
          </a:xfrm>
          <a:prstGeom prst="rect">
            <a:avLst/>
          </a:prstGeom>
          <a:solidFill>
            <a:srgbClr val="8382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" name="CustomShape 22" hidden="1"/>
          <p:cNvSpPr/>
          <p:nvPr/>
        </p:nvSpPr>
        <p:spPr>
          <a:xfrm>
            <a:off x="9188280" y="3629880"/>
            <a:ext cx="397800" cy="397800"/>
          </a:xfrm>
          <a:prstGeom prst="rect">
            <a:avLst/>
          </a:prstGeom>
          <a:solidFill>
            <a:srgbClr val="d6d6d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" name="CustomShape 23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d6d6d6"/>
          </a:solidFill>
          <a:ln cap="rnd" w="9360">
            <a:solidFill>
              <a:srgbClr val="d6d6d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" name="Grafik 17" descr=""/>
          <p:cNvPicPr/>
          <p:nvPr/>
        </p:nvPicPr>
        <p:blipFill>
          <a:blip r:embed="rId5"/>
          <a:stretch/>
        </p:blipFill>
        <p:spPr>
          <a:xfrm>
            <a:off x="0" y="0"/>
            <a:ext cx="9135360" cy="5135040"/>
          </a:xfrm>
          <a:prstGeom prst="rect">
            <a:avLst/>
          </a:prstGeom>
          <a:ln>
            <a:noFill/>
          </a:ln>
        </p:spPr>
      </p:pic>
      <p:pic>
        <p:nvPicPr>
          <p:cNvPr id="27" name="Picture 10" descr=""/>
          <p:cNvPicPr/>
          <p:nvPr/>
        </p:nvPicPr>
        <p:blipFill>
          <a:blip r:embed="rId6"/>
          <a:stretch/>
        </p:blipFill>
        <p:spPr>
          <a:xfrm>
            <a:off x="255600" y="4220640"/>
            <a:ext cx="1194120" cy="423360"/>
          </a:xfrm>
          <a:prstGeom prst="rect">
            <a:avLst/>
          </a:prstGeom>
          <a:ln>
            <a:noFill/>
          </a:ln>
        </p:spPr>
      </p:pic>
      <p:sp>
        <p:nvSpPr>
          <p:cNvPr id="28" name="CustomShape 24"/>
          <p:cNvSpPr/>
          <p:nvPr/>
        </p:nvSpPr>
        <p:spPr>
          <a:xfrm>
            <a:off x="4244760" y="0"/>
            <a:ext cx="4887360" cy="5135760"/>
          </a:xfrm>
          <a:custGeom>
            <a:avLst/>
            <a:gdLst/>
            <a:ahLst/>
            <a:rect l="l" t="t" r="r" b="b"/>
            <a:pathLst>
              <a:path w="4896018" h="5144400">
                <a:moveTo>
                  <a:pt x="3275999" y="0"/>
                </a:moveTo>
                <a:lnTo>
                  <a:pt x="3276000" y="0"/>
                </a:lnTo>
                <a:lnTo>
                  <a:pt x="4896018" y="0"/>
                </a:lnTo>
                <a:lnTo>
                  <a:pt x="4896018" y="5144400"/>
                </a:lnTo>
                <a:lnTo>
                  <a:pt x="3276000" y="5144400"/>
                </a:lnTo>
                <a:lnTo>
                  <a:pt x="3275999" y="5144400"/>
                </a:lnTo>
                <a:lnTo>
                  <a:pt x="0" y="5144400"/>
                </a:lnTo>
                <a:lnTo>
                  <a:pt x="3275999" y="2"/>
                </a:lnTo>
                <a:close/>
              </a:path>
            </a:pathLst>
          </a:custGeom>
          <a:solidFill>
            <a:srgbClr val="202952">
              <a:alpha val="67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Line 25"/>
          <p:cNvSpPr/>
          <p:nvPr/>
        </p:nvSpPr>
        <p:spPr>
          <a:xfrm flipH="1">
            <a:off x="4233240" y="-16200"/>
            <a:ext cx="3299040" cy="5176080"/>
          </a:xfrm>
          <a:prstGeom prst="line">
            <a:avLst/>
          </a:prstGeom>
          <a:ln cap="rnd" w="316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" name="" descr=""/>
          <p:cNvPicPr/>
          <p:nvPr/>
        </p:nvPicPr>
        <p:blipFill>
          <a:blip r:embed="rId7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1" name="" descr=""/>
          <p:cNvPicPr/>
          <p:nvPr/>
        </p:nvPicPr>
        <p:blipFill>
          <a:blip r:embed="rId8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32" name="PlaceHolder 2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72" name="CustomShape 1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202952"/>
          </a:solidFill>
          <a:ln cap="rnd" w="25560">
            <a:solidFill>
              <a:srgbClr val="17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 rot="5400000">
            <a:off x="-63360" y="1872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 rot="10800000">
            <a:off x="2998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 rot="10800000">
            <a:off x="89326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5"/>
          <p:cNvSpPr/>
          <p:nvPr/>
        </p:nvSpPr>
        <p:spPr>
          <a:xfrm>
            <a:off x="8634600" y="4863240"/>
            <a:ext cx="237600" cy="17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21CD4E9-40C7-478C-8678-7304119FBD61}" type="slidenum">
              <a:rPr b="0" lang="en-US" sz="600" spc="-1" strike="noStrike">
                <a:solidFill>
                  <a:srgbClr val="0066b2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 rot="5400000">
            <a:off x="-63360" y="4284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"/>
          <p:cNvSpPr/>
          <p:nvPr/>
        </p:nvSpPr>
        <p:spPr>
          <a:xfrm rot="5400000">
            <a:off x="-63360" y="8136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"/>
          <p:cNvSpPr/>
          <p:nvPr/>
        </p:nvSpPr>
        <p:spPr>
          <a:xfrm rot="10800000">
            <a:off x="70714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9"/>
          <p:cNvSpPr/>
          <p:nvPr/>
        </p:nvSpPr>
        <p:spPr>
          <a:xfrm rot="10800000">
            <a:off x="46162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0"/>
          <p:cNvSpPr/>
          <p:nvPr/>
        </p:nvSpPr>
        <p:spPr>
          <a:xfrm rot="5400000">
            <a:off x="-63360" y="451728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1"/>
          <p:cNvSpPr/>
          <p:nvPr/>
        </p:nvSpPr>
        <p:spPr>
          <a:xfrm rot="5400000">
            <a:off x="-63360" y="46083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2"/>
          <p:cNvSpPr/>
          <p:nvPr/>
        </p:nvSpPr>
        <p:spPr>
          <a:xfrm rot="5400000">
            <a:off x="-63360" y="47361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rafik 3" descr=""/>
          <p:cNvPicPr/>
          <p:nvPr/>
        </p:nvPicPr>
        <p:blipFill>
          <a:blip r:embed="rId4"/>
          <a:stretch/>
        </p:blipFill>
        <p:spPr>
          <a:xfrm>
            <a:off x="7755840" y="228600"/>
            <a:ext cx="1121760" cy="398520"/>
          </a:xfrm>
          <a:prstGeom prst="rect">
            <a:avLst/>
          </a:prstGeom>
          <a:ln>
            <a:noFill/>
          </a:ln>
        </p:spPr>
      </p:pic>
      <p:sp>
        <p:nvSpPr>
          <p:cNvPr id="85" name="CustomShape 13"/>
          <p:cNvSpPr/>
          <p:nvPr/>
        </p:nvSpPr>
        <p:spPr>
          <a:xfrm>
            <a:off x="9188280" y="98280"/>
            <a:ext cx="397800" cy="39780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" name="CustomShape 14"/>
          <p:cNvSpPr/>
          <p:nvPr/>
        </p:nvSpPr>
        <p:spPr>
          <a:xfrm>
            <a:off x="9188280" y="602640"/>
            <a:ext cx="397800" cy="397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" name="CustomShape 15"/>
          <p:cNvSpPr/>
          <p:nvPr/>
        </p:nvSpPr>
        <p:spPr>
          <a:xfrm>
            <a:off x="9188280" y="1107360"/>
            <a:ext cx="397800" cy="397800"/>
          </a:xfrm>
          <a:prstGeom prst="rect">
            <a:avLst/>
          </a:prstGeom>
          <a:solidFill>
            <a:srgbClr val="2029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32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41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82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" name="CustomShape 16"/>
          <p:cNvSpPr/>
          <p:nvPr/>
        </p:nvSpPr>
        <p:spPr>
          <a:xfrm>
            <a:off x="9188280" y="1611720"/>
            <a:ext cx="397800" cy="397800"/>
          </a:xfrm>
          <a:prstGeom prst="rect">
            <a:avLst/>
          </a:prstGeom>
          <a:solidFill>
            <a:srgbClr val="0066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102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178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" name="CustomShape 17"/>
          <p:cNvSpPr/>
          <p:nvPr/>
        </p:nvSpPr>
        <p:spPr>
          <a:xfrm>
            <a:off x="9188280" y="4134600"/>
            <a:ext cx="397800" cy="3978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" name="CustomShape 18"/>
          <p:cNvSpPr/>
          <p:nvPr/>
        </p:nvSpPr>
        <p:spPr>
          <a:xfrm>
            <a:off x="9188280" y="4638960"/>
            <a:ext cx="397800" cy="397800"/>
          </a:xfrm>
          <a:prstGeom prst="rect">
            <a:avLst/>
          </a:prstGeom>
          <a:solidFill>
            <a:srgbClr val="e07c3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224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56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" name="CustomShape 19"/>
          <p:cNvSpPr/>
          <p:nvPr/>
        </p:nvSpPr>
        <p:spPr>
          <a:xfrm>
            <a:off x="9188280" y="2116440"/>
            <a:ext cx="397800" cy="397800"/>
          </a:xfrm>
          <a:prstGeom prst="rect">
            <a:avLst/>
          </a:prstGeom>
          <a:solidFill>
            <a:srgbClr val="76968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118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150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CustomShape 20"/>
          <p:cNvSpPr/>
          <p:nvPr/>
        </p:nvSpPr>
        <p:spPr>
          <a:xfrm>
            <a:off x="9188280" y="2620800"/>
            <a:ext cx="397800" cy="397800"/>
          </a:xfrm>
          <a:prstGeom prst="rect">
            <a:avLst/>
          </a:prstGeom>
          <a:solidFill>
            <a:srgbClr val="a0b1a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160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177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CustomShape 21"/>
          <p:cNvSpPr/>
          <p:nvPr/>
        </p:nvSpPr>
        <p:spPr>
          <a:xfrm>
            <a:off x="9188280" y="3125520"/>
            <a:ext cx="397800" cy="397800"/>
          </a:xfrm>
          <a:prstGeom prst="rect">
            <a:avLst/>
          </a:prstGeom>
          <a:solidFill>
            <a:srgbClr val="8382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CustomShape 22"/>
          <p:cNvSpPr/>
          <p:nvPr/>
        </p:nvSpPr>
        <p:spPr>
          <a:xfrm>
            <a:off x="9188280" y="3629880"/>
            <a:ext cx="397800" cy="397800"/>
          </a:xfrm>
          <a:prstGeom prst="rect">
            <a:avLst/>
          </a:prstGeom>
          <a:solidFill>
            <a:srgbClr val="d6d6d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" name="CustomShape 23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202952"/>
          </a:solidFill>
          <a:ln cap="rnd" w="25560">
            <a:solidFill>
              <a:srgbClr val="17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8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38" name="CustomShape 1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202952"/>
          </a:solidFill>
          <a:ln cap="rnd" w="25560">
            <a:solidFill>
              <a:srgbClr val="17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 rot="5400000">
            <a:off x="-63360" y="1872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 rot="10800000">
            <a:off x="2998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 rot="10800000">
            <a:off x="89326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8634600" y="4863240"/>
            <a:ext cx="237600" cy="17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B58ECF8-A4ED-4D05-8A01-22BAC8A4FB42}" type="slidenum">
              <a:rPr b="0" lang="en-US" sz="600" spc="-1" strike="noStrike">
                <a:solidFill>
                  <a:srgbClr val="0066b2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 rot="5400000">
            <a:off x="-63360" y="4284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 rot="5400000">
            <a:off x="-63360" y="8136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 rot="10800000">
            <a:off x="70714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 rot="10800000">
            <a:off x="46162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 rot="5400000">
            <a:off x="-63360" y="451728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 rot="5400000">
            <a:off x="-63360" y="46083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2"/>
          <p:cNvSpPr/>
          <p:nvPr/>
        </p:nvSpPr>
        <p:spPr>
          <a:xfrm rot="5400000">
            <a:off x="-63360" y="47361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Grafik 3" descr=""/>
          <p:cNvPicPr/>
          <p:nvPr/>
        </p:nvPicPr>
        <p:blipFill>
          <a:blip r:embed="rId4"/>
          <a:stretch/>
        </p:blipFill>
        <p:spPr>
          <a:xfrm>
            <a:off x="7755840" y="228600"/>
            <a:ext cx="1121760" cy="398520"/>
          </a:xfrm>
          <a:prstGeom prst="rect">
            <a:avLst/>
          </a:prstGeom>
          <a:ln>
            <a:noFill/>
          </a:ln>
        </p:spPr>
      </p:pic>
      <p:sp>
        <p:nvSpPr>
          <p:cNvPr id="151" name="CustomShape 13"/>
          <p:cNvSpPr/>
          <p:nvPr/>
        </p:nvSpPr>
        <p:spPr>
          <a:xfrm>
            <a:off x="9188280" y="98280"/>
            <a:ext cx="397800" cy="39780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9188280" y="602640"/>
            <a:ext cx="397800" cy="397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9188280" y="1107360"/>
            <a:ext cx="397800" cy="397800"/>
          </a:xfrm>
          <a:prstGeom prst="rect">
            <a:avLst/>
          </a:prstGeom>
          <a:solidFill>
            <a:srgbClr val="2029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32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41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82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9188280" y="1611720"/>
            <a:ext cx="397800" cy="397800"/>
          </a:xfrm>
          <a:prstGeom prst="rect">
            <a:avLst/>
          </a:prstGeom>
          <a:solidFill>
            <a:srgbClr val="0066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102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178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9188280" y="4134600"/>
            <a:ext cx="397800" cy="3978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>
            <a:off x="9188280" y="4638960"/>
            <a:ext cx="397800" cy="397800"/>
          </a:xfrm>
          <a:prstGeom prst="rect">
            <a:avLst/>
          </a:prstGeom>
          <a:solidFill>
            <a:srgbClr val="e07c3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224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56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>
            <a:off x="9188280" y="2116440"/>
            <a:ext cx="397800" cy="397800"/>
          </a:xfrm>
          <a:prstGeom prst="rect">
            <a:avLst/>
          </a:prstGeom>
          <a:solidFill>
            <a:srgbClr val="76968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118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150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9188280" y="2620800"/>
            <a:ext cx="397800" cy="397800"/>
          </a:xfrm>
          <a:prstGeom prst="rect">
            <a:avLst/>
          </a:prstGeom>
          <a:solidFill>
            <a:srgbClr val="a0b1a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160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177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9" name="CustomShape 21"/>
          <p:cNvSpPr/>
          <p:nvPr/>
        </p:nvSpPr>
        <p:spPr>
          <a:xfrm>
            <a:off x="9188280" y="3125520"/>
            <a:ext cx="397800" cy="397800"/>
          </a:xfrm>
          <a:prstGeom prst="rect">
            <a:avLst/>
          </a:prstGeom>
          <a:solidFill>
            <a:srgbClr val="8382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CustomShape 22"/>
          <p:cNvSpPr/>
          <p:nvPr/>
        </p:nvSpPr>
        <p:spPr>
          <a:xfrm>
            <a:off x="9188280" y="3629880"/>
            <a:ext cx="397800" cy="397800"/>
          </a:xfrm>
          <a:prstGeom prst="rect">
            <a:avLst/>
          </a:prstGeom>
          <a:solidFill>
            <a:srgbClr val="d6d6d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23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202952"/>
          </a:solidFill>
          <a:ln cap="rnd" w="25560">
            <a:solidFill>
              <a:srgbClr val="17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64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04" name="CustomShape 1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202952"/>
          </a:solidFill>
          <a:ln cap="rnd" w="25560">
            <a:solidFill>
              <a:srgbClr val="17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 rot="5400000">
            <a:off x="-63360" y="1872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 rot="10800000">
            <a:off x="2998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 rot="10800000">
            <a:off x="89326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"/>
          <p:cNvSpPr/>
          <p:nvPr/>
        </p:nvSpPr>
        <p:spPr>
          <a:xfrm>
            <a:off x="8634600" y="4863240"/>
            <a:ext cx="237600" cy="17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8044866-AE43-433D-8545-A3C4188FB11E}" type="slidenum">
              <a:rPr b="0" lang="en-US" sz="600" spc="-1" strike="noStrike">
                <a:solidFill>
                  <a:srgbClr val="0066b2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 rot="5400000">
            <a:off x="-63360" y="4284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7"/>
          <p:cNvSpPr/>
          <p:nvPr/>
        </p:nvSpPr>
        <p:spPr>
          <a:xfrm rot="5400000">
            <a:off x="-63360" y="8136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8"/>
          <p:cNvSpPr/>
          <p:nvPr/>
        </p:nvSpPr>
        <p:spPr>
          <a:xfrm rot="10800000">
            <a:off x="70714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9"/>
          <p:cNvSpPr/>
          <p:nvPr/>
        </p:nvSpPr>
        <p:spPr>
          <a:xfrm rot="10800000">
            <a:off x="46162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0"/>
          <p:cNvSpPr/>
          <p:nvPr/>
        </p:nvSpPr>
        <p:spPr>
          <a:xfrm rot="5400000">
            <a:off x="-63360" y="451728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1"/>
          <p:cNvSpPr/>
          <p:nvPr/>
        </p:nvSpPr>
        <p:spPr>
          <a:xfrm rot="5400000">
            <a:off x="-63360" y="46083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2"/>
          <p:cNvSpPr/>
          <p:nvPr/>
        </p:nvSpPr>
        <p:spPr>
          <a:xfrm rot="5400000">
            <a:off x="-63360" y="47361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Grafik 3" descr=""/>
          <p:cNvPicPr/>
          <p:nvPr/>
        </p:nvPicPr>
        <p:blipFill>
          <a:blip r:embed="rId4"/>
          <a:stretch/>
        </p:blipFill>
        <p:spPr>
          <a:xfrm>
            <a:off x="7755840" y="228600"/>
            <a:ext cx="1121760" cy="398520"/>
          </a:xfrm>
          <a:prstGeom prst="rect">
            <a:avLst/>
          </a:prstGeom>
          <a:ln>
            <a:noFill/>
          </a:ln>
        </p:spPr>
      </p:pic>
      <p:sp>
        <p:nvSpPr>
          <p:cNvPr id="217" name="CustomShape 13"/>
          <p:cNvSpPr/>
          <p:nvPr/>
        </p:nvSpPr>
        <p:spPr>
          <a:xfrm>
            <a:off x="9188280" y="98280"/>
            <a:ext cx="397800" cy="39780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>
            <a:off x="9188280" y="602640"/>
            <a:ext cx="397800" cy="397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9188280" y="1107360"/>
            <a:ext cx="397800" cy="397800"/>
          </a:xfrm>
          <a:prstGeom prst="rect">
            <a:avLst/>
          </a:prstGeom>
          <a:solidFill>
            <a:srgbClr val="2029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32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41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82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9188280" y="1611720"/>
            <a:ext cx="397800" cy="397800"/>
          </a:xfrm>
          <a:prstGeom prst="rect">
            <a:avLst/>
          </a:prstGeom>
          <a:solidFill>
            <a:srgbClr val="0066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102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178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1" name="CustomShape 17"/>
          <p:cNvSpPr/>
          <p:nvPr/>
        </p:nvSpPr>
        <p:spPr>
          <a:xfrm>
            <a:off x="9188280" y="4134600"/>
            <a:ext cx="397800" cy="3978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>
            <a:off x="9188280" y="4638960"/>
            <a:ext cx="397800" cy="397800"/>
          </a:xfrm>
          <a:prstGeom prst="rect">
            <a:avLst/>
          </a:prstGeom>
          <a:solidFill>
            <a:srgbClr val="e07c3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224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56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3" name="CustomShape 19"/>
          <p:cNvSpPr/>
          <p:nvPr/>
        </p:nvSpPr>
        <p:spPr>
          <a:xfrm>
            <a:off x="9188280" y="2116440"/>
            <a:ext cx="397800" cy="397800"/>
          </a:xfrm>
          <a:prstGeom prst="rect">
            <a:avLst/>
          </a:prstGeom>
          <a:solidFill>
            <a:srgbClr val="76968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118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150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4" name="CustomShape 20"/>
          <p:cNvSpPr/>
          <p:nvPr/>
        </p:nvSpPr>
        <p:spPr>
          <a:xfrm>
            <a:off x="9188280" y="2620800"/>
            <a:ext cx="397800" cy="397800"/>
          </a:xfrm>
          <a:prstGeom prst="rect">
            <a:avLst/>
          </a:prstGeom>
          <a:solidFill>
            <a:srgbClr val="a0b1a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160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177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5" name="CustomShape 21"/>
          <p:cNvSpPr/>
          <p:nvPr/>
        </p:nvSpPr>
        <p:spPr>
          <a:xfrm>
            <a:off x="9188280" y="3125520"/>
            <a:ext cx="397800" cy="397800"/>
          </a:xfrm>
          <a:prstGeom prst="rect">
            <a:avLst/>
          </a:prstGeom>
          <a:solidFill>
            <a:srgbClr val="8382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6" name="CustomShape 22"/>
          <p:cNvSpPr/>
          <p:nvPr/>
        </p:nvSpPr>
        <p:spPr>
          <a:xfrm>
            <a:off x="9188280" y="3629880"/>
            <a:ext cx="397800" cy="397800"/>
          </a:xfrm>
          <a:prstGeom prst="rect">
            <a:avLst/>
          </a:prstGeom>
          <a:solidFill>
            <a:srgbClr val="d6d6d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7" name="CustomShape 23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202952"/>
          </a:solidFill>
          <a:ln cap="rnd" w="25560">
            <a:solidFill>
              <a:srgbClr val="17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30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70" name="CustomShape 1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202952"/>
          </a:solidFill>
          <a:ln cap="rnd" w="25560">
            <a:solidFill>
              <a:srgbClr val="17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 hidden="1"/>
          <p:cNvSpPr/>
          <p:nvPr/>
        </p:nvSpPr>
        <p:spPr>
          <a:xfrm rot="5400000">
            <a:off x="-63360" y="1872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 hidden="1"/>
          <p:cNvSpPr/>
          <p:nvPr/>
        </p:nvSpPr>
        <p:spPr>
          <a:xfrm rot="10800000">
            <a:off x="2998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 hidden="1"/>
          <p:cNvSpPr/>
          <p:nvPr/>
        </p:nvSpPr>
        <p:spPr>
          <a:xfrm rot="10800000">
            <a:off x="89326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 hidden="1"/>
          <p:cNvSpPr/>
          <p:nvPr/>
        </p:nvSpPr>
        <p:spPr>
          <a:xfrm>
            <a:off x="8634600" y="4863240"/>
            <a:ext cx="237600" cy="17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DF7B2E2-1471-489B-8317-EF17385950A5}" type="slidenum">
              <a:rPr b="0" lang="en-US" sz="600" spc="-1" strike="noStrike">
                <a:solidFill>
                  <a:srgbClr val="0066b2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75" name="CustomShape 6" hidden="1"/>
          <p:cNvSpPr/>
          <p:nvPr/>
        </p:nvSpPr>
        <p:spPr>
          <a:xfrm rot="5400000">
            <a:off x="-63360" y="4284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 hidden="1"/>
          <p:cNvSpPr/>
          <p:nvPr/>
        </p:nvSpPr>
        <p:spPr>
          <a:xfrm rot="5400000">
            <a:off x="-63360" y="81360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8" hidden="1"/>
          <p:cNvSpPr/>
          <p:nvPr/>
        </p:nvSpPr>
        <p:spPr>
          <a:xfrm rot="10800000">
            <a:off x="70714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9" hidden="1"/>
          <p:cNvSpPr/>
          <p:nvPr/>
        </p:nvSpPr>
        <p:spPr>
          <a:xfrm rot="10800000">
            <a:off x="4616280" y="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0" hidden="1"/>
          <p:cNvSpPr/>
          <p:nvPr/>
        </p:nvSpPr>
        <p:spPr>
          <a:xfrm rot="5400000">
            <a:off x="-63360" y="451728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1" hidden="1"/>
          <p:cNvSpPr/>
          <p:nvPr/>
        </p:nvSpPr>
        <p:spPr>
          <a:xfrm rot="5400000">
            <a:off x="-63360" y="46083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2" hidden="1"/>
          <p:cNvSpPr/>
          <p:nvPr/>
        </p:nvSpPr>
        <p:spPr>
          <a:xfrm rot="5400000">
            <a:off x="-63360" y="4736160"/>
            <a:ext cx="63360" cy="6336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Grafik 3" descr=""/>
          <p:cNvPicPr/>
          <p:nvPr/>
        </p:nvPicPr>
        <p:blipFill>
          <a:blip r:embed="rId4"/>
          <a:stretch/>
        </p:blipFill>
        <p:spPr>
          <a:xfrm>
            <a:off x="7755840" y="228600"/>
            <a:ext cx="1121760" cy="398520"/>
          </a:xfrm>
          <a:prstGeom prst="rect">
            <a:avLst/>
          </a:prstGeom>
          <a:ln>
            <a:noFill/>
          </a:ln>
        </p:spPr>
      </p:pic>
      <p:sp>
        <p:nvSpPr>
          <p:cNvPr id="283" name="CustomShape 13" hidden="1"/>
          <p:cNvSpPr/>
          <p:nvPr/>
        </p:nvSpPr>
        <p:spPr>
          <a:xfrm>
            <a:off x="9188280" y="98280"/>
            <a:ext cx="397800" cy="39780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255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4" name="CustomShape 14" hidden="1"/>
          <p:cNvSpPr/>
          <p:nvPr/>
        </p:nvSpPr>
        <p:spPr>
          <a:xfrm>
            <a:off x="9188280" y="602640"/>
            <a:ext cx="397800" cy="397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5" name="CustomShape 15" hidden="1"/>
          <p:cNvSpPr/>
          <p:nvPr/>
        </p:nvSpPr>
        <p:spPr>
          <a:xfrm>
            <a:off x="9188280" y="1107360"/>
            <a:ext cx="397800" cy="397800"/>
          </a:xfrm>
          <a:prstGeom prst="rect">
            <a:avLst/>
          </a:prstGeom>
          <a:solidFill>
            <a:srgbClr val="20295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32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41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82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6" name="CustomShape 16" hidden="1"/>
          <p:cNvSpPr/>
          <p:nvPr/>
        </p:nvSpPr>
        <p:spPr>
          <a:xfrm>
            <a:off x="9188280" y="1611720"/>
            <a:ext cx="397800" cy="397800"/>
          </a:xfrm>
          <a:prstGeom prst="rect">
            <a:avLst/>
          </a:prstGeom>
          <a:solidFill>
            <a:srgbClr val="0066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102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178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7" name="CustomShape 17" hidden="1"/>
          <p:cNvSpPr/>
          <p:nvPr/>
        </p:nvSpPr>
        <p:spPr>
          <a:xfrm>
            <a:off x="9188280" y="4134600"/>
            <a:ext cx="397800" cy="3978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234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8" name="CustomShape 18" hidden="1"/>
          <p:cNvSpPr/>
          <p:nvPr/>
        </p:nvSpPr>
        <p:spPr>
          <a:xfrm>
            <a:off x="9188280" y="4638960"/>
            <a:ext cx="397800" cy="397800"/>
          </a:xfrm>
          <a:prstGeom prst="rect">
            <a:avLst/>
          </a:prstGeom>
          <a:solidFill>
            <a:srgbClr val="e07c3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224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124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56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CustomShape 19" hidden="1"/>
          <p:cNvSpPr/>
          <p:nvPr/>
        </p:nvSpPr>
        <p:spPr>
          <a:xfrm>
            <a:off x="9188280" y="2116440"/>
            <a:ext cx="397800" cy="397800"/>
          </a:xfrm>
          <a:prstGeom prst="rect">
            <a:avLst/>
          </a:prstGeom>
          <a:solidFill>
            <a:srgbClr val="76968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118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150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0" name="CustomShape 20" hidden="1"/>
          <p:cNvSpPr/>
          <p:nvPr/>
        </p:nvSpPr>
        <p:spPr>
          <a:xfrm>
            <a:off x="9188280" y="2620800"/>
            <a:ext cx="397800" cy="397800"/>
          </a:xfrm>
          <a:prstGeom prst="rect">
            <a:avLst/>
          </a:prstGeom>
          <a:solidFill>
            <a:srgbClr val="a0b1a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160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177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172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1" name="CustomShape 21" hidden="1"/>
          <p:cNvSpPr/>
          <p:nvPr/>
        </p:nvSpPr>
        <p:spPr>
          <a:xfrm>
            <a:off x="9188280" y="3125520"/>
            <a:ext cx="397800" cy="397800"/>
          </a:xfrm>
          <a:prstGeom prst="rect">
            <a:avLst/>
          </a:prstGeom>
          <a:solidFill>
            <a:srgbClr val="8382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131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130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2" name="CustomShape 22" hidden="1"/>
          <p:cNvSpPr/>
          <p:nvPr/>
        </p:nvSpPr>
        <p:spPr>
          <a:xfrm>
            <a:off x="9188280" y="3629880"/>
            <a:ext cx="397800" cy="397800"/>
          </a:xfrm>
          <a:prstGeom prst="rect">
            <a:avLst/>
          </a:prstGeom>
          <a:solidFill>
            <a:srgbClr val="d6d6d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3" name="CustomShape 23" hidden="1"/>
          <p:cNvSpPr/>
          <p:nvPr/>
        </p:nvSpPr>
        <p:spPr>
          <a:xfrm>
            <a:off x="0" y="0"/>
            <a:ext cx="150120" cy="150120"/>
          </a:xfrm>
          <a:prstGeom prst="rect">
            <a:avLst/>
          </a:prstGeom>
          <a:solidFill>
            <a:srgbClr val="d6d6d6"/>
          </a:solidFill>
          <a:ln cap="rnd" w="9360">
            <a:solidFill>
              <a:srgbClr val="d6d6d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Grafik 16" descr=""/>
          <p:cNvPicPr/>
          <p:nvPr/>
        </p:nvPicPr>
        <p:blipFill>
          <a:blip r:embed="rId5"/>
          <a:stretch/>
        </p:blipFill>
        <p:spPr>
          <a:xfrm>
            <a:off x="0" y="0"/>
            <a:ext cx="9135360" cy="5135040"/>
          </a:xfrm>
          <a:prstGeom prst="rect">
            <a:avLst/>
          </a:prstGeom>
          <a:ln>
            <a:noFill/>
          </a:ln>
        </p:spPr>
      </p:pic>
      <p:pic>
        <p:nvPicPr>
          <p:cNvPr id="295" name="Picture 10" descr=""/>
          <p:cNvPicPr/>
          <p:nvPr/>
        </p:nvPicPr>
        <p:blipFill>
          <a:blip r:embed="rId6"/>
          <a:stretch/>
        </p:blipFill>
        <p:spPr>
          <a:xfrm>
            <a:off x="255600" y="4220640"/>
            <a:ext cx="1194120" cy="423360"/>
          </a:xfrm>
          <a:prstGeom prst="rect">
            <a:avLst/>
          </a:prstGeom>
          <a:ln>
            <a:noFill/>
          </a:ln>
        </p:spPr>
      </p:pic>
      <p:sp>
        <p:nvSpPr>
          <p:cNvPr id="296" name="CustomShape 24"/>
          <p:cNvSpPr/>
          <p:nvPr/>
        </p:nvSpPr>
        <p:spPr>
          <a:xfrm>
            <a:off x="4244760" y="0"/>
            <a:ext cx="4887360" cy="5135760"/>
          </a:xfrm>
          <a:custGeom>
            <a:avLst/>
            <a:gdLst/>
            <a:ahLst/>
            <a:rect l="l" t="t" r="r" b="b"/>
            <a:pathLst>
              <a:path w="4896018" h="5144400">
                <a:moveTo>
                  <a:pt x="3275999" y="0"/>
                </a:moveTo>
                <a:lnTo>
                  <a:pt x="3276000" y="0"/>
                </a:lnTo>
                <a:lnTo>
                  <a:pt x="4896018" y="0"/>
                </a:lnTo>
                <a:lnTo>
                  <a:pt x="4896018" y="5144400"/>
                </a:lnTo>
                <a:lnTo>
                  <a:pt x="3276000" y="5144400"/>
                </a:lnTo>
                <a:lnTo>
                  <a:pt x="3275999" y="5144400"/>
                </a:lnTo>
                <a:lnTo>
                  <a:pt x="0" y="5144400"/>
                </a:lnTo>
                <a:lnTo>
                  <a:pt x="3275999" y="2"/>
                </a:lnTo>
                <a:close/>
              </a:path>
            </a:pathLst>
          </a:custGeom>
          <a:solidFill>
            <a:srgbClr val="202952">
              <a:alpha val="67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5"/>
          <p:cNvSpPr/>
          <p:nvPr/>
        </p:nvSpPr>
        <p:spPr>
          <a:xfrm>
            <a:off x="6379920" y="1789200"/>
            <a:ext cx="2755440" cy="18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Thank you!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Danke!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© 2020 AUSY TECHNOLOGIES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Line 26"/>
          <p:cNvSpPr/>
          <p:nvPr/>
        </p:nvSpPr>
        <p:spPr>
          <a:xfrm flipH="1">
            <a:off x="4233240" y="-16200"/>
            <a:ext cx="3299040" cy="5176080"/>
          </a:xfrm>
          <a:prstGeom prst="line">
            <a:avLst/>
          </a:prstGeom>
          <a:ln cap="rnd" w="316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7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8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301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accounts.google.com/.well-known/openid-configuration" TargetMode="External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oauth.com/playground/index.html" TargetMode="External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oauth.com/playground/index.html" TargetMode="External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www.oauth.com/playground/index.html" TargetMode="External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rfc6749" TargetMode="External"/><Relationship Id="rId2" Type="http://schemas.openxmlformats.org/officeDocument/2006/relationships/hyperlink" Target="https://openid.net/developers/specs/" TargetMode="External"/><Relationship Id="rId3" Type="http://schemas.openxmlformats.org/officeDocument/2006/relationships/hyperlink" Target="https://darutk.medium.com/diagrams-of-all-the-openid-connect-flows-6968e3990660" TargetMode="External"/><Relationship Id="rId4" Type="http://schemas.openxmlformats.org/officeDocument/2006/relationships/hyperlink" Target="https://darutk.medium.com/understanding-id-token-5f83f50fa02e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www.oauth.com/playground/index.html" TargetMode="External"/><Relationship Id="rId2" Type="http://schemas.openxmlformats.org/officeDocument/2006/relationships/hyperlink" Target="https://jwt.io/" TargetMode="External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235200" y="2052360"/>
            <a:ext cx="275544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OpenId Connect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235200" y="4220640"/>
            <a:ext cx="27554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300"/>
              </a:spcAf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Ralf Roßmüller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35200" y="3854520"/>
            <a:ext cx="275544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  <a:ea typeface="DejaVu Sans"/>
              </a:rPr>
              <a:t>OIDC and OAuth2 in Action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- Introduction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Common abbreviations &amp; definitions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Access control information that are used by the relying party to request specific permissions from a user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Claims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Key/value pairs that contain information about a user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JWT – JSON Web Tokens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Base64 encoded, self-contained JSON object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Tokens – API keys, Access Token, Refresh Token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 opaque, unique secret string that is used to access protected resources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539640" y="1465560"/>
            <a:ext cx="8135280" cy="1494360"/>
          </a:xfrm>
          <a:custGeom>
            <a:avLst/>
            <a:gdLst/>
            <a:ahLst/>
            <a:rect l="l" t="t" r="r" b="b"/>
            <a:pathLst>
              <a:path w="22626" h="4161">
                <a:moveTo>
                  <a:pt x="689" y="0"/>
                </a:moveTo>
                <a:lnTo>
                  <a:pt x="690" y="0"/>
                </a:lnTo>
                <a:cubicBezTo>
                  <a:pt x="568" y="0"/>
                  <a:pt x="449" y="32"/>
                  <a:pt x="344" y="93"/>
                </a:cubicBezTo>
                <a:cubicBezTo>
                  <a:pt x="238" y="154"/>
                  <a:pt x="152" y="241"/>
                  <a:pt x="91" y="347"/>
                </a:cubicBezTo>
                <a:cubicBezTo>
                  <a:pt x="31" y="452"/>
                  <a:pt x="0" y="572"/>
                  <a:pt x="1" y="693"/>
                </a:cubicBezTo>
                <a:lnTo>
                  <a:pt x="17" y="3466"/>
                </a:lnTo>
                <a:lnTo>
                  <a:pt x="17" y="3467"/>
                </a:lnTo>
                <a:cubicBezTo>
                  <a:pt x="18" y="3588"/>
                  <a:pt x="51" y="3708"/>
                  <a:pt x="112" y="3813"/>
                </a:cubicBezTo>
                <a:cubicBezTo>
                  <a:pt x="174" y="3919"/>
                  <a:pt x="262" y="4006"/>
                  <a:pt x="368" y="4067"/>
                </a:cubicBezTo>
                <a:cubicBezTo>
                  <a:pt x="474" y="4128"/>
                  <a:pt x="593" y="4160"/>
                  <a:pt x="715" y="4160"/>
                </a:cubicBezTo>
                <a:lnTo>
                  <a:pt x="21935" y="4160"/>
                </a:lnTo>
                <a:lnTo>
                  <a:pt x="21935" y="4160"/>
                </a:lnTo>
                <a:cubicBezTo>
                  <a:pt x="22057" y="4160"/>
                  <a:pt x="22176" y="4128"/>
                  <a:pt x="22281" y="4067"/>
                </a:cubicBezTo>
                <a:cubicBezTo>
                  <a:pt x="22387" y="4006"/>
                  <a:pt x="22473" y="3919"/>
                  <a:pt x="22534" y="3813"/>
                </a:cubicBezTo>
                <a:cubicBezTo>
                  <a:pt x="22594" y="3708"/>
                  <a:pt x="22625" y="3588"/>
                  <a:pt x="22624" y="3467"/>
                </a:cubicBezTo>
                <a:lnTo>
                  <a:pt x="22608" y="693"/>
                </a:lnTo>
                <a:lnTo>
                  <a:pt x="22608" y="693"/>
                </a:lnTo>
                <a:lnTo>
                  <a:pt x="22608" y="693"/>
                </a:lnTo>
                <a:cubicBezTo>
                  <a:pt x="22607" y="572"/>
                  <a:pt x="22574" y="452"/>
                  <a:pt x="22513" y="347"/>
                </a:cubicBezTo>
                <a:cubicBezTo>
                  <a:pt x="22451" y="241"/>
                  <a:pt x="22363" y="154"/>
                  <a:pt x="22257" y="93"/>
                </a:cubicBezTo>
                <a:cubicBezTo>
                  <a:pt x="22151" y="32"/>
                  <a:pt x="22032" y="0"/>
                  <a:pt x="21910" y="0"/>
                </a:cubicBezTo>
                <a:lnTo>
                  <a:pt x="689" y="0"/>
                </a:lnTo>
              </a:path>
            </a:pathLst>
          </a:custGeom>
          <a:solidFill>
            <a:srgbClr val="729fcf"/>
          </a:solidFill>
          <a:ln cap="rnd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"/>
          <p:cNvSpPr/>
          <p:nvPr/>
        </p:nvSpPr>
        <p:spPr>
          <a:xfrm>
            <a:off x="457200" y="205200"/>
            <a:ext cx="8223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Endpoints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Endpoints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Endpoint (OAuth2)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Request the user‘s authentication and consent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response_type (required)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Determines the authorization flow to be used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 values are “code”, “token” and “id_token”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client_id (required)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identifier of the client valid at the Authorization Server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scope (required)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requests must contain the scope “openid”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4766040" y="1194480"/>
            <a:ext cx="4193640" cy="108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Endpoints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Endpoint (OAuth2)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Request continued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redirect_uri (required)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Redirection URI to which the response will be sent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 (optional)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Opaque value used to maintain state between the request and the callback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Mitigate Cross-Site Request Forgery (CSRF)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acr_values (OIDC, optional)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Requested Authentication Context Class Reference values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nonce (OIDC, depends on response_type)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String value used to associate a Client session with an ID Token, and to mitigate replay attacks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2" name="" descr=""/>
          <p:cNvPicPr/>
          <p:nvPr/>
        </p:nvPicPr>
        <p:blipFill>
          <a:blip r:embed="rId1"/>
          <a:stretch/>
        </p:blipFill>
        <p:spPr>
          <a:xfrm>
            <a:off x="4766040" y="1194480"/>
            <a:ext cx="4193640" cy="108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Endpoints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Endpoint (OAuth2)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Response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 302 redirect response to the given redirect URI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Code (code) for Authorization Code Flow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Access Token (token) and/or ID Token (id_token) for Implicit Flow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given State (state) from the request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5760720" y="1213560"/>
            <a:ext cx="3212640" cy="61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Endpoints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Token Endpoint (OAuth2)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Clients obtain access token, ID token and optionally a refresh token in exchange for an authorization code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endParaRPr b="0" lang="en-US" sz="1200" spc="-1" strike="noStrike">
              <a:latin typeface="Arial"/>
            </a:endParaRPr>
          </a:p>
          <a:p>
            <a:pPr lvl="2" marL="648000" indent="-211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Client Credentials (client_id and client_secret) for authentication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Grant Type (grant_type) with the value „authorization_code“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Code (code) from the Authorize Request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Redirect URI (redirect_uri) used in the Authorize Request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2329200" y="3200400"/>
            <a:ext cx="4479480" cy="108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Endpoints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Token Endpoint (OAuth2)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Response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Bearer Token that contains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Access Token (access_token)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Token (id_token)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Refresh Token (refresh_token)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3848040" y="1186920"/>
            <a:ext cx="5155560" cy="310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Endpoints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Userinfo Endpoint (OIDC)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Standardized resource endpoint to obtain user information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 Access Token 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Response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Subject Identifier (sub) is always returned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 claims that depends on the request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6328080" y="1554480"/>
            <a:ext cx="2631600" cy="526680"/>
          </a:xfrm>
          <a:prstGeom prst="rect">
            <a:avLst/>
          </a:prstGeom>
          <a:ln>
            <a:noFill/>
          </a:ln>
        </p:spPr>
      </p:pic>
      <p:pic>
        <p:nvPicPr>
          <p:cNvPr id="463" name="" descr=""/>
          <p:cNvPicPr/>
          <p:nvPr/>
        </p:nvPicPr>
        <p:blipFill>
          <a:blip r:embed="rId2"/>
          <a:stretch/>
        </p:blipFill>
        <p:spPr>
          <a:xfrm>
            <a:off x="5223240" y="2228400"/>
            <a:ext cx="3736440" cy="179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Endpoints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Well-Known Configuration Endpoint (OIDC)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OpenID configuration values</a:t>
            </a:r>
            <a:endParaRPr b="0" lang="en-US" sz="1200" spc="-1" strike="noStrike">
              <a:latin typeface="Arial"/>
            </a:endParaRPr>
          </a:p>
          <a:p>
            <a:pPr lvl="2" marL="648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Endpoints</a:t>
            </a:r>
            <a:endParaRPr b="0" lang="en-US" sz="1200" spc="-1" strike="noStrike">
              <a:latin typeface="Arial"/>
            </a:endParaRPr>
          </a:p>
          <a:p>
            <a:pPr lvl="2" marL="648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Supported response types</a:t>
            </a:r>
            <a:endParaRPr b="0" lang="en-US" sz="1200" spc="-1" strike="noStrike">
              <a:latin typeface="Arial"/>
            </a:endParaRPr>
          </a:p>
          <a:p>
            <a:pPr lvl="2" marL="648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Supported scopes</a:t>
            </a:r>
            <a:endParaRPr b="0" lang="en-US" sz="1200" spc="-1" strike="noStrike">
              <a:latin typeface="Arial"/>
            </a:endParaRPr>
          </a:p>
          <a:p>
            <a:pPr lvl="2" marL="648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Supported claims</a:t>
            </a:r>
            <a:endParaRPr b="0" lang="en-US" sz="1200" spc="-1" strike="noStrike">
              <a:latin typeface="Arial"/>
            </a:endParaRPr>
          </a:p>
          <a:p>
            <a:pPr lvl="2" marL="648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JWKS URI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Google Accounts</a:t>
            </a:r>
            <a:endParaRPr b="0" lang="en-US" sz="1200" spc="-1" strike="noStrike">
              <a:latin typeface="Arial"/>
            </a:endParaRPr>
          </a:p>
          <a:p>
            <a:pPr lvl="2" marL="648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https://accounts.google.com/.well-known/openid-configuration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2"/>
          <a:stretch/>
        </p:blipFill>
        <p:spPr>
          <a:xfrm>
            <a:off x="5212080" y="914400"/>
            <a:ext cx="3746160" cy="374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539640" y="1465560"/>
            <a:ext cx="8135280" cy="1494360"/>
          </a:xfrm>
          <a:custGeom>
            <a:avLst/>
            <a:gdLst/>
            <a:ahLst/>
            <a:rect l="l" t="t" r="r" b="b"/>
            <a:pathLst>
              <a:path w="22626" h="4161">
                <a:moveTo>
                  <a:pt x="689" y="0"/>
                </a:moveTo>
                <a:lnTo>
                  <a:pt x="690" y="0"/>
                </a:lnTo>
                <a:cubicBezTo>
                  <a:pt x="568" y="0"/>
                  <a:pt x="449" y="32"/>
                  <a:pt x="344" y="93"/>
                </a:cubicBezTo>
                <a:cubicBezTo>
                  <a:pt x="238" y="154"/>
                  <a:pt x="152" y="241"/>
                  <a:pt x="91" y="347"/>
                </a:cubicBezTo>
                <a:cubicBezTo>
                  <a:pt x="31" y="452"/>
                  <a:pt x="0" y="572"/>
                  <a:pt x="1" y="693"/>
                </a:cubicBezTo>
                <a:lnTo>
                  <a:pt x="17" y="3466"/>
                </a:lnTo>
                <a:lnTo>
                  <a:pt x="17" y="3467"/>
                </a:lnTo>
                <a:cubicBezTo>
                  <a:pt x="18" y="3588"/>
                  <a:pt x="51" y="3708"/>
                  <a:pt x="112" y="3813"/>
                </a:cubicBezTo>
                <a:cubicBezTo>
                  <a:pt x="174" y="3919"/>
                  <a:pt x="262" y="4006"/>
                  <a:pt x="368" y="4067"/>
                </a:cubicBezTo>
                <a:cubicBezTo>
                  <a:pt x="474" y="4128"/>
                  <a:pt x="593" y="4160"/>
                  <a:pt x="715" y="4160"/>
                </a:cubicBezTo>
                <a:lnTo>
                  <a:pt x="21935" y="4160"/>
                </a:lnTo>
                <a:lnTo>
                  <a:pt x="21935" y="4160"/>
                </a:lnTo>
                <a:cubicBezTo>
                  <a:pt x="22057" y="4160"/>
                  <a:pt x="22176" y="4128"/>
                  <a:pt x="22281" y="4067"/>
                </a:cubicBezTo>
                <a:cubicBezTo>
                  <a:pt x="22387" y="4006"/>
                  <a:pt x="22473" y="3919"/>
                  <a:pt x="22534" y="3813"/>
                </a:cubicBezTo>
                <a:cubicBezTo>
                  <a:pt x="22594" y="3708"/>
                  <a:pt x="22625" y="3588"/>
                  <a:pt x="22624" y="3467"/>
                </a:cubicBezTo>
                <a:lnTo>
                  <a:pt x="22608" y="693"/>
                </a:lnTo>
                <a:lnTo>
                  <a:pt x="22608" y="693"/>
                </a:lnTo>
                <a:lnTo>
                  <a:pt x="22608" y="693"/>
                </a:lnTo>
                <a:cubicBezTo>
                  <a:pt x="22607" y="572"/>
                  <a:pt x="22574" y="452"/>
                  <a:pt x="22513" y="347"/>
                </a:cubicBezTo>
                <a:cubicBezTo>
                  <a:pt x="22451" y="241"/>
                  <a:pt x="22363" y="154"/>
                  <a:pt x="22257" y="93"/>
                </a:cubicBezTo>
                <a:cubicBezTo>
                  <a:pt x="22151" y="32"/>
                  <a:pt x="22032" y="0"/>
                  <a:pt x="21910" y="0"/>
                </a:cubicBezTo>
                <a:lnTo>
                  <a:pt x="689" y="0"/>
                </a:lnTo>
              </a:path>
            </a:pathLst>
          </a:custGeom>
          <a:solidFill>
            <a:srgbClr val="729fcf"/>
          </a:solidFill>
          <a:ln cap="rnd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"/>
          <p:cNvSpPr/>
          <p:nvPr/>
        </p:nvSpPr>
        <p:spPr>
          <a:xfrm>
            <a:off x="457200" y="205200"/>
            <a:ext cx="8223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Flows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- Agenda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Endpoints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Flows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 Web Tokens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Token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- OIDC and OAuth2 in Action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Authorization Flows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Code Flow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Returns onetime authorization code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Does not expose tokens to the front channel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Authorized clients obtain tokens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Intended for server-side applications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1"/>
          <a:stretch/>
        </p:blipFill>
        <p:spPr>
          <a:xfrm>
            <a:off x="4078440" y="914400"/>
            <a:ext cx="4876920" cy="365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537840" y="1097280"/>
            <a:ext cx="8135280" cy="3288960"/>
          </a:xfrm>
          <a:custGeom>
            <a:avLst/>
            <a:gdLst/>
            <a:ahLst/>
            <a:rect l="l" t="t" r="r" b="b"/>
            <a:pathLst>
              <a:path w="22648" h="9146">
                <a:moveTo>
                  <a:pt x="1516" y="0"/>
                </a:moveTo>
                <a:lnTo>
                  <a:pt x="1516" y="0"/>
                </a:lnTo>
                <a:cubicBezTo>
                  <a:pt x="1249" y="0"/>
                  <a:pt x="986" y="70"/>
                  <a:pt x="755" y="204"/>
                </a:cubicBezTo>
                <a:cubicBezTo>
                  <a:pt x="525" y="338"/>
                  <a:pt x="333" y="530"/>
                  <a:pt x="201" y="762"/>
                </a:cubicBezTo>
                <a:cubicBezTo>
                  <a:pt x="69" y="994"/>
                  <a:pt x="0" y="1257"/>
                  <a:pt x="1" y="1524"/>
                </a:cubicBezTo>
                <a:lnTo>
                  <a:pt x="39" y="7620"/>
                </a:lnTo>
                <a:lnTo>
                  <a:pt x="39" y="7621"/>
                </a:lnTo>
                <a:cubicBezTo>
                  <a:pt x="40" y="7888"/>
                  <a:pt x="112" y="8151"/>
                  <a:pt x="247" y="8383"/>
                </a:cubicBezTo>
                <a:cubicBezTo>
                  <a:pt x="383" y="8615"/>
                  <a:pt x="576" y="8807"/>
                  <a:pt x="809" y="8941"/>
                </a:cubicBezTo>
                <a:cubicBezTo>
                  <a:pt x="1041" y="9075"/>
                  <a:pt x="1305" y="9145"/>
                  <a:pt x="1572" y="9145"/>
                </a:cubicBezTo>
                <a:lnTo>
                  <a:pt x="21130" y="9145"/>
                </a:lnTo>
                <a:lnTo>
                  <a:pt x="21131" y="9145"/>
                </a:lnTo>
                <a:cubicBezTo>
                  <a:pt x="21398" y="9145"/>
                  <a:pt x="21661" y="9075"/>
                  <a:pt x="21892" y="8941"/>
                </a:cubicBezTo>
                <a:cubicBezTo>
                  <a:pt x="22122" y="8807"/>
                  <a:pt x="22314" y="8615"/>
                  <a:pt x="22446" y="8383"/>
                </a:cubicBezTo>
                <a:cubicBezTo>
                  <a:pt x="22578" y="8151"/>
                  <a:pt x="22647" y="7888"/>
                  <a:pt x="22646" y="7621"/>
                </a:cubicBezTo>
                <a:lnTo>
                  <a:pt x="22608" y="1524"/>
                </a:lnTo>
                <a:lnTo>
                  <a:pt x="22608" y="1524"/>
                </a:lnTo>
                <a:lnTo>
                  <a:pt x="22608" y="1524"/>
                </a:lnTo>
                <a:cubicBezTo>
                  <a:pt x="22607" y="1257"/>
                  <a:pt x="22535" y="994"/>
                  <a:pt x="22400" y="762"/>
                </a:cubicBezTo>
                <a:cubicBezTo>
                  <a:pt x="22264" y="530"/>
                  <a:pt x="22071" y="338"/>
                  <a:pt x="21838" y="204"/>
                </a:cubicBezTo>
                <a:cubicBezTo>
                  <a:pt x="21606" y="70"/>
                  <a:pt x="21342" y="0"/>
                  <a:pt x="21075" y="0"/>
                </a:cubicBezTo>
                <a:lnTo>
                  <a:pt x="1516" y="0"/>
                </a:lnTo>
              </a:path>
            </a:pathLst>
          </a:custGeom>
          <a:solidFill>
            <a:srgbClr val="dee6ef"/>
          </a:solidFill>
          <a:ln cap="rnd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"/>
          <p:cNvSpPr/>
          <p:nvPr/>
        </p:nvSpPr>
        <p:spPr>
          <a:xfrm>
            <a:off x="457200" y="205200"/>
            <a:ext cx="822528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Hands 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Code Flow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https://www.oauth.com/playground/index.html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Authorization Flows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Implicit Flow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Returns id token and/or access token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Expose tokens to the front channel 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Intended for browser-based applications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4085640" y="915480"/>
            <a:ext cx="4869720" cy="365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538200" y="1097640"/>
            <a:ext cx="8135280" cy="3288960"/>
          </a:xfrm>
          <a:custGeom>
            <a:avLst/>
            <a:gdLst/>
            <a:ahLst/>
            <a:rect l="l" t="t" r="r" b="b"/>
            <a:pathLst>
              <a:path w="22648" h="9146">
                <a:moveTo>
                  <a:pt x="1516" y="0"/>
                </a:moveTo>
                <a:lnTo>
                  <a:pt x="1516" y="0"/>
                </a:lnTo>
                <a:cubicBezTo>
                  <a:pt x="1249" y="0"/>
                  <a:pt x="986" y="70"/>
                  <a:pt x="755" y="204"/>
                </a:cubicBezTo>
                <a:cubicBezTo>
                  <a:pt x="525" y="338"/>
                  <a:pt x="333" y="530"/>
                  <a:pt x="201" y="762"/>
                </a:cubicBezTo>
                <a:cubicBezTo>
                  <a:pt x="69" y="994"/>
                  <a:pt x="0" y="1257"/>
                  <a:pt x="1" y="1524"/>
                </a:cubicBezTo>
                <a:lnTo>
                  <a:pt x="39" y="7620"/>
                </a:lnTo>
                <a:lnTo>
                  <a:pt x="39" y="7621"/>
                </a:lnTo>
                <a:cubicBezTo>
                  <a:pt x="40" y="7888"/>
                  <a:pt x="112" y="8151"/>
                  <a:pt x="247" y="8383"/>
                </a:cubicBezTo>
                <a:cubicBezTo>
                  <a:pt x="383" y="8615"/>
                  <a:pt x="576" y="8807"/>
                  <a:pt x="809" y="8941"/>
                </a:cubicBezTo>
                <a:cubicBezTo>
                  <a:pt x="1041" y="9075"/>
                  <a:pt x="1305" y="9145"/>
                  <a:pt x="1572" y="9145"/>
                </a:cubicBezTo>
                <a:lnTo>
                  <a:pt x="21130" y="9145"/>
                </a:lnTo>
                <a:lnTo>
                  <a:pt x="21131" y="9145"/>
                </a:lnTo>
                <a:cubicBezTo>
                  <a:pt x="21398" y="9145"/>
                  <a:pt x="21661" y="9075"/>
                  <a:pt x="21892" y="8941"/>
                </a:cubicBezTo>
                <a:cubicBezTo>
                  <a:pt x="22122" y="8807"/>
                  <a:pt x="22314" y="8615"/>
                  <a:pt x="22446" y="8383"/>
                </a:cubicBezTo>
                <a:cubicBezTo>
                  <a:pt x="22578" y="8151"/>
                  <a:pt x="22647" y="7888"/>
                  <a:pt x="22646" y="7621"/>
                </a:cubicBezTo>
                <a:lnTo>
                  <a:pt x="22608" y="1524"/>
                </a:lnTo>
                <a:lnTo>
                  <a:pt x="22608" y="1524"/>
                </a:lnTo>
                <a:lnTo>
                  <a:pt x="22608" y="1524"/>
                </a:lnTo>
                <a:cubicBezTo>
                  <a:pt x="22607" y="1257"/>
                  <a:pt x="22535" y="994"/>
                  <a:pt x="22400" y="762"/>
                </a:cubicBezTo>
                <a:cubicBezTo>
                  <a:pt x="22264" y="530"/>
                  <a:pt x="22071" y="338"/>
                  <a:pt x="21838" y="204"/>
                </a:cubicBezTo>
                <a:cubicBezTo>
                  <a:pt x="21606" y="70"/>
                  <a:pt x="21342" y="0"/>
                  <a:pt x="21075" y="0"/>
                </a:cubicBezTo>
                <a:lnTo>
                  <a:pt x="1516" y="0"/>
                </a:lnTo>
              </a:path>
            </a:pathLst>
          </a:custGeom>
          <a:solidFill>
            <a:srgbClr val="dee6ef"/>
          </a:solidFill>
          <a:ln cap="rnd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2"/>
          <p:cNvSpPr/>
          <p:nvPr/>
        </p:nvSpPr>
        <p:spPr>
          <a:xfrm>
            <a:off x="457200" y="205200"/>
            <a:ext cx="822528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Hands 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Implicit Flow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https://www.oauth.com/playground/index.html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Authorization Flows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Hybrid Flow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Returns authorization code and tokens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Expose tokens to the front channel 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Intended for clients that need processing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before requesting the Access Token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4098600" y="914400"/>
            <a:ext cx="4856760" cy="36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Authorization Flows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Flow Features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1097280" y="1097280"/>
            <a:ext cx="6943680" cy="344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539640" y="1465560"/>
            <a:ext cx="8135280" cy="1494360"/>
          </a:xfrm>
          <a:custGeom>
            <a:avLst/>
            <a:gdLst/>
            <a:ahLst/>
            <a:rect l="l" t="t" r="r" b="b"/>
            <a:pathLst>
              <a:path w="22626" h="4161">
                <a:moveTo>
                  <a:pt x="689" y="0"/>
                </a:moveTo>
                <a:lnTo>
                  <a:pt x="690" y="0"/>
                </a:lnTo>
                <a:cubicBezTo>
                  <a:pt x="568" y="0"/>
                  <a:pt x="449" y="32"/>
                  <a:pt x="344" y="93"/>
                </a:cubicBezTo>
                <a:cubicBezTo>
                  <a:pt x="238" y="154"/>
                  <a:pt x="152" y="241"/>
                  <a:pt x="91" y="347"/>
                </a:cubicBezTo>
                <a:cubicBezTo>
                  <a:pt x="31" y="452"/>
                  <a:pt x="0" y="572"/>
                  <a:pt x="1" y="693"/>
                </a:cubicBezTo>
                <a:lnTo>
                  <a:pt x="17" y="3466"/>
                </a:lnTo>
                <a:lnTo>
                  <a:pt x="17" y="3467"/>
                </a:lnTo>
                <a:cubicBezTo>
                  <a:pt x="18" y="3588"/>
                  <a:pt x="51" y="3708"/>
                  <a:pt x="112" y="3813"/>
                </a:cubicBezTo>
                <a:cubicBezTo>
                  <a:pt x="174" y="3919"/>
                  <a:pt x="262" y="4006"/>
                  <a:pt x="368" y="4067"/>
                </a:cubicBezTo>
                <a:cubicBezTo>
                  <a:pt x="474" y="4128"/>
                  <a:pt x="593" y="4160"/>
                  <a:pt x="715" y="4160"/>
                </a:cubicBezTo>
                <a:lnTo>
                  <a:pt x="21935" y="4160"/>
                </a:lnTo>
                <a:lnTo>
                  <a:pt x="21935" y="4160"/>
                </a:lnTo>
                <a:cubicBezTo>
                  <a:pt x="22057" y="4160"/>
                  <a:pt x="22176" y="4128"/>
                  <a:pt x="22281" y="4067"/>
                </a:cubicBezTo>
                <a:cubicBezTo>
                  <a:pt x="22387" y="4006"/>
                  <a:pt x="22473" y="3919"/>
                  <a:pt x="22534" y="3813"/>
                </a:cubicBezTo>
                <a:cubicBezTo>
                  <a:pt x="22594" y="3708"/>
                  <a:pt x="22625" y="3588"/>
                  <a:pt x="22624" y="3467"/>
                </a:cubicBezTo>
                <a:lnTo>
                  <a:pt x="22608" y="693"/>
                </a:lnTo>
                <a:lnTo>
                  <a:pt x="22608" y="693"/>
                </a:lnTo>
                <a:lnTo>
                  <a:pt x="22608" y="693"/>
                </a:lnTo>
                <a:cubicBezTo>
                  <a:pt x="22607" y="572"/>
                  <a:pt x="22574" y="452"/>
                  <a:pt x="22513" y="347"/>
                </a:cubicBezTo>
                <a:cubicBezTo>
                  <a:pt x="22451" y="241"/>
                  <a:pt x="22363" y="154"/>
                  <a:pt x="22257" y="93"/>
                </a:cubicBezTo>
                <a:cubicBezTo>
                  <a:pt x="22151" y="32"/>
                  <a:pt x="22032" y="0"/>
                  <a:pt x="21910" y="0"/>
                </a:cubicBezTo>
                <a:lnTo>
                  <a:pt x="689" y="0"/>
                </a:lnTo>
              </a:path>
            </a:pathLst>
          </a:custGeom>
          <a:solidFill>
            <a:srgbClr val="729fcf"/>
          </a:solidFill>
          <a:ln cap="rnd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2"/>
          <p:cNvSpPr/>
          <p:nvPr/>
        </p:nvSpPr>
        <p:spPr>
          <a:xfrm>
            <a:off x="457200" y="205200"/>
            <a:ext cx="8223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JSON Web Tokens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JSON Web Tokens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What is JSON Web Token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 an open standard (RFC 7519)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Defines compact and self-contained JSON objects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Are base64 encoded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Can securely transmitting data between parties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Are digitally signed and/or encrypted using HMAC, RSA or ECDSA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5489640" y="909360"/>
            <a:ext cx="3451320" cy="158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JSON Web Tokens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 Web Signature (JWS)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three parts seperated by dots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Header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Type of the token (typ)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Signing algorithm (alg)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Key ID (kid)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Payload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Contains the data (claims)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Signature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Created from header and payload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Used to verify that the data was not changed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4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05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6" name="" descr=""/>
          <p:cNvPicPr/>
          <p:nvPr/>
        </p:nvPicPr>
        <p:blipFill>
          <a:blip r:embed="rId1"/>
          <a:stretch/>
        </p:blipFill>
        <p:spPr>
          <a:xfrm>
            <a:off x="5466600" y="910080"/>
            <a:ext cx="3492000" cy="197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JSON Web Tokens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 Web Encryption (JWE)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five parts seperated by dots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Header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Encrypted Key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Initialization Vector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Ciphertext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AuthenticationTag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5459400" y="2948760"/>
            <a:ext cx="3446640" cy="1947600"/>
          </a:xfrm>
          <a:prstGeom prst="rect">
            <a:avLst/>
          </a:prstGeom>
          <a:ln>
            <a:noFill/>
          </a:ln>
        </p:spPr>
      </p:pic>
      <p:pic>
        <p:nvPicPr>
          <p:cNvPr id="512" name="" descr=""/>
          <p:cNvPicPr/>
          <p:nvPr/>
        </p:nvPicPr>
        <p:blipFill>
          <a:blip r:embed="rId2"/>
          <a:stretch/>
        </p:blipFill>
        <p:spPr>
          <a:xfrm>
            <a:off x="5480640" y="892080"/>
            <a:ext cx="3461400" cy="195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39640" y="1465560"/>
            <a:ext cx="8135280" cy="1494360"/>
          </a:xfrm>
          <a:custGeom>
            <a:avLst/>
            <a:gdLst/>
            <a:ahLst/>
            <a:rect l="l" t="t" r="r" b="b"/>
            <a:pathLst>
              <a:path w="22626" h="4161">
                <a:moveTo>
                  <a:pt x="689" y="0"/>
                </a:moveTo>
                <a:lnTo>
                  <a:pt x="690" y="0"/>
                </a:lnTo>
                <a:cubicBezTo>
                  <a:pt x="568" y="0"/>
                  <a:pt x="449" y="32"/>
                  <a:pt x="344" y="93"/>
                </a:cubicBezTo>
                <a:cubicBezTo>
                  <a:pt x="238" y="154"/>
                  <a:pt x="152" y="241"/>
                  <a:pt x="91" y="347"/>
                </a:cubicBezTo>
                <a:cubicBezTo>
                  <a:pt x="31" y="452"/>
                  <a:pt x="0" y="572"/>
                  <a:pt x="1" y="693"/>
                </a:cubicBezTo>
                <a:lnTo>
                  <a:pt x="17" y="3466"/>
                </a:lnTo>
                <a:lnTo>
                  <a:pt x="17" y="3467"/>
                </a:lnTo>
                <a:cubicBezTo>
                  <a:pt x="18" y="3588"/>
                  <a:pt x="51" y="3708"/>
                  <a:pt x="112" y="3813"/>
                </a:cubicBezTo>
                <a:cubicBezTo>
                  <a:pt x="174" y="3919"/>
                  <a:pt x="262" y="4006"/>
                  <a:pt x="368" y="4067"/>
                </a:cubicBezTo>
                <a:cubicBezTo>
                  <a:pt x="474" y="4128"/>
                  <a:pt x="593" y="4160"/>
                  <a:pt x="715" y="4160"/>
                </a:cubicBezTo>
                <a:lnTo>
                  <a:pt x="21935" y="4160"/>
                </a:lnTo>
                <a:lnTo>
                  <a:pt x="21935" y="4160"/>
                </a:lnTo>
                <a:cubicBezTo>
                  <a:pt x="22057" y="4160"/>
                  <a:pt x="22176" y="4128"/>
                  <a:pt x="22281" y="4067"/>
                </a:cubicBezTo>
                <a:cubicBezTo>
                  <a:pt x="22387" y="4006"/>
                  <a:pt x="22473" y="3919"/>
                  <a:pt x="22534" y="3813"/>
                </a:cubicBezTo>
                <a:cubicBezTo>
                  <a:pt x="22594" y="3708"/>
                  <a:pt x="22625" y="3588"/>
                  <a:pt x="22624" y="3467"/>
                </a:cubicBezTo>
                <a:lnTo>
                  <a:pt x="22608" y="693"/>
                </a:lnTo>
                <a:lnTo>
                  <a:pt x="22608" y="693"/>
                </a:lnTo>
                <a:lnTo>
                  <a:pt x="22608" y="693"/>
                </a:lnTo>
                <a:cubicBezTo>
                  <a:pt x="22607" y="572"/>
                  <a:pt x="22574" y="452"/>
                  <a:pt x="22513" y="347"/>
                </a:cubicBezTo>
                <a:cubicBezTo>
                  <a:pt x="22451" y="241"/>
                  <a:pt x="22363" y="154"/>
                  <a:pt x="22257" y="93"/>
                </a:cubicBezTo>
                <a:cubicBezTo>
                  <a:pt x="22151" y="32"/>
                  <a:pt x="22032" y="0"/>
                  <a:pt x="21910" y="0"/>
                </a:cubicBezTo>
                <a:lnTo>
                  <a:pt x="689" y="0"/>
                </a:lnTo>
              </a:path>
            </a:pathLst>
          </a:custGeom>
          <a:solidFill>
            <a:srgbClr val="729fcf"/>
          </a:solidFill>
          <a:ln cap="rnd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457200" y="205200"/>
            <a:ext cx="8223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539640" y="1465560"/>
            <a:ext cx="8135280" cy="1494360"/>
          </a:xfrm>
          <a:custGeom>
            <a:avLst/>
            <a:gdLst/>
            <a:ahLst/>
            <a:rect l="l" t="t" r="r" b="b"/>
            <a:pathLst>
              <a:path w="22626" h="4161">
                <a:moveTo>
                  <a:pt x="689" y="0"/>
                </a:moveTo>
                <a:lnTo>
                  <a:pt x="690" y="0"/>
                </a:lnTo>
                <a:cubicBezTo>
                  <a:pt x="568" y="0"/>
                  <a:pt x="449" y="32"/>
                  <a:pt x="344" y="93"/>
                </a:cubicBezTo>
                <a:cubicBezTo>
                  <a:pt x="238" y="154"/>
                  <a:pt x="152" y="241"/>
                  <a:pt x="91" y="347"/>
                </a:cubicBezTo>
                <a:cubicBezTo>
                  <a:pt x="31" y="452"/>
                  <a:pt x="0" y="572"/>
                  <a:pt x="1" y="693"/>
                </a:cubicBezTo>
                <a:lnTo>
                  <a:pt x="17" y="3466"/>
                </a:lnTo>
                <a:lnTo>
                  <a:pt x="17" y="3467"/>
                </a:lnTo>
                <a:cubicBezTo>
                  <a:pt x="18" y="3588"/>
                  <a:pt x="51" y="3708"/>
                  <a:pt x="112" y="3813"/>
                </a:cubicBezTo>
                <a:cubicBezTo>
                  <a:pt x="174" y="3919"/>
                  <a:pt x="262" y="4006"/>
                  <a:pt x="368" y="4067"/>
                </a:cubicBezTo>
                <a:cubicBezTo>
                  <a:pt x="474" y="4128"/>
                  <a:pt x="593" y="4160"/>
                  <a:pt x="715" y="4160"/>
                </a:cubicBezTo>
                <a:lnTo>
                  <a:pt x="21935" y="4160"/>
                </a:lnTo>
                <a:lnTo>
                  <a:pt x="21935" y="4160"/>
                </a:lnTo>
                <a:cubicBezTo>
                  <a:pt x="22057" y="4160"/>
                  <a:pt x="22176" y="4128"/>
                  <a:pt x="22281" y="4067"/>
                </a:cubicBezTo>
                <a:cubicBezTo>
                  <a:pt x="22387" y="4006"/>
                  <a:pt x="22473" y="3919"/>
                  <a:pt x="22534" y="3813"/>
                </a:cubicBezTo>
                <a:cubicBezTo>
                  <a:pt x="22594" y="3708"/>
                  <a:pt x="22625" y="3588"/>
                  <a:pt x="22624" y="3467"/>
                </a:cubicBezTo>
                <a:lnTo>
                  <a:pt x="22608" y="693"/>
                </a:lnTo>
                <a:lnTo>
                  <a:pt x="22608" y="693"/>
                </a:lnTo>
                <a:lnTo>
                  <a:pt x="22608" y="693"/>
                </a:lnTo>
                <a:cubicBezTo>
                  <a:pt x="22607" y="572"/>
                  <a:pt x="22574" y="452"/>
                  <a:pt x="22513" y="347"/>
                </a:cubicBezTo>
                <a:cubicBezTo>
                  <a:pt x="22451" y="241"/>
                  <a:pt x="22363" y="154"/>
                  <a:pt x="22257" y="93"/>
                </a:cubicBezTo>
                <a:cubicBezTo>
                  <a:pt x="22151" y="32"/>
                  <a:pt x="22032" y="0"/>
                  <a:pt x="21910" y="0"/>
                </a:cubicBezTo>
                <a:lnTo>
                  <a:pt x="689" y="0"/>
                </a:lnTo>
              </a:path>
            </a:pathLst>
          </a:custGeom>
          <a:solidFill>
            <a:srgbClr val="729fcf"/>
          </a:solidFill>
          <a:ln cap="rnd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2"/>
          <p:cNvSpPr/>
          <p:nvPr/>
        </p:nvSpPr>
        <p:spPr>
          <a:xfrm>
            <a:off x="457200" y="205200"/>
            <a:ext cx="8223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ID Token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ID Token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255600" y="885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Token (OIDC)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Must be signed using JWS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Optionally both signed and then encrypted using JWS and JWE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May contain custom claims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Required claims defined by OIDC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Issuer identifier (iss)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case sensitive URL of the issuer of the id token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Subject identifier (sub)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Locally unique and never reassigned identifier within the issuer for the user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Audience(s) (aud)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List of audiences that id token is intended for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19" name="" descr=""/>
          <p:cNvPicPr/>
          <p:nvPr/>
        </p:nvPicPr>
        <p:blipFill>
          <a:blip r:embed="rId1"/>
          <a:stretch/>
        </p:blipFill>
        <p:spPr>
          <a:xfrm>
            <a:off x="5486400" y="914400"/>
            <a:ext cx="3473280" cy="196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ID Token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Token (OIDC)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Required claims defined by OIDC continued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Expiration time (exp)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expiration time of the id token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Issued time (iat)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time which the id token was issued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Optional claims defined by OIDC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 Context Class Reference (acr)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Authentication Context Class that the authentication performed should satisfy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 Methods References (amr)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List of authentication methods used in the authentication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4" name="" descr=""/>
          <p:cNvPicPr/>
          <p:nvPr/>
        </p:nvPicPr>
        <p:blipFill>
          <a:blip r:embed="rId1"/>
          <a:stretch/>
        </p:blipFill>
        <p:spPr>
          <a:xfrm>
            <a:off x="5486400" y="924120"/>
            <a:ext cx="3473280" cy="88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ID Token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Token (OIDC)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Optional claims defined by OIDC continued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Authorized Party (azp)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party to which the id token was issued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Nonce (nonce)</a:t>
            </a:r>
            <a:endParaRPr b="0" lang="en-US" sz="1200" spc="-1" strike="noStrike">
              <a:latin typeface="Arial"/>
            </a:endParaRPr>
          </a:p>
          <a:p>
            <a:pPr lvl="3" marL="864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String value used to associate a client session with the ID Token, and to mitigate replay attacks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Optional claims defined by the Authorization Server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8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ID Token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Token (OIDC)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2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3" name="" descr=""/>
          <p:cNvPicPr/>
          <p:nvPr/>
        </p:nvPicPr>
        <p:blipFill>
          <a:blip r:embed="rId1"/>
          <a:stretch/>
        </p:blipFill>
        <p:spPr>
          <a:xfrm>
            <a:off x="214560" y="1188720"/>
            <a:ext cx="8709120" cy="315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ID Token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Token (OIDC)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7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2460240" y="914400"/>
            <a:ext cx="4218120" cy="365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538200" y="1097640"/>
            <a:ext cx="8135280" cy="3288960"/>
          </a:xfrm>
          <a:custGeom>
            <a:avLst/>
            <a:gdLst/>
            <a:ahLst/>
            <a:rect l="l" t="t" r="r" b="b"/>
            <a:pathLst>
              <a:path w="22648" h="9146">
                <a:moveTo>
                  <a:pt x="1516" y="0"/>
                </a:moveTo>
                <a:lnTo>
                  <a:pt x="1516" y="0"/>
                </a:lnTo>
                <a:cubicBezTo>
                  <a:pt x="1249" y="0"/>
                  <a:pt x="986" y="70"/>
                  <a:pt x="755" y="204"/>
                </a:cubicBezTo>
                <a:cubicBezTo>
                  <a:pt x="525" y="338"/>
                  <a:pt x="333" y="530"/>
                  <a:pt x="201" y="762"/>
                </a:cubicBezTo>
                <a:cubicBezTo>
                  <a:pt x="69" y="994"/>
                  <a:pt x="0" y="1257"/>
                  <a:pt x="1" y="1524"/>
                </a:cubicBezTo>
                <a:lnTo>
                  <a:pt x="39" y="7620"/>
                </a:lnTo>
                <a:lnTo>
                  <a:pt x="39" y="7621"/>
                </a:lnTo>
                <a:cubicBezTo>
                  <a:pt x="40" y="7888"/>
                  <a:pt x="112" y="8151"/>
                  <a:pt x="247" y="8383"/>
                </a:cubicBezTo>
                <a:cubicBezTo>
                  <a:pt x="383" y="8615"/>
                  <a:pt x="576" y="8807"/>
                  <a:pt x="809" y="8941"/>
                </a:cubicBezTo>
                <a:cubicBezTo>
                  <a:pt x="1041" y="9075"/>
                  <a:pt x="1305" y="9145"/>
                  <a:pt x="1572" y="9145"/>
                </a:cubicBezTo>
                <a:lnTo>
                  <a:pt x="21130" y="9145"/>
                </a:lnTo>
                <a:lnTo>
                  <a:pt x="21131" y="9145"/>
                </a:lnTo>
                <a:cubicBezTo>
                  <a:pt x="21398" y="9145"/>
                  <a:pt x="21661" y="9075"/>
                  <a:pt x="21892" y="8941"/>
                </a:cubicBezTo>
                <a:cubicBezTo>
                  <a:pt x="22122" y="8807"/>
                  <a:pt x="22314" y="8615"/>
                  <a:pt x="22446" y="8383"/>
                </a:cubicBezTo>
                <a:cubicBezTo>
                  <a:pt x="22578" y="8151"/>
                  <a:pt x="22647" y="7888"/>
                  <a:pt x="22646" y="7621"/>
                </a:cubicBezTo>
                <a:lnTo>
                  <a:pt x="22608" y="1524"/>
                </a:lnTo>
                <a:lnTo>
                  <a:pt x="22608" y="1524"/>
                </a:lnTo>
                <a:lnTo>
                  <a:pt x="22608" y="1524"/>
                </a:lnTo>
                <a:cubicBezTo>
                  <a:pt x="22607" y="1257"/>
                  <a:pt x="22535" y="994"/>
                  <a:pt x="22400" y="762"/>
                </a:cubicBezTo>
                <a:cubicBezTo>
                  <a:pt x="22264" y="530"/>
                  <a:pt x="22071" y="338"/>
                  <a:pt x="21838" y="204"/>
                </a:cubicBezTo>
                <a:cubicBezTo>
                  <a:pt x="21606" y="70"/>
                  <a:pt x="21342" y="0"/>
                  <a:pt x="21075" y="0"/>
                </a:cubicBezTo>
                <a:lnTo>
                  <a:pt x="1516" y="0"/>
                </a:lnTo>
              </a:path>
            </a:pathLst>
          </a:custGeom>
          <a:solidFill>
            <a:srgbClr val="dee6ef"/>
          </a:solidFill>
          <a:ln cap="rnd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"/>
          <p:cNvSpPr/>
          <p:nvPr/>
        </p:nvSpPr>
        <p:spPr>
          <a:xfrm>
            <a:off x="457200" y="205200"/>
            <a:ext cx="822528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Hands 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https://www.oauth.com/playground/index.html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ID Token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Token (OIDC)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Verifying ID Tokens</a:t>
            </a:r>
            <a:endParaRPr b="0" lang="en-US" sz="1200" spc="-1" strike="noStrike">
              <a:latin typeface="Arial"/>
            </a:endParaRPr>
          </a:p>
          <a:p>
            <a:pPr lvl="2" marL="648000" indent="-210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 is defined in the OpenID Connect Specifications 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Validate the signature using the algorithm specified in the header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Validate the Issuer Identifier (iss), the Audience (aud) and the Authorized Party (azp)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Validate the Expiration Time (exp)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Validate the Nonce if it was sent in the Authorization Request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539640" y="1465560"/>
            <a:ext cx="8135280" cy="1494360"/>
          </a:xfrm>
          <a:custGeom>
            <a:avLst/>
            <a:gdLst/>
            <a:ahLst/>
            <a:rect l="l" t="t" r="r" b="b"/>
            <a:pathLst>
              <a:path w="22626" h="4161">
                <a:moveTo>
                  <a:pt x="689" y="0"/>
                </a:moveTo>
                <a:lnTo>
                  <a:pt x="690" y="0"/>
                </a:lnTo>
                <a:cubicBezTo>
                  <a:pt x="568" y="0"/>
                  <a:pt x="449" y="32"/>
                  <a:pt x="344" y="93"/>
                </a:cubicBezTo>
                <a:cubicBezTo>
                  <a:pt x="238" y="154"/>
                  <a:pt x="152" y="241"/>
                  <a:pt x="91" y="347"/>
                </a:cubicBezTo>
                <a:cubicBezTo>
                  <a:pt x="31" y="452"/>
                  <a:pt x="0" y="572"/>
                  <a:pt x="1" y="693"/>
                </a:cubicBezTo>
                <a:lnTo>
                  <a:pt x="17" y="3466"/>
                </a:lnTo>
                <a:lnTo>
                  <a:pt x="17" y="3467"/>
                </a:lnTo>
                <a:cubicBezTo>
                  <a:pt x="18" y="3588"/>
                  <a:pt x="51" y="3708"/>
                  <a:pt x="112" y="3813"/>
                </a:cubicBezTo>
                <a:cubicBezTo>
                  <a:pt x="174" y="3919"/>
                  <a:pt x="262" y="4006"/>
                  <a:pt x="368" y="4067"/>
                </a:cubicBezTo>
                <a:cubicBezTo>
                  <a:pt x="474" y="4128"/>
                  <a:pt x="593" y="4160"/>
                  <a:pt x="715" y="4160"/>
                </a:cubicBezTo>
                <a:lnTo>
                  <a:pt x="21935" y="4160"/>
                </a:lnTo>
                <a:lnTo>
                  <a:pt x="21935" y="4160"/>
                </a:lnTo>
                <a:cubicBezTo>
                  <a:pt x="22057" y="4160"/>
                  <a:pt x="22176" y="4128"/>
                  <a:pt x="22281" y="4067"/>
                </a:cubicBezTo>
                <a:cubicBezTo>
                  <a:pt x="22387" y="4006"/>
                  <a:pt x="22473" y="3919"/>
                  <a:pt x="22534" y="3813"/>
                </a:cubicBezTo>
                <a:cubicBezTo>
                  <a:pt x="22594" y="3708"/>
                  <a:pt x="22625" y="3588"/>
                  <a:pt x="22624" y="3467"/>
                </a:cubicBezTo>
                <a:lnTo>
                  <a:pt x="22608" y="693"/>
                </a:lnTo>
                <a:lnTo>
                  <a:pt x="22608" y="693"/>
                </a:lnTo>
                <a:lnTo>
                  <a:pt x="22608" y="693"/>
                </a:lnTo>
                <a:cubicBezTo>
                  <a:pt x="22607" y="572"/>
                  <a:pt x="22574" y="452"/>
                  <a:pt x="22513" y="347"/>
                </a:cubicBezTo>
                <a:cubicBezTo>
                  <a:pt x="22451" y="241"/>
                  <a:pt x="22363" y="154"/>
                  <a:pt x="22257" y="93"/>
                </a:cubicBezTo>
                <a:cubicBezTo>
                  <a:pt x="22151" y="32"/>
                  <a:pt x="22032" y="0"/>
                  <a:pt x="21910" y="0"/>
                </a:cubicBezTo>
                <a:lnTo>
                  <a:pt x="689" y="0"/>
                </a:lnTo>
              </a:path>
            </a:pathLst>
          </a:custGeom>
          <a:solidFill>
            <a:srgbClr val="729fcf"/>
          </a:solidFill>
          <a:ln cap="rnd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"/>
          <p:cNvSpPr/>
          <p:nvPr/>
        </p:nvSpPr>
        <p:spPr>
          <a:xfrm>
            <a:off x="457200" y="205200"/>
            <a:ext cx="82234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References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 and Tutorials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OAuth 2 Authorization Framework</a:t>
            </a:r>
            <a:endParaRPr b="0" lang="en-US" sz="1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https://datatracker.ietf.org/doc/html/rfc6749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Specifications</a:t>
            </a:r>
            <a:endParaRPr b="0" lang="en-US" sz="1200" spc="-1" strike="noStrike">
              <a:latin typeface="Arial"/>
            </a:endParaRPr>
          </a:p>
          <a:p>
            <a:pPr lvl="2" marL="648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https://openid.net/developers/specs/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Diagrams of All OpenID Connect Flows</a:t>
            </a:r>
            <a:endParaRPr b="0" lang="en-US" sz="1200" spc="-1" strike="noStrike">
              <a:latin typeface="Arial"/>
            </a:endParaRPr>
          </a:p>
          <a:p>
            <a:pPr lvl="2" marL="648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https://darutk.medium.com/diagrams-of-all-the-openid-connect-flows-6968e3990660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Understanding ID Token</a:t>
            </a:r>
            <a:endParaRPr b="0" lang="en-US" sz="1200" spc="-1" strike="noStrike">
              <a:latin typeface="Arial"/>
            </a:endParaRPr>
          </a:p>
          <a:p>
            <a:pPr lvl="2" marL="648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https://darutk.medium.com/understanding-id-token-5f83f50fa02e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50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- Introduction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255600" y="885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How can a third party application access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our data without our credentials?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grpSp>
        <p:nvGrpSpPr>
          <p:cNvPr id="352" name="Group 5"/>
          <p:cNvGrpSpPr/>
          <p:nvPr/>
        </p:nvGrpSpPr>
        <p:grpSpPr>
          <a:xfrm>
            <a:off x="914400" y="2011680"/>
            <a:ext cx="1460160" cy="1460160"/>
            <a:chOff x="914400" y="2011680"/>
            <a:chExt cx="1460160" cy="1460160"/>
          </a:xfrm>
        </p:grpSpPr>
        <p:sp>
          <p:nvSpPr>
            <p:cNvPr id="353" name="CustomShape 6"/>
            <p:cNvSpPr/>
            <p:nvPr/>
          </p:nvSpPr>
          <p:spPr>
            <a:xfrm>
              <a:off x="914400" y="201168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Resource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Owner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54" name="" descr=""/>
            <p:cNvPicPr/>
            <p:nvPr/>
          </p:nvPicPr>
          <p:blipFill>
            <a:blip r:embed="rId1"/>
            <a:stretch/>
          </p:blipFill>
          <p:spPr>
            <a:xfrm>
              <a:off x="1463040" y="2194560"/>
              <a:ext cx="394560" cy="5457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5" name="Group 7"/>
          <p:cNvGrpSpPr/>
          <p:nvPr/>
        </p:nvGrpSpPr>
        <p:grpSpPr>
          <a:xfrm>
            <a:off x="6766560" y="885600"/>
            <a:ext cx="1460160" cy="1460160"/>
            <a:chOff x="6766560" y="885600"/>
            <a:chExt cx="1460160" cy="1460160"/>
          </a:xfrm>
        </p:grpSpPr>
        <p:sp>
          <p:nvSpPr>
            <p:cNvPr id="356" name="CustomShape 8"/>
            <p:cNvSpPr/>
            <p:nvPr/>
          </p:nvSpPr>
          <p:spPr>
            <a:xfrm>
              <a:off x="6766560" y="88560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Authorization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Server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57" name="" descr=""/>
            <p:cNvPicPr/>
            <p:nvPr/>
          </p:nvPicPr>
          <p:blipFill>
            <a:blip r:embed="rId2"/>
            <a:stretch/>
          </p:blipFill>
          <p:spPr>
            <a:xfrm>
              <a:off x="7223760" y="985320"/>
              <a:ext cx="545760" cy="685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8" name="Group 9"/>
          <p:cNvGrpSpPr/>
          <p:nvPr/>
        </p:nvGrpSpPr>
        <p:grpSpPr>
          <a:xfrm>
            <a:off x="6766560" y="3183840"/>
            <a:ext cx="1460160" cy="1460160"/>
            <a:chOff x="6766560" y="3183840"/>
            <a:chExt cx="1460160" cy="1460160"/>
          </a:xfrm>
        </p:grpSpPr>
        <p:sp>
          <p:nvSpPr>
            <p:cNvPr id="359" name="CustomShape 10"/>
            <p:cNvSpPr/>
            <p:nvPr/>
          </p:nvSpPr>
          <p:spPr>
            <a:xfrm>
              <a:off x="6766560" y="318384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Resource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Server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60" name="" descr=""/>
            <p:cNvPicPr/>
            <p:nvPr/>
          </p:nvPicPr>
          <p:blipFill>
            <a:blip r:embed="rId3"/>
            <a:stretch/>
          </p:blipFill>
          <p:spPr>
            <a:xfrm rot="4800">
              <a:off x="7221240" y="3275640"/>
              <a:ext cx="544680" cy="681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61" name="Line 11"/>
          <p:cNvSpPr/>
          <p:nvPr/>
        </p:nvSpPr>
        <p:spPr>
          <a:xfrm>
            <a:off x="2377440" y="2743200"/>
            <a:ext cx="1463040" cy="0"/>
          </a:xfrm>
          <a:prstGeom prst="line">
            <a:avLst/>
          </a:prstGeom>
          <a:ln cap="rnd"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62" name="Line 12"/>
          <p:cNvSpPr/>
          <p:nvPr/>
        </p:nvSpPr>
        <p:spPr>
          <a:xfrm flipV="1">
            <a:off x="5303520" y="1645920"/>
            <a:ext cx="1463040" cy="1097280"/>
          </a:xfrm>
          <a:prstGeom prst="line">
            <a:avLst/>
          </a:prstGeom>
          <a:ln cap="rnd"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63" name="Line 13"/>
          <p:cNvSpPr/>
          <p:nvPr/>
        </p:nvSpPr>
        <p:spPr>
          <a:xfrm>
            <a:off x="5303520" y="2756520"/>
            <a:ext cx="1463040" cy="1266840"/>
          </a:xfrm>
          <a:prstGeom prst="line">
            <a:avLst/>
          </a:prstGeom>
          <a:ln cap="rnd"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grpSp>
        <p:nvGrpSpPr>
          <p:cNvPr id="364" name="Group 14"/>
          <p:cNvGrpSpPr/>
          <p:nvPr/>
        </p:nvGrpSpPr>
        <p:grpSpPr>
          <a:xfrm>
            <a:off x="3840480" y="2011680"/>
            <a:ext cx="1460160" cy="1460160"/>
            <a:chOff x="3840480" y="2011680"/>
            <a:chExt cx="1460160" cy="1460160"/>
          </a:xfrm>
        </p:grpSpPr>
        <p:sp>
          <p:nvSpPr>
            <p:cNvPr id="365" name="CustomShape 15"/>
            <p:cNvSpPr/>
            <p:nvPr/>
          </p:nvSpPr>
          <p:spPr>
            <a:xfrm>
              <a:off x="3840480" y="201168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Client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(App)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66" name="" descr=""/>
            <p:cNvPicPr/>
            <p:nvPr/>
          </p:nvPicPr>
          <p:blipFill>
            <a:blip r:embed="rId4"/>
            <a:stretch/>
          </p:blipFill>
          <p:spPr>
            <a:xfrm>
              <a:off x="4200120" y="2194560"/>
              <a:ext cx="734760" cy="5457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References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Oauth 2.0 Playground</a:t>
            </a:r>
            <a:endParaRPr b="0" lang="en-US" sz="1200" spc="-1" strike="noStrike">
              <a:latin typeface="Arial"/>
            </a:endParaRPr>
          </a:p>
          <a:p>
            <a:pPr lvl="2" marL="648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https://www.oauth.com/playground/index.html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JWT IO</a:t>
            </a:r>
            <a:endParaRPr b="0" lang="en-US" sz="1200" spc="-1" strike="noStrike">
              <a:latin typeface="Arial"/>
            </a:endParaRPr>
          </a:p>
          <a:p>
            <a:pPr lvl="2" marL="648000" indent="-209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https://jwt.io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6379920" y="4243320"/>
            <a:ext cx="27554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"/>
          <p:cNvSpPr/>
          <p:nvPr/>
        </p:nvSpPr>
        <p:spPr>
          <a:xfrm>
            <a:off x="6379920" y="3854520"/>
            <a:ext cx="275544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- Introduction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255600" y="885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Access Delegation with OAuth2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grpSp>
        <p:nvGrpSpPr>
          <p:cNvPr id="371" name="Group 5"/>
          <p:cNvGrpSpPr/>
          <p:nvPr/>
        </p:nvGrpSpPr>
        <p:grpSpPr>
          <a:xfrm>
            <a:off x="914400" y="2011680"/>
            <a:ext cx="1460160" cy="1460160"/>
            <a:chOff x="914400" y="2011680"/>
            <a:chExt cx="1460160" cy="1460160"/>
          </a:xfrm>
        </p:grpSpPr>
        <p:sp>
          <p:nvSpPr>
            <p:cNvPr id="372" name="CustomShape 6"/>
            <p:cNvSpPr/>
            <p:nvPr/>
          </p:nvSpPr>
          <p:spPr>
            <a:xfrm>
              <a:off x="914400" y="201168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Resource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Owner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73" name="" descr=""/>
            <p:cNvPicPr/>
            <p:nvPr/>
          </p:nvPicPr>
          <p:blipFill>
            <a:blip r:embed="rId1"/>
            <a:stretch/>
          </p:blipFill>
          <p:spPr>
            <a:xfrm>
              <a:off x="1463040" y="2194560"/>
              <a:ext cx="394560" cy="5457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4" name="Group 7"/>
          <p:cNvGrpSpPr/>
          <p:nvPr/>
        </p:nvGrpSpPr>
        <p:grpSpPr>
          <a:xfrm>
            <a:off x="6766560" y="885600"/>
            <a:ext cx="1460160" cy="1460160"/>
            <a:chOff x="6766560" y="885600"/>
            <a:chExt cx="1460160" cy="1460160"/>
          </a:xfrm>
        </p:grpSpPr>
        <p:sp>
          <p:nvSpPr>
            <p:cNvPr id="375" name="CustomShape 8"/>
            <p:cNvSpPr/>
            <p:nvPr/>
          </p:nvSpPr>
          <p:spPr>
            <a:xfrm>
              <a:off x="6766560" y="88560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Authorization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Server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76" name="" descr=""/>
            <p:cNvPicPr/>
            <p:nvPr/>
          </p:nvPicPr>
          <p:blipFill>
            <a:blip r:embed="rId2"/>
            <a:stretch/>
          </p:blipFill>
          <p:spPr>
            <a:xfrm>
              <a:off x="7223760" y="985320"/>
              <a:ext cx="545760" cy="685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7" name="Group 9"/>
          <p:cNvGrpSpPr/>
          <p:nvPr/>
        </p:nvGrpSpPr>
        <p:grpSpPr>
          <a:xfrm>
            <a:off x="6766560" y="3183840"/>
            <a:ext cx="1460160" cy="1460160"/>
            <a:chOff x="6766560" y="3183840"/>
            <a:chExt cx="1460160" cy="1460160"/>
          </a:xfrm>
        </p:grpSpPr>
        <p:sp>
          <p:nvSpPr>
            <p:cNvPr id="378" name="CustomShape 10"/>
            <p:cNvSpPr/>
            <p:nvPr/>
          </p:nvSpPr>
          <p:spPr>
            <a:xfrm>
              <a:off x="6766560" y="318384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Resource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Server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79" name="" descr=""/>
            <p:cNvPicPr/>
            <p:nvPr/>
          </p:nvPicPr>
          <p:blipFill>
            <a:blip r:embed="rId3"/>
            <a:stretch/>
          </p:blipFill>
          <p:spPr>
            <a:xfrm rot="4800">
              <a:off x="7221240" y="3275640"/>
              <a:ext cx="544680" cy="681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0" name="Line 11"/>
          <p:cNvSpPr/>
          <p:nvPr/>
        </p:nvSpPr>
        <p:spPr>
          <a:xfrm flipV="1">
            <a:off x="2376720" y="1097280"/>
            <a:ext cx="4389840" cy="1097280"/>
          </a:xfrm>
          <a:prstGeom prst="line">
            <a:avLst/>
          </a:prstGeom>
          <a:ln cap="rnd" w="18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3. Authentication and Consent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81" name="Line 12"/>
          <p:cNvSpPr/>
          <p:nvPr/>
        </p:nvSpPr>
        <p:spPr>
          <a:xfrm>
            <a:off x="2377440" y="2743200"/>
            <a:ext cx="1463040" cy="0"/>
          </a:xfrm>
          <a:prstGeom prst="line">
            <a:avLst/>
          </a:prstGeom>
          <a:ln cap="rnd"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1. Request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2" name="Line 13"/>
          <p:cNvSpPr/>
          <p:nvPr/>
        </p:nvSpPr>
        <p:spPr>
          <a:xfrm flipV="1">
            <a:off x="5303520" y="1188720"/>
            <a:ext cx="1463040" cy="1097280"/>
          </a:xfrm>
          <a:prstGeom prst="line">
            <a:avLst/>
          </a:prstGeom>
          <a:ln cap="rnd" w="18360">
            <a:solidFill>
              <a:srgbClr val="069a2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2. Request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Line 14"/>
          <p:cNvSpPr/>
          <p:nvPr/>
        </p:nvSpPr>
        <p:spPr>
          <a:xfrm flipV="1">
            <a:off x="5303520" y="1645920"/>
            <a:ext cx="1463040" cy="1097280"/>
          </a:xfrm>
          <a:prstGeom prst="line">
            <a:avLst/>
          </a:prstGeom>
          <a:ln cap="rnd" w="18360">
            <a:solidFill>
              <a:srgbClr val="069a2e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4. Access Token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84" name="Line 15"/>
          <p:cNvSpPr/>
          <p:nvPr/>
        </p:nvSpPr>
        <p:spPr>
          <a:xfrm>
            <a:off x="5303520" y="3108960"/>
            <a:ext cx="1463040" cy="914400"/>
          </a:xfrm>
          <a:prstGeom prst="line">
            <a:avLst/>
          </a:prstGeom>
          <a:ln cap="rnd"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5. Access Resources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with Access Token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5" name="Line 16"/>
          <p:cNvSpPr/>
          <p:nvPr/>
        </p:nvSpPr>
        <p:spPr>
          <a:xfrm flipV="1">
            <a:off x="7498080" y="2348640"/>
            <a:ext cx="0" cy="835200"/>
          </a:xfrm>
          <a:prstGeom prst="line">
            <a:avLst/>
          </a:prstGeom>
          <a:ln cap="rnd"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6. Introspect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Access Token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86" name="Group 17"/>
          <p:cNvGrpSpPr/>
          <p:nvPr/>
        </p:nvGrpSpPr>
        <p:grpSpPr>
          <a:xfrm>
            <a:off x="3840480" y="2011680"/>
            <a:ext cx="1460160" cy="1460160"/>
            <a:chOff x="3840480" y="2011680"/>
            <a:chExt cx="1460160" cy="1460160"/>
          </a:xfrm>
        </p:grpSpPr>
        <p:sp>
          <p:nvSpPr>
            <p:cNvPr id="387" name="CustomShape 18"/>
            <p:cNvSpPr/>
            <p:nvPr/>
          </p:nvSpPr>
          <p:spPr>
            <a:xfrm>
              <a:off x="3840480" y="201168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Client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(App)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88" name="" descr=""/>
            <p:cNvPicPr/>
            <p:nvPr/>
          </p:nvPicPr>
          <p:blipFill>
            <a:blip r:embed="rId4"/>
            <a:stretch/>
          </p:blipFill>
          <p:spPr>
            <a:xfrm>
              <a:off x="4200120" y="2194560"/>
              <a:ext cx="734760" cy="5457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- Introduction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255600" y="885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 with OIDC and OAuth2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grpSp>
        <p:nvGrpSpPr>
          <p:cNvPr id="393" name="Group 5"/>
          <p:cNvGrpSpPr/>
          <p:nvPr/>
        </p:nvGrpSpPr>
        <p:grpSpPr>
          <a:xfrm>
            <a:off x="914400" y="2011680"/>
            <a:ext cx="1460160" cy="1460160"/>
            <a:chOff x="914400" y="2011680"/>
            <a:chExt cx="1460160" cy="1460160"/>
          </a:xfrm>
        </p:grpSpPr>
        <p:sp>
          <p:nvSpPr>
            <p:cNvPr id="394" name="CustomShape 6"/>
            <p:cNvSpPr/>
            <p:nvPr/>
          </p:nvSpPr>
          <p:spPr>
            <a:xfrm>
              <a:off x="914400" y="201168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Resource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Owner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95" name="" descr=""/>
            <p:cNvPicPr/>
            <p:nvPr/>
          </p:nvPicPr>
          <p:blipFill>
            <a:blip r:embed="rId1"/>
            <a:stretch/>
          </p:blipFill>
          <p:spPr>
            <a:xfrm>
              <a:off x="1463040" y="2194560"/>
              <a:ext cx="394560" cy="5457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6" name="Group 7"/>
          <p:cNvGrpSpPr/>
          <p:nvPr/>
        </p:nvGrpSpPr>
        <p:grpSpPr>
          <a:xfrm>
            <a:off x="6766560" y="885600"/>
            <a:ext cx="1460160" cy="1460160"/>
            <a:chOff x="6766560" y="885600"/>
            <a:chExt cx="1460160" cy="1460160"/>
          </a:xfrm>
        </p:grpSpPr>
        <p:sp>
          <p:nvSpPr>
            <p:cNvPr id="397" name="CustomShape 8"/>
            <p:cNvSpPr/>
            <p:nvPr/>
          </p:nvSpPr>
          <p:spPr>
            <a:xfrm>
              <a:off x="6766560" y="88560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Authorization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Server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398" name="" descr=""/>
            <p:cNvPicPr/>
            <p:nvPr/>
          </p:nvPicPr>
          <p:blipFill>
            <a:blip r:embed="rId2"/>
            <a:stretch/>
          </p:blipFill>
          <p:spPr>
            <a:xfrm>
              <a:off x="7223760" y="985320"/>
              <a:ext cx="545760" cy="685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9" name="Group 9"/>
          <p:cNvGrpSpPr/>
          <p:nvPr/>
        </p:nvGrpSpPr>
        <p:grpSpPr>
          <a:xfrm>
            <a:off x="6766560" y="3183840"/>
            <a:ext cx="1460160" cy="1460160"/>
            <a:chOff x="6766560" y="3183840"/>
            <a:chExt cx="1460160" cy="1460160"/>
          </a:xfrm>
        </p:grpSpPr>
        <p:sp>
          <p:nvSpPr>
            <p:cNvPr id="400" name="CustomShape 10"/>
            <p:cNvSpPr/>
            <p:nvPr/>
          </p:nvSpPr>
          <p:spPr>
            <a:xfrm>
              <a:off x="6766560" y="318384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Resource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Server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401" name="" descr=""/>
            <p:cNvPicPr/>
            <p:nvPr/>
          </p:nvPicPr>
          <p:blipFill>
            <a:blip r:embed="rId3"/>
            <a:stretch/>
          </p:blipFill>
          <p:spPr>
            <a:xfrm rot="4800">
              <a:off x="7221240" y="3275640"/>
              <a:ext cx="544680" cy="681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2" name="Line 11"/>
          <p:cNvSpPr/>
          <p:nvPr/>
        </p:nvSpPr>
        <p:spPr>
          <a:xfrm flipV="1">
            <a:off x="2376720" y="1097280"/>
            <a:ext cx="4389840" cy="1097280"/>
          </a:xfrm>
          <a:prstGeom prst="line">
            <a:avLst/>
          </a:prstGeom>
          <a:ln cap="rnd" w="18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3. Authentication and Consent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03" name="Line 12"/>
          <p:cNvSpPr/>
          <p:nvPr/>
        </p:nvSpPr>
        <p:spPr>
          <a:xfrm>
            <a:off x="2377440" y="2743200"/>
            <a:ext cx="1463040" cy="0"/>
          </a:xfrm>
          <a:prstGeom prst="line">
            <a:avLst/>
          </a:prstGeom>
          <a:ln cap="rnd"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1. Request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4" name="Line 13"/>
          <p:cNvSpPr/>
          <p:nvPr/>
        </p:nvSpPr>
        <p:spPr>
          <a:xfrm flipV="1">
            <a:off x="5303520" y="1188720"/>
            <a:ext cx="1463040" cy="1097280"/>
          </a:xfrm>
          <a:prstGeom prst="line">
            <a:avLst/>
          </a:prstGeom>
          <a:ln cap="rnd" w="18360">
            <a:solidFill>
              <a:srgbClr val="069a2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2. Request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5" name="Line 14"/>
          <p:cNvSpPr/>
          <p:nvPr/>
        </p:nvSpPr>
        <p:spPr>
          <a:xfrm flipV="1">
            <a:off x="5303520" y="1645920"/>
            <a:ext cx="1463040" cy="1097280"/>
          </a:xfrm>
          <a:prstGeom prst="line">
            <a:avLst/>
          </a:prstGeom>
          <a:ln cap="rnd" w="18360">
            <a:solidFill>
              <a:srgbClr val="069a2e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4. Access Token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and ID Token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Line 15"/>
          <p:cNvSpPr/>
          <p:nvPr/>
        </p:nvSpPr>
        <p:spPr>
          <a:xfrm>
            <a:off x="5303520" y="3108960"/>
            <a:ext cx="1463040" cy="914400"/>
          </a:xfrm>
          <a:prstGeom prst="line">
            <a:avLst/>
          </a:prstGeom>
          <a:ln cap="rnd" w="18360">
            <a:solidFill>
              <a:srgbClr val="069a2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5. Access Userinfo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with Access Token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" name="Line 16"/>
          <p:cNvSpPr/>
          <p:nvPr/>
        </p:nvSpPr>
        <p:spPr>
          <a:xfrm flipV="1">
            <a:off x="7498080" y="2348640"/>
            <a:ext cx="0" cy="835200"/>
          </a:xfrm>
          <a:prstGeom prst="line">
            <a:avLst/>
          </a:prstGeom>
          <a:ln cap="rnd"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6. Introspect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Access Token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08" name="Group 17"/>
          <p:cNvGrpSpPr/>
          <p:nvPr/>
        </p:nvGrpSpPr>
        <p:grpSpPr>
          <a:xfrm>
            <a:off x="3840480" y="2011680"/>
            <a:ext cx="1460160" cy="1460160"/>
            <a:chOff x="3840480" y="2011680"/>
            <a:chExt cx="1460160" cy="1460160"/>
          </a:xfrm>
        </p:grpSpPr>
        <p:sp>
          <p:nvSpPr>
            <p:cNvPr id="409" name="CustomShape 18"/>
            <p:cNvSpPr/>
            <p:nvPr/>
          </p:nvSpPr>
          <p:spPr>
            <a:xfrm>
              <a:off x="3840480" y="2011680"/>
              <a:ext cx="1460160" cy="1460160"/>
            </a:xfrm>
            <a:custGeom>
              <a:avLst/>
              <a:gdLst/>
              <a:ahLst/>
              <a:rect l="l" t="t" r="r" b="b"/>
              <a:pathLst>
                <a:path w="4066" h="4066">
                  <a:moveTo>
                    <a:pt x="677" y="0"/>
                  </a:moveTo>
                  <a:lnTo>
                    <a:pt x="678" y="0"/>
                  </a:lnTo>
                  <a:cubicBezTo>
                    <a:pt x="559" y="0"/>
                    <a:pt x="442" y="31"/>
                    <a:pt x="339" y="91"/>
                  </a:cubicBezTo>
                  <a:cubicBezTo>
                    <a:pt x="236" y="150"/>
                    <a:pt x="150" y="236"/>
                    <a:pt x="91" y="339"/>
                  </a:cubicBezTo>
                  <a:cubicBezTo>
                    <a:pt x="31" y="442"/>
                    <a:pt x="0" y="559"/>
                    <a:pt x="0" y="678"/>
                  </a:cubicBezTo>
                  <a:lnTo>
                    <a:pt x="0" y="3387"/>
                  </a:lnTo>
                  <a:lnTo>
                    <a:pt x="0" y="3388"/>
                  </a:lnTo>
                  <a:cubicBezTo>
                    <a:pt x="0" y="3506"/>
                    <a:pt x="31" y="3623"/>
                    <a:pt x="91" y="3726"/>
                  </a:cubicBezTo>
                  <a:cubicBezTo>
                    <a:pt x="150" y="3829"/>
                    <a:pt x="236" y="3915"/>
                    <a:pt x="339" y="3974"/>
                  </a:cubicBezTo>
                  <a:cubicBezTo>
                    <a:pt x="442" y="4034"/>
                    <a:pt x="559" y="4065"/>
                    <a:pt x="678" y="4065"/>
                  </a:cubicBezTo>
                  <a:lnTo>
                    <a:pt x="3387" y="4065"/>
                  </a:lnTo>
                  <a:lnTo>
                    <a:pt x="3388" y="4065"/>
                  </a:lnTo>
                  <a:cubicBezTo>
                    <a:pt x="3506" y="4065"/>
                    <a:pt x="3623" y="4034"/>
                    <a:pt x="3726" y="3974"/>
                  </a:cubicBezTo>
                  <a:cubicBezTo>
                    <a:pt x="3829" y="3915"/>
                    <a:pt x="3915" y="3829"/>
                    <a:pt x="3974" y="3726"/>
                  </a:cubicBezTo>
                  <a:cubicBezTo>
                    <a:pt x="4034" y="3623"/>
                    <a:pt x="4065" y="3506"/>
                    <a:pt x="4065" y="3388"/>
                  </a:cubicBezTo>
                  <a:lnTo>
                    <a:pt x="4065" y="677"/>
                  </a:lnTo>
                  <a:lnTo>
                    <a:pt x="4065" y="678"/>
                  </a:lnTo>
                  <a:lnTo>
                    <a:pt x="4065" y="678"/>
                  </a:lnTo>
                  <a:cubicBezTo>
                    <a:pt x="4065" y="559"/>
                    <a:pt x="4034" y="442"/>
                    <a:pt x="3974" y="339"/>
                  </a:cubicBezTo>
                  <a:cubicBezTo>
                    <a:pt x="3915" y="236"/>
                    <a:pt x="3829" y="150"/>
                    <a:pt x="3726" y="91"/>
                  </a:cubicBezTo>
                  <a:cubicBezTo>
                    <a:pt x="3623" y="31"/>
                    <a:pt x="3506" y="0"/>
                    <a:pt x="3388" y="0"/>
                  </a:cubicBezTo>
                  <a:lnTo>
                    <a:pt x="677" y="0"/>
                  </a:lnTo>
                </a:path>
              </a:pathLst>
            </a:custGeom>
            <a:solidFill>
              <a:srgbClr val="729fcf"/>
            </a:solidFill>
            <a:ln cap="rnd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b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Client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(App)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410" name="" descr=""/>
            <p:cNvPicPr/>
            <p:nvPr/>
          </p:nvPicPr>
          <p:blipFill>
            <a:blip r:embed="rId4"/>
            <a:stretch/>
          </p:blipFill>
          <p:spPr>
            <a:xfrm>
              <a:off x="4200120" y="2194560"/>
              <a:ext cx="734760" cy="5457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- Introduction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255600" y="885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OAuth2 vs OIDC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OAuth2 (Open Authorization)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 a protocol for authorization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Allows clients to access resources on behalf of a user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Access Tokens and Refresh Tokens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OIDC (OpenID Connect)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 a protocol for authentication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Adds an identity layer on top of the OAuth2 protocol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Allows clients to verify the identity of the user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ID Tokens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6708960" y="914400"/>
            <a:ext cx="1519200" cy="1667880"/>
          </a:xfrm>
          <a:prstGeom prst="rect">
            <a:avLst/>
          </a:prstGeom>
          <a:ln>
            <a:noFill/>
          </a:ln>
        </p:spPr>
      </p:pic>
      <p:pic>
        <p:nvPicPr>
          <p:cNvPr id="416" name="" descr=""/>
          <p:cNvPicPr/>
          <p:nvPr/>
        </p:nvPicPr>
        <p:blipFill>
          <a:blip r:embed="rId2"/>
          <a:stretch/>
        </p:blipFill>
        <p:spPr>
          <a:xfrm>
            <a:off x="6735240" y="2743200"/>
            <a:ext cx="1492920" cy="164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- Introduction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Common abbreviations &amp; definitions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process of verifying a user identity</a:t>
            </a:r>
            <a:endParaRPr b="0" lang="en-US" sz="1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endParaRPr b="0" lang="en-US" sz="1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Multi-factor</a:t>
            </a:r>
            <a:endParaRPr b="0" lang="en-US" sz="1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Biometric 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process of granting access to specific resources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5486400" y="914400"/>
            <a:ext cx="3000600" cy="153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255600" y="223200"/>
            <a:ext cx="676296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- Introduction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255600" y="849600"/>
            <a:ext cx="8621640" cy="36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Common abbreviations &amp; definitions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 – Resource Owner, User, Subject (sub)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owner of resources who delegates access to relying parties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RP – Relying Party, Client, Application, Audience (aud)</a:t>
            </a:r>
            <a:endParaRPr b="0" lang="en-US" sz="1200" spc="-1" strike="noStrike">
              <a:latin typeface="Arial"/>
            </a:endParaRPr>
          </a:p>
          <a:p>
            <a:pPr lvl="2" marL="648000" indent="-209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Generally a application that wants to authenticate a user and to access resources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 – OIDC Provider, Identity Provider (IdP), Authorization Server (AS), Issuing Authority (iss)</a:t>
            </a:r>
            <a:endParaRPr b="0" lang="en-US" sz="1200" spc="-1" strike="noStrike">
              <a:latin typeface="Arial"/>
            </a:endParaRPr>
          </a:p>
          <a:p>
            <a:pPr lvl="2" marL="648000" indent="-2077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authentication and authorization for relying parties</a:t>
            </a:r>
            <a:endParaRPr b="0" lang="en-US" sz="1200" spc="-1" strike="noStrike">
              <a:latin typeface="Arial"/>
            </a:endParaRPr>
          </a:p>
          <a:p>
            <a:pPr lvl="1" marL="432000" indent="-2077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Resource Server – API</a:t>
            </a:r>
            <a:endParaRPr b="0" lang="en-US" sz="1200" spc="-1" strike="noStrike">
              <a:latin typeface="Arial"/>
            </a:endParaRPr>
          </a:p>
          <a:p>
            <a:pPr lvl="2" marL="648000" indent="-2077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Holds resources that belongs to the resource owner</a:t>
            </a:r>
            <a:endParaRPr b="0" lang="en-US" sz="12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255600" y="4863240"/>
            <a:ext cx="6762960" cy="1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  <a:ea typeface="DejaVu Sans"/>
              </a:rPr>
              <a:t>© 2020 AUSY Technologies Germany AG   I   Ort, München. Monat 05/2022   I   Autor: Ralf Roßmüller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55600" y="4646880"/>
            <a:ext cx="862164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OpenID Connect – OIDC and OAuth2 in Action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5303520" y="3105360"/>
            <a:ext cx="3189240" cy="16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Application>LibreOffice/6.4.7.2$Linux_X86_64 LibreOffice_project/40$Build-2</Application>
  <Company>PENTASYS AG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2020-07-03T09:32:03Z</dcterms:created>
  <dc:creator/>
  <dc:description/>
  <dc:language>en-US</dc:language>
  <cp:lastModifiedBy/>
  <dcterms:modified xsi:type="dcterms:W3CDTF">2022-05-18T16:39:00Z</dcterms:modified>
  <cp:revision>96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PENTASYS AG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