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9" autoAdjust="0"/>
  </p:normalViewPr>
  <p:slideViewPr>
    <p:cSldViewPr snapToGrid="0" snapToObjects="1">
      <p:cViewPr>
        <p:scale>
          <a:sx n="120" d="100"/>
          <a:sy n="120" d="100"/>
        </p:scale>
        <p:origin x="-768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F1C0-6FA9-3741-9EF8-6CBC89C4AE97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F130-119A-A045-A1F3-1FB106C5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2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6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F130-119A-A045-A1F3-1FB106C5E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2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5569-7C89-4940-B90A-E03C6FEAF803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05E4-9DEC-F145-9BD5-ED5BCC5C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Regressão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Gileno Filho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6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pic>
        <p:nvPicPr>
          <p:cNvPr id="6" name="Content Placeholder 5" descr="regressao-0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9" r="-33339"/>
          <a:stretch>
            <a:fillRect/>
          </a:stretch>
        </p:blipFill>
        <p:spPr/>
      </p:pic>
      <p:pic>
        <p:nvPicPr>
          <p:cNvPr id="4" name="Content Placeholder 5" descr="regressao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9" r="-33339"/>
          <a:stretch>
            <a:fillRect/>
          </a:stretch>
        </p:blipFill>
        <p:spPr>
          <a:xfrm>
            <a:off x="609600" y="1352551"/>
            <a:ext cx="82296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9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89788"/>
              </p:ext>
            </p:extLst>
          </p:nvPr>
        </p:nvGraphicFramePr>
        <p:xfrm>
          <a:off x="457200" y="120015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Idade</a:t>
                      </a:r>
                      <a:r>
                        <a:rPr lang="en-US" dirty="0" smtClean="0"/>
                        <a:t> (I)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Preço</a:t>
                      </a:r>
                      <a:r>
                        <a:rPr lang="en-US" dirty="0" smtClean="0"/>
                        <a:t>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 = 3 -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= P - Pc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77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30916" y="1291167"/>
            <a:ext cx="0" cy="240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30916" y="3693584"/>
            <a:ext cx="28786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11917" y="1714500"/>
            <a:ext cx="1682750" cy="111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96167" y="3853418"/>
            <a:ext cx="36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3302001" y="2051049"/>
            <a:ext cx="69850" cy="529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205314" y="2259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5765" y="215373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68030" y="12774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3302001" y="1593850"/>
            <a:ext cx="69850" cy="529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957926" y="1424848"/>
            <a:ext cx="36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{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50910" y="161713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0108" y="1345168"/>
            <a:ext cx="14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sz="1400" dirty="0" smtClean="0"/>
              <a:t>0</a:t>
            </a:r>
            <a:r>
              <a:rPr lang="en-US" sz="1000" dirty="0" smtClean="0"/>
              <a:t> </a:t>
            </a:r>
            <a:r>
              <a:rPr lang="en-US" dirty="0" smtClean="0"/>
              <a:t>+ b</a:t>
            </a:r>
            <a:r>
              <a:rPr lang="en-US" sz="1400" dirty="0" smtClean="0"/>
              <a:t>1</a:t>
            </a:r>
            <a:r>
              <a:rPr lang="en-US" sz="1000" dirty="0" smtClean="0"/>
              <a:t> * </a:t>
            </a:r>
            <a:r>
              <a:rPr lang="en-US" dirty="0" smtClean="0"/>
              <a:t>x</a:t>
            </a:r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34574" y="124568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0108" y="1763402"/>
            <a:ext cx="9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sz="1400" dirty="0" err="1" smtClean="0"/>
              <a:t>i</a:t>
            </a:r>
            <a:r>
              <a:rPr lang="en-US" dirty="0" smtClean="0"/>
              <a:t> = Y</a:t>
            </a:r>
            <a:r>
              <a:rPr lang="en-US" sz="1400" dirty="0"/>
              <a:t>i</a:t>
            </a:r>
            <a:r>
              <a:rPr lang="en-US" sz="1000" dirty="0" smtClean="0"/>
              <a:t> </a:t>
            </a:r>
            <a:r>
              <a:rPr lang="en-US" dirty="0" smtClean="0"/>
              <a:t>-</a:t>
            </a:r>
            <a:r>
              <a:rPr lang="en-US" sz="1000" dirty="0" smtClean="0"/>
              <a:t> </a:t>
            </a:r>
            <a:r>
              <a:rPr lang="en-US" dirty="0" smtClean="0"/>
              <a:t>Y</a:t>
            </a:r>
            <a:r>
              <a:rPr lang="en-US" sz="1400" dirty="0"/>
              <a:t>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3224" y="165631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65508" y="2131702"/>
            <a:ext cx="95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 = </a:t>
            </a:r>
            <a:r>
              <a:rPr lang="el-GR" dirty="0" smtClean="0"/>
              <a:t>Σ E</a:t>
            </a:r>
            <a:r>
              <a:rPr lang="en-US" dirty="0" smtClean="0"/>
              <a:t>²</a:t>
            </a:r>
            <a:r>
              <a:rPr lang="el-GR" dirty="0" smtClean="0"/>
              <a:t> 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18660" y="2132734"/>
            <a:ext cx="156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 = </a:t>
            </a:r>
            <a:r>
              <a:rPr lang="el-GR" dirty="0" smtClean="0"/>
              <a:t>Σ (</a:t>
            </a:r>
            <a:r>
              <a:rPr lang="en-US" dirty="0"/>
              <a:t>Y</a:t>
            </a:r>
            <a:r>
              <a:rPr lang="en-US" sz="1400" dirty="0"/>
              <a:t>i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Y</a:t>
            </a:r>
            <a:r>
              <a:rPr lang="en-US" sz="1400" dirty="0" smtClean="0"/>
              <a:t>i</a:t>
            </a:r>
            <a:r>
              <a:rPr lang="en-US" dirty="0" smtClean="0"/>
              <a:t>)²</a:t>
            </a:r>
            <a:r>
              <a:rPr lang="el-GR" dirty="0" smtClean="0"/>
              <a:t> 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39674" y="202461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69308" y="2134167"/>
            <a:ext cx="48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389924" y="2653434"/>
            <a:ext cx="338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 = </a:t>
            </a:r>
            <a:r>
              <a:rPr lang="el-GR" dirty="0" smtClean="0"/>
              <a:t>Σ (</a:t>
            </a:r>
            <a:r>
              <a:rPr lang="en-US" dirty="0"/>
              <a:t>Y</a:t>
            </a:r>
            <a:r>
              <a:rPr lang="en-US" sz="1400" dirty="0"/>
              <a:t>i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(b</a:t>
            </a:r>
            <a:r>
              <a:rPr lang="en-US" sz="14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b</a:t>
            </a:r>
            <a:r>
              <a:rPr lang="en-US" sz="1400" dirty="0"/>
              <a:t>1</a:t>
            </a:r>
            <a:r>
              <a:rPr lang="en-US" dirty="0"/>
              <a:t> * </a:t>
            </a:r>
            <a:r>
              <a:rPr lang="en-US" dirty="0" smtClean="0"/>
              <a:t>x</a:t>
            </a:r>
            <a:r>
              <a:rPr lang="en-US" sz="1400" dirty="0" smtClean="0"/>
              <a:t>i</a:t>
            </a:r>
            <a:r>
              <a:rPr lang="en-US" dirty="0" smtClean="0"/>
              <a:t>))²</a:t>
            </a:r>
            <a:r>
              <a:rPr lang="el-GR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960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Beta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equação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gerada</a:t>
            </a:r>
            <a:endParaRPr lang="en-US" dirty="0" smtClean="0"/>
          </a:p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derivadas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-se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equações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13417" y="1629833"/>
            <a:ext cx="5789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 = (X</a:t>
            </a:r>
            <a:r>
              <a:rPr lang="en-US" sz="3000" dirty="0" smtClean="0"/>
              <a:t>’ * X)   * (X’ * Y)</a:t>
            </a:r>
            <a:endParaRPr lang="en-US" sz="3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47485" y="1516333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513417" y="2575983"/>
            <a:ext cx="5789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 = B</a:t>
            </a:r>
            <a:r>
              <a:rPr lang="en-US" sz="2000" dirty="0" smtClean="0"/>
              <a:t>o</a:t>
            </a:r>
            <a:r>
              <a:rPr lang="en-US" sz="3000" dirty="0" smtClean="0"/>
              <a:t>, B</a:t>
            </a:r>
            <a:r>
              <a:rPr lang="en-US" sz="2000" dirty="0" smtClean="0"/>
              <a:t>1</a:t>
            </a:r>
            <a:r>
              <a:rPr lang="en-US" sz="3000" dirty="0" smtClean="0"/>
              <a:t>, B</a:t>
            </a:r>
            <a:r>
              <a:rPr lang="en-US" sz="2000" dirty="0" smtClean="0"/>
              <a:t>2</a:t>
            </a:r>
            <a:r>
              <a:rPr lang="mr-IN" sz="3000" dirty="0" smtClean="0"/>
              <a:t>… B</a:t>
            </a:r>
            <a:r>
              <a:rPr lang="mr-IN" sz="2000" dirty="0" smtClean="0"/>
              <a:t>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08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6500" y="183091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56833" y="1301750"/>
            <a:ext cx="10584" cy="1735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52083" y="1423485"/>
            <a:ext cx="804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0</a:t>
            </a:r>
          </a:p>
          <a:p>
            <a:r>
              <a:rPr lang="en-US" dirty="0" smtClean="0"/>
              <a:t>1    1</a:t>
            </a:r>
          </a:p>
          <a:p>
            <a:pPr marL="342900" indent="-342900">
              <a:buAutoNum type="arabicPlain"/>
            </a:pPr>
            <a:r>
              <a:rPr lang="en-US" dirty="0" smtClean="0"/>
              <a:t>1</a:t>
            </a:r>
          </a:p>
          <a:p>
            <a:r>
              <a:rPr lang="en-US" dirty="0" smtClean="0"/>
              <a:t>1    2</a:t>
            </a:r>
          </a:p>
          <a:p>
            <a:r>
              <a:rPr lang="en-US" dirty="0" smtClean="0"/>
              <a:t>1    1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44233" y="1301750"/>
            <a:ext cx="10584" cy="1735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98234" y="186158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348567" y="1332415"/>
            <a:ext cx="10584" cy="1735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3817" y="1454150"/>
            <a:ext cx="804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1 </a:t>
            </a:r>
          </a:p>
          <a:p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829060" y="1332415"/>
            <a:ext cx="10584" cy="1735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3444" y="14128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’</a:t>
            </a:r>
            <a:r>
              <a:rPr lang="en-US" dirty="0" smtClean="0"/>
              <a:t> =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87024" y="1210679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3108" y="1332415"/>
            <a:ext cx="172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1    1    1     1</a:t>
            </a:r>
          </a:p>
          <a:p>
            <a:r>
              <a:rPr lang="en-US" dirty="0" smtClean="0"/>
              <a:t>0    1    1     2     1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308856" y="1210679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8151" y="2621487"/>
            <a:ext cx="7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’*X</a:t>
            </a:r>
            <a:r>
              <a:rPr lang="en-US" dirty="0" smtClean="0"/>
              <a:t> =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5875" y="2461651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51959" y="2583387"/>
            <a:ext cx="67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 smtClean="0"/>
              <a:t>5</a:t>
            </a:r>
          </a:p>
          <a:p>
            <a:r>
              <a:rPr lang="en-US" dirty="0" smtClean="0"/>
              <a:t>5    7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825068" y="2461651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0150" y="2646412"/>
            <a:ext cx="7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’*Y</a:t>
            </a:r>
            <a:r>
              <a:rPr lang="en-US" dirty="0" smtClean="0"/>
              <a:t> =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107874" y="2486576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83958" y="2608312"/>
            <a:ext cx="67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  <a:p>
            <a:r>
              <a:rPr lang="en-US" dirty="0"/>
              <a:t>8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655983" y="2482228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400" y="40470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600316" y="3820551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6400" y="3942287"/>
            <a:ext cx="67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dirty="0" smtClean="0"/>
              <a:t>5</a:t>
            </a:r>
          </a:p>
          <a:p>
            <a:r>
              <a:rPr lang="en-US" dirty="0" smtClean="0"/>
              <a:t>5    7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349509" y="3820551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0453" y="3660457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35928" y="3820551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12012" y="3942287"/>
            <a:ext cx="67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  <a:p>
            <a:r>
              <a:rPr lang="en-US" dirty="0"/>
              <a:t>8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484037" y="3816203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04690" y="4047067"/>
            <a:ext cx="51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117034" y="3851215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40203" y="3972951"/>
            <a:ext cx="101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0,7   -0,5</a:t>
            </a:r>
          </a:p>
          <a:p>
            <a:r>
              <a:rPr lang="en-US" dirty="0" smtClean="0"/>
              <a:t>-0,5   0,5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183717" y="3851215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6233" y="3851215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12317" y="3972951"/>
            <a:ext cx="67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  <a:p>
            <a:r>
              <a:rPr lang="en-US" dirty="0"/>
              <a:t>8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884342" y="3846867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85426" y="4044951"/>
            <a:ext cx="51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21441" y="40605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07874" y="3797235"/>
            <a:ext cx="0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83958" y="3918971"/>
            <a:ext cx="67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655983" y="3792887"/>
            <a:ext cx="10584" cy="89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1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13417" y="1629833"/>
            <a:ext cx="57890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</a:t>
            </a:r>
            <a:r>
              <a:rPr lang="en-US" sz="2000" dirty="0" smtClean="0"/>
              <a:t>o </a:t>
            </a:r>
            <a:r>
              <a:rPr lang="en-US" sz="3000" dirty="0" smtClean="0"/>
              <a:t>= 3        B</a:t>
            </a:r>
            <a:r>
              <a:rPr lang="en-US" sz="2000" dirty="0" smtClean="0"/>
              <a:t>1</a:t>
            </a:r>
            <a:r>
              <a:rPr lang="en-US" sz="3000" dirty="0" smtClean="0"/>
              <a:t> = -1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P = 3 </a:t>
            </a:r>
            <a:r>
              <a:rPr lang="mr-IN" sz="3000" dirty="0"/>
              <a:t>+</a:t>
            </a:r>
            <a:r>
              <a:rPr lang="en-US" sz="3000" dirty="0" smtClean="0"/>
              <a:t> ((-1) * </a:t>
            </a:r>
            <a:r>
              <a:rPr lang="en-US" sz="3000" dirty="0" err="1" smtClean="0"/>
              <a:t>Idade</a:t>
            </a:r>
            <a:r>
              <a:rPr lang="en-US" sz="3000" dirty="0" smtClean="0"/>
              <a:t>)</a:t>
            </a:r>
          </a:p>
          <a:p>
            <a:endParaRPr lang="en-US" sz="3000" dirty="0" smtClean="0"/>
          </a:p>
          <a:p>
            <a:r>
              <a:rPr lang="en-US" sz="3000" dirty="0" smtClean="0"/>
              <a:t>P = 3 - </a:t>
            </a:r>
            <a:r>
              <a:rPr lang="en-US" sz="3000" dirty="0" err="1" smtClean="0"/>
              <a:t>Idade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513417" y="2356935"/>
            <a:ext cx="376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^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509428" y="3292502"/>
            <a:ext cx="376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^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9681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(</a:t>
            </a:r>
            <a:r>
              <a:rPr lang="en-US" dirty="0" err="1" smtClean="0"/>
              <a:t>estatística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Explicada</a:t>
            </a:r>
            <a:r>
              <a:rPr lang="en-US" dirty="0" smtClean="0"/>
              <a:t> / </a:t>
            </a:r>
            <a:r>
              <a:rPr lang="en-US" dirty="0" err="1" smtClean="0"/>
              <a:t>Dependente</a:t>
            </a:r>
            <a:r>
              <a:rPr lang="en-US" dirty="0" smtClean="0"/>
              <a:t> (Y)</a:t>
            </a:r>
          </a:p>
          <a:p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Explicativa</a:t>
            </a:r>
            <a:r>
              <a:rPr lang="en-US" dirty="0" smtClean="0"/>
              <a:t> / </a:t>
            </a:r>
            <a:r>
              <a:rPr lang="en-US" dirty="0" err="1" smtClean="0"/>
              <a:t>Independente</a:t>
            </a:r>
            <a:r>
              <a:rPr lang="en-US" dirty="0" smtClean="0"/>
              <a:t> (X)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endParaRPr lang="en-US" dirty="0" smtClean="0"/>
          </a:p>
          <a:p>
            <a:r>
              <a:rPr lang="en-US" dirty="0" smtClean="0"/>
              <a:t>Uma </a:t>
            </a:r>
            <a:r>
              <a:rPr lang="en-US" dirty="0" err="1" smtClean="0"/>
              <a:t>Equação</a:t>
            </a:r>
            <a:r>
              <a:rPr lang="en-US" dirty="0" smtClean="0"/>
              <a:t>: Y = B *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7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(</a:t>
            </a:r>
            <a:r>
              <a:rPr lang="en-US" dirty="0" err="1" smtClean="0"/>
              <a:t>estatística</a:t>
            </a:r>
            <a:r>
              <a:rPr lang="en-US" dirty="0" smtClean="0"/>
              <a:t>)?</a:t>
            </a:r>
            <a:endParaRPr lang="en-US" dirty="0"/>
          </a:p>
        </p:txBody>
      </p:sp>
      <p:pic>
        <p:nvPicPr>
          <p:cNvPr id="4" name="Content Placeholder 3" descr="regressao-0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9" r="-33339"/>
          <a:stretch>
            <a:fillRect/>
          </a:stretch>
        </p:blipFill>
        <p:spPr>
          <a:xfrm>
            <a:off x="-227148" y="1063229"/>
            <a:ext cx="9257574" cy="3872466"/>
          </a:xfrm>
        </p:spPr>
      </p:pic>
    </p:spTree>
    <p:extLst>
      <p:ext uri="{BB962C8B-B14F-4D97-AF65-F5344CB8AC3E}">
        <p14:creationId xmlns:p14="http://schemas.microsoft.com/office/powerpoint/2010/main" val="269975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Avaliação</a:t>
            </a:r>
            <a:endParaRPr lang="en-US" dirty="0"/>
          </a:p>
          <a:p>
            <a:pPr lvl="1"/>
            <a:r>
              <a:rPr lang="en-US" dirty="0" err="1" smtClean="0"/>
              <a:t>imóvel</a:t>
            </a:r>
            <a:endParaRPr lang="en-US" dirty="0" smtClean="0"/>
          </a:p>
          <a:p>
            <a:pPr lvl="1"/>
            <a:r>
              <a:rPr lang="en-US" dirty="0" err="1" smtClean="0"/>
              <a:t>carro</a:t>
            </a:r>
            <a:endParaRPr lang="en-US" dirty="0" smtClean="0"/>
          </a:p>
          <a:p>
            <a:r>
              <a:rPr lang="en-US" dirty="0" err="1" smtClean="0"/>
              <a:t>Pontuação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endParaRPr lang="en-US" dirty="0" smtClean="0"/>
          </a:p>
          <a:p>
            <a:r>
              <a:rPr lang="en-US" dirty="0" err="1" smtClean="0"/>
              <a:t>Variação</a:t>
            </a:r>
            <a:r>
              <a:rPr lang="en-US" dirty="0" smtClean="0"/>
              <a:t> de </a:t>
            </a:r>
            <a:r>
              <a:rPr lang="en-US" dirty="0" err="1" smtClean="0"/>
              <a:t>Salário</a:t>
            </a:r>
            <a:endParaRPr lang="en-US" dirty="0"/>
          </a:p>
          <a:p>
            <a:pPr lvl="1"/>
            <a:r>
              <a:rPr lang="en-US" dirty="0" err="1" smtClean="0"/>
              <a:t>desemprego</a:t>
            </a:r>
            <a:endParaRPr lang="en-US" dirty="0" smtClean="0"/>
          </a:p>
          <a:p>
            <a:pPr lvl="1"/>
            <a:r>
              <a:rPr lang="en-US" dirty="0" err="1" smtClean="0"/>
              <a:t>região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Regressão</a:t>
            </a:r>
            <a:r>
              <a:rPr lang="en-US" dirty="0" smtClean="0"/>
              <a:t> Linear </a:t>
            </a:r>
            <a:r>
              <a:rPr lang="en-US" dirty="0" err="1" smtClean="0"/>
              <a:t>Múltipla</a:t>
            </a:r>
            <a:endParaRPr lang="en-US" dirty="0" smtClean="0"/>
          </a:p>
          <a:p>
            <a:pPr lvl="1"/>
            <a:r>
              <a:rPr lang="en-US" dirty="0" smtClean="0"/>
              <a:t>OLS (Ordinary least squares)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r>
              <a:rPr lang="en-US" dirty="0"/>
              <a:t>k-NN (k-nearest neighbors </a:t>
            </a:r>
            <a:r>
              <a:rPr lang="en-US" dirty="0" smtClean="0"/>
              <a:t>algorithm)</a:t>
            </a:r>
          </a:p>
          <a:p>
            <a:r>
              <a:rPr lang="en-US" dirty="0" smtClean="0"/>
              <a:t>SVM (Support vector machine)</a:t>
            </a:r>
          </a:p>
          <a:p>
            <a:r>
              <a:rPr lang="en-US" dirty="0" smtClean="0"/>
              <a:t>Entre outros</a:t>
            </a:r>
          </a:p>
        </p:txBody>
      </p:sp>
    </p:spTree>
    <p:extLst>
      <p:ext uri="{BB962C8B-B14F-4D97-AF65-F5344CB8AC3E}">
        <p14:creationId xmlns:p14="http://schemas.microsoft.com/office/powerpoint/2010/main" val="312206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 Simples</a:t>
            </a:r>
          </a:p>
        </p:txBody>
      </p:sp>
      <p:pic>
        <p:nvPicPr>
          <p:cNvPr id="13" name="Content Placeholder 12" descr="regressao-0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9" r="-33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75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 Simples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Tangente</a:t>
            </a:r>
            <a:r>
              <a:rPr lang="en-US" dirty="0" smtClean="0"/>
              <a:t> 45º = 1</a:t>
            </a:r>
          </a:p>
          <a:p>
            <a:r>
              <a:rPr lang="en-US" dirty="0" smtClean="0"/>
              <a:t>P = </a:t>
            </a:r>
            <a:r>
              <a:rPr lang="en-US" dirty="0" smtClean="0"/>
              <a:t>30 </a:t>
            </a:r>
            <a:r>
              <a:rPr lang="en-US" dirty="0" smtClean="0"/>
              <a:t>+ 1 * A</a:t>
            </a:r>
          </a:p>
          <a:p>
            <a:r>
              <a:rPr lang="en-US" dirty="0"/>
              <a:t>3</a:t>
            </a:r>
            <a:r>
              <a:rPr lang="en-US" dirty="0" smtClean="0"/>
              <a:t>0 </a:t>
            </a:r>
            <a:r>
              <a:rPr lang="en-US" dirty="0" err="1" smtClean="0"/>
              <a:t>é</a:t>
            </a:r>
            <a:r>
              <a:rPr lang="en-US" dirty="0" smtClean="0"/>
              <a:t> o valor do </a:t>
            </a:r>
            <a:r>
              <a:rPr lang="en-US" dirty="0" err="1" smtClean="0"/>
              <a:t>intercepto</a:t>
            </a:r>
            <a:r>
              <a:rPr lang="en-US" dirty="0" smtClean="0"/>
              <a:t> (slope)</a:t>
            </a:r>
          </a:p>
          <a:p>
            <a:r>
              <a:rPr lang="en-US" dirty="0" err="1" smtClean="0"/>
              <a:t>Interpretação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1 metro </a:t>
            </a:r>
            <a:r>
              <a:rPr lang="en-US" dirty="0" err="1" smtClean="0"/>
              <a:t>quadrado</a:t>
            </a:r>
            <a:r>
              <a:rPr lang="en-US" dirty="0" smtClean="0"/>
              <a:t> de </a:t>
            </a:r>
            <a:r>
              <a:rPr lang="en-US" dirty="0" err="1" smtClean="0"/>
              <a:t>área</a:t>
            </a:r>
            <a:r>
              <a:rPr lang="en-US" dirty="0" smtClean="0"/>
              <a:t> o valor do </a:t>
            </a:r>
            <a:r>
              <a:rPr lang="en-US" dirty="0" err="1" smtClean="0"/>
              <a:t>terreno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 smtClean="0"/>
              <a:t> R$ 1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918" y="1566622"/>
            <a:ext cx="3704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^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216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OLS (Ordinary Least </a:t>
            </a:r>
            <a:r>
              <a:rPr lang="en-US" dirty="0" smtClean="0"/>
              <a:t>Squares)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9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Quadrados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Minimizar</a:t>
            </a:r>
            <a:r>
              <a:rPr lang="en-US" dirty="0" smtClean="0"/>
              <a:t> o </a:t>
            </a:r>
            <a:r>
              <a:rPr lang="en-US" dirty="0" err="1" smtClean="0"/>
              <a:t>quadrado</a:t>
            </a:r>
            <a:r>
              <a:rPr lang="en-US" dirty="0" smtClean="0"/>
              <a:t> dos </a:t>
            </a:r>
            <a:r>
              <a:rPr lang="en-US" dirty="0" err="1" smtClean="0"/>
              <a:t>erros</a:t>
            </a:r>
            <a:endParaRPr lang="en-US" dirty="0" smtClean="0"/>
          </a:p>
          <a:p>
            <a:r>
              <a:rPr lang="en-US" dirty="0" err="1" smtClean="0"/>
              <a:t>Encontra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equação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com base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 smtClean="0"/>
          </a:p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via </a:t>
            </a:r>
            <a:r>
              <a:rPr lang="en-US" dirty="0" err="1" smtClean="0"/>
              <a:t>matrizes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2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464</Words>
  <Application>Microsoft Macintosh PowerPoint</Application>
  <PresentationFormat>On-screen Show (16:9)</PresentationFormat>
  <Paragraphs>164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Regressão Linear</vt:lpstr>
      <vt:lpstr>O que é Regressão (estatística)?</vt:lpstr>
      <vt:lpstr>O que é Regressão (estatística)?</vt:lpstr>
      <vt:lpstr>Problemas de Regressão</vt:lpstr>
      <vt:lpstr>Técnicas de Regressão</vt:lpstr>
      <vt:lpstr>Regressão Linear Simples</vt:lpstr>
      <vt:lpstr>Regressão Linear Simples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 Linear</dc:title>
  <dc:creator>Gileno Alves Santa Cruz Filho</dc:creator>
  <cp:lastModifiedBy>Gileno Alves Santa Cruz Filho</cp:lastModifiedBy>
  <cp:revision>45</cp:revision>
  <dcterms:created xsi:type="dcterms:W3CDTF">2017-03-22T01:31:01Z</dcterms:created>
  <dcterms:modified xsi:type="dcterms:W3CDTF">2017-04-16T18:21:43Z</dcterms:modified>
</cp:coreProperties>
</file>