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7" r:id="rId2"/>
    <p:sldId id="259" r:id="rId3"/>
    <p:sldId id="272" r:id="rId4"/>
    <p:sldId id="309" r:id="rId5"/>
    <p:sldId id="265" r:id="rId6"/>
    <p:sldId id="266" r:id="rId7"/>
    <p:sldId id="290" r:id="rId8"/>
    <p:sldId id="267" r:id="rId9"/>
    <p:sldId id="273" r:id="rId10"/>
    <p:sldId id="274" r:id="rId11"/>
    <p:sldId id="302" r:id="rId12"/>
    <p:sldId id="275" r:id="rId13"/>
    <p:sldId id="280" r:id="rId14"/>
    <p:sldId id="281" r:id="rId15"/>
    <p:sldId id="308" r:id="rId16"/>
    <p:sldId id="283" r:id="rId17"/>
    <p:sldId id="291" r:id="rId18"/>
    <p:sldId id="310" r:id="rId19"/>
    <p:sldId id="304" r:id="rId20"/>
    <p:sldId id="293" r:id="rId21"/>
    <p:sldId id="296" r:id="rId22"/>
    <p:sldId id="292" r:id="rId23"/>
    <p:sldId id="277" r:id="rId24"/>
    <p:sldId id="298" r:id="rId25"/>
    <p:sldId id="299" r:id="rId26"/>
    <p:sldId id="276" r:id="rId27"/>
    <p:sldId id="303" r:id="rId28"/>
    <p:sldId id="287" r:id="rId29"/>
    <p:sldId id="288" r:id="rId30"/>
    <p:sldId id="305" r:id="rId31"/>
    <p:sldId id="289" r:id="rId32"/>
    <p:sldId id="307" r:id="rId33"/>
    <p:sldId id="311" r:id="rId34"/>
    <p:sldId id="285" r:id="rId35"/>
    <p:sldId id="278" r:id="rId36"/>
    <p:sldId id="312" r:id="rId37"/>
    <p:sldId id="27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40899-9255-42E7-89BA-71835C49003B}" type="doc">
      <dgm:prSet loTypeId="urn:microsoft.com/office/officeart/2005/8/layout/pyramid1" loCatId="pyramid" qsTypeId="urn:microsoft.com/office/officeart/2005/8/quickstyle/simple1" qsCatId="simple" csTypeId="urn:microsoft.com/office/officeart/2005/8/colors/accent6_5" csCatId="accent6" phldr="1"/>
      <dgm:spPr/>
    </dgm:pt>
    <dgm:pt modelId="{605FBCD3-F26F-4AD7-AA45-EE953F6FD906}">
      <dgm:prSet phldrT="[Text]" custT="1"/>
      <dgm:spPr/>
      <dgm:t>
        <a:bodyPr/>
        <a:lstStyle/>
        <a:p>
          <a:r>
            <a:rPr lang="es-419" sz="3000" dirty="0"/>
            <a:t>Business</a:t>
          </a:r>
        </a:p>
        <a:p>
          <a:r>
            <a:rPr lang="es-419" sz="3000" dirty="0"/>
            <a:t>Use Cases</a:t>
          </a:r>
        </a:p>
      </dgm:t>
    </dgm:pt>
    <dgm:pt modelId="{337D72C4-3A8F-41EB-A9DC-71E2343D6A4F}" type="parTrans" cxnId="{BB959B0C-278E-4E52-96C3-FE8778428342}">
      <dgm:prSet/>
      <dgm:spPr/>
      <dgm:t>
        <a:bodyPr/>
        <a:lstStyle/>
        <a:p>
          <a:endParaRPr lang="es-419"/>
        </a:p>
      </dgm:t>
    </dgm:pt>
    <dgm:pt modelId="{C3323BAE-1E3D-4076-8A00-EDC01E8EAB7B}" type="sibTrans" cxnId="{BB959B0C-278E-4E52-96C3-FE8778428342}">
      <dgm:prSet/>
      <dgm:spPr/>
      <dgm:t>
        <a:bodyPr/>
        <a:lstStyle/>
        <a:p>
          <a:endParaRPr lang="es-419"/>
        </a:p>
      </dgm:t>
    </dgm:pt>
    <dgm:pt modelId="{61478419-D1C7-4567-836F-6E7515B0F22B}">
      <dgm:prSet phldrT="[Text]" custT="1"/>
      <dgm:spPr/>
      <dgm:t>
        <a:bodyPr/>
        <a:lstStyle/>
        <a:p>
          <a:r>
            <a:rPr lang="en-US" sz="3000" noProof="0" dirty="0"/>
            <a:t>Unit testing in development</a:t>
          </a:r>
        </a:p>
      </dgm:t>
    </dgm:pt>
    <dgm:pt modelId="{F33F29BB-AC83-4A97-8BB2-E7607CCF0B25}" type="parTrans" cxnId="{FAB8EC42-94E3-4AE7-8EFA-31E5EF9EFC55}">
      <dgm:prSet/>
      <dgm:spPr/>
      <dgm:t>
        <a:bodyPr/>
        <a:lstStyle/>
        <a:p>
          <a:endParaRPr lang="es-419"/>
        </a:p>
      </dgm:t>
    </dgm:pt>
    <dgm:pt modelId="{1124C339-FF97-4164-B7A4-2E4248AD3AF3}" type="sibTrans" cxnId="{FAB8EC42-94E3-4AE7-8EFA-31E5EF9EFC55}">
      <dgm:prSet/>
      <dgm:spPr/>
      <dgm:t>
        <a:bodyPr/>
        <a:lstStyle/>
        <a:p>
          <a:endParaRPr lang="es-419"/>
        </a:p>
      </dgm:t>
    </dgm:pt>
    <dgm:pt modelId="{16B12C04-5C9C-45B5-B358-93C6A619E97C}" type="pres">
      <dgm:prSet presAssocID="{12E40899-9255-42E7-89BA-71835C49003B}" presName="Name0" presStyleCnt="0">
        <dgm:presLayoutVars>
          <dgm:dir/>
          <dgm:animLvl val="lvl"/>
          <dgm:resizeHandles val="exact"/>
        </dgm:presLayoutVars>
      </dgm:prSet>
      <dgm:spPr/>
    </dgm:pt>
    <dgm:pt modelId="{A898FE46-A219-4942-BDFB-F8122FE7E57D}" type="pres">
      <dgm:prSet presAssocID="{605FBCD3-F26F-4AD7-AA45-EE953F6FD906}" presName="Name8" presStyleCnt="0"/>
      <dgm:spPr/>
    </dgm:pt>
    <dgm:pt modelId="{7186CE9D-568A-4882-A20D-38E0DDC88A00}" type="pres">
      <dgm:prSet presAssocID="{605FBCD3-F26F-4AD7-AA45-EE953F6FD906}" presName="level" presStyleLbl="node1" presStyleIdx="0" presStyleCnt="2">
        <dgm:presLayoutVars>
          <dgm:chMax val="1"/>
          <dgm:bulletEnabled val="1"/>
        </dgm:presLayoutVars>
      </dgm:prSet>
      <dgm:spPr/>
    </dgm:pt>
    <dgm:pt modelId="{9B998A1C-6026-4908-B1E5-2120306BE244}" type="pres">
      <dgm:prSet presAssocID="{605FBCD3-F26F-4AD7-AA45-EE953F6FD90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C3CF857-59FC-49C5-8253-E58EEA8B15BD}" type="pres">
      <dgm:prSet presAssocID="{61478419-D1C7-4567-836F-6E7515B0F22B}" presName="Name8" presStyleCnt="0"/>
      <dgm:spPr/>
    </dgm:pt>
    <dgm:pt modelId="{1DA9832C-AE6C-4183-8981-A01912C761E8}" type="pres">
      <dgm:prSet presAssocID="{61478419-D1C7-4567-836F-6E7515B0F22B}" presName="level" presStyleLbl="node1" presStyleIdx="1" presStyleCnt="2">
        <dgm:presLayoutVars>
          <dgm:chMax val="1"/>
          <dgm:bulletEnabled val="1"/>
        </dgm:presLayoutVars>
      </dgm:prSet>
      <dgm:spPr/>
    </dgm:pt>
    <dgm:pt modelId="{FC5BE3CB-E235-4C5C-AA18-0DCD2826E777}" type="pres">
      <dgm:prSet presAssocID="{61478419-D1C7-4567-836F-6E7515B0F22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B959B0C-278E-4E52-96C3-FE8778428342}" srcId="{12E40899-9255-42E7-89BA-71835C49003B}" destId="{605FBCD3-F26F-4AD7-AA45-EE953F6FD906}" srcOrd="0" destOrd="0" parTransId="{337D72C4-3A8F-41EB-A9DC-71E2343D6A4F}" sibTransId="{C3323BAE-1E3D-4076-8A00-EDC01E8EAB7B}"/>
    <dgm:cxn modelId="{FAB8EC42-94E3-4AE7-8EFA-31E5EF9EFC55}" srcId="{12E40899-9255-42E7-89BA-71835C49003B}" destId="{61478419-D1C7-4567-836F-6E7515B0F22B}" srcOrd="1" destOrd="0" parTransId="{F33F29BB-AC83-4A97-8BB2-E7607CCF0B25}" sibTransId="{1124C339-FF97-4164-B7A4-2E4248AD3AF3}"/>
    <dgm:cxn modelId="{60F5FB6E-78AF-4415-8DB7-7A3F258D60EB}" type="presOf" srcId="{605FBCD3-F26F-4AD7-AA45-EE953F6FD906}" destId="{9B998A1C-6026-4908-B1E5-2120306BE244}" srcOrd="1" destOrd="0" presId="urn:microsoft.com/office/officeart/2005/8/layout/pyramid1"/>
    <dgm:cxn modelId="{BDD92A70-98A5-4049-83DB-FB531519D4C1}" type="presOf" srcId="{61478419-D1C7-4567-836F-6E7515B0F22B}" destId="{FC5BE3CB-E235-4C5C-AA18-0DCD2826E777}" srcOrd="1" destOrd="0" presId="urn:microsoft.com/office/officeart/2005/8/layout/pyramid1"/>
    <dgm:cxn modelId="{30D3398A-53E0-4371-B992-B7FCF074CE14}" type="presOf" srcId="{605FBCD3-F26F-4AD7-AA45-EE953F6FD906}" destId="{7186CE9D-568A-4882-A20D-38E0DDC88A00}" srcOrd="0" destOrd="0" presId="urn:microsoft.com/office/officeart/2005/8/layout/pyramid1"/>
    <dgm:cxn modelId="{AC9BEED7-7881-45DA-8226-AD6B43EED5D3}" type="presOf" srcId="{12E40899-9255-42E7-89BA-71835C49003B}" destId="{16B12C04-5C9C-45B5-B358-93C6A619E97C}" srcOrd="0" destOrd="0" presId="urn:microsoft.com/office/officeart/2005/8/layout/pyramid1"/>
    <dgm:cxn modelId="{8AAD80EB-96F6-443D-A378-9C3A51840197}" type="presOf" srcId="{61478419-D1C7-4567-836F-6E7515B0F22B}" destId="{1DA9832C-AE6C-4183-8981-A01912C761E8}" srcOrd="0" destOrd="0" presId="urn:microsoft.com/office/officeart/2005/8/layout/pyramid1"/>
    <dgm:cxn modelId="{720F6E54-3473-4F3D-8CFC-E249159D80C3}" type="presParOf" srcId="{16B12C04-5C9C-45B5-B358-93C6A619E97C}" destId="{A898FE46-A219-4942-BDFB-F8122FE7E57D}" srcOrd="0" destOrd="0" presId="urn:microsoft.com/office/officeart/2005/8/layout/pyramid1"/>
    <dgm:cxn modelId="{9F0AF96F-9715-409E-8221-251D51154AD1}" type="presParOf" srcId="{A898FE46-A219-4942-BDFB-F8122FE7E57D}" destId="{7186CE9D-568A-4882-A20D-38E0DDC88A00}" srcOrd="0" destOrd="0" presId="urn:microsoft.com/office/officeart/2005/8/layout/pyramid1"/>
    <dgm:cxn modelId="{62D6EA96-E398-4602-A547-30969629F2DE}" type="presParOf" srcId="{A898FE46-A219-4942-BDFB-F8122FE7E57D}" destId="{9B998A1C-6026-4908-B1E5-2120306BE244}" srcOrd="1" destOrd="0" presId="urn:microsoft.com/office/officeart/2005/8/layout/pyramid1"/>
    <dgm:cxn modelId="{011F8A1E-3DBA-4870-913D-B8669262406A}" type="presParOf" srcId="{16B12C04-5C9C-45B5-B358-93C6A619E97C}" destId="{6C3CF857-59FC-49C5-8253-E58EEA8B15BD}" srcOrd="1" destOrd="0" presId="urn:microsoft.com/office/officeart/2005/8/layout/pyramid1"/>
    <dgm:cxn modelId="{171FCCE7-C0BA-4B7F-A714-5420C7D8222C}" type="presParOf" srcId="{6C3CF857-59FC-49C5-8253-E58EEA8B15BD}" destId="{1DA9832C-AE6C-4183-8981-A01912C761E8}" srcOrd="0" destOrd="0" presId="urn:microsoft.com/office/officeart/2005/8/layout/pyramid1"/>
    <dgm:cxn modelId="{55463662-6280-4BB4-A896-868843661D8F}" type="presParOf" srcId="{6C3CF857-59FC-49C5-8253-E58EEA8B15BD}" destId="{FC5BE3CB-E235-4C5C-AA18-0DCD2826E77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6CE9D-568A-4882-A20D-38E0DDC88A00}">
      <dsp:nvSpPr>
        <dsp:cNvPr id="0" name=""/>
        <dsp:cNvSpPr/>
      </dsp:nvSpPr>
      <dsp:spPr>
        <a:xfrm>
          <a:off x="1907540" y="0"/>
          <a:ext cx="3815079" cy="2455756"/>
        </a:xfrm>
        <a:prstGeom prst="trapezoid">
          <a:avLst>
            <a:gd name="adj" fmla="val 77676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000" kern="1200" dirty="0"/>
            <a:t>Business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000" kern="1200" dirty="0"/>
            <a:t>Use Cases</a:t>
          </a:r>
        </a:p>
      </dsp:txBody>
      <dsp:txXfrm>
        <a:off x="1907540" y="0"/>
        <a:ext cx="3815079" cy="2455756"/>
      </dsp:txXfrm>
    </dsp:sp>
    <dsp:sp modelId="{1DA9832C-AE6C-4183-8981-A01912C761E8}">
      <dsp:nvSpPr>
        <dsp:cNvPr id="0" name=""/>
        <dsp:cNvSpPr/>
      </dsp:nvSpPr>
      <dsp:spPr>
        <a:xfrm>
          <a:off x="0" y="2455756"/>
          <a:ext cx="7630159" cy="2455756"/>
        </a:xfrm>
        <a:prstGeom prst="trapezoid">
          <a:avLst>
            <a:gd name="adj" fmla="val 77676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Unit testing in development</a:t>
          </a:r>
        </a:p>
      </dsp:txBody>
      <dsp:txXfrm>
        <a:off x="1335278" y="2455756"/>
        <a:ext cx="4959604" cy="2455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88825" cy="6866467"/>
            <a:chOff x="0" y="-8467"/>
            <a:chExt cx="12188825" cy="686646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9761297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9835188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6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1001837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01837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7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9551939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82673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980593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61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6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943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12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BE223-CD85-42AE-8DFA-EE0A202FC0D9}"/>
              </a:ext>
            </a:extLst>
          </p:cNvPr>
          <p:cNvSpPr/>
          <p:nvPr userDrawn="1"/>
        </p:nvSpPr>
        <p:spPr>
          <a:xfrm>
            <a:off x="677332" y="1173018"/>
            <a:ext cx="1074804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2270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748048" cy="5634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10748048" cy="4628198"/>
          </a:xfr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E9E57-4F91-48DE-8585-D3A7D390D1C3}"/>
              </a:ext>
            </a:extLst>
          </p:cNvPr>
          <p:cNvSpPr/>
          <p:nvPr userDrawn="1"/>
        </p:nvSpPr>
        <p:spPr>
          <a:xfrm>
            <a:off x="677332" y="1173018"/>
            <a:ext cx="1074804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8260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10701865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701864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6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85455"/>
            <a:ext cx="5030739" cy="46559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22109" y="1385455"/>
            <a:ext cx="4960626" cy="46559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B234ED-49DB-4DE3-BAA6-97B0C87C6EDF}"/>
              </a:ext>
            </a:extLst>
          </p:cNvPr>
          <p:cNvSpPr/>
          <p:nvPr userDrawn="1"/>
        </p:nvSpPr>
        <p:spPr>
          <a:xfrm>
            <a:off x="677332" y="1173018"/>
            <a:ext cx="1074804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933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35611" cy="6834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40873"/>
            <a:ext cx="5060037" cy="57593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016809"/>
            <a:ext cx="5060037" cy="402455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3564" y="1440547"/>
            <a:ext cx="53023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3565" y="2016809"/>
            <a:ext cx="5302360" cy="402455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7CE5A-159C-4FF5-91DF-1A0DC8329501}"/>
              </a:ext>
            </a:extLst>
          </p:cNvPr>
          <p:cNvSpPr/>
          <p:nvPr userDrawn="1"/>
        </p:nvSpPr>
        <p:spPr>
          <a:xfrm>
            <a:off x="677332" y="1173018"/>
            <a:ext cx="1074804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1590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72656"/>
            <a:ext cx="11006666" cy="7389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02DAD-970B-42ED-9DC9-00D438C05ABD}"/>
              </a:ext>
            </a:extLst>
          </p:cNvPr>
          <p:cNvSpPr/>
          <p:nvPr userDrawn="1"/>
        </p:nvSpPr>
        <p:spPr>
          <a:xfrm>
            <a:off x="677332" y="1173018"/>
            <a:ext cx="1074804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472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4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3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88825" cy="6866467"/>
            <a:chOff x="0" y="-8467"/>
            <a:chExt cx="12188825" cy="6866467"/>
          </a:xfrm>
        </p:grpSpPr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350883" cy="563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13165"/>
            <a:ext cx="10350884" cy="4628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2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6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6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6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6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6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3FE1-D175-46E9-BBD0-6ECF80B81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2404534"/>
            <a:ext cx="10908145" cy="1646302"/>
          </a:xfrm>
        </p:spPr>
        <p:txBody>
          <a:bodyPr/>
          <a:lstStyle/>
          <a:p>
            <a:r>
              <a:rPr lang="es-419" sz="4400" dirty="0" err="1"/>
              <a:t>Unit</a:t>
            </a:r>
            <a:r>
              <a:rPr lang="es-419" sz="4400" dirty="0"/>
              <a:t> </a:t>
            </a:r>
            <a:r>
              <a:rPr lang="es-419" sz="4400" dirty="0" err="1"/>
              <a:t>testing</a:t>
            </a:r>
            <a:r>
              <a:rPr lang="es-419" sz="4400" dirty="0"/>
              <a:t> </a:t>
            </a:r>
            <a:r>
              <a:rPr lang="es-419" sz="4400" dirty="0" err="1"/>
              <a:t>with</a:t>
            </a:r>
            <a:r>
              <a:rPr lang="es-419" sz="4400" dirty="0"/>
              <a:t> </a:t>
            </a:r>
            <a:r>
              <a:rPr lang="es-419" sz="4400" dirty="0" err="1"/>
              <a:t>Qt</a:t>
            </a:r>
            <a:endParaRPr lang="es-419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3CAB9-7D1F-4AF3-8C52-D9386471E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419" sz="700" dirty="0"/>
              <a:t>Versión 0.9</a:t>
            </a:r>
          </a:p>
        </p:txBody>
      </p:sp>
    </p:spTree>
    <p:extLst>
      <p:ext uri="{BB962C8B-B14F-4D97-AF65-F5344CB8AC3E}">
        <p14:creationId xmlns:p14="http://schemas.microsoft.com/office/powerpoint/2010/main" val="198475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12DE-0461-429A-ADBC-A303186E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Unit Tests are helpful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63DE-7BF0-4905-AD15-896C9690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Unit testing must be executed faster in developer machine, to always run them</a:t>
            </a:r>
            <a:r>
              <a:rPr lang="en-US" sz="1800" dirty="0"/>
              <a:t>.</a:t>
            </a:r>
          </a:p>
          <a:p>
            <a:r>
              <a:rPr lang="en-US" sz="2000" dirty="0"/>
              <a:t>The test must have all needed resources in the developer machine</a:t>
            </a:r>
          </a:p>
          <a:p>
            <a:r>
              <a:rPr lang="en-US" sz="2000" dirty="0"/>
              <a:t>The Unit test should not require special configurations or environment to run.</a:t>
            </a:r>
          </a:p>
          <a:p>
            <a:r>
              <a:rPr lang="es-MX" sz="2000" dirty="0" err="1"/>
              <a:t>Unit</a:t>
            </a:r>
            <a:r>
              <a:rPr lang="es-MX" sz="2000" dirty="0"/>
              <a:t> test can be </a:t>
            </a:r>
            <a:r>
              <a:rPr lang="es-MX" sz="2000" dirty="0" err="1"/>
              <a:t>used</a:t>
            </a:r>
            <a:r>
              <a:rPr lang="es-MX" sz="2000" dirty="0"/>
              <a:t> as </a:t>
            </a:r>
            <a:r>
              <a:rPr lang="es-MX" sz="2000" dirty="0" err="1"/>
              <a:t>regression</a:t>
            </a:r>
            <a:r>
              <a:rPr lang="es-MX" sz="2000" dirty="0"/>
              <a:t> test in </a:t>
            </a:r>
            <a:r>
              <a:rPr lang="es-MX" sz="2000" dirty="0" err="1"/>
              <a:t>some</a:t>
            </a:r>
            <a:r>
              <a:rPr lang="es-MX" sz="2000" dirty="0"/>
              <a:t> case</a:t>
            </a:r>
          </a:p>
          <a:p>
            <a:r>
              <a:rPr lang="es-MX" sz="2000" dirty="0" err="1"/>
              <a:t>When</a:t>
            </a:r>
            <a:r>
              <a:rPr lang="es-MX" sz="2000" dirty="0"/>
              <a:t> </a:t>
            </a:r>
            <a:r>
              <a:rPr lang="es-MX" sz="2000" dirty="0" err="1"/>
              <a:t>doing</a:t>
            </a:r>
            <a:r>
              <a:rPr lang="es-MX" sz="2000" dirty="0"/>
              <a:t> </a:t>
            </a:r>
            <a:r>
              <a:rPr lang="es-MX" sz="2000" dirty="0" err="1"/>
              <a:t>code</a:t>
            </a:r>
            <a:r>
              <a:rPr lang="es-MX" sz="2000" dirty="0"/>
              <a:t> </a:t>
            </a:r>
            <a:r>
              <a:rPr lang="es-MX" sz="2000" dirty="0" err="1"/>
              <a:t>refactoring</a:t>
            </a:r>
            <a:endParaRPr lang="es-MX" sz="2000" dirty="0"/>
          </a:p>
          <a:p>
            <a:r>
              <a:rPr lang="en-US" sz="2000" i="1" dirty="0"/>
              <a:t>We could run in a build server or with test runner to have reports.</a:t>
            </a:r>
          </a:p>
          <a:p>
            <a:r>
              <a:rPr lang="en-US" sz="2000" dirty="0"/>
              <a:t>They can be run in a Nightly Build and before a release.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140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8A1D-B5C8-425C-B04A-88AC5A67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07" y="1778516"/>
            <a:ext cx="10701865" cy="1826581"/>
          </a:xfrm>
        </p:spPr>
        <p:txBody>
          <a:bodyPr/>
          <a:lstStyle/>
          <a:p>
            <a:pPr algn="ctr"/>
            <a:r>
              <a:rPr lang="es-419" dirty="0" err="1"/>
              <a:t>Unit</a:t>
            </a:r>
            <a:r>
              <a:rPr lang="es-419" dirty="0"/>
              <a:t> </a:t>
            </a:r>
            <a:r>
              <a:rPr lang="es-419" dirty="0" err="1"/>
              <a:t>testing</a:t>
            </a:r>
            <a:r>
              <a:rPr lang="es-419" dirty="0"/>
              <a:t> </a:t>
            </a:r>
            <a:r>
              <a:rPr lang="es-419" dirty="0" err="1"/>
              <a:t>with</a:t>
            </a:r>
            <a:r>
              <a:rPr lang="es-419" dirty="0"/>
              <a:t> </a:t>
            </a:r>
            <a:r>
              <a:rPr lang="es-419" dirty="0" err="1"/>
              <a:t>Qt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1520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12DE-0461-429A-ADBC-A303186E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748048" cy="563418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Unit testing with </a:t>
            </a:r>
            <a:r>
              <a:rPr lang="en-US" dirty="0" err="1"/>
              <a:t>Qt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63DE-7BF0-4905-AD15-896C9690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Unit Tests must run independently</a:t>
            </a:r>
          </a:p>
          <a:p>
            <a:r>
              <a:rPr lang="en-US" sz="2000" dirty="0"/>
              <a:t>They must prepare the data and configuration for execution.</a:t>
            </a:r>
          </a:p>
          <a:p>
            <a:r>
              <a:rPr lang="en-US" sz="2000" dirty="0"/>
              <a:t>Is better to prepare the data for Unit test over dumps of production environment (Except for performance testing or Staging)</a:t>
            </a:r>
          </a:p>
          <a:p>
            <a:r>
              <a:rPr lang="en-US" sz="2000" dirty="0"/>
              <a:t>Prepare the configuration files and data files in the Unit Test base folder</a:t>
            </a:r>
          </a:p>
          <a:p>
            <a:pPr lvl="1"/>
            <a:r>
              <a:rPr lang="en-US" sz="1800" b="1" dirty="0"/>
              <a:t>DO NOT</a:t>
            </a:r>
            <a:r>
              <a:rPr lang="en-US" sz="1800" dirty="0"/>
              <a:t> use the same path as production.</a:t>
            </a:r>
          </a:p>
          <a:p>
            <a:r>
              <a:rPr lang="en-US" sz="2000" dirty="0"/>
              <a:t>For SMS, create ETROOT path and modify your programs to use an Environment Variable</a:t>
            </a:r>
          </a:p>
          <a:p>
            <a:pPr lvl="1"/>
            <a:r>
              <a:rPr lang="en-US" sz="1800" dirty="0"/>
              <a:t> </a:t>
            </a:r>
            <a:r>
              <a:rPr lang="en-US" sz="1800" b="1" dirty="0"/>
              <a:t>DO NOT</a:t>
            </a:r>
            <a:r>
              <a:rPr lang="en-US" sz="1800" dirty="0"/>
              <a:t> use hard coded paths.</a:t>
            </a:r>
          </a:p>
          <a:p>
            <a:r>
              <a:rPr lang="en-US" sz="2000" dirty="0"/>
              <a:t>The programs must be capable to use the default file name or a different file for Unit Testing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1727B-BADD-437B-A2C4-D9190CF2B644}"/>
              </a:ext>
            </a:extLst>
          </p:cNvPr>
          <p:cNvSpPr txBox="1"/>
          <p:nvPr/>
        </p:nvSpPr>
        <p:spPr>
          <a:xfrm>
            <a:off x="2262903" y="5177384"/>
            <a:ext cx="722986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is better to have small number of test, but they must be reliable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E946A-E039-4050-B6C6-C5FAC22508A2}"/>
              </a:ext>
            </a:extLst>
          </p:cNvPr>
          <p:cNvSpPr txBox="1"/>
          <p:nvPr/>
        </p:nvSpPr>
        <p:spPr>
          <a:xfrm>
            <a:off x="3415953" y="5851455"/>
            <a:ext cx="50369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“Never configure the same way as production”</a:t>
            </a:r>
          </a:p>
        </p:txBody>
      </p:sp>
    </p:spTree>
    <p:extLst>
      <p:ext uri="{BB962C8B-B14F-4D97-AF65-F5344CB8AC3E}">
        <p14:creationId xmlns:p14="http://schemas.microsoft.com/office/powerpoint/2010/main" val="63392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5FDD-D3C5-45E5-A527-E1ED04B2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76848-8F65-4F93-8A96-F196F7E8F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reliable test</a:t>
            </a:r>
          </a:p>
          <a:p>
            <a:pPr lvl="1"/>
            <a:r>
              <a:rPr lang="en-US" dirty="0"/>
              <a:t>Validate when the test must be deleted</a:t>
            </a:r>
          </a:p>
          <a:p>
            <a:pPr lvl="1"/>
            <a:r>
              <a:rPr lang="en-US" dirty="0"/>
              <a:t>Test only one scenario</a:t>
            </a:r>
          </a:p>
          <a:p>
            <a:pPr lvl="1"/>
            <a:r>
              <a:rPr lang="en-US" dirty="0"/>
              <a:t>Avoid logic in unit testing</a:t>
            </a:r>
          </a:p>
          <a:p>
            <a:pPr lvl="1"/>
            <a:r>
              <a:rPr lang="en-US" dirty="0"/>
              <a:t>Separate the Unit Tests from Integration test</a:t>
            </a:r>
          </a:p>
          <a:p>
            <a:pPr lvl="1"/>
            <a:r>
              <a:rPr lang="en-US" dirty="0"/>
              <a:t>Make code reviews in tests</a:t>
            </a:r>
          </a:p>
          <a:p>
            <a:r>
              <a:rPr lang="en-US" dirty="0"/>
              <a:t>Maintainable</a:t>
            </a:r>
          </a:p>
          <a:p>
            <a:pPr lvl="1"/>
            <a:r>
              <a:rPr lang="en-US" dirty="0"/>
              <a:t>Test only public methods</a:t>
            </a:r>
          </a:p>
          <a:p>
            <a:pPr lvl="1"/>
            <a:r>
              <a:rPr lang="en-US" dirty="0"/>
              <a:t>Remove de duplicate code</a:t>
            </a:r>
          </a:p>
          <a:p>
            <a:pPr lvl="1"/>
            <a:r>
              <a:rPr lang="en-US" dirty="0"/>
              <a:t>Write the  [</a:t>
            </a:r>
            <a:r>
              <a:rPr lang="en-US" dirty="0" err="1"/>
              <a:t>SetUp</a:t>
            </a:r>
            <a:r>
              <a:rPr lang="en-US" dirty="0"/>
              <a:t>] method correctly</a:t>
            </a:r>
          </a:p>
          <a:p>
            <a:pPr lvl="1"/>
            <a:r>
              <a:rPr lang="en-US" dirty="0"/>
              <a:t>Write isolated Unit tests </a:t>
            </a:r>
          </a:p>
          <a:p>
            <a:pPr lvl="2"/>
            <a:r>
              <a:rPr lang="en-US" dirty="0"/>
              <a:t>avoid calls between Unit tests</a:t>
            </a:r>
          </a:p>
          <a:p>
            <a:pPr lvl="1"/>
            <a:r>
              <a:rPr lang="en-US" dirty="0"/>
              <a:t>Try to avoid multiple Asserts for different cases or scenarios.</a:t>
            </a:r>
          </a:p>
        </p:txBody>
      </p:sp>
    </p:spTree>
    <p:extLst>
      <p:ext uri="{BB962C8B-B14F-4D97-AF65-F5344CB8AC3E}">
        <p14:creationId xmlns:p14="http://schemas.microsoft.com/office/powerpoint/2010/main" val="399828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22E3-D1D3-495F-9535-93E5147D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reliable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9919-037A-4F96-A046-1B067C34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 the Unit Test, including the scenario to test.</a:t>
            </a:r>
          </a:p>
          <a:p>
            <a:r>
              <a:rPr lang="en-US" dirty="0"/>
              <a:t>Describe the intentions in the comments of Unit tests</a:t>
            </a:r>
          </a:p>
          <a:p>
            <a:r>
              <a:rPr lang="en-US" dirty="0"/>
              <a:t>Define the expected result for unit test (run, fail, and what returns).</a:t>
            </a:r>
          </a:p>
          <a:p>
            <a:r>
              <a:rPr lang="en-US" dirty="0"/>
              <a:t>Name correctly the variables of the unit test</a:t>
            </a:r>
          </a:p>
          <a:p>
            <a:r>
              <a:rPr lang="en-US" dirty="0"/>
              <a:t>Write readable asserts, with understandable meaning.</a:t>
            </a:r>
          </a:p>
          <a:p>
            <a:pPr lvl="1"/>
            <a:r>
              <a:rPr lang="en-US" dirty="0"/>
              <a:t>If we can´t find a good way to write, is better than write nothing.</a:t>
            </a:r>
          </a:p>
          <a:p>
            <a:pPr lvl="1"/>
            <a:r>
              <a:rPr lang="en-US" dirty="0"/>
              <a:t>Write what should have happened.</a:t>
            </a:r>
          </a:p>
          <a:p>
            <a:pPr lvl="2"/>
            <a:r>
              <a:rPr lang="en-US" dirty="0"/>
              <a:t>“The result was  {0} and {1} was expected” VS “The process try to read a on existent file and the code {0} was returned, when the program expects {1} ”</a:t>
            </a:r>
          </a:p>
          <a:p>
            <a:r>
              <a:rPr lang="en-US" dirty="0"/>
              <a:t>Separate the assert from calculations</a:t>
            </a:r>
          </a:p>
          <a:p>
            <a:pPr lvl="1"/>
            <a:r>
              <a:rPr lang="en-US" dirty="0"/>
              <a:t>Don’t use: QCOMPARE(“2019-09-09”, </a:t>
            </a:r>
            <a:r>
              <a:rPr lang="en-US" dirty="0" err="1"/>
              <a:t>dateTimeFormater.format</a:t>
            </a:r>
            <a:r>
              <a:rPr lang="en-US" dirty="0"/>
              <a:t>(2019-09-09))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22E3-D1D3-495F-9535-93E5147D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 err="1"/>
              <a:t>Unit</a:t>
            </a:r>
            <a:r>
              <a:rPr lang="es-419" dirty="0"/>
              <a:t> test cicle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9919-037A-4F96-A046-1B067C34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initTestCase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/>
              <a:t>was invoked before all the methods</a:t>
            </a:r>
          </a:p>
          <a:p>
            <a:r>
              <a:rPr lang="en-US" dirty="0"/>
              <a:t>For each method: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/>
              <a:t>was invoked before the test method</a:t>
            </a:r>
          </a:p>
          <a:p>
            <a:pPr lvl="1"/>
            <a:r>
              <a:rPr lang="en-US" dirty="0"/>
              <a:t>The unit test method was invoked</a:t>
            </a:r>
          </a:p>
          <a:p>
            <a:pPr lvl="2"/>
            <a:r>
              <a:rPr lang="en-US" dirty="0"/>
              <a:t>All the assert are executed, as long as QFAIL is not executed.</a:t>
            </a:r>
          </a:p>
          <a:p>
            <a:pPr lvl="1"/>
            <a:r>
              <a:rPr lang="en-US" dirty="0"/>
              <a:t>After the unit test method finished,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cleanup() was called</a:t>
            </a:r>
          </a:p>
          <a:p>
            <a:r>
              <a:rPr lang="en-US" dirty="0"/>
              <a:t>Finally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cleanUpTestCase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/>
              <a:t>was executed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6ED4-0CEB-4337-ABC7-B7634579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Prepare the test project –.pro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6669671" cy="51625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Include the </a:t>
            </a:r>
            <a:r>
              <a:rPr lang="en-US" dirty="0" err="1"/>
              <a:t>test.pri</a:t>
            </a:r>
            <a:r>
              <a:rPr lang="en-US" dirty="0"/>
              <a:t> inside .pro file.</a:t>
            </a:r>
          </a:p>
          <a:p>
            <a:r>
              <a:rPr lang="en-US" dirty="0"/>
              <a:t>Add the </a:t>
            </a:r>
            <a:r>
              <a:rPr lang="en-US" dirty="0" err="1"/>
              <a:t>Qt</a:t>
            </a:r>
            <a:r>
              <a:rPr lang="en-US" dirty="0"/>
              <a:t> Unit Test library: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 +=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testlib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If you don’t use UI components remove </a:t>
            </a:r>
            <a:r>
              <a:rPr lang="en-US" dirty="0" err="1"/>
              <a:t>gui</a:t>
            </a:r>
            <a:r>
              <a:rPr lang="en-US" dirty="0"/>
              <a:t>.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 -=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 CONFIG variable include: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 +=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console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testcase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Create a  TARGET for the Project, for example: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EmployeeFileDaoTest.test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Separate the code of generated files in a different folder( </a:t>
            </a:r>
            <a:r>
              <a:rPr lang="en-US" dirty="0" err="1"/>
              <a:t>mocs</a:t>
            </a:r>
            <a:r>
              <a:rPr lang="en-US" dirty="0"/>
              <a:t>, objects, etc.)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OBJECTS_DIR=.build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MOC_DIR=.build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UI_DIR=.build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RCC_DIR=.build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005" y="1623391"/>
            <a:ext cx="4691270" cy="44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9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Folder structure with </a:t>
            </a:r>
            <a:r>
              <a:rPr lang="en-US" dirty="0" err="1"/>
              <a:t>Qt</a:t>
            </a:r>
            <a:r>
              <a:rPr lang="en-US" dirty="0"/>
              <a:t> Test for existing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6960863" cy="46281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test Project will have a Project of </a:t>
            </a:r>
            <a:r>
              <a:rPr lang="en-US" dirty="0" err="1"/>
              <a:t>subdir</a:t>
            </a:r>
            <a:r>
              <a:rPr lang="en-US" dirty="0"/>
              <a:t> type (</a:t>
            </a:r>
            <a:r>
              <a:rPr lang="en-US" i="1" dirty="0"/>
              <a:t>For example: test</a:t>
            </a:r>
            <a:r>
              <a:rPr lang="en-US" dirty="0"/>
              <a:t>)</a:t>
            </a:r>
          </a:p>
          <a:p>
            <a:r>
              <a:rPr lang="en-US" dirty="0"/>
              <a:t>It’s strongly recommended to have a </a:t>
            </a:r>
            <a:r>
              <a:rPr lang="en-US" i="1" dirty="0" err="1"/>
              <a:t>test.pri</a:t>
            </a:r>
            <a:r>
              <a:rPr lang="en-US" dirty="0"/>
              <a:t> for test Project and its subfolders.</a:t>
            </a:r>
          </a:p>
          <a:p>
            <a:r>
              <a:rPr lang="en-US" dirty="0"/>
              <a:t>Use a bash file to run all the test of the folder (run-test.sh) or use make check inside test folder</a:t>
            </a:r>
          </a:p>
          <a:p>
            <a:r>
              <a:rPr lang="en-US" dirty="0"/>
              <a:t>To create a friendly report you could use </a:t>
            </a:r>
            <a:r>
              <a:rPr lang="en-US" dirty="0" err="1"/>
              <a:t>xunit</a:t>
            </a:r>
            <a:r>
              <a:rPr lang="en-US" dirty="0"/>
              <a:t>-viewer.</a:t>
            </a:r>
          </a:p>
          <a:p>
            <a:r>
              <a:rPr lang="es-MX" dirty="0"/>
              <a:t>A Project </a:t>
            </a:r>
            <a:r>
              <a:rPr lang="es-MX" dirty="0" err="1"/>
              <a:t>should</a:t>
            </a:r>
            <a:r>
              <a:rPr lang="es-MX" dirty="0"/>
              <a:t> be </a:t>
            </a:r>
            <a:r>
              <a:rPr lang="es-MX" dirty="0" err="1"/>
              <a:t>created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to be </a:t>
            </a:r>
            <a:r>
              <a:rPr lang="es-MX" dirty="0" err="1"/>
              <a:t>tested</a:t>
            </a:r>
            <a:r>
              <a:rPr lang="es-MX" dirty="0"/>
              <a:t>,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n-US" dirty="0"/>
              <a:t>(</a:t>
            </a:r>
            <a:r>
              <a:rPr lang="en-US" dirty="0" err="1"/>
              <a:t>commercialCustomerManagementDlgTest</a:t>
            </a:r>
            <a:r>
              <a:rPr lang="en-US" dirty="0"/>
              <a:t>)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Unit</a:t>
            </a:r>
            <a:r>
              <a:rPr lang="es-MX" dirty="0"/>
              <a:t> test </a:t>
            </a:r>
            <a:r>
              <a:rPr lang="es-MX" dirty="0" err="1"/>
              <a:t>should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.h and .</a:t>
            </a:r>
            <a:r>
              <a:rPr lang="es-MX" dirty="0" err="1"/>
              <a:t>cpp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testing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:</a:t>
            </a:r>
          </a:p>
          <a:p>
            <a:pPr lvl="1"/>
            <a:r>
              <a:rPr lang="en-US" dirty="0"/>
              <a:t>commercialCustomerManagementDlgTest.cpp</a:t>
            </a:r>
          </a:p>
          <a:p>
            <a:pPr lvl="1"/>
            <a:r>
              <a:rPr lang="en-US" dirty="0" err="1"/>
              <a:t>commercialCustomerManagementDlgTest.h</a:t>
            </a:r>
            <a:endParaRPr lang="en-US" dirty="0"/>
          </a:p>
          <a:p>
            <a:r>
              <a:rPr lang="en-US" dirty="0"/>
              <a:t>At the end of the .</a:t>
            </a:r>
            <a:r>
              <a:rPr lang="en-US" dirty="0" err="1"/>
              <a:t>cpp</a:t>
            </a:r>
            <a:r>
              <a:rPr lang="en-US" dirty="0"/>
              <a:t> file a macro should be added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QTEST_MAIN(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commercialCustomerManagementDlgTest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589" y="1275309"/>
            <a:ext cx="4357086" cy="47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2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Folder structure with </a:t>
            </a:r>
            <a:r>
              <a:rPr lang="en-US" dirty="0" err="1"/>
              <a:t>Qt</a:t>
            </a:r>
            <a:r>
              <a:rPr lang="en-US" dirty="0"/>
              <a:t> Test for new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6960863" cy="46281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main project will be a </a:t>
            </a:r>
            <a:r>
              <a:rPr lang="en-US" dirty="0" err="1"/>
              <a:t>subdir</a:t>
            </a:r>
            <a:r>
              <a:rPr lang="en-US" dirty="0"/>
              <a:t> Project</a:t>
            </a:r>
          </a:p>
          <a:p>
            <a:r>
              <a:rPr lang="en-US" dirty="0"/>
              <a:t>The Project will have two folders:</a:t>
            </a:r>
          </a:p>
          <a:p>
            <a:pPr lvl="1"/>
            <a:r>
              <a:rPr lang="en-US" dirty="0"/>
              <a:t>One for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that will be of type library or application.</a:t>
            </a:r>
          </a:p>
          <a:p>
            <a:pPr lvl="2"/>
            <a:r>
              <a:rPr lang="en-US" dirty="0"/>
              <a:t>The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/>
              <a:t> folder will have all the classes or code of the library or application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dirty="0"/>
              <a:t> folder that will be a </a:t>
            </a:r>
            <a:r>
              <a:rPr lang="en-US" dirty="0" err="1"/>
              <a:t>subdir</a:t>
            </a:r>
            <a:r>
              <a:rPr lang="en-US" dirty="0"/>
              <a:t> Project</a:t>
            </a:r>
          </a:p>
          <a:p>
            <a:pPr lvl="2"/>
            <a:r>
              <a:rPr lang="en-US" dirty="0"/>
              <a:t>One folder for each class to test</a:t>
            </a:r>
          </a:p>
          <a:p>
            <a:pPr lvl="2"/>
            <a:r>
              <a:rPr lang="en-US" dirty="0"/>
              <a:t>A file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test.pri</a:t>
            </a:r>
            <a:r>
              <a:rPr lang="en-US" dirty="0"/>
              <a:t> for common configuration for testing</a:t>
            </a:r>
          </a:p>
          <a:p>
            <a:pPr lvl="2"/>
            <a:r>
              <a:rPr lang="en-US" dirty="0"/>
              <a:t>Add data folder to include all the files required for the test (configuration, </a:t>
            </a:r>
            <a:r>
              <a:rPr lang="en-US" dirty="0" err="1"/>
              <a:t>datafiles</a:t>
            </a:r>
            <a:r>
              <a:rPr lang="en-US" dirty="0"/>
              <a:t>, </a:t>
            </a:r>
            <a:r>
              <a:rPr lang="en-US" dirty="0" err="1"/>
              <a:t>sqlite</a:t>
            </a:r>
            <a:r>
              <a:rPr lang="en-US" dirty="0"/>
              <a:t> databases,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A result folder for unit test html report using </a:t>
            </a:r>
            <a:r>
              <a:rPr lang="en-US" dirty="0" err="1"/>
              <a:t>xunit</a:t>
            </a:r>
            <a:r>
              <a:rPr lang="en-US" dirty="0"/>
              <a:t>-viewer or to integrate with Jenkins in a future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library.pri</a:t>
            </a:r>
            <a:r>
              <a:rPr lang="en-US" dirty="0"/>
              <a:t> that have al the common configuration used for the Project. In the example </a:t>
            </a:r>
            <a:r>
              <a:rPr lang="en-US" dirty="0" err="1"/>
              <a:t>azintl.pri</a:t>
            </a:r>
            <a:endParaRPr lang="en-US" dirty="0"/>
          </a:p>
          <a:p>
            <a:r>
              <a:rPr lang="en-US" dirty="0"/>
              <a:t>If it’s possible use relative paths between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trying to avoid the to run make install, before execute make in test folder.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run-test.sh</a:t>
            </a:r>
            <a:r>
              <a:rPr lang="en-US" dirty="0"/>
              <a:t> that run all the repeatable test and include in it parameters to generate reports in html.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097" y="1235182"/>
            <a:ext cx="4270747" cy="51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3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6ED4-0CEB-4337-ABC7-B7634579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10549908" cy="516256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Always take care the .</a:t>
            </a:r>
            <a:r>
              <a:rPr lang="en-US" sz="2400" dirty="0" err="1"/>
              <a:t>pri</a:t>
            </a:r>
            <a:r>
              <a:rPr lang="en-US" sz="2400" dirty="0"/>
              <a:t> files and be secure that the Project compiles in terminal.</a:t>
            </a:r>
          </a:p>
          <a:p>
            <a:r>
              <a:rPr lang="en-US" sz="2400" dirty="0"/>
              <a:t>Use relative paths or environment variables like ETROOT, GEMINI_ROOT, etc.</a:t>
            </a:r>
          </a:p>
          <a:p>
            <a:r>
              <a:rPr lang="en-US" sz="2400" dirty="0"/>
              <a:t>Include in .pro and .</a:t>
            </a:r>
            <a:r>
              <a:rPr lang="en-US" sz="2400" dirty="0" err="1"/>
              <a:t>pri</a:t>
            </a:r>
            <a:r>
              <a:rPr lang="en-US" sz="2400" dirty="0"/>
              <a:t> files the DEPENDPATH, INCLUDEPATH, QMAKE_LIBDIR, LIBS as needed.</a:t>
            </a:r>
          </a:p>
          <a:p>
            <a:r>
              <a:rPr lang="en-US" sz="2400" dirty="0"/>
              <a:t>Make compilation test on main folder, in </a:t>
            </a:r>
            <a:r>
              <a:rPr lang="en-US" sz="2400" dirty="0" err="1"/>
              <a:t>src</a:t>
            </a:r>
            <a:r>
              <a:rPr lang="en-US" sz="2400" dirty="0"/>
              <a:t> folder, in test folder and some of the projects inside the test folders.</a:t>
            </a:r>
          </a:p>
          <a:p>
            <a:r>
              <a:rPr lang="en-US" sz="2400" dirty="0"/>
              <a:t>Add the extension .test in the .pro file TARGET for Unit tests</a:t>
            </a:r>
          </a:p>
          <a:p>
            <a:r>
              <a:rPr lang="en-US" sz="2400" dirty="0"/>
              <a:t>Always verify the LD_LIBRARY_PATH and </a:t>
            </a:r>
            <a:r>
              <a:rPr lang="en-US" sz="2400" dirty="0" err="1"/>
              <a:t>ldconfig</a:t>
            </a:r>
            <a:r>
              <a:rPr lang="en-US" sz="2400" dirty="0"/>
              <a:t> for compilation process.</a:t>
            </a:r>
          </a:p>
          <a:p>
            <a:r>
              <a:rPr lang="en-US" sz="2400" dirty="0"/>
              <a:t>It’s recommended to use the INSTALL_ROOT variable for compilation.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26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C4F4-3FEF-4516-BBC2-12649EA0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Objetives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1A7E-D1AB-4979-BEA4-5EE77F40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Basic concepts of unit testing</a:t>
            </a:r>
          </a:p>
          <a:p>
            <a:r>
              <a:rPr lang="en-US" sz="2000" dirty="0"/>
              <a:t>Unit testing strategy</a:t>
            </a:r>
          </a:p>
          <a:p>
            <a:r>
              <a:rPr lang="en-US" sz="2000" dirty="0"/>
              <a:t>How to structure Unit testing with </a:t>
            </a:r>
            <a:r>
              <a:rPr lang="en-US" sz="2000" dirty="0" err="1"/>
              <a:t>Qt</a:t>
            </a:r>
            <a:endParaRPr lang="en-US" sz="2000" dirty="0"/>
          </a:p>
          <a:p>
            <a:r>
              <a:rPr lang="en-US" sz="2000" dirty="0"/>
              <a:t>Unit testing using data set</a:t>
            </a:r>
          </a:p>
          <a:p>
            <a:r>
              <a:rPr lang="en-US" sz="2000" dirty="0"/>
              <a:t>Continuous Delivery and 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183047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QT Macros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Unit</a:t>
            </a:r>
            <a:r>
              <a:rPr lang="es-MX" dirty="0"/>
              <a:t> </a:t>
            </a:r>
            <a:r>
              <a:rPr lang="es-MX" dirty="0" err="1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QVERIFY</a:t>
            </a:r>
            <a:r>
              <a:rPr lang="en-US" dirty="0"/>
              <a:t>: This macro test a </a:t>
            </a:r>
            <a:r>
              <a:rPr lang="en-US" dirty="0" err="1"/>
              <a:t>boolean</a:t>
            </a:r>
            <a:r>
              <a:rPr lang="en-US" dirty="0"/>
              <a:t> condition, if the condition is true the test pass, otherwise a Fail will be returned.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QVERIFY(c2.getA() == "A");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QVERITY2</a:t>
            </a:r>
            <a:r>
              <a:rPr lang="en-US" dirty="0"/>
              <a:t>: It shows a better message </a:t>
            </a:r>
            <a:r>
              <a:rPr lang="en-US" dirty="0" err="1"/>
              <a:t>writted</a:t>
            </a:r>
            <a:r>
              <a:rPr lang="en-US" dirty="0"/>
              <a:t> for the developer if the </a:t>
            </a:r>
            <a:r>
              <a:rPr lang="en-US" dirty="0" err="1"/>
              <a:t>boolean</a:t>
            </a:r>
            <a:r>
              <a:rPr lang="en-US" dirty="0"/>
              <a:t> condition is false.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QVERIFY2(c2.getA() == "A", "first operand doesn't match");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QCOMPARE</a:t>
            </a:r>
            <a:r>
              <a:rPr lang="en-US" dirty="0"/>
              <a:t>: This macro shows more information when you compare two elements, if the expression fail shows the difference between the elements.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QCOMPARE(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mCalc.Sum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A0 + B0);</a:t>
            </a:r>
          </a:p>
          <a:p>
            <a:pPr marL="457200" lvl="1" indent="0">
              <a:buNone/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FAIL! 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TestCalculator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testSum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Compared values are not the same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Actual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mCalc.Sum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()): 10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Expected (A0 + B0) : 12</a:t>
            </a:r>
          </a:p>
          <a:p>
            <a:pPr marL="45720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0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Macros </a:t>
            </a:r>
            <a:r>
              <a:rPr lang="es-MX" dirty="0" err="1"/>
              <a:t>used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QFAIL</a:t>
            </a:r>
            <a:r>
              <a:rPr lang="en-US" dirty="0"/>
              <a:t>: It marks test with a failure. It is commonly used when a condition occurs and we need to finish the test process. For example if one condition in </a:t>
            </a:r>
            <a:r>
              <a:rPr lang="en-US" dirty="0" err="1"/>
              <a:t>initTestCase</a:t>
            </a:r>
            <a:r>
              <a:rPr lang="en-US" dirty="0"/>
              <a:t>() fail, is better to finish the Test.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f(!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fileNotLoaded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QFAIL("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is not 4 on this platform.");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QSKIP</a:t>
            </a:r>
            <a:r>
              <a:rPr lang="en-US" dirty="0"/>
              <a:t>: If this macro is in the code the following code after it will not be executed.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TestClass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testSum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QSKIP("Sum have not been implemented yet...");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QWARN</a:t>
            </a:r>
            <a:r>
              <a:rPr lang="en-US" dirty="0"/>
              <a:t>: This macro prints an alert message if the test find an unexpected condition.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QWARN("trying to verify the file");</a:t>
            </a:r>
          </a:p>
          <a:p>
            <a:pPr marL="457200" lvl="1" indent="0">
              <a:buNone/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8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QTEST_MAIN(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TestName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/>
              <a:t>: Used to test full QT Application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QTEST_GUILESS_MAIN(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TestName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/>
              <a:t>: Test an application with core </a:t>
            </a:r>
            <a:r>
              <a:rPr lang="en-US" dirty="0" err="1"/>
              <a:t>Qt</a:t>
            </a:r>
            <a:r>
              <a:rPr lang="en-US" dirty="0"/>
              <a:t> libraries: No GUI, but the event loop is available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QTEST_APPLES_MAIN(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TestName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/>
              <a:t>: Test an application without GUI and without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63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E87D-4279-47B7-B93F-B86FFFD6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test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126D7-2F1F-4165-85AD-650AF76368E2}"/>
              </a:ext>
            </a:extLst>
          </p:cNvPr>
          <p:cNvSpPr txBox="1"/>
          <p:nvPr/>
        </p:nvSpPr>
        <p:spPr>
          <a:xfrm>
            <a:off x="7818120" y="4239793"/>
            <a:ext cx="3941064" cy="2923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Create data for the unit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E9178-5566-4911-9594-8DAB98D5C7FA}"/>
              </a:ext>
            </a:extLst>
          </p:cNvPr>
          <p:cNvSpPr txBox="1"/>
          <p:nvPr/>
        </p:nvSpPr>
        <p:spPr>
          <a:xfrm>
            <a:off x="7818120" y="5001644"/>
            <a:ext cx="3941064" cy="2923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Invoke the process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7B1FD-7CE8-4909-857D-93048806C68F}"/>
              </a:ext>
            </a:extLst>
          </p:cNvPr>
          <p:cNvSpPr txBox="1"/>
          <p:nvPr/>
        </p:nvSpPr>
        <p:spPr>
          <a:xfrm>
            <a:off x="7818120" y="5543854"/>
            <a:ext cx="3941064" cy="2923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Show some information for visual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4AFA5-E7A0-4541-B759-C69CAC11EDED}"/>
              </a:ext>
            </a:extLst>
          </p:cNvPr>
          <p:cNvSpPr txBox="1"/>
          <p:nvPr/>
        </p:nvSpPr>
        <p:spPr>
          <a:xfrm>
            <a:off x="7818119" y="6086066"/>
            <a:ext cx="3941063" cy="2923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Test the ASSERTS used in the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BE51F-65AF-48FF-8BE9-25BD44E8B2B3}"/>
              </a:ext>
            </a:extLst>
          </p:cNvPr>
          <p:cNvSpPr txBox="1"/>
          <p:nvPr/>
        </p:nvSpPr>
        <p:spPr>
          <a:xfrm>
            <a:off x="7818119" y="1444048"/>
            <a:ext cx="3941063" cy="2923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Scenario and intentions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841249" y="1173018"/>
            <a:ext cx="110466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/*!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\brief Test the find all employees using the DAO, The intentions are: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- The file must contains three elements in the file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EmployeeFileDaoTest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testFindAll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Prepare the file for the unit test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employee.data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str.c_str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isFileRemoved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FileUtil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deleteFileIfExists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isFileRemoved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QFAIL(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file must be removed before the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Create DAO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EmployeeFileDao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EmployeeFileDao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Create some registers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e;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createEmployee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"Alejandro 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Andrés"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"Almanza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Robledo"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"Juan 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Altamirano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#4998"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"alejandro.robledo@gmail.com"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6149883982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8990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addEmployee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(&amp;e);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Create two more registers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Find all the employees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EmployeeResult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findAll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qDebug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number of employees in file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result.numberOrRecors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Printing the list (If we wish to validate visually)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dao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QVERIFY2(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result.numberOrRecors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file must contains three elements in the file"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What else we can test and how?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126D7-2F1F-4165-85AD-650AF76368E2}"/>
              </a:ext>
            </a:extLst>
          </p:cNvPr>
          <p:cNvSpPr txBox="1"/>
          <p:nvPr/>
        </p:nvSpPr>
        <p:spPr>
          <a:xfrm>
            <a:off x="7818119" y="2393520"/>
            <a:ext cx="3941064" cy="4924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Prepare the resources for the test or use </a:t>
            </a:r>
            <a:r>
              <a:rPr lang="en-US" sz="1300" dirty="0" err="1"/>
              <a:t>init</a:t>
            </a:r>
            <a:r>
              <a:rPr lang="en-US" sz="1300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27592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test with Datasets </a:t>
            </a:r>
            <a:r>
              <a:rPr lang="en-US" baseline="30000" dirty="0"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new method that ends with “_data” should be added. For example: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testBusinessNameRegExpInvalid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testBusinessNameRegExpInvalid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en-US" dirty="0"/>
              <a:t>Write a test case matrix with:  </a:t>
            </a:r>
            <a:r>
              <a:rPr lang="en-US" dirty="0" err="1"/>
              <a:t>QTest</a:t>
            </a:r>
            <a:r>
              <a:rPr lang="en-US" dirty="0"/>
              <a:t>::</a:t>
            </a:r>
            <a:r>
              <a:rPr lang="en-US" dirty="0" err="1"/>
              <a:t>addColumn</a:t>
            </a:r>
            <a:r>
              <a:rPr lang="en-US" dirty="0"/>
              <a:t>&lt;Type&gt;("name of column")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test cases using the defined columns: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 test case name  &lt;&lt;       First column       &lt;&lt;     Second column         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QTest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newRow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 of the case") &lt;&lt; &lt;Object for column name&gt; &lt;&lt; &lt;Object for column result&gt;;</a:t>
            </a:r>
            <a:endParaRPr lang="en-US" sz="1200" dirty="0"/>
          </a:p>
          <a:p>
            <a:r>
              <a:rPr lang="en-US" dirty="0"/>
              <a:t>Example: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 with 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::fromUtf8(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"*A KEN I OZAWA ME*"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 with {}"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::fromUtf8(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{I OZAWA M}E."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 with 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::fromUtf8(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{I OZAWA :M}E."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3101" y="288531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addColumn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addColumn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77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test with Datasets</a:t>
            </a:r>
            <a:r>
              <a:rPr lang="es-MX" dirty="0"/>
              <a:t> </a:t>
            </a:r>
            <a:r>
              <a:rPr lang="es-MX" sz="3100" baseline="30000" dirty="0"/>
              <a:t>(2)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QFETCH in the test methods to read the Test case matrix.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unit test method will be executed for each case registered in the _data method.</a:t>
            </a:r>
          </a:p>
          <a:p>
            <a:r>
              <a:rPr lang="es-MX" dirty="0" err="1"/>
              <a:t>The</a:t>
            </a:r>
            <a:r>
              <a:rPr lang="es-MX" dirty="0"/>
              <a:t> _data </a:t>
            </a:r>
            <a:r>
              <a:rPr lang="es-MX" dirty="0" err="1"/>
              <a:t>methods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be </a:t>
            </a:r>
            <a:r>
              <a:rPr lang="es-MX" dirty="0" err="1"/>
              <a:t>helpful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need</a:t>
            </a:r>
            <a:r>
              <a:rPr lang="es-MX" dirty="0"/>
              <a:t> to </a:t>
            </a:r>
            <a:r>
              <a:rPr lang="es-MX" dirty="0" err="1"/>
              <a:t>evaluate</a:t>
            </a:r>
            <a:r>
              <a:rPr lang="es-MX" dirty="0"/>
              <a:t> </a:t>
            </a:r>
            <a:r>
              <a:rPr lang="es-MX" dirty="0" err="1"/>
              <a:t>many</a:t>
            </a:r>
            <a:r>
              <a:rPr lang="es-MX" dirty="0"/>
              <a:t> cases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regexp</a:t>
            </a:r>
            <a:r>
              <a:rPr lang="es-MX" dirty="0"/>
              <a:t> </a:t>
            </a:r>
            <a:r>
              <a:rPr lang="es-MX" dirty="0" err="1"/>
              <a:t>validators</a:t>
            </a:r>
            <a:r>
              <a:rPr lang="es-MX" dirty="0"/>
              <a:t>, </a:t>
            </a:r>
            <a:r>
              <a:rPr lang="es-MX" dirty="0" err="1"/>
              <a:t>formatters</a:t>
            </a:r>
            <a:r>
              <a:rPr lang="es-MX" dirty="0"/>
              <a:t>, 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9650" y="1911382"/>
            <a:ext cx="85153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commercialCustomerManagementDlgTest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testBusinessNameRegExpInvalid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Fetching the data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QFETCH(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QFETCH(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result);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QRegExp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businesNameRegex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QCOMPARE(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rx.exactMatch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(name), result);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86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1F21-29AF-4EFD-B3C4-12BD0C0C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some test fail, what should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3F4D-2DDB-4DBD-9608-90F37848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that it means?</a:t>
            </a:r>
          </a:p>
          <a:p>
            <a:pPr lvl="1"/>
            <a:r>
              <a:rPr lang="en-US" dirty="0"/>
              <a:t>A problem with the environment could exists</a:t>
            </a:r>
          </a:p>
          <a:p>
            <a:pPr lvl="1"/>
            <a:r>
              <a:rPr lang="en-US" dirty="0"/>
              <a:t>A bug in the unit test could exists</a:t>
            </a:r>
          </a:p>
          <a:p>
            <a:pPr lvl="1"/>
            <a:r>
              <a:rPr lang="en-US" dirty="0"/>
              <a:t>The unit test intentions or assumptions of the unit test have changed</a:t>
            </a:r>
          </a:p>
          <a:p>
            <a:pPr lvl="1"/>
            <a:r>
              <a:rPr lang="en-US" dirty="0"/>
              <a:t>The unit test catch a bug</a:t>
            </a:r>
          </a:p>
          <a:p>
            <a:r>
              <a:rPr lang="en-US" dirty="0"/>
              <a:t>The next step is to fix the problem with the test or code.</a:t>
            </a:r>
          </a:p>
          <a:p>
            <a:r>
              <a:rPr lang="en-US" dirty="0"/>
              <a:t>Modify the code to avoid the error doesn’t occur again.</a:t>
            </a:r>
          </a:p>
          <a:p>
            <a:r>
              <a:rPr lang="en-US" dirty="0"/>
              <a:t>In the plan consider the time to fix and run Unit tests.</a:t>
            </a:r>
          </a:p>
          <a:p>
            <a:r>
              <a:rPr lang="en-US" dirty="0"/>
              <a:t>If the Unit test generates intermittent failures, they must be assed to Quarantine or a repair category.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50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12DE-0461-429A-ADBC-A303186E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63DE-7BF0-4905-AD15-896C9690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Find a way to categorize the test, for example:</a:t>
            </a:r>
          </a:p>
          <a:p>
            <a:pPr lvl="1"/>
            <a:r>
              <a:rPr lang="en-US" sz="2000" b="1" dirty="0"/>
              <a:t>Validation</a:t>
            </a:r>
            <a:r>
              <a:rPr lang="en-US" sz="2000" dirty="0"/>
              <a:t>: Those tests should be repeatable and must be executed by developers to validate the system.</a:t>
            </a:r>
          </a:p>
          <a:p>
            <a:pPr lvl="1"/>
            <a:r>
              <a:rPr lang="en-US" sz="2000" b="1" dirty="0"/>
              <a:t>Fix</a:t>
            </a:r>
            <a:r>
              <a:rPr lang="en-US" sz="2000" dirty="0"/>
              <a:t>: Those test depends of an environment configuration o specific case in a flow and they couldn’t be executed in a continues approach.</a:t>
            </a:r>
          </a:p>
          <a:p>
            <a:pPr lvl="1"/>
            <a:r>
              <a:rPr lang="en-US" sz="2000" b="1" dirty="0"/>
              <a:t>Integration</a:t>
            </a:r>
            <a:r>
              <a:rPr lang="en-US" sz="2000" dirty="0"/>
              <a:t>: Those test executes a complex business process and it requires services like databases, application servers, etc. For example: Make and order, invoicing, etc.</a:t>
            </a:r>
          </a:p>
          <a:p>
            <a:endParaRPr lang="en-US" sz="2000" dirty="0"/>
          </a:p>
          <a:p>
            <a:r>
              <a:rPr lang="en-US" sz="2000" dirty="0"/>
              <a:t>The Unit test should be executed with a tool or automatically.</a:t>
            </a:r>
          </a:p>
          <a:p>
            <a:r>
              <a:rPr lang="en-US" sz="2000" dirty="0"/>
              <a:t>Add the Unit test as part of the build process.</a:t>
            </a:r>
          </a:p>
        </p:txBody>
      </p:sp>
    </p:spTree>
    <p:extLst>
      <p:ext uri="{BB962C8B-B14F-4D97-AF65-F5344CB8AC3E}">
        <p14:creationId xmlns:p14="http://schemas.microsoft.com/office/powerpoint/2010/main" val="177987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CF43-2E89-4F0D-9509-7E6B1232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7925-8260-4728-9FEF-C9267E03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Unit test must include Asserts (QVERIFY, QCOMPARE, QFAIL, etc.)</a:t>
            </a:r>
          </a:p>
          <a:p>
            <a:r>
              <a:rPr lang="en-US" sz="2000" dirty="0"/>
              <a:t>The intentions must be readable</a:t>
            </a:r>
          </a:p>
          <a:p>
            <a:r>
              <a:rPr lang="en-US" sz="2000" dirty="0"/>
              <a:t>The intentions are affirmations that are verified with the asserts.</a:t>
            </a:r>
          </a:p>
          <a:p>
            <a:r>
              <a:rPr lang="en-US" sz="2000" dirty="0"/>
              <a:t>Try to have a success scenario and one scenario that catch a failure</a:t>
            </a:r>
          </a:p>
          <a:p>
            <a:r>
              <a:rPr lang="en-US" sz="2000" dirty="0"/>
              <a:t>If one method requires a null validation, verify the conditions in an scenario.</a:t>
            </a:r>
          </a:p>
          <a:p>
            <a:r>
              <a:rPr lang="en-US" sz="2000" dirty="0"/>
              <a:t>If you read data validate the information, for example:</a:t>
            </a:r>
          </a:p>
          <a:p>
            <a:pPr lvl="1"/>
            <a:r>
              <a:rPr lang="en-US" sz="2000" dirty="0"/>
              <a:t>If you read a sales list, verify that each sale has the most important date, data, transaction, etc.</a:t>
            </a:r>
          </a:p>
          <a:p>
            <a:pPr lvl="1"/>
            <a:r>
              <a:rPr lang="en-US" sz="2000" dirty="0"/>
              <a:t>Many problems in the application are data problems.</a:t>
            </a:r>
          </a:p>
        </p:txBody>
      </p:sp>
    </p:spTree>
    <p:extLst>
      <p:ext uri="{BB962C8B-B14F-4D97-AF65-F5344CB8AC3E}">
        <p14:creationId xmlns:p14="http://schemas.microsoft.com/office/powerpoint/2010/main" val="1131760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56C7-F03F-4C19-B55C-F9A93AD9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Tips </a:t>
            </a:r>
            <a:r>
              <a:rPr lang="en-US" sz="2000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7F4A-667A-430B-8610-D52D086A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Refactor the unit test when needed</a:t>
            </a:r>
          </a:p>
          <a:p>
            <a:r>
              <a:rPr lang="en-US" sz="2000" dirty="0"/>
              <a:t>If our Unit test has many scenarios, divide it.</a:t>
            </a:r>
          </a:p>
          <a:p>
            <a:r>
              <a:rPr lang="en-US" sz="2000" dirty="0"/>
              <a:t>If the method to test is very complex, divide it.</a:t>
            </a:r>
          </a:p>
          <a:p>
            <a:r>
              <a:rPr lang="en-US" sz="2000" dirty="0"/>
              <a:t>If use files in our Unit test create constants or methods to access them.</a:t>
            </a:r>
          </a:p>
          <a:p>
            <a:r>
              <a:rPr lang="en-US" sz="2000" dirty="0"/>
              <a:t>If more tan one Unit test uses the same file, you could create a method or utility class to access it.</a:t>
            </a:r>
          </a:p>
          <a:p>
            <a:r>
              <a:rPr lang="en-US" sz="2000" dirty="0"/>
              <a:t>Divide the test in categories, production, fix, quarantine.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Remember the Unit tests are code, we need to take care of it and redesign it.</a:t>
            </a:r>
          </a:p>
        </p:txBody>
      </p:sp>
    </p:spTree>
    <p:extLst>
      <p:ext uri="{BB962C8B-B14F-4D97-AF65-F5344CB8AC3E}">
        <p14:creationId xmlns:p14="http://schemas.microsoft.com/office/powerpoint/2010/main" val="295678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8A1D-B5C8-425C-B04A-88AC5A67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Basic </a:t>
            </a:r>
            <a:r>
              <a:rPr lang="es-419" dirty="0" err="1"/>
              <a:t>concepts</a:t>
            </a:r>
            <a:endParaRPr lang="es-41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7ACBA-8D83-4B4E-B42B-0380B8F97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4007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8A1D-B5C8-425C-B04A-88AC5A67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07" y="1778516"/>
            <a:ext cx="10701865" cy="1826581"/>
          </a:xfrm>
        </p:spPr>
        <p:txBody>
          <a:bodyPr/>
          <a:lstStyle/>
          <a:p>
            <a:pPr algn="ctr"/>
            <a:r>
              <a:rPr lang="en-US" dirty="0"/>
              <a:t>Lab scenario</a:t>
            </a:r>
          </a:p>
        </p:txBody>
      </p:sp>
    </p:spTree>
    <p:extLst>
      <p:ext uri="{BB962C8B-B14F-4D97-AF65-F5344CB8AC3E}">
        <p14:creationId xmlns:p14="http://schemas.microsoft.com/office/powerpoint/2010/main" val="597960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3FF8-B96A-4DEA-8DEE-D4414D07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Lab’s components (UML)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B2976-F20F-4020-BB71-7FD5D111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99076"/>
            <a:ext cx="103727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64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22E3-D1D3-495F-9535-93E5147D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9919-037A-4F96-A046-1B067C34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Unit tests methods with the intentions defined in </a:t>
            </a:r>
            <a:r>
              <a:rPr lang="en-US" dirty="0" err="1"/>
              <a:t>EmployeeFileDaoTest</a:t>
            </a:r>
            <a:endParaRPr lang="en-US" dirty="0"/>
          </a:p>
          <a:p>
            <a:pPr lvl="1"/>
            <a:r>
              <a:rPr lang="en-US" dirty="0" err="1"/>
              <a:t>findAll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findEmployeeById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addMultiple</a:t>
            </a:r>
            <a:r>
              <a:rPr lang="en-US" dirty="0"/>
              <a:t>()</a:t>
            </a:r>
          </a:p>
          <a:p>
            <a:r>
              <a:rPr lang="en-US" dirty="0"/>
              <a:t>Fix the code failures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22E3-D1D3-495F-9535-93E5147D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 err="1"/>
              <a:t>Scenario</a:t>
            </a:r>
            <a:r>
              <a:rPr lang="es-419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9919-037A-4F96-A046-1B067C34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the Project “</a:t>
            </a:r>
            <a:r>
              <a:rPr lang="en-US" dirty="0" err="1"/>
              <a:t>EmployeeServiceTest</a:t>
            </a:r>
            <a:r>
              <a:rPr lang="en-US" dirty="0"/>
              <a:t>” </a:t>
            </a:r>
          </a:p>
          <a:p>
            <a:r>
              <a:rPr lang="en-US" dirty="0"/>
              <a:t>Include .</a:t>
            </a:r>
            <a:r>
              <a:rPr lang="en-US" dirty="0" err="1"/>
              <a:t>pri</a:t>
            </a:r>
            <a:r>
              <a:rPr lang="en-US" dirty="0"/>
              <a:t> in the project</a:t>
            </a:r>
          </a:p>
          <a:p>
            <a:r>
              <a:rPr lang="en-US" dirty="0"/>
              <a:t>Create the class “</a:t>
            </a:r>
            <a:r>
              <a:rPr lang="en-US" dirty="0" err="1"/>
              <a:t>EmployeeServiceTest</a:t>
            </a:r>
            <a:r>
              <a:rPr lang="en-US" dirty="0"/>
              <a:t>” for unit testing  (Code .</a:t>
            </a:r>
            <a:r>
              <a:rPr lang="en-US" dirty="0" err="1"/>
              <a:t>cpp</a:t>
            </a:r>
            <a:r>
              <a:rPr lang="en-US" dirty="0"/>
              <a:t> and .h)</a:t>
            </a:r>
          </a:p>
          <a:p>
            <a:r>
              <a:rPr lang="en-US" dirty="0"/>
              <a:t>Add the class to the Project file EmployeeServiceTest.pro.</a:t>
            </a:r>
          </a:p>
          <a:p>
            <a:r>
              <a:rPr lang="en-US" dirty="0"/>
              <a:t>Create data oriented unit test for the method:</a:t>
            </a:r>
          </a:p>
          <a:p>
            <a:pPr lvl="1"/>
            <a:r>
              <a:rPr lang="en-US" dirty="0" err="1"/>
              <a:t>testIsValidWithValidEmployee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Create a valid employee and verify the result</a:t>
            </a:r>
          </a:p>
          <a:p>
            <a:r>
              <a:rPr lang="en-US" dirty="0"/>
              <a:t>Create unit test for the method:</a:t>
            </a:r>
          </a:p>
          <a:p>
            <a:pPr lvl="1"/>
            <a:r>
              <a:rPr lang="en-US" dirty="0" err="1"/>
              <a:t>testSaveValidEmployeeCaseSaveAndUpdate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Save a new Employee, validate the result</a:t>
            </a:r>
          </a:p>
          <a:p>
            <a:pPr lvl="2"/>
            <a:r>
              <a:rPr lang="en-US" dirty="0"/>
              <a:t>Update the employee and validate the result</a:t>
            </a:r>
          </a:p>
          <a:p>
            <a:pPr lvl="2"/>
            <a:r>
              <a:rPr lang="en-US" dirty="0"/>
              <a:t>Read the saved </a:t>
            </a:r>
            <a:r>
              <a:rPr lang="en-US" dirty="0" err="1"/>
              <a:t>empleoyee</a:t>
            </a:r>
            <a:r>
              <a:rPr lang="en-US" dirty="0"/>
              <a:t> using the </a:t>
            </a:r>
            <a:r>
              <a:rPr lang="en-US" dirty="0" err="1"/>
              <a:t>EmployeeFileDao</a:t>
            </a:r>
            <a:r>
              <a:rPr lang="en-US" dirty="0"/>
              <a:t> to validated the saved employee</a:t>
            </a:r>
          </a:p>
          <a:p>
            <a:r>
              <a:rPr lang="en-US" dirty="0"/>
              <a:t>Run the unit test with console or Qt Creator</a:t>
            </a:r>
          </a:p>
        </p:txBody>
      </p:sp>
    </p:spTree>
    <p:extLst>
      <p:ext uri="{BB962C8B-B14F-4D97-AF65-F5344CB8AC3E}">
        <p14:creationId xmlns:p14="http://schemas.microsoft.com/office/powerpoint/2010/main" val="37938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B0B9A-4D8C-4B3E-904E-A67E299C958A}"/>
              </a:ext>
            </a:extLst>
          </p:cNvPr>
          <p:cNvSpPr txBox="1"/>
          <p:nvPr/>
        </p:nvSpPr>
        <p:spPr>
          <a:xfrm>
            <a:off x="2915916" y="1892687"/>
            <a:ext cx="5521191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Improve my code for Unit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4E323-F39C-4AA6-882B-950395D4F491}"/>
              </a:ext>
            </a:extLst>
          </p:cNvPr>
          <p:cNvSpPr txBox="1"/>
          <p:nvPr/>
        </p:nvSpPr>
        <p:spPr>
          <a:xfrm>
            <a:off x="2794312" y="2721394"/>
            <a:ext cx="5846473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Should I divide my method?</a:t>
            </a:r>
          </a:p>
        </p:txBody>
      </p:sp>
    </p:spTree>
    <p:extLst>
      <p:ext uri="{BB962C8B-B14F-4D97-AF65-F5344CB8AC3E}">
        <p14:creationId xmlns:p14="http://schemas.microsoft.com/office/powerpoint/2010/main" val="41718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C511-AC6F-47E6-9E7B-7BE2E202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Improve our code for Unit testing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D43F-4E10-4913-B91F-0C1E32BE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Try to create repeatable methods</a:t>
            </a:r>
          </a:p>
          <a:p>
            <a:r>
              <a:rPr lang="en-US" sz="2200" dirty="0"/>
              <a:t>Before creating a method, think well the return type.</a:t>
            </a:r>
          </a:p>
          <a:p>
            <a:r>
              <a:rPr lang="en-US" sz="2200" dirty="0"/>
              <a:t>Divide the methods in small methods with only one function</a:t>
            </a:r>
          </a:p>
          <a:p>
            <a:r>
              <a:rPr lang="en-US" sz="2200" dirty="0"/>
              <a:t>Divide the process in data extraction, process, store, transformation, etc.</a:t>
            </a:r>
          </a:p>
          <a:p>
            <a:r>
              <a:rPr lang="en-US" sz="2200" dirty="0"/>
              <a:t>Think in isolated functions, for example functions that receive parameters, process and return the result.</a:t>
            </a:r>
          </a:p>
          <a:p>
            <a:r>
              <a:rPr lang="en-US" sz="2200" dirty="0"/>
              <a:t>Reduce the use of instance variables in methods.</a:t>
            </a:r>
          </a:p>
          <a:p>
            <a:r>
              <a:rPr lang="en-US" sz="2200" dirty="0"/>
              <a:t>Create invalid data or scenarios for our test.</a:t>
            </a:r>
          </a:p>
          <a:p>
            <a:r>
              <a:rPr lang="en-US" sz="2200" dirty="0"/>
              <a:t>If our method takes many arguments evaluate to create a parameter object.</a:t>
            </a:r>
          </a:p>
        </p:txBody>
      </p:sp>
    </p:spTree>
    <p:extLst>
      <p:ext uri="{BB962C8B-B14F-4D97-AF65-F5344CB8AC3E}">
        <p14:creationId xmlns:p14="http://schemas.microsoft.com/office/powerpoint/2010/main" val="16213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C511-AC6F-47E6-9E7B-7BE2E202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 err="1"/>
              <a:t>Improve</a:t>
            </a:r>
            <a:r>
              <a:rPr lang="es-419" dirty="0"/>
              <a:t> </a:t>
            </a:r>
            <a:r>
              <a:rPr lang="es-419" dirty="0" err="1"/>
              <a:t>our</a:t>
            </a:r>
            <a:r>
              <a:rPr lang="es-419" dirty="0"/>
              <a:t> </a:t>
            </a:r>
            <a:r>
              <a:rPr lang="es-419" dirty="0" err="1"/>
              <a:t>code</a:t>
            </a:r>
            <a:r>
              <a:rPr lang="es-419" dirty="0"/>
              <a:t> </a:t>
            </a:r>
            <a:r>
              <a:rPr lang="es-419" dirty="0" err="1"/>
              <a:t>for</a:t>
            </a:r>
            <a:r>
              <a:rPr lang="es-419" dirty="0"/>
              <a:t> </a:t>
            </a:r>
            <a:r>
              <a:rPr lang="es-419" dirty="0" err="1"/>
              <a:t>Unit</a:t>
            </a:r>
            <a:r>
              <a:rPr lang="es-419" dirty="0"/>
              <a:t> </a:t>
            </a:r>
            <a:r>
              <a:rPr lang="es-419" dirty="0" err="1"/>
              <a:t>testing</a:t>
            </a:r>
            <a:r>
              <a:rPr lang="es-419" dirty="0"/>
              <a:t> 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D43F-4E10-4913-B91F-0C1E32BE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Store data in text files, or use data oriented test.</a:t>
            </a:r>
          </a:p>
          <a:p>
            <a:r>
              <a:rPr lang="en-US" sz="2400" dirty="0"/>
              <a:t>If our test insert  information in a database or file remove the information before finish the test method</a:t>
            </a:r>
          </a:p>
          <a:p>
            <a:r>
              <a:rPr lang="en-US" sz="2400" dirty="0"/>
              <a:t>If the test requires information in database or files, insert, read, validate and delete cycle the information</a:t>
            </a:r>
          </a:p>
          <a:p>
            <a:r>
              <a:rPr lang="en-US" sz="2400" dirty="0"/>
              <a:t>To store information in databases or files create objects on the test with different scenarios to validate the save or update process.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875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C511-AC6F-47E6-9E7B-7BE2E202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preparation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D43F-4E10-4913-B91F-0C1E32BE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create a method think,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how do I get the data for my test?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Save the test data in file inside the unit testing Project</a:t>
            </a:r>
          </a:p>
          <a:p>
            <a:r>
              <a:rPr lang="en-US" dirty="0"/>
              <a:t>Create a folder with name data inside the unit test Project.</a:t>
            </a:r>
          </a:p>
          <a:p>
            <a:r>
              <a:rPr lang="en-US" dirty="0"/>
              <a:t>If we couldn’t get real information for testing, use the application logs to store information that helps in unit testing.</a:t>
            </a:r>
          </a:p>
          <a:p>
            <a:r>
              <a:rPr lang="en-US" dirty="0"/>
              <a:t>If the Unit test is very complex, modify your code to save the data structure in a file and create a process to read in the unit test.</a:t>
            </a:r>
          </a:p>
          <a:p>
            <a:r>
              <a:rPr lang="en-US" dirty="0"/>
              <a:t>Prepare your Unit test to receive the data objects o read files to execute scenarios.</a:t>
            </a:r>
          </a:p>
          <a:p>
            <a:r>
              <a:rPr lang="en-US" dirty="0"/>
              <a:t>Create process that takes data snapshots and save them in files as Unit test scenarios.</a:t>
            </a:r>
          </a:p>
          <a:p>
            <a:r>
              <a:rPr lang="en-US" dirty="0"/>
              <a:t>Write the code that read the data in an independent method, and create another that process the read data.</a:t>
            </a:r>
          </a:p>
        </p:txBody>
      </p:sp>
    </p:spTree>
    <p:extLst>
      <p:ext uri="{BB962C8B-B14F-4D97-AF65-F5344CB8AC3E}">
        <p14:creationId xmlns:p14="http://schemas.microsoft.com/office/powerpoint/2010/main" val="374517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Environment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testing</a:t>
            </a:r>
            <a:endParaRPr lang="en-US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943" y="2337000"/>
            <a:ext cx="76200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25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2C93-6957-4404-BEB1-79D01E0C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Acceptance testing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4FA5BF2-AF45-4281-B32D-8C160DAF99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963489"/>
              </p:ext>
            </p:extLst>
          </p:nvPr>
        </p:nvGraphicFramePr>
        <p:xfrm>
          <a:off x="2032000" y="1226820"/>
          <a:ext cx="7630160" cy="4911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1874A2C-6B33-47C5-AB85-E8E13C7E962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88833" y="1492558"/>
            <a:ext cx="563418" cy="563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354E1F-94D6-4364-B52A-1CCD71E48C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3097" y="3649683"/>
            <a:ext cx="678304" cy="678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2B8E44-9850-4D83-A80F-D9919C03CA28}"/>
              </a:ext>
            </a:extLst>
          </p:cNvPr>
          <p:cNvSpPr txBox="1"/>
          <p:nvPr/>
        </p:nvSpPr>
        <p:spPr>
          <a:xfrm>
            <a:off x="8260080" y="1594311"/>
            <a:ext cx="329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bug was found in production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EE26A-96B0-4D91-A340-32C3CBA08245}"/>
              </a:ext>
            </a:extLst>
          </p:cNvPr>
          <p:cNvSpPr txBox="1"/>
          <p:nvPr/>
        </p:nvSpPr>
        <p:spPr>
          <a:xfrm>
            <a:off x="9235440" y="3649683"/>
            <a:ext cx="276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Unit testing should be created.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08A27-EC5E-4BF7-AA7A-A31444A21417}"/>
              </a:ext>
            </a:extLst>
          </p:cNvPr>
          <p:cNvSpPr txBox="1"/>
          <p:nvPr/>
        </p:nvSpPr>
        <p:spPr>
          <a:xfrm>
            <a:off x="2550597" y="6182658"/>
            <a:ext cx="667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“If we continue finding bugs in production or acceptance test,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May be the unit testing need to increase the coverage.</a:t>
            </a:r>
          </a:p>
        </p:txBody>
      </p:sp>
    </p:spTree>
    <p:extLst>
      <p:ext uri="{BB962C8B-B14F-4D97-AF65-F5344CB8AC3E}">
        <p14:creationId xmlns:p14="http://schemas.microsoft.com/office/powerpoint/2010/main" val="11127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3556-3178-44DC-87C1-22F76382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green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C377-8289-4FE4-BEB1-09BD984F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good unit testing isn’t easy.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800" i="1" dirty="0">
                <a:solidFill>
                  <a:srgbClr val="00B050"/>
                </a:solidFill>
              </a:rPr>
              <a:t>Good Unit Test</a:t>
            </a:r>
            <a:r>
              <a:rPr lang="en-US" sz="1800" dirty="0"/>
              <a:t>: When the test is in Green, we should trust in the code, if it is not possible, we need to improve the Unit test.</a:t>
            </a:r>
          </a:p>
          <a:p>
            <a:endParaRPr lang="en-US" dirty="0"/>
          </a:p>
          <a:p>
            <a:r>
              <a:rPr lang="en-US" dirty="0"/>
              <a:t>The idea is when we see the red </a:t>
            </a:r>
            <a:r>
              <a:rPr lang="en-US" dirty="0">
                <a:solidFill>
                  <a:srgbClr val="FF0000"/>
                </a:solidFill>
              </a:rPr>
              <a:t>color</a:t>
            </a:r>
            <a:r>
              <a:rPr lang="en-US" dirty="0"/>
              <a:t> in a Unit test we must check the code and try to find a solution.</a:t>
            </a:r>
          </a:p>
          <a:p>
            <a:r>
              <a:rPr lang="en-US" dirty="0"/>
              <a:t>If several test are in red, and the team thinks that might be a problem on the environment or a database, we will have an </a:t>
            </a:r>
            <a:r>
              <a:rPr lang="en-US" dirty="0">
                <a:solidFill>
                  <a:srgbClr val="FF0000"/>
                </a:solidFill>
              </a:rPr>
              <a:t>adverse effect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test must be treated as production code. We must design and maintain it</a:t>
            </a:r>
          </a:p>
          <a:p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1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Test </a:t>
            </a:r>
            <a:r>
              <a:rPr lang="es-419" dirty="0" err="1"/>
              <a:t>Runner</a:t>
            </a:r>
            <a:r>
              <a:rPr lang="es-419" dirty="0"/>
              <a:t> </a:t>
            </a:r>
            <a:r>
              <a:rPr lang="es-419" dirty="0" err="1"/>
              <a:t>on</a:t>
            </a:r>
            <a:r>
              <a:rPr lang="es-419" dirty="0"/>
              <a:t> </a:t>
            </a:r>
            <a:r>
              <a:rPr lang="es-419" dirty="0" err="1"/>
              <a:t>QtCreator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79" y="1351611"/>
            <a:ext cx="8179015" cy="49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8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3556-3178-44DC-87C1-22F76382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our test suite stops being reliable?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C377-8289-4FE4-BEB1-09BD984F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For the same reasons that the code does.</a:t>
            </a:r>
          </a:p>
          <a:p>
            <a:pPr lvl="1"/>
            <a:r>
              <a:rPr lang="en-US" sz="2600" dirty="0"/>
              <a:t>It doesn’t have a good design, architecture and well structured test cases.</a:t>
            </a:r>
          </a:p>
          <a:p>
            <a:r>
              <a:rPr lang="en-US" sz="2800" dirty="0"/>
              <a:t>Insufficient experience in the business to create good test cases. </a:t>
            </a:r>
          </a:p>
          <a:p>
            <a:r>
              <a:rPr lang="en-US" sz="2800" dirty="0"/>
              <a:t>Only the test take care of the integrity of the test.</a:t>
            </a:r>
          </a:p>
          <a:p>
            <a:r>
              <a:rPr lang="en-US" sz="2800" dirty="0"/>
              <a:t>The unit test requires continuous </a:t>
            </a:r>
            <a:r>
              <a:rPr lang="en-US" sz="2800" dirty="0" err="1"/>
              <a:t>refactorings</a:t>
            </a:r>
            <a:r>
              <a:rPr lang="en-US" sz="2800" dirty="0"/>
              <a:t> as the code.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i="1" dirty="0">
                <a:solidFill>
                  <a:schemeClr val="tx1"/>
                </a:solidFill>
              </a:rPr>
              <a:t>Don’t repeat your self.</a:t>
            </a:r>
          </a:p>
          <a:p>
            <a:pPr marL="0" indent="0" algn="ctr">
              <a:buNone/>
            </a:pPr>
            <a:r>
              <a:rPr lang="en-US" sz="2800" i="1" dirty="0">
                <a:solidFill>
                  <a:schemeClr val="tx1"/>
                </a:solidFill>
              </a:rPr>
              <a:t>Don’t repeat your self.</a:t>
            </a:r>
          </a:p>
        </p:txBody>
      </p:sp>
    </p:spTree>
    <p:extLst>
      <p:ext uri="{BB962C8B-B14F-4D97-AF65-F5344CB8AC3E}">
        <p14:creationId xmlns:p14="http://schemas.microsoft.com/office/powerpoint/2010/main" val="357725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24DA-ADA0-4882-84E6-ED8E9DCF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 err="1"/>
              <a:t>Considerations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8FAC-7853-4423-AF49-D6E17908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natural language to write the intentions or asserts</a:t>
            </a:r>
          </a:p>
          <a:p>
            <a:pPr lvl="1"/>
            <a:r>
              <a:rPr lang="en-US" sz="1800" dirty="0"/>
              <a:t>The X method must return a list with 3 elements</a:t>
            </a:r>
          </a:p>
          <a:p>
            <a:pPr lvl="1"/>
            <a:r>
              <a:rPr lang="en-US" sz="1800" dirty="0"/>
              <a:t>The method must sign in with the user “admin”</a:t>
            </a:r>
          </a:p>
          <a:p>
            <a:pPr lvl="1"/>
            <a:r>
              <a:rPr lang="en-US" sz="1800" dirty="0"/>
              <a:t>The taxes parameters must exists in the configuration</a:t>
            </a:r>
          </a:p>
          <a:p>
            <a:pPr lvl="1"/>
            <a:r>
              <a:rPr lang="en-US" sz="1800" dirty="0"/>
              <a:t>The xml file for an invoice must exists</a:t>
            </a:r>
          </a:p>
          <a:p>
            <a:r>
              <a:rPr lang="en-US" dirty="0"/>
              <a:t>The acceptance criteria must be defined</a:t>
            </a:r>
          </a:p>
          <a:p>
            <a:r>
              <a:rPr lang="en-US" dirty="0"/>
              <a:t>It will be great that developers and tester work together in Unit testing</a:t>
            </a:r>
          </a:p>
          <a:p>
            <a:r>
              <a:rPr lang="en-US" dirty="0"/>
              <a:t>The Unit tests must be maintained as source code.</a:t>
            </a:r>
          </a:p>
          <a:p>
            <a:pPr lvl="1"/>
            <a:endParaRPr lang="es-41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161A5-3602-4938-9AC7-1F507111817B}"/>
              </a:ext>
            </a:extLst>
          </p:cNvPr>
          <p:cNvSpPr txBox="1"/>
          <p:nvPr/>
        </p:nvSpPr>
        <p:spPr>
          <a:xfrm>
            <a:off x="4531271" y="323595"/>
            <a:ext cx="69445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419" dirty="0" err="1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419" dirty="0" err="1">
                <a:solidFill>
                  <a:schemeClr val="accent6">
                    <a:lumMod val="75000"/>
                  </a:schemeClr>
                </a:solidFill>
              </a:rPr>
              <a:t>better</a:t>
            </a:r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es-419" dirty="0" err="1">
                <a:solidFill>
                  <a:schemeClr val="accent6">
                    <a:lumMod val="75000"/>
                  </a:schemeClr>
                </a:solidFill>
              </a:rPr>
              <a:t>have</a:t>
            </a:r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419" dirty="0" err="1">
                <a:solidFill>
                  <a:schemeClr val="accent6">
                    <a:lumMod val="75000"/>
                  </a:schemeClr>
                </a:solidFill>
              </a:rPr>
              <a:t>repeteable</a:t>
            </a:r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419" dirty="0" err="1">
                <a:solidFill>
                  <a:schemeClr val="accent6">
                    <a:lumMod val="75000"/>
                  </a:schemeClr>
                </a:solidFill>
              </a:rPr>
              <a:t>unit</a:t>
            </a:r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419" dirty="0" err="1">
                <a:solidFill>
                  <a:schemeClr val="accent6">
                    <a:lumMod val="75000"/>
                  </a:schemeClr>
                </a:solidFill>
              </a:rPr>
              <a:t>tests</a:t>
            </a:r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419" dirty="0" err="1">
                <a:solidFill>
                  <a:schemeClr val="accent6">
                    <a:lumMod val="75000"/>
                  </a:schemeClr>
                </a:solidFill>
              </a:rPr>
              <a:t>even</a:t>
            </a:r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419" dirty="0" err="1">
                <a:solidFill>
                  <a:schemeClr val="accent6">
                    <a:lumMod val="75000"/>
                  </a:schemeClr>
                </a:solidFill>
              </a:rPr>
              <a:t>when</a:t>
            </a:r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419" dirty="0" err="1">
                <a:solidFill>
                  <a:schemeClr val="accent6">
                    <a:lumMod val="75000"/>
                  </a:schemeClr>
                </a:solidFill>
              </a:rPr>
              <a:t>they</a:t>
            </a:r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 are </a:t>
            </a:r>
            <a:r>
              <a:rPr lang="es-419" dirty="0" err="1">
                <a:solidFill>
                  <a:schemeClr val="accent6">
                    <a:lumMod val="75000"/>
                  </a:schemeClr>
                </a:solidFill>
              </a:rPr>
              <a:t>few</a:t>
            </a:r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418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5710</TotalTime>
  <Words>2799</Words>
  <Application>Microsoft Office PowerPoint</Application>
  <PresentationFormat>Widescreen</PresentationFormat>
  <Paragraphs>337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Consolas</vt:lpstr>
      <vt:lpstr>Trebuchet MS</vt:lpstr>
      <vt:lpstr>Wingdings 3</vt:lpstr>
      <vt:lpstr>Facet</vt:lpstr>
      <vt:lpstr>Unit testing with Qt</vt:lpstr>
      <vt:lpstr>Objetives</vt:lpstr>
      <vt:lpstr>Basic concepts</vt:lpstr>
      <vt:lpstr>Environment for testing</vt:lpstr>
      <vt:lpstr>Acceptance testing</vt:lpstr>
      <vt:lpstr>Finding the green</vt:lpstr>
      <vt:lpstr>Test Runner on QtCreator</vt:lpstr>
      <vt:lpstr>Why our test suite stops being reliable?</vt:lpstr>
      <vt:lpstr>Considerations</vt:lpstr>
      <vt:lpstr>Why Unit Tests are helpful</vt:lpstr>
      <vt:lpstr>Unit testing with Qt</vt:lpstr>
      <vt:lpstr>Writing Unit testing with Qt</vt:lpstr>
      <vt:lpstr>Good Unit Tests</vt:lpstr>
      <vt:lpstr>Writing reliable Unit Tests</vt:lpstr>
      <vt:lpstr>Unit test cicle</vt:lpstr>
      <vt:lpstr>Prepare the test project –.pro file</vt:lpstr>
      <vt:lpstr>Folder structure with Qt Test for existing projects</vt:lpstr>
      <vt:lpstr>Folder structure with Qt Test for new projects</vt:lpstr>
      <vt:lpstr>Considerations</vt:lpstr>
      <vt:lpstr>QT Macros for Unit testing</vt:lpstr>
      <vt:lpstr>Macros used on QT</vt:lpstr>
      <vt:lpstr>Main method macros</vt:lpstr>
      <vt:lpstr>Unit test example</vt:lpstr>
      <vt:lpstr>Unit test with Datasets (1)</vt:lpstr>
      <vt:lpstr>Unit test with Datasets (2)</vt:lpstr>
      <vt:lpstr>When some test fail, what should I do?</vt:lpstr>
      <vt:lpstr>Some things to consider</vt:lpstr>
      <vt:lpstr>Tips</vt:lpstr>
      <vt:lpstr>Tips (2)</vt:lpstr>
      <vt:lpstr>Lab scenario</vt:lpstr>
      <vt:lpstr>Lab’s components (UML)</vt:lpstr>
      <vt:lpstr>Scenario 1</vt:lpstr>
      <vt:lpstr>Scenario 2</vt:lpstr>
      <vt:lpstr>PowerPoint Presentation</vt:lpstr>
      <vt:lpstr>Improve our code for Unit testing (1)</vt:lpstr>
      <vt:lpstr>Improve our code for Unit testing (2) </vt:lpstr>
      <vt:lpstr>Data preparation for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Gestores, Datos y Listas de mensajes</dc:title>
  <dc:creator>Gilberto Flores</dc:creator>
  <cp:lastModifiedBy>Flores, Gilberto</cp:lastModifiedBy>
  <cp:revision>135</cp:revision>
  <dcterms:created xsi:type="dcterms:W3CDTF">2018-04-21T10:05:19Z</dcterms:created>
  <dcterms:modified xsi:type="dcterms:W3CDTF">2019-09-16T22:18:06Z</dcterms:modified>
</cp:coreProperties>
</file>