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2.xml" ContentType="application/vnd.openxmlformats-officedocument.presentationml.notesSlide+xml"/>
  <Override PartName="/ppt/tags/tag97.xml" ContentType="application/vnd.openxmlformats-officedocument.presentationml.tags+xml"/>
  <Override PartName="/ppt/notesSlides/notesSlide3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20"/>
  </p:sldMasterIdLst>
  <p:notesMasterIdLst>
    <p:notesMasterId r:id="rId31"/>
  </p:notesMasterIdLst>
  <p:handoutMasterIdLst>
    <p:handoutMasterId r:id="rId32"/>
  </p:handoutMasterIdLst>
  <p:sldIdLst>
    <p:sldId id="931" r:id="rId21"/>
    <p:sldId id="1066" r:id="rId22"/>
    <p:sldId id="1046" r:id="rId23"/>
    <p:sldId id="1055" r:id="rId24"/>
    <p:sldId id="1056" r:id="rId25"/>
    <p:sldId id="1057" r:id="rId26"/>
    <p:sldId id="1084" r:id="rId27"/>
    <p:sldId id="1085" r:id="rId28"/>
    <p:sldId id="1086" r:id="rId29"/>
    <p:sldId id="1087" r:id="rId30"/>
  </p:sldIdLst>
  <p:sldSz cx="12198350" cy="6858000"/>
  <p:notesSz cx="9928225" cy="14357350"/>
  <p:custDataLst>
    <p:custData r:id="rId2"/>
    <p:tags r:id="rId33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B4D7"/>
    <a:srgbClr val="FF0000"/>
    <a:srgbClr val="FF9900"/>
    <a:srgbClr val="EBE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39" autoAdjust="0"/>
    <p:restoredTop sz="90303" autoAdjust="0"/>
  </p:normalViewPr>
  <p:slideViewPr>
    <p:cSldViewPr showGuides="1">
      <p:cViewPr varScale="1">
        <p:scale>
          <a:sx n="70" d="100"/>
          <a:sy n="70" d="100"/>
        </p:scale>
        <p:origin x="-684" y="-96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orient="horz" pos="1071"/>
        <p:guide orient="horz" pos="3702"/>
        <p:guide orient="horz" pos="981"/>
        <p:guide orient="horz" pos="3793"/>
        <p:guide pos="395"/>
        <p:guide pos="3842"/>
        <p:guide pos="3933"/>
        <p:guide pos="7380"/>
        <p:guide pos="5566"/>
        <p:guide pos="2663"/>
        <p:guide pos="2753"/>
        <p:guide pos="6382"/>
      </p:guideLst>
    </p:cSldViewPr>
  </p:slideViewPr>
  <p:outlineViewPr>
    <p:cViewPr>
      <p:scale>
        <a:sx n="33" d="100"/>
        <a:sy n="33" d="100"/>
      </p:scale>
      <p:origin x="0" y="12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82"/>
    </p:cViewPr>
  </p:sorterViewPr>
  <p:notesViewPr>
    <p:cSldViewPr showGuides="1">
      <p:cViewPr varScale="1">
        <p:scale>
          <a:sx n="76" d="100"/>
          <a:sy n="76" d="100"/>
        </p:scale>
        <p:origin x="2982" y="120"/>
      </p:cViewPr>
      <p:guideLst>
        <p:guide orient="horz" pos="4523"/>
        <p:guide pos="3127"/>
      </p:guideLst>
    </p:cSldViewPr>
  </p:notesViewPr>
  <p:gridSpacing cx="144018" cy="14401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6.xml"/><Relationship Id="rId3" Type="http://schemas.openxmlformats.org/officeDocument/2006/relationships/customXml" Target="../customXml/item3.xml"/><Relationship Id="rId21" Type="http://schemas.openxmlformats.org/officeDocument/2006/relationships/slide" Target="slides/slide1.xml"/><Relationship Id="rId34" Type="http://schemas.openxmlformats.org/officeDocument/2006/relationships/presProps" Target="presProps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5.xml"/><Relationship Id="rId33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Master" Target="slideMasters/slideMaster1.xml"/><Relationship Id="rId29" Type="http://schemas.openxmlformats.org/officeDocument/2006/relationships/slide" Target="slides/slide9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theme" Target="theme/theme1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9928225" cy="979872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128080" tIns="64040" rIns="128080" bIns="64040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544516" cy="7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074" tIns="208074" rIns="208074" bIns="208074" numCol="1" anchor="t" anchorCtr="0" compatLnSpc="1">
            <a:prstTxWarp prst="textNoShape">
              <a:avLst/>
            </a:prstTxWarp>
          </a:bodyPr>
          <a:lstStyle>
            <a:lvl1pPr defTabSz="1320825">
              <a:spcBef>
                <a:spcPct val="0"/>
              </a:spcBef>
              <a:defRPr sz="17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83711" y="0"/>
            <a:ext cx="4544515" cy="7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074" tIns="208074" rIns="208074" bIns="208074" numCol="1" anchor="t" anchorCtr="0" compatLnSpc="1">
            <a:prstTxWarp prst="textNoShape">
              <a:avLst/>
            </a:prstTxWarp>
          </a:bodyPr>
          <a:lstStyle>
            <a:lvl1pPr algn="r" defTabSz="1320825">
              <a:spcBef>
                <a:spcPct val="0"/>
              </a:spcBef>
              <a:defRPr sz="17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13582360"/>
            <a:ext cx="4544516" cy="7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074" tIns="208074" rIns="208074" bIns="208074" numCol="1" anchor="b" anchorCtr="0" compatLnSpc="1">
            <a:prstTxWarp prst="textNoShape">
              <a:avLst/>
            </a:prstTxWarp>
          </a:bodyPr>
          <a:lstStyle>
            <a:lvl1pPr defTabSz="1320825">
              <a:spcBef>
                <a:spcPct val="0"/>
              </a:spcBef>
              <a:defRPr sz="17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83711" y="13582360"/>
            <a:ext cx="4544515" cy="7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074" tIns="208074" rIns="208074" bIns="208074" numCol="1" anchor="b" anchorCtr="0" compatLnSpc="1">
            <a:prstTxWarp prst="textNoShape">
              <a:avLst/>
            </a:prstTxWarp>
          </a:bodyPr>
          <a:lstStyle>
            <a:lvl1pPr algn="r" defTabSz="1320825">
              <a:spcBef>
                <a:spcPct val="0"/>
              </a:spcBef>
              <a:defRPr sz="17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‹#›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544516" cy="7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074" tIns="208074" rIns="208074" bIns="208074" numCol="1" anchor="t" anchorCtr="0" compatLnSpc="1">
            <a:prstTxWarp prst="textNoShape">
              <a:avLst/>
            </a:prstTxWarp>
          </a:bodyPr>
          <a:lstStyle>
            <a:lvl1pPr defTabSz="1320825">
              <a:spcBef>
                <a:spcPct val="0"/>
              </a:spcBef>
              <a:defRPr sz="17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83710" y="0"/>
            <a:ext cx="4542297" cy="774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074" tIns="208074" rIns="208074" bIns="208074" numCol="1" anchor="t" anchorCtr="0" compatLnSpc="1">
            <a:prstTxWarp prst="textNoShape">
              <a:avLst/>
            </a:prstTxWarp>
          </a:bodyPr>
          <a:lstStyle>
            <a:lvl1pPr algn="r" defTabSz="1320825">
              <a:spcBef>
                <a:spcPct val="0"/>
              </a:spcBef>
              <a:defRPr sz="17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7800" y="1077913"/>
            <a:ext cx="9574213" cy="53832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33014" y="6765569"/>
            <a:ext cx="9262199" cy="6404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Textmasterformate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2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3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13582360"/>
            <a:ext cx="4544516" cy="77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074" tIns="208074" rIns="208074" bIns="208074" numCol="1" anchor="b" anchorCtr="0" compatLnSpc="1">
            <a:prstTxWarp prst="textNoShape">
              <a:avLst/>
            </a:prstTxWarp>
          </a:bodyPr>
          <a:lstStyle>
            <a:lvl1pPr defTabSz="1320825">
              <a:spcBef>
                <a:spcPct val="0"/>
              </a:spcBef>
              <a:defRPr sz="17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83710" y="13582360"/>
            <a:ext cx="4542297" cy="77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8074" tIns="208074" rIns="208074" bIns="208074" numCol="1" anchor="b" anchorCtr="0" compatLnSpc="1">
            <a:prstTxWarp prst="textNoShape">
              <a:avLst/>
            </a:prstTxWarp>
          </a:bodyPr>
          <a:lstStyle>
            <a:lvl1pPr algn="r" defTabSz="1320825">
              <a:spcBef>
                <a:spcPct val="0"/>
              </a:spcBef>
              <a:defRPr sz="17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1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3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latin typeface="Arial" pitchFamily="34" charset="0"/>
              </a:rPr>
              <a:t>Notes </a:t>
            </a:r>
            <a:fld id="{AD141568-5488-4AC9-B82D-9F5CE1225E2A}" type="slidenum">
              <a:rPr lang="de-DE" smtClean="0">
                <a:latin typeface="Arial" pitchFamily="34" charset="0"/>
              </a:rPr>
              <a:pPr/>
              <a:t>2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65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smtClean="0">
                <a:solidFill>
                  <a:srgbClr val="EEECE1"/>
                </a:solidFill>
              </a:rPr>
              <a:t>Notizen </a:t>
            </a:r>
            <a:fld id="{AD141568-5488-4AC9-B82D-9F5CE1225E2A}" type="slidenum">
              <a:rPr lang="de-DE" smtClean="0">
                <a:solidFill>
                  <a:srgbClr val="EEECE1"/>
                </a:solidFill>
              </a:rPr>
              <a:pPr/>
              <a:t>3</a:t>
            </a:fld>
            <a:endParaRPr lang="de-DE" dirty="0">
              <a:solidFill>
                <a:srgbClr val="EEECE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0152" indent="-240152">
              <a:buFontTx/>
              <a:buChar char="-"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10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10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34.xml"/><Relationship Id="rId7" Type="http://schemas.openxmlformats.org/officeDocument/2006/relationships/image" Target="../media/image3.emf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5.xml"/><Relationship Id="rId9" Type="http://schemas.openxmlformats.org/officeDocument/2006/relationships/image" Target="../media/image5.w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customXml" Target="../../customXml/item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1.xml"/><Relationship Id="rId4" Type="http://schemas.openxmlformats.org/officeDocument/2006/relationships/tags" Target="../tags/tag5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customXml" Target="../../customXml/item8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customXml" Target="../../customXml/item5.xml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customXml" Target="../../customXml/item1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customXml" Target="../../customXml/item1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customXml" Target="../../customXml/item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69.xml"/><Relationship Id="rId1" Type="http://schemas.openxmlformats.org/officeDocument/2006/relationships/customXml" Target="../../customXml/item7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customXml" Target="../../customXml/item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2" Type="http://schemas.openxmlformats.org/officeDocument/2006/relationships/tags" Target="../tags/tag78.xml"/><Relationship Id="rId1" Type="http://schemas.openxmlformats.org/officeDocument/2006/relationships/customXml" Target="../../customXml/item15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customXml" Target="../../customXml/item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customXml" Target="../../customXml/item12.xml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customXml" Target="../../customXml/item3.xml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customXml" Target="../../customXml/item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customXml" Target="../../customXml/item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986682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3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" name="Picture 2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2369" r="1699" b="2348"/>
          <a:stretch/>
        </p:blipFill>
        <p:spPr bwMode="auto">
          <a:xfrm>
            <a:off x="1" y="1588"/>
            <a:ext cx="12198350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dtRectangle 115 Id57350"/>
          <p:cNvSpPr>
            <a:spLocks noGrp="1" noChangeArrowheads="1"/>
          </p:cNvSpPr>
          <p:nvPr>
            <p:ph type="ctrTitle"/>
            <p:custDataLst>
              <p:tags r:id="rId3"/>
            </p:custDataLst>
          </p:nvPr>
        </p:nvSpPr>
        <p:spPr bwMode="ltGray">
          <a:xfrm>
            <a:off x="627063" y="4262400"/>
            <a:ext cx="6480000" cy="1540095"/>
          </a:xfr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750" y="324000"/>
            <a:ext cx="2160000" cy="913804"/>
          </a:xfrm>
          <a:prstGeom prst="rect">
            <a:avLst/>
          </a:prstGeom>
        </p:spPr>
      </p:pic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dirty="0" smtClean="0"/>
              <a:t>Please insert URL</a:t>
            </a:r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3" y="5907600"/>
            <a:ext cx="2340000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en-US" smtClean="0"/>
              <a:t>Please insert Restrictedity note</a:t>
            </a:r>
            <a:endParaRPr lang="en-US" dirty="0" smtClean="0"/>
          </a:p>
        </p:txBody>
      </p:sp>
      <p:grpSp>
        <p:nvGrpSpPr>
          <p:cNvPr id="34" name="Gruppieren 33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5" name="Gerade Verbindung 34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Gerade Verbindung 4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Gerade Verbindung 4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 Verbindung 4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Gerade Verbindung 4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Gerade Verbindung 4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 Verbindung 5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3"/>
            <a:ext cx="360045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370388" y="1412873"/>
            <a:ext cx="3600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8115750" y="1412873"/>
            <a:ext cx="3600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type="fourObj" preserve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 sz="quarter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627063" y="1412877"/>
            <a:ext cx="5472112" cy="2303462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quarter" idx="2"/>
            <p:custDataLst>
              <p:tags r:id="rId4"/>
            </p:custDataLst>
          </p:nvPr>
        </p:nvSpPr>
        <p:spPr>
          <a:xfrm>
            <a:off x="6243638" y="1412875"/>
            <a:ext cx="5472112" cy="23034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Content Placeholder 4 Id5"/>
          <p:cNvSpPr>
            <a:spLocks noGrp="1"/>
          </p:cNvSpPr>
          <p:nvPr>
            <p:ph sz="quarter" idx="3"/>
            <p:custDataLst>
              <p:tags r:id="rId5"/>
            </p:custDataLst>
          </p:nvPr>
        </p:nvSpPr>
        <p:spPr>
          <a:xfrm>
            <a:off x="627063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Content Placeholder 5 Id6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43638" y="3860801"/>
            <a:ext cx="547211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557672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 + Navigation" preserve="1" userDrawn="1">
  <p:cSld name="One object (large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cdtTextplatzhalter 13 Id5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3"/>
            <a:ext cx="6768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3" hasCustomPrompt="1"/>
            <p:custDataLst>
              <p:tags r:id="rId4"/>
            </p:custDataLst>
          </p:nvPr>
        </p:nvSpPr>
        <p:spPr>
          <a:xfrm>
            <a:off x="10419751" y="1412874"/>
            <a:ext cx="1295999" cy="4752976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3"/>
            <a:ext cx="4032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5" y="1412873"/>
            <a:ext cx="4032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Navigation" preserve="1" userDrawn="1">
  <p:cSld name="Three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3"/>
            <a:ext cx="2592000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62400" y="1412873"/>
            <a:ext cx="2736775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43638" y="1412873"/>
            <a:ext cx="2592387" cy="4752977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7" name="cdtTextplatzhalter 13 Id7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cdtTextplatzhalter 13 Id6"/>
          <p:cNvSpPr>
            <a:spLocks noGrp="1"/>
          </p:cNvSpPr>
          <p:nvPr>
            <p:ph type="body" sz="quarter" idx="14" hasCustomPrompt="1"/>
            <p:custDataLst>
              <p:tags r:id="rId5"/>
            </p:custDataLst>
          </p:nvPr>
        </p:nvSpPr>
        <p:spPr>
          <a:xfrm>
            <a:off x="10419751" y="1412874"/>
            <a:ext cx="1295999" cy="4752978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7"/>
            <a:ext cx="4032000" cy="2303462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4804024" y="1412875"/>
            <a:ext cx="4032000" cy="2303463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2" name="cdtContent Placeholder 11 Id12"/>
          <p:cNvSpPr>
            <a:spLocks noGrp="1"/>
          </p:cNvSpPr>
          <p:nvPr>
            <p:ph sz="quarter" idx="14"/>
            <p:custDataLst>
              <p:tags r:id="rId5"/>
            </p:custDataLst>
          </p:nvPr>
        </p:nvSpPr>
        <p:spPr>
          <a:xfrm>
            <a:off x="627063" y="3860800"/>
            <a:ext cx="4032000" cy="2305050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5" name="cdtContent Placeholder 14 Id15"/>
          <p:cNvSpPr>
            <a:spLocks noGrp="1"/>
          </p:cNvSpPr>
          <p:nvPr>
            <p:ph sz="quarter" idx="15"/>
            <p:custDataLst>
              <p:tags r:id="rId6"/>
            </p:custDataLst>
          </p:nvPr>
        </p:nvSpPr>
        <p:spPr>
          <a:xfrm>
            <a:off x="4804025" y="3860800"/>
            <a:ext cx="4032000" cy="2305050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cdtTextplatzhalter 13 Id10"/>
          <p:cNvSpPr>
            <a:spLocks noGrp="1"/>
          </p:cNvSpPr>
          <p:nvPr>
            <p:ph type="body" sz="quarter" idx="16" hasCustomPrompt="1"/>
            <p:custDataLst>
              <p:tags r:id="rId7"/>
            </p:custDataLst>
          </p:nvPr>
        </p:nvSpPr>
        <p:spPr>
          <a:xfrm>
            <a:off x="10419751" y="1412873"/>
            <a:ext cx="1295999" cy="4752977"/>
          </a:xfrm>
        </p:spPr>
        <p:txBody>
          <a:bodyPr/>
          <a:lstStyle>
            <a:lvl1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SzPct val="70000"/>
              <a:buFont typeface="Arial" pitchFamily="34" charset="0"/>
              <a:buChar char="►"/>
              <a:defRPr sz="1200">
                <a:solidFill>
                  <a:srgbClr val="879BAA"/>
                </a:solidFill>
              </a:defRPr>
            </a:lvl1pPr>
            <a:lvl2pPr marL="144000" indent="-144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rgbClr val="641946"/>
                </a:solidFill>
              </a:defRPr>
            </a:lvl2pPr>
            <a:lvl3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rgbClr val="879BAA"/>
                </a:solidFill>
              </a:defRPr>
            </a:lvl3pPr>
            <a:lvl4pPr marL="288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rgbClr val="641946"/>
                </a:solidFill>
              </a:defRPr>
            </a:lvl4pPr>
            <a:lvl5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70000"/>
              <a:buFont typeface="Arial" pitchFamily="34" charset="0"/>
              <a:buChar char="►"/>
              <a:defRPr sz="1000">
                <a:solidFill>
                  <a:schemeClr val="accent1"/>
                </a:solidFill>
              </a:defRPr>
            </a:lvl5pPr>
            <a:lvl6pPr marL="432000" indent="-1440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Pct val="70000"/>
              <a:buFont typeface="Arial" pitchFamily="34" charset="0"/>
              <a:buChar char="►"/>
              <a:defRPr sz="10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to edit the navigation text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dirty="0"/>
          </a:p>
        </p:txBody>
      </p:sp>
    </p:spTree>
    <p:custDataLst>
      <p:custData r:id="rId1"/>
    </p:custData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smtClean="0"/>
              <a:t>Click to add core message of slide</a:t>
            </a:r>
            <a:endParaRPr lang="en-US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2161" y="1412875"/>
            <a:ext cx="10948866" cy="215444"/>
          </a:xfrm>
        </p:spPr>
        <p:txBody>
          <a:bodyPr>
            <a:noAutofit/>
          </a:bodyPr>
          <a:lstStyle/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</p:spTree>
    <p:extLst>
      <p:ext uri="{BB962C8B-B14F-4D97-AF65-F5344CB8AC3E}">
        <p14:creationId xmlns:p14="http://schemas.microsoft.com/office/powerpoint/2010/main" val="15994232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336603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2876"/>
            <a:ext cx="12196800" cy="4752974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4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arge imag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0" y="1414800"/>
            <a:ext cx="12196800" cy="5443200"/>
          </a:xfrm>
        </p:spPr>
        <p:txBody>
          <a:bodyPr tIns="1800000"/>
          <a:lstStyle>
            <a:lvl1pPr algn="ctr">
              <a:defRPr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5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4"/>
            <a:ext cx="8208962" cy="4752976"/>
          </a:xfrm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preserve="1" userDrawn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4"/>
            <a:ext cx="6768000" cy="4752976"/>
          </a:xfrm>
        </p:spPr>
        <p:txBody>
          <a:bodyPr/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cdtContent Placeholder 3 Id4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3638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160708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,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627063" y="1412874"/>
            <a:ext cx="5472112" cy="475297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noProof="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Textmasterformat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bearbeiten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>
          <a:xfrm>
            <a:off x="6243637" y="1412875"/>
            <a:ext cx="5472000" cy="2303463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/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1"/>
          </p:nvPr>
        </p:nvSpPr>
        <p:spPr>
          <a:xfrm>
            <a:off x="6243637" y="3860801"/>
            <a:ext cx="5472000" cy="2305049"/>
          </a:xfrm>
        </p:spPr>
        <p:txBody>
          <a:bodyPr tIns="648000"/>
          <a:lstStyle>
            <a:lvl1pPr algn="ctr">
              <a:defRPr/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476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0"/>
            <a:ext cx="12198350" cy="1268413"/>
          </a:xfrm>
        </p:spPr>
        <p:txBody>
          <a:bodyPr/>
          <a:lstStyle/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7063" y="1412875"/>
            <a:ext cx="8208962" cy="2303463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cdtContent Placeholder 12 Id13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27063" y="3860801"/>
            <a:ext cx="8208962" cy="230505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custDataLst>
      <p:custData r:id="rId1"/>
    </p:custData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6.xml"/><Relationship Id="rId39" Type="http://schemas.openxmlformats.org/officeDocument/2006/relationships/tags" Target="../tags/tag19.xml"/><Relationship Id="rId21" Type="http://schemas.openxmlformats.org/officeDocument/2006/relationships/vmlDrawing" Target="../drawings/vmlDrawing1.vml"/><Relationship Id="rId34" Type="http://schemas.openxmlformats.org/officeDocument/2006/relationships/tags" Target="../tags/tag14.xml"/><Relationship Id="rId42" Type="http://schemas.openxmlformats.org/officeDocument/2006/relationships/tags" Target="../tags/tag22.xml"/><Relationship Id="rId47" Type="http://schemas.openxmlformats.org/officeDocument/2006/relationships/tags" Target="../tags/tag27.xml"/><Relationship Id="rId50" Type="http://schemas.openxmlformats.org/officeDocument/2006/relationships/tags" Target="../tags/tag30.xml"/><Relationship Id="rId55" Type="http://schemas.openxmlformats.org/officeDocument/2006/relationships/image" Target="../media/image2.w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5.xml"/><Relationship Id="rId33" Type="http://schemas.openxmlformats.org/officeDocument/2006/relationships/tags" Target="../tags/tag13.xml"/><Relationship Id="rId38" Type="http://schemas.openxmlformats.org/officeDocument/2006/relationships/tags" Target="../tags/tag18.xml"/><Relationship Id="rId46" Type="http://schemas.openxmlformats.org/officeDocument/2006/relationships/tags" Target="../tags/tag2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29" Type="http://schemas.openxmlformats.org/officeDocument/2006/relationships/tags" Target="../tags/tag9.xml"/><Relationship Id="rId41" Type="http://schemas.openxmlformats.org/officeDocument/2006/relationships/tags" Target="../tags/tag21.xml"/><Relationship Id="rId5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4.xml"/><Relationship Id="rId32" Type="http://schemas.openxmlformats.org/officeDocument/2006/relationships/tags" Target="../tags/tag12.xml"/><Relationship Id="rId37" Type="http://schemas.openxmlformats.org/officeDocument/2006/relationships/tags" Target="../tags/tag17.xml"/><Relationship Id="rId40" Type="http://schemas.openxmlformats.org/officeDocument/2006/relationships/tags" Target="../tags/tag20.xml"/><Relationship Id="rId45" Type="http://schemas.openxmlformats.org/officeDocument/2006/relationships/tags" Target="../tags/tag25.xml"/><Relationship Id="rId53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3.xml"/><Relationship Id="rId28" Type="http://schemas.openxmlformats.org/officeDocument/2006/relationships/tags" Target="../tags/tag8.xml"/><Relationship Id="rId36" Type="http://schemas.openxmlformats.org/officeDocument/2006/relationships/tags" Target="../tags/tag16.xml"/><Relationship Id="rId49" Type="http://schemas.openxmlformats.org/officeDocument/2006/relationships/tags" Target="../tags/tag2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1.xml"/><Relationship Id="rId44" Type="http://schemas.openxmlformats.org/officeDocument/2006/relationships/tags" Target="../tags/tag24.xml"/><Relationship Id="rId52" Type="http://schemas.openxmlformats.org/officeDocument/2006/relationships/tags" Target="../tags/tag3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2.xml"/><Relationship Id="rId27" Type="http://schemas.openxmlformats.org/officeDocument/2006/relationships/tags" Target="../tags/tag7.xml"/><Relationship Id="rId30" Type="http://schemas.openxmlformats.org/officeDocument/2006/relationships/tags" Target="../tags/tag10.xml"/><Relationship Id="rId35" Type="http://schemas.openxmlformats.org/officeDocument/2006/relationships/tags" Target="../tags/tag15.xml"/><Relationship Id="rId43" Type="http://schemas.openxmlformats.org/officeDocument/2006/relationships/tags" Target="../tags/tag23.xml"/><Relationship Id="rId48" Type="http://schemas.openxmlformats.org/officeDocument/2006/relationships/tags" Target="../tags/tag28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1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408015476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3" name="think-cell Slide" r:id="rId53" imgW="360" imgH="360" progId="TCLayout.ActiveDocument.1">
                  <p:embed/>
                </p:oleObj>
              </mc:Choice>
              <mc:Fallback>
                <p:oleObj name="think-cell Slide" r:id="rId53" imgW="360" imgH="360" progId="TCLayout.ActiveDocument.1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24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noProof="0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25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Titelmasterformat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6"/>
            </p:custDataLst>
          </p:nvPr>
        </p:nvSpPr>
        <p:spPr bwMode="auto">
          <a:xfrm>
            <a:off x="627063" y="1412873"/>
            <a:ext cx="8208962" cy="47529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Textmasterformat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4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4" name="Picture 3"/>
          <p:cNvPicPr>
            <a:picLocks noChangeAspect="1" noChangeArrowheads="1"/>
          </p:cNvPicPr>
          <p:nvPr userDrawn="1"/>
        </p:nvPicPr>
        <p:blipFill>
          <a:blip r:embed="rId55"/>
          <a:srcRect/>
          <a:stretch>
            <a:fillRect/>
          </a:stretch>
        </p:blipFill>
        <p:spPr bwMode="auto">
          <a:xfrm>
            <a:off x="10130916" y="324000"/>
            <a:ext cx="1584834" cy="67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uppieren 1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Gerade Verbindung 3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 Verbindung 40"/>
            <p:cNvCxnSpPr/>
            <p:nvPr userDrawn="1"/>
          </p:nvCxnSpPr>
          <p:spPr bwMode="auto">
            <a:xfrm rot="5400000">
              <a:off x="123228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Gerade Verbindung 41"/>
            <p:cNvCxnSpPr/>
            <p:nvPr userDrawn="1"/>
          </p:nvCxnSpPr>
          <p:spPr bwMode="auto">
            <a:xfrm rot="5400000">
              <a:off x="123228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Gerade Verbindung 42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 Verbindung 43"/>
            <p:cNvCxnSpPr/>
            <p:nvPr userDrawn="1"/>
          </p:nvCxnSpPr>
          <p:spPr bwMode="auto">
            <a:xfrm rot="5400000">
              <a:off x="123228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Gerade Verbindung 4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9107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2776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5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8" name="cdtTextBox 12 Id17"/>
          <p:cNvSpPr txBox="1"/>
          <p:nvPr userDrawn="1">
            <p:custDataLst>
              <p:tags r:id="rId50"/>
            </p:custDataLst>
          </p:nvPr>
        </p:nvSpPr>
        <p:spPr>
          <a:xfrm>
            <a:off x="-1" y="6597650"/>
            <a:ext cx="5955157" cy="260350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 smtClean="0">
                <a:solidFill>
                  <a:srgbClr val="879BAA"/>
                </a:solidFill>
              </a:rPr>
              <a:t>Restricted © Siemens AG 2017	</a:t>
            </a:r>
            <a:r>
              <a:rPr lang="de-DE" sz="1000" noProof="0" dirty="0" err="1" smtClean="0">
                <a:solidFill>
                  <a:srgbClr val="000000"/>
                </a:solidFill>
              </a:rPr>
              <a:t>January</a:t>
            </a:r>
            <a:r>
              <a:rPr lang="de-DE" sz="1000" noProof="0" dirty="0" smtClean="0">
                <a:solidFill>
                  <a:srgbClr val="000000"/>
                </a:solidFill>
              </a:rPr>
              <a:t> 2017</a:t>
            </a:r>
          </a:p>
        </p:txBody>
      </p:sp>
      <p:sp>
        <p:nvSpPr>
          <p:cNvPr id="69" name="cdtTextBox 11 Id18"/>
          <p:cNvSpPr txBox="1"/>
          <p:nvPr userDrawn="1">
            <p:custDataLst>
              <p:tags r:id="rId51"/>
            </p:custDataLst>
          </p:nvPr>
        </p:nvSpPr>
        <p:spPr>
          <a:xfrm>
            <a:off x="0" y="6597650"/>
            <a:ext cx="1765285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sz="1000" noProof="0" dirty="0" smtClean="0">
                <a:solidFill>
                  <a:srgbClr val="000000"/>
                </a:solidFill>
              </a:rPr>
              <a:t>Page </a:t>
            </a:r>
            <a:fld id="{91E7552C-A157-4A4F-8E99-698C0325FC94}" type="slidenum">
              <a:rPr lang="de-DE" sz="1000" noProof="0" smtClean="0">
                <a:solidFill>
                  <a:srgbClr val="000000"/>
                </a:solidFill>
              </a:rPr>
              <a:pPr>
                <a:lnSpc>
                  <a:spcPct val="110000"/>
                </a:lnSpc>
                <a:spcBef>
                  <a:spcPts val="0"/>
                </a:spcBef>
              </a:pPr>
              <a:t>‹#›</a:t>
            </a:fld>
            <a:endParaRPr lang="de-DE" sz="1000" noProof="0" dirty="0" smtClean="0">
              <a:solidFill>
                <a:srgbClr val="000000"/>
              </a:solidFill>
            </a:endParaRPr>
          </a:p>
        </p:txBody>
      </p:sp>
      <p:sp>
        <p:nvSpPr>
          <p:cNvPr id="70" name="cdtTextBox 12 Id17"/>
          <p:cNvSpPr txBox="1"/>
          <p:nvPr userDrawn="1">
            <p:custDataLst>
              <p:tags r:id="rId52"/>
            </p:custDataLst>
          </p:nvPr>
        </p:nvSpPr>
        <p:spPr>
          <a:xfrm>
            <a:off x="8266120" y="6597650"/>
            <a:ext cx="3932230" cy="260350"/>
          </a:xfrm>
          <a:prstGeom prst="rect">
            <a:avLst/>
          </a:prstGeom>
          <a:noFill/>
        </p:spPr>
        <p:txBody>
          <a:bodyPr wrap="square" lIns="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rgbClr val="000000"/>
                </a:solidFill>
              </a:rPr>
              <a:t>PLM and Innovation Excellence – Siemens Operating Model</a:t>
            </a:r>
          </a:p>
        </p:txBody>
      </p:sp>
    </p:spTree>
    <p:custDataLst>
      <p:tags r:id="rId2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5" r:id="rId2"/>
    <p:sldLayoutId id="2147483705" r:id="rId3"/>
    <p:sldLayoutId id="2147483706" r:id="rId4"/>
    <p:sldLayoutId id="2147483670" r:id="rId5"/>
    <p:sldLayoutId id="2147483692" r:id="rId6"/>
    <p:sldLayoutId id="2147483696" r:id="rId7"/>
    <p:sldLayoutId id="2147483707" r:id="rId8"/>
    <p:sldLayoutId id="2147483683" r:id="rId9"/>
    <p:sldLayoutId id="2147483681" r:id="rId10"/>
    <p:sldLayoutId id="2147483697" r:id="rId11"/>
    <p:sldLayoutId id="2147483691" r:id="rId12"/>
    <p:sldLayoutId id="2147483693" r:id="rId13"/>
    <p:sldLayoutId id="2147483684" r:id="rId14"/>
    <p:sldLayoutId id="2147483685" r:id="rId15"/>
    <p:sldLayoutId id="2147483694" r:id="rId16"/>
    <p:sldLayoutId id="2147483686" r:id="rId17"/>
    <p:sldLayoutId id="2147483688" r:id="rId18"/>
    <p:sldLayoutId id="2147483713" r:id="rId1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0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rgbClr val="3C464B"/>
        </a:buClr>
        <a:buFont typeface="Arial" panose="020B0604020202020204" pitchFamily="34" charset="0"/>
        <a:buChar char="‒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rgbClr val="3C464B"/>
        </a:buClr>
        <a:buFont typeface="Arial" panose="020B0604020202020204" pitchFamily="34" charset="0"/>
        <a:buChar char="‒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rgbClr val="3C464B"/>
        </a:buClr>
        <a:buFont typeface="Arial" panose="020B0604020202020204" pitchFamily="34" charset="0"/>
        <a:buChar char="‒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rgbClr val="3C464B"/>
        </a:buClr>
        <a:buFont typeface="Arial" panose="020B0604020202020204" pitchFamily="34" charset="0"/>
        <a:buChar char="‒"/>
        <a:tabLst/>
        <a:defRPr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5.xml"/><Relationship Id="rId7" Type="http://schemas.openxmlformats.org/officeDocument/2006/relationships/image" Target="../media/image6.emf"/><Relationship Id="rId2" Type="http://schemas.openxmlformats.org/officeDocument/2006/relationships/tags" Target="../tags/tag8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11.emf"/><Relationship Id="rId2" Type="http://schemas.openxmlformats.org/officeDocument/2006/relationships/tags" Target="../tags/tag106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image" Target="../media/image9.png"/><Relationship Id="rId2" Type="http://schemas.openxmlformats.org/officeDocument/2006/relationships/tags" Target="../tags/tag86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4.v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oleObject" Target="../embeddings/oleObject4.bin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hyperlink" Target="https://technoweb.siemens.com/web/plm-and-innovation-excellence-portal/sds-core-principles-and-methods/-/forms/Xjz0/view/1907" TargetMode="External"/><Relationship Id="rId2" Type="http://schemas.openxmlformats.org/officeDocument/2006/relationships/tags" Target="../tags/tag9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9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0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7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6503154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el 6"/>
          <p:cNvSpPr>
            <a:spLocks noGrp="1"/>
          </p:cNvSpPr>
          <p:nvPr>
            <p:ph type="ctrTitle"/>
          </p:nvPr>
        </p:nvSpPr>
        <p:spPr bwMode="gray">
          <a:xfrm>
            <a:off x="627063" y="3523737"/>
            <a:ext cx="6480000" cy="2278758"/>
          </a:xfrm>
        </p:spPr>
        <p:txBody>
          <a:bodyPr/>
          <a:lstStyle/>
          <a:p>
            <a:r>
              <a:rPr lang="en-US" dirty="0" smtClean="0"/>
              <a:t>The Siemens Development System</a:t>
            </a:r>
            <a:br>
              <a:rPr lang="en-US" dirty="0" smtClean="0"/>
            </a:br>
            <a:r>
              <a:rPr lang="en-US" sz="2800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/>
              <a:t>January 2017</a:t>
            </a:r>
            <a:endParaRPr lang="en-US" sz="2000" b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2"/>
          </p:nvPr>
        </p:nvSpPr>
        <p:spPr bwMode="gray"/>
        <p:txBody>
          <a:bodyPr/>
          <a:lstStyle/>
          <a:p>
            <a:r>
              <a:rPr lang="en-US" dirty="0" smtClean="0"/>
              <a:t>PLM and Innovation Excellence -  Siemens Operating Model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0" dirty="0" smtClean="0"/>
              <a:t>Restricted © Siemens AG 2017</a:t>
            </a:r>
            <a:endParaRPr lang="en-US" noProof="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/>
          <a:srcRect l="4051"/>
          <a:stretch>
            <a:fillRect/>
          </a:stretch>
        </p:blipFill>
        <p:spPr bwMode="gray">
          <a:xfrm>
            <a:off x="627063" y="1997156"/>
            <a:ext cx="1047763" cy="999790"/>
          </a:xfrm>
          <a:prstGeom prst="rect">
            <a:avLst/>
          </a:prstGeom>
          <a:noFill/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2335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345850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66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Innovation speed and fast learning cycles will be a key</a:t>
            </a:r>
            <a:br>
              <a:rPr lang="en-US" dirty="0" smtClean="0"/>
            </a:br>
            <a:r>
              <a:rPr lang="en-US" dirty="0" smtClean="0"/>
              <a:t>competitive advantage</a:t>
            </a:r>
            <a:endParaRPr lang="en-US" dirty="0"/>
          </a:p>
        </p:txBody>
      </p:sp>
      <p:sp>
        <p:nvSpPr>
          <p:cNvPr id="22" name="Rechteck 21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 bwMode="gray">
          <a:xfrm>
            <a:off x="627063" y="5415260"/>
            <a:ext cx="11088688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numCol="1" spcCol="72000" rtlCol="0" anchor="ctr" anchorCtr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 dirty="0">
                <a:solidFill>
                  <a:schemeClr val="accent5"/>
                </a:solidFill>
              </a:rPr>
              <a:t>Let’s implement lean and agile methodologies throughout PLM! They are </a:t>
            </a:r>
            <a:r>
              <a:rPr lang="en-US" sz="2000" b="1" dirty="0" smtClean="0">
                <a:solidFill>
                  <a:schemeClr val="accent5"/>
                </a:solidFill>
              </a:rPr>
              <a:t>proven!</a:t>
            </a:r>
            <a:endParaRPr lang="en-US" sz="2000" b="1" dirty="0">
              <a:solidFill>
                <a:schemeClr val="accent5"/>
              </a:solidFill>
            </a:endParaRPr>
          </a:p>
        </p:txBody>
      </p:sp>
      <p:grpSp>
        <p:nvGrpSpPr>
          <p:cNvPr id="2" name="Gruppieren 23"/>
          <p:cNvGrpSpPr/>
          <p:nvPr/>
        </p:nvGrpSpPr>
        <p:grpSpPr bwMode="gray">
          <a:xfrm>
            <a:off x="626490" y="1700212"/>
            <a:ext cx="2772000" cy="3312986"/>
            <a:chOff x="6299200" y="2131656"/>
            <a:chExt cx="2449511" cy="3312986"/>
          </a:xfrm>
        </p:grpSpPr>
        <p:sp>
          <p:nvSpPr>
            <p:cNvPr id="25" name="Rectangle 55"/>
            <p:cNvSpPr>
              <a:spLocks noChangeArrowheads="1"/>
            </p:cNvSpPr>
            <p:nvPr/>
          </p:nvSpPr>
          <p:spPr bwMode="gray">
            <a:xfrm>
              <a:off x="6299200" y="2852318"/>
              <a:ext cx="2447925" cy="2592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0" tIns="684000" rIns="180000" bIns="45720" numCol="1" anchor="t" anchorCtr="0" compatLnSpc="1">
              <a:prstTxWarp prst="textNoShape">
                <a:avLst/>
              </a:prstTxWarp>
            </a:bodyPr>
            <a:lstStyle/>
            <a:p>
              <a:pPr marL="0" lvl="1" algn="ctr">
                <a:spcBef>
                  <a:spcPts val="1200"/>
                </a:spcBef>
                <a:buClr>
                  <a:srgbClr val="3C464B"/>
                </a:buClr>
              </a:pPr>
              <a:r>
                <a:rPr lang="en-US" sz="1600" kern="0" dirty="0">
                  <a:solidFill>
                    <a:srgbClr val="3C464B"/>
                  </a:solidFill>
                  <a:ea typeface="ＭＳ Ｐゴシック" pitchFamily="34" charset="-128"/>
                </a:rPr>
                <a:t>Create a living lean culture on all hierarchy levels in a digitalized PLM that massively increases speed and agility along complete PLM</a:t>
              </a:r>
            </a:p>
          </p:txBody>
        </p:sp>
        <p:sp>
          <p:nvSpPr>
            <p:cNvPr id="26" name="Richtungspfeil 25"/>
            <p:cNvSpPr/>
            <p:nvPr/>
          </p:nvSpPr>
          <p:spPr bwMode="gray">
            <a:xfrm rot="5400000">
              <a:off x="6893956" y="1536900"/>
              <a:ext cx="1260000" cy="2449511"/>
            </a:xfrm>
            <a:prstGeom prst="homePlate">
              <a:avLst>
                <a:gd name="adj" fmla="val 35301"/>
              </a:avLst>
            </a:prstGeom>
            <a:solidFill>
              <a:schemeClr val="accent5"/>
            </a:solidFill>
            <a:ln>
              <a:noFill/>
            </a:ln>
            <a:effectLst/>
            <a:extLst/>
          </p:spPr>
          <p:txBody>
            <a:bodyPr vert="vert270" wrap="square" lIns="108000" tIns="108000" rIns="72000" bIns="108000" numCol="1" spcCol="7200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879BAA"/>
                </a:buClr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Modern R&amp;D and Engineering</a:t>
              </a:r>
            </a:p>
          </p:txBody>
        </p:sp>
      </p:grpSp>
      <p:sp>
        <p:nvSpPr>
          <p:cNvPr id="27" name="AutoShape 21"/>
          <p:cNvSpPr>
            <a:spLocks noChangeArrowheads="1"/>
          </p:cNvSpPr>
          <p:nvPr/>
        </p:nvSpPr>
        <p:spPr bwMode="gray">
          <a:xfrm>
            <a:off x="3794888" y="3451697"/>
            <a:ext cx="345643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3C464B"/>
                </a:solidFill>
              </a:rPr>
              <a:t>Fragmented tool landscape and poor exploitation of digital opportunities</a:t>
            </a:r>
          </a:p>
        </p:txBody>
      </p:sp>
      <p:sp>
        <p:nvSpPr>
          <p:cNvPr id="28" name="AutoShape 21"/>
          <p:cNvSpPr>
            <a:spLocks noChangeArrowheads="1"/>
          </p:cNvSpPr>
          <p:nvPr/>
        </p:nvSpPr>
        <p:spPr bwMode="gray">
          <a:xfrm>
            <a:off x="8115750" y="3451697"/>
            <a:ext cx="36000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cs typeface="Arial"/>
              </a:rPr>
              <a:t>Full leverage of a </a:t>
            </a:r>
            <a:r>
              <a:rPr lang="en-US" sz="1600" b="1" dirty="0" smtClean="0">
                <a:solidFill>
                  <a:schemeClr val="tx1"/>
                </a:solidFill>
                <a:cs typeface="Arial"/>
              </a:rPr>
              <a:t>seamless</a:t>
            </a:r>
            <a:br>
              <a:rPr lang="en-US" sz="1600" b="1" dirty="0" smtClean="0">
                <a:solidFill>
                  <a:schemeClr val="tx1"/>
                </a:solidFill>
                <a:cs typeface="Arial"/>
              </a:rPr>
            </a:br>
            <a:r>
              <a:rPr lang="en-US" sz="1600" b="1" dirty="0" smtClean="0">
                <a:solidFill>
                  <a:schemeClr val="tx1"/>
                </a:solidFill>
                <a:cs typeface="Arial"/>
              </a:rPr>
              <a:t>digital </a:t>
            </a:r>
            <a:r>
              <a:rPr lang="en-US" sz="1600" b="1" dirty="0">
                <a:solidFill>
                  <a:schemeClr val="tx1"/>
                </a:solidFill>
                <a:cs typeface="Arial"/>
              </a:rPr>
              <a:t>tool chain</a:t>
            </a:r>
          </a:p>
        </p:txBody>
      </p:sp>
      <p:sp>
        <p:nvSpPr>
          <p:cNvPr id="29" name="AutoShape 21"/>
          <p:cNvSpPr>
            <a:spLocks noChangeArrowheads="1"/>
          </p:cNvSpPr>
          <p:nvPr/>
        </p:nvSpPr>
        <p:spPr bwMode="gray">
          <a:xfrm>
            <a:off x="3794887" y="4397645"/>
            <a:ext cx="345643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00000"/>
              </a:lnSpc>
              <a:buClr>
                <a:srgbClr val="879BAA"/>
              </a:buClr>
            </a:pPr>
            <a:r>
              <a:rPr lang="en-US" sz="1600" dirty="0">
                <a:solidFill>
                  <a:srgbClr val="3C464B"/>
                </a:solidFill>
              </a:rPr>
              <a:t>Knowledge islands and silo </a:t>
            </a:r>
            <a:r>
              <a:rPr lang="en-US" sz="1600" dirty="0" smtClean="0">
                <a:solidFill>
                  <a:srgbClr val="3C464B"/>
                </a:solidFill>
              </a:rPr>
              <a:t>thinking</a:t>
            </a:r>
            <a:br>
              <a:rPr lang="en-US" sz="1600" dirty="0" smtClean="0">
                <a:solidFill>
                  <a:srgbClr val="3C464B"/>
                </a:solidFill>
              </a:rPr>
            </a:br>
            <a:r>
              <a:rPr lang="en-US" sz="1600" dirty="0" smtClean="0">
                <a:solidFill>
                  <a:srgbClr val="3C464B"/>
                </a:solidFill>
              </a:rPr>
              <a:t>in </a:t>
            </a:r>
            <a:r>
              <a:rPr lang="en-US" sz="1600" dirty="0">
                <a:solidFill>
                  <a:srgbClr val="3C464B"/>
                </a:solidFill>
              </a:rPr>
              <a:t>hierarchical structures</a:t>
            </a:r>
          </a:p>
        </p:txBody>
      </p:sp>
      <p:sp>
        <p:nvSpPr>
          <p:cNvPr id="30" name="AutoShape 21"/>
          <p:cNvSpPr>
            <a:spLocks noChangeArrowheads="1"/>
          </p:cNvSpPr>
          <p:nvPr/>
        </p:nvSpPr>
        <p:spPr bwMode="gray">
          <a:xfrm>
            <a:off x="8115750" y="4274534"/>
            <a:ext cx="3600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00000"/>
              </a:lnSpc>
              <a:buClr>
                <a:srgbClr val="879BAA"/>
              </a:buClr>
            </a:pPr>
            <a:r>
              <a:rPr lang="en-US" sz="1600" b="1" dirty="0">
                <a:solidFill>
                  <a:schemeClr val="tx1"/>
                </a:solidFill>
              </a:rPr>
              <a:t>Trustful collaboration and continuous benefits across functions</a:t>
            </a:r>
          </a:p>
        </p:txBody>
      </p:sp>
      <p:sp>
        <p:nvSpPr>
          <p:cNvPr id="33" name="AutoShape 21"/>
          <p:cNvSpPr>
            <a:spLocks noChangeArrowheads="1"/>
          </p:cNvSpPr>
          <p:nvPr/>
        </p:nvSpPr>
        <p:spPr bwMode="gray">
          <a:xfrm>
            <a:off x="3794887" y="2505748"/>
            <a:ext cx="345643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3C464B"/>
                </a:solidFill>
                <a:cs typeface="Arial"/>
              </a:rPr>
              <a:t>Focus on resource utilization and</a:t>
            </a:r>
            <a:br>
              <a:rPr lang="en-US" sz="1600" dirty="0">
                <a:solidFill>
                  <a:srgbClr val="3C464B"/>
                </a:solidFill>
                <a:cs typeface="Arial"/>
              </a:rPr>
            </a:br>
            <a:r>
              <a:rPr lang="en-US" sz="1600" dirty="0">
                <a:solidFill>
                  <a:srgbClr val="3C464B"/>
                </a:solidFill>
                <a:cs typeface="Arial"/>
              </a:rPr>
              <a:t>perfect planning </a:t>
            </a:r>
          </a:p>
        </p:txBody>
      </p:sp>
      <p:sp>
        <p:nvSpPr>
          <p:cNvPr id="34" name="AutoShape 21"/>
          <p:cNvSpPr>
            <a:spLocks noChangeArrowheads="1"/>
          </p:cNvSpPr>
          <p:nvPr/>
        </p:nvSpPr>
        <p:spPr bwMode="gray">
          <a:xfrm>
            <a:off x="8115750" y="2505748"/>
            <a:ext cx="36000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cs typeface="Arial"/>
              </a:rPr>
              <a:t>Focus </a:t>
            </a:r>
            <a:r>
              <a:rPr lang="en-US" sz="1600" b="1" dirty="0" smtClean="0">
                <a:solidFill>
                  <a:schemeClr val="tx1"/>
                </a:solidFill>
                <a:cs typeface="Arial"/>
              </a:rPr>
              <a:t>on </a:t>
            </a:r>
            <a:r>
              <a:rPr lang="en-US" sz="1600" b="1" dirty="0">
                <a:solidFill>
                  <a:schemeClr val="tx1"/>
                </a:solidFill>
                <a:cs typeface="Arial"/>
              </a:rPr>
              <a:t>ability to </a:t>
            </a:r>
            <a:r>
              <a:rPr lang="en-US" sz="1600" b="1" dirty="0" smtClean="0">
                <a:solidFill>
                  <a:schemeClr val="tx1"/>
                </a:solidFill>
                <a:cs typeface="Arial"/>
              </a:rPr>
              <a:t>produce</a:t>
            </a:r>
            <a:br>
              <a:rPr lang="en-US" sz="1600" b="1" dirty="0" smtClean="0">
                <a:solidFill>
                  <a:schemeClr val="tx1"/>
                </a:solidFill>
                <a:cs typeface="Arial"/>
              </a:rPr>
            </a:br>
            <a:r>
              <a:rPr lang="en-US" sz="1600" b="1" dirty="0" smtClean="0">
                <a:solidFill>
                  <a:schemeClr val="tx1"/>
                </a:solidFill>
                <a:cs typeface="Arial"/>
              </a:rPr>
              <a:t>results </a:t>
            </a:r>
            <a:r>
              <a:rPr lang="en-US" sz="1600" b="1" dirty="0">
                <a:solidFill>
                  <a:schemeClr val="tx1"/>
                </a:solidFill>
                <a:cs typeface="Arial"/>
              </a:rPr>
              <a:t>in fast iterations</a:t>
            </a:r>
          </a:p>
        </p:txBody>
      </p:sp>
      <p:sp>
        <p:nvSpPr>
          <p:cNvPr id="35" name="AutoShape 21"/>
          <p:cNvSpPr>
            <a:spLocks noChangeArrowheads="1"/>
          </p:cNvSpPr>
          <p:nvPr/>
        </p:nvSpPr>
        <p:spPr bwMode="gray">
          <a:xfrm>
            <a:off x="3794887" y="1844802"/>
            <a:ext cx="34564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3C464B"/>
                </a:solidFill>
                <a:cs typeface="Arial"/>
              </a:rPr>
              <a:t>From …</a:t>
            </a:r>
            <a:endParaRPr lang="en-US" sz="2400" b="1" dirty="0">
              <a:solidFill>
                <a:srgbClr val="3C464B"/>
              </a:solidFill>
            </a:endParaRPr>
          </a:p>
        </p:txBody>
      </p:sp>
      <p:sp>
        <p:nvSpPr>
          <p:cNvPr id="50" name="AutoShape 21"/>
          <p:cNvSpPr>
            <a:spLocks noChangeArrowheads="1"/>
          </p:cNvSpPr>
          <p:nvPr/>
        </p:nvSpPr>
        <p:spPr bwMode="gray">
          <a:xfrm>
            <a:off x="8115750" y="1844802"/>
            <a:ext cx="3600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  <a:cs typeface="Arial"/>
              </a:rPr>
              <a:t>To …</a:t>
            </a:r>
            <a:endParaRPr lang="en-US" sz="2400" b="1" dirty="0">
              <a:solidFill>
                <a:schemeClr val="accent5"/>
              </a:solidFill>
              <a:cs typeface="Arial"/>
            </a:endParaRPr>
          </a:p>
        </p:txBody>
      </p:sp>
      <p:cxnSp>
        <p:nvCxnSpPr>
          <p:cNvPr id="51" name="Gerade Verbindung 50"/>
          <p:cNvCxnSpPr/>
          <p:nvPr/>
        </p:nvCxnSpPr>
        <p:spPr bwMode="gray">
          <a:xfrm>
            <a:off x="3794888" y="2254081"/>
            <a:ext cx="1151572" cy="0"/>
          </a:xfrm>
          <a:prstGeom prst="line">
            <a:avLst/>
          </a:prstGeom>
          <a:solidFill>
            <a:schemeClr val="tx2"/>
          </a:solidFill>
          <a:ln w="38100" cap="flat" cmpd="sng" algn="ctr">
            <a:solidFill>
              <a:srgbClr val="3C464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51"/>
          <p:cNvCxnSpPr/>
          <p:nvPr/>
        </p:nvCxnSpPr>
        <p:spPr bwMode="gray">
          <a:xfrm>
            <a:off x="8115750" y="2254081"/>
            <a:ext cx="1151572" cy="0"/>
          </a:xfrm>
          <a:prstGeom prst="line">
            <a:avLst/>
          </a:prstGeom>
          <a:solidFill>
            <a:schemeClr val="tx2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Eingekerbter Richtungspfeil 10"/>
          <p:cNvSpPr/>
          <p:nvPr/>
        </p:nvSpPr>
        <p:spPr bwMode="gray">
          <a:xfrm>
            <a:off x="7525902" y="3451697"/>
            <a:ext cx="301489" cy="492442"/>
          </a:xfrm>
          <a:prstGeom prst="chevron">
            <a:avLst>
              <a:gd name="adj" fmla="val 69799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54" name="Eingekerbter Richtungspfeil 10"/>
          <p:cNvSpPr/>
          <p:nvPr/>
        </p:nvSpPr>
        <p:spPr bwMode="gray">
          <a:xfrm>
            <a:off x="7525902" y="2505748"/>
            <a:ext cx="301489" cy="492442"/>
          </a:xfrm>
          <a:prstGeom prst="chevron">
            <a:avLst>
              <a:gd name="adj" fmla="val 69799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55" name="Eingekerbter Richtungspfeil 10"/>
          <p:cNvSpPr/>
          <p:nvPr/>
        </p:nvSpPr>
        <p:spPr bwMode="gray">
          <a:xfrm>
            <a:off x="7525902" y="4397645"/>
            <a:ext cx="301489" cy="492442"/>
          </a:xfrm>
          <a:prstGeom prst="chevron">
            <a:avLst>
              <a:gd name="adj" fmla="val 69799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9332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Object 3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1719576"/>
              </p:ext>
            </p:ext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2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Siemens establishes a Siemens Development System in PLM to become much faster and flexible</a:t>
            </a:r>
            <a:endParaRPr lang="de-DE" dirty="0"/>
          </a:p>
        </p:txBody>
      </p:sp>
      <p:sp>
        <p:nvSpPr>
          <p:cNvPr id="3" name="Textfeld 4"/>
          <p:cNvSpPr txBox="1">
            <a:spLocks/>
          </p:cNvSpPr>
          <p:nvPr/>
        </p:nvSpPr>
        <p:spPr>
          <a:xfrm>
            <a:off x="609238" y="5442349"/>
            <a:ext cx="11106512" cy="72350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879BA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72000" tIns="72000" rIns="72000" bIns="72000" rtlCol="0" anchor="ctr" anchorCtr="0">
            <a:noAutofit/>
          </a:bodyPr>
          <a:lstStyle>
            <a:defPPr>
              <a:defRPr lang="de-DE"/>
            </a:defPPr>
            <a:lvl1pPr>
              <a:buClr>
                <a:srgbClr val="879BAA"/>
              </a:buClr>
              <a:defRPr sz="1800" b="1">
                <a:solidFill>
                  <a:schemeClr val="accent5"/>
                </a:solidFill>
                <a:cs typeface="Arial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The PLM and Innovation Board, representing all Divisions of Siemens decided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on September 9, 2016 to implement the Siemens Development System (SDS)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251096" y="6241775"/>
            <a:ext cx="248478" cy="3379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de-DE" b="1" dirty="0" smtClean="0">
              <a:solidFill>
                <a:schemeClr val="tx1"/>
              </a:solidFill>
            </a:endParaRPr>
          </a:p>
        </p:txBody>
      </p:sp>
      <p:sp>
        <p:nvSpPr>
          <p:cNvPr id="10" name="Textplatzhalter 2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99380" y="1771650"/>
            <a:ext cx="2500910" cy="3446393"/>
          </a:xfrm>
          <a:prstGeom prst="rect">
            <a:avLst/>
          </a:prstGeom>
          <a:solidFill>
            <a:srgbClr val="D7D7CD"/>
          </a:solidFill>
          <a:ln>
            <a:solidFill>
              <a:srgbClr val="879BAA"/>
            </a:solidFill>
          </a:ln>
        </p:spPr>
        <p:txBody>
          <a:bodyPr vert="horz" wrap="square" lIns="72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None/>
            </a:pPr>
            <a:r>
              <a:rPr lang="en-US" sz="1600" b="1" dirty="0" smtClean="0">
                <a:solidFill>
                  <a:srgbClr val="006487"/>
                </a:solidFill>
              </a:rPr>
              <a:t>Set </a:t>
            </a:r>
            <a:r>
              <a:rPr lang="en-US" sz="1600" b="1" dirty="0">
                <a:solidFill>
                  <a:srgbClr val="006487"/>
                </a:solidFill>
              </a:rPr>
              <a:t>of common, </a:t>
            </a:r>
            <a:r>
              <a:rPr lang="en-US" sz="1600" b="1" dirty="0" smtClean="0">
                <a:solidFill>
                  <a:srgbClr val="006487"/>
                </a:solidFill>
              </a:rPr>
              <a:t>business-proven principles and methodologies</a:t>
            </a:r>
            <a:endParaRPr lang="de-AT" sz="1600" b="1" dirty="0" smtClean="0">
              <a:solidFill>
                <a:srgbClr val="006487"/>
              </a:solidFill>
            </a:endParaRPr>
          </a:p>
        </p:txBody>
      </p:sp>
      <p:sp>
        <p:nvSpPr>
          <p:cNvPr id="11" name="Textplatzhalter 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340483" y="1771650"/>
            <a:ext cx="2630958" cy="3446393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72000" tIns="72000" rIns="108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>
                <a:srgbClr val="879BAA">
                  <a:lumMod val="100000"/>
                </a:srgbClr>
              </a:buClr>
              <a:buSzPct val="100000"/>
              <a:buNone/>
            </a:pPr>
            <a:r>
              <a:rPr lang="de-AT" sz="1600" b="1" dirty="0" err="1" smtClean="0">
                <a:solidFill>
                  <a:srgbClr val="006487"/>
                </a:solidFill>
                <a:cs typeface="Arial" charset="0"/>
              </a:rPr>
              <a:t>One</a:t>
            </a:r>
            <a:r>
              <a:rPr lang="de-AT" sz="1600" b="1" dirty="0" smtClean="0">
                <a:solidFill>
                  <a:srgbClr val="006487"/>
                </a:solidFill>
                <a:cs typeface="Arial" charset="0"/>
              </a:rPr>
              <a:t> SDS </a:t>
            </a:r>
            <a:r>
              <a:rPr lang="de-AT" sz="1600" b="1" dirty="0" err="1" smtClean="0">
                <a:solidFill>
                  <a:srgbClr val="006487"/>
                </a:solidFill>
                <a:cs typeface="Arial" charset="0"/>
              </a:rPr>
              <a:t>manager</a:t>
            </a:r>
            <a:r>
              <a:rPr lang="de-AT" sz="1600" b="1" dirty="0" smtClean="0">
                <a:solidFill>
                  <a:srgbClr val="006487"/>
                </a:solidFill>
                <a:cs typeface="Arial" charset="0"/>
              </a:rPr>
              <a:t>       per BU </a:t>
            </a:r>
          </a:p>
          <a:p>
            <a:pPr marL="0" lvl="1" indent="0">
              <a:buClr>
                <a:srgbClr val="879BAA">
                  <a:lumMod val="100000"/>
                </a:srgbClr>
              </a:buClr>
              <a:buSzPct val="100000"/>
              <a:buNone/>
            </a:pPr>
            <a:endParaRPr lang="de-AT" dirty="0" smtClean="0">
              <a:cs typeface="Arial" charset="0"/>
            </a:endParaRPr>
          </a:p>
          <a:p>
            <a:pPr marL="177800" lvl="1" indent="-177800"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b="1" dirty="0" smtClean="0">
                <a:cs typeface="Arial" charset="0"/>
              </a:rPr>
              <a:t>Clear mandate </a:t>
            </a:r>
            <a:r>
              <a:rPr lang="en-US" dirty="0" smtClean="0">
                <a:cs typeface="Arial" charset="0"/>
              </a:rPr>
              <a:t>based</a:t>
            </a:r>
            <a:br>
              <a:rPr lang="en-US" dirty="0" smtClean="0">
                <a:cs typeface="Arial" charset="0"/>
              </a:rPr>
            </a:br>
            <a:r>
              <a:rPr lang="en-US" dirty="0" smtClean="0">
                <a:cs typeface="Arial" charset="0"/>
              </a:rPr>
              <a:t>on full management commitment  </a:t>
            </a:r>
          </a:p>
          <a:p>
            <a:pPr marL="177800" lvl="1" indent="-177800"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b="1" dirty="0" smtClean="0">
                <a:cs typeface="Arial" charset="0"/>
              </a:rPr>
              <a:t>Dedicated time and budget </a:t>
            </a:r>
            <a:r>
              <a:rPr lang="en-US" dirty="0" smtClean="0">
                <a:cs typeface="Arial" charset="0"/>
              </a:rPr>
              <a:t>for continuous improvement activities and knowledge exchange</a:t>
            </a:r>
          </a:p>
          <a:p>
            <a:pPr marL="177800" lvl="1" indent="-177800"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b="1" dirty="0" smtClean="0">
                <a:cs typeface="Arial" charset="0"/>
              </a:rPr>
              <a:t>Act on behalf of BU </a:t>
            </a:r>
            <a:r>
              <a:rPr lang="en-US" dirty="0" smtClean="0">
                <a:cs typeface="Arial" charset="0"/>
              </a:rPr>
              <a:t>in lean communities and networks  </a:t>
            </a:r>
          </a:p>
          <a:p>
            <a:pPr lvl="1"/>
            <a:endParaRPr lang="de-AT" dirty="0" smtClean="0">
              <a:solidFill>
                <a:srgbClr val="000000"/>
              </a:solidFill>
            </a:endParaRPr>
          </a:p>
        </p:txBody>
      </p:sp>
      <p:sp>
        <p:nvSpPr>
          <p:cNvPr id="12" name="Textplatzhalter 2"/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9118582" y="1771650"/>
            <a:ext cx="2597165" cy="3446393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None/>
            </a:pPr>
            <a:r>
              <a:rPr lang="de-AT" sz="1600" b="1" dirty="0" err="1" smtClean="0">
                <a:solidFill>
                  <a:srgbClr val="006487"/>
                </a:solidFill>
              </a:rPr>
              <a:t>Functional</a:t>
            </a:r>
            <a:r>
              <a:rPr lang="de-AT" sz="1600" b="1" dirty="0" smtClean="0">
                <a:solidFill>
                  <a:srgbClr val="006487"/>
                </a:solidFill>
              </a:rPr>
              <a:t> </a:t>
            </a:r>
            <a:r>
              <a:rPr lang="de-AT" sz="1600" b="1" dirty="0" err="1">
                <a:solidFill>
                  <a:srgbClr val="006487"/>
                </a:solidFill>
              </a:rPr>
              <a:t>e</a:t>
            </a:r>
            <a:r>
              <a:rPr lang="de-AT" sz="1600" b="1" dirty="0" err="1" smtClean="0">
                <a:solidFill>
                  <a:srgbClr val="006487"/>
                </a:solidFill>
              </a:rPr>
              <a:t>xperts</a:t>
            </a:r>
            <a:endParaRPr lang="de-AT" sz="1600" b="1" dirty="0" smtClean="0">
              <a:solidFill>
                <a:srgbClr val="006487"/>
              </a:solidFill>
            </a:endParaRPr>
          </a:p>
          <a:p>
            <a:pPr marL="0" lvl="1" indent="0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80000"/>
              <a:buNone/>
            </a:pPr>
            <a:r>
              <a:rPr lang="en-US" dirty="0" smtClean="0">
                <a:cs typeface="Arial" charset="0"/>
              </a:rPr>
              <a:t>Strengthen </a:t>
            </a:r>
            <a:r>
              <a:rPr lang="en-US" b="1" dirty="0" smtClean="0">
                <a:cs typeface="Arial" charset="0"/>
              </a:rPr>
              <a:t>expert programs based on BU needs</a:t>
            </a:r>
            <a:endParaRPr lang="en-US" dirty="0">
              <a:cs typeface="Arial" charset="0"/>
            </a:endParaRPr>
          </a:p>
          <a:p>
            <a:pPr marL="180975" lvl="1" indent="-180975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80000"/>
              <a:buFont typeface="Wingdings" panose="05000000000000000000" pitchFamily="2" charset="2"/>
              <a:buChar char=""/>
            </a:pPr>
            <a:r>
              <a:rPr lang="en-US" dirty="0" smtClean="0">
                <a:cs typeface="Arial" charset="0"/>
              </a:rPr>
              <a:t>Continue with lean experts</a:t>
            </a:r>
          </a:p>
          <a:p>
            <a:pPr marL="180975" lvl="1" indent="-180975">
              <a:buClr>
                <a:srgbClr val="879BAA">
                  <a:lumMod val="100000"/>
                </a:srgbClr>
              </a:buClr>
              <a:buSzPct val="80000"/>
              <a:buFont typeface="Wingdings" panose="05000000000000000000" pitchFamily="2" charset="2"/>
              <a:buChar char=""/>
            </a:pPr>
            <a:r>
              <a:rPr lang="en-US" dirty="0" smtClean="0">
                <a:cs typeface="Arial" charset="0"/>
              </a:rPr>
              <a:t>Adapt R&amp;D project manager development to SDS</a:t>
            </a:r>
          </a:p>
          <a:p>
            <a:pPr marL="180975" lvl="1" indent="-180975">
              <a:buClr>
                <a:srgbClr val="879BAA">
                  <a:lumMod val="100000"/>
                </a:srgbClr>
              </a:buClr>
              <a:buSzPct val="80000"/>
              <a:buFont typeface="Wingdings" panose="05000000000000000000" pitchFamily="2" charset="2"/>
              <a:buChar char=""/>
            </a:pPr>
            <a:r>
              <a:rPr lang="en-US" dirty="0" smtClean="0">
                <a:cs typeface="Arial" charset="0"/>
              </a:rPr>
              <a:t>Integrate SDS in system / SW architects programs</a:t>
            </a:r>
            <a:br>
              <a:rPr lang="en-US" dirty="0" smtClean="0">
                <a:cs typeface="Arial" charset="0"/>
              </a:rPr>
            </a:br>
            <a:r>
              <a:rPr lang="de-DE" dirty="0" smtClean="0">
                <a:cs typeface="Arial" charset="0"/>
              </a:rPr>
              <a:t>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platzhalter 2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211633" y="1771650"/>
            <a:ext cx="2655830" cy="3446393"/>
          </a:xfrm>
          <a:prstGeom prst="rect">
            <a:avLst/>
          </a:prstGeom>
          <a:solidFill>
            <a:srgbClr val="D7D7CD"/>
          </a:solidFill>
          <a:ln>
            <a:noFill/>
          </a:ln>
          <a:extLst>
            <a:ext uri="{91240B29-F687-4F45-9708-019B960494DF}">
              <a14:hiddenLine xmlns:a14="http://schemas.microsoft.com/office/drawing/2010/main">
                <a:solidFill>
                  <a:srgbClr val="879BAA"/>
                </a:solidFill>
              </a14:hiddenLine>
            </a:ext>
          </a:extLst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en-US" sz="14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388" indent="-179388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2pPr>
            <a:lvl3pPr marL="358775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3pPr>
            <a:lvl4pPr marL="538163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4pPr>
            <a:lvl5pPr marL="717550" indent="-17780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79BAA"/>
              </a:buClr>
              <a:buChar char="•"/>
              <a:defRPr sz="1400">
                <a:solidFill>
                  <a:schemeClr val="tx1"/>
                </a:solidFill>
                <a:latin typeface="+mn-lt"/>
                <a:ea typeface="+mn-ea"/>
              </a:defRPr>
            </a:lvl5pPr>
            <a:lvl6pPr marL="11747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6319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0891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2546350" indent="-177800" algn="l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Char char="•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e-AT" sz="1600" b="1" dirty="0" smtClean="0">
                <a:solidFill>
                  <a:srgbClr val="006487"/>
                </a:solidFill>
              </a:rPr>
              <a:t>Lean </a:t>
            </a:r>
            <a:r>
              <a:rPr lang="de-AT" sz="1600" b="1" dirty="0" err="1" smtClean="0">
                <a:solidFill>
                  <a:srgbClr val="006487"/>
                </a:solidFill>
              </a:rPr>
              <a:t>leadership</a:t>
            </a:r>
            <a:r>
              <a:rPr lang="de-AT" sz="1600" b="1" dirty="0" smtClean="0">
                <a:solidFill>
                  <a:srgbClr val="006487"/>
                </a:solidFill>
              </a:rPr>
              <a:t>                    </a:t>
            </a:r>
          </a:p>
          <a:p>
            <a:pPr marL="0" lvl="1" indent="0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100000"/>
              <a:buNone/>
            </a:pPr>
            <a:r>
              <a:rPr lang="en-US" dirty="0" smtClean="0">
                <a:cs typeface="Arial" charset="0"/>
              </a:rPr>
              <a:t>PLM heads: CTOs, R&amp;D, ENG and PPM</a:t>
            </a:r>
          </a:p>
          <a:p>
            <a:pPr marL="0" lvl="1" indent="0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100000"/>
              <a:buNone/>
            </a:pPr>
            <a:r>
              <a:rPr lang="en-US" dirty="0" smtClean="0">
                <a:cs typeface="Arial" charset="0"/>
              </a:rPr>
              <a:t>PLM and Innovation Excellence Board as role model</a:t>
            </a:r>
            <a:endParaRPr lang="en-US" dirty="0">
              <a:cs typeface="Arial" charset="0"/>
            </a:endParaRPr>
          </a:p>
          <a:p>
            <a:pPr marL="177800" lvl="1" indent="-177800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b="1" dirty="0" smtClean="0">
                <a:cs typeface="Arial" charset="0"/>
              </a:rPr>
              <a:t>Culture Lab - </a:t>
            </a:r>
            <a:r>
              <a:rPr lang="en-US" dirty="0" smtClean="0">
                <a:cs typeface="Arial" charset="0"/>
              </a:rPr>
              <a:t>1 day</a:t>
            </a:r>
          </a:p>
          <a:p>
            <a:pPr marL="177800" lvl="1" indent="-177800"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b="1" dirty="0" smtClean="0">
                <a:cs typeface="Arial" charset="0"/>
              </a:rPr>
              <a:t>Go and see </a:t>
            </a:r>
            <a:r>
              <a:rPr lang="en-US" dirty="0" smtClean="0">
                <a:cs typeface="Arial" charset="0"/>
              </a:rPr>
              <a:t>with 1-2 visits p.a. to best-in class BUs  </a:t>
            </a:r>
          </a:p>
          <a:p>
            <a:pPr marL="177800" lvl="1" indent="-177800">
              <a:buClr>
                <a:srgbClr val="879BAA">
                  <a:lumMod val="100000"/>
                </a:srgbClr>
              </a:buClr>
              <a:buSzPct val="100000"/>
              <a:buFontTx/>
              <a:buChar char="•"/>
            </a:pPr>
            <a:r>
              <a:rPr lang="en-US" b="1" dirty="0" smtClean="0">
                <a:cs typeface="Arial" charset="0"/>
              </a:rPr>
              <a:t>Lean for Leaders</a:t>
            </a:r>
            <a:r>
              <a:rPr lang="en-US" dirty="0" smtClean="0">
                <a:cs typeface="Arial" charset="0"/>
              </a:rPr>
              <a:t>: 2+2 day coaching &amp; training</a:t>
            </a:r>
          </a:p>
        </p:txBody>
      </p:sp>
      <p:grpSp>
        <p:nvGrpSpPr>
          <p:cNvPr id="4" name="Gruppieren 32"/>
          <p:cNvGrpSpPr/>
          <p:nvPr>
            <p:custDataLst>
              <p:tags r:id="rId7"/>
            </p:custDataLst>
          </p:nvPr>
        </p:nvGrpSpPr>
        <p:grpSpPr>
          <a:xfrm>
            <a:off x="8796011" y="3244573"/>
            <a:ext cx="404950" cy="404950"/>
            <a:chOff x="1947863" y="3479052"/>
            <a:chExt cx="323850" cy="323850"/>
          </a:xfrm>
        </p:grpSpPr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1947863" y="3479052"/>
              <a:ext cx="323850" cy="323850"/>
            </a:xfrm>
            <a:prstGeom prst="ellipse">
              <a:avLst/>
            </a:prstGeom>
            <a:solidFill>
              <a:srgbClr val="41AAC8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endParaRPr lang="de-DE"/>
            </a:p>
          </p:txBody>
        </p:sp>
        <p:sp>
          <p:nvSpPr>
            <p:cNvPr id="24" name="AutoShape 23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013744" y="3541759"/>
              <a:ext cx="192088" cy="198437"/>
            </a:xfrm>
            <a:prstGeom prst="plus">
              <a:avLst>
                <a:gd name="adj" fmla="val 37292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endParaRPr lang="de-DE"/>
            </a:p>
          </p:txBody>
        </p:sp>
      </p:grpSp>
      <p:grpSp>
        <p:nvGrpSpPr>
          <p:cNvPr id="5" name="Gruppieren 32"/>
          <p:cNvGrpSpPr/>
          <p:nvPr>
            <p:custDataLst>
              <p:tags r:id="rId8"/>
            </p:custDataLst>
          </p:nvPr>
        </p:nvGrpSpPr>
        <p:grpSpPr>
          <a:xfrm>
            <a:off x="5889062" y="3244573"/>
            <a:ext cx="404950" cy="404950"/>
            <a:chOff x="1947863" y="3479052"/>
            <a:chExt cx="323850" cy="323850"/>
          </a:xfrm>
        </p:grpSpPr>
        <p:sp>
          <p:nvSpPr>
            <p:cNvPr id="26" name="Oval 41"/>
            <p:cNvSpPr>
              <a:spLocks noChangeArrowheads="1"/>
            </p:cNvSpPr>
            <p:nvPr/>
          </p:nvSpPr>
          <p:spPr bwMode="auto">
            <a:xfrm>
              <a:off x="1947863" y="3479052"/>
              <a:ext cx="323850" cy="323850"/>
            </a:xfrm>
            <a:prstGeom prst="ellipse">
              <a:avLst/>
            </a:prstGeom>
            <a:solidFill>
              <a:srgbClr val="41AAC8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endParaRPr lang="de-DE"/>
            </a:p>
          </p:txBody>
        </p:sp>
        <p:sp>
          <p:nvSpPr>
            <p:cNvPr id="27" name="AutoShape 2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013744" y="3541759"/>
              <a:ext cx="192088" cy="198437"/>
            </a:xfrm>
            <a:prstGeom prst="plus">
              <a:avLst>
                <a:gd name="adj" fmla="val 37292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endParaRPr lang="de-DE"/>
            </a:p>
          </p:txBody>
        </p:sp>
      </p:grpSp>
      <p:sp>
        <p:nvSpPr>
          <p:cNvPr id="28" name="Textfeld 20"/>
          <p:cNvSpPr txBox="1">
            <a:spLocks noChangeArrowheads="1"/>
          </p:cNvSpPr>
          <p:nvPr/>
        </p:nvSpPr>
        <p:spPr bwMode="gray">
          <a:xfrm>
            <a:off x="627063" y="6218300"/>
            <a:ext cx="1108868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de-DE"/>
            </a:defPPr>
            <a:lvl1pPr eaLnBrk="1" hangingPunct="1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dirty="0" smtClean="0"/>
              <a:t>SDS = Siemens Development System, p.a. = per annum, SPS = Siemens Production System</a:t>
            </a:r>
            <a:endParaRPr lang="en-US" dirty="0"/>
          </a:p>
        </p:txBody>
      </p:sp>
      <p:sp>
        <p:nvSpPr>
          <p:cNvPr id="29" name="Ellipse 2"/>
          <p:cNvSpPr/>
          <p:nvPr/>
        </p:nvSpPr>
        <p:spPr bwMode="gray">
          <a:xfrm>
            <a:off x="5481136" y="1442016"/>
            <a:ext cx="720000" cy="720000"/>
          </a:xfrm>
          <a:prstGeom prst="ellipse">
            <a:avLst/>
          </a:prstGeom>
          <a:solidFill>
            <a:srgbClr val="879628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54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b="1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~ 40</a:t>
            </a:r>
            <a:br>
              <a:rPr lang="en-US" sz="1400" b="1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1000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till FY17</a:t>
            </a:r>
            <a:endParaRPr lang="en-US" sz="900" kern="1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0" name="Ellipse 2"/>
          <p:cNvSpPr/>
          <p:nvPr/>
        </p:nvSpPr>
        <p:spPr bwMode="gray">
          <a:xfrm>
            <a:off x="8393697" y="1422138"/>
            <a:ext cx="720000" cy="720000"/>
          </a:xfrm>
          <a:prstGeom prst="ellipse">
            <a:avLst/>
          </a:prstGeom>
          <a:solidFill>
            <a:srgbClr val="879628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54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b="1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~ 300</a:t>
            </a:r>
            <a:r>
              <a:rPr lang="en-US" sz="1200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/>
            </a:r>
            <a:br>
              <a:rPr lang="en-US" sz="1200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1000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till FY19</a:t>
            </a:r>
            <a:endParaRPr lang="en-US" sz="1000" kern="1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31" name="Ellipse 2"/>
          <p:cNvSpPr/>
          <p:nvPr/>
        </p:nvSpPr>
        <p:spPr bwMode="gray">
          <a:xfrm>
            <a:off x="11257719" y="1432077"/>
            <a:ext cx="720000" cy="720000"/>
          </a:xfrm>
          <a:prstGeom prst="ellipse">
            <a:avLst/>
          </a:prstGeom>
          <a:solidFill>
            <a:srgbClr val="879628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54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b="1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~ 1000</a:t>
            </a:r>
            <a:r>
              <a:rPr lang="en-US" sz="1100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/>
            </a:r>
            <a:br>
              <a:rPr lang="en-US" sz="1100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</a:br>
            <a:r>
              <a:rPr lang="en-US" sz="1000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till FY21</a:t>
            </a:r>
            <a:endParaRPr lang="en-US" sz="1050" kern="1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sp>
        <p:nvSpPr>
          <p:cNvPr id="40" name="Ellipse 2"/>
          <p:cNvSpPr/>
          <p:nvPr/>
        </p:nvSpPr>
        <p:spPr bwMode="gray">
          <a:xfrm>
            <a:off x="2614510" y="1442016"/>
            <a:ext cx="720000" cy="720000"/>
          </a:xfrm>
          <a:prstGeom prst="ellipse">
            <a:avLst/>
          </a:prstGeom>
          <a:solidFill>
            <a:srgbClr val="AAAA96"/>
          </a:solidFill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54000" tIns="36000" rIns="5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1400" b="1" kern="1400" dirty="0" smtClean="0">
                <a:solidFill>
                  <a:schemeClr val="bg1"/>
                </a:solidFill>
                <a:latin typeface="Arial" charset="0"/>
                <a:ea typeface="ＭＳ Ｐゴシック" pitchFamily="34" charset="-128"/>
              </a:rPr>
              <a:t>8 + 14</a:t>
            </a:r>
            <a:endParaRPr lang="en-US" sz="900" kern="1400" dirty="0">
              <a:solidFill>
                <a:schemeClr val="bg1"/>
              </a:solidFill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34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45607" y="3322983"/>
            <a:ext cx="2425561" cy="1391892"/>
          </a:xfrm>
          <a:prstGeom prst="rect">
            <a:avLst/>
          </a:prstGeom>
        </p:spPr>
      </p:pic>
      <p:grpSp>
        <p:nvGrpSpPr>
          <p:cNvPr id="6" name="Gruppieren 32"/>
          <p:cNvGrpSpPr/>
          <p:nvPr>
            <p:custDataLst>
              <p:tags r:id="rId9"/>
            </p:custDataLst>
          </p:nvPr>
        </p:nvGrpSpPr>
        <p:grpSpPr>
          <a:xfrm>
            <a:off x="3017911" y="3244573"/>
            <a:ext cx="404950" cy="404950"/>
            <a:chOff x="1947863" y="3479052"/>
            <a:chExt cx="323850" cy="323850"/>
          </a:xfrm>
        </p:grpSpPr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1947863" y="3479052"/>
              <a:ext cx="323850" cy="323850"/>
            </a:xfrm>
            <a:prstGeom prst="ellipse">
              <a:avLst/>
            </a:prstGeom>
            <a:solidFill>
              <a:srgbClr val="41AAC8"/>
            </a:solidFill>
            <a:ln w="38100" algn="ctr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</a:bodyPr>
            <a:lstStyle/>
            <a:p>
              <a:endParaRPr lang="de-DE"/>
            </a:p>
          </p:txBody>
        </p:sp>
        <p:sp>
          <p:nvSpPr>
            <p:cNvPr id="39" name="AutoShape 2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013744" y="3541759"/>
              <a:ext cx="192088" cy="198437"/>
            </a:xfrm>
            <a:prstGeom prst="plus">
              <a:avLst>
                <a:gd name="adj" fmla="val 37292"/>
              </a:avLst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lIns="0" tIns="0" rIns="0" bIns="0" anchor="ctr">
              <a:noAutofit/>
            </a:bodyPr>
            <a:lstStyle/>
            <a:p>
              <a:endParaRPr lang="de-DE"/>
            </a:p>
          </p:txBody>
        </p:sp>
      </p:grpSp>
      <p:sp>
        <p:nvSpPr>
          <p:cNvPr id="25" name="Rectangle 116"/>
          <p:cNvSpPr txBox="1">
            <a:spLocks noChangeArrowheads="1"/>
          </p:cNvSpPr>
          <p:nvPr/>
        </p:nvSpPr>
        <p:spPr bwMode="auto">
          <a:xfrm>
            <a:off x="7683374" y="6453378"/>
            <a:ext cx="388848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>
            <a:spAutoFit/>
          </a:bodyPr>
          <a:lstStyle>
            <a:defPPr>
              <a:defRPr lang="de-DE"/>
            </a:defPPr>
            <a:lvl1pPr eaLnBrk="1" hangingPunct="1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r"/>
            <a:r>
              <a:rPr lang="en-US" dirty="0"/>
              <a:t>Source: </a:t>
            </a:r>
            <a:r>
              <a:rPr lang="en-US" dirty="0" smtClean="0"/>
              <a:t>Decision of PLM and Innovation </a:t>
            </a:r>
            <a:r>
              <a:rPr lang="en-US" dirty="0" err="1" smtClean="0"/>
              <a:t>Baord</a:t>
            </a:r>
            <a:r>
              <a:rPr lang="en-US" dirty="0" smtClean="0"/>
              <a:t> on Sep. 9, 2016</a:t>
            </a:r>
            <a:endParaRPr lang="en-US" dirty="0"/>
          </a:p>
        </p:txBody>
      </p:sp>
      <p:sp>
        <p:nvSpPr>
          <p:cNvPr id="32" name="AutoShape 19"/>
          <p:cNvSpPr>
            <a:spLocks noChangeArrowheads="1"/>
          </p:cNvSpPr>
          <p:nvPr/>
        </p:nvSpPr>
        <p:spPr bwMode="auto">
          <a:xfrm>
            <a:off x="627062" y="148174"/>
            <a:ext cx="3635611" cy="184666"/>
          </a:xfrm>
          <a:prstGeom prst="leftRightArrow">
            <a:avLst>
              <a:gd name="adj1" fmla="val 100000"/>
              <a:gd name="adj2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algn="l"/>
            <a:r>
              <a:rPr lang="en-US" sz="1200" dirty="0" smtClean="0">
                <a:solidFill>
                  <a:schemeClr val="tx1"/>
                </a:solidFill>
              </a:rPr>
              <a:t>Executive Summary – Siemens Development System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gray">
          <a:xfrm>
            <a:off x="596821" y="4948690"/>
            <a:ext cx="270000" cy="27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0" hangingPunct="0">
              <a:spcBef>
                <a:spcPts val="0"/>
              </a:spcBef>
              <a:buSzPct val="115000"/>
              <a:buFont typeface="Symbol" pitchFamily="18" charset="2"/>
              <a:buNone/>
            </a:pPr>
            <a:r>
              <a:rPr lang="en-US" sz="1400" b="1" dirty="0" smtClean="0">
                <a:solidFill>
                  <a:srgbClr val="FFFFFF"/>
                </a:solidFill>
              </a:rPr>
              <a:t>1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gray">
          <a:xfrm>
            <a:off x="3354882" y="4948690"/>
            <a:ext cx="270000" cy="27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0" hangingPunct="0">
              <a:spcBef>
                <a:spcPts val="0"/>
              </a:spcBef>
              <a:buSzPct val="115000"/>
              <a:buFont typeface="Symbol" pitchFamily="18" charset="2"/>
              <a:buNone/>
            </a:pPr>
            <a:r>
              <a:rPr lang="en-US" sz="1400" b="1" dirty="0" smtClean="0">
                <a:solidFill>
                  <a:srgbClr val="FFFFFF"/>
                </a:solidFill>
              </a:rPr>
              <a:t>2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gray">
          <a:xfrm>
            <a:off x="6205740" y="4948690"/>
            <a:ext cx="270000" cy="27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0" hangingPunct="0">
              <a:spcBef>
                <a:spcPts val="0"/>
              </a:spcBef>
              <a:buSzPct val="115000"/>
              <a:buFont typeface="Symbol" pitchFamily="18" charset="2"/>
              <a:buNone/>
            </a:pPr>
            <a:r>
              <a:rPr lang="en-US" sz="1400" b="1" dirty="0" smtClean="0">
                <a:solidFill>
                  <a:srgbClr val="FFFFFF"/>
                </a:solidFill>
              </a:rPr>
              <a:t>3</a:t>
            </a:r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gray">
          <a:xfrm>
            <a:off x="9125542" y="4948690"/>
            <a:ext cx="270000" cy="27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0" hangingPunct="0">
              <a:spcBef>
                <a:spcPts val="0"/>
              </a:spcBef>
              <a:buSzPct val="115000"/>
              <a:buFont typeface="Symbol" pitchFamily="18" charset="2"/>
              <a:buNone/>
            </a:pPr>
            <a:r>
              <a:rPr lang="en-US" sz="1400" b="1" dirty="0" smtClean="0">
                <a:solidFill>
                  <a:srgbClr val="FFFFFF"/>
                </a:solidFill>
              </a:rPr>
              <a:t>4</a:t>
            </a:r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57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326184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46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/>
          <p:cNvSpPr/>
          <p:nvPr/>
        </p:nvSpPr>
        <p:spPr bwMode="gray">
          <a:xfrm>
            <a:off x="-6647" y="1460046"/>
            <a:ext cx="12204000" cy="4392000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ts val="0"/>
              </a:spcBef>
              <a:buFont typeface="Wingdings" charset="0"/>
              <a:buNone/>
            </a:pPr>
            <a:endParaRPr lang="en-US" b="1" dirty="0" err="1" smtClean="0">
              <a:solidFill>
                <a:srgbClr val="000000"/>
              </a:solidFill>
            </a:endParaRPr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>
              <a:spcBef>
                <a:spcPts val="0"/>
              </a:spcBef>
            </a:pPr>
            <a:r>
              <a:rPr lang="en-US" dirty="0" smtClean="0"/>
              <a:t>Having the right mindset in place, the </a:t>
            </a:r>
            <a:r>
              <a:rPr lang="en-US" dirty="0"/>
              <a:t>SDS </a:t>
            </a:r>
            <a:r>
              <a:rPr lang="en-US" dirty="0" smtClean="0"/>
              <a:t>method framework is the “operating toolkit” to become much faster and more flexible across PLM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uppieren 8"/>
          <p:cNvGrpSpPr/>
          <p:nvPr/>
        </p:nvGrpSpPr>
        <p:grpSpPr>
          <a:xfrm>
            <a:off x="3657241" y="1556766"/>
            <a:ext cx="1866926" cy="1612900"/>
            <a:chOff x="3657241" y="1556766"/>
            <a:chExt cx="1866926" cy="1612900"/>
          </a:xfrm>
        </p:grpSpPr>
        <p:sp>
          <p:nvSpPr>
            <p:cNvPr id="34" name="Hexagon 33"/>
            <p:cNvSpPr/>
            <p:nvPr/>
          </p:nvSpPr>
          <p:spPr bwMode="gray">
            <a:xfrm flipH="1">
              <a:off x="3657241" y="1556766"/>
              <a:ext cx="1866926" cy="1612900"/>
            </a:xfrm>
            <a:prstGeom prst="hexagon">
              <a:avLst/>
            </a:prstGeom>
            <a:solidFill>
              <a:srgbClr val="BEC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 bwMode="gray">
            <a:xfrm>
              <a:off x="3841747" y="2086219"/>
              <a:ext cx="149791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Retro-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spectives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3" name="Gruppieren 13"/>
          <p:cNvGrpSpPr/>
          <p:nvPr/>
        </p:nvGrpSpPr>
        <p:grpSpPr>
          <a:xfrm>
            <a:off x="6825637" y="1556767"/>
            <a:ext cx="1866926" cy="1609419"/>
            <a:chOff x="6825637" y="1556767"/>
            <a:chExt cx="1866926" cy="1609419"/>
          </a:xfrm>
        </p:grpSpPr>
        <p:sp>
          <p:nvSpPr>
            <p:cNvPr id="25" name="Hexagon 33"/>
            <p:cNvSpPr/>
            <p:nvPr/>
          </p:nvSpPr>
          <p:spPr bwMode="gray">
            <a:xfrm flipH="1">
              <a:off x="6825637" y="1556767"/>
              <a:ext cx="1866926" cy="1609419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feld 27"/>
            <p:cNvSpPr txBox="1"/>
            <p:nvPr/>
          </p:nvSpPr>
          <p:spPr bwMode="gray">
            <a:xfrm>
              <a:off x="7010143" y="1945978"/>
              <a:ext cx="1497914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Value </a:t>
              </a:r>
            </a:p>
            <a:p>
              <a:pPr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stream mapping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5" name="Gruppieren 15"/>
          <p:cNvGrpSpPr/>
          <p:nvPr/>
        </p:nvGrpSpPr>
        <p:grpSpPr>
          <a:xfrm>
            <a:off x="8371811" y="4118309"/>
            <a:ext cx="1866926" cy="1609419"/>
            <a:chOff x="8371811" y="4118309"/>
            <a:chExt cx="1866926" cy="1609419"/>
          </a:xfrm>
        </p:grpSpPr>
        <p:sp>
          <p:nvSpPr>
            <p:cNvPr id="27" name="Hexagon 41"/>
            <p:cNvSpPr/>
            <p:nvPr/>
          </p:nvSpPr>
          <p:spPr bwMode="gray">
            <a:xfrm flipH="1">
              <a:off x="8371811" y="4118309"/>
              <a:ext cx="1866926" cy="1609419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24" name="Textfeld 23"/>
            <p:cNvSpPr txBox="1"/>
            <p:nvPr/>
          </p:nvSpPr>
          <p:spPr bwMode="gray">
            <a:xfrm>
              <a:off x="8556317" y="4230525"/>
              <a:ext cx="1497914" cy="138499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Minimal viable / marketable product</a:t>
              </a:r>
            </a:p>
            <a:p>
              <a:pPr algn="ctr">
                <a:spcBef>
                  <a:spcPts val="0"/>
                </a:spcBef>
              </a:pPr>
              <a:r>
                <a:rPr lang="en-US" dirty="0" smtClean="0">
                  <a:solidFill>
                    <a:srgbClr val="FFFFFF"/>
                  </a:solidFill>
                </a:rPr>
                <a:t>MVP/ MMP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6" name="Gruppieren 10"/>
          <p:cNvGrpSpPr/>
          <p:nvPr/>
        </p:nvGrpSpPr>
        <p:grpSpPr>
          <a:xfrm>
            <a:off x="5230731" y="4118309"/>
            <a:ext cx="1866926" cy="1609419"/>
            <a:chOff x="5230731" y="4118309"/>
            <a:chExt cx="1866926" cy="1609419"/>
          </a:xfrm>
        </p:grpSpPr>
        <p:sp>
          <p:nvSpPr>
            <p:cNvPr id="17" name="Hexagon 32"/>
            <p:cNvSpPr/>
            <p:nvPr/>
          </p:nvSpPr>
          <p:spPr bwMode="gray">
            <a:xfrm flipH="1">
              <a:off x="5230731" y="4118309"/>
              <a:ext cx="1866926" cy="1609419"/>
            </a:xfrm>
            <a:prstGeom prst="hexagon">
              <a:avLst/>
            </a:prstGeom>
            <a:solidFill>
              <a:srgbClr val="8796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18" name="Textfeld 17"/>
            <p:cNvSpPr txBox="1"/>
            <p:nvPr/>
          </p:nvSpPr>
          <p:spPr bwMode="gray">
            <a:xfrm>
              <a:off x="5525156" y="4507522"/>
              <a:ext cx="1278078" cy="830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Daily stand-up meetings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7" name="Gruppieren 14"/>
          <p:cNvGrpSpPr/>
          <p:nvPr/>
        </p:nvGrpSpPr>
        <p:grpSpPr>
          <a:xfrm>
            <a:off x="8399129" y="2411774"/>
            <a:ext cx="1866926" cy="1609419"/>
            <a:chOff x="8399129" y="2411774"/>
            <a:chExt cx="1866926" cy="1609419"/>
          </a:xfrm>
        </p:grpSpPr>
        <p:sp>
          <p:nvSpPr>
            <p:cNvPr id="29" name="Hexagon 32"/>
            <p:cNvSpPr/>
            <p:nvPr/>
          </p:nvSpPr>
          <p:spPr bwMode="gray">
            <a:xfrm flipH="1">
              <a:off x="8399129" y="2411774"/>
              <a:ext cx="1866926" cy="1609419"/>
            </a:xfrm>
            <a:prstGeom prst="hexagon">
              <a:avLst/>
            </a:prstGeom>
            <a:solidFill>
              <a:srgbClr val="8796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 bwMode="gray">
            <a:xfrm>
              <a:off x="8490184" y="3077983"/>
              <a:ext cx="168481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Scrum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8" name="Gruppieren 9"/>
          <p:cNvGrpSpPr/>
          <p:nvPr/>
        </p:nvGrpSpPr>
        <p:grpSpPr>
          <a:xfrm>
            <a:off x="5230732" y="2411774"/>
            <a:ext cx="1866926" cy="1612900"/>
            <a:chOff x="5230732" y="2411774"/>
            <a:chExt cx="1866926" cy="1612900"/>
          </a:xfrm>
        </p:grpSpPr>
        <p:sp>
          <p:nvSpPr>
            <p:cNvPr id="43" name="Hexagon 33"/>
            <p:cNvSpPr/>
            <p:nvPr/>
          </p:nvSpPr>
          <p:spPr bwMode="gray">
            <a:xfrm flipH="1">
              <a:off x="5230732" y="2411774"/>
              <a:ext cx="1866926" cy="1612900"/>
            </a:xfrm>
            <a:prstGeom prst="hexagon">
              <a:avLst/>
            </a:prstGeom>
            <a:solidFill>
              <a:srgbClr val="41AA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4" name="Textfeld 43"/>
            <p:cNvSpPr txBox="1"/>
            <p:nvPr/>
          </p:nvSpPr>
          <p:spPr bwMode="gray">
            <a:xfrm>
              <a:off x="5415238" y="2941226"/>
              <a:ext cx="149791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Visual Management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9" name="Gruppieren 12"/>
          <p:cNvGrpSpPr/>
          <p:nvPr/>
        </p:nvGrpSpPr>
        <p:grpSpPr>
          <a:xfrm>
            <a:off x="6825637" y="3239411"/>
            <a:ext cx="1866926" cy="1612900"/>
            <a:chOff x="6825637" y="3239411"/>
            <a:chExt cx="1866926" cy="1612900"/>
          </a:xfrm>
        </p:grpSpPr>
        <p:sp>
          <p:nvSpPr>
            <p:cNvPr id="46" name="Hexagon 33"/>
            <p:cNvSpPr/>
            <p:nvPr/>
          </p:nvSpPr>
          <p:spPr bwMode="gray">
            <a:xfrm flipH="1">
              <a:off x="6825637" y="3239411"/>
              <a:ext cx="1866926" cy="1612900"/>
            </a:xfrm>
            <a:prstGeom prst="hexagon">
              <a:avLst/>
            </a:prstGeom>
            <a:solidFill>
              <a:srgbClr val="AAB41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 bwMode="gray">
            <a:xfrm>
              <a:off x="7010143" y="3872091"/>
              <a:ext cx="1497914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en-US" b="1" dirty="0" err="1" smtClean="0">
                  <a:solidFill>
                    <a:srgbClr val="FFFFFF"/>
                  </a:solidFill>
                </a:rPr>
                <a:t>Gemba</a:t>
              </a:r>
              <a:r>
                <a:rPr lang="en-US" b="1" dirty="0" smtClean="0">
                  <a:solidFill>
                    <a:srgbClr val="FFFFFF"/>
                  </a:solidFill>
                </a:rPr>
                <a:t> walk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Gruppieren 7"/>
          <p:cNvGrpSpPr/>
          <p:nvPr/>
        </p:nvGrpSpPr>
        <p:grpSpPr>
          <a:xfrm>
            <a:off x="3658230" y="3310118"/>
            <a:ext cx="1866926" cy="1612900"/>
            <a:chOff x="3658230" y="3310118"/>
            <a:chExt cx="1866926" cy="1612900"/>
          </a:xfrm>
        </p:grpSpPr>
        <p:sp>
          <p:nvSpPr>
            <p:cNvPr id="50" name="Hexagon 33"/>
            <p:cNvSpPr/>
            <p:nvPr/>
          </p:nvSpPr>
          <p:spPr bwMode="gray">
            <a:xfrm flipH="1">
              <a:off x="3658230" y="3310118"/>
              <a:ext cx="1866926" cy="1612900"/>
            </a:xfrm>
            <a:prstGeom prst="hexagon">
              <a:avLst/>
            </a:prstGeom>
            <a:solidFill>
              <a:srgbClr val="0064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feld 50"/>
            <p:cNvSpPr txBox="1"/>
            <p:nvPr/>
          </p:nvSpPr>
          <p:spPr bwMode="gray">
            <a:xfrm>
              <a:off x="3842736" y="3424073"/>
              <a:ext cx="1497914" cy="138499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Self-organizing / cross functional teams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1" name="Gruppieren 1"/>
          <p:cNvGrpSpPr/>
          <p:nvPr/>
        </p:nvGrpSpPr>
        <p:grpSpPr>
          <a:xfrm>
            <a:off x="499552" y="1556766"/>
            <a:ext cx="1866926" cy="1612900"/>
            <a:chOff x="499552" y="1556766"/>
            <a:chExt cx="1866926" cy="1612900"/>
          </a:xfrm>
        </p:grpSpPr>
        <p:sp>
          <p:nvSpPr>
            <p:cNvPr id="37" name="Hexagon 33"/>
            <p:cNvSpPr/>
            <p:nvPr/>
          </p:nvSpPr>
          <p:spPr bwMode="gray">
            <a:xfrm flipH="1">
              <a:off x="499552" y="1556766"/>
              <a:ext cx="1866926" cy="1612900"/>
            </a:xfrm>
            <a:prstGeom prst="hexagon">
              <a:avLst/>
            </a:prstGeom>
            <a:solidFill>
              <a:srgbClr val="BEC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 bwMode="gray">
            <a:xfrm>
              <a:off x="684058" y="2086219"/>
              <a:ext cx="149791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en-US" dirty="0" smtClean="0">
                  <a:solidFill>
                    <a:srgbClr val="FFFFFF"/>
                  </a:solidFill>
                </a:rPr>
                <a:t>CEO driven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Hoshin</a:t>
              </a:r>
              <a:r>
                <a:rPr lang="en-US" b="1" dirty="0" smtClean="0">
                  <a:solidFill>
                    <a:srgbClr val="FFFFFF"/>
                  </a:solidFill>
                </a:rPr>
                <a:t> </a:t>
              </a:r>
              <a:r>
                <a:rPr lang="en-US" b="1" dirty="0" err="1" smtClean="0">
                  <a:solidFill>
                    <a:srgbClr val="FFFFFF"/>
                  </a:solidFill>
                </a:rPr>
                <a:t>Kanri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3" name="Gruppieren 6"/>
          <p:cNvGrpSpPr/>
          <p:nvPr/>
        </p:nvGrpSpPr>
        <p:grpSpPr>
          <a:xfrm>
            <a:off x="2073042" y="4118309"/>
            <a:ext cx="1866926" cy="1609419"/>
            <a:chOff x="2073042" y="4118309"/>
            <a:chExt cx="1866926" cy="1609419"/>
          </a:xfrm>
        </p:grpSpPr>
        <p:sp>
          <p:nvSpPr>
            <p:cNvPr id="39" name="Hexagon 32"/>
            <p:cNvSpPr/>
            <p:nvPr/>
          </p:nvSpPr>
          <p:spPr bwMode="gray">
            <a:xfrm flipH="1">
              <a:off x="2073042" y="4118309"/>
              <a:ext cx="1866926" cy="1609419"/>
            </a:xfrm>
            <a:prstGeom prst="hexagon">
              <a:avLst/>
            </a:prstGeom>
            <a:solidFill>
              <a:srgbClr val="8796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40" name="Textfeld 39"/>
            <p:cNvSpPr txBox="1"/>
            <p:nvPr/>
          </p:nvSpPr>
          <p:spPr bwMode="gray">
            <a:xfrm>
              <a:off x="2367467" y="4369023"/>
              <a:ext cx="1278078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Kanban – </a:t>
              </a:r>
              <a:r>
                <a:rPr lang="en-US" dirty="0" smtClean="0">
                  <a:solidFill>
                    <a:srgbClr val="FFFFFF"/>
                  </a:solidFill>
                </a:rPr>
                <a:t>WIP limits, definition of done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4" name="Gruppieren 5"/>
          <p:cNvGrpSpPr/>
          <p:nvPr/>
        </p:nvGrpSpPr>
        <p:grpSpPr>
          <a:xfrm>
            <a:off x="2073043" y="2411774"/>
            <a:ext cx="1866926" cy="1612900"/>
            <a:chOff x="2073043" y="2411774"/>
            <a:chExt cx="1866926" cy="1612900"/>
          </a:xfrm>
        </p:grpSpPr>
        <p:sp>
          <p:nvSpPr>
            <p:cNvPr id="41" name="Hexagon 33"/>
            <p:cNvSpPr/>
            <p:nvPr/>
          </p:nvSpPr>
          <p:spPr bwMode="gray">
            <a:xfrm flipH="1">
              <a:off x="2073043" y="2411774"/>
              <a:ext cx="1866926" cy="1612900"/>
            </a:xfrm>
            <a:prstGeom prst="hexagon">
              <a:avLst/>
            </a:prstGeom>
            <a:solidFill>
              <a:srgbClr val="41AA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Textfeld 41"/>
            <p:cNvSpPr txBox="1"/>
            <p:nvPr/>
          </p:nvSpPr>
          <p:spPr bwMode="gray">
            <a:xfrm>
              <a:off x="2257549" y="2941226"/>
              <a:ext cx="149791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Time Boxed Development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5" name="Gruppieren 4"/>
          <p:cNvGrpSpPr/>
          <p:nvPr/>
        </p:nvGrpSpPr>
        <p:grpSpPr>
          <a:xfrm>
            <a:off x="500541" y="3310118"/>
            <a:ext cx="1866926" cy="1612900"/>
            <a:chOff x="500541" y="3310118"/>
            <a:chExt cx="1866926" cy="1612900"/>
          </a:xfrm>
        </p:grpSpPr>
        <p:sp>
          <p:nvSpPr>
            <p:cNvPr id="45" name="Hexagon 33"/>
            <p:cNvSpPr/>
            <p:nvPr/>
          </p:nvSpPr>
          <p:spPr bwMode="gray">
            <a:xfrm flipH="1">
              <a:off x="500541" y="3310118"/>
              <a:ext cx="1866926" cy="1612900"/>
            </a:xfrm>
            <a:prstGeom prst="hexagon">
              <a:avLst/>
            </a:prstGeom>
            <a:solidFill>
              <a:srgbClr val="00648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 bwMode="gray">
            <a:xfrm>
              <a:off x="685047" y="3839570"/>
              <a:ext cx="149791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Ranked Backlog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Gruppieren 19"/>
          <p:cNvGrpSpPr/>
          <p:nvPr/>
        </p:nvGrpSpPr>
        <p:grpSpPr>
          <a:xfrm>
            <a:off x="9950313" y="3284982"/>
            <a:ext cx="1866926" cy="1609419"/>
            <a:chOff x="9950313" y="3284982"/>
            <a:chExt cx="1866926" cy="1609419"/>
          </a:xfrm>
        </p:grpSpPr>
        <p:sp>
          <p:nvSpPr>
            <p:cNvPr id="49" name="Hexagon 41"/>
            <p:cNvSpPr/>
            <p:nvPr/>
          </p:nvSpPr>
          <p:spPr bwMode="gray">
            <a:xfrm flipH="1">
              <a:off x="9950313" y="3284982"/>
              <a:ext cx="1866926" cy="1609419"/>
            </a:xfrm>
            <a:prstGeom prst="hexagon">
              <a:avLst/>
            </a:prstGeom>
            <a:solidFill>
              <a:srgbClr val="55A0B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>
                <a:solidFill>
                  <a:srgbClr val="FFFFFF"/>
                </a:solidFill>
              </a:endParaRPr>
            </a:p>
          </p:txBody>
        </p:sp>
        <p:sp>
          <p:nvSpPr>
            <p:cNvPr id="52" name="Textfeld 51"/>
            <p:cNvSpPr txBox="1"/>
            <p:nvPr/>
          </p:nvSpPr>
          <p:spPr bwMode="gray">
            <a:xfrm>
              <a:off x="10134819" y="3812695"/>
              <a:ext cx="149791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Value effort matrix</a:t>
              </a:r>
              <a:endParaRPr lang="en-US" b="1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9977631" y="1560247"/>
            <a:ext cx="1866926" cy="1609419"/>
            <a:chOff x="9977631" y="1560247"/>
            <a:chExt cx="1866926" cy="1609419"/>
          </a:xfrm>
        </p:grpSpPr>
        <p:sp>
          <p:nvSpPr>
            <p:cNvPr id="53" name="Hexagon 32"/>
            <p:cNvSpPr/>
            <p:nvPr/>
          </p:nvSpPr>
          <p:spPr bwMode="gray">
            <a:xfrm flipH="1">
              <a:off x="9977631" y="1560247"/>
              <a:ext cx="1866926" cy="1609419"/>
            </a:xfrm>
            <a:prstGeom prst="hexagon">
              <a:avLst/>
            </a:prstGeom>
            <a:solidFill>
              <a:schemeClr val="accent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08000" tIns="54000" rIns="108000" bIns="54000" numCol="1" spcCol="72000" rtlCol="0" anchor="ctr">
              <a:noAutofit/>
            </a:bodyPr>
            <a:lstStyle/>
            <a:p>
              <a:pPr algn="ctr">
                <a:spcBef>
                  <a:spcPts val="0"/>
                </a:spcBef>
                <a:buFont typeface="Wingdings" charset="0"/>
                <a:buNone/>
              </a:pPr>
              <a:r>
                <a:rPr lang="en-US" b="1" dirty="0" smtClean="0">
                  <a:solidFill>
                    <a:srgbClr val="FFFFFF"/>
                  </a:solidFill>
                </a:rPr>
                <a:t/>
              </a:r>
              <a:br>
                <a:rPr lang="en-US" b="1" dirty="0" smtClean="0">
                  <a:solidFill>
                    <a:srgbClr val="FFFFFF"/>
                  </a:solidFill>
                </a:rPr>
              </a:br>
              <a:endParaRPr lang="en-US" b="1" dirty="0" smtClean="0">
                <a:solidFill>
                  <a:srgbClr val="FFFFFF"/>
                </a:solidFill>
              </a:endParaRPr>
            </a:p>
          </p:txBody>
        </p:sp>
        <p:sp>
          <p:nvSpPr>
            <p:cNvPr id="54" name="Textfeld 53"/>
            <p:cNvSpPr txBox="1"/>
            <p:nvPr/>
          </p:nvSpPr>
          <p:spPr bwMode="gray">
            <a:xfrm>
              <a:off x="10068686" y="1810959"/>
              <a:ext cx="1684817" cy="110799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b="1" dirty="0" smtClean="0">
                  <a:solidFill>
                    <a:srgbClr val="FFFFFF"/>
                  </a:solidFill>
                </a:rPr>
                <a:t>Structured problem solving </a:t>
              </a:r>
            </a:p>
            <a:p>
              <a:pPr algn="ctr">
                <a:spcBef>
                  <a:spcPts val="0"/>
                </a:spcBef>
              </a:pPr>
              <a:r>
                <a:rPr lang="en-US" dirty="0" smtClean="0">
                  <a:solidFill>
                    <a:srgbClr val="FFFFFF"/>
                  </a:solidFill>
                </a:rPr>
                <a:t>(e.g. A3)</a:t>
              </a:r>
              <a:endParaRPr 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55" name="Rectangle 11"/>
          <p:cNvSpPr>
            <a:spLocks noChangeArrowheads="1"/>
          </p:cNvSpPr>
          <p:nvPr/>
        </p:nvSpPr>
        <p:spPr bwMode="gray">
          <a:xfrm>
            <a:off x="0" y="1487193"/>
            <a:ext cx="360000" cy="3600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 eaLnBrk="0" hangingPunct="0">
              <a:spcBef>
                <a:spcPts val="0"/>
              </a:spcBef>
              <a:buSzPct val="115000"/>
              <a:buFont typeface="Symbol" pitchFamily="18" charset="2"/>
              <a:buNone/>
            </a:pPr>
            <a:r>
              <a:rPr lang="en-US" b="1" dirty="0" smtClean="0">
                <a:solidFill>
                  <a:srgbClr val="FFFFFF"/>
                </a:solidFill>
              </a:rPr>
              <a:t>1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6" name="Textfeld 4"/>
          <p:cNvSpPr txBox="1">
            <a:spLocks/>
          </p:cNvSpPr>
          <p:nvPr/>
        </p:nvSpPr>
        <p:spPr>
          <a:xfrm>
            <a:off x="1778634" y="5876797"/>
            <a:ext cx="8641081" cy="43256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879BAA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72000" tIns="72000" rIns="72000" bIns="72000" rtlCol="0" anchor="ctr" anchorCtr="0">
            <a:noAutofit/>
          </a:bodyPr>
          <a:lstStyle>
            <a:defPPr>
              <a:defRPr lang="de-DE"/>
            </a:defPPr>
            <a:lvl1pPr>
              <a:buClr>
                <a:srgbClr val="879BAA"/>
              </a:buClr>
              <a:defRPr sz="1800" b="1">
                <a:solidFill>
                  <a:schemeClr val="accent5"/>
                </a:solidFill>
                <a:cs typeface="Arial" charset="0"/>
              </a:defRPr>
            </a:lvl1pPr>
          </a:lstStyle>
          <a:p>
            <a:pPr algn="ctr"/>
            <a:r>
              <a:rPr lang="en-US" dirty="0" smtClean="0">
                <a:solidFill>
                  <a:schemeClr val="bg1"/>
                </a:solidFill>
              </a:rPr>
              <a:t>The SDS methods are tools to implement modern development approaches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7" name="Textfeld 55"/>
          <p:cNvSpPr txBox="1"/>
          <p:nvPr/>
        </p:nvSpPr>
        <p:spPr>
          <a:xfrm>
            <a:off x="626491" y="6374500"/>
            <a:ext cx="835304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>
              <a:spcBef>
                <a:spcPts val="300"/>
              </a:spcBef>
              <a:buClr>
                <a:srgbClr val="3C464B"/>
              </a:buClr>
            </a:pPr>
            <a:r>
              <a:rPr lang="en-US" sz="1000" dirty="0" smtClean="0">
                <a:solidFill>
                  <a:schemeClr val="tx1"/>
                </a:solidFill>
              </a:rPr>
              <a:t>For more details and up-to-date information </a:t>
            </a:r>
            <a:r>
              <a:rPr lang="en-US" sz="1000" dirty="0" smtClean="0">
                <a:solidFill>
                  <a:schemeClr val="tx1"/>
                </a:solidFill>
                <a:hlinkClick r:id="rId7"/>
              </a:rPr>
              <a:t>please click here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8615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The </a:t>
            </a:r>
            <a:r>
              <a:rPr lang="de-DE" dirty="0" err="1" smtClean="0">
                <a:solidFill>
                  <a:schemeClr val="tx1"/>
                </a:solidFill>
              </a:rPr>
              <a:t>eight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principles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Siemens </a:t>
            </a:r>
            <a:r>
              <a:rPr lang="de-DE" dirty="0" smtClean="0"/>
              <a:t>Development System</a:t>
            </a:r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79667"/>
              </p:ext>
            </p:extLst>
          </p:nvPr>
        </p:nvGraphicFramePr>
        <p:xfrm>
          <a:off x="633411" y="1412875"/>
          <a:ext cx="9510714" cy="47769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60000"/>
                <a:gridCol w="7350714"/>
              </a:tblGrid>
              <a:tr h="597113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646E"/>
                          </a:solidFill>
                          <a:latin typeface="Arial"/>
                        </a:rPr>
                        <a:t>Focus on customer value and </a:t>
                      </a:r>
                      <a:r>
                        <a:rPr lang="en-US" sz="1200" b="1" i="0" u="none" strike="noStrike" kern="1200" dirty="0" smtClean="0">
                          <a:solidFill>
                            <a:srgbClr val="00646E"/>
                          </a:solidFill>
                          <a:latin typeface="Arial"/>
                        </a:rPr>
                        <a:t>eliminate </a:t>
                      </a:r>
                      <a:r>
                        <a:rPr lang="en-US" sz="1200" b="1" i="0" u="none" strike="noStrike" kern="1200" dirty="0">
                          <a:solidFill>
                            <a:srgbClr val="00646E"/>
                          </a:solidFill>
                          <a:latin typeface="Arial"/>
                        </a:rPr>
                        <a:t>waste</a:t>
                      </a:r>
                      <a:endParaRPr lang="en-US" sz="1200" b="1" i="0" u="none" strike="noStrike" dirty="0">
                        <a:solidFill>
                          <a:srgbClr val="00646E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We know our customers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and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strongly focus on their benefit. We eliminate all types of non-value adding activities.</a:t>
                      </a:r>
                    </a:p>
                  </a:txBody>
                  <a:tcPr anchor="ctr"/>
                </a:tc>
              </a:tr>
              <a:tr h="597113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00646E"/>
                          </a:solidFill>
                          <a:latin typeface="Arial"/>
                        </a:rPr>
                        <a:t>Establish pull and flow</a:t>
                      </a:r>
                      <a:endParaRPr lang="en-US" sz="1200" b="1" i="0" u="none" strike="noStrike">
                        <a:solidFill>
                          <a:srgbClr val="00646E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We organize work and empower people to create fast, flexible and continuous flow – we limit work demand to capacity and maximize throughput.</a:t>
                      </a:r>
                      <a:endParaRPr lang="de-DE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597113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00646E"/>
                          </a:solidFill>
                          <a:latin typeface="Arial"/>
                        </a:rPr>
                        <a:t>Go and </a:t>
                      </a:r>
                      <a:r>
                        <a:rPr lang="en-US" sz="1200" b="1" i="0" u="none" strike="noStrike" kern="1200" dirty="0" smtClean="0">
                          <a:solidFill>
                            <a:srgbClr val="00646E"/>
                          </a:solidFill>
                          <a:latin typeface="Arial"/>
                        </a:rPr>
                        <a:t>see</a:t>
                      </a:r>
                      <a:endParaRPr lang="en-US" sz="1200" b="1" i="0" u="none" strike="noStrike" dirty="0">
                        <a:solidFill>
                          <a:srgbClr val="00646E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We </a:t>
                      </a:r>
                      <a:r>
                        <a:rPr lang="en-US" sz="1200" b="0" dirty="0" smtClean="0">
                          <a:solidFill>
                            <a:srgbClr val="000000"/>
                          </a:solidFill>
                        </a:rPr>
                        <a:t>go to the place of action and see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what really happens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in order to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 accelerate communication and decision making. We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ask for impediments and offer support.</a:t>
                      </a:r>
                      <a:endParaRPr lang="de-D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597113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smtClean="0">
                          <a:solidFill>
                            <a:srgbClr val="00646E"/>
                          </a:solidFill>
                          <a:latin typeface="Arial"/>
                        </a:rPr>
                        <a:t>Improve continuously</a:t>
                      </a:r>
                      <a:endParaRPr lang="en-US" sz="1200" b="1" i="0" u="none" strike="noStrike" dirty="0">
                        <a:solidFill>
                          <a:srgbClr val="00646E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We keep on improving. Lean is a journey, not a final state.</a:t>
                      </a:r>
                    </a:p>
                  </a:txBody>
                  <a:tcPr anchor="ctr"/>
                </a:tc>
              </a:tr>
              <a:tr h="5971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46E"/>
                          </a:solidFill>
                        </a:rPr>
                        <a:t>Optimize the entire value stream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We foster effective, trustful and networked collaboration between all involved global and local functions along the entire value stream.</a:t>
                      </a:r>
                    </a:p>
                  </a:txBody>
                  <a:tcPr anchor="ctr"/>
                </a:tc>
              </a:tr>
              <a:tr h="5971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46E"/>
                          </a:solidFill>
                        </a:rPr>
                        <a:t>Deliver fast and create 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We actively request customer feedback in fast iterations. We encourage systematic learning and continuous knowledge exchange.</a:t>
                      </a:r>
                    </a:p>
                  </a:txBody>
                  <a:tcPr anchor="ctr"/>
                </a:tc>
              </a:tr>
              <a:tr h="5971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46E"/>
                          </a:solidFill>
                        </a:rPr>
                        <a:t>Respect people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Our teams thrive on pride, commitment, trust and applause. We value colleagues from other functions and their competence and contributions. Our managers respect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their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employees and provide support. </a:t>
                      </a:r>
                    </a:p>
                  </a:txBody>
                  <a:tcPr anchor="ctr"/>
                </a:tc>
              </a:tr>
              <a:tr h="597113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00646E"/>
                          </a:solidFill>
                        </a:rPr>
                        <a:t>Build quality in from the beginning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We build in quality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from the start. We regard problems as treasures. We detect them immediately at the point of origin and sustainably solve the root cause.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140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The </a:t>
            </a:r>
            <a:r>
              <a:rPr lang="de-DE" dirty="0" err="1" smtClean="0">
                <a:solidFill>
                  <a:schemeClr val="tx1"/>
                </a:solidFill>
              </a:rPr>
              <a:t>methods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of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Siemens Development System (1/2)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167413"/>
              </p:ext>
            </p:extLst>
          </p:nvPr>
        </p:nvGraphicFramePr>
        <p:xfrm>
          <a:off x="627061" y="1412873"/>
          <a:ext cx="9498014" cy="475297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60000"/>
                <a:gridCol w="7338014"/>
              </a:tblGrid>
              <a:tr h="678997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smtClean="0">
                          <a:solidFill>
                            <a:srgbClr val="788791"/>
                          </a:solidFill>
                          <a:latin typeface="Arial"/>
                        </a:rPr>
                        <a:t>CEO-driven </a:t>
                      </a:r>
                      <a:r>
                        <a:rPr lang="en-US" sz="1200" b="1" i="0" u="none" strike="noStrike" kern="1200" dirty="0" err="1">
                          <a:solidFill>
                            <a:srgbClr val="788791"/>
                          </a:solidFill>
                          <a:latin typeface="Arial"/>
                        </a:rPr>
                        <a:t>Hoshin</a:t>
                      </a: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 </a:t>
                      </a:r>
                      <a:r>
                        <a:rPr lang="en-US" sz="1200" b="1" i="0" u="none" strike="noStrike" kern="1200" dirty="0" err="1" smtClean="0">
                          <a:solidFill>
                            <a:srgbClr val="788791"/>
                          </a:solidFill>
                          <a:latin typeface="Arial"/>
                        </a:rPr>
                        <a:t>Kanri</a:t>
                      </a:r>
                      <a:endParaRPr lang="en-US" sz="1200" b="1" i="0" u="none" strike="noStrike" kern="1200" dirty="0">
                        <a:solidFill>
                          <a:srgbClr val="788791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A strategic planning methodology, applied on BU / Segment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level and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 used to align goals between all functions.</a:t>
                      </a: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smtClean="0">
                          <a:solidFill>
                            <a:srgbClr val="788791"/>
                          </a:solidFill>
                          <a:latin typeface="Arial"/>
                        </a:rPr>
                        <a:t>Time-boxed </a:t>
                      </a: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development</a:t>
                      </a:r>
                      <a:endParaRPr lang="en-US" sz="1800" b="1" i="0" u="none" strike="noStrike" dirty="0">
                        <a:solidFill>
                          <a:srgbClr val="788791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Strive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for iterative, incremental interdisciplinary development or commissioning to gain early feedback, ideally in fixed time frames.</a:t>
                      </a: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>
                          <a:solidFill>
                            <a:srgbClr val="788791"/>
                          </a:solidFill>
                          <a:latin typeface="Arial"/>
                        </a:rPr>
                        <a:t>Retrospectives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Systematic approach to regularly reflect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collaboration and team work in short cycles by identifying good practices and possible improvements.</a:t>
                      </a: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Visual management</a:t>
                      </a:r>
                      <a:endParaRPr lang="en-US" sz="1800" b="1" i="0" u="none" strike="noStrike" dirty="0">
                        <a:solidFill>
                          <a:srgbClr val="788791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Key information for daily work is visualized to get transparency as basis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for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 open and trustful communication across all hierarchical levels in order to improve efficiency and overall performance.</a:t>
                      </a: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Ranked </a:t>
                      </a:r>
                      <a:r>
                        <a:rPr lang="en-US" sz="1200" b="1" i="0" u="none" strike="noStrike" kern="1200" dirty="0" smtClean="0">
                          <a:solidFill>
                            <a:srgbClr val="788791"/>
                          </a:solidFill>
                          <a:latin typeface="Arial"/>
                        </a:rPr>
                        <a:t>backlog</a:t>
                      </a:r>
                      <a:endParaRPr lang="en-US" sz="1800" b="1" i="0" u="none" strike="noStrike" dirty="0">
                        <a:solidFill>
                          <a:srgbClr val="788791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  <a:spcBef>
                          <a:spcPct val="0"/>
                        </a:spcBef>
                        <a:buFont typeface="Wingdings" charset="0"/>
                        <a:buNone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Ordering the work packages as guidance for daily work – what needs to be done before the 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next step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– a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 early alignment and commitment of all functions involved.</a:t>
                      </a: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err="1">
                          <a:solidFill>
                            <a:srgbClr val="788791"/>
                          </a:solidFill>
                          <a:latin typeface="Arial"/>
                        </a:rPr>
                        <a:t>Kanban</a:t>
                      </a: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 – WIP </a:t>
                      </a:r>
                      <a:r>
                        <a:rPr lang="en-US" sz="1200" b="1" i="0" u="none" strike="noStrike" kern="1200" dirty="0" smtClean="0">
                          <a:solidFill>
                            <a:srgbClr val="788791"/>
                          </a:solidFill>
                          <a:latin typeface="Arial"/>
                        </a:rPr>
                        <a:t>limits</a:t>
                      </a: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, </a:t>
                      </a:r>
                      <a:r>
                        <a:rPr lang="en-US" sz="1200" b="1" i="0" u="none" strike="noStrike" kern="1200" dirty="0" smtClean="0">
                          <a:solidFill>
                            <a:srgbClr val="788791"/>
                          </a:solidFill>
                          <a:latin typeface="Arial"/>
                        </a:rPr>
                        <a:t>definition </a:t>
                      </a: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o</a:t>
                      </a:r>
                      <a:r>
                        <a:rPr lang="en-US" sz="1200" b="1" i="0" u="none" strike="noStrike" kern="1200" dirty="0" smtClean="0">
                          <a:solidFill>
                            <a:srgbClr val="788791"/>
                          </a:solidFill>
                          <a:latin typeface="Arial"/>
                        </a:rPr>
                        <a:t>f </a:t>
                      </a: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d</a:t>
                      </a:r>
                      <a:r>
                        <a:rPr lang="en-US" sz="1200" b="1" i="0" u="none" strike="noStrike" kern="1200" dirty="0" smtClean="0">
                          <a:solidFill>
                            <a:srgbClr val="788791"/>
                          </a:solidFill>
                          <a:latin typeface="Arial"/>
                        </a:rPr>
                        <a:t>one</a:t>
                      </a:r>
                      <a:endParaRPr lang="en-US" sz="1800" b="1" i="0" u="none" strike="noStrike" dirty="0">
                        <a:solidFill>
                          <a:srgbClr val="788791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Balancing of work in progress (WIP) with the available capacity, transparent communication of status and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clear definition of completion criteria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to improve lead time and efficiency.</a:t>
                      </a: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marL="0" marR="0" indent="0" algn="l" rtl="0" eaLnBrk="1" fontAlgn="auto" latinLnBrk="0" hangingPunct="1">
                        <a:lnSpc>
                          <a:spcPct val="11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Self-organizing / cross-functional teams</a:t>
                      </a:r>
                      <a:endParaRPr lang="en-US" sz="1800" b="1" i="0" u="none" strike="noStrike" dirty="0">
                        <a:solidFill>
                          <a:srgbClr val="788791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The team includes all functions necessary to get the work done and decides HOW it’s going to do its work within the given business constraints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and without departmental thinking (silos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</a:rPr>
                        <a:t>), but rather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focused on product, solution, etc.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140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tx1"/>
                </a:solidFill>
              </a:rPr>
              <a:t>The </a:t>
            </a:r>
            <a:r>
              <a:rPr lang="de-DE" dirty="0" err="1" smtClean="0">
                <a:solidFill>
                  <a:schemeClr val="tx1"/>
                </a:solidFill>
              </a:rPr>
              <a:t>methods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the</a:t>
            </a:r>
            <a:r>
              <a:rPr lang="de-DE" dirty="0" smtClean="0">
                <a:solidFill>
                  <a:schemeClr val="tx1"/>
                </a:solidFill>
              </a:rPr>
              <a:t> Siemens Development System (2/2</a:t>
            </a:r>
            <a:r>
              <a:rPr lang="de-DE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116"/>
              </p:ext>
            </p:extLst>
          </p:nvPr>
        </p:nvGraphicFramePr>
        <p:xfrm>
          <a:off x="627061" y="1412873"/>
          <a:ext cx="9507539" cy="48969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60000"/>
                <a:gridCol w="7347539"/>
              </a:tblGrid>
              <a:tr h="678997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>
                          <a:solidFill>
                            <a:srgbClr val="788791"/>
                          </a:solidFill>
                          <a:latin typeface="Arial"/>
                        </a:rPr>
                        <a:t>Daily stand-up meetings</a:t>
                      </a:r>
                      <a:endParaRPr lang="en-US" sz="1800" b="1" i="0" u="none" strike="noStrike" dirty="0">
                        <a:solidFill>
                          <a:srgbClr val="788791"/>
                        </a:solidFill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Daily / regular meetings on all hierarchical levels to communicate:</a:t>
                      </a:r>
                    </a:p>
                    <a:p>
                      <a:pPr marL="266700" indent="-266700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•	What did I accomplish?</a:t>
                      </a:r>
                    </a:p>
                    <a:p>
                      <a:pPr marL="266700" marR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•	What do I plan to 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achieve until the next stand-up?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</a:p>
                    <a:p>
                      <a:pPr marL="266700" indent="-266700"/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•	What obstacles are impeding my progress?</a:t>
                      </a: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err="1" smtClean="0">
                          <a:solidFill>
                            <a:srgbClr val="788791"/>
                          </a:solidFill>
                        </a:rPr>
                        <a:t>Gemba</a:t>
                      </a:r>
                      <a:r>
                        <a:rPr lang="en-US" sz="1200" b="1" dirty="0" smtClean="0">
                          <a:solidFill>
                            <a:srgbClr val="788791"/>
                          </a:solidFill>
                        </a:rPr>
                        <a:t> walk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Go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and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See by management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replacing reports and indirect information capturing.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rgbClr val="788791"/>
                          </a:solidFill>
                        </a:rPr>
                        <a:t>Scrum for software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A time-boxed iterative and incremental approach using ranked backlogs and visual management.</a:t>
                      </a:r>
                      <a:endParaRPr 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rgbClr val="788791"/>
                          </a:solidFill>
                        </a:rPr>
                        <a:t>Value / Effort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Evaluation and prioritization of work packages based on their value and implementation effort, e.g. to create a ranked backlog.</a:t>
                      </a: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marL="0" algn="l" rtl="0" eaLnBrk="1" fontAlgn="ctr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0" u="none" strike="noStrike" kern="1200" dirty="0" smtClean="0">
                          <a:solidFill>
                            <a:srgbClr val="788791"/>
                          </a:solidFill>
                          <a:latin typeface="+mn-lt"/>
                        </a:rPr>
                        <a:t>Value stream mapping</a:t>
                      </a:r>
                      <a:endParaRPr lang="en-US" sz="1200" b="1" i="0" u="none" strike="noStrike" kern="1200" dirty="0">
                        <a:solidFill>
                          <a:srgbClr val="78879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Method to analyze and optimize the process based on the value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stream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de-DE" sz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lvl="0">
                        <a:lnSpc>
                          <a:spcPct val="110000"/>
                        </a:lnSpc>
                        <a:spcBef>
                          <a:spcPts val="300"/>
                        </a:spcBef>
                      </a:pPr>
                      <a:r>
                        <a:rPr lang="en-US" sz="1200" b="1" dirty="0" smtClean="0">
                          <a:solidFill>
                            <a:srgbClr val="788791"/>
                          </a:solidFill>
                        </a:rPr>
                        <a:t>Structured problem solving (e.g. A3, PDCA)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Structured approaches to guide collaborative in-depth problem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solving by identifying root causes,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and to continuously improve on all levels.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  <a:tr h="6789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788791"/>
                          </a:solidFill>
                        </a:rPr>
                        <a:t>Minimal viable / marketable product (MVP / MMP)</a:t>
                      </a:r>
                      <a:endParaRPr lang="en-US" sz="1200" b="1" dirty="0">
                        <a:solidFill>
                          <a:srgbClr val="78879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rgbClr val="000000"/>
                          </a:solidFill>
                        </a:rPr>
                        <a:t>Develop a system in smallest usable</a:t>
                      </a:r>
                      <a:r>
                        <a:rPr lang="en-US" sz="1200" baseline="0" dirty="0" smtClean="0">
                          <a:solidFill>
                            <a:srgbClr val="000000"/>
                          </a:solidFill>
                        </a:rPr>
                        <a:t> chunks to gain fast (customer) feedback.</a:t>
                      </a:r>
                      <a:endParaRPr lang="en-US" sz="1200" dirty="0" smtClean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1401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Our ambition level for PLM and Innovation Excellence  </a:t>
            </a:r>
            <a:endParaRPr lang="en-US" dirty="0"/>
          </a:p>
        </p:txBody>
      </p:sp>
      <p:sp>
        <p:nvSpPr>
          <p:cNvPr id="16" name="Rechteck 15"/>
          <p:cNvSpPr/>
          <p:nvPr/>
        </p:nvSpPr>
        <p:spPr bwMode="gray">
          <a:xfrm>
            <a:off x="0" y="1412875"/>
            <a:ext cx="12198349" cy="4752000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 bwMode="gray">
          <a:xfrm>
            <a:off x="-1" y="1412875"/>
            <a:ext cx="3650869" cy="4752000"/>
          </a:xfrm>
          <a:prstGeom prst="rect">
            <a:avLst/>
          </a:prstGeom>
          <a:solidFill>
            <a:srgbClr val="41AAC8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 err="1" smtClean="0">
              <a:solidFill>
                <a:schemeClr val="tx1"/>
              </a:solidFill>
            </a:endParaRPr>
          </a:p>
        </p:txBody>
      </p:sp>
      <p:sp>
        <p:nvSpPr>
          <p:cNvPr id="18" name="Textplatzhalter 4"/>
          <p:cNvSpPr txBox="1">
            <a:spLocks/>
          </p:cNvSpPr>
          <p:nvPr/>
        </p:nvSpPr>
        <p:spPr bwMode="gray">
          <a:xfrm>
            <a:off x="627061" y="1695291"/>
            <a:ext cx="2274662" cy="29546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 anchorCtr="0">
            <a:spAutoFit/>
          </a:bodyPr>
          <a:lstStyle>
            <a:defPPr>
              <a:defRPr lang="de-DE"/>
            </a:defPPr>
            <a:lvl1pPr>
              <a:lnSpc>
                <a:spcPct val="100000"/>
              </a:lnSpc>
              <a:buClr>
                <a:srgbClr val="879BAA"/>
              </a:buClr>
              <a:defRPr b="1">
                <a:solidFill>
                  <a:schemeClr val="accent5"/>
                </a:solidFill>
                <a:cs typeface="Arial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Siemens </a:t>
            </a:r>
            <a:r>
              <a:rPr lang="en-US" dirty="0" smtClean="0">
                <a:solidFill>
                  <a:schemeClr val="bg1"/>
                </a:solidFill>
              </a:rPr>
              <a:t>acts and is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perceived as an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Entrepreneurial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Innovation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leader and</a:t>
            </a:r>
          </a:p>
          <a:p>
            <a:pPr>
              <a:buClr>
                <a:schemeClr val="bg1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Digital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champion 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" name="Gruppieren 18"/>
          <p:cNvGrpSpPr/>
          <p:nvPr/>
        </p:nvGrpSpPr>
        <p:grpSpPr bwMode="gray">
          <a:xfrm>
            <a:off x="10346374" y="1813081"/>
            <a:ext cx="1225485" cy="1225113"/>
            <a:chOff x="11148860" y="1954678"/>
            <a:chExt cx="465780" cy="340672"/>
          </a:xfrm>
          <a:solidFill>
            <a:schemeClr val="accent5"/>
          </a:solidFill>
        </p:grpSpPr>
        <p:sp>
          <p:nvSpPr>
            <p:cNvPr id="20" name="Gleichschenkliges Dreieck 19"/>
            <p:cNvSpPr/>
            <p:nvPr/>
          </p:nvSpPr>
          <p:spPr bwMode="gray">
            <a:xfrm>
              <a:off x="11367272" y="1954678"/>
              <a:ext cx="28954" cy="170336"/>
            </a:xfrm>
            <a:prstGeom prst="triangle">
              <a:avLst/>
            </a:prstGeom>
            <a:grpFill/>
            <a:ln w="28575" cap="rnd" algn="ctr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144018" tIns="72009" rIns="72009" bIns="72009" rtlCol="0" anchor="ctr">
              <a:no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879BAA"/>
                </a:buClr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1400" b="0" i="0" u="none" strike="noStrike" kern="14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2" name="Gleichschenkliges Dreieck 21"/>
            <p:cNvSpPr/>
            <p:nvPr/>
          </p:nvSpPr>
          <p:spPr bwMode="gray">
            <a:xfrm flipV="1">
              <a:off x="11367272" y="2125014"/>
              <a:ext cx="28954" cy="170336"/>
            </a:xfrm>
            <a:prstGeom prst="triangle">
              <a:avLst/>
            </a:prstGeom>
            <a:grpFill/>
            <a:ln w="28575" cap="rnd" algn="ctr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144018" tIns="72009" rIns="72009" bIns="72009" rtlCol="0" anchor="ctr">
              <a:no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879BAA"/>
                </a:buClr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1400" b="0" i="0" u="none" strike="noStrike" kern="14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3" name="Gleichschenkliges Dreieck 22"/>
            <p:cNvSpPr/>
            <p:nvPr/>
          </p:nvSpPr>
          <p:spPr bwMode="gray">
            <a:xfrm rot="5400000">
              <a:off x="11487606" y="2008569"/>
              <a:ext cx="21177" cy="232890"/>
            </a:xfrm>
            <a:prstGeom prst="triangle">
              <a:avLst/>
            </a:prstGeom>
            <a:grpFill/>
            <a:ln w="28575" cap="rnd" algn="ctr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144018" tIns="72009" rIns="72009" bIns="72009" rtlCol="0" anchor="ctr">
              <a:no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879BAA"/>
                </a:buClr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1400" b="0" i="0" u="none" strike="noStrike" kern="14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sp>
          <p:nvSpPr>
            <p:cNvPr id="24" name="Gleichschenkliges Dreieck 23"/>
            <p:cNvSpPr/>
            <p:nvPr/>
          </p:nvSpPr>
          <p:spPr bwMode="gray">
            <a:xfrm rot="5400000" flipV="1">
              <a:off x="11254716" y="2008569"/>
              <a:ext cx="21177" cy="232890"/>
            </a:xfrm>
            <a:prstGeom prst="triangle">
              <a:avLst/>
            </a:prstGeom>
            <a:grpFill/>
            <a:ln w="28575" cap="rnd" algn="ctr">
              <a:solidFill>
                <a:schemeClr val="accent5"/>
              </a:solidFill>
              <a:miter lim="800000"/>
              <a:headEnd/>
              <a:tailEnd/>
            </a:ln>
          </p:spPr>
          <p:txBody>
            <a:bodyPr wrap="square" lIns="144018" tIns="72009" rIns="72009" bIns="72009" rtlCol="0" anchor="ctr">
              <a:noAutofit/>
            </a:bodyPr>
            <a:lstStyle/>
            <a:p>
              <a:pPr marL="171450" marR="0" lvl="0" indent="-17145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879BAA"/>
                </a:buClr>
                <a:buSzTx/>
                <a:buFont typeface="Arial" pitchFamily="34" charset="0"/>
                <a:buChar char="•"/>
                <a:tabLst/>
                <a:defRPr/>
              </a:pPr>
              <a:endParaRPr kumimoji="0" lang="en-US" sz="1400" b="0" i="0" u="none" strike="noStrike" kern="14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pitchFamily="34" charset="-128"/>
                <a:cs typeface="Arial" charset="0"/>
              </a:endParaRPr>
            </a:p>
          </p:txBody>
        </p:sp>
        <p:cxnSp>
          <p:nvCxnSpPr>
            <p:cNvPr id="25" name="Gerade Verbindung 74"/>
            <p:cNvCxnSpPr/>
            <p:nvPr/>
          </p:nvCxnSpPr>
          <p:spPr bwMode="gray">
            <a:xfrm>
              <a:off x="11215679" y="2003551"/>
              <a:ext cx="332142" cy="242929"/>
            </a:xfrm>
            <a:prstGeom prst="line">
              <a:avLst/>
            </a:prstGeom>
            <a:grpFill/>
            <a:ln w="28575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Gerade Verbindung 75"/>
            <p:cNvCxnSpPr/>
            <p:nvPr/>
          </p:nvCxnSpPr>
          <p:spPr bwMode="gray">
            <a:xfrm flipH="1">
              <a:off x="11215679" y="2003551"/>
              <a:ext cx="332142" cy="242929"/>
            </a:xfrm>
            <a:prstGeom prst="line">
              <a:avLst/>
            </a:prstGeom>
            <a:grpFill/>
            <a:ln w="28575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Rectangle 24"/>
          <p:cNvSpPr/>
          <p:nvPr/>
        </p:nvSpPr>
        <p:spPr bwMode="gray">
          <a:xfrm>
            <a:off x="4227514" y="2318660"/>
            <a:ext cx="7488236" cy="923330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0" marR="0" indent="0" defTabSz="91440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879BAA"/>
              </a:buClr>
              <a:buSzTx/>
              <a:buFontTx/>
              <a:buNone/>
              <a:tabLst/>
            </a:pPr>
            <a:r>
              <a:rPr lang="en-US" sz="6000" b="1" kern="0" dirty="0" smtClean="0">
                <a:solidFill>
                  <a:schemeClr val="accent5"/>
                </a:solidFill>
                <a:latin typeface="+mn-lt"/>
              </a:rPr>
              <a:t>We…</a:t>
            </a:r>
            <a:endParaRPr lang="en-US" sz="6000" b="1" kern="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28" name="Rectangle 24"/>
          <p:cNvSpPr/>
          <p:nvPr/>
        </p:nvSpPr>
        <p:spPr bwMode="gray">
          <a:xfrm>
            <a:off x="4227514" y="3241990"/>
            <a:ext cx="7488236" cy="2554545"/>
          </a:xfrm>
          <a:prstGeom prst="rect">
            <a:avLst/>
          </a:prstGeom>
          <a:noFill/>
        </p:spPr>
        <p:txBody>
          <a:bodyPr wrap="square" lIns="0" tIns="0" rIns="0" bIns="0" anchor="t">
            <a:spAutoFit/>
          </a:bodyPr>
          <a:lstStyle/>
          <a:p>
            <a:pPr marL="360363" lvl="1" indent="-360363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100000"/>
            </a:pPr>
            <a:r>
              <a:rPr lang="en-US" b="1" kern="0" dirty="0" smtClean="0">
                <a:solidFill>
                  <a:schemeClr val="tx1"/>
                </a:solidFill>
              </a:rPr>
              <a:t>…	understand </a:t>
            </a:r>
            <a:r>
              <a:rPr lang="en-US" b="1" kern="0" dirty="0">
                <a:solidFill>
                  <a:schemeClr val="tx1"/>
                </a:solidFill>
              </a:rPr>
              <a:t>customer desires</a:t>
            </a:r>
            <a:r>
              <a:rPr lang="en-US" kern="0" dirty="0">
                <a:solidFill>
                  <a:schemeClr val="tx1"/>
                </a:solidFill>
              </a:rPr>
              <a:t> and </a:t>
            </a:r>
            <a:r>
              <a:rPr lang="en-US" b="1" kern="0" dirty="0">
                <a:solidFill>
                  <a:schemeClr val="tx1"/>
                </a:solidFill>
              </a:rPr>
              <a:t>meet them </a:t>
            </a:r>
            <a:r>
              <a:rPr lang="en-US" b="1" kern="0" dirty="0" smtClean="0">
                <a:solidFill>
                  <a:schemeClr val="tx1"/>
                </a:solidFill>
              </a:rPr>
              <a:t>precisely</a:t>
            </a:r>
            <a:br>
              <a:rPr lang="en-US" b="1" kern="0" dirty="0" smtClean="0">
                <a:solidFill>
                  <a:schemeClr val="tx1"/>
                </a:solidFill>
              </a:rPr>
            </a:br>
            <a:r>
              <a:rPr lang="en-US" b="1" kern="0" dirty="0" smtClean="0">
                <a:solidFill>
                  <a:schemeClr val="tx1"/>
                </a:solidFill>
              </a:rPr>
              <a:t>in </a:t>
            </a:r>
            <a:r>
              <a:rPr lang="en-US" b="1" kern="0" dirty="0">
                <a:solidFill>
                  <a:schemeClr val="tx1"/>
                </a:solidFill>
              </a:rPr>
              <a:t>an end-to-end relationship </a:t>
            </a:r>
            <a:endParaRPr lang="en-US" b="1" dirty="0">
              <a:solidFill>
                <a:schemeClr val="tx1"/>
              </a:solidFill>
            </a:endParaRPr>
          </a:p>
          <a:p>
            <a:pPr marL="360363" lvl="1" indent="-360363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100000"/>
            </a:pPr>
            <a:r>
              <a:rPr lang="en-US" b="1" kern="0" dirty="0" smtClean="0">
                <a:solidFill>
                  <a:schemeClr val="tx1"/>
                </a:solidFill>
              </a:rPr>
              <a:t>…	innovate </a:t>
            </a:r>
            <a:r>
              <a:rPr lang="en-US" b="1" kern="0" dirty="0">
                <a:solidFill>
                  <a:schemeClr val="tx1"/>
                </a:solidFill>
              </a:rPr>
              <a:t>faster and more agile </a:t>
            </a:r>
            <a:r>
              <a:rPr lang="en-US" kern="0" dirty="0">
                <a:solidFill>
                  <a:schemeClr val="tx1"/>
                </a:solidFill>
              </a:rPr>
              <a:t>than current and tomorrow’s competitors</a:t>
            </a:r>
            <a:endParaRPr lang="en-US" dirty="0">
              <a:solidFill>
                <a:schemeClr val="tx1"/>
              </a:solidFill>
            </a:endParaRPr>
          </a:p>
          <a:p>
            <a:pPr marL="360363" lvl="1" indent="-360363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100000"/>
            </a:pPr>
            <a:r>
              <a:rPr lang="en-US" b="1" kern="0" dirty="0" smtClean="0">
                <a:solidFill>
                  <a:schemeClr val="tx1"/>
                </a:solidFill>
              </a:rPr>
              <a:t>…	combine</a:t>
            </a:r>
            <a:r>
              <a:rPr lang="en-US" kern="0" dirty="0" smtClean="0">
                <a:solidFill>
                  <a:schemeClr val="tx1"/>
                </a:solidFill>
              </a:rPr>
              <a:t> </a:t>
            </a:r>
            <a:r>
              <a:rPr lang="en-US" kern="0" dirty="0">
                <a:solidFill>
                  <a:schemeClr val="tx1"/>
                </a:solidFill>
              </a:rPr>
              <a:t>internal know-how with </a:t>
            </a:r>
            <a:r>
              <a:rPr lang="en-US" b="1" kern="0" dirty="0" smtClean="0">
                <a:solidFill>
                  <a:schemeClr val="tx1"/>
                </a:solidFill>
              </a:rPr>
              <a:t>competencies</a:t>
            </a:r>
            <a:r>
              <a:rPr lang="en-US" kern="0" dirty="0">
                <a:solidFill>
                  <a:schemeClr val="tx1"/>
                </a:solidFill>
              </a:rPr>
              <a:t> </a:t>
            </a:r>
            <a:r>
              <a:rPr lang="en-US" kern="0" dirty="0" smtClean="0">
                <a:solidFill>
                  <a:schemeClr val="tx1"/>
                </a:solidFill>
              </a:rPr>
              <a:t>outside </a:t>
            </a:r>
            <a:r>
              <a:rPr lang="en-US" kern="0" dirty="0">
                <a:solidFill>
                  <a:schemeClr val="tx1"/>
                </a:solidFill>
              </a:rPr>
              <a:t>of Siemens </a:t>
            </a:r>
          </a:p>
          <a:p>
            <a:pPr marL="360363" lvl="1" indent="-360363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100000"/>
            </a:pPr>
            <a:r>
              <a:rPr lang="en-US" b="1" kern="0" dirty="0" smtClean="0">
                <a:solidFill>
                  <a:schemeClr val="tx1"/>
                </a:solidFill>
              </a:rPr>
              <a:t>…	invest </a:t>
            </a:r>
            <a:r>
              <a:rPr lang="en-US" b="1" kern="0" dirty="0">
                <a:solidFill>
                  <a:schemeClr val="tx1"/>
                </a:solidFill>
              </a:rPr>
              <a:t>courageously </a:t>
            </a:r>
            <a:r>
              <a:rPr lang="en-US" kern="0" dirty="0">
                <a:solidFill>
                  <a:schemeClr val="tx1"/>
                </a:solidFill>
              </a:rPr>
              <a:t>in next generation growth opportunities</a:t>
            </a:r>
          </a:p>
          <a:p>
            <a:pPr marL="360363" lvl="1" indent="-360363">
              <a:spcBef>
                <a:spcPts val="1200"/>
              </a:spcBef>
              <a:buClr>
                <a:srgbClr val="879BAA">
                  <a:lumMod val="100000"/>
                </a:srgbClr>
              </a:buClr>
              <a:buSzPct val="100000"/>
            </a:pPr>
            <a:r>
              <a:rPr lang="en-US" b="1" kern="0" dirty="0" smtClean="0">
                <a:solidFill>
                  <a:schemeClr val="tx1"/>
                </a:solidFill>
              </a:rPr>
              <a:t>…	link</a:t>
            </a:r>
            <a:r>
              <a:rPr lang="en-US" kern="0" dirty="0" smtClean="0">
                <a:solidFill>
                  <a:schemeClr val="tx1"/>
                </a:solidFill>
              </a:rPr>
              <a:t> </a:t>
            </a:r>
            <a:r>
              <a:rPr lang="en-US" kern="0" dirty="0">
                <a:solidFill>
                  <a:schemeClr val="tx1"/>
                </a:solidFill>
              </a:rPr>
              <a:t>the </a:t>
            </a:r>
            <a:r>
              <a:rPr lang="en-US" b="1" kern="0" dirty="0">
                <a:solidFill>
                  <a:schemeClr val="tx1"/>
                </a:solidFill>
              </a:rPr>
              <a:t>physical and digital world</a:t>
            </a:r>
          </a:p>
        </p:txBody>
      </p:sp>
      <p:sp>
        <p:nvSpPr>
          <p:cNvPr id="29" name="Rechteck 28"/>
          <p:cNvSpPr/>
          <p:nvPr/>
        </p:nvSpPr>
        <p:spPr bwMode="gray">
          <a:xfrm>
            <a:off x="3650868" y="1412875"/>
            <a:ext cx="142875" cy="475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b="1" dirty="0" err="1" smtClean="0">
              <a:solidFill>
                <a:schemeClr val="tx1"/>
              </a:solidFill>
            </a:endParaRPr>
          </a:p>
        </p:txBody>
      </p:sp>
      <p:sp>
        <p:nvSpPr>
          <p:cNvPr id="38" name="Textplatzhalter 4"/>
          <p:cNvSpPr txBox="1">
            <a:spLocks/>
          </p:cNvSpPr>
          <p:nvPr/>
        </p:nvSpPr>
        <p:spPr bwMode="gray">
          <a:xfrm>
            <a:off x="4227514" y="1695291"/>
            <a:ext cx="248786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 anchor="t" anchorCtr="0">
            <a:spAutoFit/>
          </a:bodyPr>
          <a:lstStyle>
            <a:defPPr>
              <a:defRPr lang="de-DE"/>
            </a:defPPr>
            <a:lvl1pPr>
              <a:lnSpc>
                <a:spcPct val="100000"/>
              </a:lnSpc>
              <a:buClr>
                <a:srgbClr val="879BAA"/>
              </a:buClr>
              <a:defRPr b="1">
                <a:solidFill>
                  <a:schemeClr val="accent5"/>
                </a:solidFill>
                <a:cs typeface="Arial" charset="0"/>
              </a:defRPr>
            </a:lvl1pPr>
          </a:lstStyle>
          <a:p>
            <a:r>
              <a:rPr lang="en-US" dirty="0" smtClean="0">
                <a:solidFill>
                  <a:srgbClr val="3C464B"/>
                </a:solidFill>
              </a:rPr>
              <a:t>North Star statements</a:t>
            </a:r>
            <a:endParaRPr lang="en-US" dirty="0">
              <a:solidFill>
                <a:srgbClr val="3C464B"/>
              </a:solidFill>
            </a:endParaRPr>
          </a:p>
        </p:txBody>
      </p:sp>
      <p:cxnSp>
        <p:nvCxnSpPr>
          <p:cNvPr id="39" name="Gerade Verbindung 38"/>
          <p:cNvCxnSpPr/>
          <p:nvPr/>
        </p:nvCxnSpPr>
        <p:spPr bwMode="gray">
          <a:xfrm>
            <a:off x="4227513" y="2059282"/>
            <a:ext cx="1151572" cy="0"/>
          </a:xfrm>
          <a:prstGeom prst="line">
            <a:avLst/>
          </a:prstGeom>
          <a:solidFill>
            <a:schemeClr val="tx2"/>
          </a:solidFill>
          <a:ln w="38100" cap="flat" cmpd="sng" algn="ctr">
            <a:solidFill>
              <a:srgbClr val="3C464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325493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98867550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4918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hteck 63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>Guiding principles to strengthen innovation power </a:t>
            </a:r>
            <a:br>
              <a:rPr lang="en-US" dirty="0" smtClean="0"/>
            </a:br>
            <a:r>
              <a:rPr lang="en-US" dirty="0" smtClean="0"/>
              <a:t>in rapidly changing markets with faster acting competitors</a:t>
            </a:r>
            <a:endParaRPr lang="en-US" dirty="0"/>
          </a:p>
        </p:txBody>
      </p:sp>
      <p:grpSp>
        <p:nvGrpSpPr>
          <p:cNvPr id="2" name="Gruppieren 33"/>
          <p:cNvGrpSpPr/>
          <p:nvPr/>
        </p:nvGrpSpPr>
        <p:grpSpPr bwMode="gray">
          <a:xfrm>
            <a:off x="626490" y="1700212"/>
            <a:ext cx="2772000" cy="3312986"/>
            <a:chOff x="6299200" y="2131656"/>
            <a:chExt cx="2449511" cy="3312986"/>
          </a:xfrm>
        </p:grpSpPr>
        <p:sp>
          <p:nvSpPr>
            <p:cNvPr id="35" name="Rectangle 55"/>
            <p:cNvSpPr>
              <a:spLocks noChangeArrowheads="1"/>
            </p:cNvSpPr>
            <p:nvPr/>
          </p:nvSpPr>
          <p:spPr bwMode="gray">
            <a:xfrm>
              <a:off x="6299200" y="2852318"/>
              <a:ext cx="2447925" cy="2592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44000" tIns="684000" rIns="144000" bIns="45720" numCol="1" anchor="t" anchorCtr="0" compatLnSpc="1">
              <a:prstTxWarp prst="textNoShape">
                <a:avLst/>
              </a:prstTxWarp>
            </a:bodyPr>
            <a:lstStyle/>
            <a:p>
              <a:pPr marL="0" lvl="1" algn="ctr">
                <a:spcBef>
                  <a:spcPts val="1200"/>
                </a:spcBef>
                <a:buClr>
                  <a:srgbClr val="3C464B"/>
                </a:buClr>
              </a:pPr>
              <a:r>
                <a:rPr lang="en-US" sz="1600" kern="0" dirty="0">
                  <a:solidFill>
                    <a:srgbClr val="3C464B"/>
                  </a:solidFill>
                  <a:ea typeface="ＭＳ Ｐゴシック" pitchFamily="34" charset="-128"/>
                </a:rPr>
                <a:t>Create an environment and culture where new growth opportunities are systematically identified and developed, leveraging open innovation tools, methods and programs</a:t>
              </a:r>
            </a:p>
          </p:txBody>
        </p:sp>
        <p:sp>
          <p:nvSpPr>
            <p:cNvPr id="36" name="Richtungspfeil 35"/>
            <p:cNvSpPr/>
            <p:nvPr/>
          </p:nvSpPr>
          <p:spPr bwMode="gray">
            <a:xfrm rot="5400000">
              <a:off x="6893956" y="1536900"/>
              <a:ext cx="1260000" cy="2449511"/>
            </a:xfrm>
            <a:prstGeom prst="homePlate">
              <a:avLst>
                <a:gd name="adj" fmla="val 35301"/>
              </a:avLst>
            </a:prstGeom>
            <a:solidFill>
              <a:srgbClr val="41AAC8"/>
            </a:solidFill>
            <a:ln>
              <a:noFill/>
            </a:ln>
            <a:effectLst/>
            <a:extLst/>
          </p:spPr>
          <p:txBody>
            <a:bodyPr vert="vert270" wrap="square" lIns="108000" tIns="108000" rIns="72000" bIns="108000" numCol="1" spcCol="7200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879BAA"/>
                </a:buClr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Innovation</a:t>
              </a:r>
            </a:p>
          </p:txBody>
        </p:sp>
      </p:grpSp>
      <p:sp>
        <p:nvSpPr>
          <p:cNvPr id="37" name="AutoShape 21"/>
          <p:cNvSpPr>
            <a:spLocks noChangeArrowheads="1"/>
          </p:cNvSpPr>
          <p:nvPr/>
        </p:nvSpPr>
        <p:spPr bwMode="gray">
          <a:xfrm>
            <a:off x="3794888" y="3328587"/>
            <a:ext cx="3456432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3C464B"/>
                </a:solidFill>
              </a:rPr>
              <a:t>Fragmented and small-scale </a:t>
            </a:r>
            <a:r>
              <a:rPr lang="en-US" sz="1600" dirty="0" smtClean="0">
                <a:solidFill>
                  <a:srgbClr val="3C464B"/>
                </a:solidFill>
              </a:rPr>
              <a:t>collaborations with </a:t>
            </a:r>
            <a:r>
              <a:rPr lang="en-US" sz="1600" dirty="0">
                <a:solidFill>
                  <a:srgbClr val="3C464B"/>
                </a:solidFill>
              </a:rPr>
              <a:t>mostly German R&amp;D partners </a:t>
            </a:r>
          </a:p>
        </p:txBody>
      </p:sp>
      <p:sp>
        <p:nvSpPr>
          <p:cNvPr id="44" name="AutoShape 21"/>
          <p:cNvSpPr>
            <a:spLocks noChangeArrowheads="1"/>
          </p:cNvSpPr>
          <p:nvPr/>
        </p:nvSpPr>
        <p:spPr bwMode="gray">
          <a:xfrm>
            <a:off x="8115750" y="3328586"/>
            <a:ext cx="3600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cs typeface="Arial"/>
              </a:rPr>
              <a:t>A global open innovation strategy (e.g. universities, start-ups, </a:t>
            </a:r>
            <a:r>
              <a:rPr lang="en-US" sz="1600" b="1" dirty="0" smtClean="0">
                <a:solidFill>
                  <a:schemeClr val="tx1"/>
                </a:solidFill>
                <a:cs typeface="Arial"/>
              </a:rPr>
              <a:t/>
            </a:r>
            <a:br>
              <a:rPr lang="en-US" sz="1600" b="1" dirty="0" smtClean="0">
                <a:solidFill>
                  <a:schemeClr val="tx1"/>
                </a:solidFill>
                <a:cs typeface="Arial"/>
              </a:rPr>
            </a:br>
            <a:r>
              <a:rPr lang="en-US" sz="1600" b="1" dirty="0" smtClean="0">
                <a:solidFill>
                  <a:schemeClr val="tx1"/>
                </a:solidFill>
                <a:cs typeface="Arial"/>
              </a:rPr>
              <a:t>crowd</a:t>
            </a:r>
            <a:r>
              <a:rPr lang="en-US" sz="1600" b="1" dirty="0">
                <a:solidFill>
                  <a:schemeClr val="tx1"/>
                </a:solidFill>
                <a:cs typeface="Arial"/>
              </a:rPr>
              <a:t>, </a:t>
            </a:r>
            <a:r>
              <a:rPr lang="en-US" sz="1600" b="1" dirty="0" smtClean="0">
                <a:solidFill>
                  <a:schemeClr val="tx1"/>
                </a:solidFill>
                <a:cs typeface="Arial"/>
              </a:rPr>
              <a:t>…)</a:t>
            </a:r>
            <a:endParaRPr lang="en-US" sz="1600" b="1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gray">
          <a:xfrm>
            <a:off x="3794887" y="4397645"/>
            <a:ext cx="345643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1600" dirty="0">
                <a:solidFill>
                  <a:srgbClr val="3C464B"/>
                </a:solidFill>
              </a:rPr>
              <a:t>Independent innovation </a:t>
            </a:r>
            <a:r>
              <a:rPr lang="en-US" sz="1600" dirty="0" smtClean="0">
                <a:solidFill>
                  <a:srgbClr val="3C464B"/>
                </a:solidFill>
              </a:rPr>
              <a:t/>
            </a:r>
            <a:br>
              <a:rPr lang="en-US" sz="1600" dirty="0" smtClean="0">
                <a:solidFill>
                  <a:srgbClr val="3C464B"/>
                </a:solidFill>
              </a:rPr>
            </a:br>
            <a:r>
              <a:rPr lang="en-US" sz="1600" dirty="0" smtClean="0">
                <a:solidFill>
                  <a:srgbClr val="3C464B"/>
                </a:solidFill>
              </a:rPr>
              <a:t>and </a:t>
            </a:r>
            <a:r>
              <a:rPr lang="en-US" sz="1600" dirty="0">
                <a:solidFill>
                  <a:srgbClr val="3C464B"/>
                </a:solidFill>
              </a:rPr>
              <a:t>IP process</a:t>
            </a: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gray">
          <a:xfrm>
            <a:off x="8115750" y="4274534"/>
            <a:ext cx="3600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buClr>
                <a:srgbClr val="879BAA"/>
              </a:buClr>
            </a:pPr>
            <a:r>
              <a:rPr lang="en-US" sz="1600" b="1" dirty="0">
                <a:solidFill>
                  <a:schemeClr val="tx1"/>
                </a:solidFill>
              </a:rPr>
              <a:t>Integrated innovation and IP process allowing an early harvesting and protection of ideas</a:t>
            </a:r>
          </a:p>
        </p:txBody>
      </p:sp>
      <p:sp>
        <p:nvSpPr>
          <p:cNvPr id="48" name="AutoShape 21"/>
          <p:cNvSpPr>
            <a:spLocks noChangeArrowheads="1"/>
          </p:cNvSpPr>
          <p:nvPr/>
        </p:nvSpPr>
        <p:spPr bwMode="gray">
          <a:xfrm>
            <a:off x="3794887" y="2505748"/>
            <a:ext cx="345643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3C464B"/>
                </a:solidFill>
                <a:cs typeface="Arial"/>
              </a:rPr>
              <a:t>Incremental portfolio maintenance</a:t>
            </a:r>
            <a:br>
              <a:rPr lang="en-US" sz="1600" dirty="0">
                <a:solidFill>
                  <a:srgbClr val="3C464B"/>
                </a:solidFill>
                <a:cs typeface="Arial"/>
              </a:rPr>
            </a:br>
            <a:r>
              <a:rPr lang="en-US" sz="1600" dirty="0">
                <a:solidFill>
                  <a:srgbClr val="3C464B"/>
                </a:solidFill>
                <a:cs typeface="Arial"/>
              </a:rPr>
              <a:t>and development</a:t>
            </a:r>
          </a:p>
        </p:txBody>
      </p:sp>
      <p:sp>
        <p:nvSpPr>
          <p:cNvPr id="49" name="AutoShape 21"/>
          <p:cNvSpPr>
            <a:spLocks noChangeArrowheads="1"/>
          </p:cNvSpPr>
          <p:nvPr/>
        </p:nvSpPr>
        <p:spPr bwMode="gray">
          <a:xfrm>
            <a:off x="8115750" y="2505748"/>
            <a:ext cx="36000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cs typeface="Arial"/>
              </a:rPr>
              <a:t>Courageous invest in next generation growth opportunities </a:t>
            </a:r>
          </a:p>
        </p:txBody>
      </p:sp>
      <p:sp>
        <p:nvSpPr>
          <p:cNvPr id="52" name="AutoShape 21"/>
          <p:cNvSpPr>
            <a:spLocks noChangeArrowheads="1"/>
          </p:cNvSpPr>
          <p:nvPr/>
        </p:nvSpPr>
        <p:spPr bwMode="gray">
          <a:xfrm>
            <a:off x="3794887" y="1844802"/>
            <a:ext cx="34564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3C464B"/>
                </a:solidFill>
                <a:cs typeface="Arial"/>
              </a:rPr>
              <a:t>From …</a:t>
            </a:r>
            <a:endParaRPr lang="en-US" sz="2400" b="1" dirty="0">
              <a:solidFill>
                <a:srgbClr val="3C464B"/>
              </a:solidFill>
            </a:endParaRPr>
          </a:p>
        </p:txBody>
      </p:sp>
      <p:sp>
        <p:nvSpPr>
          <p:cNvPr id="53" name="AutoShape 21"/>
          <p:cNvSpPr>
            <a:spLocks noChangeArrowheads="1"/>
          </p:cNvSpPr>
          <p:nvPr/>
        </p:nvSpPr>
        <p:spPr bwMode="gray">
          <a:xfrm>
            <a:off x="8115750" y="1844802"/>
            <a:ext cx="3600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400" b="1" dirty="0" smtClean="0">
                <a:solidFill>
                  <a:srgbClr val="41AAC8"/>
                </a:solidFill>
                <a:cs typeface="Arial"/>
              </a:rPr>
              <a:t>To …</a:t>
            </a:r>
            <a:endParaRPr lang="en-US" sz="2400" b="1" dirty="0">
              <a:solidFill>
                <a:srgbClr val="41AAC8"/>
              </a:solidFill>
              <a:cs typeface="Arial"/>
            </a:endParaRPr>
          </a:p>
        </p:txBody>
      </p:sp>
      <p:cxnSp>
        <p:nvCxnSpPr>
          <p:cNvPr id="54" name="Gerade Verbindung 53"/>
          <p:cNvCxnSpPr/>
          <p:nvPr/>
        </p:nvCxnSpPr>
        <p:spPr bwMode="gray">
          <a:xfrm>
            <a:off x="3794888" y="2254081"/>
            <a:ext cx="1151572" cy="0"/>
          </a:xfrm>
          <a:prstGeom prst="line">
            <a:avLst/>
          </a:prstGeom>
          <a:solidFill>
            <a:schemeClr val="tx2"/>
          </a:solidFill>
          <a:ln w="38100" cap="flat" cmpd="sng" algn="ctr">
            <a:solidFill>
              <a:srgbClr val="3C464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54"/>
          <p:cNvCxnSpPr/>
          <p:nvPr/>
        </p:nvCxnSpPr>
        <p:spPr bwMode="gray">
          <a:xfrm>
            <a:off x="8115750" y="2254081"/>
            <a:ext cx="1151572" cy="0"/>
          </a:xfrm>
          <a:prstGeom prst="line">
            <a:avLst/>
          </a:prstGeom>
          <a:solidFill>
            <a:schemeClr val="tx2"/>
          </a:solidFill>
          <a:ln w="38100" cap="flat" cmpd="sng" algn="ctr">
            <a:solidFill>
              <a:srgbClr val="41AAC8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Eingekerbter Richtungspfeil 10"/>
          <p:cNvSpPr/>
          <p:nvPr/>
        </p:nvSpPr>
        <p:spPr bwMode="gray">
          <a:xfrm>
            <a:off x="7525902" y="3451697"/>
            <a:ext cx="301489" cy="492442"/>
          </a:xfrm>
          <a:prstGeom prst="chevron">
            <a:avLst>
              <a:gd name="adj" fmla="val 69799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62" name="Eingekerbter Richtungspfeil 10"/>
          <p:cNvSpPr/>
          <p:nvPr/>
        </p:nvSpPr>
        <p:spPr bwMode="gray">
          <a:xfrm>
            <a:off x="7525902" y="2505748"/>
            <a:ext cx="301489" cy="492442"/>
          </a:xfrm>
          <a:prstGeom prst="chevron">
            <a:avLst>
              <a:gd name="adj" fmla="val 69799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  <p:sp>
        <p:nvSpPr>
          <p:cNvPr id="63" name="Eingekerbter Richtungspfeil 10"/>
          <p:cNvSpPr/>
          <p:nvPr/>
        </p:nvSpPr>
        <p:spPr bwMode="gray">
          <a:xfrm>
            <a:off x="7525902" y="4397645"/>
            <a:ext cx="301489" cy="492442"/>
          </a:xfrm>
          <a:prstGeom prst="chevron">
            <a:avLst>
              <a:gd name="adj" fmla="val 69799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spcBef>
                <a:spcPct val="0"/>
              </a:spcBef>
              <a:buFont typeface="Wingdings" charset="0"/>
              <a:buNone/>
            </a:pPr>
            <a:endParaRPr lang="en-US" sz="1800" b="1" dirty="0" smtClean="0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8623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97555274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942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el 3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>
                <a:solidFill>
                  <a:schemeClr val="tx1"/>
                </a:solidFill>
              </a:rPr>
              <a:t>In a </a:t>
            </a:r>
            <a:r>
              <a:rPr lang="en-US" dirty="0" smtClean="0">
                <a:solidFill>
                  <a:schemeClr val="tx1"/>
                </a:solidFill>
              </a:rPr>
              <a:t>digital world, 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structured </a:t>
            </a:r>
            <a:r>
              <a:rPr lang="en-US" dirty="0">
                <a:solidFill>
                  <a:schemeClr val="tx1"/>
                </a:solidFill>
                <a:cs typeface="Arial" charset="0"/>
              </a:rPr>
              <a:t>experiments and </a:t>
            </a:r>
            <a:r>
              <a:rPr lang="en-US" dirty="0" smtClean="0">
                <a:solidFill>
                  <a:schemeClr val="tx1"/>
                </a:solidFill>
                <a:cs typeface="Arial" charset="0"/>
              </a:rPr>
              <a:t>continuous</a:t>
            </a:r>
            <a:br>
              <a:rPr lang="en-US" dirty="0" smtClean="0">
                <a:solidFill>
                  <a:schemeClr val="tx1"/>
                </a:solidFill>
                <a:cs typeface="Arial" charset="0"/>
              </a:rPr>
            </a:br>
            <a:r>
              <a:rPr lang="en-US" dirty="0" smtClean="0">
                <a:solidFill>
                  <a:schemeClr val="tx1"/>
                </a:solidFill>
                <a:cs typeface="Arial" charset="0"/>
              </a:rPr>
              <a:t>customer validation are </a:t>
            </a:r>
            <a:r>
              <a:rPr lang="en-US" dirty="0" smtClean="0">
                <a:solidFill>
                  <a:schemeClr val="tx1"/>
                </a:solidFill>
              </a:rPr>
              <a:t>keys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dirty="0"/>
              <a:t>successful </a:t>
            </a:r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24" name="Rechteck 23"/>
          <p:cNvSpPr/>
          <p:nvPr/>
        </p:nvSpPr>
        <p:spPr bwMode="gray">
          <a:xfrm>
            <a:off x="0" y="1412880"/>
            <a:ext cx="12198350" cy="4752429"/>
          </a:xfrm>
          <a:prstGeom prst="rect">
            <a:avLst/>
          </a:prstGeom>
          <a:solidFill>
            <a:srgbClr val="D7D7CD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 bwMode="gray">
          <a:xfrm>
            <a:off x="627063" y="5261372"/>
            <a:ext cx="11088688" cy="6155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tIns="0" rIns="0" bIns="0" numCol="1" spcCol="72000" rtlCol="0" anchor="ctr" anchorCtr="0">
            <a:spAutoFit/>
          </a:bodyPr>
          <a:lstStyle/>
          <a:p>
            <a:pPr>
              <a:spcBef>
                <a:spcPts val="400"/>
              </a:spcBef>
            </a:pPr>
            <a:r>
              <a:rPr lang="en-US" sz="2000" b="1" dirty="0">
                <a:solidFill>
                  <a:schemeClr val="accent5"/>
                </a:solidFill>
              </a:rPr>
              <a:t>Speed of phase out and simplification of existing portfolio is a prerequisite for innovation speed in a constraint system. Have the courage to invest in game-changing innovations! </a:t>
            </a:r>
          </a:p>
        </p:txBody>
      </p:sp>
      <p:grpSp>
        <p:nvGrpSpPr>
          <p:cNvPr id="2" name="Gruppieren 25"/>
          <p:cNvGrpSpPr/>
          <p:nvPr/>
        </p:nvGrpSpPr>
        <p:grpSpPr bwMode="gray">
          <a:xfrm>
            <a:off x="626490" y="1700212"/>
            <a:ext cx="2772000" cy="3312986"/>
            <a:chOff x="6299200" y="2131656"/>
            <a:chExt cx="2449511" cy="3312986"/>
          </a:xfrm>
        </p:grpSpPr>
        <p:sp>
          <p:nvSpPr>
            <p:cNvPr id="27" name="Rectangle 55"/>
            <p:cNvSpPr>
              <a:spLocks noChangeArrowheads="1"/>
            </p:cNvSpPr>
            <p:nvPr/>
          </p:nvSpPr>
          <p:spPr bwMode="gray">
            <a:xfrm>
              <a:off x="6299200" y="2852318"/>
              <a:ext cx="2447925" cy="2592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44000" tIns="684000" rIns="144000" bIns="45720" numCol="1" anchor="t" anchorCtr="0" compatLnSpc="1">
              <a:prstTxWarp prst="textNoShape">
                <a:avLst/>
              </a:prstTxWarp>
            </a:bodyPr>
            <a:lstStyle/>
            <a:p>
              <a:pPr marL="0" lvl="1" algn="ctr">
                <a:spcBef>
                  <a:spcPts val="1200"/>
                </a:spcBef>
                <a:buClr>
                  <a:srgbClr val="3C464B"/>
                </a:buClr>
              </a:pPr>
              <a:r>
                <a:rPr lang="en-US" sz="1600" kern="0" dirty="0">
                  <a:solidFill>
                    <a:srgbClr val="3C464B"/>
                  </a:solidFill>
                  <a:ea typeface="ＭＳ Ｐゴシック" pitchFamily="34" charset="-128"/>
                </a:rPr>
                <a:t>Develop and implement methods and role models which enable much stronger focus on customer value and fast iteration</a:t>
              </a:r>
            </a:p>
          </p:txBody>
        </p:sp>
        <p:sp>
          <p:nvSpPr>
            <p:cNvPr id="28" name="Richtungspfeil 27"/>
            <p:cNvSpPr/>
            <p:nvPr/>
          </p:nvSpPr>
          <p:spPr bwMode="gray">
            <a:xfrm rot="5400000">
              <a:off x="6893956" y="1536900"/>
              <a:ext cx="1260000" cy="2449511"/>
            </a:xfrm>
            <a:prstGeom prst="homePlate">
              <a:avLst>
                <a:gd name="adj" fmla="val 35301"/>
              </a:avLst>
            </a:prstGeom>
            <a:solidFill>
              <a:srgbClr val="2387AA"/>
            </a:solidFill>
            <a:ln>
              <a:noFill/>
            </a:ln>
            <a:effectLst/>
            <a:extLst/>
          </p:spPr>
          <p:txBody>
            <a:bodyPr vert="vert270" wrap="square" lIns="108000" tIns="108000" rIns="72000" bIns="108000" numCol="1" spcCol="72000" rtlCol="0" anchor="ctr" anchorCtr="0">
              <a:noAutofit/>
            </a:bodyPr>
            <a:lstStyle/>
            <a:p>
              <a:pPr marL="0" marR="0" lvl="0" indent="0" algn="ctr" defTabSz="914400" eaLnBrk="1" fontAlgn="auto" latinLnBrk="0" hangingPunct="1">
                <a:spcBef>
                  <a:spcPts val="0"/>
                </a:spcBef>
                <a:spcAft>
                  <a:spcPts val="0"/>
                </a:spcAft>
                <a:buClr>
                  <a:srgbClr val="879BAA"/>
                </a:buClr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Modern </a:t>
              </a:r>
              <a:r>
                <a:rPr lang="en-US" b="1" kern="0" dirty="0" smtClean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Product</a:t>
              </a:r>
              <a:br>
                <a:rPr lang="en-US" b="1" kern="0" dirty="0" smtClean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</a:br>
              <a:r>
                <a:rPr lang="en-US" b="1" kern="0" dirty="0" smtClean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and </a:t>
              </a:r>
              <a:r>
                <a:rPr lang="en-US" b="1" kern="0" dirty="0">
                  <a:solidFill>
                    <a:schemeClr val="bg1"/>
                  </a:solidFill>
                  <a:latin typeface="Arial" charset="0"/>
                  <a:ea typeface="ＭＳ Ｐゴシック" pitchFamily="34" charset="-128"/>
                </a:rPr>
                <a:t>Portfolio Management</a:t>
              </a:r>
            </a:p>
          </p:txBody>
        </p:sp>
      </p:grpSp>
      <p:sp>
        <p:nvSpPr>
          <p:cNvPr id="31" name="AutoShape 21"/>
          <p:cNvSpPr>
            <a:spLocks noChangeArrowheads="1"/>
          </p:cNvSpPr>
          <p:nvPr/>
        </p:nvSpPr>
        <p:spPr bwMode="gray">
          <a:xfrm>
            <a:off x="3794888" y="3451697"/>
            <a:ext cx="345643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>
                <a:solidFill>
                  <a:srgbClr val="3C464B"/>
                </a:solidFill>
              </a:rPr>
              <a:t>Focus on product maintenance and developing of less demanded variants</a:t>
            </a:r>
          </a:p>
        </p:txBody>
      </p:sp>
      <p:sp>
        <p:nvSpPr>
          <p:cNvPr id="32" name="AutoShape 21"/>
          <p:cNvSpPr>
            <a:spLocks noChangeArrowheads="1"/>
          </p:cNvSpPr>
          <p:nvPr/>
        </p:nvSpPr>
        <p:spPr bwMode="gray">
          <a:xfrm>
            <a:off x="8115750" y="3328586"/>
            <a:ext cx="3600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1" dirty="0" smtClean="0">
                <a:solidFill>
                  <a:schemeClr val="tx1"/>
                </a:solidFill>
                <a:cs typeface="Arial"/>
              </a:rPr>
              <a:t>Balancing budgets between courageous phase out and pioneering innovations</a:t>
            </a:r>
          </a:p>
        </p:txBody>
      </p:sp>
      <p:sp>
        <p:nvSpPr>
          <p:cNvPr id="36" name="AutoShape 21"/>
          <p:cNvSpPr>
            <a:spLocks noChangeArrowheads="1"/>
          </p:cNvSpPr>
          <p:nvPr/>
        </p:nvSpPr>
        <p:spPr bwMode="gray">
          <a:xfrm>
            <a:off x="3794887" y="4397645"/>
            <a:ext cx="345643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00000"/>
              </a:lnSpc>
              <a:buClr>
                <a:srgbClr val="879BAA"/>
              </a:buClr>
            </a:pPr>
            <a:r>
              <a:rPr lang="en-US" sz="1600" dirty="0" smtClean="0">
                <a:solidFill>
                  <a:srgbClr val="3C464B"/>
                </a:solidFill>
              </a:rPr>
              <a:t>Perceived silo and process</a:t>
            </a:r>
            <a:br>
              <a:rPr lang="en-US" sz="1600" dirty="0" smtClean="0">
                <a:solidFill>
                  <a:srgbClr val="3C464B"/>
                </a:solidFill>
              </a:rPr>
            </a:br>
            <a:r>
              <a:rPr lang="en-US" sz="1600" dirty="0" smtClean="0">
                <a:solidFill>
                  <a:srgbClr val="3C464B"/>
                </a:solidFill>
              </a:rPr>
              <a:t>dominated thinking</a:t>
            </a:r>
          </a:p>
        </p:txBody>
      </p:sp>
      <p:sp>
        <p:nvSpPr>
          <p:cNvPr id="37" name="AutoShape 21"/>
          <p:cNvSpPr>
            <a:spLocks noChangeArrowheads="1"/>
          </p:cNvSpPr>
          <p:nvPr/>
        </p:nvSpPr>
        <p:spPr bwMode="gray">
          <a:xfrm>
            <a:off x="8115750" y="4274534"/>
            <a:ext cx="3600000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lnSpc>
                <a:spcPct val="100000"/>
              </a:lnSpc>
              <a:buClr>
                <a:srgbClr val="879BAA"/>
              </a:buClr>
            </a:pPr>
            <a:r>
              <a:rPr lang="en-US" sz="1600" b="1" dirty="0" smtClean="0">
                <a:solidFill>
                  <a:schemeClr val="tx1"/>
                </a:solidFill>
              </a:rPr>
              <a:t>Entrepreneurial cross functional teams with early and fast proof of concepts in an open failure culture</a:t>
            </a:r>
          </a:p>
        </p:txBody>
      </p:sp>
      <p:sp>
        <p:nvSpPr>
          <p:cNvPr id="38" name="AutoShape 21"/>
          <p:cNvSpPr>
            <a:spLocks noChangeArrowheads="1"/>
          </p:cNvSpPr>
          <p:nvPr/>
        </p:nvSpPr>
        <p:spPr bwMode="gray">
          <a:xfrm>
            <a:off x="3794887" y="2505748"/>
            <a:ext cx="3456432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dirty="0">
                <a:solidFill>
                  <a:srgbClr val="3C464B"/>
                </a:solidFill>
                <a:cs typeface="Arial"/>
              </a:rPr>
              <a:t>Internal striving </a:t>
            </a:r>
            <a:r>
              <a:rPr lang="en-US" sz="1600" dirty="0" smtClean="0">
                <a:solidFill>
                  <a:srgbClr val="3C464B"/>
                </a:solidFill>
                <a:cs typeface="Arial"/>
              </a:rPr>
              <a:t>for compliance </a:t>
            </a:r>
            <a:r>
              <a:rPr lang="en-US" sz="1600" dirty="0">
                <a:solidFill>
                  <a:srgbClr val="3C464B"/>
                </a:solidFill>
                <a:cs typeface="Arial"/>
              </a:rPr>
              <a:t>with </a:t>
            </a:r>
            <a:r>
              <a:rPr lang="en-US" sz="1600" dirty="0" smtClean="0">
                <a:solidFill>
                  <a:srgbClr val="3C464B"/>
                </a:solidFill>
                <a:cs typeface="Arial"/>
              </a:rPr>
              <a:t>portfolio strategy</a:t>
            </a:r>
            <a:endParaRPr lang="en-US" sz="1600" dirty="0">
              <a:solidFill>
                <a:srgbClr val="3C464B"/>
              </a:solidFill>
            </a:endParaRPr>
          </a:p>
        </p:txBody>
      </p:sp>
      <p:sp>
        <p:nvSpPr>
          <p:cNvPr id="39" name="AutoShape 21"/>
          <p:cNvSpPr>
            <a:spLocks noChangeArrowheads="1"/>
          </p:cNvSpPr>
          <p:nvPr/>
        </p:nvSpPr>
        <p:spPr bwMode="gray">
          <a:xfrm>
            <a:off x="8115750" y="2505748"/>
            <a:ext cx="3600000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cs typeface="Arial"/>
              </a:rPr>
              <a:t>Continuous calibration against clearly proven customer value </a:t>
            </a:r>
          </a:p>
        </p:txBody>
      </p:sp>
      <p:sp>
        <p:nvSpPr>
          <p:cNvPr id="46" name="AutoShape 21"/>
          <p:cNvSpPr>
            <a:spLocks noChangeArrowheads="1"/>
          </p:cNvSpPr>
          <p:nvPr/>
        </p:nvSpPr>
        <p:spPr bwMode="gray">
          <a:xfrm>
            <a:off x="3794887" y="1844802"/>
            <a:ext cx="345643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>
              <a:spcBef>
                <a:spcPts val="0"/>
              </a:spcBef>
            </a:pPr>
            <a:r>
              <a:rPr lang="en-US" sz="2400" b="1" dirty="0" smtClean="0">
                <a:solidFill>
                  <a:srgbClr val="3C464B"/>
                </a:solidFill>
                <a:cs typeface="Arial"/>
              </a:rPr>
              <a:t>From …</a:t>
            </a:r>
            <a:endParaRPr lang="en-US" sz="2400" b="1" dirty="0">
              <a:solidFill>
                <a:srgbClr val="3C464B"/>
              </a:solidFill>
            </a:endParaRPr>
          </a:p>
        </p:txBody>
      </p:sp>
      <p:sp>
        <p:nvSpPr>
          <p:cNvPr id="47" name="AutoShape 21"/>
          <p:cNvSpPr>
            <a:spLocks noChangeArrowheads="1"/>
          </p:cNvSpPr>
          <p:nvPr/>
        </p:nvSpPr>
        <p:spPr bwMode="gray">
          <a:xfrm>
            <a:off x="8115750" y="1844802"/>
            <a:ext cx="36000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r>
              <a:rPr lang="en-US" sz="2400" b="1" dirty="0" smtClean="0">
                <a:solidFill>
                  <a:schemeClr val="accent5"/>
                </a:solidFill>
                <a:cs typeface="Arial"/>
              </a:rPr>
              <a:t>To …</a:t>
            </a:r>
            <a:endParaRPr lang="en-US" sz="2400" b="1" dirty="0">
              <a:solidFill>
                <a:schemeClr val="accent5"/>
              </a:solidFill>
              <a:cs typeface="Arial"/>
            </a:endParaRPr>
          </a:p>
        </p:txBody>
      </p:sp>
      <p:cxnSp>
        <p:nvCxnSpPr>
          <p:cNvPr id="48" name="Gerade Verbindung 47"/>
          <p:cNvCxnSpPr/>
          <p:nvPr/>
        </p:nvCxnSpPr>
        <p:spPr bwMode="gray">
          <a:xfrm>
            <a:off x="3794888" y="2254081"/>
            <a:ext cx="1151572" cy="0"/>
          </a:xfrm>
          <a:prstGeom prst="line">
            <a:avLst/>
          </a:prstGeom>
          <a:solidFill>
            <a:schemeClr val="tx2"/>
          </a:solidFill>
          <a:ln w="38100" cap="flat" cmpd="sng" algn="ctr">
            <a:solidFill>
              <a:srgbClr val="3C464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Gerade Verbindung 48"/>
          <p:cNvCxnSpPr/>
          <p:nvPr/>
        </p:nvCxnSpPr>
        <p:spPr bwMode="gray">
          <a:xfrm>
            <a:off x="8115750" y="2254081"/>
            <a:ext cx="1151572" cy="0"/>
          </a:xfrm>
          <a:prstGeom prst="line">
            <a:avLst/>
          </a:prstGeom>
          <a:solidFill>
            <a:schemeClr val="tx2"/>
          </a:solidFill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Eingekerbter Richtungspfeil 10"/>
          <p:cNvSpPr/>
          <p:nvPr/>
        </p:nvSpPr>
        <p:spPr bwMode="gray">
          <a:xfrm>
            <a:off x="7525902" y="3451697"/>
            <a:ext cx="301489" cy="492442"/>
          </a:xfrm>
          <a:prstGeom prst="chevron">
            <a:avLst>
              <a:gd name="adj" fmla="val 69799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51" name="Eingekerbter Richtungspfeil 10"/>
          <p:cNvSpPr/>
          <p:nvPr/>
        </p:nvSpPr>
        <p:spPr bwMode="gray">
          <a:xfrm>
            <a:off x="7525902" y="2505748"/>
            <a:ext cx="301489" cy="492442"/>
          </a:xfrm>
          <a:prstGeom prst="chevron">
            <a:avLst>
              <a:gd name="adj" fmla="val 69799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</a:endParaRPr>
          </a:p>
        </p:txBody>
      </p:sp>
      <p:sp>
        <p:nvSpPr>
          <p:cNvPr id="52" name="Eingekerbter Richtungspfeil 10"/>
          <p:cNvSpPr/>
          <p:nvPr/>
        </p:nvSpPr>
        <p:spPr bwMode="gray">
          <a:xfrm>
            <a:off x="7525902" y="4397645"/>
            <a:ext cx="301489" cy="492442"/>
          </a:xfrm>
          <a:prstGeom prst="chevron">
            <a:avLst>
              <a:gd name="adj" fmla="val 69799"/>
            </a:avLst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de-DE" sz="1800" b="1" dirty="0" smtClean="0">
              <a:solidFill>
                <a:schemeClr val="tx1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6824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THINKCELLPRESENTATIONDONOTDELETE" val="&lt;?xml version=&quot;1.0&quot; encoding=&quot;UTF-16&quot; standalone=&quot;yes&quot;?&gt;&lt;root reqver=&quot;23045&quot;&gt;&lt;version val=&quot;24142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ARTICULATE_SLIDE_COUNT" val="9"/>
  <p:tag name="ARTICULATE_PROJECT_OPEN" val="0"/>
  <p:tag name="THINKCELLUNDODONOTDELETE" val="0"/>
  <p:tag name="EE4P_STYLE_ID" val="040887b0-086c-4ff4-2016-b5b55c2754ed"/>
  <p:tag name="EE4P_AGENDAWIZARD" val="&lt;ee4p&gt;&lt;layouts&gt;&lt;layout name=&quot;Siemens 16:9&quot; id=&quot;3_3&quot;&gt;&lt;standard&gt;&lt;textframe horizontalAnchor=&quot;1&quot; marginBottom=&quot;5.5&quot; marginLeft=&quot;0&quot; marginRight=&quot;0&quot; marginTop=&quot;5.5&quot; orientation=&quot;1&quot; verticalAnchor=&quot;1&quot; /&gt;&lt;font name=&quot;Arial&quot; bold=&quot;0&quot; italic=&quot;0&quot; color=&quot;#000000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&quot; subtitle=&quot;Agenda&quot; sizingModeId=&quot;2&quot; fontSize=&quot;14&quot; startTime=&quot;540&quot; timeFormatId=&quot;1&quot; startItemNo=&quot;1&quot; createSingleAgendaSlide=&quot;0&quot; createSeparatingSlides=&quot;1&quot; createBackupSlide=&quot;1&quot; fontSizeAuto=&quot;1&quot; /&gt;&lt;columns&gt;&lt;column field=&quot;itemno&quot; label=&quot;No.&quot; visible=&quot;0&quot; checked=&quot;0&quot; leftSpacing=&quot;0&quot; rightSpacing=&quot;0&quot; dock=&quot;1&quot; /&gt;&lt;column field=&quot;timeslot&quot; label=&quot;Time Slot&quot; visible=&quot;1&quot; checked=&quot;1&quot; leftSpacing=&quot;15&quot; rightSpacing=&quot;23&quot; dock=&quot;1&quot; /&gt;&lt;column field=&quot;topic&quot; label=&quot;Topic&quot; leftSpacing=&quot;15&quot; rightSpacing=&quot;23&quot; dock=&quot;1&quot; /&gt;&lt;column field=&quot;responsible&quot; label=&quot;Responsible&quot; visible=&quot;1&quot; checked=&quot;0&quot; leftSpacing=&quot;15&quot; rightSpacing=&quot;23&quot; dock=&quot;1&quot; /&gt;&lt;column field=&quot;freecolumn&quot; label=&quot;&quot; visible=&quot;1&quot; checked=&quot;0&quot; leftSpacing=&quot;15&quot; rightSpacing=&quot;23&quot; dock=&quot;1&quot; /&gt;&lt;column field=&quot;pageno&quot; label=&quot;Page No.&quot; visible=&quot;1&quot; checked=&quot;0&quot; leftSpacing=&quot;15&quot; rightSpacing=&quot;15&quot; dock=&quot;1&quot; /&gt;&lt;/columns&gt;&lt;position left=&quot;49.24039&quot; top=&quot;139.625&quot; width=&quot;873.2597&quot; height=&quot;345.875&quot; /&gt;&lt;subtitle&gt;&lt;position left=&quot;49.24031&quot; top=&quot;111.25&quot; width=&quot;873.2597&quot; height=&quot;16.96409&quot; /&gt;&lt;font size=&quot;14&quot; /&gt;&lt;textframe verticalAnchor=&quot;1&quot; marginBottom=&quot;0&quot; marginTop=&quot;0&quot; /&gt;&lt;paragraphformat alignment=&quot;1&quot; /&gt;&lt;/subtitle&gt;&lt;settings allowedSizingModeIds=&quot;1|2&quot; allowedFontSizes=&quot;8|9|10.5|11|12|14&quot; allowedTimeFormatIds=&quot;1|2|3&quot; slideLayout=&quot;11&quot; customLayoutName=&quot;Nur Titel|Free Content&quot; customLayoutIndex=&quot;&quot; showBreak=&quot;1&quot; singleAgendaSlideSelected=&quot;0&quot; backupSlideTitle=&quot;Backup: %agendaTitle%&quot; backupSlideSubtitle=&quot;%agendaName%&quot; topMargin=&quot;0.33&quot; leftMargin=&quot;0&quot; allowedLevels=&quot;4&quot; itemNoFormats=&quot;{1}¦{1}.{2}¦{3:alphaLC}¦{3:alphaLC}.{4:alphaLC}&quot; /&gt;&lt;!-- Headings --&gt;&lt;!--&#10;      &lt;headings bottomMinSpacing=&quot;10&quot; bottomMaxSpacing=&quot;20&quot;&gt;&#10;        &lt;element field=&quot;timeslot&quot; type=&quot;autoshape&quot; autoShapeType=&quot;1&quot;/&gt;&#10;        &lt;element field=&quot;pageno&quot; type=&quot;autoshape&quot; autoShapeType=&quot;1&quot;/&gt;&#10;        &lt;element field=&quot;topic&quot; type=&quot;autoshape&quot; autoShapeType=&quot;1&quot;/&gt;&#10;        &lt;element field=&quot;responsible&quot; type=&quot;autoshape&quot; autoShapeType=&quot;1&quot;/&gt;&#10;        &lt;element field=&quot;freecolumn&quot; type=&quot;autoshape&quot; autoShapeType=&quot;1&quot;/&gt;&#10;      &lt;/headings&gt;&#10;      --&gt;&lt;!-- Agenda item formats --&gt;&lt;cases&gt;&lt;case level=&quot;1&quot; selected=&quot;0&quot; break=&quot;0&quot; topMinSpacing=&quot;2&quot; topMaxSpacing=&quot;2&quot; bottomMinSpacing=&quot;0&quot; bottomMaxSpacing=&quot;0&quot;&gt;&lt;element field=&quot;topic&quot; type=&quot;autoshape&quot; autoShapeType=&quot;1&quot;&gt;&lt;paragraphformat alignment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2&quot; topMaxSpacing=&quot;2&quot; bottomMinSpacing=&quot;0&quot; bottomMaxSpacing=&quot;0&quot;&gt;&lt;element type=&quot;autoshape&quot; autoShapeType=&quot;1&quot; value=&quot;&quot;&gt;&lt;position left=&quot;0&quot; top=&quot;0&quot; width=&quot;873.2597&quot; height=&quot;itemHeight&quot; /&gt;&lt;fill foreColor=&quot;#BECDD7&quot; visible=&quot;1&quot; /&gt;&lt;line style=&quot;1&quot; dashStyle=&quot;1&quot; foreColor=&quot;#879BAA&quot; weight=&quot;0.75&quot; visible=&quot;1&quot; /&gt;&lt;/element&gt;&lt;element field=&quot;topic&quot; type=&quot;autoshape&quot; autoShapeType=&quot;1&quot;&gt;&lt;paragraphformat alignment=&quot;1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2&quot; topMaxSpacing=&quot;2&quot; bottomMinSpacing=&quot;0&quot; bottomMaxSpacing=&quot;0&quot;&gt;&lt;element field=&quot;topic&quot; type=&quot;autoshape&quot; autoShapeType=&quot;1&quot;&gt;&lt;bulletformat visible=&quot;1&quot; character=&quot;8226&quot; relativeSize=&quot;1&quot; font=&quot;Arial&quot; color=&quot;#879BAA&quot; /&gt;&lt;paragraphformat firstLineIndent=&quot;-1&quot; leftIndent=&quot;1*(level-1)&quot; alignment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2&quot; topMaxSpacing=&quot;2&quot; bottomMinSpacing=&quot;0&quot; bottomMaxSpacing=&quot;0&quot;&gt;&lt;element type=&quot;autoshape&quot; autoShapeType=&quot;1&quot; value=&quot;&quot;&gt;&lt;position left=&quot;0&quot; top=&quot;0&quot; width=&quot;873.2597&quot; height=&quot;itemHeight&quot; /&gt;&lt;fill foreColor=&quot;#BECDD7&quot; visible=&quot;1&quot; /&gt;&lt;line style=&quot;1&quot; dashStyle=&quot;1&quot; foreColor=&quot;#879BAA&quot; weight=&quot;0.75&quot; visible=&quot;1&quot; /&gt;&lt;/element&gt;&lt;element field=&quot;topic&quot; type=&quot;autoshape&quot; autoShapeType=&quot;1&quot;&gt;&lt;bulletformat visible=&quot;1&quot; character=&quot;8226&quot; relativeSize=&quot;1&quot; font=&quot;Arial&quot; color=&quot;#879BAA&quot; /&gt;&lt;paragraphformat firstLineIndent=&quot;-1&quot; leftIndent=&quot;1*(level-1)&quot; alignment=&quot;1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2&quot; topMaxSpacing=&quot;2&quot; bottomMinSpacing=&quot;0&quot; bottomMaxSpacing=&quot;0&quot;&gt;&lt;element field=&quot;topic&quot; type=&quot;autoshape&quot; autoShapeType=&quot;1&quot;&gt;&lt;paragraphformat firstLineIndent=&quot;-1&quot; leftIndent=&quot;1*(level-1)&quot; alignment=&quot;1&quot; /&gt;&lt;font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2&quot; topMaxSpacing=&quot;2&quot; bottomMinSpacing=&quot;0&quot; bottomMaxSpacing=&quot;0&quot;&gt;&lt;element type=&quot;autoshape&quot; autoShapeType=&quot;1&quot; value=&quot;&quot;&gt;&lt;position left=&quot;0&quot; top=&quot;0&quot; width=&quot;873.2597&quot; height=&quot;itemHeight&quot; /&gt;&lt;fill foreColor=&quot;#BECDD7&quot; visible=&quot;1&quot; /&gt;&lt;line style=&quot;1&quot; dashStyle=&quot;1&quot; foreColor=&quot;#879BAA&quot; weight=&quot;0.75&quot; visible=&quot;1&quot; /&gt;&lt;/element&gt;&lt;element field=&quot;topic&quot; type=&quot;autoshape&quot; autoShapeType=&quot;1&quot;&gt;&lt;paragraphformat firstLineIndent=&quot;-1&quot; leftIndent=&quot;1*(level-1)&quot; alignment=&quot;1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SDS&quot; title=&quot;The Siemens Development System (SDS)&quot; subtitle=&quot;Content&quot; sizingModeId=&quot;1&quot; fontSize=&quot;14&quot; startTime=&quot;540&quot; timeFormatId=&quot;1&quot; startItemNo=&quot;1&quot; createSingleAgendaSlide=&quot;1&quot; createSeparatingSlides=&quot;1&quot; createBackupSlide=&quot;0&quot; fontSizeAuto=&quot;0&quot; layoutId=&quot;3_3&quot; createSections=&quot;0&quot; backupSlideId=&quot;&quot; singleSlideId=&quot;cc4a72e4-d053-44c6-99cb-0d6f22ea0838&quot;&gt;&lt;columns&gt;&lt;column field=&quot;itemno&quot; label=&quot;No.&quot; visible=&quot;0&quot; checked=&quot;0&quot; leftSpacing=&quot;0&quot; rightSpacing=&quot;0&quot; dock=&quot;1&quot; /&gt;&lt;column field=&quot;timeslot&quot; label=&quot;Time Slot&quot; visible=&quot;1&quot; checked=&quot;0&quot; leftSpacing=&quot;15&quot; rightSpacing=&quot;23&quot; dock=&quot;1&quot; /&gt;&lt;column field=&quot;topic&quot; label=&quot;Topic&quot; leftSpacing=&quot;15&quot; rightSpacing=&quot;23&quot; dock=&quot;1&quot; /&gt;&lt;column field=&quot;responsible&quot; label=&quot;Responsible&quot; visible=&quot;1&quot; checked=&quot;0&quot; leftSpacing=&quot;15&quot; rightSpacing=&quot;23&quot; dock=&quot;1&quot; /&gt;&lt;column field=&quot;freecolumn&quot; label=&quot;&quot; visible=&quot;1&quot; checked=&quot;0&quot; leftSpacing=&quot;15&quot; rightSpacing=&quot;23&quot; dock=&quot;1&quot; /&gt;&lt;column field=&quot;pageno&quot; label=&quot;Page No.&quot; visible=&quot;1&quot; checked=&quot;0&quot; leftSpacing=&quot;15&quot; rightSpacing=&quot;15&quot; dock=&quot;1&quot; /&gt;&lt;/columns&gt;&lt;items&gt;&lt;item duration=&quot;30&quot; id=&quot;0365b7b9-8fe7-44c2-bd03-72ff70689ef9&quot; parentId=&quot;&quot; level=&quot;1&quot; generateAgendaSlide=&quot;1&quot; showAgendaItem=&quot;1&quot; isBreak=&quot;0&quot; topic=&quot;Motivation - The need for speed and agility&quot; agendaSlideId=&quot;dc389830-2b53-4a4e-8e42-9c995d0221d1&quot; /&gt;&lt;item duration=&quot;30&quot; id=&quot;94831c65-f4c6-4b77-a0df-84d13e072a45&quot; parentId=&quot;&quot; level=&quot;1&quot; generateAgendaSlide=&quot;1&quot; showAgendaItem=&quot;1&quot; isBreak=&quot;0&quot; topic=&quot;The Siemens Development System (SDS)&quot; agendaSlideId=&quot;3e270362-b00a-4622-b906-c7294542c5ed&quot; /&gt;&lt;item duration=&quot;30&quot; id=&quot;22aa4d79-54e5-44df-819a-d6800474d8d3&quot; parentId=&quot;&quot; level=&quot;1&quot; generateAgendaSlide=&quot;1&quot; showAgendaItem=&quot;1&quot; isBreak=&quot;0&quot; topic=&quot;Q&amp;amp;A&quot; agendaSlideId=&quot;d81c1f59-5838-4235-a6b9-5a92d253bcd1&quot; /&gt;&lt;item duration=&quot;30&quot; id=&quot;b6461c2c-29b7-4227-b272-e7f4e4b30981&quot; parentId=&quot;&quot; level=&quot;1&quot; generateAgendaSlide=&quot;1&quot; showAgendaItem=&quot;1&quot; isBreak=&quot;0&quot; topic=&quot;Backup: Template for business specific SDS roll-out &amp;amp; more details&quot; agendaSlideId=&quot;93ddf2db-ef2a-4107-8b98-014e02c1387c&quot; /&gt;&lt;/items&gt;&lt;/agenda&gt;&lt;/contents&gt;&lt;/ee4p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374,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430,875"/>
  <p:tag name="CDT_PROT_HEIGHT" val="374,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83,5"/>
  <p:tag name="CDT_PROT_HEIGHT" val="374,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44,125"/>
  <p:tag name="CDT_PROT_WIDTH" val="283,4646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639,0355"/>
  <p:tag name="CDT_PROT_WIDTH" val="283,4646"/>
  <p:tag name="CDT_PROT_HEIGHT" val="374,2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430,875"/>
  <p:tag name="CDT_PROT_HEIGHT" val="181,375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430,875"/>
  <p:tag name="CDT_PROT_HEIGHT" val="181,3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430,875"/>
  <p:tag name="CDT_PROT_HEIGHT" val="181,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1,625"/>
  <p:tag name="CDT_PROT_WIDTH" val="430,875"/>
  <p:tag name="CDT_PROT_HEIGHT" val="181,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317,4803"/>
  <p:tag name="CDT_PROT_HEIGHT" val="374,25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7"/>
  <p:tag name="CDT_PROT_WIDTH" val="317,4803"/>
  <p:tag name="CDT_PROT_HEIGHT" val="374,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204,0945"/>
  <p:tag name="CDT_PROT_HEIGHT" val="374,25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264,7559"/>
  <p:tag name="CDT_PROT_WIDTH" val="215,4941"/>
  <p:tag name="CDT_PROT_HEIGHT" val="374,2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1,625"/>
  <p:tag name="CDT_PROT_WIDTH" val="204,125"/>
  <p:tag name="CDT_PROT_HEIGHT" val="374,25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646,3749"/>
  <p:tag name="CDT_PROT_HEIGHT" val="181,37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646,3749"/>
  <p:tag name="CDT_PROT_HEIGHT" val="181,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01"/>
  <p:tag name="CDT_PROT_LEFT" val="49,37504"/>
  <p:tag name="CDT_PROT_WIDTH" val="317,4803"/>
  <p:tag name="CDT_PROT_HEIGHT" val="181,3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378,2696"/>
  <p:tag name="CDT_PROT_WIDTH" val="317,4803"/>
  <p:tag name="CDT_PROT_HEIGHT" val="181,37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49,37504"/>
  <p:tag name="CDT_PROT_WIDTH" val="317,4803"/>
  <p:tag name="CDT_PROT_HEIGHT" val="181,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304"/>
  <p:tag name="CDT_PROT_LEFT" val="378,2697"/>
  <p:tag name="CDT_PROT_WIDTH" val="317,4803"/>
  <p:tag name="CDT_PROT_HEIGHT" val="181,5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3"/>
  <p:tag name="CDT_TARGETSHAPE_NEW" val="6"/>
  <p:tag name="CDT_PROT" val="2"/>
  <p:tag name="CDT_PROT_TOP" val="111,25"/>
  <p:tag name="CDT_PROT_LEFT" val="820,4528"/>
  <p:tag name="CDT_PROT_WIDTH" val="102,0472"/>
  <p:tag name="CDT_PROT_HEIGHT" val="374,2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INTERSECT_SLIDE" val="False"/>
  <p:tag name="CDT_NAVBARONTHISSLIDE" val="True"/>
  <p:tag name="CDT_DESIGNS_NAME" val="Siemens 2013 – 16:9"/>
  <p:tag name="CDT_MASTERS_NAME" val="Title fullscreen (big bar up)"/>
  <p:tag name="CDT_LAYOUT_TYPE" val="1"/>
  <p:tag name="CDT_ORIGINAL_DESIGNS_NAME" val="Siemens 2013 – 16:9"/>
  <p:tag name="CDT_ORIGINAL_MASTERS_NAME" val="Title fullscreen (big bar up)"/>
  <p:tag name="CDT_ORIGINAL_LAYOUT_TYPE" val="1"/>
  <p:tag name="ARTICULATE_SLIDE_THUMBNAIL_REFRESH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VfFTIRR0mpuVjki13A1A"/>
  <p:tag name="NAME" val="otherPlu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VfFTIRR0mpuVjki13A1A"/>
  <p:tag name="NAME" val="otherPlu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gVfFTIRR0mpuVjki13A1A"/>
  <p:tag name="NAME" val="otherPlu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iemens 2016 – 16:9">
  <a:themeElements>
    <a:clrScheme name="Siemens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7D7CD"/>
        </a:solidFill>
        <a:ln>
          <a:noFill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none" lIns="0" tIns="0" rIns="0" bIns="0" rtlCol="0">
        <a:spAutoFit/>
      </a:bodyPr>
      <a:lstStyle>
        <a:defPPr marL="171450" indent="-171450">
          <a:spcBef>
            <a:spcPts val="300"/>
          </a:spcBef>
          <a:buClr>
            <a:srgbClr val="3C464B"/>
          </a:buClr>
          <a:buFont typeface="Arial" panose="020B0604020202020204" pitchFamily="34" charset="0"/>
          <a:buChar char="‒"/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Four objects + Navigation</Name>
  <PpLayout>32</PpLayout>
  <Index>22</Index>
</p4ppTags>
</file>

<file path=customXml/item10.xml><?xml version="1.0" encoding="utf-8"?>
<p4ppTags/>
</file>

<file path=customXml/item11.xml><?xml version="1.0" encoding="utf-8"?>
<p4ppTags>
  <Name>Four objects</Name>
  <PpLayout>24</PpLayout>
  <Index>15</Index>
</p4ppTags>
</file>

<file path=customXml/item12.xml><?xml version="1.0" encoding="utf-8"?>
<p4ppTags>
  <Name>Three columns + Navigation</Name>
  <PpLayout>32</PpLayout>
  <Index>20</Index>
</p4ppTags>
</file>

<file path=customXml/item13.xml><?xml version="1.0" encoding="utf-8"?>
<p4ppTags>
  <Name>Two columns</Name>
  <PpLayout>29</PpLayout>
  <Index>12</Index>
</p4ppTags>
</file>

<file path=customXml/item14.xml><?xml version="1.0" encoding="utf-8"?>
<p4ppTags>
  <Name>Two rows</Name>
  <PpLayout>32</PpLayout>
  <Index>13</Index>
</p4ppTags>
</file>

<file path=customXml/item15.xml><?xml version="1.0" encoding="utf-8"?>
<p4ppTags>
  <Name>Free Content + Navigation</Name>
  <PpLayout>32</PpLayout>
  <Index>16</Index>
</p4ppTags>
</file>

<file path=customXml/item16.xml><?xml version="1.0" encoding="utf-8"?>
<p4ppTags>
  <Name>Text + Index</Name>
  <PpLayout>32</PpLayout>
  <Index>8</Index>
</p4ppTags>
</file>

<file path=customXml/item17.xml><?xml version="1.0" encoding="utf-8"?>
<p:properties xmlns:p="http://schemas.microsoft.com/office/2006/metadata/properties" xmlns:xsi="http://www.w3.org/2001/XMLSchema-instance">
  <documentManagement/>
</p:properties>
</file>

<file path=customXml/item18.xml><?xml version="1.0" encoding="utf-8"?>
<p4ppTags>
  <Name>One object (large) + Navigation</Name>
  <PpLayout>32</PpLayout>
  <Index>17</Index>
</p4ppTags>
</file>

<file path=customXml/item19.xml><?xml version="1.0" encoding="utf-8"?>
<p4ppTags>
  <Name>Two columns + Navigation</Name>
  <PpLayout>32</PpLayout>
  <Index>19</Index>
</p4ppTags>
</file>

<file path=customXml/item2.xml><?xml version="1.0" encoding="utf-8"?>
<p4ppTags>
  <Name>One object (large)</Name>
  <PpLayout>16</PpLayout>
  <Index>10</Index>
</p4ppTag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93881CA7A440A91F38099B2A6D91" ma:contentTypeVersion="8" ma:contentTypeDescription="Create a new document." ma:contentTypeScope="" ma:versionID="144b0ef1daa9596f65af1ab0d9419b3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4ppTags>
  <Name>Free Content</Name>
  <PpLayout>11</PpLayout>
  <Index>9</Index>
</p4ppTag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4ppTags>
  <Name>Two rows + Navigation</Name>
  <PpLayout>32</PpLayout>
  <Index>21</Index>
</p4ppTags>
</file>

<file path=customXml/item7.xml><?xml version="1.0" encoding="utf-8"?>
<p4ppTags>
  <Name>One object (small)</Name>
  <PpLayout>16</PpLayout>
  <Index>11</Index>
</p4ppTags>
</file>

<file path=customXml/item8.xml><?xml version="1.0" encoding="utf-8"?>
<p4ppTags>
  <Name>Three columns</Name>
  <PpLayout>32</PpLayout>
  <Index>14</Index>
</p4ppTags>
</file>

<file path=customXml/item9.xml><?xml version="1.0" encoding="utf-8"?>
<p4ppTags>
  <Name>One object (small) + Navigation</Name>
  <PpLayout>32</PpLayout>
  <Index>18</Index>
</p4ppTags>
</file>

<file path=customXml/itemProps1.xml><?xml version="1.0" encoding="utf-8"?>
<ds:datastoreItem xmlns:ds="http://schemas.openxmlformats.org/officeDocument/2006/customXml" ds:itemID="{EAB520BC-C6EC-457E-8AB5-55DB67C86858}"/>
</file>

<file path=customXml/itemProps10.xml><?xml version="1.0" encoding="utf-8"?>
<ds:datastoreItem xmlns:ds="http://schemas.openxmlformats.org/officeDocument/2006/customXml" ds:itemID="{572FBA73-6DBF-45DA-8282-9342320CFAB0}"/>
</file>

<file path=customXml/itemProps11.xml><?xml version="1.0" encoding="utf-8"?>
<ds:datastoreItem xmlns:ds="http://schemas.openxmlformats.org/officeDocument/2006/customXml" ds:itemID="{1581BFFB-B4CE-47A8-BE77-DC1339B1E5A7}"/>
</file>

<file path=customXml/itemProps12.xml><?xml version="1.0" encoding="utf-8"?>
<ds:datastoreItem xmlns:ds="http://schemas.openxmlformats.org/officeDocument/2006/customXml" ds:itemID="{85D77EE6-52B7-48BE-9EDB-748F1EBB53DE}"/>
</file>

<file path=customXml/itemProps13.xml><?xml version="1.0" encoding="utf-8"?>
<ds:datastoreItem xmlns:ds="http://schemas.openxmlformats.org/officeDocument/2006/customXml" ds:itemID="{1666F4C2-68F5-4840-A44A-1A646C0925A1}"/>
</file>

<file path=customXml/itemProps14.xml><?xml version="1.0" encoding="utf-8"?>
<ds:datastoreItem xmlns:ds="http://schemas.openxmlformats.org/officeDocument/2006/customXml" ds:itemID="{38AB8DE4-FD9B-4166-BEC3-3F1753596133}"/>
</file>

<file path=customXml/itemProps15.xml><?xml version="1.0" encoding="utf-8"?>
<ds:datastoreItem xmlns:ds="http://schemas.openxmlformats.org/officeDocument/2006/customXml" ds:itemID="{7CC5F709-E74B-4E5F-A728-923D5062EBEF}"/>
</file>

<file path=customXml/itemProps16.xml><?xml version="1.0" encoding="utf-8"?>
<ds:datastoreItem xmlns:ds="http://schemas.openxmlformats.org/officeDocument/2006/customXml" ds:itemID="{7E35FEDB-1F0E-4D67-A313-4AC59C26FF29}"/>
</file>

<file path=customXml/itemProps17.xml><?xml version="1.0" encoding="utf-8"?>
<ds:datastoreItem xmlns:ds="http://schemas.openxmlformats.org/officeDocument/2006/customXml" ds:itemID="{3E012801-AEF3-4B57-8D19-46902A64BF32}"/>
</file>

<file path=customXml/itemProps18.xml><?xml version="1.0" encoding="utf-8"?>
<ds:datastoreItem xmlns:ds="http://schemas.openxmlformats.org/officeDocument/2006/customXml" ds:itemID="{B27F640E-84DF-4F97-BC70-D045F1E6594F}"/>
</file>

<file path=customXml/itemProps19.xml><?xml version="1.0" encoding="utf-8"?>
<ds:datastoreItem xmlns:ds="http://schemas.openxmlformats.org/officeDocument/2006/customXml" ds:itemID="{D7BABA95-BFFE-422B-8591-3271669EEA88}"/>
</file>

<file path=customXml/itemProps2.xml><?xml version="1.0" encoding="utf-8"?>
<ds:datastoreItem xmlns:ds="http://schemas.openxmlformats.org/officeDocument/2006/customXml" ds:itemID="{80661B8B-A327-44F9-823B-4D9EE0B3EC78}"/>
</file>

<file path=customXml/itemProps3.xml><?xml version="1.0" encoding="utf-8"?>
<ds:datastoreItem xmlns:ds="http://schemas.openxmlformats.org/officeDocument/2006/customXml" ds:itemID="{DEBCCF64-567D-486D-96F3-EE31BA3F8FD7}"/>
</file>

<file path=customXml/itemProps4.xml><?xml version="1.0" encoding="utf-8"?>
<ds:datastoreItem xmlns:ds="http://schemas.openxmlformats.org/officeDocument/2006/customXml" ds:itemID="{D8097D0C-BE3E-4AEC-9593-65CFCCB19297}"/>
</file>

<file path=customXml/itemProps5.xml><?xml version="1.0" encoding="utf-8"?>
<ds:datastoreItem xmlns:ds="http://schemas.openxmlformats.org/officeDocument/2006/customXml" ds:itemID="{A3E45BD7-4400-4E89-8C99-62370B44D879}"/>
</file>

<file path=customXml/itemProps6.xml><?xml version="1.0" encoding="utf-8"?>
<ds:datastoreItem xmlns:ds="http://schemas.openxmlformats.org/officeDocument/2006/customXml" ds:itemID="{6C79E4F8-DCFB-483C-880A-AEEC6AAFC838}"/>
</file>

<file path=customXml/itemProps7.xml><?xml version="1.0" encoding="utf-8"?>
<ds:datastoreItem xmlns:ds="http://schemas.openxmlformats.org/officeDocument/2006/customXml" ds:itemID="{1618AA06-B22E-4D19-9680-0D7830426729}"/>
</file>

<file path=customXml/itemProps8.xml><?xml version="1.0" encoding="utf-8"?>
<ds:datastoreItem xmlns:ds="http://schemas.openxmlformats.org/officeDocument/2006/customXml" ds:itemID="{15CF3461-70D1-4B54-AFAB-DAFDA0A238CD}"/>
</file>

<file path=customXml/itemProps9.xml><?xml version="1.0" encoding="utf-8"?>
<ds:datastoreItem xmlns:ds="http://schemas.openxmlformats.org/officeDocument/2006/customXml" ds:itemID="{D9FE249F-833E-4CF0-BECB-552D01D7DC9E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1185</Words>
  <Application>Microsoft Office PowerPoint</Application>
  <PresentationFormat>Custom</PresentationFormat>
  <Paragraphs>169</Paragraphs>
  <Slides>10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Siemens 2016 – 16:9</vt:lpstr>
      <vt:lpstr>think-cell Slide</vt:lpstr>
      <vt:lpstr>The Siemens Development System Introduction January 2017</vt:lpstr>
      <vt:lpstr>Siemens establishes a Siemens Development System in PLM to become much faster and flexible</vt:lpstr>
      <vt:lpstr>Having the right mindset in place, the SDS method framework is the “operating toolkit” to become much faster and more flexible across PLM</vt:lpstr>
      <vt:lpstr>The eight principles of the Siemens Development System</vt:lpstr>
      <vt:lpstr>The methods of the Siemens Development System (1/2)</vt:lpstr>
      <vt:lpstr>The methods of the Siemens Development System (2/2)</vt:lpstr>
      <vt:lpstr>Our ambition level for PLM and Innovation Excellence  </vt:lpstr>
      <vt:lpstr>Guiding principles to strengthen innovation power  in rapidly changing markets with faster acting competitors</vt:lpstr>
      <vt:lpstr> In a digital world, structured experiments and continuous customer validation are keys to successful innovation</vt:lpstr>
      <vt:lpstr> Innovation speed and fast learning cycles will be a key competitive advantage</vt:lpstr>
    </vt:vector>
  </TitlesOfParts>
  <Company>SIEMENS AG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Siemens Corporate Design PowerPoint-Templates</dc:title>
  <dc:creator>Josef Hofmeister | i-pointing</dc:creator>
  <cp:keywords>C_Restricted</cp:keywords>
  <cp:lastModifiedBy>Kliment, Miroslav</cp:lastModifiedBy>
  <cp:revision>205</cp:revision>
  <cp:lastPrinted>2016-06-08T09:09:44Z</cp:lastPrinted>
  <dcterms:created xsi:type="dcterms:W3CDTF">4011-07-13T04:03:29Z</dcterms:created>
  <dcterms:modified xsi:type="dcterms:W3CDTF">2017-03-05T12:33:36Z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8EDAFE92-1BDD-4353-A312-16EC8CFC5D73</vt:lpwstr>
  </property>
  <property fmtid="{D5CDD505-2E9C-101B-9397-08002B2CF9AE}" pid="7" name="ArticulatePath">
    <vt:lpwstr>SIE_PPT_2010_16x9_ENG_v1-0_Vorstand</vt:lpwstr>
  </property>
  <property fmtid="{D5CDD505-2E9C-101B-9397-08002B2CF9AE}" pid="8" name="_NewReviewCycle">
    <vt:lpwstr/>
  </property>
  <property fmtid="{D5CDD505-2E9C-101B-9397-08002B2CF9AE}" pid="9" name="ContentTypeId">
    <vt:lpwstr>0x010100E9B493881CA7A440A91F38099B2A6D91</vt:lpwstr>
  </property>
  <property fmtid="{D5CDD505-2E9C-101B-9397-08002B2CF9AE}" pid="10" name="_AdHocReviewCycleID">
    <vt:i4>-2027469091</vt:i4>
  </property>
  <property fmtid="{D5CDD505-2E9C-101B-9397-08002B2CF9AE}" pid="11" name="_EmailSubject">
    <vt:lpwstr>SDS</vt:lpwstr>
  </property>
  <property fmtid="{D5CDD505-2E9C-101B-9397-08002B2CF9AE}" pid="12" name="_AuthorEmail">
    <vt:lpwstr>miroslav.kliment@siemens-healthineers.com</vt:lpwstr>
  </property>
  <property fmtid="{D5CDD505-2E9C-101B-9397-08002B2CF9AE}" pid="13" name="_AuthorEmailDisplayName">
    <vt:lpwstr>Kliment, Miroslav (HC SI DC SVK CA)</vt:lpwstr>
  </property>
  <property fmtid="{D5CDD505-2E9C-101B-9397-08002B2CF9AE}" pid="14" name="Document Confidentiality">
    <vt:lpwstr>Restricted</vt:lpwstr>
  </property>
  <property fmtid="{D5CDD505-2E9C-101B-9397-08002B2CF9AE}" pid="15" name="_ReviewCycleID">
    <vt:i4>1778439617</vt:i4>
  </property>
  <property fmtid="{D5CDD505-2E9C-101B-9397-08002B2CF9AE}" pid="16" name="_PreviousAdHocReviewCycleID">
    <vt:i4>552649052</vt:i4>
  </property>
  <property fmtid="{D5CDD505-2E9C-101B-9397-08002B2CF9AE}" pid="17" name="Order">
    <vt:r8>58300</vt:r8>
  </property>
  <property fmtid="{D5CDD505-2E9C-101B-9397-08002B2CF9AE}" pid="18" name="xd_ProgID">
    <vt:lpwstr/>
  </property>
  <property fmtid="{D5CDD505-2E9C-101B-9397-08002B2CF9AE}" pid="19" name="_SharedFileIndex">
    <vt:lpwstr/>
  </property>
  <property fmtid="{D5CDD505-2E9C-101B-9397-08002B2CF9AE}" pid="20" name="_SourceUrl">
    <vt:lpwstr/>
  </property>
  <property fmtid="{D5CDD505-2E9C-101B-9397-08002B2CF9AE}" pid="21" name="TemplateUrl">
    <vt:lpwstr/>
  </property>
</Properties>
</file>