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9" r:id="rId5"/>
    <p:sldId id="269" r:id="rId6"/>
    <p:sldId id="260" r:id="rId7"/>
    <p:sldId id="261" r:id="rId8"/>
    <p:sldId id="262" r:id="rId9"/>
    <p:sldId id="264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4C4E4D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DA84-1D0F-4389-AB01-5EE4397A4ED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D9D16-2454-4935-AA84-F97712A8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D9D16-2454-4935-AA84-F97712A85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6A7C-811F-4763-B421-33DA5E21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AA5F-82E6-4A0A-A8DD-10DF2E5A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D348-5493-4182-A327-3FCCD93B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9E76-4D23-4BC7-9923-B3396C3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0CD6-C8A4-4439-BAE0-58CABA87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4BEA-DD56-4BEA-9C99-44A8B41E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EE10A-A7FD-49F4-98FB-9A61D971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EA0A-3FBB-4805-A4C0-6218183D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BB4D-8FC9-4E3F-AF85-A1068A51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9A4F5-8CBA-43E3-A6F4-EE3116D4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D7379-0B5A-489F-BA37-9C3303E2C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C04D5-FD08-4360-B1B9-ECB066122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2BCA-7403-42B0-A188-107ABAB3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E5F8-D9DE-440F-8E2F-EE2B2DBD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1258-883A-4F67-A9FA-96B8D82F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6EEB-CBD1-40A4-BDCE-B766DC0E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B57A-366C-456A-8C71-52595CEF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E121-ECE4-4706-8FD3-14800E40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4598-EB86-4128-B401-F908ECD9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4977-BB94-46BE-8ACD-6818E06F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7134-59C4-46CF-AD66-F31C7F70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B3BCF-E368-4F32-B32D-514B7D13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4503-3B15-4EB5-9A21-82D71220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1941-A2C5-40B1-B1DD-7CCF3973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E57D-470E-4589-82E0-9F374954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0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6BEA-51FB-45A2-AC6E-1009567D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A31A-ADC1-43F7-884E-B4206A452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674F9-D7E8-4E29-BEF2-8D7D4500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41003-440A-4A51-BFCA-F1982ED2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1FD24-598F-432C-93EB-4A1C1A42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4A02D-3457-4831-9CAC-ECC2CA3C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0FB2-544F-4EE7-9E44-6CC01A35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E53CE-8A9C-45DB-A616-39DDFA23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65AC2-1677-4BFA-BA20-2AB4282F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7D704-A29B-445D-ACA4-BC368FA92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88B88-0963-4064-A2E6-D01AD8063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9276C-38A4-464E-85AF-0EA54E82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E0984-8B33-4EF1-8267-6E4C9D0E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14DEF-1607-4D72-BD3B-F0F290DC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FCA9-BBD7-41CA-992E-F6211B7E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9B518-92A8-4A7A-BC28-71C039F3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00C1-A436-4FFF-B20E-05D4700C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3C47A-C592-4EB7-9EAB-7CFB91F8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ABA1A-84EA-47DD-979F-8881EA3B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5C2DA-F725-43D8-874F-55931D12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702D8-A3E6-4BE0-B242-4C54D383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EA6F-FB16-493E-A248-58B020BE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DFE7-14DB-4547-A1FC-2E1A7E14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3B9B4-837D-4570-8BF6-E90CEB03B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CA701-4B77-424A-ABCF-67905E0E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4CB31-5616-41C9-872B-702DFA66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6D9D-3829-47A1-B17A-CC4170E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676C-8C4F-4D66-80F4-26278C5E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6DA9E-E5FC-42D4-890D-2D590BB5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66974-7251-49C5-85EF-68030CA1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449F6-88A2-4185-A19D-45CF9C10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BB60-12C2-4E2E-BDCA-F940158B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C96-2C30-4F2F-AE6E-A581E49E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41999-9BDC-460E-B728-05FB667C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4B34B-9B70-419E-BBD4-484340B6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08E4-2E8F-47AA-ADA6-1B8ECECE6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330B-B365-4FE5-9092-17CDAA79891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BCDE-BDC9-4E4D-AA24-601BC7885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D39D-1A1D-4D06-9160-3227813A0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D948-F2A3-4B30-810A-9CB9036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5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ncaam-march-mania-2021/dat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CAA Division I Men's Basketball Tournament - Wikipedia">
            <a:extLst>
              <a:ext uri="{FF2B5EF4-FFF2-40B4-BE49-F238E27FC236}">
                <a16:creationId xmlns:a16="http://schemas.microsoft.com/office/drawing/2014/main" id="{A37EB49E-F685-4029-B8E9-411DB1DC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419225"/>
            <a:ext cx="4692082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8C62B7-FA07-4538-BFEE-24AF55F82DB2}"/>
              </a:ext>
            </a:extLst>
          </p:cNvPr>
          <p:cNvSpPr txBox="1"/>
          <p:nvPr/>
        </p:nvSpPr>
        <p:spPr>
          <a:xfrm>
            <a:off x="3373950" y="3762087"/>
            <a:ext cx="5574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Men NCAA®  </a:t>
            </a:r>
            <a:r>
              <a:rPr lang="en-US">
                <a:ea typeface="+mn-lt"/>
                <a:cs typeface="+mn-lt"/>
              </a:rPr>
              <a:t>Machine Learning </a:t>
            </a:r>
            <a:r>
              <a:rPr lang="en-US"/>
              <a:t>Competition 2021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75B77-80C0-48A7-AABF-4E50F324B135}"/>
              </a:ext>
            </a:extLst>
          </p:cNvPr>
          <p:cNvSpPr txBox="1"/>
          <p:nvPr/>
        </p:nvSpPr>
        <p:spPr>
          <a:xfrm>
            <a:off x="9071432" y="5183579"/>
            <a:ext cx="311803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IST 718 Big Data Analytics</a:t>
            </a:r>
          </a:p>
          <a:p>
            <a:r>
              <a:rPr lang="en-US" dirty="0">
                <a:ea typeface="+mn-lt"/>
                <a:cs typeface="+mn-lt"/>
              </a:rPr>
              <a:t>Max Vasquez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Gilbert Guyah</a:t>
            </a:r>
            <a:endParaRPr lang="en-US" dirty="0">
              <a:cs typeface="Calibri"/>
            </a:endParaRPr>
          </a:p>
          <a:p>
            <a:endParaRPr lang="en-US" i="1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85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41B68-F595-4A29-8DA4-AEC776098A52}"/>
              </a:ext>
            </a:extLst>
          </p:cNvPr>
          <p:cNvSpPr/>
          <p:nvPr/>
        </p:nvSpPr>
        <p:spPr>
          <a:xfrm>
            <a:off x="0" y="795158"/>
            <a:ext cx="12192000" cy="28997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83514-A027-466C-89B7-312689926315}"/>
              </a:ext>
            </a:extLst>
          </p:cNvPr>
          <p:cNvSpPr/>
          <p:nvPr/>
        </p:nvSpPr>
        <p:spPr>
          <a:xfrm rot="16200000" flipH="1">
            <a:off x="10775868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0A001-D633-47E8-9668-06AB27D3E8E4}"/>
              </a:ext>
            </a:extLst>
          </p:cNvPr>
          <p:cNvSpPr/>
          <p:nvPr/>
        </p:nvSpPr>
        <p:spPr>
          <a:xfrm flipH="1">
            <a:off x="11731399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9F75-3404-4E0D-8101-CCC09B88B9F1}"/>
              </a:ext>
            </a:extLst>
          </p:cNvPr>
          <p:cNvSpPr/>
          <p:nvPr/>
        </p:nvSpPr>
        <p:spPr>
          <a:xfrm flipH="1">
            <a:off x="11744099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44A95-7FF4-4725-A394-47ED56C34E35}"/>
              </a:ext>
            </a:extLst>
          </p:cNvPr>
          <p:cNvSpPr/>
          <p:nvPr/>
        </p:nvSpPr>
        <p:spPr>
          <a:xfrm flipH="1">
            <a:off x="11055506" y="863468"/>
            <a:ext cx="64008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1EB4E-C561-40A6-A7E0-4DF15B067702}"/>
              </a:ext>
            </a:extLst>
          </p:cNvPr>
          <p:cNvSpPr/>
          <p:nvPr/>
        </p:nvSpPr>
        <p:spPr>
          <a:xfrm rot="5400000">
            <a:off x="-412832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EC651-4EB6-42F6-A5CF-E4B833CB17AC}"/>
              </a:ext>
            </a:extLst>
          </p:cNvPr>
          <p:cNvSpPr/>
          <p:nvPr/>
        </p:nvSpPr>
        <p:spPr>
          <a:xfrm>
            <a:off x="-3401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43A0B-9D5B-4346-8776-5D5E98C30E93}"/>
              </a:ext>
            </a:extLst>
          </p:cNvPr>
          <p:cNvSpPr/>
          <p:nvPr/>
        </p:nvSpPr>
        <p:spPr>
          <a:xfrm>
            <a:off x="-3401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D97600-59AA-49E1-B88F-2189B21715BE}"/>
              </a:ext>
            </a:extLst>
          </p:cNvPr>
          <p:cNvSpPr/>
          <p:nvPr/>
        </p:nvSpPr>
        <p:spPr>
          <a:xfrm>
            <a:off x="565306" y="863468"/>
            <a:ext cx="10972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CF76-6D28-4DC2-95A0-2CF712762D7F}"/>
              </a:ext>
            </a:extLst>
          </p:cNvPr>
          <p:cNvSpPr txBox="1"/>
          <p:nvPr/>
        </p:nvSpPr>
        <p:spPr>
          <a:xfrm>
            <a:off x="968453" y="16717"/>
            <a:ext cx="100141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latin typeface="Candara"/>
              </a:rPr>
              <a:t>Post Game Interview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70DDF-662A-4EDF-A394-B6D318AFB4AD}"/>
              </a:ext>
            </a:extLst>
          </p:cNvPr>
          <p:cNvSpPr txBox="1"/>
          <p:nvPr/>
        </p:nvSpPr>
        <p:spPr>
          <a:xfrm>
            <a:off x="1179609" y="2614862"/>
            <a:ext cx="1001410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b="1" dirty="0">
                <a:latin typeface="Candara"/>
              </a:rPr>
              <a:t>Any 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436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41B68-F595-4A29-8DA4-AEC776098A52}"/>
              </a:ext>
            </a:extLst>
          </p:cNvPr>
          <p:cNvSpPr/>
          <p:nvPr/>
        </p:nvSpPr>
        <p:spPr>
          <a:xfrm>
            <a:off x="0" y="795158"/>
            <a:ext cx="12192000" cy="28997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83514-A027-466C-89B7-312689926315}"/>
              </a:ext>
            </a:extLst>
          </p:cNvPr>
          <p:cNvSpPr/>
          <p:nvPr/>
        </p:nvSpPr>
        <p:spPr>
          <a:xfrm rot="16200000" flipH="1">
            <a:off x="10775868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0A001-D633-47E8-9668-06AB27D3E8E4}"/>
              </a:ext>
            </a:extLst>
          </p:cNvPr>
          <p:cNvSpPr/>
          <p:nvPr/>
        </p:nvSpPr>
        <p:spPr>
          <a:xfrm flipH="1">
            <a:off x="11731399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9F75-3404-4E0D-8101-CCC09B88B9F1}"/>
              </a:ext>
            </a:extLst>
          </p:cNvPr>
          <p:cNvSpPr/>
          <p:nvPr/>
        </p:nvSpPr>
        <p:spPr>
          <a:xfrm flipH="1">
            <a:off x="11744099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44A95-7FF4-4725-A394-47ED56C34E35}"/>
              </a:ext>
            </a:extLst>
          </p:cNvPr>
          <p:cNvSpPr/>
          <p:nvPr/>
        </p:nvSpPr>
        <p:spPr>
          <a:xfrm flipH="1">
            <a:off x="11055506" y="863468"/>
            <a:ext cx="64008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1EB4E-C561-40A6-A7E0-4DF15B067702}"/>
              </a:ext>
            </a:extLst>
          </p:cNvPr>
          <p:cNvSpPr/>
          <p:nvPr/>
        </p:nvSpPr>
        <p:spPr>
          <a:xfrm rot="5400000">
            <a:off x="-412832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EC651-4EB6-42F6-A5CF-E4B833CB17AC}"/>
              </a:ext>
            </a:extLst>
          </p:cNvPr>
          <p:cNvSpPr/>
          <p:nvPr/>
        </p:nvSpPr>
        <p:spPr>
          <a:xfrm>
            <a:off x="-3401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43A0B-9D5B-4346-8776-5D5E98C30E93}"/>
              </a:ext>
            </a:extLst>
          </p:cNvPr>
          <p:cNvSpPr/>
          <p:nvPr/>
        </p:nvSpPr>
        <p:spPr>
          <a:xfrm>
            <a:off x="-3401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D97600-59AA-49E1-B88F-2189B21715BE}"/>
              </a:ext>
            </a:extLst>
          </p:cNvPr>
          <p:cNvSpPr/>
          <p:nvPr/>
        </p:nvSpPr>
        <p:spPr>
          <a:xfrm>
            <a:off x="565306" y="863468"/>
            <a:ext cx="10972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CF76-6D28-4DC2-95A0-2CF712762D7F}"/>
              </a:ext>
            </a:extLst>
          </p:cNvPr>
          <p:cNvSpPr txBox="1"/>
          <p:nvPr/>
        </p:nvSpPr>
        <p:spPr>
          <a:xfrm>
            <a:off x="-2581272" y="-18461"/>
            <a:ext cx="100141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latin typeface="Candara"/>
              </a:rPr>
              <a:t>Coaches: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56FAD0-A9A8-4385-A5A3-CE07DADF5604}"/>
              </a:ext>
            </a:extLst>
          </p:cNvPr>
          <p:cNvSpPr txBox="1">
            <a:spLocks/>
          </p:cNvSpPr>
          <p:nvPr/>
        </p:nvSpPr>
        <p:spPr>
          <a:xfrm>
            <a:off x="820933" y="1363806"/>
            <a:ext cx="10515600" cy="19889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ea typeface="+mn-lt"/>
                <a:cs typeface="+mn-lt"/>
              </a:rPr>
              <a:t>Goodfellow, Ian, </a:t>
            </a:r>
            <a:r>
              <a:rPr lang="en-US" dirty="0" err="1">
                <a:ea typeface="+mn-lt"/>
                <a:cs typeface="+mn-lt"/>
              </a:rPr>
              <a:t>Yoshua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Bengio</a:t>
            </a:r>
            <a:r>
              <a:rPr lang="en-US" dirty="0">
                <a:ea typeface="+mn-lt"/>
                <a:cs typeface="+mn-lt"/>
              </a:rPr>
              <a:t>, and Aaron Courville, Deep Learning (DL), MIT Press, 2016</a:t>
            </a:r>
          </a:p>
          <a:p>
            <a:pPr algn="l"/>
            <a:r>
              <a:rPr lang="en-US" dirty="0">
                <a:ea typeface="+mn-lt"/>
                <a:cs typeface="+mn-lt"/>
              </a:rPr>
              <a:t>Kaggle Data Dictionary Retrieved from  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https://www.kaggle.com/c/ncaam-march-mania-2021/data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James, Gareth, Daniela Witten, Trevor Hastie, and Robert </a:t>
            </a:r>
            <a:r>
              <a:rPr lang="en-US" dirty="0" err="1">
                <a:ea typeface="+mn-lt"/>
                <a:cs typeface="+mn-lt"/>
              </a:rPr>
              <a:t>Tibshirani</a:t>
            </a:r>
            <a:r>
              <a:rPr lang="en-US" dirty="0">
                <a:ea typeface="+mn-lt"/>
                <a:cs typeface="+mn-lt"/>
              </a:rPr>
              <a:t>, An Introduction to Statistical Learning with Applications in R, Springer, 2013. </a:t>
            </a:r>
          </a:p>
          <a:p>
            <a:pPr algn="l"/>
            <a:r>
              <a:rPr lang="en-US" dirty="0">
                <a:ea typeface="+mn-lt"/>
                <a:cs typeface="+mn-lt"/>
              </a:rPr>
              <a:t>Miller, Thomas W., Modeling Techniques in Predictive Analytics with Python and R, Pearson, 2015</a:t>
            </a:r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41B68-F595-4A29-8DA4-AEC776098A52}"/>
              </a:ext>
            </a:extLst>
          </p:cNvPr>
          <p:cNvSpPr/>
          <p:nvPr/>
        </p:nvSpPr>
        <p:spPr>
          <a:xfrm>
            <a:off x="0" y="795158"/>
            <a:ext cx="12192000" cy="28997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83514-A027-466C-89B7-312689926315}"/>
              </a:ext>
            </a:extLst>
          </p:cNvPr>
          <p:cNvSpPr/>
          <p:nvPr/>
        </p:nvSpPr>
        <p:spPr>
          <a:xfrm rot="16200000" flipH="1">
            <a:off x="10775868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0A001-D633-47E8-9668-06AB27D3E8E4}"/>
              </a:ext>
            </a:extLst>
          </p:cNvPr>
          <p:cNvSpPr/>
          <p:nvPr/>
        </p:nvSpPr>
        <p:spPr>
          <a:xfrm flipH="1">
            <a:off x="11731399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9F75-3404-4E0D-8101-CCC09B88B9F1}"/>
              </a:ext>
            </a:extLst>
          </p:cNvPr>
          <p:cNvSpPr/>
          <p:nvPr/>
        </p:nvSpPr>
        <p:spPr>
          <a:xfrm flipH="1">
            <a:off x="11744099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44A95-7FF4-4725-A394-47ED56C34E35}"/>
              </a:ext>
            </a:extLst>
          </p:cNvPr>
          <p:cNvSpPr/>
          <p:nvPr/>
        </p:nvSpPr>
        <p:spPr>
          <a:xfrm flipH="1">
            <a:off x="11055506" y="863468"/>
            <a:ext cx="64008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A3096-480E-4DA0-9C89-1847C321ED11}"/>
              </a:ext>
            </a:extLst>
          </p:cNvPr>
          <p:cNvSpPr txBox="1"/>
          <p:nvPr/>
        </p:nvSpPr>
        <p:spPr>
          <a:xfrm>
            <a:off x="968453" y="16717"/>
            <a:ext cx="100141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latin typeface="Candara"/>
              </a:rPr>
              <a:t>Objective is to win</a:t>
            </a:r>
            <a:endParaRPr lang="en-US" dirty="0"/>
          </a:p>
        </p:txBody>
      </p:sp>
      <p:pic>
        <p:nvPicPr>
          <p:cNvPr id="16" name="Picture 2" descr="NCAA Division I Men's Basketball Tournament - Wikipedia">
            <a:extLst>
              <a:ext uri="{FF2B5EF4-FFF2-40B4-BE49-F238E27FC236}">
                <a16:creationId xmlns:a16="http://schemas.microsoft.com/office/drawing/2014/main" id="{81A46AE6-DE73-4A33-8B4B-09107D06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5927518"/>
            <a:ext cx="2014704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165B28-AF74-4247-B646-C2ECAC449F6C}"/>
              </a:ext>
            </a:extLst>
          </p:cNvPr>
          <p:cNvSpPr txBox="1"/>
          <p:nvPr/>
        </p:nvSpPr>
        <p:spPr>
          <a:xfrm>
            <a:off x="876997" y="1362556"/>
            <a:ext cx="1020792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Inter"/>
              </a:rPr>
              <a:t>Each season there are thousands of NCAA basketball games played between Division I men's teams, culminating in March Madness, the 68-team national championship that starts in the middle of March. As per Forbes.com, this year March Madness gambling is expected to break $8.5 Billion record. The goal is to:</a:t>
            </a:r>
          </a:p>
          <a:p>
            <a:endParaRPr lang="en-US" sz="2000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Use historical data to accurately predict the winner of every possible match up in the NCAA Division I Basketball tournament.</a:t>
            </a:r>
          </a:p>
          <a:p>
            <a:endParaRPr lang="en-US" sz="2000" dirty="0">
              <a:latin typeface="Int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7144A-B24F-44B8-9A23-E3E91903E431}"/>
              </a:ext>
            </a:extLst>
          </p:cNvPr>
          <p:cNvSpPr txBox="1"/>
          <p:nvPr/>
        </p:nvSpPr>
        <p:spPr>
          <a:xfrm>
            <a:off x="390205" y="6636052"/>
            <a:ext cx="1020792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Inter"/>
              </a:rPr>
              <a:t>Source: https://www.forbes.com/sites/willyakowicz/2021/03/17/march-madness-gamblers-expected-to-break-85-billion-record-thanks-to-mobile-sports-betting-draftkings-westgate/?sh=1a492df3776d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2320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CAA Division I Men's Basketball Tournament - Wikipedia">
            <a:extLst>
              <a:ext uri="{FF2B5EF4-FFF2-40B4-BE49-F238E27FC236}">
                <a16:creationId xmlns:a16="http://schemas.microsoft.com/office/drawing/2014/main" id="{A37EB49E-F685-4029-B8E9-411DB1DC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5927518"/>
            <a:ext cx="2014704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D41B68-F595-4A29-8DA4-AEC776098A52}"/>
              </a:ext>
            </a:extLst>
          </p:cNvPr>
          <p:cNvSpPr/>
          <p:nvPr/>
        </p:nvSpPr>
        <p:spPr>
          <a:xfrm>
            <a:off x="0" y="795158"/>
            <a:ext cx="12192000" cy="28997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83514-A027-466C-89B7-312689926315}"/>
              </a:ext>
            </a:extLst>
          </p:cNvPr>
          <p:cNvSpPr/>
          <p:nvPr/>
        </p:nvSpPr>
        <p:spPr>
          <a:xfrm rot="5400000">
            <a:off x="-412832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0A001-D633-47E8-9668-06AB27D3E8E4}"/>
              </a:ext>
            </a:extLst>
          </p:cNvPr>
          <p:cNvSpPr/>
          <p:nvPr/>
        </p:nvSpPr>
        <p:spPr>
          <a:xfrm>
            <a:off x="-3401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9F75-3404-4E0D-8101-CCC09B88B9F1}"/>
              </a:ext>
            </a:extLst>
          </p:cNvPr>
          <p:cNvSpPr/>
          <p:nvPr/>
        </p:nvSpPr>
        <p:spPr>
          <a:xfrm>
            <a:off x="-3401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44A95-7FF4-4725-A394-47ED56C34E35}"/>
              </a:ext>
            </a:extLst>
          </p:cNvPr>
          <p:cNvSpPr/>
          <p:nvPr/>
        </p:nvSpPr>
        <p:spPr>
          <a:xfrm>
            <a:off x="565306" y="863468"/>
            <a:ext cx="64008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63DDB-E84D-46A0-8351-006FF67193AA}"/>
              </a:ext>
            </a:extLst>
          </p:cNvPr>
          <p:cNvSpPr txBox="1"/>
          <p:nvPr/>
        </p:nvSpPr>
        <p:spPr>
          <a:xfrm>
            <a:off x="968453" y="16717"/>
            <a:ext cx="1001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Candara" panose="020E0502030303020204" pitchFamily="34" charset="0"/>
              </a:rPr>
              <a:t>The Fundamentals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5CC11-5AB5-4019-9DBF-6A56E9E1952A}"/>
              </a:ext>
            </a:extLst>
          </p:cNvPr>
          <p:cNvSpPr txBox="1"/>
          <p:nvPr/>
        </p:nvSpPr>
        <p:spPr>
          <a:xfrm>
            <a:off x="914401" y="1682960"/>
            <a:ext cx="47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Inter"/>
              </a:rPr>
              <a:t>About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748E3-2F69-4DA5-BB0D-729475CF364C}"/>
              </a:ext>
            </a:extLst>
          </p:cNvPr>
          <p:cNvSpPr txBox="1"/>
          <p:nvPr/>
        </p:nvSpPr>
        <p:spPr>
          <a:xfrm>
            <a:off x="893877" y="2038823"/>
            <a:ext cx="61993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The 357  Division-I Teams</a:t>
            </a:r>
            <a:endParaRPr lang="en-US" dirty="0">
              <a:latin typeface="Inter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</a:rPr>
              <a:t>Team names, conferences, rankings, location</a:t>
            </a:r>
            <a:endParaRPr lang="en-US" dirty="0">
              <a:latin typeface="Inter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</a:rPr>
              <a:t>Tournament seeds since 1984-85 season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</a:rPr>
              <a:t>Team stats for all regular season, conference tournament, and NCAA® tournament games since 2002-2003 season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Kenneth Massey  historical data</a:t>
            </a:r>
            <a:endParaRPr lang="en-US" dirty="0">
              <a:latin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2663F-9B76-422D-97A8-B6A5E998A969}"/>
              </a:ext>
            </a:extLst>
          </p:cNvPr>
          <p:cNvSpPr txBox="1"/>
          <p:nvPr/>
        </p:nvSpPr>
        <p:spPr>
          <a:xfrm>
            <a:off x="886178" y="1224845"/>
            <a:ext cx="95362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Inter"/>
              </a:rPr>
              <a:t>The NCAAM Basketball Tournament dataset contains data from several sources.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741511-3AAC-4718-BAD2-128472BC0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40"/>
          <a:stretch/>
        </p:blipFill>
        <p:spPr>
          <a:xfrm>
            <a:off x="8086959" y="1881369"/>
            <a:ext cx="2895600" cy="3730306"/>
          </a:xfrm>
          <a:prstGeom prst="rect">
            <a:avLst/>
          </a:prstGeom>
          <a:ln w="28575">
            <a:solidFill>
              <a:srgbClr val="005EB8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331301-A7B3-4C38-883C-C257626A3F66}"/>
              </a:ext>
            </a:extLst>
          </p:cNvPr>
          <p:cNvSpPr txBox="1"/>
          <p:nvPr/>
        </p:nvSpPr>
        <p:spPr>
          <a:xfrm>
            <a:off x="390205" y="6636052"/>
            <a:ext cx="1020792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Inter"/>
              </a:rPr>
              <a:t>Source: https://www.kaggle.com/c/ncaam-march-mania-2021/data</a:t>
            </a:r>
            <a:endParaRPr lang="en-US" sz="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13549A-7EC6-488A-A02A-C61212E0A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0" t="14607" b="10768"/>
          <a:stretch/>
        </p:blipFill>
        <p:spPr>
          <a:xfrm>
            <a:off x="1047565" y="4037288"/>
            <a:ext cx="6446212" cy="2354625"/>
          </a:xfrm>
          <a:prstGeom prst="rect">
            <a:avLst/>
          </a:prstGeom>
          <a:ln w="28575">
            <a:solidFill>
              <a:srgbClr val="005EB8"/>
            </a:solidFill>
          </a:ln>
        </p:spPr>
      </p:pic>
    </p:spTree>
    <p:extLst>
      <p:ext uri="{BB962C8B-B14F-4D97-AF65-F5344CB8AC3E}">
        <p14:creationId xmlns:p14="http://schemas.microsoft.com/office/powerpoint/2010/main" val="1562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41B68-F595-4A29-8DA4-AEC776098A52}"/>
              </a:ext>
            </a:extLst>
          </p:cNvPr>
          <p:cNvSpPr/>
          <p:nvPr/>
        </p:nvSpPr>
        <p:spPr>
          <a:xfrm>
            <a:off x="0" y="795158"/>
            <a:ext cx="12192000" cy="28997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83514-A027-466C-89B7-312689926315}"/>
              </a:ext>
            </a:extLst>
          </p:cNvPr>
          <p:cNvSpPr/>
          <p:nvPr/>
        </p:nvSpPr>
        <p:spPr>
          <a:xfrm rot="16200000" flipH="1">
            <a:off x="10775868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0A001-D633-47E8-9668-06AB27D3E8E4}"/>
              </a:ext>
            </a:extLst>
          </p:cNvPr>
          <p:cNvSpPr/>
          <p:nvPr/>
        </p:nvSpPr>
        <p:spPr>
          <a:xfrm flipH="1">
            <a:off x="11731399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9F75-3404-4E0D-8101-CCC09B88B9F1}"/>
              </a:ext>
            </a:extLst>
          </p:cNvPr>
          <p:cNvSpPr/>
          <p:nvPr/>
        </p:nvSpPr>
        <p:spPr>
          <a:xfrm flipH="1">
            <a:off x="11744099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44A95-7FF4-4725-A394-47ED56C34E35}"/>
              </a:ext>
            </a:extLst>
          </p:cNvPr>
          <p:cNvSpPr/>
          <p:nvPr/>
        </p:nvSpPr>
        <p:spPr>
          <a:xfrm flipH="1">
            <a:off x="11055506" y="863468"/>
            <a:ext cx="64008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A3096-480E-4DA0-9C89-1847C321ED11}"/>
              </a:ext>
            </a:extLst>
          </p:cNvPr>
          <p:cNvSpPr txBox="1"/>
          <p:nvPr/>
        </p:nvSpPr>
        <p:spPr>
          <a:xfrm>
            <a:off x="968453" y="16717"/>
            <a:ext cx="1001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Candara" panose="020E0502030303020204" pitchFamily="34" charset="0"/>
              </a:rPr>
              <a:t>Studying the tapes</a:t>
            </a:r>
          </a:p>
        </p:txBody>
      </p:sp>
      <p:pic>
        <p:nvPicPr>
          <p:cNvPr id="16" name="Picture 2" descr="NCAA Division I Men's Basketball Tournament - Wikipedia">
            <a:extLst>
              <a:ext uri="{FF2B5EF4-FFF2-40B4-BE49-F238E27FC236}">
                <a16:creationId xmlns:a16="http://schemas.microsoft.com/office/drawing/2014/main" id="{81A46AE6-DE73-4A33-8B4B-09107D06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5927518"/>
            <a:ext cx="2014704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2B5B4E-AEF9-4D1A-9B16-B35A273A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4" y="2230697"/>
            <a:ext cx="4178168" cy="3459407"/>
          </a:xfrm>
          <a:prstGeom prst="rect">
            <a:avLst/>
          </a:prstGeom>
          <a:ln w="19050">
            <a:solidFill>
              <a:srgbClr val="005EB8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86C863-CFE7-49A5-B0CC-62688FE54512}"/>
              </a:ext>
            </a:extLst>
          </p:cNvPr>
          <p:cNvSpPr txBox="1"/>
          <p:nvPr/>
        </p:nvSpPr>
        <p:spPr>
          <a:xfrm>
            <a:off x="390205" y="6636052"/>
            <a:ext cx="1020792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Inter"/>
              </a:rPr>
              <a:t>Source: https://www.kaggle.com/c/ncaam-march-mania-2021/data</a:t>
            </a:r>
            <a:endParaRPr lang="en-US" sz="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7D31F4E-CD1A-4049-888E-95C3AA8F3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730" y="2536251"/>
            <a:ext cx="5774247" cy="2889825"/>
          </a:xfrm>
          <a:prstGeom prst="rect">
            <a:avLst/>
          </a:prstGeom>
          <a:ln w="19050">
            <a:solidFill>
              <a:srgbClr val="005EB8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1144FA-AFA9-4C95-A58D-08806D9E6B38}"/>
              </a:ext>
            </a:extLst>
          </p:cNvPr>
          <p:cNvSpPr txBox="1"/>
          <p:nvPr/>
        </p:nvSpPr>
        <p:spPr>
          <a:xfrm>
            <a:off x="6080420" y="1612921"/>
            <a:ext cx="5774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Tourney Detailed Results</a:t>
            </a:r>
          </a:p>
          <a:p>
            <a:pPr algn="ctr"/>
            <a:r>
              <a:rPr lang="en-US" dirty="0"/>
              <a:t>Winning and Losing score Average over the years</a:t>
            </a:r>
          </a:p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4A2A41-D3F0-46FB-B736-A78933BCE5FD}"/>
              </a:ext>
            </a:extLst>
          </p:cNvPr>
          <p:cNvSpPr txBox="1"/>
          <p:nvPr/>
        </p:nvSpPr>
        <p:spPr>
          <a:xfrm>
            <a:off x="549185" y="1612921"/>
            <a:ext cx="4178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North Carolina, Duke, and Kansas ranked the #1 seed the most</a:t>
            </a:r>
          </a:p>
        </p:txBody>
      </p:sp>
    </p:spTree>
    <p:extLst>
      <p:ext uri="{BB962C8B-B14F-4D97-AF65-F5344CB8AC3E}">
        <p14:creationId xmlns:p14="http://schemas.microsoft.com/office/powerpoint/2010/main" val="238415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41B68-F595-4A29-8DA4-AEC776098A52}"/>
              </a:ext>
            </a:extLst>
          </p:cNvPr>
          <p:cNvSpPr/>
          <p:nvPr/>
        </p:nvSpPr>
        <p:spPr>
          <a:xfrm>
            <a:off x="0" y="795158"/>
            <a:ext cx="12192000" cy="28997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A3096-480E-4DA0-9C89-1847C321ED11}"/>
              </a:ext>
            </a:extLst>
          </p:cNvPr>
          <p:cNvSpPr txBox="1"/>
          <p:nvPr/>
        </p:nvSpPr>
        <p:spPr>
          <a:xfrm>
            <a:off x="968453" y="16717"/>
            <a:ext cx="1001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Candara" panose="020E0502030303020204" pitchFamily="34" charset="0"/>
              </a:rPr>
              <a:t>Studying the tapes</a:t>
            </a:r>
          </a:p>
        </p:txBody>
      </p:sp>
      <p:pic>
        <p:nvPicPr>
          <p:cNvPr id="16" name="Picture 2" descr="NCAA Division I Men's Basketball Tournament - Wikipedia">
            <a:extLst>
              <a:ext uri="{FF2B5EF4-FFF2-40B4-BE49-F238E27FC236}">
                <a16:creationId xmlns:a16="http://schemas.microsoft.com/office/drawing/2014/main" id="{81A46AE6-DE73-4A33-8B4B-09107D06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5927518"/>
            <a:ext cx="2014704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4E6987-AFFF-44ED-8468-7B7DFD44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83" y="2329887"/>
            <a:ext cx="5602236" cy="3447291"/>
          </a:xfrm>
          <a:prstGeom prst="rect">
            <a:avLst/>
          </a:prstGeom>
          <a:ln w="19050">
            <a:solidFill>
              <a:srgbClr val="005EB8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A29E80-D1B2-4A5F-9241-2F29C7DD4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942" y="2338513"/>
            <a:ext cx="4215583" cy="3527992"/>
          </a:xfrm>
          <a:prstGeom prst="rect">
            <a:avLst/>
          </a:prstGeom>
          <a:ln w="19050">
            <a:solidFill>
              <a:srgbClr val="005EB8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C4D2FE-3525-49BC-BBB1-3A64FF17E1D7}"/>
              </a:ext>
            </a:extLst>
          </p:cNvPr>
          <p:cNvSpPr txBox="1"/>
          <p:nvPr/>
        </p:nvSpPr>
        <p:spPr>
          <a:xfrm>
            <a:off x="390205" y="6636052"/>
            <a:ext cx="1020792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Inter"/>
              </a:rPr>
              <a:t>Source: https://www.kaggle.com/c/ncaam-march-mania-2021/data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20F83-A723-4F17-A262-CE14D65A05B0}"/>
              </a:ext>
            </a:extLst>
          </p:cNvPr>
          <p:cNvSpPr txBox="1"/>
          <p:nvPr/>
        </p:nvSpPr>
        <p:spPr>
          <a:xfrm>
            <a:off x="886178" y="1224845"/>
            <a:ext cx="95362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Inter"/>
              </a:rPr>
              <a:t>Most of the events and shots are taken under the basket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E84D2-92AF-427E-9773-8ED25F3456F5}"/>
              </a:ext>
            </a:extLst>
          </p:cNvPr>
          <p:cNvSpPr/>
          <p:nvPr/>
        </p:nvSpPr>
        <p:spPr>
          <a:xfrm rot="5400000">
            <a:off x="-412832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603FF8-3EF0-4288-A37D-8A91FD46DCF9}"/>
              </a:ext>
            </a:extLst>
          </p:cNvPr>
          <p:cNvSpPr/>
          <p:nvPr/>
        </p:nvSpPr>
        <p:spPr>
          <a:xfrm>
            <a:off x="-3401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506BC-1FD6-4FD3-8443-B1A52B05BF31}"/>
              </a:ext>
            </a:extLst>
          </p:cNvPr>
          <p:cNvSpPr/>
          <p:nvPr/>
        </p:nvSpPr>
        <p:spPr>
          <a:xfrm>
            <a:off x="-3401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96158-A164-4F89-A0C5-FD5AE5868308}"/>
              </a:ext>
            </a:extLst>
          </p:cNvPr>
          <p:cNvSpPr/>
          <p:nvPr/>
        </p:nvSpPr>
        <p:spPr>
          <a:xfrm>
            <a:off x="565306" y="863468"/>
            <a:ext cx="64008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41B68-F595-4A29-8DA4-AEC776098A52}"/>
              </a:ext>
            </a:extLst>
          </p:cNvPr>
          <p:cNvSpPr/>
          <p:nvPr/>
        </p:nvSpPr>
        <p:spPr>
          <a:xfrm>
            <a:off x="0" y="795158"/>
            <a:ext cx="12192000" cy="28997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F47FA-41E8-49E5-8058-C8C5CC62C1FC}"/>
              </a:ext>
            </a:extLst>
          </p:cNvPr>
          <p:cNvSpPr txBox="1"/>
          <p:nvPr/>
        </p:nvSpPr>
        <p:spPr>
          <a:xfrm>
            <a:off x="968453" y="16717"/>
            <a:ext cx="1001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Candara" panose="020E0502030303020204" pitchFamily="34" charset="0"/>
              </a:rPr>
              <a:t>The Playbook</a:t>
            </a:r>
          </a:p>
        </p:txBody>
      </p:sp>
      <p:pic>
        <p:nvPicPr>
          <p:cNvPr id="13" name="Picture 2" descr="NCAA Division I Men's Basketball Tournament - Wikipedia">
            <a:extLst>
              <a:ext uri="{FF2B5EF4-FFF2-40B4-BE49-F238E27FC236}">
                <a16:creationId xmlns:a16="http://schemas.microsoft.com/office/drawing/2014/main" id="{3E615DBE-6B85-4715-8CA8-BFA67D2F6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5927518"/>
            <a:ext cx="2014704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3F1BF0-68EF-4F33-8CEC-C7B53CBFE326}"/>
              </a:ext>
            </a:extLst>
          </p:cNvPr>
          <p:cNvSpPr txBox="1"/>
          <p:nvPr/>
        </p:nvSpPr>
        <p:spPr>
          <a:xfrm>
            <a:off x="390205" y="6636052"/>
            <a:ext cx="1020792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Inter"/>
              </a:rPr>
              <a:t>Source: https://www.kaggle.com/c/ncaam-march-mania-2021/data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8DBE7-52CA-47A1-AC6B-F3064EF6729D}"/>
              </a:ext>
            </a:extLst>
          </p:cNvPr>
          <p:cNvSpPr txBox="1"/>
          <p:nvPr/>
        </p:nvSpPr>
        <p:spPr>
          <a:xfrm>
            <a:off x="914401" y="1168053"/>
            <a:ext cx="47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Inter"/>
              </a:rPr>
              <a:t>Prepping Training and Test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43D83-9DCB-45ED-B0C1-2D4BF9DF52BB}"/>
              </a:ext>
            </a:extLst>
          </p:cNvPr>
          <p:cNvSpPr txBox="1"/>
          <p:nvPr/>
        </p:nvSpPr>
        <p:spPr>
          <a:xfrm>
            <a:off x="893877" y="1523916"/>
            <a:ext cx="61993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Summarize all team stats performance by season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Calculate the difference of team stats performance between both teams facing each other in the tournament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1C67D-830F-4BB4-BCD1-D003C6686B19}"/>
              </a:ext>
            </a:extLst>
          </p:cNvPr>
          <p:cNvSpPr txBox="1"/>
          <p:nvPr/>
        </p:nvSpPr>
        <p:spPr>
          <a:xfrm>
            <a:off x="914401" y="4049615"/>
            <a:ext cx="47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Inter"/>
              </a:rPr>
              <a:t>Training data: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92E8D-4B72-4A00-B0E9-33A448CD349B}"/>
              </a:ext>
            </a:extLst>
          </p:cNvPr>
          <p:cNvSpPr txBox="1"/>
          <p:nvPr/>
        </p:nvSpPr>
        <p:spPr>
          <a:xfrm>
            <a:off x="885346" y="4418947"/>
            <a:ext cx="6199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Contains historical data from 2003 to 2018 seasons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D2FE0A-B668-4AB8-AFE9-73CB4A74DF8C}"/>
              </a:ext>
            </a:extLst>
          </p:cNvPr>
          <p:cNvSpPr txBox="1"/>
          <p:nvPr/>
        </p:nvSpPr>
        <p:spPr>
          <a:xfrm>
            <a:off x="914401" y="4813627"/>
            <a:ext cx="47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Inter"/>
              </a:rPr>
              <a:t>Test data: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2AC8E-3FEB-404F-A322-D538D2813996}"/>
              </a:ext>
            </a:extLst>
          </p:cNvPr>
          <p:cNvSpPr txBox="1"/>
          <p:nvPr/>
        </p:nvSpPr>
        <p:spPr>
          <a:xfrm>
            <a:off x="885346" y="5182959"/>
            <a:ext cx="61993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The data will be tested against the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2019 tournament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F3F22-4A98-4D67-B96E-BD094B833D98}"/>
              </a:ext>
            </a:extLst>
          </p:cNvPr>
          <p:cNvSpPr txBox="1"/>
          <p:nvPr/>
        </p:nvSpPr>
        <p:spPr>
          <a:xfrm>
            <a:off x="7142840" y="4049615"/>
            <a:ext cx="47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Inter"/>
              </a:rPr>
              <a:t>Modeling Techniques: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E26274-CDDC-4D91-BF43-F36316ABB986}"/>
              </a:ext>
            </a:extLst>
          </p:cNvPr>
          <p:cNvSpPr txBox="1"/>
          <p:nvPr/>
        </p:nvSpPr>
        <p:spPr>
          <a:xfrm>
            <a:off x="7113785" y="4418947"/>
            <a:ext cx="61993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Random Forest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Logistic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KNN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Naïve Bayes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Inter"/>
                <a:ea typeface="+mn-lt"/>
                <a:cs typeface="+mn-lt"/>
              </a:rPr>
              <a:t>Perceptron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Inter"/>
              <a:ea typeface="+mn-lt"/>
              <a:cs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9AFCE1-B282-4B25-87D9-31ED297182AF}"/>
              </a:ext>
            </a:extLst>
          </p:cNvPr>
          <p:cNvSpPr/>
          <p:nvPr/>
        </p:nvSpPr>
        <p:spPr>
          <a:xfrm rot="16200000" flipH="1">
            <a:off x="10775868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C52CC4-566B-4DEB-9662-E7C73CD902DF}"/>
              </a:ext>
            </a:extLst>
          </p:cNvPr>
          <p:cNvSpPr/>
          <p:nvPr/>
        </p:nvSpPr>
        <p:spPr>
          <a:xfrm flipH="1">
            <a:off x="11731399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5C7E16-77B4-4661-8B5B-2E9E9B9CFD0B}"/>
              </a:ext>
            </a:extLst>
          </p:cNvPr>
          <p:cNvSpPr/>
          <p:nvPr/>
        </p:nvSpPr>
        <p:spPr>
          <a:xfrm flipH="1">
            <a:off x="11744099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7465BF-571C-4789-A71E-A2ADC8154DF9}"/>
              </a:ext>
            </a:extLst>
          </p:cNvPr>
          <p:cNvSpPr/>
          <p:nvPr/>
        </p:nvSpPr>
        <p:spPr>
          <a:xfrm flipH="1">
            <a:off x="11055506" y="863468"/>
            <a:ext cx="64008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2C63E-A34A-447A-94BE-21DC45FBE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44" y="2571206"/>
            <a:ext cx="8630778" cy="10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4AD9A7-1851-4EB7-8C61-995FDBBD58F5}"/>
              </a:ext>
            </a:extLst>
          </p:cNvPr>
          <p:cNvSpPr/>
          <p:nvPr/>
        </p:nvSpPr>
        <p:spPr>
          <a:xfrm>
            <a:off x="5266536" y="1208586"/>
            <a:ext cx="1382840" cy="26161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3728AD-3121-477C-8B6F-08F6D4784F69}"/>
              </a:ext>
            </a:extLst>
          </p:cNvPr>
          <p:cNvSpPr/>
          <p:nvPr/>
        </p:nvSpPr>
        <p:spPr>
          <a:xfrm>
            <a:off x="7954392" y="1209481"/>
            <a:ext cx="1189127" cy="26161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D41B68-F595-4A29-8DA4-AEC776098A52}"/>
              </a:ext>
            </a:extLst>
          </p:cNvPr>
          <p:cNvSpPr/>
          <p:nvPr/>
        </p:nvSpPr>
        <p:spPr>
          <a:xfrm>
            <a:off x="0" y="795158"/>
            <a:ext cx="12192000" cy="28997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83514-A027-466C-89B7-312689926315}"/>
              </a:ext>
            </a:extLst>
          </p:cNvPr>
          <p:cNvSpPr/>
          <p:nvPr/>
        </p:nvSpPr>
        <p:spPr>
          <a:xfrm rot="16200000" flipH="1">
            <a:off x="10775868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0A001-D633-47E8-9668-06AB27D3E8E4}"/>
              </a:ext>
            </a:extLst>
          </p:cNvPr>
          <p:cNvSpPr/>
          <p:nvPr/>
        </p:nvSpPr>
        <p:spPr>
          <a:xfrm flipH="1">
            <a:off x="11731399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9F75-3404-4E0D-8101-CCC09B88B9F1}"/>
              </a:ext>
            </a:extLst>
          </p:cNvPr>
          <p:cNvSpPr/>
          <p:nvPr/>
        </p:nvSpPr>
        <p:spPr>
          <a:xfrm flipH="1">
            <a:off x="11744099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44A95-7FF4-4725-A394-47ED56C34E35}"/>
              </a:ext>
            </a:extLst>
          </p:cNvPr>
          <p:cNvSpPr/>
          <p:nvPr/>
        </p:nvSpPr>
        <p:spPr>
          <a:xfrm flipH="1">
            <a:off x="11055506" y="863468"/>
            <a:ext cx="64008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A3096-480E-4DA0-9C89-1847C321ED11}"/>
              </a:ext>
            </a:extLst>
          </p:cNvPr>
          <p:cNvSpPr txBox="1"/>
          <p:nvPr/>
        </p:nvSpPr>
        <p:spPr>
          <a:xfrm>
            <a:off x="968453" y="16717"/>
            <a:ext cx="1001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Candara" panose="020E0502030303020204" pitchFamily="34" charset="0"/>
              </a:rPr>
              <a:t>Running The Plays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85DDB-B1B1-4039-AFED-DE3FDD329746}"/>
              </a:ext>
            </a:extLst>
          </p:cNvPr>
          <p:cNvSpPr txBox="1"/>
          <p:nvPr/>
        </p:nvSpPr>
        <p:spPr>
          <a:xfrm>
            <a:off x="429023" y="1174406"/>
            <a:ext cx="1055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ndara" panose="020E0502030303020204" pitchFamily="34" charset="0"/>
              </a:rPr>
              <a:t>The models were tested with the </a:t>
            </a:r>
            <a:r>
              <a:rPr lang="en-US" sz="1600" b="1" dirty="0">
                <a:latin typeface="+mj-lt"/>
              </a:rPr>
              <a:t>2019 </a:t>
            </a:r>
            <a:r>
              <a:rPr lang="en-US" sz="1600" b="1" dirty="0">
                <a:latin typeface="Candara" panose="020E0502030303020204" pitchFamily="34" charset="0"/>
              </a:rPr>
              <a:t>tournament.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Random Forest </a:t>
            </a:r>
            <a:r>
              <a:rPr lang="en-US" sz="1600" b="1" dirty="0">
                <a:latin typeface="Candara" panose="020E0502030303020204" pitchFamily="34" charset="0"/>
              </a:rPr>
              <a:t>model had the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best accuracy </a:t>
            </a:r>
            <a:r>
              <a:rPr lang="en-US" sz="1600" b="1" dirty="0">
                <a:latin typeface="Candara" panose="020E0502030303020204" pitchFamily="34" charset="0"/>
              </a:rPr>
              <a:t>in predicting the winner of the most games in the tournament. None of the models predicted the correct champion</a:t>
            </a:r>
          </a:p>
        </p:txBody>
      </p:sp>
      <p:pic>
        <p:nvPicPr>
          <p:cNvPr id="16" name="Picture 2" descr="NCAA Division I Men's Basketball Tournament - Wikipedia">
            <a:extLst>
              <a:ext uri="{FF2B5EF4-FFF2-40B4-BE49-F238E27FC236}">
                <a16:creationId xmlns:a16="http://schemas.microsoft.com/office/drawing/2014/main" id="{CCCCA57B-0EE1-4AE1-9456-9D5AD879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5927518"/>
            <a:ext cx="2014704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9C51F9-6B33-42E1-A40E-ECA6A53F9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73" y="2730386"/>
            <a:ext cx="1824440" cy="12991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1C4595-7379-4CA1-BEBB-87AE424F7776}"/>
              </a:ext>
            </a:extLst>
          </p:cNvPr>
          <p:cNvSpPr/>
          <p:nvPr/>
        </p:nvSpPr>
        <p:spPr>
          <a:xfrm>
            <a:off x="1078332" y="2008768"/>
            <a:ext cx="1962150" cy="253305"/>
          </a:xfrm>
          <a:prstGeom prst="rect">
            <a:avLst/>
          </a:prstGeom>
          <a:solidFill>
            <a:srgbClr val="005EB8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ndara" panose="020E0502030303020204" pitchFamily="34" charset="0"/>
              </a:rPr>
              <a:t>Random Forest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07A2BF-C336-47EE-9CCF-5B1E9A1C32C1}"/>
              </a:ext>
            </a:extLst>
          </p:cNvPr>
          <p:cNvSpPr/>
          <p:nvPr/>
        </p:nvSpPr>
        <p:spPr>
          <a:xfrm>
            <a:off x="1078332" y="2251814"/>
            <a:ext cx="1962150" cy="202977"/>
          </a:xfrm>
          <a:prstGeom prst="rect">
            <a:avLst/>
          </a:prstGeom>
          <a:noFill/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rgbClr val="231F20"/>
                </a:solidFill>
              </a:rPr>
              <a:t>n=100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AAA8A2-362D-4861-9597-8FE097DFC248}"/>
              </a:ext>
            </a:extLst>
          </p:cNvPr>
          <p:cNvSpPr/>
          <p:nvPr/>
        </p:nvSpPr>
        <p:spPr>
          <a:xfrm>
            <a:off x="3993693" y="2008768"/>
            <a:ext cx="1962150" cy="253305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ndara" panose="020E0502030303020204" pitchFamily="34" charset="0"/>
              </a:rPr>
              <a:t>Random Forest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F407C0-3F54-4F51-99E2-7E5DB7E5E677}"/>
              </a:ext>
            </a:extLst>
          </p:cNvPr>
          <p:cNvSpPr/>
          <p:nvPr/>
        </p:nvSpPr>
        <p:spPr>
          <a:xfrm>
            <a:off x="3993693" y="2251814"/>
            <a:ext cx="1962150" cy="202977"/>
          </a:xfrm>
          <a:prstGeom prst="rect">
            <a:avLst/>
          </a:prstGeom>
          <a:noFill/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rgbClr val="231F20"/>
                </a:solidFill>
              </a:rPr>
              <a:t>n=300, max features =0.4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0BA8F-CDD4-476A-9585-690D69651B7C}"/>
              </a:ext>
            </a:extLst>
          </p:cNvPr>
          <p:cNvSpPr/>
          <p:nvPr/>
        </p:nvSpPr>
        <p:spPr>
          <a:xfrm>
            <a:off x="6898219" y="2008768"/>
            <a:ext cx="1962150" cy="253305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ndara" panose="020E0502030303020204" pitchFamily="34" charset="0"/>
              </a:rPr>
              <a:t>Logistic Regression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55EDD3-B12E-4EC7-95D2-FD1B5147AAD1}"/>
              </a:ext>
            </a:extLst>
          </p:cNvPr>
          <p:cNvSpPr/>
          <p:nvPr/>
        </p:nvSpPr>
        <p:spPr>
          <a:xfrm>
            <a:off x="6898219" y="2251814"/>
            <a:ext cx="1962150" cy="202977"/>
          </a:xfrm>
          <a:prstGeom prst="rect">
            <a:avLst/>
          </a:prstGeom>
          <a:noFill/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rgbClr val="231F20"/>
                </a:solidFill>
              </a:rPr>
              <a:t>default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CE84CE-E6B2-472B-8EC0-44F98434C846}"/>
              </a:ext>
            </a:extLst>
          </p:cNvPr>
          <p:cNvSpPr/>
          <p:nvPr/>
        </p:nvSpPr>
        <p:spPr>
          <a:xfrm>
            <a:off x="1078332" y="4299848"/>
            <a:ext cx="1962150" cy="253305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ndara" panose="020E0502030303020204" pitchFamily="34" charset="0"/>
              </a:rPr>
              <a:t>KNN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415CA9-37AC-458C-8B00-07C502D2B6C5}"/>
              </a:ext>
            </a:extLst>
          </p:cNvPr>
          <p:cNvSpPr/>
          <p:nvPr/>
        </p:nvSpPr>
        <p:spPr>
          <a:xfrm>
            <a:off x="1078332" y="4530194"/>
            <a:ext cx="1962150" cy="202977"/>
          </a:xfrm>
          <a:prstGeom prst="rect">
            <a:avLst/>
          </a:prstGeom>
          <a:noFill/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rgbClr val="231F20"/>
                </a:solidFill>
              </a:rPr>
              <a:t>n=9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44B2B3-19D5-4FFA-A45E-B15A5C384462}"/>
              </a:ext>
            </a:extLst>
          </p:cNvPr>
          <p:cNvSpPr/>
          <p:nvPr/>
        </p:nvSpPr>
        <p:spPr>
          <a:xfrm>
            <a:off x="3993693" y="4299848"/>
            <a:ext cx="1962150" cy="253305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ndara" panose="020E0502030303020204" pitchFamily="34" charset="0"/>
              </a:rPr>
              <a:t>Naïve Bayes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879AAC-9464-4833-AEA1-C7D8A561FED9}"/>
              </a:ext>
            </a:extLst>
          </p:cNvPr>
          <p:cNvSpPr/>
          <p:nvPr/>
        </p:nvSpPr>
        <p:spPr>
          <a:xfrm>
            <a:off x="3993693" y="4530194"/>
            <a:ext cx="1962150" cy="202977"/>
          </a:xfrm>
          <a:prstGeom prst="rect">
            <a:avLst/>
          </a:prstGeom>
          <a:noFill/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rgbClr val="231F20"/>
                </a:solidFill>
              </a:rPr>
              <a:t>default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821C06-6B65-4378-901F-2E451442AD70}"/>
              </a:ext>
            </a:extLst>
          </p:cNvPr>
          <p:cNvSpPr/>
          <p:nvPr/>
        </p:nvSpPr>
        <p:spPr>
          <a:xfrm>
            <a:off x="6898219" y="4299848"/>
            <a:ext cx="1962150" cy="253305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ndara" panose="020E0502030303020204" pitchFamily="34" charset="0"/>
              </a:rPr>
              <a:t>Perceptron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D50AA1-2853-40AC-9852-500A801CAD8D}"/>
              </a:ext>
            </a:extLst>
          </p:cNvPr>
          <p:cNvSpPr/>
          <p:nvPr/>
        </p:nvSpPr>
        <p:spPr>
          <a:xfrm>
            <a:off x="6898219" y="4530194"/>
            <a:ext cx="1962150" cy="202977"/>
          </a:xfrm>
          <a:prstGeom prst="rect">
            <a:avLst/>
          </a:prstGeom>
          <a:noFill/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rgbClr val="231F20"/>
                </a:solidFill>
              </a:rPr>
              <a:t>max iterations=8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8A510-AA56-4BE9-B1B6-4BFE1A2E921F}"/>
              </a:ext>
            </a:extLst>
          </p:cNvPr>
          <p:cNvSpPr txBox="1"/>
          <p:nvPr/>
        </p:nvSpPr>
        <p:spPr>
          <a:xfrm>
            <a:off x="1265657" y="2502014"/>
            <a:ext cx="158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5EB8"/>
                </a:solidFill>
                <a:latin typeface="Candara" panose="020E0502030303020204" pitchFamily="34" charset="0"/>
              </a:rPr>
              <a:t>Acc</a:t>
            </a:r>
            <a:r>
              <a:rPr lang="en-US" sz="1400" b="1">
                <a:solidFill>
                  <a:srgbClr val="005EB8"/>
                </a:solidFill>
              </a:rPr>
              <a:t> =0.783582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27AD8A-7BE7-411B-B355-8784F98B4E4F}"/>
              </a:ext>
            </a:extLst>
          </p:cNvPr>
          <p:cNvSpPr txBox="1"/>
          <p:nvPr/>
        </p:nvSpPr>
        <p:spPr>
          <a:xfrm>
            <a:off x="4181018" y="2502014"/>
            <a:ext cx="158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231F20"/>
                </a:solidFill>
                <a:latin typeface="Candara" panose="020E0502030303020204" pitchFamily="34" charset="0"/>
              </a:rPr>
              <a:t>Acc</a:t>
            </a:r>
            <a:r>
              <a:rPr lang="en-US" sz="1400" b="1">
                <a:solidFill>
                  <a:srgbClr val="231F20"/>
                </a:solidFill>
              </a:rPr>
              <a:t> =0.731343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7663A2-AD54-4567-9854-A28D494D3809}"/>
              </a:ext>
            </a:extLst>
          </p:cNvPr>
          <p:cNvSpPr txBox="1"/>
          <p:nvPr/>
        </p:nvSpPr>
        <p:spPr>
          <a:xfrm>
            <a:off x="7085544" y="2502014"/>
            <a:ext cx="158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231F20"/>
                </a:solidFill>
                <a:latin typeface="Candara" panose="020E0502030303020204" pitchFamily="34" charset="0"/>
              </a:rPr>
              <a:t>Acc</a:t>
            </a:r>
            <a:r>
              <a:rPr lang="en-US" sz="1400" b="1">
                <a:solidFill>
                  <a:srgbClr val="231F20"/>
                </a:solidFill>
              </a:rPr>
              <a:t> =0.746269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DAB508-C518-45C7-9402-31A1D0D94A49}"/>
              </a:ext>
            </a:extLst>
          </p:cNvPr>
          <p:cNvSpPr txBox="1"/>
          <p:nvPr/>
        </p:nvSpPr>
        <p:spPr>
          <a:xfrm>
            <a:off x="1265657" y="4790554"/>
            <a:ext cx="158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231F20"/>
                </a:solidFill>
                <a:latin typeface="Candara" panose="020E0502030303020204" pitchFamily="34" charset="0"/>
              </a:rPr>
              <a:t>Acc</a:t>
            </a:r>
            <a:r>
              <a:rPr lang="en-US" sz="1400" b="1">
                <a:solidFill>
                  <a:srgbClr val="231F20"/>
                </a:solidFill>
              </a:rPr>
              <a:t> =0.626866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FAC2B8-DF64-438F-9FC3-F1FC58FDA477}"/>
              </a:ext>
            </a:extLst>
          </p:cNvPr>
          <p:cNvSpPr txBox="1"/>
          <p:nvPr/>
        </p:nvSpPr>
        <p:spPr>
          <a:xfrm>
            <a:off x="4181018" y="4790554"/>
            <a:ext cx="158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231F20"/>
                </a:solidFill>
                <a:latin typeface="Candara" panose="020E0502030303020204" pitchFamily="34" charset="0"/>
              </a:rPr>
              <a:t>Acc</a:t>
            </a:r>
            <a:r>
              <a:rPr lang="en-US" sz="1400" b="1">
                <a:solidFill>
                  <a:srgbClr val="231F20"/>
                </a:solidFill>
              </a:rPr>
              <a:t> =0.746269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6701D4-EA19-495F-85A0-094E54C0394D}"/>
              </a:ext>
            </a:extLst>
          </p:cNvPr>
          <p:cNvSpPr txBox="1"/>
          <p:nvPr/>
        </p:nvSpPr>
        <p:spPr>
          <a:xfrm>
            <a:off x="7085544" y="4790554"/>
            <a:ext cx="158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231F20"/>
                </a:solidFill>
                <a:latin typeface="Candara" panose="020E0502030303020204" pitchFamily="34" charset="0"/>
              </a:rPr>
              <a:t>Acc</a:t>
            </a:r>
            <a:r>
              <a:rPr lang="en-US" sz="1400" b="1">
                <a:solidFill>
                  <a:srgbClr val="231F20"/>
                </a:solidFill>
              </a:rPr>
              <a:t> =0.738806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CD9C56-578A-4965-BC6C-226F531AF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234" y="2730386"/>
            <a:ext cx="1824440" cy="12991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3513C6E-1926-4D98-9F6F-8C9BFFDD1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760" y="2730386"/>
            <a:ext cx="1824440" cy="129918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637D1A-EC4A-43DB-935A-9E5E9DE50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873" y="5023144"/>
            <a:ext cx="1824440" cy="129918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000A034-DA3B-4E37-B83C-AA2C99301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234" y="5023144"/>
            <a:ext cx="1824440" cy="12991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70EFF5C-BE7E-444F-966D-E4EB3F0AB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5760" y="5023144"/>
            <a:ext cx="1824440" cy="1299188"/>
          </a:xfrm>
          <a:prstGeom prst="rect">
            <a:avLst/>
          </a:prstGeom>
        </p:spPr>
      </p:pic>
      <p:pic>
        <p:nvPicPr>
          <p:cNvPr id="2052" name="Picture 4" descr="Tennessee Volunteers College Basketball - Tennessee News, Scores, Stats,  Rumors &amp; More - ESPN">
            <a:extLst>
              <a:ext uri="{FF2B5EF4-FFF2-40B4-BE49-F238E27FC236}">
                <a16:creationId xmlns:a16="http://schemas.microsoft.com/office/drawing/2014/main" id="{C8D3989E-EC67-4A7F-9326-8506F495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95257" y="2108184"/>
            <a:ext cx="256540" cy="25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n on My Teams, My Players, My Athletes">
            <a:extLst>
              <a:ext uri="{FF2B5EF4-FFF2-40B4-BE49-F238E27FC236}">
                <a16:creationId xmlns:a16="http://schemas.microsoft.com/office/drawing/2014/main" id="{5B3F4B25-9990-4E8B-A04D-A4E74C8E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83" y="2108184"/>
            <a:ext cx="295466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Pin on My Teams, My Players, My Athletes">
            <a:extLst>
              <a:ext uri="{FF2B5EF4-FFF2-40B4-BE49-F238E27FC236}">
                <a16:creationId xmlns:a16="http://schemas.microsoft.com/office/drawing/2014/main" id="{F3DCC3C7-13FE-4EEE-885F-3CEF61BB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909" y="2129337"/>
            <a:ext cx="295466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in on My Teams, My Players, My Athletes">
            <a:extLst>
              <a:ext uri="{FF2B5EF4-FFF2-40B4-BE49-F238E27FC236}">
                <a16:creationId xmlns:a16="http://schemas.microsoft.com/office/drawing/2014/main" id="{3CC00730-D3B4-48C1-84C8-D6188158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1" y="4429117"/>
            <a:ext cx="295466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nzaga Bulldogs College Basketball - Gonzaga News, Scores, Stats, Rumors &amp;  More - ESPN">
            <a:extLst>
              <a:ext uri="{FF2B5EF4-FFF2-40B4-BE49-F238E27FC236}">
                <a16:creationId xmlns:a16="http://schemas.microsoft.com/office/drawing/2014/main" id="{8CD299C8-4F99-474F-896D-AD290D85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279" y="4398220"/>
            <a:ext cx="369570" cy="3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rth Carolina Tar Heels men's basketball - Wikipedia">
            <a:extLst>
              <a:ext uri="{FF2B5EF4-FFF2-40B4-BE49-F238E27FC236}">
                <a16:creationId xmlns:a16="http://schemas.microsoft.com/office/drawing/2014/main" id="{6C15CDD5-B36C-48DE-9A67-3D8CA77B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361" y="4415023"/>
            <a:ext cx="35137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6C9CD40-FF7D-4B35-83E5-0282261C24E7}"/>
              </a:ext>
            </a:extLst>
          </p:cNvPr>
          <p:cNvSpPr txBox="1"/>
          <p:nvPr/>
        </p:nvSpPr>
        <p:spPr>
          <a:xfrm>
            <a:off x="-13235" y="6315950"/>
            <a:ext cx="10014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andara" panose="020E0502030303020204" pitchFamily="34" charset="0"/>
              </a:rPr>
              <a:t>Predicted Winners: Duke, Tennessee, Gonzaga, and North Carolina</a:t>
            </a:r>
          </a:p>
        </p:txBody>
      </p:sp>
      <p:pic>
        <p:nvPicPr>
          <p:cNvPr id="2060" name="Picture 12" descr="Virginia Cavaliers - Wikipedia">
            <a:extLst>
              <a:ext uri="{FF2B5EF4-FFF2-40B4-BE49-F238E27FC236}">
                <a16:creationId xmlns:a16="http://schemas.microsoft.com/office/drawing/2014/main" id="{FD26FB4D-3127-4562-BD2F-CCB4702A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683" y="3447172"/>
            <a:ext cx="743585" cy="58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B8ABCC2-8B9B-4971-AEB2-CFC775D8F927}"/>
              </a:ext>
            </a:extLst>
          </p:cNvPr>
          <p:cNvSpPr/>
          <p:nvPr/>
        </p:nvSpPr>
        <p:spPr>
          <a:xfrm>
            <a:off x="9983750" y="2880167"/>
            <a:ext cx="1733455" cy="1631298"/>
          </a:xfrm>
          <a:prstGeom prst="rect">
            <a:avLst/>
          </a:prstGeom>
          <a:noFill/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DB2FB8-EB19-4945-A881-117A8E218B3E}"/>
              </a:ext>
            </a:extLst>
          </p:cNvPr>
          <p:cNvSpPr txBox="1"/>
          <p:nvPr/>
        </p:nvSpPr>
        <p:spPr>
          <a:xfrm>
            <a:off x="10056726" y="2939893"/>
            <a:ext cx="158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231F20"/>
                </a:solidFill>
                <a:latin typeface="+mj-lt"/>
              </a:rPr>
              <a:t>2019 </a:t>
            </a:r>
            <a:r>
              <a:rPr lang="en-US" sz="1400" b="1">
                <a:solidFill>
                  <a:srgbClr val="231F20"/>
                </a:solidFill>
                <a:latin typeface="Candara" panose="020E0502030303020204" pitchFamily="34" charset="0"/>
              </a:rPr>
              <a:t>Champions</a:t>
            </a:r>
            <a:endParaRPr lang="en-US" sz="1400" b="1">
              <a:solidFill>
                <a:srgbClr val="231F2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886E48-96F1-431E-B504-531B53C601AC}"/>
              </a:ext>
            </a:extLst>
          </p:cNvPr>
          <p:cNvSpPr txBox="1"/>
          <p:nvPr/>
        </p:nvSpPr>
        <p:spPr>
          <a:xfrm>
            <a:off x="10056726" y="4099994"/>
            <a:ext cx="158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31F20"/>
                </a:solidFill>
                <a:latin typeface="+mj-lt"/>
              </a:rPr>
              <a:t>Virginia</a:t>
            </a:r>
            <a:endParaRPr lang="en-US" sz="1400">
              <a:solidFill>
                <a:srgbClr val="231F2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8C113A-D120-4FB3-8EEF-BD0FE6329525}"/>
              </a:ext>
            </a:extLst>
          </p:cNvPr>
          <p:cNvSpPr txBox="1"/>
          <p:nvPr/>
        </p:nvSpPr>
        <p:spPr>
          <a:xfrm>
            <a:off x="390205" y="6636052"/>
            <a:ext cx="1020792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Inter"/>
              </a:rPr>
              <a:t>Source: https://www.kaggle.com/c/ncaam-march-mania-2021/data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900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41B68-F595-4A29-8DA4-AEC776098A52}"/>
              </a:ext>
            </a:extLst>
          </p:cNvPr>
          <p:cNvSpPr/>
          <p:nvPr/>
        </p:nvSpPr>
        <p:spPr>
          <a:xfrm>
            <a:off x="0" y="795158"/>
            <a:ext cx="12192000" cy="28997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83514-A027-466C-89B7-312689926315}"/>
              </a:ext>
            </a:extLst>
          </p:cNvPr>
          <p:cNvSpPr/>
          <p:nvPr/>
        </p:nvSpPr>
        <p:spPr>
          <a:xfrm rot="16200000" flipH="1">
            <a:off x="10775868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0A001-D633-47E8-9668-06AB27D3E8E4}"/>
              </a:ext>
            </a:extLst>
          </p:cNvPr>
          <p:cNvSpPr/>
          <p:nvPr/>
        </p:nvSpPr>
        <p:spPr>
          <a:xfrm flipH="1">
            <a:off x="11731399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9F75-3404-4E0D-8101-CCC09B88B9F1}"/>
              </a:ext>
            </a:extLst>
          </p:cNvPr>
          <p:cNvSpPr/>
          <p:nvPr/>
        </p:nvSpPr>
        <p:spPr>
          <a:xfrm flipH="1">
            <a:off x="11744099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44A95-7FF4-4725-A394-47ED56C34E35}"/>
              </a:ext>
            </a:extLst>
          </p:cNvPr>
          <p:cNvSpPr/>
          <p:nvPr/>
        </p:nvSpPr>
        <p:spPr>
          <a:xfrm flipH="1">
            <a:off x="11055506" y="863468"/>
            <a:ext cx="64008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1EB4E-C561-40A6-A7E0-4DF15B067702}"/>
              </a:ext>
            </a:extLst>
          </p:cNvPr>
          <p:cNvSpPr/>
          <p:nvPr/>
        </p:nvSpPr>
        <p:spPr>
          <a:xfrm rot="5400000">
            <a:off x="-412832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EC651-4EB6-42F6-A5CF-E4B833CB17AC}"/>
              </a:ext>
            </a:extLst>
          </p:cNvPr>
          <p:cNvSpPr/>
          <p:nvPr/>
        </p:nvSpPr>
        <p:spPr>
          <a:xfrm>
            <a:off x="-3401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43A0B-9D5B-4346-8776-5D5E98C30E93}"/>
              </a:ext>
            </a:extLst>
          </p:cNvPr>
          <p:cNvSpPr/>
          <p:nvPr/>
        </p:nvSpPr>
        <p:spPr>
          <a:xfrm>
            <a:off x="-3401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D97600-59AA-49E1-B88F-2189B21715BE}"/>
              </a:ext>
            </a:extLst>
          </p:cNvPr>
          <p:cNvSpPr/>
          <p:nvPr/>
        </p:nvSpPr>
        <p:spPr>
          <a:xfrm>
            <a:off x="565306" y="863468"/>
            <a:ext cx="10972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CF76-6D28-4DC2-95A0-2CF712762D7F}"/>
              </a:ext>
            </a:extLst>
          </p:cNvPr>
          <p:cNvSpPr txBox="1"/>
          <p:nvPr/>
        </p:nvSpPr>
        <p:spPr>
          <a:xfrm>
            <a:off x="968453" y="16717"/>
            <a:ext cx="100141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latin typeface="Candara"/>
              </a:rPr>
              <a:t>And the projected winner 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908AAF-C06C-4C7E-8355-6E58DBD8F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2"/>
          <a:stretch/>
        </p:blipFill>
        <p:spPr>
          <a:xfrm>
            <a:off x="1658471" y="1119747"/>
            <a:ext cx="8875059" cy="5670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E2361-2CFE-499B-8D63-0511E254BCF2}"/>
              </a:ext>
            </a:extLst>
          </p:cNvPr>
          <p:cNvSpPr txBox="1"/>
          <p:nvPr/>
        </p:nvSpPr>
        <p:spPr>
          <a:xfrm>
            <a:off x="2660994" y="402623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MICHIGAN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4BFE9-4E67-476D-8E2A-0A32388CC8D1}"/>
              </a:ext>
            </a:extLst>
          </p:cNvPr>
          <p:cNvSpPr txBox="1"/>
          <p:nvPr/>
        </p:nvSpPr>
        <p:spPr>
          <a:xfrm>
            <a:off x="2660994" y="642399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ALABAMA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F2B124-C7AE-45B0-9B24-66800660E82E}"/>
              </a:ext>
            </a:extLst>
          </p:cNvPr>
          <p:cNvSpPr txBox="1"/>
          <p:nvPr/>
        </p:nvSpPr>
        <p:spPr>
          <a:xfrm>
            <a:off x="2660994" y="575672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TEXAS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9F919-F714-44AF-94CE-87A32D43254E}"/>
              </a:ext>
            </a:extLst>
          </p:cNvPr>
          <p:cNvSpPr txBox="1"/>
          <p:nvPr/>
        </p:nvSpPr>
        <p:spPr>
          <a:xfrm>
            <a:off x="2660994" y="5009671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FLORIDA 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F7E74-1830-4737-8481-97B547BE3839}"/>
              </a:ext>
            </a:extLst>
          </p:cNvPr>
          <p:cNvSpPr txBox="1"/>
          <p:nvPr/>
        </p:nvSpPr>
        <p:spPr>
          <a:xfrm>
            <a:off x="2660994" y="472174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COLORADO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D024F-138D-42BF-81D1-3013B0670885}"/>
              </a:ext>
            </a:extLst>
          </p:cNvPr>
          <p:cNvSpPr txBox="1"/>
          <p:nvPr/>
        </p:nvSpPr>
        <p:spPr>
          <a:xfrm>
            <a:off x="2660994" y="5447382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UCLA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E0B6A6-4C2A-4FA8-A640-069565ABCBF9}"/>
              </a:ext>
            </a:extLst>
          </p:cNvPr>
          <p:cNvSpPr txBox="1"/>
          <p:nvPr/>
        </p:nvSpPr>
        <p:spPr>
          <a:xfrm>
            <a:off x="2660994" y="4342397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LSU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F13FD0-4806-41D0-A08A-FCFE9201D11E}"/>
              </a:ext>
            </a:extLst>
          </p:cNvPr>
          <p:cNvSpPr txBox="1"/>
          <p:nvPr/>
        </p:nvSpPr>
        <p:spPr>
          <a:xfrm>
            <a:off x="2660994" y="611120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UCONN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6412AF-E5DC-4743-8690-860D5E50D39B}"/>
              </a:ext>
            </a:extLst>
          </p:cNvPr>
          <p:cNvSpPr txBox="1"/>
          <p:nvPr/>
        </p:nvSpPr>
        <p:spPr>
          <a:xfrm>
            <a:off x="2660994" y="112267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GONZAGA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AFEA65-5C16-48D7-9962-3BBC6BE8766C}"/>
              </a:ext>
            </a:extLst>
          </p:cNvPr>
          <p:cNvSpPr txBox="1"/>
          <p:nvPr/>
        </p:nvSpPr>
        <p:spPr>
          <a:xfrm>
            <a:off x="2660994" y="352043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IOWA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D30EC4-1669-4413-8EF2-C76DBC9E4A62}"/>
              </a:ext>
            </a:extLst>
          </p:cNvPr>
          <p:cNvSpPr txBox="1"/>
          <p:nvPr/>
        </p:nvSpPr>
        <p:spPr>
          <a:xfrm>
            <a:off x="2660994" y="285316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KANSAS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420A5-EBC8-4065-B282-8949B905AF10}"/>
              </a:ext>
            </a:extLst>
          </p:cNvPr>
          <p:cNvSpPr txBox="1"/>
          <p:nvPr/>
        </p:nvSpPr>
        <p:spPr>
          <a:xfrm>
            <a:off x="2660994" y="2106114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VIRGINIA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75D13-5014-44F3-A219-BD97097C3C45}"/>
              </a:ext>
            </a:extLst>
          </p:cNvPr>
          <p:cNvSpPr txBox="1"/>
          <p:nvPr/>
        </p:nvSpPr>
        <p:spPr>
          <a:xfrm>
            <a:off x="2660994" y="1818191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UCSB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0D6161-B312-4032-A09A-FD4A0C5CC738}"/>
              </a:ext>
            </a:extLst>
          </p:cNvPr>
          <p:cNvSpPr txBox="1"/>
          <p:nvPr/>
        </p:nvSpPr>
        <p:spPr>
          <a:xfrm>
            <a:off x="2660994" y="254382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USC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221928-C6BB-4677-82CE-F0513520C907}"/>
              </a:ext>
            </a:extLst>
          </p:cNvPr>
          <p:cNvSpPr txBox="1"/>
          <p:nvPr/>
        </p:nvSpPr>
        <p:spPr>
          <a:xfrm>
            <a:off x="2660994" y="1438840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OKLAHOMA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BE666E-C43B-41C2-B9ED-21E5410AB00A}"/>
              </a:ext>
            </a:extLst>
          </p:cNvPr>
          <p:cNvSpPr txBox="1"/>
          <p:nvPr/>
        </p:nvSpPr>
        <p:spPr>
          <a:xfrm>
            <a:off x="2660994" y="3207651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OREGON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36605B-9141-424F-AF73-B8A1F0D3B72B}"/>
              </a:ext>
            </a:extLst>
          </p:cNvPr>
          <p:cNvSpPr txBox="1"/>
          <p:nvPr/>
        </p:nvSpPr>
        <p:spPr>
          <a:xfrm>
            <a:off x="8576900" y="403085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ILLINOIS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5B1A31-EB46-4504-ADED-DC948A552ED6}"/>
              </a:ext>
            </a:extLst>
          </p:cNvPr>
          <p:cNvSpPr txBox="1"/>
          <p:nvPr/>
        </p:nvSpPr>
        <p:spPr>
          <a:xfrm>
            <a:off x="8576900" y="642861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HOUSTON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73CDB-9456-4D6A-A8F1-31C8F1991455}"/>
              </a:ext>
            </a:extLst>
          </p:cNvPr>
          <p:cNvSpPr txBox="1"/>
          <p:nvPr/>
        </p:nvSpPr>
        <p:spPr>
          <a:xfrm>
            <a:off x="8576900" y="576134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WEST VIRGINIA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46833-A134-4CF3-BB6C-0F2559F10E0B}"/>
              </a:ext>
            </a:extLst>
          </p:cNvPr>
          <p:cNvSpPr txBox="1"/>
          <p:nvPr/>
        </p:nvSpPr>
        <p:spPr>
          <a:xfrm>
            <a:off x="8576900" y="5014291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OKLAHOMA 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A7F677-EBC2-4CA0-B4E8-06A58581BC5B}"/>
              </a:ext>
            </a:extLst>
          </p:cNvPr>
          <p:cNvSpPr txBox="1"/>
          <p:nvPr/>
        </p:nvSpPr>
        <p:spPr>
          <a:xfrm>
            <a:off x="8576900" y="472636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TENNESSEE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CCF5BF-A847-4FA4-9FBA-B17F7A77EBDD}"/>
              </a:ext>
            </a:extLst>
          </p:cNvPr>
          <p:cNvSpPr txBox="1"/>
          <p:nvPr/>
        </p:nvSpPr>
        <p:spPr>
          <a:xfrm>
            <a:off x="8576900" y="5452002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SYRACUSE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A28D6B-66D9-462E-A7B7-7AB6D4A31682}"/>
              </a:ext>
            </a:extLst>
          </p:cNvPr>
          <p:cNvSpPr txBox="1"/>
          <p:nvPr/>
        </p:nvSpPr>
        <p:spPr>
          <a:xfrm>
            <a:off x="8576900" y="4347017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GEORGIA TECH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627C32-8AF7-4D9D-9A87-FDEA2B38D84C}"/>
              </a:ext>
            </a:extLst>
          </p:cNvPr>
          <p:cNvSpPr txBox="1"/>
          <p:nvPr/>
        </p:nvSpPr>
        <p:spPr>
          <a:xfrm>
            <a:off x="8576900" y="611582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CLEMSON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F789EC-6829-429F-A562-349F4AFC30AD}"/>
              </a:ext>
            </a:extLst>
          </p:cNvPr>
          <p:cNvSpPr txBox="1"/>
          <p:nvPr/>
        </p:nvSpPr>
        <p:spPr>
          <a:xfrm>
            <a:off x="8576900" y="112729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BAYLOR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FA73FE-FB1F-423D-8C66-2169AB5FA0D3}"/>
              </a:ext>
            </a:extLst>
          </p:cNvPr>
          <p:cNvSpPr txBox="1"/>
          <p:nvPr/>
        </p:nvSpPr>
        <p:spPr>
          <a:xfrm>
            <a:off x="8576900" y="352505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OHIO 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6286E2-98B5-4C7A-BF5F-3477F2FBEEBC}"/>
              </a:ext>
            </a:extLst>
          </p:cNvPr>
          <p:cNvSpPr txBox="1"/>
          <p:nvPr/>
        </p:nvSpPr>
        <p:spPr>
          <a:xfrm>
            <a:off x="8576900" y="285778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ARKANSAS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C08278-74BE-4E57-A691-7AEDF4B674EA}"/>
              </a:ext>
            </a:extLst>
          </p:cNvPr>
          <p:cNvSpPr txBox="1"/>
          <p:nvPr/>
        </p:nvSpPr>
        <p:spPr>
          <a:xfrm>
            <a:off x="8576900" y="2110734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PURDUE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28C0A0-FEF6-4EE5-9648-F234D6BA63CF}"/>
              </a:ext>
            </a:extLst>
          </p:cNvPr>
          <p:cNvSpPr txBox="1"/>
          <p:nvPr/>
        </p:nvSpPr>
        <p:spPr>
          <a:xfrm>
            <a:off x="8576900" y="1822811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WINTHROP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EA989-5A86-4B20-9BDC-AE8EA394F1DB}"/>
              </a:ext>
            </a:extLst>
          </p:cNvPr>
          <p:cNvSpPr txBox="1"/>
          <p:nvPr/>
        </p:nvSpPr>
        <p:spPr>
          <a:xfrm>
            <a:off x="8576900" y="254844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TEXAS TECH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CC1BF9-7BE7-470B-BB41-404EFD0C4C6D}"/>
              </a:ext>
            </a:extLst>
          </p:cNvPr>
          <p:cNvSpPr txBox="1"/>
          <p:nvPr/>
        </p:nvSpPr>
        <p:spPr>
          <a:xfrm>
            <a:off x="8522200" y="1443460"/>
            <a:ext cx="1065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NORTH CAROLINA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F8781B-2D00-4884-A0D5-D336B5333A6C}"/>
              </a:ext>
            </a:extLst>
          </p:cNvPr>
          <p:cNvSpPr txBox="1"/>
          <p:nvPr/>
        </p:nvSpPr>
        <p:spPr>
          <a:xfrm>
            <a:off x="8576900" y="3212271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FLORIDA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B460BF-5461-4DD2-92C5-0934ED39C6DB}"/>
              </a:ext>
            </a:extLst>
          </p:cNvPr>
          <p:cNvSpPr txBox="1"/>
          <p:nvPr/>
        </p:nvSpPr>
        <p:spPr>
          <a:xfrm>
            <a:off x="3665649" y="4178637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MICHIGAN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5B99A1-3FA9-40C9-897C-770ED3DCBA9B}"/>
              </a:ext>
            </a:extLst>
          </p:cNvPr>
          <p:cNvSpPr txBox="1"/>
          <p:nvPr/>
        </p:nvSpPr>
        <p:spPr>
          <a:xfrm>
            <a:off x="3665649" y="626567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ALABAMA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BBE9BB-AC51-4F66-B77E-62AA5E90B03C}"/>
              </a:ext>
            </a:extLst>
          </p:cNvPr>
          <p:cNvSpPr txBox="1"/>
          <p:nvPr/>
        </p:nvSpPr>
        <p:spPr>
          <a:xfrm>
            <a:off x="3665649" y="486022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FLORIDA 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1BCFC-739A-4253-AE4E-5A4786158F29}"/>
              </a:ext>
            </a:extLst>
          </p:cNvPr>
          <p:cNvSpPr txBox="1"/>
          <p:nvPr/>
        </p:nvSpPr>
        <p:spPr>
          <a:xfrm>
            <a:off x="3665649" y="5582030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UCLA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55BCDD-C40E-4AC8-B85D-ED83E3EBBD08}"/>
              </a:ext>
            </a:extLst>
          </p:cNvPr>
          <p:cNvSpPr txBox="1"/>
          <p:nvPr/>
        </p:nvSpPr>
        <p:spPr>
          <a:xfrm>
            <a:off x="3665649" y="126620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GONZAGA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5294B1-0E5F-4A99-8E0F-03B5037E3BE3}"/>
              </a:ext>
            </a:extLst>
          </p:cNvPr>
          <p:cNvSpPr txBox="1"/>
          <p:nvPr/>
        </p:nvSpPr>
        <p:spPr>
          <a:xfrm>
            <a:off x="3665649" y="3379873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IOWA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8DB610-BD94-4AE7-8FFA-DB74AE81A9A1}"/>
              </a:ext>
            </a:extLst>
          </p:cNvPr>
          <p:cNvSpPr txBox="1"/>
          <p:nvPr/>
        </p:nvSpPr>
        <p:spPr>
          <a:xfrm>
            <a:off x="3665649" y="2712603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KANSAS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AE4735-668D-45DF-BFB8-B9735A7B99B9}"/>
              </a:ext>
            </a:extLst>
          </p:cNvPr>
          <p:cNvSpPr txBox="1"/>
          <p:nvPr/>
        </p:nvSpPr>
        <p:spPr>
          <a:xfrm>
            <a:off x="3665649" y="1947792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VIRGINIA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A40354-9901-4EB4-8D84-5A0A61EFF846}"/>
              </a:ext>
            </a:extLst>
          </p:cNvPr>
          <p:cNvSpPr txBox="1"/>
          <p:nvPr/>
        </p:nvSpPr>
        <p:spPr>
          <a:xfrm>
            <a:off x="7601830" y="420101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ILLINOIS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6A5203-60E4-41CE-9F20-9C2E6FA5BD10}"/>
              </a:ext>
            </a:extLst>
          </p:cNvPr>
          <p:cNvSpPr txBox="1"/>
          <p:nvPr/>
        </p:nvSpPr>
        <p:spPr>
          <a:xfrm>
            <a:off x="7601830" y="6279173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HOUSTON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51B49F-136B-48E7-B656-279CB8906796}"/>
              </a:ext>
            </a:extLst>
          </p:cNvPr>
          <p:cNvSpPr txBox="1"/>
          <p:nvPr/>
        </p:nvSpPr>
        <p:spPr>
          <a:xfrm>
            <a:off x="7601830" y="4869894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TENNESSEE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E57D33-B9F1-4178-A6EB-253F9EC5C638}"/>
              </a:ext>
            </a:extLst>
          </p:cNvPr>
          <p:cNvSpPr txBox="1"/>
          <p:nvPr/>
        </p:nvSpPr>
        <p:spPr>
          <a:xfrm>
            <a:off x="7601830" y="558664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SYRACUSE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DF2773-4F5F-402D-9D8C-72384D755162}"/>
              </a:ext>
            </a:extLst>
          </p:cNvPr>
          <p:cNvSpPr txBox="1"/>
          <p:nvPr/>
        </p:nvSpPr>
        <p:spPr>
          <a:xfrm>
            <a:off x="7601830" y="1270824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BAYLOR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5FA4AF-A108-4E4E-A08A-A7D94A7E7A95}"/>
              </a:ext>
            </a:extLst>
          </p:cNvPr>
          <p:cNvSpPr txBox="1"/>
          <p:nvPr/>
        </p:nvSpPr>
        <p:spPr>
          <a:xfrm>
            <a:off x="7601830" y="3384494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OHIO 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41F6926-6E1D-4217-96EE-AB680A8042D6}"/>
              </a:ext>
            </a:extLst>
          </p:cNvPr>
          <p:cNvSpPr txBox="1"/>
          <p:nvPr/>
        </p:nvSpPr>
        <p:spPr>
          <a:xfrm>
            <a:off x="7601830" y="2708346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B050"/>
                </a:solidFill>
                <a:latin typeface="Candara" panose="020E0502030303020204" pitchFamily="34" charset="0"/>
              </a:rPr>
              <a:t>ARKANSAS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207A4-005E-4793-B301-FB6AFFEF51F6}"/>
              </a:ext>
            </a:extLst>
          </p:cNvPr>
          <p:cNvSpPr txBox="1"/>
          <p:nvPr/>
        </p:nvSpPr>
        <p:spPr>
          <a:xfrm>
            <a:off x="7601830" y="1948579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C00000"/>
                </a:solidFill>
                <a:latin typeface="Candara" panose="020E0502030303020204" pitchFamily="34" charset="0"/>
              </a:rPr>
              <a:t>WINTHROP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23EBBB-AB12-4ABE-BA06-DA3BF69009AB}"/>
              </a:ext>
            </a:extLst>
          </p:cNvPr>
          <p:cNvSpPr txBox="1"/>
          <p:nvPr/>
        </p:nvSpPr>
        <p:spPr>
          <a:xfrm>
            <a:off x="4403975" y="449809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MICHIGAN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A3ED97-EB23-4297-BF34-99EC89B2E1AA}"/>
              </a:ext>
            </a:extLst>
          </p:cNvPr>
          <p:cNvSpPr txBox="1"/>
          <p:nvPr/>
        </p:nvSpPr>
        <p:spPr>
          <a:xfrm>
            <a:off x="4403975" y="6070226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ALABAMA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382901-CD30-4A65-B467-EA906587F149}"/>
              </a:ext>
            </a:extLst>
          </p:cNvPr>
          <p:cNvSpPr txBox="1"/>
          <p:nvPr/>
        </p:nvSpPr>
        <p:spPr>
          <a:xfrm>
            <a:off x="4421729" y="1605039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GONZAGA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5F9FC9-BA77-4A01-AF8B-F95C01B076E1}"/>
              </a:ext>
            </a:extLst>
          </p:cNvPr>
          <p:cNvSpPr txBox="1"/>
          <p:nvPr/>
        </p:nvSpPr>
        <p:spPr>
          <a:xfrm>
            <a:off x="4421729" y="3044002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IOWA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73323A-0C35-4180-B952-8DF378C2E9BD}"/>
              </a:ext>
            </a:extLst>
          </p:cNvPr>
          <p:cNvSpPr txBox="1"/>
          <p:nvPr/>
        </p:nvSpPr>
        <p:spPr>
          <a:xfrm>
            <a:off x="6795441" y="5916667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HOUSTON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7E68FE-C2CD-4F48-BAA3-623994725A06}"/>
              </a:ext>
            </a:extLst>
          </p:cNvPr>
          <p:cNvSpPr txBox="1"/>
          <p:nvPr/>
        </p:nvSpPr>
        <p:spPr>
          <a:xfrm>
            <a:off x="6795441" y="450738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TENNESSEE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0AFD59-C048-40B0-88FF-ECF8608E9FA2}"/>
              </a:ext>
            </a:extLst>
          </p:cNvPr>
          <p:cNvSpPr txBox="1"/>
          <p:nvPr/>
        </p:nvSpPr>
        <p:spPr>
          <a:xfrm>
            <a:off x="6813198" y="1600778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BAYLOR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2384E6-0D5A-4D02-88B7-1E90E864EC4A}"/>
              </a:ext>
            </a:extLst>
          </p:cNvPr>
          <p:cNvSpPr txBox="1"/>
          <p:nvPr/>
        </p:nvSpPr>
        <p:spPr>
          <a:xfrm>
            <a:off x="6813198" y="3039743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OHIO ST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FAE52A-CD23-4226-BFA8-73B777DC8401}"/>
              </a:ext>
            </a:extLst>
          </p:cNvPr>
          <p:cNvSpPr txBox="1"/>
          <p:nvPr/>
        </p:nvSpPr>
        <p:spPr>
          <a:xfrm>
            <a:off x="5058308" y="5194194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MICHIGAN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DB8B5B-12D4-4682-9583-FB160BDFFF67}"/>
              </a:ext>
            </a:extLst>
          </p:cNvPr>
          <p:cNvSpPr txBox="1"/>
          <p:nvPr/>
        </p:nvSpPr>
        <p:spPr>
          <a:xfrm>
            <a:off x="5058308" y="2291074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GONZAGA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DB597E-5805-403A-BE46-D954AFB00CE7}"/>
              </a:ext>
            </a:extLst>
          </p:cNvPr>
          <p:cNvSpPr txBox="1"/>
          <p:nvPr/>
        </p:nvSpPr>
        <p:spPr>
          <a:xfrm>
            <a:off x="6184361" y="5225689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HOUSTON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1E6070-165A-43A8-9C21-B7524B88D6F3}"/>
              </a:ext>
            </a:extLst>
          </p:cNvPr>
          <p:cNvSpPr txBox="1"/>
          <p:nvPr/>
        </p:nvSpPr>
        <p:spPr>
          <a:xfrm>
            <a:off x="6202118" y="2285844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4C4E4D"/>
                </a:solidFill>
                <a:latin typeface="Candara" panose="020E0502030303020204" pitchFamily="34" charset="0"/>
              </a:rPr>
              <a:t>BAYLOR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267C02-5D9B-4A32-A451-ECDB3B9EC133}"/>
              </a:ext>
            </a:extLst>
          </p:cNvPr>
          <p:cNvSpPr txBox="1"/>
          <p:nvPr/>
        </p:nvSpPr>
        <p:spPr>
          <a:xfrm>
            <a:off x="6644495" y="4027745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BAYLOR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816A6D-3ACC-4B6E-8B54-1039B0B4FA88}"/>
              </a:ext>
            </a:extLst>
          </p:cNvPr>
          <p:cNvSpPr txBox="1"/>
          <p:nvPr/>
        </p:nvSpPr>
        <p:spPr>
          <a:xfrm>
            <a:off x="4564286" y="4042324"/>
            <a:ext cx="96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4C4E4D"/>
                </a:solidFill>
                <a:latin typeface="Candara" panose="020E0502030303020204" pitchFamily="34" charset="0"/>
              </a:rPr>
              <a:t>GONZAGA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EC7E7B-BA66-4BC9-92CE-2E8A8B431EB9}"/>
              </a:ext>
            </a:extLst>
          </p:cNvPr>
          <p:cNvSpPr txBox="1"/>
          <p:nvPr/>
        </p:nvSpPr>
        <p:spPr>
          <a:xfrm>
            <a:off x="5651836" y="4015690"/>
            <a:ext cx="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5EB8"/>
                </a:solidFill>
                <a:latin typeface="Candara" panose="020E0502030303020204" pitchFamily="34" charset="0"/>
              </a:rPr>
              <a:t>BAYLOR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9909E-DC64-4809-8B9F-D8D26C1107E0}"/>
              </a:ext>
            </a:extLst>
          </p:cNvPr>
          <p:cNvSpPr/>
          <p:nvPr/>
        </p:nvSpPr>
        <p:spPr>
          <a:xfrm>
            <a:off x="4722920" y="6326652"/>
            <a:ext cx="2878910" cy="439673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6D4C67-919E-47B6-9EDA-9B46D178C1B1}"/>
              </a:ext>
            </a:extLst>
          </p:cNvPr>
          <p:cNvSpPr txBox="1"/>
          <p:nvPr/>
        </p:nvSpPr>
        <p:spPr>
          <a:xfrm>
            <a:off x="4830867" y="6381045"/>
            <a:ext cx="267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Model: Random Forest 1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41B68-F595-4A29-8DA4-AEC776098A52}"/>
              </a:ext>
            </a:extLst>
          </p:cNvPr>
          <p:cNvSpPr/>
          <p:nvPr/>
        </p:nvSpPr>
        <p:spPr>
          <a:xfrm>
            <a:off x="0" y="795158"/>
            <a:ext cx="12192000" cy="28997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83514-A027-466C-89B7-312689926315}"/>
              </a:ext>
            </a:extLst>
          </p:cNvPr>
          <p:cNvSpPr/>
          <p:nvPr/>
        </p:nvSpPr>
        <p:spPr>
          <a:xfrm rot="16200000" flipH="1">
            <a:off x="10775868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0A001-D633-47E8-9668-06AB27D3E8E4}"/>
              </a:ext>
            </a:extLst>
          </p:cNvPr>
          <p:cNvSpPr/>
          <p:nvPr/>
        </p:nvSpPr>
        <p:spPr>
          <a:xfrm flipH="1">
            <a:off x="11731399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9F75-3404-4E0D-8101-CCC09B88B9F1}"/>
              </a:ext>
            </a:extLst>
          </p:cNvPr>
          <p:cNvSpPr/>
          <p:nvPr/>
        </p:nvSpPr>
        <p:spPr>
          <a:xfrm flipH="1">
            <a:off x="11744099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44A95-7FF4-4725-A394-47ED56C34E35}"/>
              </a:ext>
            </a:extLst>
          </p:cNvPr>
          <p:cNvSpPr/>
          <p:nvPr/>
        </p:nvSpPr>
        <p:spPr>
          <a:xfrm flipH="1">
            <a:off x="11055506" y="863468"/>
            <a:ext cx="64008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1EB4E-C561-40A6-A7E0-4DF15B067702}"/>
              </a:ext>
            </a:extLst>
          </p:cNvPr>
          <p:cNvSpPr/>
          <p:nvPr/>
        </p:nvSpPr>
        <p:spPr>
          <a:xfrm rot="5400000">
            <a:off x="-412832" y="840608"/>
            <a:ext cx="1828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EC651-4EB6-42F6-A5CF-E4B833CB17AC}"/>
              </a:ext>
            </a:extLst>
          </p:cNvPr>
          <p:cNvSpPr/>
          <p:nvPr/>
        </p:nvSpPr>
        <p:spPr>
          <a:xfrm>
            <a:off x="-3401" y="0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43A0B-9D5B-4346-8776-5D5E98C30E93}"/>
              </a:ext>
            </a:extLst>
          </p:cNvPr>
          <p:cNvSpPr/>
          <p:nvPr/>
        </p:nvSpPr>
        <p:spPr>
          <a:xfrm>
            <a:off x="-3401" y="1682299"/>
            <a:ext cx="4572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D97600-59AA-49E1-B88F-2189B21715BE}"/>
              </a:ext>
            </a:extLst>
          </p:cNvPr>
          <p:cNvSpPr/>
          <p:nvPr/>
        </p:nvSpPr>
        <p:spPr>
          <a:xfrm>
            <a:off x="565306" y="863468"/>
            <a:ext cx="10972800" cy="145418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CF76-6D28-4DC2-95A0-2CF712762D7F}"/>
              </a:ext>
            </a:extLst>
          </p:cNvPr>
          <p:cNvSpPr txBox="1"/>
          <p:nvPr/>
        </p:nvSpPr>
        <p:spPr>
          <a:xfrm>
            <a:off x="968453" y="16717"/>
            <a:ext cx="100141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>
                <a:latin typeface="Candara"/>
              </a:rPr>
              <a:t>ESPN 2SU Bracket</a:t>
            </a:r>
            <a:endParaRPr lang="en-US"/>
          </a:p>
        </p:txBody>
      </p:sp>
      <p:pic>
        <p:nvPicPr>
          <p:cNvPr id="5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2E08DE5-CABC-4B45-BF35-685C74E9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7" y="1089886"/>
            <a:ext cx="11440508" cy="56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5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640</Words>
  <Application>Microsoft Office PowerPoint</Application>
  <PresentationFormat>Widescreen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McNasty</dc:creator>
  <cp:lastModifiedBy>Max McNasty</cp:lastModifiedBy>
  <cp:revision>45</cp:revision>
  <dcterms:created xsi:type="dcterms:W3CDTF">2021-03-23T21:44:56Z</dcterms:created>
  <dcterms:modified xsi:type="dcterms:W3CDTF">2021-03-25T00:17:21Z</dcterms:modified>
</cp:coreProperties>
</file>