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2">
  <p:sldMasterIdLst>
    <p:sldMasterId id="2147483709" r:id="rId1"/>
  </p:sldMasterIdLst>
  <p:sldIdLst>
    <p:sldId id="256" r:id="rId2"/>
    <p:sldId id="257" r:id="rId3"/>
    <p:sldId id="292" r:id="rId4"/>
    <p:sldId id="258" r:id="rId5"/>
    <p:sldId id="260" r:id="rId6"/>
    <p:sldId id="295" r:id="rId7"/>
    <p:sldId id="324" r:id="rId8"/>
    <p:sldId id="325" r:id="rId9"/>
    <p:sldId id="326" r:id="rId10"/>
    <p:sldId id="327" r:id="rId11"/>
    <p:sldId id="328" r:id="rId12"/>
    <p:sldId id="318" r:id="rId13"/>
    <p:sldId id="304" r:id="rId14"/>
    <p:sldId id="305" r:id="rId15"/>
    <p:sldId id="306" r:id="rId16"/>
    <p:sldId id="307" r:id="rId17"/>
    <p:sldId id="308" r:id="rId18"/>
    <p:sldId id="310" r:id="rId19"/>
    <p:sldId id="311" r:id="rId20"/>
    <p:sldId id="312" r:id="rId21"/>
    <p:sldId id="313" r:id="rId22"/>
    <p:sldId id="315" r:id="rId23"/>
    <p:sldId id="316" r:id="rId24"/>
    <p:sldId id="284" r:id="rId25"/>
    <p:sldId id="285" r:id="rId26"/>
    <p:sldId id="275" r:id="rId27"/>
    <p:sldId id="276" r:id="rId28"/>
    <p:sldId id="278" r:id="rId29"/>
    <p:sldId id="277" r:id="rId30"/>
    <p:sldId id="279" r:id="rId31"/>
    <p:sldId id="282" r:id="rId32"/>
    <p:sldId id="319" r:id="rId33"/>
    <p:sldId id="283" r:id="rId34"/>
    <p:sldId id="322" r:id="rId35"/>
    <p:sldId id="352" r:id="rId36"/>
    <p:sldId id="351" r:id="rId37"/>
    <p:sldId id="330" r:id="rId38"/>
    <p:sldId id="331" r:id="rId39"/>
    <p:sldId id="332" r:id="rId40"/>
    <p:sldId id="333" r:id="rId41"/>
    <p:sldId id="335" r:id="rId42"/>
    <p:sldId id="336" r:id="rId43"/>
    <p:sldId id="338" r:id="rId44"/>
    <p:sldId id="339" r:id="rId45"/>
    <p:sldId id="340" r:id="rId46"/>
    <p:sldId id="364" r:id="rId47"/>
    <p:sldId id="342" r:id="rId48"/>
    <p:sldId id="365" r:id="rId49"/>
    <p:sldId id="366" r:id="rId50"/>
    <p:sldId id="371" r:id="rId51"/>
    <p:sldId id="363" r:id="rId52"/>
    <p:sldId id="344" r:id="rId53"/>
    <p:sldId id="345" r:id="rId54"/>
    <p:sldId id="346" r:id="rId55"/>
    <p:sldId id="367" r:id="rId56"/>
    <p:sldId id="368" r:id="rId57"/>
    <p:sldId id="369" r:id="rId58"/>
    <p:sldId id="370" r:id="rId59"/>
    <p:sldId id="347" r:id="rId60"/>
    <p:sldId id="348" r:id="rId61"/>
    <p:sldId id="349" r:id="rId62"/>
    <p:sldId id="372" r:id="rId63"/>
    <p:sldId id="373" r:id="rId64"/>
    <p:sldId id="398" r:id="rId65"/>
    <p:sldId id="374" r:id="rId66"/>
    <p:sldId id="375" r:id="rId67"/>
    <p:sldId id="378" r:id="rId68"/>
    <p:sldId id="379" r:id="rId69"/>
    <p:sldId id="399" r:id="rId70"/>
    <p:sldId id="400" r:id="rId71"/>
    <p:sldId id="401" r:id="rId72"/>
    <p:sldId id="380" r:id="rId73"/>
    <p:sldId id="381"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396" r:id="rId89"/>
    <p:sldId id="397" r:id="rId90"/>
    <p:sldId id="412" r:id="rId91"/>
    <p:sldId id="418" r:id="rId92"/>
    <p:sldId id="417" r:id="rId93"/>
    <p:sldId id="413" r:id="rId94"/>
    <p:sldId id="414" r:id="rId95"/>
    <p:sldId id="402" r:id="rId96"/>
    <p:sldId id="403" r:id="rId97"/>
    <p:sldId id="404" r:id="rId98"/>
    <p:sldId id="405" r:id="rId99"/>
    <p:sldId id="406" r:id="rId100"/>
    <p:sldId id="407" r:id="rId101"/>
    <p:sldId id="419" r:id="rId102"/>
    <p:sldId id="408" r:id="rId103"/>
    <p:sldId id="409" r:id="rId104"/>
    <p:sldId id="411" r:id="rId105"/>
    <p:sldId id="420" r:id="rId106"/>
    <p:sldId id="421" r:id="rId107"/>
    <p:sldId id="422" r:id="rId108"/>
    <p:sldId id="423" r:id="rId109"/>
    <p:sldId id="424" r:id="rId110"/>
    <p:sldId id="321" r:id="rId111"/>
    <p:sldId id="259" r:id="rId112"/>
    <p:sldId id="296" r:id="rId113"/>
    <p:sldId id="262" r:id="rId114"/>
    <p:sldId id="297" r:id="rId115"/>
    <p:sldId id="298" r:id="rId116"/>
    <p:sldId id="299" r:id="rId117"/>
    <p:sldId id="264" r:id="rId118"/>
    <p:sldId id="266" r:id="rId119"/>
    <p:sldId id="300" r:id="rId120"/>
    <p:sldId id="301" r:id="rId121"/>
    <p:sldId id="302" r:id="rId122"/>
    <p:sldId id="263" r:id="rId123"/>
    <p:sldId id="281" r:id="rId124"/>
    <p:sldId id="425" r:id="rId125"/>
    <p:sldId id="427" r:id="rId126"/>
    <p:sldId id="428" r:id="rId127"/>
    <p:sldId id="429" r:id="rId128"/>
    <p:sldId id="431" r:id="rId129"/>
    <p:sldId id="432" r:id="rId130"/>
    <p:sldId id="433" r:id="rId131"/>
    <p:sldId id="434" r:id="rId132"/>
    <p:sldId id="435" r:id="rId133"/>
    <p:sldId id="436" r:id="rId134"/>
    <p:sldId id="267" r:id="rId135"/>
    <p:sldId id="268" r:id="rId136"/>
    <p:sldId id="269" r:id="rId137"/>
    <p:sldId id="293" r:id="rId138"/>
    <p:sldId id="273" r:id="rId139"/>
    <p:sldId id="274" r:id="rId140"/>
    <p:sldId id="437" r:id="rId141"/>
    <p:sldId id="438" r:id="rId142"/>
    <p:sldId id="439" r:id="rId143"/>
    <p:sldId id="442" r:id="rId144"/>
    <p:sldId id="286" r:id="rId145"/>
    <p:sldId id="287" r:id="rId146"/>
    <p:sldId id="294" r:id="rId147"/>
    <p:sldId id="443" r:id="rId148"/>
    <p:sldId id="444" r:id="rId149"/>
    <p:sldId id="445" r:id="rId150"/>
    <p:sldId id="289" r:id="rId151"/>
    <p:sldId id="290" r:id="rId152"/>
    <p:sldId id="291" r:id="rId153"/>
    <p:sldId id="452" r:id="rId154"/>
    <p:sldId id="446" r:id="rId155"/>
    <p:sldId id="447" r:id="rId156"/>
    <p:sldId id="448" r:id="rId15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35556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8038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7863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2561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6356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7249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4437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36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1839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4291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10/14/2024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02791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10/14/2024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7510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nguyngiabol/colorful-fashion-dataset-for-object-detection"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s://viso.ai/deep-learning/yolov8-guide/" TargetMode="External"/><Relationship Id="rId2" Type="http://schemas.openxmlformats.org/officeDocument/2006/relationships/hyperlink" Target="https://docs.ultralytics.com/#yolo-licenses-how-is-ultralytics-yolo-licensed" TargetMode="External"/><Relationship Id="rId1" Type="http://schemas.openxmlformats.org/officeDocument/2006/relationships/slideLayout" Target="../slideLayouts/slideLayout2.xml"/><Relationship Id="rId4" Type="http://schemas.openxmlformats.org/officeDocument/2006/relationships/hyperlink" Target="https://www.kaggle.com/code/rohitgadhwar/fashion-object-detection-yolov8"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s://www.selenium.dev/documentation/webdriver/"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www.kaggle.com/datasets/zalando-research/fashionmnis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nguyngiabol/colorful-fashion-dataset-for-object-detection"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fontScale="90000"/>
          </a:bodyPr>
          <a:lstStyle/>
          <a:p>
            <a:pPr algn="r"/>
            <a:r>
              <a:rPr lang="he-IL" dirty="0">
                <a:solidFill>
                  <a:srgbClr val="FFFFFF"/>
                </a:solidFill>
              </a:rPr>
              <a:t>פרויקט למידת מכונה</a:t>
            </a:r>
            <a:br>
              <a:rPr lang="he-IL" dirty="0">
                <a:solidFill>
                  <a:srgbClr val="FFFFFF"/>
                </a:solidFill>
              </a:rPr>
            </a:br>
            <a:br>
              <a:rPr lang="en-US" dirty="0">
                <a:solidFill>
                  <a:srgbClr val="FFFFFF"/>
                </a:solidFill>
              </a:rPr>
            </a:br>
            <a:r>
              <a:rPr lang="en-US" dirty="0" err="1">
                <a:solidFill>
                  <a:srgbClr val="FFFFFF"/>
                </a:solidFill>
              </a:rPr>
              <a:t>FashionWaze</a:t>
            </a:r>
            <a:br>
              <a:rPr lang="en-US" dirty="0">
                <a:solidFill>
                  <a:srgbClr val="FFFFFF"/>
                </a:solidFill>
              </a:rPr>
            </a:br>
            <a:br>
              <a:rPr lang="en-US" dirty="0">
                <a:solidFill>
                  <a:srgbClr val="FFFFFF"/>
                </a:solidFill>
              </a:rPr>
            </a:br>
            <a:r>
              <a:rPr lang="he-IL" dirty="0">
                <a:solidFill>
                  <a:srgbClr val="FFFFFF"/>
                </a:solidFill>
              </a:rPr>
              <a:t>לנדאו גילה</a:t>
            </a:r>
            <a:br>
              <a:rPr lang="he-IL" dirty="0">
                <a:solidFill>
                  <a:srgbClr val="FFFFFF"/>
                </a:solidFill>
              </a:rPr>
            </a:br>
            <a:r>
              <a:rPr lang="he-IL" dirty="0">
                <a:solidFill>
                  <a:srgbClr val="FFFFFF"/>
                </a:solidFill>
              </a:rPr>
              <a:t>קליין רבקה</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מצגת מלווה</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80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914400" y="1371601"/>
            <a:ext cx="10363200" cy="934719"/>
          </a:xfrm>
        </p:spPr>
        <p:txBody>
          <a:bodyPr>
            <a:normAutofit/>
          </a:bodyPr>
          <a:lstStyle/>
          <a:p>
            <a:pPr algn="r" rtl="1"/>
            <a:r>
              <a:rPr lang="he-IL" dirty="0"/>
              <a:t>פסילת ה-</a:t>
            </a:r>
            <a:r>
              <a:rPr lang="en-US" dirty="0"/>
              <a:t>DATA</a:t>
            </a:r>
            <a:r>
              <a:rPr lang="he-IL" dirty="0"/>
              <a:t> </a:t>
            </a:r>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p:txBody>
          <a:bodyPr>
            <a:normAutofit/>
          </a:bodyPr>
          <a:lstStyle/>
          <a:p>
            <a:pPr algn="r" rtl="1"/>
            <a:r>
              <a:rPr lang="he-IL" dirty="0"/>
              <a:t>מכיוון שתמונה של מוצר באתר יכולה להכיל מוצרים נוספים ראינו כי יהיה צורך במודל זיהוי עצמים</a:t>
            </a:r>
          </a:p>
          <a:p>
            <a:pPr algn="r" rtl="1"/>
            <a:r>
              <a:rPr lang="he-IL" dirty="0"/>
              <a:t>מכיוון שמודל זיהוי עצמים מספק גם סיווג זה מייתר את השימוש במודל סיווג נפרד</a:t>
            </a:r>
          </a:p>
          <a:p>
            <a:pPr algn="r" rtl="1"/>
            <a:r>
              <a:rPr lang="he-IL" dirty="0"/>
              <a:t>בנוסף ה-</a:t>
            </a:r>
            <a:r>
              <a:rPr lang="en-US" dirty="0"/>
              <a:t>DATA</a:t>
            </a:r>
            <a:r>
              <a:rPr lang="he-IL" dirty="0"/>
              <a:t> לא היה מתאים למודל סיווג:</a:t>
            </a:r>
          </a:p>
          <a:p>
            <a:pPr lvl="1" algn="r" rtl="1"/>
            <a:r>
              <a:rPr lang="he-IL" dirty="0"/>
              <a:t>תמונה אחת יכלה להכיל מספר מוצרים</a:t>
            </a:r>
          </a:p>
          <a:p>
            <a:pPr lvl="1" algn="r" rtl="1"/>
            <a:r>
              <a:rPr lang="he-IL" dirty="0"/>
              <a:t>פורמט התמונות לא היה אחיד (חלקן עם אנשים וחלקן ללא), ועלה חשש כי זה יפגע בתוצאות המודל</a:t>
            </a:r>
            <a:endParaRPr lang="he-IL" b="1" dirty="0"/>
          </a:p>
        </p:txBody>
      </p:sp>
    </p:spTree>
    <p:extLst>
      <p:ext uri="{BB962C8B-B14F-4D97-AF65-F5344CB8AC3E}">
        <p14:creationId xmlns:p14="http://schemas.microsoft.com/office/powerpoint/2010/main" val="40749542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a:t>בניית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העברת הפיצ'רים דרך מודל </a:t>
            </a:r>
            <a:r>
              <a:rPr lang="en-US" dirty="0"/>
              <a:t>PCA</a:t>
            </a:r>
            <a:r>
              <a:rPr lang="he-IL" dirty="0"/>
              <a:t> להפחתת </a:t>
            </a:r>
            <a:r>
              <a:rPr lang="he-IL" dirty="0" err="1"/>
              <a:t>המימדים</a:t>
            </a:r>
            <a:r>
              <a:rPr lang="he-IL" dirty="0"/>
              <a:t>:</a:t>
            </a:r>
          </a:p>
          <a:p>
            <a:pPr marL="0" indent="0">
              <a:spcBef>
                <a:spcPts val="0"/>
              </a:spcBef>
              <a:buNone/>
            </a:pPr>
            <a:r>
              <a:rPr lang="en-US" b="0" dirty="0" err="1">
                <a:solidFill>
                  <a:srgbClr val="9CDCFE"/>
                </a:solidFill>
                <a:effectLst/>
                <a:highlight>
                  <a:srgbClr val="1F1F1F"/>
                </a:highlight>
                <a:latin typeface="Consolas" panose="020B0609020204030204" pitchFamily="49" charset="0"/>
              </a:rPr>
              <a:t>pca</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PCA</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err="1">
                <a:solidFill>
                  <a:srgbClr val="9CDCFE"/>
                </a:solidFill>
                <a:effectLst/>
                <a:highlight>
                  <a:srgbClr val="1F1F1F"/>
                </a:highlight>
                <a:latin typeface="Consolas" panose="020B0609020204030204" pitchFamily="49" charset="0"/>
              </a:rPr>
              <a:t>pca</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fit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saved_train_features</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err="1">
                <a:solidFill>
                  <a:srgbClr val="9CDCFE"/>
                </a:solidFill>
                <a:effectLst/>
                <a:highlight>
                  <a:srgbClr val="1F1F1F"/>
                </a:highlight>
                <a:latin typeface="Consolas" panose="020B0609020204030204" pitchFamily="49" charset="0"/>
              </a:rPr>
              <a:t>train_pca</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pca</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transform</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saved_train_features</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err="1">
                <a:solidFill>
                  <a:srgbClr val="9CDCFE"/>
                </a:solidFill>
                <a:effectLst/>
                <a:highlight>
                  <a:srgbClr val="1F1F1F"/>
                </a:highlight>
                <a:latin typeface="Consolas" panose="020B0609020204030204" pitchFamily="49" charset="0"/>
              </a:rPr>
              <a:t>variance_explained</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np</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cumsum</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pca</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explained_variance_ratio</a:t>
            </a:r>
            <a:r>
              <a:rPr lang="en-US" b="0" dirty="0">
                <a:solidFill>
                  <a:srgbClr val="9CDCFE"/>
                </a:solidFill>
                <a:effectLst/>
                <a:highlight>
                  <a:srgbClr val="1F1F1F"/>
                </a:highlight>
                <a:latin typeface="Consolas" panose="020B0609020204030204" pitchFamily="49" charset="0"/>
              </a:rPr>
              <a:t>_</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9CDCFE"/>
                </a:solidFill>
                <a:effectLst/>
                <a:highlight>
                  <a:srgbClr val="1F1F1F"/>
                </a:highlight>
                <a:latin typeface="Consolas" panose="020B0609020204030204" pitchFamily="49" charset="0"/>
              </a:rPr>
              <a:t>pcs</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range</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r>
              <a:rPr lang="en-US" b="0" dirty="0">
                <a:solidFill>
                  <a:srgbClr val="DCDCAA"/>
                </a:solidFill>
                <a:effectLst/>
                <a:highlight>
                  <a:srgbClr val="1F1F1F"/>
                </a:highlight>
                <a:latin typeface="Consolas" panose="020B0609020204030204" pitchFamily="49" charset="0"/>
              </a:rPr>
              <a:t>len</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variance_explained</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err="1">
                <a:solidFill>
                  <a:srgbClr val="9CDCFE"/>
                </a:solidFill>
                <a:effectLst/>
                <a:highlight>
                  <a:srgbClr val="1F1F1F"/>
                </a:highlight>
                <a:latin typeface="Consolas" panose="020B0609020204030204" pitchFamily="49" charset="0"/>
              </a:rPr>
              <a:t>val_pca</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pca</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fit_transform</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saved_val_features</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313</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err="1">
                <a:solidFill>
                  <a:srgbClr val="9CDCFE"/>
                </a:solidFill>
                <a:effectLst/>
                <a:highlight>
                  <a:srgbClr val="1F1F1F"/>
                </a:highlight>
                <a:latin typeface="Consolas" panose="020B0609020204030204" pitchFamily="49" charset="0"/>
              </a:rPr>
              <a:t>val_pca</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pd</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DataFrame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val_pca</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err="1">
                <a:solidFill>
                  <a:srgbClr val="9CDCFE"/>
                </a:solidFill>
                <a:effectLst/>
                <a:highlight>
                  <a:srgbClr val="1F1F1F"/>
                </a:highlight>
                <a:latin typeface="Consolas" panose="020B0609020204030204" pitchFamily="49" charset="0"/>
              </a:rPr>
              <a:t>val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val</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iloc</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10</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err="1">
                <a:solidFill>
                  <a:srgbClr val="9CDCFE"/>
                </a:solidFill>
                <a:effectLst/>
                <a:highlight>
                  <a:srgbClr val="1F1F1F"/>
                </a:highlight>
                <a:latin typeface="Consolas" panose="020B0609020204030204" pitchFamily="49" charset="0"/>
              </a:rPr>
              <a:t>val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val</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merge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val_pca</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how</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'left'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left_index</a:t>
            </a:r>
            <a:r>
              <a:rPr lang="en-US" b="0" dirty="0">
                <a:solidFill>
                  <a:srgbClr val="D4D4D4"/>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True</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right_index</a:t>
            </a:r>
            <a:r>
              <a:rPr lang="en-US" b="0" dirty="0">
                <a:solidFill>
                  <a:srgbClr val="D4D4D4"/>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True</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endParaRPr lang="en-US" b="0" dirty="0">
              <a:solidFill>
                <a:srgbClr val="CCCCCC"/>
              </a:solidFill>
              <a:effectLst/>
              <a:highlight>
                <a:srgbClr val="1F1F1F"/>
              </a:highlight>
              <a:latin typeface="Consolas" panose="020B0609020204030204" pitchFamily="49" charset="0"/>
            </a:endParaRPr>
          </a:p>
          <a:p>
            <a:pPr algn="r" rtl="1"/>
            <a:endParaRPr lang="he-IL" dirty="0"/>
          </a:p>
          <a:p>
            <a:pPr algn="r" rtl="1"/>
            <a:endParaRPr lang="he-IL" dirty="0"/>
          </a:p>
          <a:p>
            <a:pPr algn="r" rtl="1"/>
            <a:endParaRPr lang="he-IL" dirty="0"/>
          </a:p>
        </p:txBody>
      </p:sp>
    </p:spTree>
    <p:extLst>
      <p:ext uri="{BB962C8B-B14F-4D97-AF65-F5344CB8AC3E}">
        <p14:creationId xmlns:p14="http://schemas.microsoft.com/office/powerpoint/2010/main" val="31613773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בניית המודל</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pPr marL="0" indent="0" algn="r">
              <a:buNone/>
            </a:pPr>
            <a:r>
              <a:rPr lang="he-IL" dirty="0"/>
              <a:t>ניתן לראות על פי הגרף כי הפרמטרים המשמעותיים הם כ-300 הפרמטרים הראשונים</a:t>
            </a:r>
          </a:p>
        </p:txBody>
      </p:sp>
      <p:pic>
        <p:nvPicPr>
          <p:cNvPr id="5" name="תמונה 4">
            <a:extLst>
              <a:ext uri="{FF2B5EF4-FFF2-40B4-BE49-F238E27FC236}">
                <a16:creationId xmlns:a16="http://schemas.microsoft.com/office/drawing/2014/main" id="{16F2BB53-A9ED-ADB0-253C-966B912E00A9}"/>
              </a:ext>
            </a:extLst>
          </p:cNvPr>
          <p:cNvPicPr>
            <a:picLocks noChangeAspect="1"/>
          </p:cNvPicPr>
          <p:nvPr/>
        </p:nvPicPr>
        <p:blipFill>
          <a:blip r:embed="rId2"/>
          <a:stretch>
            <a:fillRect/>
          </a:stretch>
        </p:blipFill>
        <p:spPr>
          <a:xfrm>
            <a:off x="923925" y="2995126"/>
            <a:ext cx="10344150" cy="3291373"/>
          </a:xfrm>
          <a:prstGeom prst="rect">
            <a:avLst/>
          </a:prstGeom>
        </p:spPr>
      </p:pic>
    </p:spTree>
    <p:extLst>
      <p:ext uri="{BB962C8B-B14F-4D97-AF65-F5344CB8AC3E}">
        <p14:creationId xmlns:p14="http://schemas.microsoft.com/office/powerpoint/2010/main" val="7949766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a:t>בניית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מודל ה-</a:t>
            </a:r>
            <a:r>
              <a:rPr lang="en-US" dirty="0" err="1"/>
              <a:t>knn</a:t>
            </a:r>
            <a:r>
              <a:rPr lang="he-IL" dirty="0"/>
              <a:t>:</a:t>
            </a:r>
          </a:p>
          <a:p>
            <a:r>
              <a:rPr lang="es-ES" b="0" dirty="0">
                <a:solidFill>
                  <a:srgbClr val="4FC1FF"/>
                </a:solidFill>
                <a:effectLst/>
                <a:highlight>
                  <a:srgbClr val="1F1F1F"/>
                </a:highlight>
                <a:latin typeface="Consolas" panose="020B0609020204030204" pitchFamily="49" charset="0"/>
              </a:rPr>
              <a:t>X</a:t>
            </a:r>
            <a:r>
              <a:rPr lang="es-ES" b="0" dirty="0">
                <a:solidFill>
                  <a:srgbClr val="CCCCCC"/>
                </a:solidFill>
                <a:effectLst/>
                <a:highlight>
                  <a:srgbClr val="1F1F1F"/>
                </a:highlight>
                <a:latin typeface="Consolas" panose="020B0609020204030204" pitchFamily="49" charset="0"/>
              </a:rPr>
              <a:t> </a:t>
            </a:r>
            <a:r>
              <a:rPr lang="es-ES" b="0" dirty="0">
                <a:solidFill>
                  <a:srgbClr val="D4D4D4"/>
                </a:solidFill>
                <a:effectLst/>
                <a:highlight>
                  <a:srgbClr val="1F1F1F"/>
                </a:highlight>
                <a:latin typeface="Consolas" panose="020B0609020204030204" pitchFamily="49" charset="0"/>
              </a:rPr>
              <a:t>=</a:t>
            </a:r>
            <a:r>
              <a:rPr lang="es-ES" b="0" dirty="0">
                <a:solidFill>
                  <a:srgbClr val="CCCCCC"/>
                </a:solidFill>
                <a:effectLst/>
                <a:highlight>
                  <a:srgbClr val="1F1F1F"/>
                </a:highlight>
                <a:latin typeface="Consolas" panose="020B0609020204030204" pitchFamily="49" charset="0"/>
              </a:rPr>
              <a:t> </a:t>
            </a:r>
            <a:r>
              <a:rPr lang="es-ES" b="0" dirty="0" err="1">
                <a:solidFill>
                  <a:srgbClr val="9CDCFE"/>
                </a:solidFill>
                <a:effectLst/>
                <a:highlight>
                  <a:srgbClr val="1F1F1F"/>
                </a:highlight>
                <a:latin typeface="Consolas" panose="020B0609020204030204" pitchFamily="49" charset="0"/>
              </a:rPr>
              <a:t>val</a:t>
            </a:r>
            <a:r>
              <a:rPr lang="es-ES" b="0" dirty="0" err="1">
                <a:solidFill>
                  <a:srgbClr val="CCCCCC"/>
                </a:solidFill>
                <a:effectLst/>
                <a:highlight>
                  <a:srgbClr val="1F1F1F"/>
                </a:highlight>
                <a:latin typeface="Consolas" panose="020B0609020204030204" pitchFamily="49" charset="0"/>
              </a:rPr>
              <a:t>.</a:t>
            </a:r>
            <a:r>
              <a:rPr lang="es-ES" b="0" dirty="0" err="1">
                <a:solidFill>
                  <a:srgbClr val="9CDCFE"/>
                </a:solidFill>
                <a:effectLst/>
                <a:highlight>
                  <a:srgbClr val="1F1F1F"/>
                </a:highlight>
                <a:latin typeface="Consolas" panose="020B0609020204030204" pitchFamily="49" charset="0"/>
              </a:rPr>
              <a:t>iloc</a:t>
            </a:r>
            <a:r>
              <a:rPr lang="es-ES" b="0" dirty="0">
                <a:solidFill>
                  <a:srgbClr val="CCCCCC"/>
                </a:solidFill>
                <a:effectLst/>
                <a:highlight>
                  <a:srgbClr val="1F1F1F"/>
                </a:highlight>
                <a:latin typeface="Consolas" panose="020B0609020204030204" pitchFamily="49" charset="0"/>
              </a:rPr>
              <a:t>[:,</a:t>
            </a:r>
            <a:r>
              <a:rPr lang="es-ES" b="0" dirty="0">
                <a:solidFill>
                  <a:srgbClr val="D4D4D4"/>
                </a:solidFill>
                <a:effectLst/>
                <a:highlight>
                  <a:srgbClr val="1F1F1F"/>
                </a:highlight>
                <a:latin typeface="Consolas" panose="020B0609020204030204" pitchFamily="49" charset="0"/>
              </a:rPr>
              <a:t>-</a:t>
            </a:r>
            <a:r>
              <a:rPr lang="es-ES" b="0" dirty="0">
                <a:solidFill>
                  <a:srgbClr val="B5CEA8"/>
                </a:solidFill>
                <a:effectLst/>
                <a:highlight>
                  <a:srgbClr val="1F1F1F"/>
                </a:highlight>
                <a:latin typeface="Consolas" panose="020B0609020204030204" pitchFamily="49" charset="0"/>
              </a:rPr>
              <a:t>313</a:t>
            </a:r>
            <a:r>
              <a:rPr lang="es-ES" b="0" dirty="0">
                <a:solidFill>
                  <a:srgbClr val="CCCCCC"/>
                </a:solidFill>
                <a:effectLst/>
                <a:highlight>
                  <a:srgbClr val="1F1F1F"/>
                </a:highlight>
                <a:latin typeface="Consolas" panose="020B0609020204030204" pitchFamily="49" charset="0"/>
              </a:rPr>
              <a:t>:]</a:t>
            </a:r>
          </a:p>
          <a:p>
            <a:r>
              <a:rPr lang="es-ES" b="0" dirty="0">
                <a:solidFill>
                  <a:srgbClr val="9CDCFE"/>
                </a:solidFill>
                <a:effectLst/>
                <a:highlight>
                  <a:srgbClr val="1F1F1F"/>
                </a:highlight>
                <a:latin typeface="Consolas" panose="020B0609020204030204" pitchFamily="49" charset="0"/>
              </a:rPr>
              <a:t>y</a:t>
            </a:r>
            <a:r>
              <a:rPr lang="es-ES" b="0" dirty="0">
                <a:solidFill>
                  <a:srgbClr val="CCCCCC"/>
                </a:solidFill>
                <a:effectLst/>
                <a:highlight>
                  <a:srgbClr val="1F1F1F"/>
                </a:highlight>
                <a:latin typeface="Consolas" panose="020B0609020204030204" pitchFamily="49" charset="0"/>
              </a:rPr>
              <a:t> </a:t>
            </a:r>
            <a:r>
              <a:rPr lang="es-ES" b="0" dirty="0">
                <a:solidFill>
                  <a:srgbClr val="D4D4D4"/>
                </a:solidFill>
                <a:effectLst/>
                <a:highlight>
                  <a:srgbClr val="1F1F1F"/>
                </a:highlight>
                <a:latin typeface="Consolas" panose="020B0609020204030204" pitchFamily="49" charset="0"/>
              </a:rPr>
              <a:t>=</a:t>
            </a:r>
            <a:r>
              <a:rPr lang="es-ES" b="0" dirty="0">
                <a:solidFill>
                  <a:srgbClr val="CCCCCC"/>
                </a:solidFill>
                <a:effectLst/>
                <a:highlight>
                  <a:srgbClr val="1F1F1F"/>
                </a:highlight>
                <a:latin typeface="Consolas" panose="020B0609020204030204" pitchFamily="49" charset="0"/>
              </a:rPr>
              <a:t> </a:t>
            </a:r>
            <a:r>
              <a:rPr lang="es-ES" b="0" dirty="0">
                <a:solidFill>
                  <a:srgbClr val="9CDCFE"/>
                </a:solidFill>
                <a:effectLst/>
                <a:highlight>
                  <a:srgbClr val="1F1F1F"/>
                </a:highlight>
                <a:latin typeface="Consolas" panose="020B0609020204030204" pitchFamily="49" charset="0"/>
              </a:rPr>
              <a:t>val</a:t>
            </a:r>
            <a:r>
              <a:rPr lang="es-ES" b="0" dirty="0">
                <a:solidFill>
                  <a:srgbClr val="CCCCCC"/>
                </a:solidFill>
                <a:effectLst/>
                <a:highlight>
                  <a:srgbClr val="1F1F1F"/>
                </a:highlight>
                <a:latin typeface="Consolas" panose="020B0609020204030204" pitchFamily="49" charset="0"/>
              </a:rPr>
              <a:t>[</a:t>
            </a:r>
            <a:r>
              <a:rPr lang="es-ES" b="0" dirty="0">
                <a:solidFill>
                  <a:srgbClr val="CE9178"/>
                </a:solidFill>
                <a:effectLst/>
                <a:highlight>
                  <a:srgbClr val="1F1F1F"/>
                </a:highlight>
                <a:latin typeface="Consolas" panose="020B0609020204030204" pitchFamily="49" charset="0"/>
              </a:rPr>
              <a:t>'id'</a:t>
            </a:r>
            <a:r>
              <a:rPr lang="es-ES" b="0" dirty="0">
                <a:solidFill>
                  <a:srgbClr val="CCCCCC"/>
                </a:solidFill>
                <a:effectLst/>
                <a:highlight>
                  <a:srgbClr val="1F1F1F"/>
                </a:highlight>
                <a:latin typeface="Consolas" panose="020B0609020204030204" pitchFamily="49" charset="0"/>
              </a:rPr>
              <a:t>]</a:t>
            </a:r>
          </a:p>
          <a:p>
            <a:r>
              <a:rPr lang="en-US" b="0" dirty="0">
                <a:solidFill>
                  <a:srgbClr val="9CDCFE"/>
                </a:solidFill>
                <a:effectLst/>
                <a:highlight>
                  <a:srgbClr val="1F1F1F"/>
                </a:highlight>
                <a:latin typeface="Consolas" panose="020B0609020204030204" pitchFamily="49" charset="0"/>
              </a:rPr>
              <a:t>neigh</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KNeighborsClassifier</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n_neighbors</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6</a:t>
            </a:r>
            <a:r>
              <a:rPr lang="en-US" b="0" dirty="0">
                <a:solidFill>
                  <a:srgbClr val="CCCCCC"/>
                </a:solidFill>
                <a:effectLst/>
                <a:highlight>
                  <a:srgbClr val="1F1F1F"/>
                </a:highlight>
                <a:latin typeface="Consolas" panose="020B0609020204030204" pitchFamily="49" charset="0"/>
              </a:rPr>
              <a:t>)</a:t>
            </a:r>
          </a:p>
          <a:p>
            <a:r>
              <a:rPr lang="en-US" b="0" dirty="0" err="1">
                <a:solidFill>
                  <a:srgbClr val="9CDCFE"/>
                </a:solidFill>
                <a:effectLst/>
                <a:highlight>
                  <a:srgbClr val="1F1F1F"/>
                </a:highlight>
                <a:latin typeface="Consolas" panose="020B0609020204030204" pitchFamily="49" charset="0"/>
              </a:rPr>
              <a:t>neigh</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fit</a:t>
            </a:r>
            <a:r>
              <a:rPr lang="en-US" b="0" dirty="0">
                <a:solidFill>
                  <a:srgbClr val="CCCCCC"/>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y</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p:txBody>
      </p:sp>
    </p:spTree>
    <p:extLst>
      <p:ext uri="{BB962C8B-B14F-4D97-AF65-F5344CB8AC3E}">
        <p14:creationId xmlns:p14="http://schemas.microsoft.com/office/powerpoint/2010/main" val="17545436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שימוש במודל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fontScale="77500" lnSpcReduction="20000"/>
          </a:bodyPr>
          <a:lstStyle/>
          <a:p>
            <a:pPr algn="r" rtl="1"/>
            <a:r>
              <a:rPr lang="he-IL" dirty="0"/>
              <a:t>אלגוריתם למציאת השכנים על ידי </a:t>
            </a:r>
            <a:r>
              <a:rPr lang="en-US" dirty="0" err="1"/>
              <a:t>knn</a:t>
            </a:r>
            <a:endParaRPr lang="en-US" dirty="0"/>
          </a:p>
          <a:p>
            <a:pPr marL="0" indent="0">
              <a:spcBef>
                <a:spcPts val="0"/>
              </a:spcBef>
              <a:buNone/>
            </a:pPr>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_</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in</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range</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10</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random</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randint</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r>
              <a:rPr lang="en-US" b="0" dirty="0">
                <a:solidFill>
                  <a:srgbClr val="DCDCAA"/>
                </a:solidFill>
                <a:effectLst/>
                <a:highlight>
                  <a:srgbClr val="1F1F1F"/>
                </a:highlight>
                <a:latin typeface="Consolas" panose="020B0609020204030204" pitchFamily="49" charset="0"/>
              </a:rPr>
              <a:t>len</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val</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img1</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read_img</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val</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loc</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'filename'</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dist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index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neigh</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kneighbors</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D4D4D4"/>
                </a:solidFill>
                <a:effectLst/>
                <a:highlight>
                  <a:srgbClr val="1F1F1F"/>
                </a:highlight>
                <a:latin typeface="Consolas" panose="020B0609020204030204" pitchFamily="49" charset="0"/>
              </a:rPr>
              <a:t>=</a:t>
            </a:r>
            <a:r>
              <a:rPr lang="en-US" b="0" dirty="0" err="1">
                <a:solidFill>
                  <a:srgbClr val="4FC1FF"/>
                </a:solidFill>
                <a:effectLst/>
                <a:highlight>
                  <a:srgbClr val="1F1F1F"/>
                </a:highlight>
                <a:latin typeface="Consolas" panose="020B0609020204030204" pitchFamily="49" charset="0"/>
              </a:rPr>
              <a:t>X</a:t>
            </a:r>
            <a:r>
              <a:rPr lang="en-US" b="0" dirty="0" err="1">
                <a:solidFill>
                  <a:srgbClr val="CCCCCC"/>
                </a:solidFill>
                <a:effectLst/>
                <a:highlight>
                  <a:srgbClr val="1F1F1F"/>
                </a:highlight>
                <a:latin typeface="Consolas" panose="020B0609020204030204" pitchFamily="49" charset="0"/>
              </a:rPr>
              <a:t>.iloc</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r>
              <a:rPr lang="en-US" b="0" dirty="0" err="1">
                <a:solidFill>
                  <a:srgbClr val="CCCCCC"/>
                </a:solidFill>
                <a:effectLst/>
                <a:highlight>
                  <a:srgbClr val="1F1F1F"/>
                </a:highlight>
                <a:latin typeface="Consolas" panose="020B0609020204030204" pitchFamily="49" charset="0"/>
              </a:rPr>
              <a:t>values.reshape</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figure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figsize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4</a:t>
            </a:r>
            <a:r>
              <a:rPr lang="en-US" b="0" dirty="0">
                <a:solidFill>
                  <a:srgbClr val="CCCCCC"/>
                </a:solidFill>
                <a:effectLst/>
                <a:highlight>
                  <a:srgbClr val="1F1F1F"/>
                </a:highlight>
                <a:latin typeface="Consolas" panose="020B0609020204030204" pitchFamily="49" charset="0"/>
              </a:rPr>
              <a:t> , </a:t>
            </a:r>
            <a:r>
              <a:rPr lang="en-US" b="0" dirty="0">
                <a:solidFill>
                  <a:srgbClr val="B5CEA8"/>
                </a:solidFill>
                <a:effectLst/>
                <a:highlight>
                  <a:srgbClr val="1F1F1F"/>
                </a:highlight>
                <a:latin typeface="Consolas" panose="020B0609020204030204" pitchFamily="49" charset="0"/>
              </a:rPr>
              <a:t>4</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imshow</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img1</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title</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"Input Image"</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br>
              <a:rPr lang="en-US" b="0" dirty="0">
                <a:solidFill>
                  <a:srgbClr val="CCCCCC"/>
                </a:solidFill>
                <a:effectLst/>
                <a:highlight>
                  <a:srgbClr val="1F1F1F"/>
                </a:highlight>
                <a:latin typeface="Consolas" panose="020B0609020204030204" pitchFamily="49" charset="0"/>
              </a:rPr>
            </a:b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figure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figsize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20</a:t>
            </a:r>
            <a:r>
              <a:rPr lang="en-US" b="0" dirty="0">
                <a:solidFill>
                  <a:srgbClr val="CCCCCC"/>
                </a:solidFill>
                <a:effectLst/>
                <a:highlight>
                  <a:srgbClr val="1F1F1F"/>
                </a:highlight>
                <a:latin typeface="Consolas" panose="020B0609020204030204" pitchFamily="49" charset="0"/>
              </a:rPr>
              <a:t> , </a:t>
            </a:r>
            <a:r>
              <a:rPr lang="en-US" b="0" dirty="0">
                <a:solidFill>
                  <a:srgbClr val="B5CEA8"/>
                </a:solidFill>
                <a:effectLst/>
                <a:highlight>
                  <a:srgbClr val="1F1F1F"/>
                </a:highlight>
                <a:latin typeface="Consolas" panose="020B0609020204030204" pitchFamily="49" charset="0"/>
              </a:rPr>
              <a:t>20</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in</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range</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6</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subplot</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 , </a:t>
            </a:r>
            <a:r>
              <a:rPr lang="en-US" b="0" dirty="0">
                <a:solidFill>
                  <a:srgbClr val="B5CEA8"/>
                </a:solidFill>
                <a:effectLst/>
                <a:highlight>
                  <a:srgbClr val="1F1F1F"/>
                </a:highlight>
                <a:latin typeface="Consolas" panose="020B0609020204030204" pitchFamily="49" charset="0"/>
              </a:rPr>
              <a:t>5</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subplots_adjust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hspace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0.5</a:t>
            </a:r>
            <a:r>
              <a:rPr lang="en-US" b="0" dirty="0">
                <a:solidFill>
                  <a:srgbClr val="CCCCCC"/>
                </a:solidFill>
                <a:effectLst/>
                <a:highlight>
                  <a:srgbClr val="1F1F1F"/>
                </a:highlight>
                <a:latin typeface="Consolas" panose="020B0609020204030204" pitchFamily="49" charset="0"/>
              </a:rPr>
              <a:t> , </a:t>
            </a:r>
            <a:r>
              <a:rPr lang="en-US" b="0" dirty="0" err="1">
                <a:solidFill>
                  <a:srgbClr val="9CDCFE"/>
                </a:solidFill>
                <a:effectLst/>
                <a:highlight>
                  <a:srgbClr val="1F1F1F"/>
                </a:highlight>
                <a:latin typeface="Consolas" panose="020B0609020204030204" pitchFamily="49" charset="0"/>
              </a:rPr>
              <a:t>wspace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0.3</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image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read_img</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val</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loc</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index</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'filename'</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imshow</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image</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title</a:t>
            </a:r>
            <a:r>
              <a:rPr lang="en-US" b="0" dirty="0">
                <a:solidFill>
                  <a:srgbClr val="CCCCCC"/>
                </a:solidFill>
                <a:effectLst/>
                <a:highlight>
                  <a:srgbClr val="1F1F1F"/>
                </a:highlight>
                <a:latin typeface="Consolas" panose="020B0609020204030204" pitchFamily="49" charset="0"/>
              </a:rPr>
              <a:t>(</a:t>
            </a:r>
            <a:r>
              <a:rPr lang="en-US" b="0" dirty="0" err="1">
                <a:solidFill>
                  <a:srgbClr val="569CD6"/>
                </a:solidFill>
                <a:effectLst/>
                <a:highlight>
                  <a:srgbClr val="1F1F1F"/>
                </a:highlight>
                <a:latin typeface="Consolas" panose="020B0609020204030204" pitchFamily="49" charset="0"/>
              </a:rPr>
              <a:t>f</a:t>
            </a:r>
            <a:r>
              <a:rPr lang="en-US" b="0" dirty="0" err="1">
                <a:solidFill>
                  <a:srgbClr val="CE9178"/>
                </a:solidFill>
                <a:effectLst/>
                <a:highlight>
                  <a:srgbClr val="1F1F1F"/>
                </a:highlight>
                <a:latin typeface="Consolas" panose="020B0609020204030204" pitchFamily="49" charset="0"/>
              </a:rPr>
              <a:t>'Similar</a:t>
            </a:r>
            <a:r>
              <a:rPr lang="en-US" b="0" dirty="0">
                <a:solidFill>
                  <a:srgbClr val="CE9178"/>
                </a:solidFill>
                <a:effectLst/>
                <a:highlight>
                  <a:srgbClr val="1F1F1F"/>
                </a:highlight>
                <a:latin typeface="Consolas" panose="020B0609020204030204" pitchFamily="49" charset="0"/>
              </a:rPr>
              <a:t> Product #</a:t>
            </a:r>
            <a:r>
              <a:rPr lang="en-US" b="0" dirty="0">
                <a:solidFill>
                  <a:srgbClr val="569CD6"/>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pPr algn="r" rtl="1"/>
            <a:endParaRPr lang="he-IL" dirty="0"/>
          </a:p>
          <a:p>
            <a:pPr marL="0" indent="0" rtl="1">
              <a:buNone/>
            </a:pPr>
            <a:endParaRPr lang="he-IL" dirty="0"/>
          </a:p>
        </p:txBody>
      </p:sp>
    </p:spTree>
    <p:extLst>
      <p:ext uri="{BB962C8B-B14F-4D97-AF65-F5344CB8AC3E}">
        <p14:creationId xmlns:p14="http://schemas.microsoft.com/office/powerpoint/2010/main" val="1976976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פסילת המודל</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pPr marL="0" indent="0" algn="r">
              <a:buNone/>
            </a:pPr>
            <a:r>
              <a:rPr lang="he-IL" dirty="0"/>
              <a:t>לאחר שהמודל היה מוכן בדקנו את תוצאותיו על תמונות שלא אומן עליו אך הוא לא הביא תוצאות טובות.</a:t>
            </a:r>
          </a:p>
          <a:p>
            <a:pPr marL="0" indent="0" algn="r" rtl="1">
              <a:buNone/>
            </a:pPr>
            <a:r>
              <a:rPr lang="he-IL" dirty="0"/>
              <a:t>כתוצאה מכך הוחלט לא לעשות השוואה אלא לשנות את הקונספט של </a:t>
            </a:r>
            <a:r>
              <a:rPr lang="he-IL" dirty="0" err="1"/>
              <a:t>הפרוייקט</a:t>
            </a:r>
            <a:r>
              <a:rPr lang="he-IL" dirty="0"/>
              <a:t> </a:t>
            </a:r>
            <a:r>
              <a:rPr lang="en-US" dirty="0"/>
              <a:t> </a:t>
            </a:r>
            <a:endParaRPr lang="he-IL" dirty="0"/>
          </a:p>
        </p:txBody>
      </p:sp>
    </p:spTree>
    <p:extLst>
      <p:ext uri="{BB962C8B-B14F-4D97-AF65-F5344CB8AC3E}">
        <p14:creationId xmlns:p14="http://schemas.microsoft.com/office/powerpoint/2010/main" val="28187587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שינוי קונספט</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שינוי מטרת הפרויקט</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799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המטרה המקורית</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pPr marL="0" indent="0" algn="r">
              <a:buNone/>
            </a:pPr>
            <a:r>
              <a:rPr lang="he-IL" dirty="0"/>
              <a:t>מטרתו המקורית של </a:t>
            </a:r>
            <a:r>
              <a:rPr lang="he-IL" dirty="0" err="1"/>
              <a:t>הפרוייקט</a:t>
            </a:r>
            <a:r>
              <a:rPr lang="he-IL" dirty="0"/>
              <a:t> הייתה לאפשר פלטפורמה לצרכנים המעוניינים למצוא בגדים בעלי גזרה דומה בחנויות שונות,</a:t>
            </a:r>
          </a:p>
          <a:p>
            <a:pPr marL="0" indent="0" algn="r" rtl="1">
              <a:buNone/>
            </a:pPr>
            <a:r>
              <a:rPr lang="he-IL" dirty="0"/>
              <a:t>לצורך כך </a:t>
            </a:r>
            <a:r>
              <a:rPr lang="he-IL" dirty="0" err="1"/>
              <a:t>הפרוייקט</a:t>
            </a:r>
            <a:r>
              <a:rPr lang="he-IL" dirty="0"/>
              <a:t> השתמש ב-</a:t>
            </a:r>
            <a:r>
              <a:rPr lang="en-US" dirty="0"/>
              <a:t>selenium</a:t>
            </a:r>
            <a:r>
              <a:rPr lang="he-IL" dirty="0"/>
              <a:t> כדי להוריד </a:t>
            </a:r>
            <a:r>
              <a:rPr lang="en-US" dirty="0"/>
              <a:t>DATA</a:t>
            </a:r>
            <a:r>
              <a:rPr lang="he-IL" dirty="0"/>
              <a:t> מאתרים שונים, כדי לאפשר למשתמשים מאגר בו יוכלו למצוא תוצאות דומות לתמונות שהם יעלו.</a:t>
            </a:r>
          </a:p>
          <a:p>
            <a:pPr marL="0" indent="0" algn="r" rtl="1">
              <a:buNone/>
            </a:pPr>
            <a:r>
              <a:rPr lang="he-IL" dirty="0"/>
              <a:t>מטרת </a:t>
            </a:r>
            <a:r>
              <a:rPr lang="he-IL" dirty="0" err="1"/>
              <a:t>הפרוייקט</a:t>
            </a:r>
            <a:r>
              <a:rPr lang="he-IL" dirty="0"/>
              <a:t> הייתה להשוות בין תמונה שהמשתמש יעלה לפלטפורמה לבין התמונות במאגר הקיים.</a:t>
            </a:r>
          </a:p>
        </p:txBody>
      </p:sp>
    </p:spTree>
    <p:extLst>
      <p:ext uri="{BB962C8B-B14F-4D97-AF65-F5344CB8AC3E}">
        <p14:creationId xmlns:p14="http://schemas.microsoft.com/office/powerpoint/2010/main" val="19896615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הבעיות </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pPr algn="r" rtl="1"/>
            <a:r>
              <a:rPr lang="he-IL" dirty="0"/>
              <a:t>המודל הראשון לא התאים ל-</a:t>
            </a:r>
            <a:r>
              <a:rPr lang="en-US" dirty="0"/>
              <a:t>DATA</a:t>
            </a:r>
            <a:r>
              <a:rPr lang="he-IL" dirty="0"/>
              <a:t> שהורד מהאתר</a:t>
            </a:r>
          </a:p>
          <a:p>
            <a:pPr algn="r" rtl="1"/>
            <a:r>
              <a:rPr lang="he-IL" dirty="0"/>
              <a:t>לאחר שינוי המודל ואימונו על </a:t>
            </a:r>
            <a:r>
              <a:rPr lang="en-US" dirty="0"/>
              <a:t>DATA</a:t>
            </a:r>
            <a:r>
              <a:rPr lang="he-IL" dirty="0"/>
              <a:t> מתאים יותר, התוצאות היו גרועות</a:t>
            </a:r>
          </a:p>
          <a:p>
            <a:pPr algn="r" rtl="1"/>
            <a:r>
              <a:rPr lang="he-IL" dirty="0"/>
              <a:t>האלגוריתם הביא תוצאות טובות רק בתוך ה-</a:t>
            </a:r>
            <a:r>
              <a:rPr lang="en-US" dirty="0"/>
              <a:t>DATA</a:t>
            </a:r>
            <a:r>
              <a:rPr lang="he-IL" dirty="0"/>
              <a:t> עליו אומן, אך לא עבור תמונה שמעולם לא פגש</a:t>
            </a:r>
          </a:p>
          <a:p>
            <a:pPr algn="r" rtl="1"/>
            <a:r>
              <a:rPr lang="he-IL" dirty="0"/>
              <a:t>מלבד הבעיות במודלים , הפלטפורמה דורשת שיתוף פעולה מצד בעלי העסקים לספק תמונות בפורמט מתאים, אם המוצר עובד מול הצרכנים לא ניתן לסמוך על שיתוף פעולה מצד היצרנים. </a:t>
            </a:r>
          </a:p>
        </p:txBody>
      </p:sp>
    </p:spTree>
    <p:extLst>
      <p:ext uri="{BB962C8B-B14F-4D97-AF65-F5344CB8AC3E}">
        <p14:creationId xmlns:p14="http://schemas.microsoft.com/office/powerpoint/2010/main" val="241204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המטרה החדשה</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pPr marL="0" indent="0" algn="r">
              <a:buNone/>
            </a:pPr>
            <a:r>
              <a:rPr lang="he-IL" dirty="0"/>
              <a:t>במקום פלטפורמה לצרכנים, הפרויקט הופך למוצר לבעלי עסק המעוניינים בהרחבה לאתר שלהם המוצאת מוצרים דומים בתוך האתר עצמו.</a:t>
            </a:r>
          </a:p>
        </p:txBody>
      </p:sp>
    </p:spTree>
    <p:extLst>
      <p:ext uri="{BB962C8B-B14F-4D97-AF65-F5344CB8AC3E}">
        <p14:creationId xmlns:p14="http://schemas.microsoft.com/office/powerpoint/2010/main" val="3134243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הפתרונות</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pPr algn="r" rtl="1"/>
            <a:r>
              <a:rPr lang="he-IL" dirty="0"/>
              <a:t>בצורה כזו אפשר להשתמש במודל המוצא מוצרים דומים – מכיוון שהתוצאות הן מתוך ה-</a:t>
            </a:r>
            <a:r>
              <a:rPr lang="en-US" dirty="0"/>
              <a:t>DATA</a:t>
            </a:r>
            <a:r>
              <a:rPr lang="he-IL" dirty="0"/>
              <a:t> עליו המודל אומן</a:t>
            </a:r>
          </a:p>
          <a:p>
            <a:pPr algn="r" rtl="1"/>
            <a:r>
              <a:rPr lang="he-IL" dirty="0"/>
              <a:t>מכיוון שזהו מוצר לבעלי עסק  - ניתן לדרוש שיתוף פעולה ולספק פורמט מתאים של תמונות</a:t>
            </a:r>
          </a:p>
        </p:txBody>
      </p:sp>
    </p:spTree>
    <p:extLst>
      <p:ext uri="{BB962C8B-B14F-4D97-AF65-F5344CB8AC3E}">
        <p14:creationId xmlns:p14="http://schemas.microsoft.com/office/powerpoint/2010/main" val="253266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זיהוי עצמים</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זיהוי פירטי לבוש בתמונה</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988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en-US" dirty="0" err="1">
                <a:solidFill>
                  <a:srgbClr val="FFFFFF"/>
                </a:solidFill>
              </a:rPr>
              <a:t>DataSet</a:t>
            </a:r>
            <a:endParaRPr lang="he-IL" dirty="0">
              <a:solidFill>
                <a:srgbClr val="FFFFFF"/>
              </a:solidFill>
            </a:endParaRP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מקור הנתונים עבור אלגוריתם מציאת פריטים דומים</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6965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83920"/>
          </a:xfrm>
        </p:spPr>
        <p:txBody>
          <a:bodyPr>
            <a:normAutofit/>
          </a:bodyPr>
          <a:lstStyle/>
          <a:p>
            <a:pPr algn="r" rtl="1"/>
            <a:r>
              <a:rPr lang="he-IL" dirty="0"/>
              <a:t>מקור הנתונים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55521"/>
            <a:ext cx="10363200" cy="4338320"/>
          </a:xfrm>
        </p:spPr>
        <p:txBody>
          <a:bodyPr>
            <a:normAutofit fontScale="92500" lnSpcReduction="10000"/>
          </a:bodyPr>
          <a:lstStyle/>
          <a:p>
            <a:pPr algn="r" rtl="1"/>
            <a:r>
              <a:rPr lang="he-IL" dirty="0" err="1"/>
              <a:t>הפרוייקט</a:t>
            </a:r>
            <a:r>
              <a:rPr lang="he-IL" dirty="0"/>
              <a:t> מתבסס על </a:t>
            </a:r>
            <a:r>
              <a:rPr lang="en-US" dirty="0" err="1"/>
              <a:t>DataSet</a:t>
            </a:r>
            <a:r>
              <a:rPr lang="he-IL" dirty="0"/>
              <a:t> המכיל את השדות הבאים:</a:t>
            </a:r>
          </a:p>
          <a:p>
            <a:pPr lvl="1" algn="r" rtl="1"/>
            <a:r>
              <a:rPr lang="he-IL" dirty="0"/>
              <a:t>שם התמונה כפי שנשמרה במחשב המקומי</a:t>
            </a:r>
          </a:p>
          <a:p>
            <a:pPr lvl="1" algn="r" rtl="1"/>
            <a:r>
              <a:rPr lang="he-IL" dirty="0"/>
              <a:t>הקישור לתמונה באתר</a:t>
            </a:r>
          </a:p>
          <a:p>
            <a:pPr lvl="1" algn="r" rtl="1"/>
            <a:r>
              <a:rPr lang="he-IL" dirty="0"/>
              <a:t>שם החנות</a:t>
            </a:r>
          </a:p>
          <a:p>
            <a:pPr lvl="1" algn="r" rtl="1"/>
            <a:r>
              <a:rPr lang="he-IL" dirty="0"/>
              <a:t>התמונה עצמה</a:t>
            </a:r>
          </a:p>
          <a:p>
            <a:pPr algn="r" rtl="1"/>
            <a:r>
              <a:rPr lang="he-IL" dirty="0"/>
              <a:t>השדות השונים ,מלבד התמונה, נועדו לשימוש באתר </a:t>
            </a:r>
            <a:r>
              <a:rPr lang="he-IL" dirty="0" err="1"/>
              <a:t>הפרוייקט</a:t>
            </a:r>
            <a:r>
              <a:rPr lang="he-IL" dirty="0"/>
              <a:t> בלבד ונשמרו במסד נתונים של </a:t>
            </a:r>
            <a:r>
              <a:rPr lang="en-US" dirty="0"/>
              <a:t>SQL</a:t>
            </a:r>
            <a:endParaRPr lang="he-IL" dirty="0"/>
          </a:p>
          <a:p>
            <a:pPr algn="r" rtl="1"/>
            <a:r>
              <a:rPr lang="he-IL" dirty="0"/>
              <a:t>התמונות נשמרו בתיקיית הפרויקט</a:t>
            </a:r>
          </a:p>
          <a:p>
            <a:pPr algn="r" rtl="1"/>
            <a:r>
              <a:rPr lang="he-IL" dirty="0"/>
              <a:t>מהאתר </a:t>
            </a:r>
            <a:r>
              <a:rPr lang="en-US" dirty="0" err="1"/>
              <a:t>mekimi</a:t>
            </a:r>
            <a:endParaRPr lang="he-IL" dirty="0"/>
          </a:p>
          <a:p>
            <a:pPr algn="r" rtl="1"/>
            <a:r>
              <a:rPr lang="he-IL" dirty="0"/>
              <a:t>הקודים הנדרשים:</a:t>
            </a:r>
          </a:p>
          <a:p>
            <a:pPr lvl="1" algn="r" rtl="1"/>
            <a:r>
              <a:rPr lang="en-US" dirty="0"/>
              <a:t>selenium</a:t>
            </a:r>
            <a:r>
              <a:rPr lang="he-IL" dirty="0"/>
              <a:t> - כדי להוריד את התמונות ולשמור את הקישורים הרלוונטיים,</a:t>
            </a:r>
          </a:p>
          <a:p>
            <a:pPr lvl="1" algn="r" rtl="1"/>
            <a:r>
              <a:rPr lang="he-IL" dirty="0"/>
              <a:t>כמו כן בהכנה למודל ה-</a:t>
            </a:r>
            <a:r>
              <a:rPr lang="en-US" dirty="0"/>
              <a:t>KNN</a:t>
            </a:r>
            <a:r>
              <a:rPr lang="he-IL" dirty="0"/>
              <a:t> נדרש קוד כדי ליצור קובץ </a:t>
            </a:r>
            <a:r>
              <a:rPr lang="en-US" dirty="0"/>
              <a:t>csv</a:t>
            </a:r>
            <a:r>
              <a:rPr lang="he-IL" dirty="0"/>
              <a:t> בו הופיעו פרטי כל מוצר על פי הסיווג של ה-</a:t>
            </a:r>
            <a:r>
              <a:rPr lang="en-US" dirty="0"/>
              <a:t>YOLO</a:t>
            </a:r>
            <a:endParaRPr lang="he-IL" dirty="0"/>
          </a:p>
          <a:p>
            <a:pPr algn="r" rtl="1"/>
            <a:endParaRPr lang="he-IL" dirty="0"/>
          </a:p>
        </p:txBody>
      </p:sp>
    </p:spTree>
    <p:extLst>
      <p:ext uri="{BB962C8B-B14F-4D97-AF65-F5344CB8AC3E}">
        <p14:creationId xmlns:p14="http://schemas.microsoft.com/office/powerpoint/2010/main" val="37921204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136D00-308A-1780-36A8-539A7CA7E0C9}"/>
              </a:ext>
            </a:extLst>
          </p:cNvPr>
          <p:cNvSpPr>
            <a:spLocks noGrp="1"/>
          </p:cNvSpPr>
          <p:nvPr>
            <p:ph type="title"/>
          </p:nvPr>
        </p:nvSpPr>
        <p:spPr/>
        <p:txBody>
          <a:bodyPr/>
          <a:lstStyle/>
          <a:p>
            <a:pPr algn="r" rtl="1"/>
            <a:r>
              <a:rPr lang="he-IL" dirty="0"/>
              <a:t>שדות ה-</a:t>
            </a:r>
            <a:r>
              <a:rPr lang="en-US" dirty="0"/>
              <a:t>Data</a:t>
            </a:r>
            <a:endParaRPr lang="he-IL" dirty="0"/>
          </a:p>
        </p:txBody>
      </p:sp>
      <p:sp>
        <p:nvSpPr>
          <p:cNvPr id="3" name="מציין מיקום תוכן 2">
            <a:extLst>
              <a:ext uri="{FF2B5EF4-FFF2-40B4-BE49-F238E27FC236}">
                <a16:creationId xmlns:a16="http://schemas.microsoft.com/office/drawing/2014/main" id="{42147EED-F259-FBAB-FE2F-EDB3D56BFC94}"/>
              </a:ext>
            </a:extLst>
          </p:cNvPr>
          <p:cNvSpPr>
            <a:spLocks noGrp="1"/>
          </p:cNvSpPr>
          <p:nvPr>
            <p:ph idx="1"/>
          </p:nvPr>
        </p:nvSpPr>
        <p:spPr/>
        <p:txBody>
          <a:bodyPr/>
          <a:lstStyle/>
          <a:p>
            <a:pPr algn="r" rtl="1"/>
            <a:r>
              <a:rPr lang="he-IL" dirty="0"/>
              <a:t>מכיוון שה-</a:t>
            </a:r>
            <a:r>
              <a:rPr lang="en-US" dirty="0"/>
              <a:t>DATA</a:t>
            </a:r>
            <a:r>
              <a:rPr lang="he-IL" dirty="0"/>
              <a:t> הוא של תמונות לא היה שימוש בשדה </a:t>
            </a:r>
            <a:r>
              <a:rPr lang="en-US" dirty="0"/>
              <a:t>y</a:t>
            </a:r>
            <a:r>
              <a:rPr lang="he-IL" dirty="0"/>
              <a:t> אלא רק בפיצ'רים של התמונה כשדות </a:t>
            </a:r>
            <a:r>
              <a:rPr lang="en-US" dirty="0"/>
              <a:t>X</a:t>
            </a:r>
            <a:endParaRPr lang="he-IL" dirty="0"/>
          </a:p>
          <a:p>
            <a:pPr algn="r" rtl="1"/>
            <a:r>
              <a:rPr lang="he-IL" dirty="0"/>
              <a:t>השדות שנשמרו למסד נתונים כולם מסוג </a:t>
            </a:r>
            <a:r>
              <a:rPr lang="en-US" dirty="0"/>
              <a:t>string</a:t>
            </a:r>
            <a:endParaRPr lang="he-IL" dirty="0"/>
          </a:p>
          <a:p>
            <a:pPr algn="r" rtl="1"/>
            <a:r>
              <a:rPr lang="he-IL" dirty="0"/>
              <a:t>השדות של התמונות הם פיקסלים</a:t>
            </a:r>
          </a:p>
          <a:p>
            <a:pPr algn="r" rtl="1"/>
            <a:r>
              <a:rPr lang="he-IL" dirty="0"/>
              <a:t>אשר על כן, טווח הערכים הוא 0-255</a:t>
            </a:r>
          </a:p>
        </p:txBody>
      </p:sp>
    </p:spTree>
    <p:extLst>
      <p:ext uri="{BB962C8B-B14F-4D97-AF65-F5344CB8AC3E}">
        <p14:creationId xmlns:p14="http://schemas.microsoft.com/office/powerpoint/2010/main" val="20406264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914400" y="1371601"/>
            <a:ext cx="10363200" cy="934719"/>
          </a:xfrm>
        </p:spPr>
        <p:txBody>
          <a:bodyPr>
            <a:normAutofit/>
          </a:bodyPr>
          <a:lstStyle/>
          <a:p>
            <a:pPr algn="r" rtl="1"/>
            <a:r>
              <a:rPr lang="he-IL" dirty="0"/>
              <a:t>ניקוי רעשים</a:t>
            </a:r>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p:txBody>
          <a:bodyPr>
            <a:normAutofit fontScale="92500" lnSpcReduction="10000"/>
          </a:bodyPr>
          <a:lstStyle/>
          <a:p>
            <a:pPr algn="r" rtl="1"/>
            <a:r>
              <a:rPr lang="he-IL" dirty="0"/>
              <a:t>סוג הנתונים – הנתונים היו של התמונות הקיימות באתר</a:t>
            </a:r>
          </a:p>
          <a:p>
            <a:pPr algn="r" rtl="1"/>
            <a:r>
              <a:rPr lang="he-IL" dirty="0"/>
              <a:t>שלמות נתונים – באחראיות בעל העסק שרוכש את המוצר לספק תמונות תקינות, כעת התעלמנו מתמונות לא תקינות, תמונות שונות של אותו מוצר הוכנסו למודל כדי לדייק את הזיהוי במקרה של דמיון בפוזיציות שונות</a:t>
            </a:r>
          </a:p>
          <a:p>
            <a:pPr algn="r" rtl="1"/>
            <a:r>
              <a:rPr lang="he-IL" dirty="0"/>
              <a:t>טווח ערכים תקין – כנ"ל תמונות לא תקינות לא הוכנסו למודלים</a:t>
            </a:r>
          </a:p>
          <a:p>
            <a:pPr algn="r" rtl="1"/>
            <a:r>
              <a:rPr lang="he-IL" dirty="0"/>
              <a:t>סבירות והתאמה – התמונות הן עדכניות מהעונה הנוכחית.</a:t>
            </a:r>
          </a:p>
          <a:p>
            <a:pPr algn="r" rtl="1"/>
            <a:r>
              <a:rPr lang="he-IL" dirty="0"/>
              <a:t>ערכים קיצוניים נוצרים עקב מספר בגדים גבוה מסוג </a:t>
            </a:r>
            <a:r>
              <a:rPr lang="he-IL" dirty="0" err="1"/>
              <a:t>מסויים</a:t>
            </a:r>
            <a:r>
              <a:rPr lang="he-IL" dirty="0"/>
              <a:t>, מכיוון </a:t>
            </a:r>
            <a:r>
              <a:rPr lang="he-IL" dirty="0" err="1"/>
              <a:t>שפרוייקט</a:t>
            </a:r>
            <a:r>
              <a:rPr lang="he-IL" dirty="0"/>
              <a:t> זה תלוי בהיצע של העסק, לא ניתן להביא ל-</a:t>
            </a:r>
            <a:r>
              <a:rPr lang="en-US" dirty="0"/>
              <a:t>DATA</a:t>
            </a:r>
            <a:r>
              <a:rPr lang="he-IL" dirty="0"/>
              <a:t> הומוגני בלי שיתוף פעולה מצד העסק.</a:t>
            </a:r>
          </a:p>
          <a:p>
            <a:pPr algn="r" rtl="1"/>
            <a:r>
              <a:rPr lang="he-IL" dirty="0"/>
              <a:t>לא היה צורך בניקוי רעשים,</a:t>
            </a:r>
          </a:p>
          <a:p>
            <a:pPr algn="r" rtl="1"/>
            <a:endParaRPr lang="he-IL" b="1" dirty="0"/>
          </a:p>
        </p:txBody>
      </p:sp>
    </p:spTree>
    <p:extLst>
      <p:ext uri="{BB962C8B-B14F-4D97-AF65-F5344CB8AC3E}">
        <p14:creationId xmlns:p14="http://schemas.microsoft.com/office/powerpoint/2010/main" val="25211324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914400" y="1371601"/>
            <a:ext cx="10363200" cy="934719"/>
          </a:xfrm>
        </p:spPr>
        <p:txBody>
          <a:bodyPr>
            <a:normAutofit/>
          </a:bodyPr>
          <a:lstStyle/>
          <a:p>
            <a:pPr algn="r" rtl="1"/>
            <a:r>
              <a:rPr lang="he-IL" dirty="0"/>
              <a:t>חקירת ה-</a:t>
            </a:r>
            <a:r>
              <a:rPr lang="en-US" dirty="0"/>
              <a:t>DATA</a:t>
            </a:r>
            <a:endParaRPr lang="he-IL" dirty="0"/>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p:txBody>
          <a:bodyPr>
            <a:normAutofit/>
          </a:bodyPr>
          <a:lstStyle/>
          <a:p>
            <a:pPr algn="r" rtl="1"/>
            <a:r>
              <a:rPr lang="he-IL" dirty="0"/>
              <a:t>לצורך חקירת ה-</a:t>
            </a:r>
            <a:r>
              <a:rPr lang="en-US" dirty="0"/>
              <a:t>DATA</a:t>
            </a:r>
            <a:r>
              <a:rPr lang="he-IL" dirty="0"/>
              <a:t> היה צורך ליצור קובץ </a:t>
            </a:r>
            <a:r>
              <a:rPr lang="en-US" dirty="0"/>
              <a:t>CSV</a:t>
            </a:r>
            <a:r>
              <a:rPr lang="he-IL" dirty="0"/>
              <a:t> שמבוסס על הסיווג של </a:t>
            </a:r>
            <a:r>
              <a:rPr lang="en-US" dirty="0"/>
              <a:t>YOLO</a:t>
            </a:r>
            <a:r>
              <a:rPr lang="he-IL" dirty="0"/>
              <a:t> כדי לחקור את התפלגות הנתונים, וכן להפריד כל תמונה למספר הפריטים שבה על פי ה-</a:t>
            </a:r>
            <a:r>
              <a:rPr lang="en-US" dirty="0"/>
              <a:t>bounding box</a:t>
            </a:r>
            <a:r>
              <a:rPr lang="he-IL" dirty="0"/>
              <a:t> שחזה ה-</a:t>
            </a:r>
            <a:r>
              <a:rPr lang="en-US" dirty="0"/>
              <a:t>YOLO</a:t>
            </a:r>
            <a:r>
              <a:rPr lang="he-IL" dirty="0"/>
              <a:t>:</a:t>
            </a:r>
          </a:p>
          <a:p>
            <a:pPr algn="r" rtl="1"/>
            <a:r>
              <a:rPr lang="he-IL" dirty="0"/>
              <a:t>לצורך כך נעשה שימוש בקוד הבא</a:t>
            </a:r>
          </a:p>
          <a:p>
            <a:pPr algn="r" rtl="1"/>
            <a:endParaRPr lang="he-IL" b="1" dirty="0"/>
          </a:p>
        </p:txBody>
      </p:sp>
    </p:spTree>
    <p:extLst>
      <p:ext uri="{BB962C8B-B14F-4D97-AF65-F5344CB8AC3E}">
        <p14:creationId xmlns:p14="http://schemas.microsoft.com/office/powerpoint/2010/main" val="36904645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a:xfrm>
            <a:off x="914399" y="1203158"/>
            <a:ext cx="10363200" cy="4738671"/>
          </a:xfrm>
        </p:spPr>
        <p:txBody>
          <a:bodyPr>
            <a:normAutofit fontScale="77500" lnSpcReduction="20000"/>
          </a:bodyPr>
          <a:lstStyle/>
          <a:p>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subbox</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in</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box</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print</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"--------box--------"</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print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box</a:t>
            </a:r>
            <a:r>
              <a:rPr lang="en-US" b="0" dirty="0" err="1">
                <a:solidFill>
                  <a:srgbClr val="CCCCCC"/>
                </a:solidFill>
                <a:effectLst/>
                <a:highlight>
                  <a:srgbClr val="1F1F1F"/>
                </a:highlight>
                <a:latin typeface="Consolas" panose="020B0609020204030204" pitchFamily="49" charset="0"/>
              </a:rPr>
              <a:t>.xywh.numpy</a:t>
            </a:r>
            <a:r>
              <a:rPr lang="en-US" b="0" dirty="0">
                <a:solidFill>
                  <a:srgbClr val="CCCCCC"/>
                </a:solidFill>
                <a:effectLst/>
                <a:highlight>
                  <a:srgbClr val="1F1F1F"/>
                </a:highlight>
                <a:latin typeface="Consolas" panose="020B0609020204030204" pitchFamily="49" charset="0"/>
              </a:rPr>
              <a:t>().flatten())</a:t>
            </a:r>
          </a:p>
          <a:p>
            <a:r>
              <a:rPr lang="en-US" b="0" dirty="0">
                <a:solidFill>
                  <a:srgbClr val="CCCCCC"/>
                </a:solidFill>
                <a:effectLst/>
                <a:highlight>
                  <a:srgbClr val="1F1F1F"/>
                </a:highlight>
                <a:latin typeface="Consolas" panose="020B0609020204030204" pitchFamily="49" charset="0"/>
              </a:rPr>
              <a:t>                </a:t>
            </a:r>
            <a:r>
              <a:rPr lang="en-US" b="0" dirty="0">
                <a:solidFill>
                  <a:srgbClr val="6A9955"/>
                </a:solidFill>
                <a:effectLst/>
                <a:highlight>
                  <a:srgbClr val="1F1F1F"/>
                </a:highlight>
                <a:latin typeface="Consolas" panose="020B0609020204030204" pitchFamily="49" charset="0"/>
              </a:rPr>
              <a:t>#save features of the image</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with</a:t>
            </a: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open</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cropp_style.csv'</a:t>
            </a:r>
            <a:r>
              <a:rPr lang="en-US" b="0" dirty="0" err="1">
                <a:solidFill>
                  <a:srgbClr val="CCCCCC"/>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'a</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as</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file</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file</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write</a:t>
            </a:r>
            <a:r>
              <a:rPr lang="en-US" b="0" dirty="0">
                <a:solidFill>
                  <a:srgbClr val="CCCCCC"/>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f</a:t>
            </a:r>
            <a:r>
              <a:rPr lang="en-US" b="0" dirty="0">
                <a:solidFill>
                  <a:srgbClr val="CE9178"/>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img</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split</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,women,</a:t>
            </a:r>
            <a:r>
              <a:rPr lang="en-US" b="0" dirty="0">
                <a:solidFill>
                  <a:srgbClr val="569CD6"/>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classes</a:t>
            </a:r>
            <a:r>
              <a:rPr lang="en-US" b="0" dirty="0">
                <a:solidFill>
                  <a:srgbClr val="CCCCCC"/>
                </a:solidFill>
                <a:effectLst/>
                <a:highlight>
                  <a:srgbClr val="1F1F1F"/>
                </a:highlight>
                <a:latin typeface="Consolas" panose="020B0609020204030204" pitchFamily="49" charset="0"/>
              </a:rPr>
              <a:t>[</a:t>
            </a:r>
            <a:r>
              <a:rPr lang="en-US" b="0" dirty="0">
                <a:solidFill>
                  <a:srgbClr val="4EC9B0"/>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subbox</a:t>
            </a:r>
            <a:r>
              <a:rPr lang="en-US" b="0" dirty="0" err="1">
                <a:solidFill>
                  <a:srgbClr val="CCCCCC"/>
                </a:solidFill>
                <a:effectLst/>
                <a:highlight>
                  <a:srgbClr val="1F1F1F"/>
                </a:highlight>
                <a:latin typeface="Consolas" panose="020B0609020204030204" pitchFamily="49" charset="0"/>
              </a:rPr>
              <a:t>.cls</a:t>
            </a:r>
            <a:r>
              <a:rPr lang="en-US" b="0" dirty="0">
                <a:solidFill>
                  <a:srgbClr val="CCCCCC"/>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s,</a:t>
            </a:r>
            <a:r>
              <a:rPr lang="en-US" b="0" dirty="0">
                <a:solidFill>
                  <a:srgbClr val="569CD6"/>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classes</a:t>
            </a:r>
            <a:r>
              <a:rPr lang="en-US" b="0" dirty="0">
                <a:solidFill>
                  <a:srgbClr val="CCCCCC"/>
                </a:solidFill>
                <a:effectLst/>
                <a:highlight>
                  <a:srgbClr val="1F1F1F"/>
                </a:highlight>
                <a:latin typeface="Consolas" panose="020B0609020204030204" pitchFamily="49" charset="0"/>
              </a:rPr>
              <a:t>[</a:t>
            </a:r>
            <a:r>
              <a:rPr lang="en-US" b="0" dirty="0">
                <a:solidFill>
                  <a:srgbClr val="4EC9B0"/>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subbox</a:t>
            </a:r>
            <a:r>
              <a:rPr lang="en-US" b="0" dirty="0" err="1">
                <a:solidFill>
                  <a:srgbClr val="CCCCCC"/>
                </a:solidFill>
                <a:effectLst/>
                <a:highlight>
                  <a:srgbClr val="1F1F1F"/>
                </a:highlight>
                <a:latin typeface="Consolas" panose="020B0609020204030204" pitchFamily="49" charset="0"/>
              </a:rPr>
              <a:t>.cls</a:t>
            </a:r>
            <a:r>
              <a:rPr lang="en-US" b="0" dirty="0">
                <a:solidFill>
                  <a:srgbClr val="CCCCCC"/>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s,,summer,2024,Casual,F:/</a:t>
            </a:r>
            <a:r>
              <a:rPr lang="en-US" b="0" dirty="0" err="1">
                <a:solidFill>
                  <a:srgbClr val="CE9178"/>
                </a:solidFill>
                <a:effectLst/>
                <a:highlight>
                  <a:srgbClr val="1F1F1F"/>
                </a:highlight>
                <a:latin typeface="Consolas" panose="020B0609020204030204" pitchFamily="49" charset="0"/>
              </a:rPr>
              <a:t>python_project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detect_clothing</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yolo_by_kaggle</a:t>
            </a:r>
            <a:r>
              <a:rPr lang="en-US" b="0" dirty="0">
                <a:solidFill>
                  <a:srgbClr val="CE9178"/>
                </a:solidFill>
                <a:effectLst/>
                <a:highlight>
                  <a:srgbClr val="1F1F1F"/>
                </a:highlight>
                <a:latin typeface="Consolas" panose="020B0609020204030204" pitchFamily="49" charset="0"/>
              </a:rPr>
              <a:t>/cropped_images2/</a:t>
            </a:r>
            <a:r>
              <a:rPr lang="en-US" b="0" dirty="0">
                <a:solidFill>
                  <a:srgbClr val="569CD6"/>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classes</a:t>
            </a:r>
            <a:r>
              <a:rPr lang="en-US" b="0" dirty="0">
                <a:solidFill>
                  <a:srgbClr val="CCCCCC"/>
                </a:solidFill>
                <a:effectLst/>
                <a:highlight>
                  <a:srgbClr val="1F1F1F"/>
                </a:highlight>
                <a:latin typeface="Consolas" panose="020B0609020204030204" pitchFamily="49" charset="0"/>
              </a:rPr>
              <a:t>[</a:t>
            </a:r>
            <a:r>
              <a:rPr lang="en-US" b="0" dirty="0">
                <a:solidFill>
                  <a:srgbClr val="4EC9B0"/>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subbox</a:t>
            </a:r>
            <a:r>
              <a:rPr lang="en-US" b="0" dirty="0" err="1">
                <a:solidFill>
                  <a:srgbClr val="CCCCCC"/>
                </a:solidFill>
                <a:effectLst/>
                <a:highlight>
                  <a:srgbClr val="1F1F1F"/>
                </a:highlight>
                <a:latin typeface="Consolas" panose="020B0609020204030204" pitchFamily="49" charset="0"/>
              </a:rPr>
              <a:t>.cls</a:t>
            </a:r>
            <a:r>
              <a:rPr lang="en-US" b="0" dirty="0">
                <a:solidFill>
                  <a:srgbClr val="CCCCCC"/>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img</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split</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_</a:t>
            </a:r>
            <a:r>
              <a:rPr lang="en-US" b="0" dirty="0">
                <a:solidFill>
                  <a:srgbClr val="569CD6"/>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c</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.jpg</a:t>
            </a:r>
            <a:r>
              <a:rPr lang="en-US" b="0" dirty="0">
                <a:solidFill>
                  <a:srgbClr val="D7BA7D"/>
                </a:solidFill>
                <a:effectLst/>
                <a:highlight>
                  <a:srgbClr val="1F1F1F"/>
                </a:highlight>
                <a:latin typeface="Consolas" panose="020B0609020204030204" pitchFamily="49" charset="0"/>
              </a:rPr>
              <a:t>\n</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a:solidFill>
                  <a:srgbClr val="6A9955"/>
                </a:solidFill>
                <a:effectLst/>
                <a:highlight>
                  <a:srgbClr val="1F1F1F"/>
                </a:highlight>
                <a:latin typeface="Consolas" panose="020B0609020204030204" pitchFamily="49" charset="0"/>
              </a:rPr>
              <a:t>#crop the item in the image</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err="1">
                <a:solidFill>
                  <a:schemeClr val="bg1"/>
                </a:solidFill>
                <a:effectLst/>
                <a:highlight>
                  <a:srgbClr val="1F1F1F"/>
                </a:highlight>
                <a:latin typeface="Consolas" panose="020B0609020204030204" pitchFamily="49" charset="0"/>
              </a:rPr>
              <a:t>crop_image_xyxy</a:t>
            </a:r>
            <a:r>
              <a:rPr lang="en-US" b="0" dirty="0">
                <a:solidFill>
                  <a:schemeClr val="bg1"/>
                </a:solidFill>
                <a:effectLst/>
                <a:highlight>
                  <a:srgbClr val="1F1F1F"/>
                </a:highlight>
                <a:latin typeface="Consolas" panose="020B0609020204030204" pitchFamily="49" charset="0"/>
              </a:rPr>
              <a:t>(item.path,box.xyxy.numpy().flatten(),c,'./cropped_images2',classes[int(subbox.cls)])</a:t>
            </a:r>
          </a:p>
          <a:p>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c</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endParaRPr lang="he-IL" b="1" dirty="0"/>
          </a:p>
        </p:txBody>
      </p:sp>
    </p:spTree>
    <p:extLst>
      <p:ext uri="{BB962C8B-B14F-4D97-AF65-F5344CB8AC3E}">
        <p14:creationId xmlns:p14="http://schemas.microsoft.com/office/powerpoint/2010/main" val="10838057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a:xfrm>
            <a:off x="914399" y="529390"/>
            <a:ext cx="10363200" cy="6328610"/>
          </a:xfrm>
        </p:spPr>
        <p:txBody>
          <a:bodyPr>
            <a:normAutofit/>
          </a:bodyPr>
          <a:lstStyle/>
          <a:p>
            <a:pPr marL="0" indent="0">
              <a:lnSpc>
                <a:spcPct val="100000"/>
              </a:lnSpc>
              <a:buNone/>
            </a:pPr>
            <a:r>
              <a:rPr lang="en-US" sz="1600" b="0" dirty="0">
                <a:solidFill>
                  <a:srgbClr val="C586C0"/>
                </a:solidFill>
                <a:effectLst/>
                <a:highlight>
                  <a:srgbClr val="1F1F1F"/>
                </a:highlight>
                <a:latin typeface="Consolas" panose="020B0609020204030204" pitchFamily="49" charset="0"/>
              </a:rPr>
              <a:t>from</a:t>
            </a:r>
            <a:r>
              <a:rPr lang="en-US" sz="1600" b="0" dirty="0">
                <a:solidFill>
                  <a:srgbClr val="CCCCCC"/>
                </a:solidFill>
                <a:effectLst/>
                <a:highlight>
                  <a:srgbClr val="1F1F1F"/>
                </a:highlight>
                <a:latin typeface="Consolas" panose="020B0609020204030204" pitchFamily="49" charset="0"/>
              </a:rPr>
              <a:t> </a:t>
            </a:r>
            <a:r>
              <a:rPr lang="en-US" sz="1600" b="0" dirty="0">
                <a:solidFill>
                  <a:srgbClr val="4EC9B0"/>
                </a:solidFill>
                <a:effectLst/>
                <a:highlight>
                  <a:srgbClr val="1F1F1F"/>
                </a:highlight>
                <a:latin typeface="Consolas" panose="020B0609020204030204" pitchFamily="49" charset="0"/>
              </a:rPr>
              <a:t>PIL</a:t>
            </a:r>
            <a:r>
              <a:rPr lang="en-US" sz="1600" b="0" dirty="0">
                <a:solidFill>
                  <a:srgbClr val="CCCCCC"/>
                </a:solidFill>
                <a:effectLst/>
                <a:highlight>
                  <a:srgbClr val="1F1F1F"/>
                </a:highlight>
                <a:latin typeface="Consolas" panose="020B0609020204030204" pitchFamily="49" charset="0"/>
              </a:rPr>
              <a:t> </a:t>
            </a:r>
            <a:r>
              <a:rPr lang="en-US" sz="1600" b="0" dirty="0">
                <a:solidFill>
                  <a:srgbClr val="C586C0"/>
                </a:solidFill>
                <a:effectLst/>
                <a:highlight>
                  <a:srgbClr val="1F1F1F"/>
                </a:highlight>
                <a:latin typeface="Consolas" panose="020B0609020204030204" pitchFamily="49" charset="0"/>
              </a:rPr>
              <a:t>import</a:t>
            </a:r>
            <a:r>
              <a:rPr lang="en-US" sz="1600" b="0" dirty="0">
                <a:solidFill>
                  <a:srgbClr val="CCCCCC"/>
                </a:solidFill>
                <a:effectLst/>
                <a:highlight>
                  <a:srgbClr val="1F1F1F"/>
                </a:highlight>
                <a:latin typeface="Consolas" panose="020B0609020204030204" pitchFamily="49" charset="0"/>
              </a:rPr>
              <a:t> </a:t>
            </a:r>
            <a:r>
              <a:rPr lang="en-US" sz="1600" b="0" dirty="0">
                <a:solidFill>
                  <a:srgbClr val="4EC9B0"/>
                </a:solidFill>
                <a:effectLst/>
                <a:highlight>
                  <a:srgbClr val="1F1F1F"/>
                </a:highlight>
                <a:latin typeface="Consolas" panose="020B0609020204030204" pitchFamily="49" charset="0"/>
              </a:rPr>
              <a:t>Image</a:t>
            </a:r>
            <a:endParaRPr lang="en-US" sz="1600" b="0" dirty="0">
              <a:solidFill>
                <a:srgbClr val="CCCCCC"/>
              </a:solidFill>
              <a:effectLst/>
              <a:highlight>
                <a:srgbClr val="1F1F1F"/>
              </a:highlight>
              <a:latin typeface="Consolas" panose="020B0609020204030204" pitchFamily="49" charset="0"/>
            </a:endParaRPr>
          </a:p>
          <a:p>
            <a:pPr marL="0" indent="0">
              <a:lnSpc>
                <a:spcPct val="100000"/>
              </a:lnSpc>
              <a:buNone/>
            </a:pPr>
            <a:r>
              <a:rPr lang="en-US" sz="1600" b="0" dirty="0">
                <a:solidFill>
                  <a:srgbClr val="C586C0"/>
                </a:solidFill>
                <a:effectLst/>
                <a:highlight>
                  <a:srgbClr val="1F1F1F"/>
                </a:highlight>
                <a:latin typeface="Consolas" panose="020B0609020204030204" pitchFamily="49" charset="0"/>
              </a:rPr>
              <a:t>import</a:t>
            </a:r>
            <a:r>
              <a:rPr lang="en-US" sz="1600" b="0" dirty="0">
                <a:solidFill>
                  <a:srgbClr val="CCCCCC"/>
                </a:solidFill>
                <a:effectLst/>
                <a:highlight>
                  <a:srgbClr val="1F1F1F"/>
                </a:highlight>
                <a:latin typeface="Consolas" panose="020B0609020204030204" pitchFamily="49" charset="0"/>
              </a:rPr>
              <a:t> </a:t>
            </a:r>
            <a:r>
              <a:rPr lang="en-US" sz="1600" b="0" dirty="0">
                <a:solidFill>
                  <a:srgbClr val="4EC9B0"/>
                </a:solidFill>
                <a:effectLst/>
                <a:highlight>
                  <a:srgbClr val="1F1F1F"/>
                </a:highlight>
                <a:latin typeface="Consolas" panose="020B0609020204030204" pitchFamily="49" charset="0"/>
              </a:rPr>
              <a:t>cv2</a:t>
            </a:r>
            <a:endParaRPr lang="en-US" sz="1600" b="0" dirty="0">
              <a:solidFill>
                <a:srgbClr val="CCCCCC"/>
              </a:solidFill>
              <a:effectLst/>
              <a:highlight>
                <a:srgbClr val="1F1F1F"/>
              </a:highlight>
              <a:latin typeface="Consolas" panose="020B0609020204030204" pitchFamily="49" charset="0"/>
            </a:endParaRPr>
          </a:p>
          <a:p>
            <a:pPr marL="0" indent="0">
              <a:lnSpc>
                <a:spcPct val="100000"/>
              </a:lnSpc>
              <a:buNone/>
            </a:pPr>
            <a:r>
              <a:rPr lang="en-US" sz="1600" b="0" dirty="0">
                <a:solidFill>
                  <a:srgbClr val="569CD6"/>
                </a:solidFill>
                <a:effectLst/>
                <a:highlight>
                  <a:srgbClr val="1F1F1F"/>
                </a:highlight>
                <a:latin typeface="Consolas" panose="020B0609020204030204" pitchFamily="49" charset="0"/>
              </a:rPr>
              <a:t>def</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DCDCAA"/>
                </a:solidFill>
                <a:effectLst/>
                <a:highlight>
                  <a:srgbClr val="1F1F1F"/>
                </a:highlight>
                <a:latin typeface="Consolas" panose="020B0609020204030204" pitchFamily="49" charset="0"/>
              </a:rPr>
              <a:t>crop_image_xyxy</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image_path</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bounding_box</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index</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directory</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class_name</a:t>
            </a:r>
            <a:r>
              <a:rPr lang="en-US" sz="1600" b="0" dirty="0">
                <a:solidFill>
                  <a:srgbClr val="CCCCCC"/>
                </a:solidFill>
                <a:effectLst/>
                <a:highlight>
                  <a:srgbClr val="1F1F1F"/>
                </a:highlight>
                <a:latin typeface="Consolas" panose="020B0609020204030204" pitchFamily="49" charset="0"/>
              </a:rPr>
              <a:t>):</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a:solidFill>
                  <a:srgbClr val="6A9955"/>
                </a:solidFill>
                <a:effectLst/>
                <a:highlight>
                  <a:srgbClr val="1F1F1F"/>
                </a:highlight>
                <a:latin typeface="Consolas" panose="020B0609020204030204" pitchFamily="49" charset="0"/>
              </a:rPr>
              <a:t># Open the image</a:t>
            </a:r>
            <a:endParaRPr lang="en-US" sz="1600" b="0" dirty="0">
              <a:solidFill>
                <a:srgbClr val="CCCCCC"/>
              </a:solidFill>
              <a:effectLst/>
              <a:highlight>
                <a:srgbClr val="1F1F1F"/>
              </a:highlight>
              <a:latin typeface="Consolas" panose="020B0609020204030204" pitchFamily="49" charset="0"/>
            </a:endParaRP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class_directory</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4EC9B0"/>
                </a:solidFill>
                <a:effectLst/>
                <a:highlight>
                  <a:srgbClr val="1F1F1F"/>
                </a:highlight>
                <a:latin typeface="Consolas" panose="020B0609020204030204" pitchFamily="49" charset="0"/>
              </a:rPr>
              <a:t>os</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path</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DCDCAA"/>
                </a:solidFill>
                <a:effectLst/>
                <a:highlight>
                  <a:srgbClr val="1F1F1F"/>
                </a:highlight>
                <a:latin typeface="Consolas" panose="020B0609020204030204" pitchFamily="49" charset="0"/>
              </a:rPr>
              <a:t>join</a:t>
            </a:r>
            <a:r>
              <a:rPr lang="en-US" sz="1600" b="0" dirty="0">
                <a:solidFill>
                  <a:srgbClr val="CCCCCC"/>
                </a:solidFill>
                <a:effectLst/>
                <a:highlight>
                  <a:srgbClr val="1F1F1F"/>
                </a:highlight>
                <a:latin typeface="Consolas" panose="020B0609020204030204" pitchFamily="49" charset="0"/>
              </a:rPr>
              <a:t>(</a:t>
            </a:r>
            <a:r>
              <a:rPr lang="en-US" sz="1600" b="0" dirty="0">
                <a:solidFill>
                  <a:srgbClr val="9CDCFE"/>
                </a:solidFill>
                <a:effectLst/>
                <a:highlight>
                  <a:srgbClr val="1F1F1F"/>
                </a:highlight>
                <a:latin typeface="Consolas" panose="020B0609020204030204" pitchFamily="49" charset="0"/>
              </a:rPr>
              <a:t>directory</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class_name</a:t>
            </a:r>
            <a:r>
              <a:rPr lang="en-US" sz="1600" b="0" dirty="0">
                <a:solidFill>
                  <a:srgbClr val="CCCCCC"/>
                </a:solidFill>
                <a:effectLst/>
                <a:highlight>
                  <a:srgbClr val="1F1F1F"/>
                </a:highlight>
                <a:latin typeface="Consolas" panose="020B0609020204030204" pitchFamily="49" charset="0"/>
              </a:rPr>
              <a:t>)</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a:solidFill>
                  <a:srgbClr val="C586C0"/>
                </a:solidFill>
                <a:effectLst/>
                <a:highlight>
                  <a:srgbClr val="1F1F1F"/>
                </a:highlight>
                <a:latin typeface="Consolas" panose="020B0609020204030204" pitchFamily="49" charset="0"/>
              </a:rPr>
              <a:t>if</a:t>
            </a:r>
            <a:r>
              <a:rPr lang="en-US" sz="1600" b="0" dirty="0">
                <a:solidFill>
                  <a:srgbClr val="CCCCCC"/>
                </a:solidFill>
                <a:effectLst/>
                <a:highlight>
                  <a:srgbClr val="1F1F1F"/>
                </a:highlight>
                <a:latin typeface="Consolas" panose="020B0609020204030204" pitchFamily="49" charset="0"/>
              </a:rPr>
              <a:t> </a:t>
            </a:r>
            <a:r>
              <a:rPr lang="en-US" sz="1600" b="0" dirty="0">
                <a:solidFill>
                  <a:srgbClr val="569CD6"/>
                </a:solidFill>
                <a:effectLst/>
                <a:highlight>
                  <a:srgbClr val="1F1F1F"/>
                </a:highlight>
                <a:latin typeface="Consolas" panose="020B0609020204030204" pitchFamily="49" charset="0"/>
              </a:rPr>
              <a:t>not</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4EC9B0"/>
                </a:solidFill>
                <a:effectLst/>
                <a:highlight>
                  <a:srgbClr val="1F1F1F"/>
                </a:highlight>
                <a:latin typeface="Consolas" panose="020B0609020204030204" pitchFamily="49" charset="0"/>
              </a:rPr>
              <a:t>os</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path</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DCDCAA"/>
                </a:solidFill>
                <a:effectLst/>
                <a:highlight>
                  <a:srgbClr val="1F1F1F"/>
                </a:highlight>
                <a:latin typeface="Consolas" panose="020B0609020204030204" pitchFamily="49" charset="0"/>
              </a:rPr>
              <a:t>exists</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class_directory</a:t>
            </a:r>
            <a:r>
              <a:rPr lang="en-US" sz="1600" b="0" dirty="0">
                <a:solidFill>
                  <a:srgbClr val="CCCCCC"/>
                </a:solidFill>
                <a:effectLst/>
                <a:highlight>
                  <a:srgbClr val="1F1F1F"/>
                </a:highlight>
                <a:latin typeface="Consolas" panose="020B0609020204030204" pitchFamily="49" charset="0"/>
              </a:rPr>
              <a:t>):</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err="1">
                <a:solidFill>
                  <a:srgbClr val="4EC9B0"/>
                </a:solidFill>
                <a:effectLst/>
                <a:highlight>
                  <a:srgbClr val="1F1F1F"/>
                </a:highlight>
                <a:latin typeface="Consolas" panose="020B0609020204030204" pitchFamily="49" charset="0"/>
              </a:rPr>
              <a:t>os</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DCDCAA"/>
                </a:solidFill>
                <a:effectLst/>
                <a:highlight>
                  <a:srgbClr val="1F1F1F"/>
                </a:highlight>
                <a:latin typeface="Consolas" panose="020B0609020204030204" pitchFamily="49" charset="0"/>
              </a:rPr>
              <a:t>makedirs</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class_directory</a:t>
            </a:r>
            <a:r>
              <a:rPr lang="en-US" sz="1600" b="0" dirty="0">
                <a:solidFill>
                  <a:srgbClr val="CCCCCC"/>
                </a:solidFill>
                <a:effectLst/>
                <a:highlight>
                  <a:srgbClr val="1F1F1F"/>
                </a:highlight>
                <a:latin typeface="Consolas" panose="020B0609020204030204" pitchFamily="49" charset="0"/>
              </a:rPr>
              <a:t>)</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img</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4EC9B0"/>
                </a:solidFill>
                <a:effectLst/>
                <a:highlight>
                  <a:srgbClr val="1F1F1F"/>
                </a:highlight>
                <a:latin typeface="Consolas" panose="020B0609020204030204" pitchFamily="49" charset="0"/>
              </a:rPr>
              <a:t>Image</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DCDCAA"/>
                </a:solidFill>
                <a:effectLst/>
                <a:highlight>
                  <a:srgbClr val="1F1F1F"/>
                </a:highlight>
                <a:latin typeface="Consolas" panose="020B0609020204030204" pitchFamily="49" charset="0"/>
              </a:rPr>
              <a:t>open</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image_path</a:t>
            </a:r>
            <a:r>
              <a:rPr lang="en-US" sz="1600" b="0" dirty="0">
                <a:solidFill>
                  <a:srgbClr val="CCCCCC"/>
                </a:solidFill>
                <a:effectLst/>
                <a:highlight>
                  <a:srgbClr val="1F1F1F"/>
                </a:highlight>
                <a:latin typeface="Consolas" panose="020B0609020204030204" pitchFamily="49" charset="0"/>
              </a:rPr>
              <a:t>)</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a:solidFill>
                  <a:srgbClr val="6A9955"/>
                </a:solidFill>
                <a:effectLst/>
                <a:highlight>
                  <a:srgbClr val="1F1F1F"/>
                </a:highlight>
                <a:latin typeface="Consolas" panose="020B0609020204030204" pitchFamily="49" charset="0"/>
              </a:rPr>
              <a:t># Crop the image using the bounding box</a:t>
            </a:r>
            <a:endParaRPr lang="en-US" sz="1600" b="0" dirty="0">
              <a:solidFill>
                <a:srgbClr val="CCCCCC"/>
              </a:solidFill>
              <a:effectLst/>
              <a:highlight>
                <a:srgbClr val="1F1F1F"/>
              </a:highlight>
              <a:latin typeface="Consolas" panose="020B0609020204030204" pitchFamily="49" charset="0"/>
            </a:endParaRP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cropped_img</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img</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DCDCAA"/>
                </a:solidFill>
                <a:effectLst/>
                <a:highlight>
                  <a:srgbClr val="1F1F1F"/>
                </a:highlight>
                <a:latin typeface="Consolas" panose="020B0609020204030204" pitchFamily="49" charset="0"/>
              </a:rPr>
              <a:t>crop</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bounding_box</a:t>
            </a:r>
            <a:r>
              <a:rPr lang="en-US" sz="1600" b="0" dirty="0">
                <a:solidFill>
                  <a:srgbClr val="CCCCCC"/>
                </a:solidFill>
                <a:effectLst/>
                <a:highlight>
                  <a:srgbClr val="1F1F1F"/>
                </a:highlight>
                <a:latin typeface="Consolas" panose="020B0609020204030204" pitchFamily="49" charset="0"/>
              </a:rPr>
              <a:t>)</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cropped_array</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a:solidFill>
                  <a:srgbClr val="4EC9B0"/>
                </a:solidFill>
                <a:effectLst/>
                <a:highlight>
                  <a:srgbClr val="1F1F1F"/>
                </a:highlight>
                <a:latin typeface="Consolas" panose="020B0609020204030204" pitchFamily="49" charset="0"/>
              </a:rPr>
              <a:t>cv2</a:t>
            </a:r>
            <a:r>
              <a:rPr lang="en-US" sz="1600" b="0" dirty="0">
                <a:solidFill>
                  <a:srgbClr val="CCCCCC"/>
                </a:solidFill>
                <a:effectLst/>
                <a:highlight>
                  <a:srgbClr val="1F1F1F"/>
                </a:highlight>
                <a:latin typeface="Consolas" panose="020B0609020204030204" pitchFamily="49" charset="0"/>
              </a:rPr>
              <a:t>.cvtColor(</a:t>
            </a:r>
            <a:r>
              <a:rPr lang="en-US" sz="1600" b="0" dirty="0" err="1">
                <a:solidFill>
                  <a:srgbClr val="4EC9B0"/>
                </a:solidFill>
                <a:effectLst/>
                <a:highlight>
                  <a:srgbClr val="1F1F1F"/>
                </a:highlight>
                <a:latin typeface="Consolas" panose="020B0609020204030204" pitchFamily="49" charset="0"/>
              </a:rPr>
              <a:t>np</a:t>
            </a:r>
            <a:r>
              <a:rPr lang="en-US" sz="1600" b="0" dirty="0" err="1">
                <a:solidFill>
                  <a:srgbClr val="CCCCCC"/>
                </a:solidFill>
                <a:effectLst/>
                <a:highlight>
                  <a:srgbClr val="1F1F1F"/>
                </a:highlight>
                <a:latin typeface="Consolas" panose="020B0609020204030204" pitchFamily="49" charset="0"/>
              </a:rPr>
              <a:t>.array</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cropped_img</a:t>
            </a:r>
            <a:r>
              <a:rPr lang="en-US" sz="1600" b="0" dirty="0">
                <a:solidFill>
                  <a:srgbClr val="CCCCCC"/>
                </a:solidFill>
                <a:effectLst/>
                <a:highlight>
                  <a:srgbClr val="1F1F1F"/>
                </a:highlight>
                <a:latin typeface="Consolas" panose="020B0609020204030204" pitchFamily="49" charset="0"/>
              </a:rPr>
              <a:t>), </a:t>
            </a:r>
            <a:r>
              <a:rPr lang="en-US" sz="1600" b="0" dirty="0">
                <a:solidFill>
                  <a:srgbClr val="4EC9B0"/>
                </a:solidFill>
                <a:effectLst/>
                <a:highlight>
                  <a:srgbClr val="1F1F1F"/>
                </a:highlight>
                <a:latin typeface="Consolas" panose="020B0609020204030204" pitchFamily="49" charset="0"/>
              </a:rPr>
              <a:t>cv2</a:t>
            </a:r>
            <a:r>
              <a:rPr lang="en-US" sz="1600" b="0" dirty="0">
                <a:solidFill>
                  <a:srgbClr val="CCCCCC"/>
                </a:solidFill>
                <a:effectLst/>
                <a:highlight>
                  <a:srgbClr val="1F1F1F"/>
                </a:highlight>
                <a:latin typeface="Consolas" panose="020B0609020204030204" pitchFamily="49" charset="0"/>
              </a:rPr>
              <a:t>.COLOR_RGB2BGR)</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a:solidFill>
                  <a:srgbClr val="6A9955"/>
                </a:solidFill>
                <a:effectLst/>
                <a:highlight>
                  <a:srgbClr val="1F1F1F"/>
                </a:highlight>
                <a:latin typeface="Consolas" panose="020B0609020204030204" pitchFamily="49" charset="0"/>
              </a:rPr>
              <a:t># </a:t>
            </a:r>
            <a:r>
              <a:rPr lang="en-US" sz="1600" b="0" dirty="0" err="1">
                <a:solidFill>
                  <a:srgbClr val="6A9955"/>
                </a:solidFill>
                <a:effectLst/>
                <a:highlight>
                  <a:srgbClr val="1F1F1F"/>
                </a:highlight>
                <a:latin typeface="Consolas" panose="020B0609020204030204" pitchFamily="49" charset="0"/>
              </a:rPr>
              <a:t>cropped_img.show</a:t>
            </a:r>
            <a:r>
              <a:rPr lang="en-US" sz="1600" b="0" dirty="0">
                <a:solidFill>
                  <a:srgbClr val="6A9955"/>
                </a:solidFill>
                <a:effectLst/>
                <a:highlight>
                  <a:srgbClr val="1F1F1F"/>
                </a:highlight>
                <a:latin typeface="Consolas" panose="020B0609020204030204" pitchFamily="49" charset="0"/>
              </a:rPr>
              <a:t>()</a:t>
            </a:r>
            <a:endParaRPr lang="en-US" sz="1600" b="0" dirty="0">
              <a:solidFill>
                <a:srgbClr val="CCCCCC"/>
              </a:solidFill>
              <a:effectLst/>
              <a:highlight>
                <a:srgbClr val="1F1F1F"/>
              </a:highlight>
              <a:latin typeface="Consolas" panose="020B0609020204030204" pitchFamily="49" charset="0"/>
            </a:endParaRP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a:solidFill>
                  <a:srgbClr val="6A9955"/>
                </a:solidFill>
                <a:effectLst/>
                <a:highlight>
                  <a:srgbClr val="1F1F1F"/>
                </a:highlight>
                <a:latin typeface="Consolas" panose="020B0609020204030204" pitchFamily="49" charset="0"/>
              </a:rPr>
              <a:t># Return the cropped image</a:t>
            </a:r>
            <a:endParaRPr lang="en-US" sz="1600" b="0" dirty="0">
              <a:solidFill>
                <a:srgbClr val="CCCCCC"/>
              </a:solidFill>
              <a:effectLst/>
              <a:highlight>
                <a:srgbClr val="1F1F1F"/>
              </a:highlight>
              <a:latin typeface="Consolas" panose="020B0609020204030204" pitchFamily="49" charset="0"/>
            </a:endParaRP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square_name</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a:solidFill>
                  <a:srgbClr val="569CD6"/>
                </a:solidFill>
                <a:effectLst/>
                <a:highlight>
                  <a:srgbClr val="1F1F1F"/>
                </a:highlight>
                <a:latin typeface="Consolas" panose="020B0609020204030204" pitchFamily="49" charset="0"/>
              </a:rPr>
              <a:t>f</a:t>
            </a:r>
            <a:r>
              <a:rPr lang="en-US" sz="1600" b="0" dirty="0">
                <a:solidFill>
                  <a:srgbClr val="CE9178"/>
                </a:solidFill>
                <a:effectLst/>
                <a:highlight>
                  <a:srgbClr val="1F1F1F"/>
                </a:highlight>
                <a:latin typeface="Consolas" panose="020B0609020204030204" pitchFamily="49" charset="0"/>
              </a:rPr>
              <a:t>"</a:t>
            </a:r>
            <a:r>
              <a:rPr lang="en-US" sz="1600" b="0" dirty="0">
                <a:solidFill>
                  <a:srgbClr val="569CD6"/>
                </a:solidFill>
                <a:effectLst/>
                <a:highlight>
                  <a:srgbClr val="1F1F1F"/>
                </a:highlight>
                <a:latin typeface="Consolas" panose="020B0609020204030204" pitchFamily="49" charset="0"/>
              </a:rPr>
              <a:t>{</a:t>
            </a:r>
            <a:r>
              <a:rPr lang="en-US" sz="1600" b="0" dirty="0" err="1">
                <a:solidFill>
                  <a:srgbClr val="4EC9B0"/>
                </a:solidFill>
                <a:effectLst/>
                <a:highlight>
                  <a:srgbClr val="1F1F1F"/>
                </a:highlight>
                <a:latin typeface="Consolas" panose="020B0609020204030204" pitchFamily="49" charset="0"/>
              </a:rPr>
              <a:t>os</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path</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DCDCAA"/>
                </a:solidFill>
                <a:effectLst/>
                <a:highlight>
                  <a:srgbClr val="1F1F1F"/>
                </a:highlight>
                <a:latin typeface="Consolas" panose="020B0609020204030204" pitchFamily="49" charset="0"/>
              </a:rPr>
              <a:t>basename</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image_path</a:t>
            </a:r>
            <a:r>
              <a:rPr lang="en-US" sz="1600" b="0" dirty="0">
                <a:solidFill>
                  <a:srgbClr val="CCCCCC"/>
                </a:solidFill>
                <a:effectLst/>
                <a:highlight>
                  <a:srgbClr val="1F1F1F"/>
                </a:highlight>
                <a:latin typeface="Consolas" panose="020B0609020204030204" pitchFamily="49" charset="0"/>
              </a:rPr>
              <a:t>).split(</a:t>
            </a:r>
            <a:r>
              <a:rPr lang="en-US" sz="1600" b="0" dirty="0">
                <a:solidFill>
                  <a:srgbClr val="CE9178"/>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a:t>
            </a:r>
            <a:r>
              <a:rPr lang="en-US" sz="1600" b="0" dirty="0">
                <a:solidFill>
                  <a:srgbClr val="B5CEA8"/>
                </a:solidFill>
                <a:effectLst/>
                <a:highlight>
                  <a:srgbClr val="1F1F1F"/>
                </a:highlight>
                <a:latin typeface="Consolas" panose="020B0609020204030204" pitchFamily="49" charset="0"/>
              </a:rPr>
              <a:t>0</a:t>
            </a:r>
            <a:r>
              <a:rPr lang="en-US" sz="1600" b="0" dirty="0">
                <a:solidFill>
                  <a:srgbClr val="CCCCCC"/>
                </a:solidFill>
                <a:effectLst/>
                <a:highlight>
                  <a:srgbClr val="1F1F1F"/>
                </a:highlight>
                <a:latin typeface="Consolas" panose="020B0609020204030204" pitchFamily="49" charset="0"/>
              </a:rPr>
              <a:t>]</a:t>
            </a:r>
            <a:r>
              <a:rPr lang="en-US" sz="1600" b="0" dirty="0">
                <a:solidFill>
                  <a:srgbClr val="569CD6"/>
                </a:solidFill>
                <a:effectLst/>
                <a:highlight>
                  <a:srgbClr val="1F1F1F"/>
                </a:highlight>
                <a:latin typeface="Consolas" panose="020B0609020204030204" pitchFamily="49" charset="0"/>
              </a:rPr>
              <a:t>}</a:t>
            </a:r>
            <a:r>
              <a:rPr lang="en-US" sz="1600" b="0" dirty="0">
                <a:solidFill>
                  <a:srgbClr val="CE9178"/>
                </a:solidFill>
                <a:effectLst/>
                <a:highlight>
                  <a:srgbClr val="1F1F1F"/>
                </a:highlight>
                <a:latin typeface="Consolas" panose="020B0609020204030204" pitchFamily="49" charset="0"/>
              </a:rPr>
              <a:t>_</a:t>
            </a:r>
            <a:r>
              <a:rPr lang="en-US" sz="1600" b="0" dirty="0">
                <a:solidFill>
                  <a:srgbClr val="569CD6"/>
                </a:solidFill>
                <a:effectLst/>
                <a:highlight>
                  <a:srgbClr val="1F1F1F"/>
                </a:highlight>
                <a:latin typeface="Consolas" panose="020B0609020204030204" pitchFamily="49" charset="0"/>
              </a:rPr>
              <a:t>{</a:t>
            </a:r>
            <a:r>
              <a:rPr lang="en-US" sz="1600" b="0" dirty="0">
                <a:solidFill>
                  <a:srgbClr val="9CDCFE"/>
                </a:solidFill>
                <a:effectLst/>
                <a:highlight>
                  <a:srgbClr val="1F1F1F"/>
                </a:highlight>
                <a:latin typeface="Consolas" panose="020B0609020204030204" pitchFamily="49" charset="0"/>
              </a:rPr>
              <a:t>index</a:t>
            </a:r>
            <a:r>
              <a:rPr lang="en-US" sz="1600" b="0" dirty="0">
                <a:solidFill>
                  <a:srgbClr val="569CD6"/>
                </a:solidFill>
                <a:effectLst/>
                <a:highlight>
                  <a:srgbClr val="1F1F1F"/>
                </a:highlight>
                <a:latin typeface="Consolas" panose="020B0609020204030204" pitchFamily="49" charset="0"/>
              </a:rPr>
              <a:t>}</a:t>
            </a:r>
            <a:r>
              <a:rPr lang="en-US" sz="1600" b="0" dirty="0">
                <a:solidFill>
                  <a:srgbClr val="CE9178"/>
                </a:solidFill>
                <a:effectLst/>
                <a:highlight>
                  <a:srgbClr val="1F1F1F"/>
                </a:highlight>
                <a:latin typeface="Consolas" panose="020B0609020204030204" pitchFamily="49" charset="0"/>
              </a:rPr>
              <a:t>.jpg"</a:t>
            </a:r>
            <a:endParaRPr lang="en-US" sz="1600" b="0" dirty="0">
              <a:solidFill>
                <a:srgbClr val="CCCCCC"/>
              </a:solidFill>
              <a:effectLst/>
              <a:highlight>
                <a:srgbClr val="1F1F1F"/>
              </a:highlight>
              <a:latin typeface="Consolas" panose="020B0609020204030204" pitchFamily="49" charset="0"/>
            </a:endParaRP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r>
              <a:rPr lang="en-US" sz="1600" b="0" dirty="0">
                <a:solidFill>
                  <a:srgbClr val="4EC9B0"/>
                </a:solidFill>
                <a:effectLst/>
                <a:highlight>
                  <a:srgbClr val="1F1F1F"/>
                </a:highlight>
                <a:latin typeface="Consolas" panose="020B0609020204030204" pitchFamily="49" charset="0"/>
              </a:rPr>
              <a:t>cv2</a:t>
            </a:r>
            <a:r>
              <a:rPr lang="en-US" sz="1600" b="0" dirty="0">
                <a:solidFill>
                  <a:srgbClr val="CCCCCC"/>
                </a:solidFill>
                <a:effectLst/>
                <a:highlight>
                  <a:srgbClr val="1F1F1F"/>
                </a:highlight>
                <a:latin typeface="Consolas" panose="020B0609020204030204" pitchFamily="49" charset="0"/>
              </a:rPr>
              <a:t>.imwrite(</a:t>
            </a:r>
            <a:r>
              <a:rPr lang="en-US" sz="1600" b="0" dirty="0" err="1">
                <a:solidFill>
                  <a:srgbClr val="4EC9B0"/>
                </a:solidFill>
                <a:effectLst/>
                <a:highlight>
                  <a:srgbClr val="1F1F1F"/>
                </a:highlight>
                <a:latin typeface="Consolas" panose="020B0609020204030204" pitchFamily="49" charset="0"/>
              </a:rPr>
              <a:t>os</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path</a:t>
            </a:r>
            <a:r>
              <a:rPr lang="en-US" sz="1600" b="0" dirty="0" err="1">
                <a:solidFill>
                  <a:srgbClr val="CCCCCC"/>
                </a:solidFill>
                <a:effectLst/>
                <a:highlight>
                  <a:srgbClr val="1F1F1F"/>
                </a:highlight>
                <a:latin typeface="Consolas" panose="020B0609020204030204" pitchFamily="49" charset="0"/>
              </a:rPr>
              <a:t>.</a:t>
            </a:r>
            <a:r>
              <a:rPr lang="en-US" sz="1600" b="0" dirty="0" err="1">
                <a:solidFill>
                  <a:srgbClr val="DCDCAA"/>
                </a:solidFill>
                <a:effectLst/>
                <a:highlight>
                  <a:srgbClr val="1F1F1F"/>
                </a:highlight>
                <a:latin typeface="Consolas" panose="020B0609020204030204" pitchFamily="49" charset="0"/>
              </a:rPr>
              <a:t>join</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9CDCFE"/>
                </a:solidFill>
                <a:effectLst/>
                <a:highlight>
                  <a:srgbClr val="1F1F1F"/>
                </a:highlight>
                <a:latin typeface="Consolas" panose="020B0609020204030204" pitchFamily="49" charset="0"/>
              </a:rPr>
              <a:t>class_directory</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square_name</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cropped_array</a:t>
            </a:r>
            <a:r>
              <a:rPr lang="en-US" sz="1600" b="0" dirty="0">
                <a:solidFill>
                  <a:srgbClr val="CCCCCC"/>
                </a:solidFill>
                <a:effectLst/>
                <a:highlight>
                  <a:srgbClr val="1F1F1F"/>
                </a:highlight>
                <a:latin typeface="Consolas" panose="020B0609020204030204" pitchFamily="49" charset="0"/>
              </a:rPr>
              <a:t>)</a:t>
            </a:r>
          </a:p>
          <a:p>
            <a:pPr marL="0" indent="0">
              <a:lnSpc>
                <a:spcPct val="100000"/>
              </a:lnSpc>
              <a:buNone/>
            </a:pPr>
            <a:r>
              <a:rPr lang="en-US" sz="1600" b="0" dirty="0">
                <a:solidFill>
                  <a:srgbClr val="CCCCCC"/>
                </a:solidFill>
                <a:effectLst/>
                <a:highlight>
                  <a:srgbClr val="1F1F1F"/>
                </a:highlight>
                <a:latin typeface="Consolas" panose="020B0609020204030204" pitchFamily="49" charset="0"/>
              </a:rPr>
              <a:t>               </a:t>
            </a:r>
            <a:endParaRPr lang="he-IL" sz="1100" b="1" dirty="0"/>
          </a:p>
        </p:txBody>
      </p:sp>
    </p:spTree>
    <p:extLst>
      <p:ext uri="{BB962C8B-B14F-4D97-AF65-F5344CB8AC3E}">
        <p14:creationId xmlns:p14="http://schemas.microsoft.com/office/powerpoint/2010/main" val="39620572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p:txBody>
          <a:bodyPr>
            <a:normAutofit/>
          </a:bodyPr>
          <a:lstStyle/>
          <a:p>
            <a:pPr algn="r" rtl="1"/>
            <a:r>
              <a:rPr lang="he-IL" dirty="0"/>
              <a:t>סטטיסטיקה</a:t>
            </a:r>
          </a:p>
        </p:txBody>
      </p:sp>
      <p:sp>
        <p:nvSpPr>
          <p:cNvPr id="3" name="מציין מיקום תוכן 2">
            <a:extLst>
              <a:ext uri="{FF2B5EF4-FFF2-40B4-BE49-F238E27FC236}">
                <a16:creationId xmlns:a16="http://schemas.microsoft.com/office/drawing/2014/main" id="{3FA7F2DD-040F-BBF7-91DC-2AD00B5C68A3}"/>
              </a:ext>
            </a:extLst>
          </p:cNvPr>
          <p:cNvSpPr>
            <a:spLocks noGrp="1"/>
          </p:cNvSpPr>
          <p:nvPr>
            <p:ph idx="1"/>
          </p:nvPr>
        </p:nvSpPr>
        <p:spPr>
          <a:xfrm>
            <a:off x="914400" y="2266378"/>
            <a:ext cx="10363200" cy="4064903"/>
          </a:xfrm>
        </p:spPr>
        <p:txBody>
          <a:bodyPr>
            <a:normAutofit fontScale="77500" lnSpcReduction="20000"/>
          </a:bodyPr>
          <a:lstStyle/>
          <a:p>
            <a:pPr algn="r" rtl="1"/>
            <a:r>
              <a:rPr lang="he-IL" dirty="0"/>
              <a:t>השדות הרלוונטיים נוגעים לסוג הבגד:</a:t>
            </a:r>
          </a:p>
          <a:p>
            <a:pPr algn="r" rtl="1"/>
            <a:r>
              <a:rPr lang="en-US" b="0" i="0" dirty="0" err="1">
                <a:effectLst/>
                <a:latin typeface="Consolas" panose="020B0609020204030204" pitchFamily="49" charset="0"/>
              </a:rPr>
              <a:t>masterCategory</a:t>
            </a:r>
            <a:endParaRPr lang="en-US" b="0" i="0" dirty="0">
              <a:effectLst/>
              <a:latin typeface="Consolas" panose="020B0609020204030204" pitchFamily="49" charset="0"/>
            </a:endParaRPr>
          </a:p>
          <a:p>
            <a:pPr algn="r" rtl="1"/>
            <a:r>
              <a:rPr lang="en-US" b="0" i="0" dirty="0">
                <a:effectLst/>
                <a:latin typeface="Consolas" panose="020B0609020204030204" pitchFamily="49" charset="0"/>
              </a:rPr>
              <a:t> shoes 247</a:t>
            </a:r>
          </a:p>
          <a:p>
            <a:pPr algn="r" rtl="1"/>
            <a:r>
              <a:rPr lang="en-US" b="0" i="0" dirty="0">
                <a:effectLst/>
                <a:latin typeface="Consolas" panose="020B0609020204030204" pitchFamily="49" charset="0"/>
              </a:rPr>
              <a:t> </a:t>
            </a:r>
            <a:r>
              <a:rPr lang="en-US" b="0" i="0" dirty="0" err="1">
                <a:effectLst/>
                <a:latin typeface="Consolas" panose="020B0609020204030204" pitchFamily="49" charset="0"/>
              </a:rPr>
              <a:t>dresss</a:t>
            </a:r>
            <a:r>
              <a:rPr lang="en-US" b="0" i="0" dirty="0">
                <a:effectLst/>
                <a:latin typeface="Consolas" panose="020B0609020204030204" pitchFamily="49" charset="0"/>
              </a:rPr>
              <a:t> 192</a:t>
            </a:r>
          </a:p>
          <a:p>
            <a:pPr algn="r" rtl="1"/>
            <a:r>
              <a:rPr lang="en-US" b="0" i="0" dirty="0">
                <a:effectLst/>
                <a:latin typeface="Consolas" panose="020B0609020204030204" pitchFamily="49" charset="0"/>
              </a:rPr>
              <a:t> skirts 173 </a:t>
            </a:r>
          </a:p>
          <a:p>
            <a:pPr algn="r" rtl="1"/>
            <a:r>
              <a:rPr lang="en-US" b="0" i="0" dirty="0">
                <a:effectLst/>
                <a:latin typeface="Consolas" panose="020B0609020204030204" pitchFamily="49" charset="0"/>
              </a:rPr>
              <a:t>bags 74 </a:t>
            </a:r>
          </a:p>
          <a:p>
            <a:pPr algn="r" rtl="1"/>
            <a:r>
              <a:rPr lang="en-US" b="0" i="0" dirty="0">
                <a:effectLst/>
                <a:latin typeface="Consolas" panose="020B0609020204030204" pitchFamily="49" charset="0"/>
              </a:rPr>
              <a:t>jackets 73 </a:t>
            </a:r>
          </a:p>
          <a:p>
            <a:pPr algn="r" rtl="1"/>
            <a:r>
              <a:rPr lang="en-US" b="0" i="0" dirty="0">
                <a:effectLst/>
                <a:latin typeface="Consolas" panose="020B0609020204030204" pitchFamily="49" charset="0"/>
              </a:rPr>
              <a:t>shirts 49</a:t>
            </a:r>
          </a:p>
          <a:p>
            <a:pPr algn="r" rtl="1"/>
            <a:r>
              <a:rPr lang="en-US" b="0" i="0" dirty="0">
                <a:effectLst/>
                <a:latin typeface="Consolas" panose="020B0609020204030204" pitchFamily="49" charset="0"/>
              </a:rPr>
              <a:t> </a:t>
            </a:r>
            <a:r>
              <a:rPr lang="en-US" b="0" i="0" dirty="0" err="1">
                <a:effectLst/>
                <a:latin typeface="Consolas" panose="020B0609020204030204" pitchFamily="49" charset="0"/>
              </a:rPr>
              <a:t>pantss</a:t>
            </a:r>
            <a:r>
              <a:rPr lang="en-US" b="0" i="0" dirty="0">
                <a:effectLst/>
                <a:latin typeface="Consolas" panose="020B0609020204030204" pitchFamily="49" charset="0"/>
              </a:rPr>
              <a:t> 4</a:t>
            </a:r>
          </a:p>
          <a:p>
            <a:pPr algn="r" rtl="1"/>
            <a:r>
              <a:rPr lang="en-US" b="0" i="0" dirty="0">
                <a:effectLst/>
                <a:latin typeface="Consolas" panose="020B0609020204030204" pitchFamily="49" charset="0"/>
              </a:rPr>
              <a:t> </a:t>
            </a:r>
            <a:r>
              <a:rPr lang="en-US" b="0" i="0" dirty="0" err="1">
                <a:effectLst/>
                <a:latin typeface="Consolas" panose="020B0609020204030204" pitchFamily="49" charset="0"/>
              </a:rPr>
              <a:t>sunglasss</a:t>
            </a:r>
            <a:r>
              <a:rPr lang="en-US" b="0" i="0" dirty="0">
                <a:effectLst/>
                <a:latin typeface="Consolas" panose="020B0609020204030204" pitchFamily="49" charset="0"/>
              </a:rPr>
              <a:t> 3</a:t>
            </a:r>
            <a:br>
              <a:rPr lang="he-IL" dirty="0"/>
            </a:br>
            <a:endParaRPr lang="he-IL" b="1" dirty="0"/>
          </a:p>
        </p:txBody>
      </p:sp>
    </p:spTree>
    <p:extLst>
      <p:ext uri="{BB962C8B-B14F-4D97-AF65-F5344CB8AC3E}">
        <p14:creationId xmlns:p14="http://schemas.microsoft.com/office/powerpoint/2010/main" val="2721005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p:txBody>
          <a:bodyPr>
            <a:normAutofit/>
          </a:bodyPr>
          <a:lstStyle/>
          <a:p>
            <a:pPr algn="r" rtl="1"/>
            <a:r>
              <a:rPr lang="he-IL" dirty="0"/>
              <a:t>תרשימים</a:t>
            </a:r>
          </a:p>
        </p:txBody>
      </p:sp>
      <p:sp>
        <p:nvSpPr>
          <p:cNvPr id="4" name="מציין מיקום תוכן 3">
            <a:extLst>
              <a:ext uri="{FF2B5EF4-FFF2-40B4-BE49-F238E27FC236}">
                <a16:creationId xmlns:a16="http://schemas.microsoft.com/office/drawing/2014/main" id="{C5061BCB-A4EA-6611-E105-D8F748E532D2}"/>
              </a:ext>
            </a:extLst>
          </p:cNvPr>
          <p:cNvSpPr>
            <a:spLocks noGrp="1"/>
          </p:cNvSpPr>
          <p:nvPr>
            <p:ph idx="1"/>
          </p:nvPr>
        </p:nvSpPr>
        <p:spPr/>
        <p:txBody>
          <a:bodyPr/>
          <a:lstStyle/>
          <a:p>
            <a:pPr algn="r" rtl="1"/>
            <a:r>
              <a:rPr lang="he-IL" dirty="0"/>
              <a:t>הרי מספר תרשימים לחקר ה-</a:t>
            </a:r>
            <a:r>
              <a:rPr lang="en-US" dirty="0"/>
              <a:t>DATA</a:t>
            </a:r>
            <a:r>
              <a:rPr lang="he-IL" dirty="0"/>
              <a:t> וסוג הערכים</a:t>
            </a:r>
          </a:p>
        </p:txBody>
      </p:sp>
    </p:spTree>
    <p:extLst>
      <p:ext uri="{BB962C8B-B14F-4D97-AF65-F5344CB8AC3E}">
        <p14:creationId xmlns:p14="http://schemas.microsoft.com/office/powerpoint/2010/main" val="3308976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a:extLst>
              <a:ext uri="{FF2B5EF4-FFF2-40B4-BE49-F238E27FC236}">
                <a16:creationId xmlns:a16="http://schemas.microsoft.com/office/drawing/2014/main" id="{5FF04BEF-471E-DD45-ED50-01B4EE62F014}"/>
              </a:ext>
            </a:extLst>
          </p:cNvPr>
          <p:cNvPicPr>
            <a:picLocks noChangeAspect="1"/>
          </p:cNvPicPr>
          <p:nvPr/>
        </p:nvPicPr>
        <p:blipFill rotWithShape="1">
          <a:blip r:embed="rId2"/>
          <a:srcRect t="14629" b="7918"/>
          <a:stretch/>
        </p:blipFill>
        <p:spPr>
          <a:xfrm>
            <a:off x="660991" y="10"/>
            <a:ext cx="10870017" cy="4651558"/>
          </a:xfrm>
          <a:prstGeom prst="rect">
            <a:avLst/>
          </a:prstGeom>
        </p:spPr>
      </p:pic>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מהגרף ניתן ללמוד כי כל הבגדים הם בגדי נשים</a:t>
            </a:r>
            <a:endParaRPr lang="en-US" dirty="0"/>
          </a:p>
        </p:txBody>
      </p:sp>
    </p:spTree>
    <p:extLst>
      <p:ext uri="{BB962C8B-B14F-4D97-AF65-F5344CB8AC3E}">
        <p14:creationId xmlns:p14="http://schemas.microsoft.com/office/powerpoint/2010/main" val="372578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en-US" dirty="0" err="1">
                <a:solidFill>
                  <a:srgbClr val="FFFFFF"/>
                </a:solidFill>
              </a:rPr>
              <a:t>DataSet</a:t>
            </a:r>
            <a:br>
              <a:rPr lang="en-US" dirty="0">
                <a:solidFill>
                  <a:srgbClr val="FFFFFF"/>
                </a:solidFill>
              </a:rPr>
            </a:br>
            <a:br>
              <a:rPr lang="en-US" dirty="0">
                <a:solidFill>
                  <a:srgbClr val="FFFFFF"/>
                </a:solidFill>
              </a:rPr>
            </a:br>
            <a:r>
              <a:rPr lang="he-IL" dirty="0">
                <a:solidFill>
                  <a:srgbClr val="FFFFFF"/>
                </a:solidFill>
              </a:rPr>
              <a:t>מקור נתונים לאימון ה-</a:t>
            </a:r>
            <a:r>
              <a:rPr lang="en-US" dirty="0">
                <a:solidFill>
                  <a:srgbClr val="FFFFFF"/>
                </a:solidFill>
              </a:rPr>
              <a:t>YOLO</a:t>
            </a:r>
            <a:endParaRPr lang="he-IL" dirty="0">
              <a:solidFill>
                <a:srgbClr val="FFFFFF"/>
              </a:solidFill>
            </a:endParaRP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מקור הנתונים</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575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מגרף הווקטורים העצמיים של ה-</a:t>
            </a:r>
            <a:r>
              <a:rPr lang="en-US" dirty="0"/>
              <a:t>PCA</a:t>
            </a:r>
            <a:r>
              <a:rPr lang="he-IL" dirty="0"/>
              <a:t> ניתן ללמוד כי הווקטורים העצמיים הרלוונטיים הם עד כ-300</a:t>
            </a:r>
            <a:endParaRPr lang="en-US" dirty="0"/>
          </a:p>
        </p:txBody>
      </p:sp>
      <p:pic>
        <p:nvPicPr>
          <p:cNvPr id="3" name="תמונה 2">
            <a:extLst>
              <a:ext uri="{FF2B5EF4-FFF2-40B4-BE49-F238E27FC236}">
                <a16:creationId xmlns:a16="http://schemas.microsoft.com/office/drawing/2014/main" id="{6F47AE78-E8BE-BD1C-099F-19821D233399}"/>
              </a:ext>
            </a:extLst>
          </p:cNvPr>
          <p:cNvPicPr>
            <a:picLocks noChangeAspect="1"/>
          </p:cNvPicPr>
          <p:nvPr/>
        </p:nvPicPr>
        <p:blipFill>
          <a:blip r:embed="rId2"/>
          <a:stretch>
            <a:fillRect/>
          </a:stretch>
        </p:blipFill>
        <p:spPr>
          <a:xfrm>
            <a:off x="719924" y="421655"/>
            <a:ext cx="10751461" cy="4046977"/>
          </a:xfrm>
          <a:prstGeom prst="rect">
            <a:avLst/>
          </a:prstGeom>
        </p:spPr>
      </p:pic>
    </p:spTree>
    <p:extLst>
      <p:ext uri="{BB962C8B-B14F-4D97-AF65-F5344CB8AC3E}">
        <p14:creationId xmlns:p14="http://schemas.microsoft.com/office/powerpoint/2010/main" val="17708660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מהגרף ניתן ללמוד את ההתפלגות בין סוג המוצרים השונים</a:t>
            </a:r>
            <a:endParaRPr lang="en-US" dirty="0"/>
          </a:p>
        </p:txBody>
      </p:sp>
      <p:pic>
        <p:nvPicPr>
          <p:cNvPr id="4" name="תמונה 3">
            <a:extLst>
              <a:ext uri="{FF2B5EF4-FFF2-40B4-BE49-F238E27FC236}">
                <a16:creationId xmlns:a16="http://schemas.microsoft.com/office/drawing/2014/main" id="{352410AA-59D7-8FBF-7C42-4895487BBB21}"/>
              </a:ext>
            </a:extLst>
          </p:cNvPr>
          <p:cNvPicPr>
            <a:picLocks noChangeAspect="1"/>
          </p:cNvPicPr>
          <p:nvPr/>
        </p:nvPicPr>
        <p:blipFill>
          <a:blip r:embed="rId2"/>
          <a:stretch>
            <a:fillRect/>
          </a:stretch>
        </p:blipFill>
        <p:spPr>
          <a:xfrm>
            <a:off x="660992" y="486189"/>
            <a:ext cx="10869326" cy="3921681"/>
          </a:xfrm>
          <a:prstGeom prst="rect">
            <a:avLst/>
          </a:prstGeom>
        </p:spPr>
      </p:pic>
    </p:spTree>
    <p:extLst>
      <p:ext uri="{BB962C8B-B14F-4D97-AF65-F5344CB8AC3E}">
        <p14:creationId xmlns:p14="http://schemas.microsoft.com/office/powerpoint/2010/main" val="22658969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כמות הנתונים</a:t>
            </a:r>
          </a:p>
        </p:txBody>
      </p:sp>
      <p:sp>
        <p:nvSpPr>
          <p:cNvPr id="4" name="מציין מיקום תוכן 3">
            <a:extLst>
              <a:ext uri="{FF2B5EF4-FFF2-40B4-BE49-F238E27FC236}">
                <a16:creationId xmlns:a16="http://schemas.microsoft.com/office/drawing/2014/main" id="{7755FADC-A6E2-0A69-1FD0-4F07F77EA1BC}"/>
              </a:ext>
            </a:extLst>
          </p:cNvPr>
          <p:cNvSpPr>
            <a:spLocks noGrp="1"/>
          </p:cNvSpPr>
          <p:nvPr>
            <p:ph idx="1"/>
          </p:nvPr>
        </p:nvSpPr>
        <p:spPr/>
        <p:txBody>
          <a:bodyPr/>
          <a:lstStyle/>
          <a:p>
            <a:pPr algn="r" rtl="1"/>
            <a:r>
              <a:rPr lang="he-IL" dirty="0"/>
              <a:t>ישנם סה"כ 816 פריטים (במקור היו 299 תמונות שהופרדו לפריטים שונים)</a:t>
            </a:r>
          </a:p>
          <a:p>
            <a:pPr algn="r" rtl="1"/>
            <a:r>
              <a:rPr lang="he-IL" dirty="0" err="1"/>
              <a:t>מכיון</a:t>
            </a:r>
            <a:r>
              <a:rPr lang="he-IL" dirty="0"/>
              <a:t> שה-</a:t>
            </a:r>
            <a:r>
              <a:rPr lang="en-US" dirty="0"/>
              <a:t>DAT</a:t>
            </a:r>
            <a:r>
              <a:rPr lang="he-IL" dirty="0"/>
              <a:t> מבוסס על המוצרים של העסק לא ניתן לערב מוצרים נוספים </a:t>
            </a:r>
          </a:p>
          <a:p>
            <a:pPr algn="r" rtl="1"/>
            <a:r>
              <a:rPr lang="he-IL" dirty="0"/>
              <a:t>וכן עיבוי ה-</a:t>
            </a:r>
            <a:r>
              <a:rPr lang="en-US" dirty="0"/>
              <a:t>DATA</a:t>
            </a:r>
            <a:r>
              <a:rPr lang="he-IL" dirty="0"/>
              <a:t> יוביל לכפילויות במציאת מוצרים דומים</a:t>
            </a:r>
          </a:p>
        </p:txBody>
      </p:sp>
    </p:spTree>
    <p:extLst>
      <p:ext uri="{BB962C8B-B14F-4D97-AF65-F5344CB8AC3E}">
        <p14:creationId xmlns:p14="http://schemas.microsoft.com/office/powerpoint/2010/main" val="32539085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אתגר עם ה-</a:t>
            </a:r>
            <a:r>
              <a:rPr lang="en-US" dirty="0"/>
              <a:t>Data</a:t>
            </a:r>
            <a:r>
              <a:rPr lang="he-IL" dirty="0"/>
              <a:t>.</a:t>
            </a:r>
          </a:p>
        </p:txBody>
      </p:sp>
      <p:sp>
        <p:nvSpPr>
          <p:cNvPr id="3" name="מציין מיקום תוכן 2">
            <a:extLst>
              <a:ext uri="{FF2B5EF4-FFF2-40B4-BE49-F238E27FC236}">
                <a16:creationId xmlns:a16="http://schemas.microsoft.com/office/drawing/2014/main" id="{92D97A85-EA18-6619-0379-32818B8CEEB7}"/>
              </a:ext>
            </a:extLst>
          </p:cNvPr>
          <p:cNvSpPr>
            <a:spLocks noGrp="1"/>
          </p:cNvSpPr>
          <p:nvPr>
            <p:ph idx="1"/>
          </p:nvPr>
        </p:nvSpPr>
        <p:spPr/>
        <p:txBody>
          <a:bodyPr/>
          <a:lstStyle/>
          <a:p>
            <a:pPr algn="r" rtl="1"/>
            <a:r>
              <a:rPr lang="he-IL" dirty="0"/>
              <a:t>האתגר הגדול היה ה-</a:t>
            </a:r>
            <a:r>
              <a:rPr lang="en-US" dirty="0"/>
              <a:t>DATA</a:t>
            </a:r>
            <a:r>
              <a:rPr lang="he-IL" dirty="0"/>
              <a:t> המוגבל שלא ניתן לשנות כי מטרת המוצר למצוא מוצרים דומים רק בהיצע של האתר עצמו</a:t>
            </a:r>
          </a:p>
          <a:p>
            <a:pPr algn="r" rtl="1"/>
            <a:r>
              <a:rPr lang="he-IL" dirty="0"/>
              <a:t>בעת רכישת המוצר ניתן לעדכן את בעל העסק אלו שינויים בפורמט תמונות המוצרים ישפרו את תוצאות הפלטפורמה</a:t>
            </a:r>
          </a:p>
        </p:txBody>
      </p:sp>
    </p:spTree>
    <p:extLst>
      <p:ext uri="{BB962C8B-B14F-4D97-AF65-F5344CB8AC3E}">
        <p14:creationId xmlns:p14="http://schemas.microsoft.com/office/powerpoint/2010/main" val="33955825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הכנת הנתונים למודל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38060" y="5253051"/>
            <a:ext cx="4892949" cy="812923"/>
          </a:xfrm>
        </p:spPr>
        <p:txBody>
          <a:bodyPr anchor="t">
            <a:normAutofit/>
          </a:bodyPr>
          <a:lstStyle/>
          <a:p>
            <a:pPr algn="r"/>
            <a:r>
              <a:rPr lang="he-IL" dirty="0">
                <a:solidFill>
                  <a:srgbClr val="FFFFFF"/>
                </a:solidFill>
              </a:rPr>
              <a:t>מודל מציאת פריטים דומים</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6987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3508042" y="606829"/>
            <a:ext cx="7832463" cy="854483"/>
          </a:xfrm>
        </p:spPr>
        <p:txBody>
          <a:bodyPr anchor="b">
            <a:normAutofit fontScale="90000"/>
          </a:bodyPr>
          <a:lstStyle/>
          <a:p>
            <a:pPr algn="r" rtl="1"/>
            <a:r>
              <a:rPr lang="he-IL" sz="3600" dirty="0"/>
              <a:t>הכנת הנתונים למודל – </a:t>
            </a:r>
            <a:r>
              <a:rPr lang="en-US" sz="3600" dirty="0"/>
              <a:t>PREPROCESSING</a:t>
            </a:r>
            <a:endParaRPr lang="he-IL" sz="3600"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6724650" y="1597173"/>
            <a:ext cx="4444408" cy="1612478"/>
          </a:xfrm>
        </p:spPr>
        <p:txBody>
          <a:bodyPr anchor="t">
            <a:normAutofit/>
          </a:bodyPr>
          <a:lstStyle/>
          <a:p>
            <a:pPr algn="r" rtl="1"/>
            <a:r>
              <a:rPr lang="he-IL" dirty="0"/>
              <a:t>עיבוד התמונות</a:t>
            </a:r>
          </a:p>
          <a:p>
            <a:pPr rtl="1"/>
            <a:endParaRPr lang="he-IL" dirty="0"/>
          </a:p>
        </p:txBody>
      </p:sp>
      <p:pic>
        <p:nvPicPr>
          <p:cNvPr id="5" name="תמונה 4">
            <a:extLst>
              <a:ext uri="{FF2B5EF4-FFF2-40B4-BE49-F238E27FC236}">
                <a16:creationId xmlns:a16="http://schemas.microsoft.com/office/drawing/2014/main" id="{9F24F2B9-67FD-8EA8-3A82-501C493BC960}"/>
              </a:ext>
            </a:extLst>
          </p:cNvPr>
          <p:cNvPicPr>
            <a:picLocks noChangeAspect="1"/>
          </p:cNvPicPr>
          <p:nvPr/>
        </p:nvPicPr>
        <p:blipFill>
          <a:blip r:embed="rId2"/>
          <a:stretch>
            <a:fillRect/>
          </a:stretch>
        </p:blipFill>
        <p:spPr>
          <a:xfrm>
            <a:off x="995543" y="2525951"/>
            <a:ext cx="7832463" cy="2588974"/>
          </a:xfrm>
          <a:prstGeom prst="rect">
            <a:avLst/>
          </a:prstGeom>
        </p:spPr>
      </p:pic>
    </p:spTree>
    <p:extLst>
      <p:ext uri="{BB962C8B-B14F-4D97-AF65-F5344CB8AC3E}">
        <p14:creationId xmlns:p14="http://schemas.microsoft.com/office/powerpoint/2010/main" val="21568277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l="9091" t="20719"/>
          <a:stretch/>
        </p:blipFill>
        <p:spPr>
          <a:xfrm>
            <a:off x="20" y="10"/>
            <a:ext cx="12191979" cy="6857990"/>
          </a:xfrm>
          <a:prstGeom prst="rect">
            <a:avLst/>
          </a:prstGeom>
        </p:spPr>
      </p:pic>
      <p:sp>
        <p:nvSpPr>
          <p:cNvPr id="16"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הכנת המודל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589835" y="5253051"/>
            <a:ext cx="4941173" cy="812923"/>
          </a:xfrm>
        </p:spPr>
        <p:txBody>
          <a:bodyPr anchor="t">
            <a:normAutofit/>
          </a:bodyPr>
          <a:lstStyle/>
          <a:p>
            <a:pPr algn="r"/>
            <a:r>
              <a:rPr lang="he-IL" dirty="0">
                <a:solidFill>
                  <a:srgbClr val="FFFFFF"/>
                </a:solidFill>
              </a:rPr>
              <a:t>מודל מציאת פריטים דומים</a:t>
            </a:r>
          </a:p>
        </p:txBody>
      </p:sp>
      <p:cxnSp>
        <p:nvCxnSpPr>
          <p:cNvPr id="17"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5"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219659"/>
      </p:ext>
    </p:extLst>
  </p:cSld>
  <p:clrMapOvr>
    <a:overrideClrMapping bg1="dk1" tx1="lt1" bg2="dk2" tx2="lt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04240"/>
          </a:xfrm>
        </p:spPr>
        <p:txBody>
          <a:bodyPr>
            <a:normAutofit/>
          </a:bodyPr>
          <a:lstStyle/>
          <a:p>
            <a:pPr algn="r" rtl="1"/>
            <a:r>
              <a:rPr lang="he-IL" dirty="0"/>
              <a:t>בחירת 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57121"/>
            <a:ext cx="10363200" cy="4236720"/>
          </a:xfrm>
        </p:spPr>
        <p:txBody>
          <a:bodyPr/>
          <a:lstStyle/>
          <a:p>
            <a:pPr algn="r" rtl="1"/>
            <a:r>
              <a:rPr lang="he-IL" dirty="0"/>
              <a:t>המודל הוא אלגוריתם בעל מספר שלבים:</a:t>
            </a:r>
          </a:p>
          <a:p>
            <a:pPr algn="r" rtl="1"/>
            <a:r>
              <a:rPr lang="he-IL" dirty="0"/>
              <a:t>רשת נוירונים המעבדת את הפיקסלים של התמונות</a:t>
            </a:r>
          </a:p>
          <a:p>
            <a:pPr algn="r" rtl="1"/>
            <a:r>
              <a:rPr lang="he-IL" dirty="0"/>
              <a:t>מודל </a:t>
            </a:r>
            <a:r>
              <a:rPr lang="en-US" dirty="0"/>
              <a:t>PCA</a:t>
            </a:r>
            <a:r>
              <a:rPr lang="he-IL" dirty="0"/>
              <a:t> – להפחתת </a:t>
            </a:r>
            <a:r>
              <a:rPr lang="he-IL" dirty="0" err="1"/>
              <a:t>המימדים</a:t>
            </a:r>
            <a:r>
              <a:rPr lang="he-IL" dirty="0"/>
              <a:t> של התמונות כדי להתמקד בפיקסלים הרלוונטיים</a:t>
            </a:r>
          </a:p>
          <a:p>
            <a:pPr algn="r" rtl="1"/>
            <a:r>
              <a:rPr lang="he-IL" dirty="0"/>
              <a:t>מודל </a:t>
            </a:r>
            <a:r>
              <a:rPr lang="en-US" dirty="0"/>
              <a:t>KNN</a:t>
            </a:r>
            <a:r>
              <a:rPr lang="he-IL" dirty="0"/>
              <a:t> – למציאת תמונות הקרובות זו לזו וכך להציע מוצרים דומים</a:t>
            </a:r>
          </a:p>
          <a:p>
            <a:pPr algn="r" rtl="1"/>
            <a:r>
              <a:rPr lang="he-IL" dirty="0"/>
              <a:t>על ידי השימוש במודל </a:t>
            </a:r>
            <a:r>
              <a:rPr lang="en-US" dirty="0"/>
              <a:t>KNN</a:t>
            </a:r>
            <a:r>
              <a:rPr lang="he-IL" dirty="0"/>
              <a:t> ניתן לקבל את המרחק בין כל תמונה שהיא לתמונות שקיימות במערכת וכך למעשה מתבצעת השוואה בין תמונות שונות, וניתן למצוא את התמונה הדומה ביותר בלי צורך להשוות את התמונה הנתונה עם כל התמונות במערכת [השוואה יעילה יותר]</a:t>
            </a:r>
          </a:p>
        </p:txBody>
      </p:sp>
    </p:spTree>
    <p:extLst>
      <p:ext uri="{BB962C8B-B14F-4D97-AF65-F5344CB8AC3E}">
        <p14:creationId xmlns:p14="http://schemas.microsoft.com/office/powerpoint/2010/main" val="13271792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AEDF2774-8E86-21CF-8DC5-19B927D0F0A0}"/>
              </a:ext>
            </a:extLst>
          </p:cNvPr>
          <p:cNvPicPr>
            <a:picLocks noChangeAspect="1"/>
          </p:cNvPicPr>
          <p:nvPr/>
        </p:nvPicPr>
        <p:blipFill rotWithShape="1">
          <a:blip r:embed="rId2"/>
          <a:srcRect l="-4" t="1193" r="7" b="333"/>
          <a:stretch/>
        </p:blipFill>
        <p:spPr>
          <a:xfrm>
            <a:off x="6335863" y="142878"/>
            <a:ext cx="5648876" cy="6129906"/>
          </a:xfrm>
          <a:prstGeom prst="rect">
            <a:avLst/>
          </a:prstGeom>
        </p:spPr>
      </p:pic>
      <p:pic>
        <p:nvPicPr>
          <p:cNvPr id="5" name="תמונה 4">
            <a:extLst>
              <a:ext uri="{FF2B5EF4-FFF2-40B4-BE49-F238E27FC236}">
                <a16:creationId xmlns:a16="http://schemas.microsoft.com/office/drawing/2014/main" id="{401A2276-731F-AC3C-0F06-E012DEBD0B1E}"/>
              </a:ext>
            </a:extLst>
          </p:cNvPr>
          <p:cNvPicPr>
            <a:picLocks noChangeAspect="1"/>
          </p:cNvPicPr>
          <p:nvPr/>
        </p:nvPicPr>
        <p:blipFill rotWithShape="1">
          <a:blip r:embed="rId3"/>
          <a:srcRect l="-197" r="1716"/>
          <a:stretch/>
        </p:blipFill>
        <p:spPr>
          <a:xfrm>
            <a:off x="63543" y="3305175"/>
            <a:ext cx="6208778" cy="2967609"/>
          </a:xfrm>
          <a:prstGeom prst="rect">
            <a:avLst/>
          </a:prstGeom>
        </p:spPr>
      </p:pic>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640078" y="914400"/>
            <a:ext cx="6208777" cy="1097280"/>
          </a:xfrm>
        </p:spPr>
        <p:txBody>
          <a:bodyPr anchor="b">
            <a:normAutofit/>
          </a:bodyPr>
          <a:lstStyle/>
          <a:p>
            <a:pPr rtl="1"/>
            <a:r>
              <a:rPr lang="he-IL" dirty="0"/>
              <a:t>בניית המודל</a:t>
            </a:r>
            <a:endParaRPr lang="he-IL"/>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640078" y="2176036"/>
            <a:ext cx="6208777" cy="4121881"/>
          </a:xfrm>
        </p:spPr>
        <p:txBody>
          <a:bodyPr>
            <a:normAutofit/>
          </a:bodyPr>
          <a:lstStyle/>
          <a:p>
            <a:pPr rtl="1"/>
            <a:r>
              <a:rPr lang="he-IL" dirty="0"/>
              <a:t>אתחול רשת הנוירונים:</a:t>
            </a:r>
            <a:endParaRPr lang="he-IL"/>
          </a:p>
          <a:p>
            <a:pPr rtl="1"/>
            <a:endParaRPr lang="he-IL"/>
          </a:p>
          <a:p>
            <a:pPr rtl="1"/>
            <a:endParaRPr lang="he-IL"/>
          </a:p>
        </p:txBody>
      </p:sp>
    </p:spTree>
    <p:extLst>
      <p:ext uri="{BB962C8B-B14F-4D97-AF65-F5344CB8AC3E}">
        <p14:creationId xmlns:p14="http://schemas.microsoft.com/office/powerpoint/2010/main" val="15945682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שימוש ברשת כדי לקבל את הפיצ'רים של התמונות :</a:t>
            </a:r>
          </a:p>
          <a:p>
            <a:pPr algn="r" rtl="1"/>
            <a:endParaRPr lang="he-IL" dirty="0"/>
          </a:p>
          <a:p>
            <a:r>
              <a:rPr lang="en-US" b="0" dirty="0" err="1">
                <a:solidFill>
                  <a:srgbClr val="9CDCFE"/>
                </a:solidFill>
                <a:effectLst/>
                <a:highlight>
                  <a:srgbClr val="1F1F1F"/>
                </a:highlight>
                <a:latin typeface="Consolas" panose="020B0609020204030204" pitchFamily="49" charset="0"/>
              </a:rPr>
              <a:t>data_features</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saved_model</a:t>
            </a:r>
            <a:r>
              <a:rPr lang="en-US" b="0" dirty="0" err="1">
                <a:solidFill>
                  <a:srgbClr val="CCCCCC"/>
                </a:solidFill>
                <a:effectLst/>
                <a:highlight>
                  <a:srgbClr val="1F1F1F"/>
                </a:highlight>
                <a:latin typeface="Consolas" panose="020B0609020204030204" pitchFamily="49" charset="0"/>
              </a:rPr>
              <a:t>.predict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data_generator</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verbose</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r>
              <a:rPr lang="en-US" b="0" dirty="0" err="1">
                <a:solidFill>
                  <a:srgbClr val="9CDCFE"/>
                </a:solidFill>
                <a:effectLst/>
                <a:highlight>
                  <a:srgbClr val="1F1F1F"/>
                </a:highlight>
                <a:latin typeface="Consolas" panose="020B0609020204030204" pitchFamily="49" charset="0"/>
              </a:rPr>
              <a:t>tryData_features</a:t>
            </a:r>
            <a:r>
              <a:rPr lang="en-US" b="0" dirty="0">
                <a:solidFill>
                  <a:srgbClr val="D4D4D4"/>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saved_model</a:t>
            </a:r>
            <a:r>
              <a:rPr lang="en-US" b="0" dirty="0" err="1">
                <a:solidFill>
                  <a:srgbClr val="CCCCCC"/>
                </a:solidFill>
                <a:effectLst/>
                <a:highlight>
                  <a:srgbClr val="1F1F1F"/>
                </a:highlight>
                <a:latin typeface="Consolas" panose="020B0609020204030204" pitchFamily="49" charset="0"/>
              </a:rPr>
              <a:t>.predict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tryData_generator</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verbose</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a:p>
            <a:pPr algn="r" rtl="1"/>
            <a:endParaRPr lang="he-IL" dirty="0"/>
          </a:p>
        </p:txBody>
      </p:sp>
    </p:spTree>
    <p:extLst>
      <p:ext uri="{BB962C8B-B14F-4D97-AF65-F5344CB8AC3E}">
        <p14:creationId xmlns:p14="http://schemas.microsoft.com/office/powerpoint/2010/main" val="354273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83920"/>
          </a:xfrm>
        </p:spPr>
        <p:txBody>
          <a:bodyPr>
            <a:normAutofit/>
          </a:bodyPr>
          <a:lstStyle/>
          <a:p>
            <a:pPr algn="r" rtl="1"/>
            <a:r>
              <a:rPr lang="he-IL" dirty="0"/>
              <a:t>מקור הנתונים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55521"/>
            <a:ext cx="10363200" cy="4338320"/>
          </a:xfrm>
        </p:spPr>
        <p:txBody>
          <a:bodyPr>
            <a:normAutofit/>
          </a:bodyPr>
          <a:lstStyle/>
          <a:p>
            <a:pPr algn="r" rtl="1"/>
            <a:r>
              <a:rPr lang="he-IL" dirty="0"/>
              <a:t>המודל מתבסס על </a:t>
            </a:r>
            <a:r>
              <a:rPr lang="en-US" dirty="0" err="1"/>
              <a:t>DataSet</a:t>
            </a:r>
            <a:r>
              <a:rPr lang="he-IL" dirty="0"/>
              <a:t> המכיל את השדות הבאים:</a:t>
            </a:r>
          </a:p>
          <a:p>
            <a:pPr lvl="1" algn="r" rtl="1"/>
            <a:r>
              <a:rPr lang="he-IL" dirty="0"/>
              <a:t>ניתוב לתמונה</a:t>
            </a:r>
          </a:p>
          <a:p>
            <a:pPr lvl="1" algn="r" rtl="1"/>
            <a:r>
              <a:rPr lang="he-IL" dirty="0"/>
              <a:t>המחלקה של התמונה</a:t>
            </a:r>
          </a:p>
          <a:p>
            <a:pPr lvl="1" algn="r" rtl="1"/>
            <a:r>
              <a:rPr lang="he-IL" dirty="0"/>
              <a:t>ה-</a:t>
            </a:r>
            <a:r>
              <a:rPr lang="en-US" dirty="0"/>
              <a:t>bounding box</a:t>
            </a:r>
            <a:r>
              <a:rPr lang="he-IL" dirty="0"/>
              <a:t> עבור הפריטים שבתמונה</a:t>
            </a:r>
          </a:p>
          <a:p>
            <a:pPr lvl="1" algn="r" rtl="1"/>
            <a:r>
              <a:rPr lang="he-IL" dirty="0"/>
              <a:t>התמונה עצמה</a:t>
            </a:r>
          </a:p>
          <a:p>
            <a:pPr algn="r" rtl="1"/>
            <a:r>
              <a:rPr lang="he-IL" dirty="0"/>
              <a:t>התמונות מהאתר </a:t>
            </a:r>
            <a:r>
              <a:rPr lang="en-US" dirty="0" err="1"/>
              <a:t>kaggle</a:t>
            </a:r>
            <a:r>
              <a:rPr lang="he-IL" dirty="0"/>
              <a:t> : </a:t>
            </a:r>
            <a:r>
              <a:rPr lang="en-US" dirty="0">
                <a:hlinkClick r:id="rId2"/>
              </a:rPr>
              <a:t>https://www.kaggle.com/datasets/nguyngiabol/colorful-fashion-dataset-for-object-detection</a:t>
            </a:r>
            <a:endParaRPr lang="en-US" dirty="0"/>
          </a:p>
          <a:p>
            <a:pPr marL="0" indent="0" algn="r" rtl="1">
              <a:buNone/>
            </a:pPr>
            <a:endParaRPr lang="he-IL" dirty="0"/>
          </a:p>
          <a:p>
            <a:pPr algn="r" rtl="1"/>
            <a:r>
              <a:rPr lang="he-IL" dirty="0"/>
              <a:t>הקודים הנדרשים</a:t>
            </a:r>
          </a:p>
          <a:p>
            <a:pPr lvl="1" algn="r" rtl="1"/>
            <a:r>
              <a:rPr lang="he-IL" dirty="0"/>
              <a:t>נדרש קוד כדי לחלק את ה-</a:t>
            </a:r>
            <a:r>
              <a:rPr lang="en-US" dirty="0"/>
              <a:t>DATA</a:t>
            </a:r>
            <a:r>
              <a:rPr lang="he-IL" dirty="0"/>
              <a:t> ל</a:t>
            </a:r>
            <a:r>
              <a:rPr lang="en-US" dirty="0"/>
              <a:t>train</a:t>
            </a:r>
            <a:r>
              <a:rPr lang="he-IL" dirty="0"/>
              <a:t> ו</a:t>
            </a:r>
            <a:r>
              <a:rPr lang="en-US" dirty="0"/>
              <a:t>test</a:t>
            </a:r>
            <a:endParaRPr lang="he-IL" dirty="0"/>
          </a:p>
          <a:p>
            <a:pPr algn="r" rtl="1"/>
            <a:endParaRPr lang="he-IL" dirty="0"/>
          </a:p>
        </p:txBody>
      </p:sp>
    </p:spTree>
    <p:extLst>
      <p:ext uri="{BB962C8B-B14F-4D97-AF65-F5344CB8AC3E}">
        <p14:creationId xmlns:p14="http://schemas.microsoft.com/office/powerpoint/2010/main" val="36284058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a:t>בניית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העברת הפיצ'רים דרך מודל </a:t>
            </a:r>
            <a:r>
              <a:rPr lang="en-US" dirty="0"/>
              <a:t>PCA</a:t>
            </a:r>
            <a:r>
              <a:rPr lang="he-IL" dirty="0"/>
              <a:t> להפחתת </a:t>
            </a:r>
            <a:r>
              <a:rPr lang="he-IL" dirty="0" err="1"/>
              <a:t>המימדים</a:t>
            </a:r>
            <a:r>
              <a:rPr lang="he-IL" dirty="0"/>
              <a:t>:</a:t>
            </a:r>
          </a:p>
          <a:p>
            <a:r>
              <a:rPr lang="en-US" b="0" dirty="0" err="1">
                <a:solidFill>
                  <a:srgbClr val="9CDCFE"/>
                </a:solidFill>
                <a:effectLst/>
                <a:highlight>
                  <a:srgbClr val="1F1F1F"/>
                </a:highlight>
                <a:latin typeface="Consolas" panose="020B0609020204030204" pitchFamily="49" charset="0"/>
              </a:rPr>
              <a:t>data_pca</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pca</a:t>
            </a:r>
            <a:r>
              <a:rPr lang="en-US" b="0" dirty="0" err="1">
                <a:solidFill>
                  <a:srgbClr val="CCCCCC"/>
                </a:solidFill>
                <a:effectLst/>
                <a:highlight>
                  <a:srgbClr val="1F1F1F"/>
                </a:highlight>
                <a:latin typeface="Consolas" panose="020B0609020204030204" pitchFamily="49" charset="0"/>
              </a:rPr>
              <a:t>.fit_transform</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data_features</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313</a:t>
            </a:r>
            <a:r>
              <a:rPr lang="en-US" b="0" dirty="0">
                <a:solidFill>
                  <a:srgbClr val="CCCCCC"/>
                </a:solidFill>
                <a:effectLst/>
                <a:highlight>
                  <a:srgbClr val="1F1F1F"/>
                </a:highlight>
                <a:latin typeface="Consolas" panose="020B0609020204030204" pitchFamily="49" charset="0"/>
              </a:rPr>
              <a:t>]</a:t>
            </a:r>
          </a:p>
          <a:p>
            <a:r>
              <a:rPr lang="en-US" b="0" dirty="0" err="1">
                <a:solidFill>
                  <a:srgbClr val="9CDCFE"/>
                </a:solidFill>
                <a:effectLst/>
                <a:highlight>
                  <a:srgbClr val="1F1F1F"/>
                </a:highlight>
                <a:latin typeface="Consolas" panose="020B0609020204030204" pitchFamily="49" charset="0"/>
              </a:rPr>
              <a:t>data_pca</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pd</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DataFrame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data_pca</a:t>
            </a:r>
            <a:r>
              <a:rPr lang="en-US" b="0" dirty="0">
                <a:solidFill>
                  <a:srgbClr val="CCCCCC"/>
                </a:solidFill>
                <a:effectLst/>
                <a:highlight>
                  <a:srgbClr val="1F1F1F"/>
                </a:highlight>
                <a:latin typeface="Consolas" panose="020B0609020204030204" pitchFamily="49" charset="0"/>
              </a:rPr>
              <a:t>)</a:t>
            </a:r>
          </a:p>
          <a:p>
            <a:r>
              <a:rPr lang="en-US" b="0" dirty="0">
                <a:solidFill>
                  <a:srgbClr val="9CDCFE"/>
                </a:solidFill>
                <a:effectLst/>
                <a:highlight>
                  <a:srgbClr val="1F1F1F"/>
                </a:highlight>
                <a:latin typeface="Consolas" panose="020B0609020204030204" pitchFamily="49" charset="0"/>
              </a:rPr>
              <a:t>data</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data</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iloc</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10</a:t>
            </a:r>
            <a:r>
              <a:rPr lang="en-US" b="0" dirty="0">
                <a:solidFill>
                  <a:srgbClr val="CCCCCC"/>
                </a:solidFill>
                <a:effectLst/>
                <a:highlight>
                  <a:srgbClr val="1F1F1F"/>
                </a:highlight>
                <a:latin typeface="Consolas" panose="020B0609020204030204" pitchFamily="49" charset="0"/>
              </a:rPr>
              <a:t>]</a:t>
            </a:r>
          </a:p>
          <a:p>
            <a:r>
              <a:rPr lang="en-US" b="0" dirty="0">
                <a:solidFill>
                  <a:srgbClr val="9CDCFE"/>
                </a:solidFill>
                <a:effectLst/>
                <a:highlight>
                  <a:srgbClr val="1F1F1F"/>
                </a:highlight>
                <a:latin typeface="Consolas" panose="020B0609020204030204" pitchFamily="49" charset="0"/>
              </a:rPr>
              <a:t>data</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data</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merge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data_pca</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how</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'left'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left_index</a:t>
            </a:r>
            <a:r>
              <a:rPr lang="en-US" b="0" dirty="0">
                <a:solidFill>
                  <a:srgbClr val="D4D4D4"/>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True</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right_index</a:t>
            </a:r>
            <a:r>
              <a:rPr lang="en-US" b="0" dirty="0">
                <a:solidFill>
                  <a:srgbClr val="D4D4D4"/>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True</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endParaRPr lang="en-US" b="0" dirty="0">
              <a:solidFill>
                <a:srgbClr val="CCCCCC"/>
              </a:solidFill>
              <a:effectLst/>
              <a:highlight>
                <a:srgbClr val="1F1F1F"/>
              </a:highlight>
              <a:latin typeface="Consolas" panose="020B0609020204030204" pitchFamily="49" charset="0"/>
            </a:endParaRPr>
          </a:p>
          <a:p>
            <a:pPr algn="r" rtl="1"/>
            <a:endParaRPr lang="he-IL" dirty="0"/>
          </a:p>
          <a:p>
            <a:pPr algn="r" rtl="1"/>
            <a:endParaRPr lang="he-IL" dirty="0"/>
          </a:p>
          <a:p>
            <a:pPr algn="r" rtl="1"/>
            <a:endParaRPr lang="he-IL" dirty="0"/>
          </a:p>
        </p:txBody>
      </p:sp>
    </p:spTree>
    <p:extLst>
      <p:ext uri="{BB962C8B-B14F-4D97-AF65-F5344CB8AC3E}">
        <p14:creationId xmlns:p14="http://schemas.microsoft.com/office/powerpoint/2010/main" val="18250485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בניית המודל</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pPr marL="0" indent="0" algn="r">
              <a:buNone/>
            </a:pPr>
            <a:r>
              <a:rPr lang="he-IL" dirty="0"/>
              <a:t>ניתן לראות על פי הגרף כי הפרמטרים המשמעותיים הם כ-300 הפרמטרים הראשונים</a:t>
            </a:r>
          </a:p>
        </p:txBody>
      </p:sp>
      <p:pic>
        <p:nvPicPr>
          <p:cNvPr id="5" name="תמונה 4">
            <a:extLst>
              <a:ext uri="{FF2B5EF4-FFF2-40B4-BE49-F238E27FC236}">
                <a16:creationId xmlns:a16="http://schemas.microsoft.com/office/drawing/2014/main" id="{16F2BB53-A9ED-ADB0-253C-966B912E00A9}"/>
              </a:ext>
            </a:extLst>
          </p:cNvPr>
          <p:cNvPicPr>
            <a:picLocks noChangeAspect="1"/>
          </p:cNvPicPr>
          <p:nvPr/>
        </p:nvPicPr>
        <p:blipFill>
          <a:blip r:embed="rId2"/>
          <a:stretch>
            <a:fillRect/>
          </a:stretch>
        </p:blipFill>
        <p:spPr>
          <a:xfrm>
            <a:off x="923925" y="2995126"/>
            <a:ext cx="10344150" cy="3291373"/>
          </a:xfrm>
          <a:prstGeom prst="rect">
            <a:avLst/>
          </a:prstGeom>
        </p:spPr>
      </p:pic>
    </p:spTree>
    <p:extLst>
      <p:ext uri="{BB962C8B-B14F-4D97-AF65-F5344CB8AC3E}">
        <p14:creationId xmlns:p14="http://schemas.microsoft.com/office/powerpoint/2010/main" val="14371524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a:t>בניית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מודל ה-</a:t>
            </a:r>
            <a:r>
              <a:rPr lang="en-US" dirty="0" err="1"/>
              <a:t>knn</a:t>
            </a:r>
            <a:r>
              <a:rPr lang="he-IL" dirty="0"/>
              <a:t>:</a:t>
            </a:r>
          </a:p>
          <a:p>
            <a:r>
              <a:rPr lang="it-IT" b="0" dirty="0">
                <a:solidFill>
                  <a:srgbClr val="9CDCFE"/>
                </a:solidFill>
                <a:effectLst/>
                <a:highlight>
                  <a:srgbClr val="1F1F1F"/>
                </a:highlight>
                <a:latin typeface="Consolas" panose="020B0609020204030204" pitchFamily="49" charset="0"/>
              </a:rPr>
              <a:t>Xdata</a:t>
            </a:r>
            <a:r>
              <a:rPr lang="it-IT" b="0" dirty="0">
                <a:solidFill>
                  <a:srgbClr val="CCCCCC"/>
                </a:solidFill>
                <a:effectLst/>
                <a:highlight>
                  <a:srgbClr val="1F1F1F"/>
                </a:highlight>
                <a:latin typeface="Consolas" panose="020B0609020204030204" pitchFamily="49" charset="0"/>
              </a:rPr>
              <a:t> </a:t>
            </a:r>
            <a:r>
              <a:rPr lang="it-IT" b="0" dirty="0">
                <a:solidFill>
                  <a:srgbClr val="D4D4D4"/>
                </a:solidFill>
                <a:effectLst/>
                <a:highlight>
                  <a:srgbClr val="1F1F1F"/>
                </a:highlight>
                <a:latin typeface="Consolas" panose="020B0609020204030204" pitchFamily="49" charset="0"/>
              </a:rPr>
              <a:t>=</a:t>
            </a:r>
            <a:r>
              <a:rPr lang="it-IT" b="0" dirty="0">
                <a:solidFill>
                  <a:srgbClr val="CCCCCC"/>
                </a:solidFill>
                <a:effectLst/>
                <a:highlight>
                  <a:srgbClr val="1F1F1F"/>
                </a:highlight>
                <a:latin typeface="Consolas" panose="020B0609020204030204" pitchFamily="49" charset="0"/>
              </a:rPr>
              <a:t> </a:t>
            </a:r>
            <a:r>
              <a:rPr lang="it-IT" b="0" dirty="0">
                <a:solidFill>
                  <a:srgbClr val="9CDCFE"/>
                </a:solidFill>
                <a:effectLst/>
                <a:highlight>
                  <a:srgbClr val="1F1F1F"/>
                </a:highlight>
                <a:latin typeface="Consolas" panose="020B0609020204030204" pitchFamily="49" charset="0"/>
              </a:rPr>
              <a:t>data</a:t>
            </a:r>
            <a:r>
              <a:rPr lang="it-IT" b="0" dirty="0">
                <a:solidFill>
                  <a:srgbClr val="CCCCCC"/>
                </a:solidFill>
                <a:effectLst/>
                <a:highlight>
                  <a:srgbClr val="1F1F1F"/>
                </a:highlight>
                <a:latin typeface="Consolas" panose="020B0609020204030204" pitchFamily="49" charset="0"/>
              </a:rPr>
              <a:t>.</a:t>
            </a:r>
            <a:r>
              <a:rPr lang="it-IT" b="0" dirty="0">
                <a:solidFill>
                  <a:srgbClr val="9CDCFE"/>
                </a:solidFill>
                <a:effectLst/>
                <a:highlight>
                  <a:srgbClr val="1F1F1F"/>
                </a:highlight>
                <a:latin typeface="Consolas" panose="020B0609020204030204" pitchFamily="49" charset="0"/>
              </a:rPr>
              <a:t>iloc</a:t>
            </a:r>
            <a:r>
              <a:rPr lang="it-IT" b="0" dirty="0">
                <a:solidFill>
                  <a:srgbClr val="CCCCCC"/>
                </a:solidFill>
                <a:effectLst/>
                <a:highlight>
                  <a:srgbClr val="1F1F1F"/>
                </a:highlight>
                <a:latin typeface="Consolas" panose="020B0609020204030204" pitchFamily="49" charset="0"/>
              </a:rPr>
              <a:t>[:,</a:t>
            </a:r>
            <a:r>
              <a:rPr lang="it-IT" b="0" dirty="0">
                <a:solidFill>
                  <a:srgbClr val="D4D4D4"/>
                </a:solidFill>
                <a:effectLst/>
                <a:highlight>
                  <a:srgbClr val="1F1F1F"/>
                </a:highlight>
                <a:latin typeface="Consolas" panose="020B0609020204030204" pitchFamily="49" charset="0"/>
              </a:rPr>
              <a:t>-</a:t>
            </a:r>
            <a:r>
              <a:rPr lang="it-IT" b="0" dirty="0">
                <a:solidFill>
                  <a:srgbClr val="B5CEA8"/>
                </a:solidFill>
                <a:effectLst/>
                <a:highlight>
                  <a:srgbClr val="1F1F1F"/>
                </a:highlight>
                <a:latin typeface="Consolas" panose="020B0609020204030204" pitchFamily="49" charset="0"/>
              </a:rPr>
              <a:t>313</a:t>
            </a:r>
            <a:r>
              <a:rPr lang="it-IT" b="0" dirty="0">
                <a:solidFill>
                  <a:srgbClr val="CCCCCC"/>
                </a:solidFill>
                <a:effectLst/>
                <a:highlight>
                  <a:srgbClr val="1F1F1F"/>
                </a:highlight>
                <a:latin typeface="Consolas" panose="020B0609020204030204" pitchFamily="49" charset="0"/>
              </a:rPr>
              <a:t>:]</a:t>
            </a:r>
          </a:p>
          <a:p>
            <a:r>
              <a:rPr lang="it-IT" b="0" dirty="0">
                <a:solidFill>
                  <a:srgbClr val="9CDCFE"/>
                </a:solidFill>
                <a:effectLst/>
                <a:highlight>
                  <a:srgbClr val="1F1F1F"/>
                </a:highlight>
                <a:latin typeface="Consolas" panose="020B0609020204030204" pitchFamily="49" charset="0"/>
              </a:rPr>
              <a:t>ydata</a:t>
            </a:r>
            <a:r>
              <a:rPr lang="it-IT" b="0" dirty="0">
                <a:solidFill>
                  <a:srgbClr val="CCCCCC"/>
                </a:solidFill>
                <a:effectLst/>
                <a:highlight>
                  <a:srgbClr val="1F1F1F"/>
                </a:highlight>
                <a:latin typeface="Consolas" panose="020B0609020204030204" pitchFamily="49" charset="0"/>
              </a:rPr>
              <a:t> </a:t>
            </a:r>
            <a:r>
              <a:rPr lang="it-IT" b="0" dirty="0">
                <a:solidFill>
                  <a:srgbClr val="D4D4D4"/>
                </a:solidFill>
                <a:effectLst/>
                <a:highlight>
                  <a:srgbClr val="1F1F1F"/>
                </a:highlight>
                <a:latin typeface="Consolas" panose="020B0609020204030204" pitchFamily="49" charset="0"/>
              </a:rPr>
              <a:t>=</a:t>
            </a:r>
            <a:r>
              <a:rPr lang="it-IT" b="0" dirty="0">
                <a:solidFill>
                  <a:srgbClr val="CCCCCC"/>
                </a:solidFill>
                <a:effectLst/>
                <a:highlight>
                  <a:srgbClr val="1F1F1F"/>
                </a:highlight>
                <a:latin typeface="Consolas" panose="020B0609020204030204" pitchFamily="49" charset="0"/>
              </a:rPr>
              <a:t> </a:t>
            </a:r>
            <a:r>
              <a:rPr lang="it-IT" b="0" dirty="0">
                <a:solidFill>
                  <a:srgbClr val="9CDCFE"/>
                </a:solidFill>
                <a:effectLst/>
                <a:highlight>
                  <a:srgbClr val="1F1F1F"/>
                </a:highlight>
                <a:latin typeface="Consolas" panose="020B0609020204030204" pitchFamily="49" charset="0"/>
              </a:rPr>
              <a:t>data</a:t>
            </a:r>
            <a:r>
              <a:rPr lang="it-IT" b="0" dirty="0">
                <a:solidFill>
                  <a:srgbClr val="CCCCCC"/>
                </a:solidFill>
                <a:effectLst/>
                <a:highlight>
                  <a:srgbClr val="1F1F1F"/>
                </a:highlight>
                <a:latin typeface="Consolas" panose="020B0609020204030204" pitchFamily="49" charset="0"/>
              </a:rPr>
              <a:t>[</a:t>
            </a:r>
            <a:r>
              <a:rPr lang="it-IT" b="0" dirty="0">
                <a:solidFill>
                  <a:srgbClr val="CE9178"/>
                </a:solidFill>
                <a:effectLst/>
                <a:highlight>
                  <a:srgbClr val="1F1F1F"/>
                </a:highlight>
                <a:latin typeface="Consolas" panose="020B0609020204030204" pitchFamily="49" charset="0"/>
              </a:rPr>
              <a:t>'id'</a:t>
            </a:r>
            <a:r>
              <a:rPr lang="it-IT" b="0" dirty="0">
                <a:solidFill>
                  <a:srgbClr val="CCCCCC"/>
                </a:solidFill>
                <a:effectLst/>
                <a:highlight>
                  <a:srgbClr val="1F1F1F"/>
                </a:highlight>
                <a:latin typeface="Consolas" panose="020B0609020204030204" pitchFamily="49" charset="0"/>
              </a:rPr>
              <a:t>]</a:t>
            </a:r>
          </a:p>
          <a:p>
            <a:r>
              <a:rPr lang="en-US" b="0" dirty="0">
                <a:solidFill>
                  <a:srgbClr val="9CDCFE"/>
                </a:solidFill>
                <a:effectLst/>
                <a:highlight>
                  <a:srgbClr val="1F1F1F"/>
                </a:highlight>
                <a:latin typeface="Consolas" panose="020B0609020204030204" pitchFamily="49" charset="0"/>
              </a:rPr>
              <a:t>neigh</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KNeighborsClassifier</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n_neighbors</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6</a:t>
            </a:r>
            <a:r>
              <a:rPr lang="en-US" b="0" dirty="0">
                <a:solidFill>
                  <a:srgbClr val="CCCCCC"/>
                </a:solidFill>
                <a:effectLst/>
                <a:highlight>
                  <a:srgbClr val="1F1F1F"/>
                </a:highlight>
                <a:latin typeface="Consolas" panose="020B0609020204030204" pitchFamily="49" charset="0"/>
              </a:rPr>
              <a:t>)</a:t>
            </a:r>
          </a:p>
          <a:p>
            <a:r>
              <a:rPr lang="en-US" b="0" dirty="0" err="1">
                <a:solidFill>
                  <a:srgbClr val="9CDCFE"/>
                </a:solidFill>
                <a:effectLst/>
                <a:highlight>
                  <a:srgbClr val="1F1F1F"/>
                </a:highlight>
                <a:latin typeface="Consolas" panose="020B0609020204030204" pitchFamily="49" charset="0"/>
              </a:rPr>
              <a:t>neigh</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fit</a:t>
            </a:r>
            <a:r>
              <a:rPr lang="en-US" b="0" dirty="0">
                <a:solidFill>
                  <a:srgbClr val="CCCCCC"/>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y</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p:txBody>
      </p:sp>
    </p:spTree>
    <p:extLst>
      <p:ext uri="{BB962C8B-B14F-4D97-AF65-F5344CB8AC3E}">
        <p14:creationId xmlns:p14="http://schemas.microsoft.com/office/powerpoint/2010/main" val="35438361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שימוש במודל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fontScale="70000" lnSpcReduction="20000"/>
          </a:bodyPr>
          <a:lstStyle/>
          <a:p>
            <a:pPr algn="r" rtl="1"/>
            <a:r>
              <a:rPr lang="he-IL" dirty="0"/>
              <a:t>אלגוריתם למציאת השכנים על ידי </a:t>
            </a:r>
            <a:r>
              <a:rPr lang="en-US" dirty="0" err="1"/>
              <a:t>knn</a:t>
            </a:r>
            <a:endParaRPr lang="en-US" dirty="0"/>
          </a:p>
          <a:p>
            <a:r>
              <a:rPr lang="en-US" b="0" dirty="0">
                <a:solidFill>
                  <a:srgbClr val="9CDCFE"/>
                </a:solidFill>
                <a:effectLst/>
                <a:highlight>
                  <a:srgbClr val="1F1F1F"/>
                </a:highlight>
                <a:latin typeface="Consolas" panose="020B0609020204030204" pitchFamily="49" charset="0"/>
              </a:rPr>
              <a:t>img1</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read_img</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data</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loc</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'filename'</a:t>
            </a:r>
            <a:r>
              <a:rPr lang="en-US" b="0" dirty="0">
                <a:solidFill>
                  <a:srgbClr val="CCCCCC"/>
                </a:solidFill>
                <a:effectLst/>
                <a:highlight>
                  <a:srgbClr val="1F1F1F"/>
                </a:highlight>
                <a:latin typeface="Consolas" panose="020B0609020204030204" pitchFamily="49" charset="0"/>
              </a:rPr>
              <a:t>])</a:t>
            </a:r>
          </a:p>
          <a:p>
            <a:r>
              <a:rPr lang="en-US" b="0" dirty="0" err="1">
                <a:solidFill>
                  <a:srgbClr val="9CDCFE"/>
                </a:solidFill>
                <a:effectLst/>
                <a:highlight>
                  <a:srgbClr val="1F1F1F"/>
                </a:highlight>
                <a:latin typeface="Consolas" panose="020B0609020204030204" pitchFamily="49" charset="0"/>
              </a:rPr>
              <a:t>dist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index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neigh</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kneighbors</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D4D4D4"/>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Xdata</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iloc</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values</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reshape</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figure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figsize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4</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4</a:t>
            </a:r>
            <a:r>
              <a:rPr lang="en-US" b="0" dirty="0">
                <a:solidFill>
                  <a:srgbClr val="CCCCCC"/>
                </a:solidFill>
                <a:effectLst/>
                <a:highlight>
                  <a:srgbClr val="1F1F1F"/>
                </a:highlight>
                <a:latin typeface="Consolas" panose="020B0609020204030204" pitchFamily="49" charset="0"/>
              </a:rPr>
              <a:t>)) </a:t>
            </a:r>
          </a:p>
          <a:p>
            <a:r>
              <a:rPr lang="en-US" b="0" dirty="0">
                <a:solidFill>
                  <a:srgbClr val="DCDCAA"/>
                </a:solidFill>
                <a:effectLst/>
                <a:highlight>
                  <a:srgbClr val="1F1F1F"/>
                </a:highlight>
                <a:latin typeface="Consolas" panose="020B0609020204030204" pitchFamily="49" charset="0"/>
              </a:rPr>
              <a:t>print</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index"</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index</a:t>
            </a:r>
            <a:r>
              <a:rPr lang="en-US" b="0" dirty="0">
                <a:solidFill>
                  <a:srgbClr val="CCCCCC"/>
                </a:solidFill>
                <a:effectLst/>
                <a:highlight>
                  <a:srgbClr val="1F1F1F"/>
                </a:highlight>
                <a:latin typeface="Consolas" panose="020B0609020204030204" pitchFamily="49" charset="0"/>
              </a:rPr>
              <a:t>)</a:t>
            </a:r>
          </a:p>
          <a:p>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figure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figsize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20</a:t>
            </a:r>
            <a:r>
              <a:rPr lang="en-US" b="0" dirty="0">
                <a:solidFill>
                  <a:srgbClr val="CCCCCC"/>
                </a:solidFill>
                <a:effectLst/>
                <a:highlight>
                  <a:srgbClr val="1F1F1F"/>
                </a:highlight>
                <a:latin typeface="Consolas" panose="020B0609020204030204" pitchFamily="49" charset="0"/>
              </a:rPr>
              <a:t> , </a:t>
            </a:r>
            <a:r>
              <a:rPr lang="en-US" b="0" dirty="0">
                <a:solidFill>
                  <a:srgbClr val="B5CEA8"/>
                </a:solidFill>
                <a:effectLst/>
                <a:highlight>
                  <a:srgbClr val="1F1F1F"/>
                </a:highlight>
                <a:latin typeface="Consolas" panose="020B0609020204030204" pitchFamily="49" charset="0"/>
              </a:rPr>
              <a:t>20</a:t>
            </a:r>
            <a:r>
              <a:rPr lang="en-US" b="0" dirty="0">
                <a:solidFill>
                  <a:srgbClr val="CCCCCC"/>
                </a:solidFill>
                <a:effectLst/>
                <a:highlight>
                  <a:srgbClr val="1F1F1F"/>
                </a:highlight>
                <a:latin typeface="Consolas" panose="020B0609020204030204" pitchFamily="49" charset="0"/>
              </a:rPr>
              <a:t>))</a:t>
            </a:r>
          </a:p>
          <a:p>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in</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range</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6</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subplot</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 , </a:t>
            </a:r>
            <a:r>
              <a:rPr lang="en-US" b="0" dirty="0">
                <a:solidFill>
                  <a:srgbClr val="B5CEA8"/>
                </a:solidFill>
                <a:effectLst/>
                <a:highlight>
                  <a:srgbClr val="1F1F1F"/>
                </a:highlight>
                <a:latin typeface="Consolas" panose="020B0609020204030204" pitchFamily="49" charset="0"/>
              </a:rPr>
              <a:t>5</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subplots_adjust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hspace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0.5</a:t>
            </a:r>
            <a:r>
              <a:rPr lang="en-US" b="0" dirty="0">
                <a:solidFill>
                  <a:srgbClr val="CCCCCC"/>
                </a:solidFill>
                <a:effectLst/>
                <a:highlight>
                  <a:srgbClr val="1F1F1F"/>
                </a:highlight>
                <a:latin typeface="Consolas" panose="020B0609020204030204" pitchFamily="49" charset="0"/>
              </a:rPr>
              <a:t> , </a:t>
            </a:r>
            <a:r>
              <a:rPr lang="en-US" b="0" dirty="0" err="1">
                <a:solidFill>
                  <a:srgbClr val="9CDCFE"/>
                </a:solidFill>
                <a:effectLst/>
                <a:highlight>
                  <a:srgbClr val="1F1F1F"/>
                </a:highlight>
                <a:latin typeface="Consolas" panose="020B0609020204030204" pitchFamily="49" charset="0"/>
              </a:rPr>
              <a:t>wspace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0.3</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image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read_img</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data</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loc</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index</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'filename'</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imshow</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image</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plt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title</a:t>
            </a:r>
            <a:r>
              <a:rPr lang="en-US" b="0" dirty="0">
                <a:solidFill>
                  <a:srgbClr val="CCCCCC"/>
                </a:solidFill>
                <a:effectLst/>
                <a:highlight>
                  <a:srgbClr val="1F1F1F"/>
                </a:highlight>
                <a:latin typeface="Consolas" panose="020B0609020204030204" pitchFamily="49" charset="0"/>
              </a:rPr>
              <a:t>(</a:t>
            </a:r>
            <a:r>
              <a:rPr lang="en-US" b="0" dirty="0" err="1">
                <a:solidFill>
                  <a:srgbClr val="569CD6"/>
                </a:solidFill>
                <a:effectLst/>
                <a:highlight>
                  <a:srgbClr val="1F1F1F"/>
                </a:highlight>
                <a:latin typeface="Consolas" panose="020B0609020204030204" pitchFamily="49" charset="0"/>
              </a:rPr>
              <a:t>f</a:t>
            </a:r>
            <a:r>
              <a:rPr lang="en-US" b="0" dirty="0" err="1">
                <a:solidFill>
                  <a:srgbClr val="CE9178"/>
                </a:solidFill>
                <a:effectLst/>
                <a:highlight>
                  <a:srgbClr val="1F1F1F"/>
                </a:highlight>
                <a:latin typeface="Consolas" panose="020B0609020204030204" pitchFamily="49" charset="0"/>
              </a:rPr>
              <a:t>'Similar</a:t>
            </a:r>
            <a:r>
              <a:rPr lang="en-US" b="0" dirty="0">
                <a:solidFill>
                  <a:srgbClr val="CE9178"/>
                </a:solidFill>
                <a:effectLst/>
                <a:highlight>
                  <a:srgbClr val="1F1F1F"/>
                </a:highlight>
                <a:latin typeface="Consolas" panose="020B0609020204030204" pitchFamily="49" charset="0"/>
              </a:rPr>
              <a:t> Product #</a:t>
            </a:r>
            <a:r>
              <a:rPr lang="en-US" b="0" dirty="0">
                <a:solidFill>
                  <a:srgbClr val="569CD6"/>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pPr algn="r" rtl="1"/>
            <a:endParaRPr lang="he-IL" dirty="0"/>
          </a:p>
          <a:p>
            <a:pPr marL="0" indent="0" rtl="1">
              <a:buNone/>
            </a:pPr>
            <a:endParaRPr lang="he-IL" dirty="0"/>
          </a:p>
        </p:txBody>
      </p:sp>
    </p:spTree>
    <p:extLst>
      <p:ext uri="{BB962C8B-B14F-4D97-AF65-F5344CB8AC3E}">
        <p14:creationId xmlns:p14="http://schemas.microsoft.com/office/powerpoint/2010/main" val="2375237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למידה עצמית</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en-US" dirty="0">
                <a:solidFill>
                  <a:srgbClr val="FFFFFF"/>
                </a:solidFill>
              </a:rPr>
              <a:t>YOLO</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2294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16000"/>
          </a:xfrm>
        </p:spPr>
        <p:txBody>
          <a:bodyPr>
            <a:normAutofit/>
          </a:bodyPr>
          <a:lstStyle/>
          <a:p>
            <a:pPr algn="r" rtl="1"/>
            <a:r>
              <a:rPr lang="he-IL" dirty="0"/>
              <a:t>מודל שלא נלמד בתוכנית הלימודים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87601"/>
            <a:ext cx="10363200" cy="4206239"/>
          </a:xfrm>
        </p:spPr>
        <p:txBody>
          <a:bodyPr/>
          <a:lstStyle/>
          <a:p>
            <a:pPr algn="r" rtl="1"/>
            <a:r>
              <a:rPr lang="he-IL" dirty="0"/>
              <a:t>הפרויקט מכיל את המודל </a:t>
            </a:r>
            <a:r>
              <a:rPr lang="en-US" dirty="0"/>
              <a:t>YOLO</a:t>
            </a:r>
            <a:r>
              <a:rPr lang="he-IL" dirty="0"/>
              <a:t> </a:t>
            </a:r>
          </a:p>
          <a:p>
            <a:pPr algn="r" rtl="1"/>
            <a:r>
              <a:rPr lang="he-IL" dirty="0"/>
              <a:t>המודל מתאים משום הצורך לזהות פרטים בתמונה כפי שהוסבר לעיל</a:t>
            </a:r>
          </a:p>
        </p:txBody>
      </p:sp>
    </p:spTree>
    <p:extLst>
      <p:ext uri="{BB962C8B-B14F-4D97-AF65-F5344CB8AC3E}">
        <p14:creationId xmlns:p14="http://schemas.microsoft.com/office/powerpoint/2010/main" val="147140271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12800"/>
          </a:xfrm>
        </p:spPr>
        <p:txBody>
          <a:bodyPr>
            <a:normAutofit/>
          </a:bodyPr>
          <a:lstStyle/>
          <a:p>
            <a:pPr algn="r" rtl="1"/>
            <a:r>
              <a:rPr lang="he-IL" dirty="0"/>
              <a:t>חיפוש מקורות מידע</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06321"/>
            <a:ext cx="10363200" cy="4287520"/>
          </a:xfrm>
        </p:spPr>
        <p:txBody>
          <a:bodyPr/>
          <a:lstStyle/>
          <a:p>
            <a:pPr algn="r" rtl="1"/>
            <a:r>
              <a:rPr lang="en-US" dirty="0">
                <a:hlinkClick r:id="rId2"/>
              </a:rPr>
              <a:t>https://docs.ultralytics.com/#yolo-licenses-how-is-ultralytics-yolo-licensed</a:t>
            </a:r>
            <a:endParaRPr lang="he-IL" dirty="0"/>
          </a:p>
          <a:p>
            <a:pPr lvl="1" algn="r" rtl="1"/>
            <a:r>
              <a:rPr lang="he-IL" dirty="0"/>
              <a:t>בקישור זה ניתן ללמוד באופן מקיף על השימוש ב-</a:t>
            </a:r>
            <a:r>
              <a:rPr lang="en-US" dirty="0"/>
              <a:t>YOLO</a:t>
            </a:r>
            <a:r>
              <a:rPr lang="he-IL" dirty="0"/>
              <a:t> ועל הפונקציות הקיימות במודל ובאובייקט שמוחזר ממנו</a:t>
            </a:r>
          </a:p>
          <a:p>
            <a:pPr algn="r" rtl="1"/>
            <a:r>
              <a:rPr lang="en-US" dirty="0">
                <a:hlinkClick r:id="rId3"/>
              </a:rPr>
              <a:t>https://viso.ai/deep-learning/yolov8-guide/</a:t>
            </a:r>
            <a:r>
              <a:rPr lang="he-IL" dirty="0"/>
              <a:t> - </a:t>
            </a:r>
            <a:r>
              <a:rPr lang="he-IL" dirty="0" err="1"/>
              <a:t>בקישןר</a:t>
            </a:r>
            <a:r>
              <a:rPr lang="he-IL" dirty="0"/>
              <a:t> זה ניתן ללמוד על שימוש ב-</a:t>
            </a:r>
            <a:r>
              <a:rPr lang="en-US" dirty="0"/>
              <a:t>YOLO</a:t>
            </a:r>
            <a:endParaRPr lang="he-IL" dirty="0"/>
          </a:p>
          <a:p>
            <a:pPr algn="r" rtl="1"/>
            <a:r>
              <a:rPr lang="en-US" dirty="0">
                <a:hlinkClick r:id="rId4"/>
              </a:rPr>
              <a:t>https://www.kaggle.com/code/rohitgadhwar/fashion-object-detection-yolov8</a:t>
            </a:r>
            <a:endParaRPr lang="he-IL" dirty="0"/>
          </a:p>
          <a:p>
            <a:pPr lvl="1" algn="r" rtl="1"/>
            <a:r>
              <a:rPr lang="he-IL" dirty="0"/>
              <a:t>בקישור זה יש דוגמת קוד לאימון </a:t>
            </a:r>
            <a:r>
              <a:rPr lang="en-US" dirty="0"/>
              <a:t>YOLO</a:t>
            </a:r>
            <a:r>
              <a:rPr lang="he-IL" dirty="0"/>
              <a:t> לזיהוי פרטי לבוש</a:t>
            </a:r>
          </a:p>
          <a:p>
            <a:pPr algn="r" rtl="1"/>
            <a:br>
              <a:rPr lang="he-IL" dirty="0"/>
            </a:br>
            <a:endParaRPr lang="he-IL" dirty="0"/>
          </a:p>
        </p:txBody>
      </p:sp>
    </p:spTree>
    <p:extLst>
      <p:ext uri="{BB962C8B-B14F-4D97-AF65-F5344CB8AC3E}">
        <p14:creationId xmlns:p14="http://schemas.microsoft.com/office/powerpoint/2010/main" val="127476506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12800"/>
          </a:xfrm>
        </p:spPr>
        <p:txBody>
          <a:bodyPr>
            <a:normAutofit/>
          </a:bodyPr>
          <a:lstStyle/>
          <a:p>
            <a:pPr algn="r" rtl="1"/>
            <a:r>
              <a:rPr lang="he-IL" dirty="0"/>
              <a:t>עיון במקורות מידע</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06321"/>
            <a:ext cx="10363200" cy="4287520"/>
          </a:xfrm>
        </p:spPr>
        <p:txBody>
          <a:bodyPr/>
          <a:lstStyle/>
          <a:p>
            <a:pPr algn="r" rtl="1"/>
            <a:r>
              <a:rPr lang="he-IL" dirty="0"/>
              <a:t>על פי מקור המידע הראשון ניתן לראות כי ניתן להוריד מודל </a:t>
            </a:r>
            <a:r>
              <a:rPr lang="en-US" dirty="0"/>
              <a:t>YOLO</a:t>
            </a:r>
            <a:r>
              <a:rPr lang="he-IL" dirty="0"/>
              <a:t> מאומן וכן ניתן לאמן לבד לזיהוי ייחודי יותר של עצמים</a:t>
            </a:r>
          </a:p>
          <a:p>
            <a:pPr algn="r" rtl="1"/>
            <a:r>
              <a:rPr lang="he-IL" dirty="0"/>
              <a:t>בשביל לאמן יש ליצור קבצי </a:t>
            </a:r>
            <a:r>
              <a:rPr lang="en-US" dirty="0"/>
              <a:t>annotation</a:t>
            </a:r>
            <a:r>
              <a:rPr lang="he-IL" dirty="0"/>
              <a:t> המכילים את ה-</a:t>
            </a:r>
            <a:r>
              <a:rPr lang="en-US" dirty="0"/>
              <a:t>bounding boxes</a:t>
            </a:r>
            <a:r>
              <a:rPr lang="he-IL" dirty="0"/>
              <a:t> של האובייקטים בכל תמונה</a:t>
            </a:r>
          </a:p>
          <a:p>
            <a:pPr algn="r" rtl="1"/>
            <a:r>
              <a:rPr lang="he-IL" dirty="0"/>
              <a:t>כאשר שולחים תמונה ב-</a:t>
            </a:r>
            <a:r>
              <a:rPr lang="en-US" dirty="0"/>
              <a:t>predict</a:t>
            </a:r>
            <a:r>
              <a:rPr lang="he-IL" dirty="0"/>
              <a:t> של ה-</a:t>
            </a:r>
            <a:r>
              <a:rPr lang="en-US" dirty="0"/>
              <a:t>YOLO</a:t>
            </a:r>
            <a:r>
              <a:rPr lang="he-IL" dirty="0"/>
              <a:t> הוא שומר תמונה בה הוא מסמן את האובייקטים שזוהו ובנוסף מחזיר את ה-</a:t>
            </a:r>
            <a:r>
              <a:rPr lang="en-US" dirty="0"/>
              <a:t>bounding box</a:t>
            </a:r>
            <a:r>
              <a:rPr lang="he-IL" dirty="0"/>
              <a:t> שלהם ואת הסיווג של כל אובייקט שזוהה</a:t>
            </a:r>
          </a:p>
        </p:txBody>
      </p:sp>
    </p:spTree>
    <p:extLst>
      <p:ext uri="{BB962C8B-B14F-4D97-AF65-F5344CB8AC3E}">
        <p14:creationId xmlns:p14="http://schemas.microsoft.com/office/powerpoint/2010/main" val="31582632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0"/>
            <a:ext cx="10363200" cy="883920"/>
          </a:xfrm>
        </p:spPr>
        <p:txBody>
          <a:bodyPr>
            <a:normAutofit/>
          </a:bodyPr>
          <a:lstStyle/>
          <a:p>
            <a:pPr algn="r" rtl="1"/>
            <a:r>
              <a:rPr lang="he-IL" dirty="0"/>
              <a:t>עיון במקורות מידע</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26641"/>
            <a:ext cx="10363200" cy="4267200"/>
          </a:xfrm>
        </p:spPr>
        <p:txBody>
          <a:bodyPr/>
          <a:lstStyle/>
          <a:p>
            <a:pPr algn="r" rtl="1"/>
            <a:r>
              <a:rPr lang="he-IL" dirty="0"/>
              <a:t>מקור המידע השני מרחיב יותר על התיאוריה ועל הגרסאות השונות של </a:t>
            </a:r>
            <a:r>
              <a:rPr lang="en-US" dirty="0"/>
              <a:t>YOLO</a:t>
            </a:r>
            <a:r>
              <a:rPr lang="he-IL" dirty="0"/>
              <a:t>,</a:t>
            </a:r>
          </a:p>
          <a:p>
            <a:pPr algn="r" rtl="1"/>
            <a:r>
              <a:rPr lang="he-IL" dirty="0"/>
              <a:t>מבחינה פרקטית אין שינוי במימוש המודל</a:t>
            </a:r>
          </a:p>
        </p:txBody>
      </p:sp>
    </p:spTree>
    <p:extLst>
      <p:ext uri="{BB962C8B-B14F-4D97-AF65-F5344CB8AC3E}">
        <p14:creationId xmlns:p14="http://schemas.microsoft.com/office/powerpoint/2010/main" val="2272445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עיון בקטע קוד להבנת חומר חדש</a:t>
            </a:r>
          </a:p>
        </p:txBody>
      </p:sp>
      <p:sp>
        <p:nvSpPr>
          <p:cNvPr id="4" name="מציין מיקום תוכן 3">
            <a:extLst>
              <a:ext uri="{FF2B5EF4-FFF2-40B4-BE49-F238E27FC236}">
                <a16:creationId xmlns:a16="http://schemas.microsoft.com/office/drawing/2014/main" id="{E79EDCA5-6C65-3DF7-4BB8-9554F4FC5894}"/>
              </a:ext>
            </a:extLst>
          </p:cNvPr>
          <p:cNvSpPr>
            <a:spLocks noGrp="1"/>
          </p:cNvSpPr>
          <p:nvPr>
            <p:ph idx="1"/>
          </p:nvPr>
        </p:nvSpPr>
        <p:spPr/>
        <p:txBody>
          <a:bodyPr>
            <a:normAutofit/>
          </a:bodyPr>
          <a:lstStyle/>
          <a:p>
            <a:pPr algn="r" rtl="1"/>
            <a:r>
              <a:rPr lang="he-IL" dirty="0"/>
              <a:t>לאחר עיון בקוד השתמשנו בו כדי להפריד תמונות מוצרים לפרטי הלבוש שבהם כפי שנכתב לעיל</a:t>
            </a:r>
            <a:br>
              <a:rPr lang="he-IL" dirty="0"/>
            </a:br>
            <a:endParaRPr lang="he-IL" dirty="0"/>
          </a:p>
        </p:txBody>
      </p:sp>
    </p:spTree>
    <p:extLst>
      <p:ext uri="{BB962C8B-B14F-4D97-AF65-F5344CB8AC3E}">
        <p14:creationId xmlns:p14="http://schemas.microsoft.com/office/powerpoint/2010/main" val="283820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136D00-308A-1780-36A8-539A7CA7E0C9}"/>
              </a:ext>
            </a:extLst>
          </p:cNvPr>
          <p:cNvSpPr>
            <a:spLocks noGrp="1"/>
          </p:cNvSpPr>
          <p:nvPr>
            <p:ph type="title"/>
          </p:nvPr>
        </p:nvSpPr>
        <p:spPr/>
        <p:txBody>
          <a:bodyPr/>
          <a:lstStyle/>
          <a:p>
            <a:pPr algn="r" rtl="1"/>
            <a:r>
              <a:rPr lang="he-IL" dirty="0"/>
              <a:t>שדות ה-</a:t>
            </a:r>
            <a:r>
              <a:rPr lang="en-US" dirty="0"/>
              <a:t>Data</a:t>
            </a:r>
            <a:endParaRPr lang="he-IL" dirty="0"/>
          </a:p>
        </p:txBody>
      </p:sp>
      <p:sp>
        <p:nvSpPr>
          <p:cNvPr id="3" name="מציין מיקום תוכן 2">
            <a:extLst>
              <a:ext uri="{FF2B5EF4-FFF2-40B4-BE49-F238E27FC236}">
                <a16:creationId xmlns:a16="http://schemas.microsoft.com/office/drawing/2014/main" id="{42147EED-F259-FBAB-FE2F-EDB3D56BFC94}"/>
              </a:ext>
            </a:extLst>
          </p:cNvPr>
          <p:cNvSpPr>
            <a:spLocks noGrp="1"/>
          </p:cNvSpPr>
          <p:nvPr>
            <p:ph idx="1"/>
          </p:nvPr>
        </p:nvSpPr>
        <p:spPr/>
        <p:txBody>
          <a:bodyPr/>
          <a:lstStyle/>
          <a:p>
            <a:pPr algn="r" rtl="1"/>
            <a:r>
              <a:rPr lang="he-IL" dirty="0"/>
              <a:t>שדה ה-</a:t>
            </a:r>
            <a:r>
              <a:rPr lang="en-US" dirty="0"/>
              <a:t>X</a:t>
            </a:r>
            <a:r>
              <a:rPr lang="he-IL" dirty="0"/>
              <a:t> הוא התמונה ושדה ה-</a:t>
            </a:r>
            <a:r>
              <a:rPr lang="en-US" dirty="0"/>
              <a:t>Y</a:t>
            </a:r>
            <a:r>
              <a:rPr lang="he-IL" dirty="0"/>
              <a:t> הוא ה-</a:t>
            </a:r>
            <a:r>
              <a:rPr lang="en-US" dirty="0"/>
              <a:t>bounding box</a:t>
            </a:r>
            <a:r>
              <a:rPr lang="he-IL" dirty="0"/>
              <a:t> של הפריטים בכל תמונה והסיווג של כל פריט</a:t>
            </a:r>
          </a:p>
          <a:p>
            <a:pPr algn="r" rtl="1"/>
            <a:r>
              <a:rPr lang="he-IL" dirty="0"/>
              <a:t>שדה ה-</a:t>
            </a:r>
            <a:r>
              <a:rPr lang="en-US" dirty="0"/>
              <a:t>X</a:t>
            </a:r>
            <a:r>
              <a:rPr lang="he-IL" dirty="0"/>
              <a:t> הוא </a:t>
            </a:r>
            <a:r>
              <a:rPr lang="he-IL" dirty="0" err="1"/>
              <a:t>פקסלים</a:t>
            </a:r>
            <a:endParaRPr lang="he-IL" dirty="0"/>
          </a:p>
          <a:p>
            <a:pPr algn="r" rtl="1"/>
            <a:r>
              <a:rPr lang="he-IL" dirty="0"/>
              <a:t>שדה ה-</a:t>
            </a:r>
            <a:r>
              <a:rPr lang="en-US" dirty="0"/>
              <a:t>y</a:t>
            </a:r>
            <a:r>
              <a:rPr lang="he-IL" dirty="0"/>
              <a:t> הוא קובץ </a:t>
            </a:r>
            <a:r>
              <a:rPr lang="en-US" dirty="0"/>
              <a:t>txt</a:t>
            </a:r>
            <a:r>
              <a:rPr lang="he-IL" dirty="0"/>
              <a:t> עבור כל תמונה עם ערכי ה-</a:t>
            </a:r>
            <a:r>
              <a:rPr lang="en-US" dirty="0"/>
              <a:t>bounding box</a:t>
            </a:r>
            <a:r>
              <a:rPr lang="he-IL" dirty="0"/>
              <a:t> של הפריטים שבה, כל </a:t>
            </a:r>
            <a:r>
              <a:rPr lang="en-US" dirty="0"/>
              <a:t>bounding box</a:t>
            </a:r>
            <a:r>
              <a:rPr lang="he-IL" dirty="0"/>
              <a:t> וסיווג הפריט בשורה נפרדת </a:t>
            </a:r>
          </a:p>
          <a:p>
            <a:pPr algn="r" rtl="1"/>
            <a:r>
              <a:rPr lang="he-IL" dirty="0"/>
              <a:t>טווח ערכי ה-</a:t>
            </a:r>
            <a:r>
              <a:rPr lang="en-US" dirty="0"/>
              <a:t>bounding box</a:t>
            </a:r>
            <a:r>
              <a:rPr lang="he-IL" dirty="0"/>
              <a:t> כמספר </a:t>
            </a:r>
            <a:r>
              <a:rPr lang="he-IL" dirty="0" err="1"/>
              <a:t>הפקסלים</a:t>
            </a:r>
            <a:r>
              <a:rPr lang="he-IL" dirty="0"/>
              <a:t> בתמונה</a:t>
            </a:r>
          </a:p>
          <a:p>
            <a:pPr algn="r" rtl="1"/>
            <a:r>
              <a:rPr lang="he-IL" dirty="0"/>
              <a:t>וסיווג הפריט לפי מספר המחלקות – 10 מחלקות (0-9)</a:t>
            </a:r>
          </a:p>
        </p:txBody>
      </p:sp>
    </p:spTree>
    <p:extLst>
      <p:ext uri="{BB962C8B-B14F-4D97-AF65-F5344CB8AC3E}">
        <p14:creationId xmlns:p14="http://schemas.microsoft.com/office/powerpoint/2010/main" val="32628084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למידה עצמית</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38060" y="5253051"/>
            <a:ext cx="4892949" cy="812923"/>
          </a:xfrm>
        </p:spPr>
        <p:txBody>
          <a:bodyPr anchor="t">
            <a:normAutofit/>
          </a:bodyPr>
          <a:lstStyle/>
          <a:p>
            <a:pPr algn="r"/>
            <a:r>
              <a:rPr lang="en-US" dirty="0">
                <a:solidFill>
                  <a:srgbClr val="FFFFFF"/>
                </a:solidFill>
              </a:rPr>
              <a:t>selenium</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828845"/>
      </p:ext>
    </p:extLst>
  </p:cSld>
  <p:clrMapOvr>
    <a:overrideClrMapping bg1="dk1" tx1="lt1" bg2="dk2" tx2="lt2" accent1="accent1" accent2="accent2" accent3="accent3" accent4="accent4" accent5="accent5" accent6="accent6" hlink="hlink" folHlink="folHlink"/>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16000"/>
          </a:xfrm>
        </p:spPr>
        <p:txBody>
          <a:bodyPr>
            <a:normAutofit/>
          </a:bodyPr>
          <a:lstStyle/>
          <a:p>
            <a:pPr algn="r" rtl="1"/>
            <a:r>
              <a:rPr lang="he-IL" dirty="0"/>
              <a:t>ספריה שלא נלמדה במסגרת הלימודים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87601"/>
            <a:ext cx="10363200" cy="4206239"/>
          </a:xfrm>
        </p:spPr>
        <p:txBody>
          <a:bodyPr/>
          <a:lstStyle/>
          <a:p>
            <a:pPr algn="r" rtl="1"/>
            <a:r>
              <a:rPr lang="he-IL" dirty="0"/>
              <a:t>הפרויקט משתמש בספריה </a:t>
            </a:r>
            <a:r>
              <a:rPr lang="en-US" dirty="0"/>
              <a:t>selenium</a:t>
            </a:r>
            <a:r>
              <a:rPr lang="he-IL" dirty="0"/>
              <a:t> כדי לגלו באינטרנט ולהוריד תמונות מוצרים מאתרים</a:t>
            </a:r>
          </a:p>
        </p:txBody>
      </p:sp>
    </p:spTree>
    <p:extLst>
      <p:ext uri="{BB962C8B-B14F-4D97-AF65-F5344CB8AC3E}">
        <p14:creationId xmlns:p14="http://schemas.microsoft.com/office/powerpoint/2010/main" val="40000541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12800"/>
          </a:xfrm>
        </p:spPr>
        <p:txBody>
          <a:bodyPr>
            <a:normAutofit/>
          </a:bodyPr>
          <a:lstStyle/>
          <a:p>
            <a:pPr algn="r" rtl="1"/>
            <a:r>
              <a:rPr lang="he-IL" dirty="0"/>
              <a:t>חיפוש מקורות מידע</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06321"/>
            <a:ext cx="10363200" cy="4287520"/>
          </a:xfrm>
        </p:spPr>
        <p:txBody>
          <a:bodyPr/>
          <a:lstStyle/>
          <a:p>
            <a:pPr algn="r" rtl="1"/>
            <a:r>
              <a:rPr lang="en-US" dirty="0">
                <a:hlinkClick r:id="rId2"/>
              </a:rPr>
              <a:t>https://www.selenium.dev/documentation/webdriver/</a:t>
            </a:r>
            <a:endParaRPr lang="he-IL" dirty="0"/>
          </a:p>
          <a:p>
            <a:pPr lvl="1" algn="r" rtl="1"/>
            <a:r>
              <a:rPr lang="he-IL" dirty="0"/>
              <a:t>ניתן לראות שם שלב אחר שלב את הבנייה של </a:t>
            </a:r>
            <a:r>
              <a:rPr lang="en-US" dirty="0"/>
              <a:t>web driver</a:t>
            </a:r>
            <a:r>
              <a:rPr lang="he-IL" dirty="0"/>
              <a:t> , את הפונקציות שלו והשימוש בו</a:t>
            </a:r>
            <a:br>
              <a:rPr lang="he-IL" dirty="0"/>
            </a:br>
            <a:endParaRPr lang="he-IL" dirty="0"/>
          </a:p>
        </p:txBody>
      </p:sp>
    </p:spTree>
    <p:extLst>
      <p:ext uri="{BB962C8B-B14F-4D97-AF65-F5344CB8AC3E}">
        <p14:creationId xmlns:p14="http://schemas.microsoft.com/office/powerpoint/2010/main" val="137903221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8444204" y="1371601"/>
            <a:ext cx="2833396" cy="1187570"/>
          </a:xfrm>
        </p:spPr>
        <p:txBody>
          <a:bodyPr>
            <a:normAutofit fontScale="90000"/>
          </a:bodyPr>
          <a:lstStyle/>
          <a:p>
            <a:pPr algn="r" rtl="1"/>
            <a:r>
              <a:rPr lang="he-IL"/>
              <a:t>מימוש הספריה בפרויקט</a:t>
            </a:r>
            <a:endParaRPr lang="he-IL" dirty="0"/>
          </a:p>
        </p:txBody>
      </p:sp>
      <p:sp>
        <p:nvSpPr>
          <p:cNvPr id="4" name="מציין מיקום תוכן 3">
            <a:extLst>
              <a:ext uri="{FF2B5EF4-FFF2-40B4-BE49-F238E27FC236}">
                <a16:creationId xmlns:a16="http://schemas.microsoft.com/office/drawing/2014/main" id="{E79EDCA5-6C65-3DF7-4BB8-9554F4FC5894}"/>
              </a:ext>
            </a:extLst>
          </p:cNvPr>
          <p:cNvSpPr>
            <a:spLocks noGrp="1"/>
          </p:cNvSpPr>
          <p:nvPr>
            <p:ph idx="1"/>
          </p:nvPr>
        </p:nvSpPr>
        <p:spPr/>
        <p:txBody>
          <a:bodyPr>
            <a:normAutofit/>
          </a:bodyPr>
          <a:lstStyle/>
          <a:p>
            <a:pPr marL="0" indent="0" algn="r" rtl="1">
              <a:buNone/>
            </a:pPr>
            <a:br>
              <a:rPr lang="he-IL"/>
            </a:br>
            <a:endParaRPr lang="he-IL" dirty="0"/>
          </a:p>
        </p:txBody>
      </p:sp>
      <p:pic>
        <p:nvPicPr>
          <p:cNvPr id="5" name="תמונה 4">
            <a:extLst>
              <a:ext uri="{FF2B5EF4-FFF2-40B4-BE49-F238E27FC236}">
                <a16:creationId xmlns:a16="http://schemas.microsoft.com/office/drawing/2014/main" id="{1CE86A9C-E3B1-8B84-A21F-B89F24FBD36D}"/>
              </a:ext>
            </a:extLst>
          </p:cNvPr>
          <p:cNvPicPr>
            <a:picLocks noChangeAspect="1"/>
          </p:cNvPicPr>
          <p:nvPr/>
        </p:nvPicPr>
        <p:blipFill>
          <a:blip r:embed="rId2"/>
          <a:stretch>
            <a:fillRect/>
          </a:stretch>
        </p:blipFill>
        <p:spPr>
          <a:xfrm>
            <a:off x="102962" y="33949"/>
            <a:ext cx="6970787" cy="4957929"/>
          </a:xfrm>
          <a:prstGeom prst="rect">
            <a:avLst/>
          </a:prstGeom>
        </p:spPr>
      </p:pic>
      <p:pic>
        <p:nvPicPr>
          <p:cNvPr id="7" name="תמונה 6">
            <a:extLst>
              <a:ext uri="{FF2B5EF4-FFF2-40B4-BE49-F238E27FC236}">
                <a16:creationId xmlns:a16="http://schemas.microsoft.com/office/drawing/2014/main" id="{0A412AA4-7E1A-2A2C-F395-052944A274B1}"/>
              </a:ext>
            </a:extLst>
          </p:cNvPr>
          <p:cNvPicPr>
            <a:picLocks noChangeAspect="1"/>
          </p:cNvPicPr>
          <p:nvPr/>
        </p:nvPicPr>
        <p:blipFill>
          <a:blip r:embed="rId3"/>
          <a:stretch>
            <a:fillRect/>
          </a:stretch>
        </p:blipFill>
        <p:spPr>
          <a:xfrm>
            <a:off x="102961" y="4991878"/>
            <a:ext cx="6970787" cy="1624689"/>
          </a:xfrm>
          <a:prstGeom prst="rect">
            <a:avLst/>
          </a:prstGeom>
        </p:spPr>
      </p:pic>
    </p:spTree>
    <p:extLst>
      <p:ext uri="{BB962C8B-B14F-4D97-AF65-F5344CB8AC3E}">
        <p14:creationId xmlns:p14="http://schemas.microsoft.com/office/powerpoint/2010/main" val="7010118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שמירת המודל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מודל מציאת פריטים דומים</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4666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שמירת המודל</a:t>
            </a:r>
          </a:p>
        </p:txBody>
      </p:sp>
      <p:sp>
        <p:nvSpPr>
          <p:cNvPr id="4" name="מציין מיקום תוכן 3">
            <a:extLst>
              <a:ext uri="{FF2B5EF4-FFF2-40B4-BE49-F238E27FC236}">
                <a16:creationId xmlns:a16="http://schemas.microsoft.com/office/drawing/2014/main" id="{52E033A3-6C41-83DA-91AD-645B76CB373F}"/>
              </a:ext>
            </a:extLst>
          </p:cNvPr>
          <p:cNvSpPr>
            <a:spLocks noGrp="1"/>
          </p:cNvSpPr>
          <p:nvPr>
            <p:ph idx="1"/>
          </p:nvPr>
        </p:nvSpPr>
        <p:spPr/>
        <p:txBody>
          <a:bodyPr/>
          <a:lstStyle/>
          <a:p>
            <a:pPr algn="r" rtl="1"/>
            <a:r>
              <a:rPr lang="he-IL" dirty="0"/>
              <a:t>את מודל רשת הנוירונים לא היה צורך לשמור מכיוון שמופעל פעם אחת בעיבוד הנתונים,</a:t>
            </a:r>
          </a:p>
          <a:p>
            <a:pPr algn="r" rtl="1"/>
            <a:r>
              <a:rPr lang="he-IL" dirty="0"/>
              <a:t>ולכן נשמרו רק הפיצ'רים שהמודל הפיק כדי שעיבוד התמונות יתבצע פעם אחת בלבד:</a:t>
            </a:r>
          </a:p>
          <a:p>
            <a:pPr algn="r" rtl="1"/>
            <a:r>
              <a:rPr lang="en-US" b="0" dirty="0" err="1">
                <a:solidFill>
                  <a:srgbClr val="4EC9B0"/>
                </a:solidFill>
                <a:effectLst/>
                <a:highlight>
                  <a:srgbClr val="1F1F1F"/>
                </a:highlight>
                <a:latin typeface="Consolas" panose="020B0609020204030204" pitchFamily="49" charset="0"/>
              </a:rPr>
              <a:t>np</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save</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data_features.npy</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data_features</a:t>
            </a:r>
            <a:r>
              <a:rPr lang="en-US" b="0" dirty="0">
                <a:solidFill>
                  <a:srgbClr val="CCCCCC"/>
                </a:solidFill>
                <a:effectLst/>
                <a:highlight>
                  <a:srgbClr val="1F1F1F"/>
                </a:highlight>
                <a:latin typeface="Consolas" panose="020B0609020204030204" pitchFamily="49" charset="0"/>
              </a:rPr>
              <a:t>)</a:t>
            </a:r>
          </a:p>
          <a:p>
            <a:pPr algn="r" rtl="1"/>
            <a:r>
              <a:rPr lang="he-IL" dirty="0"/>
              <a:t>את מודל ה-</a:t>
            </a:r>
            <a:r>
              <a:rPr lang="en-US" dirty="0"/>
              <a:t>PCA</a:t>
            </a:r>
            <a:r>
              <a:rPr lang="he-IL" dirty="0"/>
              <a:t> וה-</a:t>
            </a:r>
            <a:r>
              <a:rPr lang="en-US" dirty="0"/>
              <a:t>KNN</a:t>
            </a:r>
            <a:r>
              <a:rPr lang="he-IL" dirty="0"/>
              <a:t> לא שמרנו משתי סיבות:</a:t>
            </a:r>
          </a:p>
          <a:p>
            <a:pPr lvl="1" algn="r" rtl="1"/>
            <a:r>
              <a:rPr lang="he-IL" dirty="0"/>
              <a:t>1) אלו מודלים של למידת מכונה ולכן זמן הריצה שלהם קטן ולא מאט את הפלטפורמה</a:t>
            </a:r>
          </a:p>
          <a:p>
            <a:pPr lvl="1" algn="r" rtl="1"/>
            <a:r>
              <a:rPr lang="he-IL" dirty="0"/>
              <a:t>2) התוצאות שהפיקו המודלים השמורים היו פחותות מתוצאות המודלים החדשים</a:t>
            </a:r>
          </a:p>
        </p:txBody>
      </p:sp>
    </p:spTree>
    <p:extLst>
      <p:ext uri="{BB962C8B-B14F-4D97-AF65-F5344CB8AC3E}">
        <p14:creationId xmlns:p14="http://schemas.microsoft.com/office/powerpoint/2010/main" val="357904988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טעינת המודל</a:t>
            </a:r>
          </a:p>
        </p:txBody>
      </p:sp>
      <p:sp>
        <p:nvSpPr>
          <p:cNvPr id="4" name="מציין מיקום תוכן 3">
            <a:extLst>
              <a:ext uri="{FF2B5EF4-FFF2-40B4-BE49-F238E27FC236}">
                <a16:creationId xmlns:a16="http://schemas.microsoft.com/office/drawing/2014/main" id="{52E033A3-6C41-83DA-91AD-645B76CB373F}"/>
              </a:ext>
            </a:extLst>
          </p:cNvPr>
          <p:cNvSpPr>
            <a:spLocks noGrp="1"/>
          </p:cNvSpPr>
          <p:nvPr>
            <p:ph idx="1"/>
          </p:nvPr>
        </p:nvSpPr>
        <p:spPr/>
        <p:txBody>
          <a:bodyPr/>
          <a:lstStyle/>
          <a:p>
            <a:pPr algn="r" rtl="1"/>
            <a:r>
              <a:rPr lang="en-US" b="0" dirty="0" err="1">
                <a:solidFill>
                  <a:srgbClr val="9CDCFE"/>
                </a:solidFill>
                <a:effectLst/>
                <a:highlight>
                  <a:srgbClr val="1F1F1F"/>
                </a:highlight>
                <a:latin typeface="Consolas" panose="020B0609020204030204" pitchFamily="49" charset="0"/>
              </a:rPr>
              <a:t>data_features</a:t>
            </a:r>
            <a:r>
              <a:rPr lang="en-US" b="0" dirty="0">
                <a:solidFill>
                  <a:srgbClr val="D4D4D4"/>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np</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load</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data_features.npy</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pPr algn="r" rtl="1"/>
            <a:endParaRPr lang="he-IL" dirty="0"/>
          </a:p>
        </p:txBody>
      </p:sp>
    </p:spTree>
    <p:extLst>
      <p:ext uri="{BB962C8B-B14F-4D97-AF65-F5344CB8AC3E}">
        <p14:creationId xmlns:p14="http://schemas.microsoft.com/office/powerpoint/2010/main" val="38004493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שמירת המודל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38060" y="5253051"/>
            <a:ext cx="4892949" cy="812923"/>
          </a:xfrm>
        </p:spPr>
        <p:txBody>
          <a:bodyPr anchor="t">
            <a:normAutofit/>
          </a:bodyPr>
          <a:lstStyle/>
          <a:p>
            <a:pPr algn="r"/>
            <a:r>
              <a:rPr lang="en-US" dirty="0">
                <a:solidFill>
                  <a:srgbClr val="FFFFFF"/>
                </a:solidFill>
              </a:rPr>
              <a:t>YOLO</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001683"/>
      </p:ext>
    </p:extLst>
  </p:cSld>
  <p:clrMapOvr>
    <a:overrideClrMapping bg1="dk1" tx1="lt1" bg2="dk2" tx2="lt2" accent1="accent1" accent2="accent2" accent3="accent3" accent4="accent4" accent5="accent5" accent6="accent6" hlink="hlink" folHlink="folHlink"/>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שמירת המודל</a:t>
            </a:r>
          </a:p>
        </p:txBody>
      </p:sp>
      <p:sp>
        <p:nvSpPr>
          <p:cNvPr id="4" name="מציין מיקום תוכן 3">
            <a:extLst>
              <a:ext uri="{FF2B5EF4-FFF2-40B4-BE49-F238E27FC236}">
                <a16:creationId xmlns:a16="http://schemas.microsoft.com/office/drawing/2014/main" id="{52E033A3-6C41-83DA-91AD-645B76CB373F}"/>
              </a:ext>
            </a:extLst>
          </p:cNvPr>
          <p:cNvSpPr>
            <a:spLocks noGrp="1"/>
          </p:cNvSpPr>
          <p:nvPr>
            <p:ph idx="1"/>
          </p:nvPr>
        </p:nvSpPr>
        <p:spPr/>
        <p:txBody>
          <a:bodyPr/>
          <a:lstStyle/>
          <a:p>
            <a:pPr algn="r" rtl="1"/>
            <a:r>
              <a:rPr lang="he-IL" dirty="0"/>
              <a:t>מודל </a:t>
            </a:r>
            <a:r>
              <a:rPr lang="en-US" dirty="0"/>
              <a:t>YOLO</a:t>
            </a:r>
            <a:r>
              <a:rPr lang="he-IL" dirty="0"/>
              <a:t> שהורד למחשב המקומי שומר אוטומטית את תוצאות האימון שלו:</a:t>
            </a:r>
            <a:br>
              <a:rPr lang="en-US" dirty="0"/>
            </a:br>
            <a:r>
              <a:rPr lang="en-US" b="0" dirty="0">
                <a:solidFill>
                  <a:srgbClr val="9CDCFE"/>
                </a:solidFill>
                <a:effectLst/>
                <a:highlight>
                  <a:srgbClr val="1F1F1F"/>
                </a:highlight>
                <a:latin typeface="Consolas" panose="020B0609020204030204" pitchFamily="49" charset="0"/>
              </a:rPr>
              <a:t>model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YOLO(</a:t>
            </a:r>
            <a:r>
              <a:rPr lang="en-US" b="0" dirty="0">
                <a:solidFill>
                  <a:srgbClr val="CE9178"/>
                </a:solidFill>
                <a:effectLst/>
                <a:highlight>
                  <a:srgbClr val="1F1F1F"/>
                </a:highlight>
                <a:latin typeface="Consolas" panose="020B0609020204030204" pitchFamily="49" charset="0"/>
              </a:rPr>
              <a:t>"yolov8m.pt"</a:t>
            </a:r>
            <a:r>
              <a:rPr lang="en-US" b="0" dirty="0">
                <a:solidFill>
                  <a:srgbClr val="CCCCCC"/>
                </a:solidFill>
                <a:effectLst/>
                <a:highlight>
                  <a:srgbClr val="1F1F1F"/>
                </a:highlight>
                <a:latin typeface="Consolas" panose="020B0609020204030204" pitchFamily="49" charset="0"/>
              </a:rPr>
              <a:t>)</a:t>
            </a:r>
          </a:p>
          <a:p>
            <a:pPr algn="r" rtl="1"/>
            <a:br>
              <a:rPr lang="en-US" b="0" dirty="0">
                <a:solidFill>
                  <a:srgbClr val="CCCCCC"/>
                </a:solidFill>
                <a:effectLst/>
                <a:highlight>
                  <a:srgbClr val="1F1F1F"/>
                </a:highlight>
                <a:latin typeface="Consolas" panose="020B0609020204030204" pitchFamily="49" charset="0"/>
              </a:rPr>
            </a:br>
            <a:r>
              <a:rPr lang="en-US" b="0" dirty="0" err="1">
                <a:solidFill>
                  <a:srgbClr val="9CDCFE"/>
                </a:solidFill>
                <a:effectLst/>
                <a:highlight>
                  <a:srgbClr val="1F1F1F"/>
                </a:highlight>
                <a:latin typeface="Consolas" panose="020B0609020204030204" pitchFamily="49" charset="0"/>
              </a:rPr>
              <a:t>model</a:t>
            </a:r>
            <a:r>
              <a:rPr lang="en-US" b="0" dirty="0" err="1">
                <a:solidFill>
                  <a:srgbClr val="CCCCCC"/>
                </a:solidFill>
                <a:effectLst/>
                <a:highlight>
                  <a:srgbClr val="1F1F1F"/>
                </a:highlight>
                <a:latin typeface="Consolas" panose="020B0609020204030204" pitchFamily="49" charset="0"/>
              </a:rPr>
              <a:t>.train</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data</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data.yaml</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epochs</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5</a:t>
            </a:r>
            <a:r>
              <a:rPr lang="en-US" b="0" dirty="0">
                <a:solidFill>
                  <a:srgbClr val="CCCCCC"/>
                </a:solidFill>
                <a:effectLst/>
                <a:highlight>
                  <a:srgbClr val="1F1F1F"/>
                </a:highlight>
                <a:latin typeface="Consolas" panose="020B0609020204030204" pitchFamily="49" charset="0"/>
              </a:rPr>
              <a:t>)</a:t>
            </a:r>
          </a:p>
          <a:p>
            <a:pPr algn="r" rtl="1"/>
            <a:endParaRPr lang="he-IL" dirty="0"/>
          </a:p>
        </p:txBody>
      </p:sp>
    </p:spTree>
    <p:extLst>
      <p:ext uri="{BB962C8B-B14F-4D97-AF65-F5344CB8AC3E}">
        <p14:creationId xmlns:p14="http://schemas.microsoft.com/office/powerpoint/2010/main" val="24329316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טעינת המודל</a:t>
            </a:r>
          </a:p>
        </p:txBody>
      </p:sp>
      <p:sp>
        <p:nvSpPr>
          <p:cNvPr id="4" name="מציין מיקום תוכן 3">
            <a:extLst>
              <a:ext uri="{FF2B5EF4-FFF2-40B4-BE49-F238E27FC236}">
                <a16:creationId xmlns:a16="http://schemas.microsoft.com/office/drawing/2014/main" id="{52E033A3-6C41-83DA-91AD-645B76CB373F}"/>
              </a:ext>
            </a:extLst>
          </p:cNvPr>
          <p:cNvSpPr>
            <a:spLocks noGrp="1"/>
          </p:cNvSpPr>
          <p:nvPr>
            <p:ph idx="1"/>
          </p:nvPr>
        </p:nvSpPr>
        <p:spPr/>
        <p:txBody>
          <a:bodyPr/>
          <a:lstStyle/>
          <a:p>
            <a:r>
              <a:rPr lang="en-US" b="0" dirty="0">
                <a:solidFill>
                  <a:srgbClr val="6A9955"/>
                </a:solidFill>
                <a:effectLst/>
                <a:highlight>
                  <a:srgbClr val="1F1F1F"/>
                </a:highlight>
                <a:latin typeface="Consolas" panose="020B0609020204030204" pitchFamily="49" charset="0"/>
              </a:rPr>
              <a:t>#load model</a:t>
            </a:r>
            <a:endParaRPr lang="en-US" b="0" dirty="0">
              <a:solidFill>
                <a:srgbClr val="CCCCCC"/>
              </a:solidFill>
              <a:effectLst/>
              <a:highlight>
                <a:srgbClr val="1F1F1F"/>
              </a:highlight>
              <a:latin typeface="Consolas" panose="020B0609020204030204" pitchFamily="49" charset="0"/>
            </a:endParaRPr>
          </a:p>
          <a:p>
            <a:r>
              <a:rPr lang="en-US" b="0" dirty="0" err="1">
                <a:solidFill>
                  <a:srgbClr val="9CDCFE"/>
                </a:solidFill>
                <a:effectLst/>
                <a:highlight>
                  <a:srgbClr val="1F1F1F"/>
                </a:highlight>
                <a:latin typeface="Consolas" panose="020B0609020204030204" pitchFamily="49" charset="0"/>
              </a:rPr>
              <a:t>model_path</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'runs/detect/train2/weights/best.pt'</a:t>
            </a:r>
            <a:endParaRPr lang="en-US" b="0" dirty="0">
              <a:solidFill>
                <a:srgbClr val="CCCCCC"/>
              </a:solidFill>
              <a:effectLst/>
              <a:highlight>
                <a:srgbClr val="1F1F1F"/>
              </a:highlight>
              <a:latin typeface="Consolas" panose="020B0609020204030204" pitchFamily="49" charset="0"/>
            </a:endParaRPr>
          </a:p>
          <a:p>
            <a:r>
              <a:rPr lang="en-US" b="0" dirty="0">
                <a:solidFill>
                  <a:srgbClr val="9CDCFE"/>
                </a:solidFill>
                <a:effectLst/>
                <a:highlight>
                  <a:srgbClr val="1F1F1F"/>
                </a:highlight>
                <a:latin typeface="Consolas" panose="020B0609020204030204" pitchFamily="49" charset="0"/>
              </a:rPr>
              <a:t>model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YOLO(</a:t>
            </a:r>
            <a:r>
              <a:rPr lang="en-US" b="0" dirty="0" err="1">
                <a:solidFill>
                  <a:srgbClr val="9CDCFE"/>
                </a:solidFill>
                <a:effectLst/>
                <a:highlight>
                  <a:srgbClr val="1F1F1F"/>
                </a:highlight>
                <a:latin typeface="Consolas" panose="020B0609020204030204" pitchFamily="49" charset="0"/>
              </a:rPr>
              <a:t>model_path</a:t>
            </a:r>
            <a:r>
              <a:rPr lang="en-US" b="0" dirty="0">
                <a:solidFill>
                  <a:srgbClr val="CCCCCC"/>
                </a:solidFill>
                <a:effectLst/>
                <a:highlight>
                  <a:srgbClr val="1F1F1F"/>
                </a:highlight>
                <a:latin typeface="Consolas" panose="020B0609020204030204" pitchFamily="49" charset="0"/>
              </a:rPr>
              <a:t>) </a:t>
            </a:r>
          </a:p>
          <a:p>
            <a:pPr algn="r" rtl="1"/>
            <a:endParaRPr lang="he-IL" dirty="0"/>
          </a:p>
        </p:txBody>
      </p:sp>
    </p:spTree>
    <p:extLst>
      <p:ext uri="{BB962C8B-B14F-4D97-AF65-F5344CB8AC3E}">
        <p14:creationId xmlns:p14="http://schemas.microsoft.com/office/powerpoint/2010/main" val="153734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914400" y="1371601"/>
            <a:ext cx="10363200" cy="934719"/>
          </a:xfrm>
        </p:spPr>
        <p:txBody>
          <a:bodyPr>
            <a:normAutofit/>
          </a:bodyPr>
          <a:lstStyle/>
          <a:p>
            <a:pPr algn="r" rtl="1"/>
            <a:r>
              <a:rPr lang="he-IL" dirty="0"/>
              <a:t>ניקוי רעשים</a:t>
            </a:r>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p:txBody>
          <a:bodyPr>
            <a:normAutofit/>
          </a:bodyPr>
          <a:lstStyle/>
          <a:p>
            <a:pPr algn="r" rtl="1"/>
            <a:r>
              <a:rPr lang="he-IL" dirty="0"/>
              <a:t>ה-</a:t>
            </a:r>
            <a:r>
              <a:rPr lang="en-US" dirty="0"/>
              <a:t>data</a:t>
            </a:r>
            <a:r>
              <a:rPr lang="he-IL" dirty="0"/>
              <a:t> הגיע מוכן לאימון ה-</a:t>
            </a:r>
            <a:r>
              <a:rPr lang="en-US" dirty="0"/>
              <a:t>YOLO</a:t>
            </a:r>
            <a:r>
              <a:rPr lang="he-IL" dirty="0"/>
              <a:t> ולכן לא היה צורך בניקוי רעשים או בדאגה לשלימות הנתונים</a:t>
            </a:r>
          </a:p>
          <a:p>
            <a:pPr algn="r" rtl="1"/>
            <a:endParaRPr lang="he-IL" b="1" dirty="0"/>
          </a:p>
        </p:txBody>
      </p:sp>
    </p:spTree>
    <p:extLst>
      <p:ext uri="{BB962C8B-B14F-4D97-AF65-F5344CB8AC3E}">
        <p14:creationId xmlns:p14="http://schemas.microsoft.com/office/powerpoint/2010/main" val="284465327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תוספות </a:t>
            </a:r>
            <a:r>
              <a:rPr lang="he-IL" dirty="0" err="1">
                <a:solidFill>
                  <a:srgbClr val="FFFFFF"/>
                </a:solidFill>
              </a:rPr>
              <a:t>לפרוייקט</a:t>
            </a:r>
            <a:endParaRPr lang="he-IL" dirty="0">
              <a:solidFill>
                <a:srgbClr val="FFFFFF"/>
              </a:solidFill>
            </a:endParaRP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מימוש החומר הנלמד בקורס - </a:t>
            </a:r>
            <a:r>
              <a:rPr lang="he-IL" dirty="0" err="1">
                <a:solidFill>
                  <a:srgbClr val="FFFFFF"/>
                </a:solidFill>
              </a:rPr>
              <a:t>בפרוייקט</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6373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תוספת אלגוריתם </a:t>
            </a:r>
            <a:r>
              <a:rPr lang="he-IL" dirty="0" err="1"/>
              <a:t>לפרוייקט</a:t>
            </a:r>
            <a:endParaRPr lang="he-IL" dirty="0"/>
          </a:p>
        </p:txBody>
      </p:sp>
      <p:sp>
        <p:nvSpPr>
          <p:cNvPr id="3" name="מציין מיקום תוכן 2">
            <a:extLst>
              <a:ext uri="{FF2B5EF4-FFF2-40B4-BE49-F238E27FC236}">
                <a16:creationId xmlns:a16="http://schemas.microsoft.com/office/drawing/2014/main" id="{28DBF49E-A5D2-6ADB-F580-D522FAF5B035}"/>
              </a:ext>
            </a:extLst>
          </p:cNvPr>
          <p:cNvSpPr>
            <a:spLocks noGrp="1"/>
          </p:cNvSpPr>
          <p:nvPr>
            <p:ph idx="1"/>
          </p:nvPr>
        </p:nvSpPr>
        <p:spPr/>
        <p:txBody>
          <a:bodyPr/>
          <a:lstStyle/>
          <a:p>
            <a:pPr algn="r" rtl="1"/>
            <a:r>
              <a:rPr lang="he-IL" dirty="0"/>
              <a:t>כפי </a:t>
            </a:r>
            <a:r>
              <a:rPr lang="he-IL" dirty="0" err="1"/>
              <a:t>שצויין</a:t>
            </a:r>
            <a:r>
              <a:rPr lang="he-IL" dirty="0"/>
              <a:t> לעיל </a:t>
            </a:r>
            <a:r>
              <a:rPr lang="he-IL" dirty="0" err="1"/>
              <a:t>הפרוייקט</a:t>
            </a:r>
            <a:r>
              <a:rPr lang="he-IL" dirty="0"/>
              <a:t> ממש אלגוריתם למציאת מוצרים דומים על ידי שילוב מספר מודלים</a:t>
            </a:r>
          </a:p>
        </p:txBody>
      </p:sp>
    </p:spTree>
    <p:extLst>
      <p:ext uri="{BB962C8B-B14F-4D97-AF65-F5344CB8AC3E}">
        <p14:creationId xmlns:p14="http://schemas.microsoft.com/office/powerpoint/2010/main" val="127165058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לימוד ספריות חדשות</a:t>
            </a:r>
          </a:p>
        </p:txBody>
      </p:sp>
      <p:sp>
        <p:nvSpPr>
          <p:cNvPr id="3" name="מציין מיקום תוכן 2">
            <a:extLst>
              <a:ext uri="{FF2B5EF4-FFF2-40B4-BE49-F238E27FC236}">
                <a16:creationId xmlns:a16="http://schemas.microsoft.com/office/drawing/2014/main" id="{60B54639-B05E-69D4-BE63-2395B514FEC6}"/>
              </a:ext>
            </a:extLst>
          </p:cNvPr>
          <p:cNvSpPr>
            <a:spLocks noGrp="1"/>
          </p:cNvSpPr>
          <p:nvPr>
            <p:ph idx="1"/>
          </p:nvPr>
        </p:nvSpPr>
        <p:spPr/>
        <p:txBody>
          <a:bodyPr/>
          <a:lstStyle/>
          <a:p>
            <a:pPr algn="r" rtl="1"/>
            <a:r>
              <a:rPr lang="he-IL" dirty="0"/>
              <a:t>במסגרת הפרויקט נלמדה </a:t>
            </a:r>
            <a:r>
              <a:rPr lang="he-IL" dirty="0" err="1"/>
              <a:t>הספריה</a:t>
            </a:r>
            <a:r>
              <a:rPr lang="he-IL" dirty="0"/>
              <a:t> </a:t>
            </a:r>
            <a:r>
              <a:rPr lang="en-US" dirty="0"/>
              <a:t>selenium</a:t>
            </a:r>
            <a:r>
              <a:rPr lang="he-IL" dirty="0"/>
              <a:t> כפי שצוין לעיל</a:t>
            </a:r>
          </a:p>
        </p:txBody>
      </p:sp>
    </p:spTree>
    <p:extLst>
      <p:ext uri="{BB962C8B-B14F-4D97-AF65-F5344CB8AC3E}">
        <p14:creationId xmlns:p14="http://schemas.microsoft.com/office/powerpoint/2010/main" val="105513696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fontScale="90000"/>
          </a:bodyPr>
          <a:lstStyle/>
          <a:p>
            <a:pPr algn="r" rtl="1"/>
            <a:r>
              <a:rPr lang="en-US"/>
              <a:t>PREPROCESSING</a:t>
            </a:r>
            <a:br>
              <a:rPr lang="en-US"/>
            </a:br>
            <a:endParaRPr lang="he-IL" dirty="0"/>
          </a:p>
        </p:txBody>
      </p:sp>
      <p:sp>
        <p:nvSpPr>
          <p:cNvPr id="3" name="מציין מיקום תוכן 2">
            <a:extLst>
              <a:ext uri="{FF2B5EF4-FFF2-40B4-BE49-F238E27FC236}">
                <a16:creationId xmlns:a16="http://schemas.microsoft.com/office/drawing/2014/main" id="{60B54639-B05E-69D4-BE63-2395B514FEC6}"/>
              </a:ext>
            </a:extLst>
          </p:cNvPr>
          <p:cNvSpPr>
            <a:spLocks noGrp="1"/>
          </p:cNvSpPr>
          <p:nvPr>
            <p:ph idx="1"/>
          </p:nvPr>
        </p:nvSpPr>
        <p:spPr/>
        <p:txBody>
          <a:bodyPr/>
          <a:lstStyle/>
          <a:p>
            <a:pPr algn="r" rtl="1"/>
            <a:r>
              <a:rPr lang="he-IL" dirty="0"/>
              <a:t>התמונות עברו עיבוד לפני העברתן למודל:</a:t>
            </a:r>
          </a:p>
        </p:txBody>
      </p:sp>
      <p:pic>
        <p:nvPicPr>
          <p:cNvPr id="4" name="תמונה 3">
            <a:extLst>
              <a:ext uri="{FF2B5EF4-FFF2-40B4-BE49-F238E27FC236}">
                <a16:creationId xmlns:a16="http://schemas.microsoft.com/office/drawing/2014/main" id="{0FD06909-233E-489B-8733-402CFD40C273}"/>
              </a:ext>
            </a:extLst>
          </p:cNvPr>
          <p:cNvPicPr>
            <a:picLocks noChangeAspect="1"/>
          </p:cNvPicPr>
          <p:nvPr/>
        </p:nvPicPr>
        <p:blipFill>
          <a:blip r:embed="rId2"/>
          <a:stretch>
            <a:fillRect/>
          </a:stretch>
        </p:blipFill>
        <p:spPr>
          <a:xfrm>
            <a:off x="796037" y="3523478"/>
            <a:ext cx="7832463" cy="2588974"/>
          </a:xfrm>
          <a:prstGeom prst="rect">
            <a:avLst/>
          </a:prstGeom>
        </p:spPr>
      </p:pic>
    </p:spTree>
    <p:extLst>
      <p:ext uri="{BB962C8B-B14F-4D97-AF65-F5344CB8AC3E}">
        <p14:creationId xmlns:p14="http://schemas.microsoft.com/office/powerpoint/2010/main" val="11299748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התממשקות עם </a:t>
            </a:r>
            <a:r>
              <a:rPr lang="en-US" dirty="0" err="1"/>
              <a:t>DataBase</a:t>
            </a:r>
            <a:endParaRPr lang="he-IL" dirty="0"/>
          </a:p>
        </p:txBody>
      </p:sp>
      <p:sp>
        <p:nvSpPr>
          <p:cNvPr id="3" name="מציין מיקום תוכן 2">
            <a:extLst>
              <a:ext uri="{FF2B5EF4-FFF2-40B4-BE49-F238E27FC236}">
                <a16:creationId xmlns:a16="http://schemas.microsoft.com/office/drawing/2014/main" id="{60B54639-B05E-69D4-BE63-2395B514FEC6}"/>
              </a:ext>
            </a:extLst>
          </p:cNvPr>
          <p:cNvSpPr>
            <a:spLocks noGrp="1"/>
          </p:cNvSpPr>
          <p:nvPr>
            <p:ph idx="1"/>
          </p:nvPr>
        </p:nvSpPr>
        <p:spPr/>
        <p:txBody>
          <a:bodyPr/>
          <a:lstStyle/>
          <a:p>
            <a:pPr algn="r" rtl="1"/>
            <a:r>
              <a:rPr lang="he-IL" dirty="0"/>
              <a:t>במהלך הפרויקט הייתה התממשקות עם </a:t>
            </a:r>
            <a:r>
              <a:rPr lang="en-US" dirty="0" err="1"/>
              <a:t>DataBase</a:t>
            </a:r>
            <a:r>
              <a:rPr lang="he-IL" dirty="0"/>
              <a:t> של </a:t>
            </a:r>
            <a:r>
              <a:rPr lang="en-US" dirty="0"/>
              <a:t>SQL</a:t>
            </a:r>
            <a:r>
              <a:rPr lang="he-IL" dirty="0"/>
              <a:t> </a:t>
            </a:r>
          </a:p>
          <a:p>
            <a:pPr algn="r" rtl="1"/>
            <a:r>
              <a:rPr lang="he-IL" dirty="0"/>
              <a:t>ההתממשקות נעשתה באמצעות שרת </a:t>
            </a:r>
            <a:r>
              <a:rPr lang="en-US" dirty="0" err="1"/>
              <a:t>c#</a:t>
            </a:r>
            <a:r>
              <a:rPr lang="he-IL" dirty="0"/>
              <a:t> [ההתממשקות ישירות על ידי ה-</a:t>
            </a:r>
            <a:r>
              <a:rPr lang="en-US" dirty="0"/>
              <a:t>python</a:t>
            </a:r>
            <a:r>
              <a:rPr lang="he-IL" dirty="0"/>
              <a:t> דרשה התקנת </a:t>
            </a:r>
            <a:r>
              <a:rPr lang="en-US" dirty="0"/>
              <a:t>drivers</a:t>
            </a:r>
            <a:r>
              <a:rPr lang="he-IL" dirty="0"/>
              <a:t> ייחודיים]</a:t>
            </a:r>
          </a:p>
          <a:p>
            <a:pPr algn="r" rtl="1"/>
            <a:r>
              <a:rPr lang="he-IL" dirty="0"/>
              <a:t>קוד דוגמא להכנסה:</a:t>
            </a:r>
          </a:p>
          <a:p>
            <a:pPr algn="r" rtl="1"/>
            <a:endParaRPr lang="he-IL" dirty="0"/>
          </a:p>
          <a:p>
            <a:pPr algn="r" rtl="1"/>
            <a:endParaRPr lang="he-IL" dirty="0"/>
          </a:p>
        </p:txBody>
      </p:sp>
      <p:pic>
        <p:nvPicPr>
          <p:cNvPr id="5" name="תמונה 4">
            <a:extLst>
              <a:ext uri="{FF2B5EF4-FFF2-40B4-BE49-F238E27FC236}">
                <a16:creationId xmlns:a16="http://schemas.microsoft.com/office/drawing/2014/main" id="{E60E88D9-7282-18FB-A30D-F217D66B245B}"/>
              </a:ext>
            </a:extLst>
          </p:cNvPr>
          <p:cNvPicPr>
            <a:picLocks noChangeAspect="1"/>
          </p:cNvPicPr>
          <p:nvPr/>
        </p:nvPicPr>
        <p:blipFill>
          <a:blip r:embed="rId2"/>
          <a:stretch>
            <a:fillRect/>
          </a:stretch>
        </p:blipFill>
        <p:spPr>
          <a:xfrm>
            <a:off x="1799776" y="3808044"/>
            <a:ext cx="5867908" cy="2133785"/>
          </a:xfrm>
          <a:prstGeom prst="rect">
            <a:avLst/>
          </a:prstGeom>
        </p:spPr>
      </p:pic>
    </p:spTree>
    <p:extLst>
      <p:ext uri="{BB962C8B-B14F-4D97-AF65-F5344CB8AC3E}">
        <p14:creationId xmlns:p14="http://schemas.microsoft.com/office/powerpoint/2010/main" val="641734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2FAB7B-42C1-46AA-9C68-7AD281066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alphaModFix/>
          </a:blip>
          <a:srcRect t="12793"/>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F905206B-651D-4874-B365-85CC5F9C8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152"/>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14531" y="1371600"/>
            <a:ext cx="4916477" cy="2933952"/>
          </a:xfrm>
        </p:spPr>
        <p:txBody>
          <a:bodyPr anchor="t">
            <a:normAutofit/>
          </a:bodyPr>
          <a:lstStyle/>
          <a:p>
            <a:pPr algn="r"/>
            <a:r>
              <a:rPr lang="he-IL" dirty="0">
                <a:solidFill>
                  <a:srgbClr val="FFFFFF"/>
                </a:solidFill>
              </a:rPr>
              <a:t>פיתוח עתידי</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14532" y="4584879"/>
            <a:ext cx="4916477" cy="1287887"/>
          </a:xfrm>
        </p:spPr>
        <p:txBody>
          <a:bodyPr anchor="b">
            <a:normAutofit/>
          </a:bodyPr>
          <a:lstStyle/>
          <a:p>
            <a:pPr algn="r"/>
            <a:r>
              <a:rPr lang="he-IL" dirty="0">
                <a:solidFill>
                  <a:srgbClr val="FFFFFF"/>
                </a:solidFill>
              </a:rPr>
              <a:t>הרחבות אפשריות לפרויקט</a:t>
            </a:r>
          </a:p>
        </p:txBody>
      </p:sp>
      <p:cxnSp>
        <p:nvCxnSpPr>
          <p:cNvPr id="13" name="Straight Connector 12">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5776"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132225"/>
      </p:ext>
    </p:extLst>
  </p:cSld>
  <p:clrMapOvr>
    <a:overrideClrMapping bg1="dk1" tx1="lt1" bg2="dk2" tx2="lt2" accent1="accent1" accent2="accent2" accent3="accent3" accent4="accent4" accent5="accent5" accent6="accent6" hlink="hlink" folHlink="folHlink"/>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פיתוח והרחבה עתידית של </a:t>
            </a:r>
            <a:r>
              <a:rPr lang="he-IL" dirty="0" err="1"/>
              <a:t>הפרוייקט</a:t>
            </a:r>
            <a:endParaRPr lang="he-IL" dirty="0"/>
          </a:p>
        </p:txBody>
      </p:sp>
      <p:sp>
        <p:nvSpPr>
          <p:cNvPr id="3" name="מציין מיקום תוכן 2">
            <a:extLst>
              <a:ext uri="{FF2B5EF4-FFF2-40B4-BE49-F238E27FC236}">
                <a16:creationId xmlns:a16="http://schemas.microsoft.com/office/drawing/2014/main" id="{28DBF49E-A5D2-6ADB-F580-D522FAF5B035}"/>
              </a:ext>
            </a:extLst>
          </p:cNvPr>
          <p:cNvSpPr>
            <a:spLocks noGrp="1"/>
          </p:cNvSpPr>
          <p:nvPr>
            <p:ph idx="1"/>
          </p:nvPr>
        </p:nvSpPr>
        <p:spPr/>
        <p:txBody>
          <a:bodyPr/>
          <a:lstStyle/>
          <a:p>
            <a:pPr algn="r" rtl="1"/>
            <a:r>
              <a:rPr lang="he-IL" dirty="0"/>
              <a:t>בהנחה שפיתוח עתידי יכלול הרחבת משאבים:</a:t>
            </a:r>
          </a:p>
          <a:p>
            <a:pPr lvl="1" algn="r" rtl="1"/>
            <a:r>
              <a:rPr lang="en-US" dirty="0"/>
              <a:t>Selenium</a:t>
            </a:r>
            <a:r>
              <a:rPr lang="he-IL" dirty="0"/>
              <a:t> גנרי שיתאים למגוון רחב של חנויות</a:t>
            </a:r>
          </a:p>
          <a:p>
            <a:pPr lvl="1" algn="r" rtl="1"/>
            <a:r>
              <a:rPr lang="en-US" dirty="0"/>
              <a:t>YOLO</a:t>
            </a:r>
            <a:r>
              <a:rPr lang="he-IL" dirty="0"/>
              <a:t> שיאומן על מגוון רחב יותר תמונות בפורמטים שונים ויפיק תוצאות טובות למגוון סוגי </a:t>
            </a:r>
            <a:r>
              <a:rPr lang="en-US" dirty="0"/>
              <a:t>INPUT</a:t>
            </a:r>
            <a:endParaRPr lang="he-IL" dirty="0"/>
          </a:p>
          <a:p>
            <a:pPr marL="265176" lvl="1" indent="0" algn="r" rtl="1">
              <a:buNone/>
            </a:pPr>
            <a:endParaRPr lang="he-IL" dirty="0"/>
          </a:p>
        </p:txBody>
      </p:sp>
    </p:spTree>
    <p:extLst>
      <p:ext uri="{BB962C8B-B14F-4D97-AF65-F5344CB8AC3E}">
        <p14:creationId xmlns:p14="http://schemas.microsoft.com/office/powerpoint/2010/main" val="2110401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914400" y="1371601"/>
            <a:ext cx="10363200" cy="934719"/>
          </a:xfrm>
        </p:spPr>
        <p:txBody>
          <a:bodyPr>
            <a:normAutofit/>
          </a:bodyPr>
          <a:lstStyle/>
          <a:p>
            <a:pPr algn="r" rtl="1"/>
            <a:r>
              <a:rPr lang="he-IL" dirty="0"/>
              <a:t>חקירת ה-</a:t>
            </a:r>
            <a:r>
              <a:rPr lang="en-US" dirty="0"/>
              <a:t>DATA</a:t>
            </a:r>
            <a:endParaRPr lang="he-IL" dirty="0"/>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p:txBody>
          <a:bodyPr>
            <a:normAutofit/>
          </a:bodyPr>
          <a:lstStyle/>
          <a:p>
            <a:pPr algn="r" rtl="1"/>
            <a:r>
              <a:rPr lang="he-IL" dirty="0"/>
              <a:t>לצורך חקירת ה-</a:t>
            </a:r>
            <a:r>
              <a:rPr lang="en-US" dirty="0"/>
              <a:t>DATA</a:t>
            </a:r>
            <a:r>
              <a:rPr lang="he-IL" dirty="0"/>
              <a:t> נשמר קובץ </a:t>
            </a:r>
            <a:r>
              <a:rPr lang="en-US" dirty="0"/>
              <a:t>CSV</a:t>
            </a:r>
            <a:r>
              <a:rPr lang="he-IL" dirty="0"/>
              <a:t> כדי לראות עבור כל תמונה את מספר הפריטים וסוג הפריטים שהופיעו בה</a:t>
            </a:r>
          </a:p>
          <a:p>
            <a:pPr algn="r" rtl="1"/>
            <a:endParaRPr lang="he-IL" b="1" dirty="0"/>
          </a:p>
        </p:txBody>
      </p:sp>
    </p:spTree>
    <p:extLst>
      <p:ext uri="{BB962C8B-B14F-4D97-AF65-F5344CB8AC3E}">
        <p14:creationId xmlns:p14="http://schemas.microsoft.com/office/powerpoint/2010/main" val="86658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a:xfrm>
            <a:off x="0" y="0"/>
            <a:ext cx="5775959" cy="6577263"/>
          </a:xfrm>
        </p:spPr>
        <p:txBody>
          <a:bodyPr>
            <a:normAutofit fontScale="25000" lnSpcReduction="20000"/>
          </a:bodyPr>
          <a:lstStyle/>
          <a:p>
            <a:pPr marL="0" indent="0">
              <a:buNone/>
            </a:pPr>
            <a:r>
              <a:rPr lang="en-US" sz="4800" b="0" dirty="0">
                <a:solidFill>
                  <a:srgbClr val="C586C0"/>
                </a:solidFill>
                <a:effectLst/>
                <a:highlight>
                  <a:srgbClr val="1F1F1F"/>
                </a:highlight>
                <a:latin typeface="Consolas" panose="020B0609020204030204" pitchFamily="49" charset="0"/>
              </a:rPr>
              <a:t>import</a:t>
            </a:r>
            <a:r>
              <a:rPr lang="en-US" sz="4800" b="0" dirty="0">
                <a:solidFill>
                  <a:srgbClr val="CCCCCC"/>
                </a:solidFill>
                <a:effectLst/>
                <a:highlight>
                  <a:srgbClr val="1F1F1F"/>
                </a:highlight>
                <a:latin typeface="Consolas" panose="020B0609020204030204" pitchFamily="49" charset="0"/>
              </a:rPr>
              <a:t> </a:t>
            </a:r>
            <a:r>
              <a:rPr lang="en-US" sz="4800" b="0" dirty="0" err="1">
                <a:solidFill>
                  <a:srgbClr val="4EC9B0"/>
                </a:solidFill>
                <a:effectLst/>
                <a:highlight>
                  <a:srgbClr val="1F1F1F"/>
                </a:highlight>
                <a:latin typeface="Consolas" panose="020B0609020204030204" pitchFamily="49" charset="0"/>
              </a:rPr>
              <a:t>os</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C586C0"/>
                </a:solidFill>
                <a:effectLst/>
                <a:highlight>
                  <a:srgbClr val="1F1F1F"/>
                </a:highlight>
                <a:latin typeface="Consolas" panose="020B0609020204030204" pitchFamily="49" charset="0"/>
              </a:rPr>
              <a:t>import</a:t>
            </a:r>
            <a:r>
              <a:rPr lang="en-US" sz="4800" b="0" dirty="0">
                <a:solidFill>
                  <a:srgbClr val="CCCCCC"/>
                </a:solidFill>
                <a:effectLst/>
                <a:highlight>
                  <a:srgbClr val="1F1F1F"/>
                </a:highlight>
                <a:latin typeface="Consolas" panose="020B0609020204030204" pitchFamily="49" charset="0"/>
              </a:rPr>
              <a:t> </a:t>
            </a:r>
            <a:r>
              <a:rPr lang="en-US" sz="4800" b="0" dirty="0">
                <a:solidFill>
                  <a:srgbClr val="4EC9B0"/>
                </a:solidFill>
                <a:effectLst/>
                <a:highlight>
                  <a:srgbClr val="1F1F1F"/>
                </a:highlight>
                <a:latin typeface="Consolas" panose="020B0609020204030204" pitchFamily="49" charset="0"/>
              </a:rPr>
              <a:t>pandas</a:t>
            </a:r>
            <a:r>
              <a:rPr lang="en-US" sz="4800" b="0" dirty="0">
                <a:solidFill>
                  <a:srgbClr val="CCCCCC"/>
                </a:solidFill>
                <a:effectLst/>
                <a:highlight>
                  <a:srgbClr val="1F1F1F"/>
                </a:highlight>
                <a:latin typeface="Consolas" panose="020B0609020204030204" pitchFamily="49" charset="0"/>
              </a:rPr>
              <a:t> </a:t>
            </a:r>
            <a:r>
              <a:rPr lang="en-US" sz="4800" b="0" dirty="0">
                <a:solidFill>
                  <a:srgbClr val="C586C0"/>
                </a:solidFill>
                <a:effectLst/>
                <a:highlight>
                  <a:srgbClr val="1F1F1F"/>
                </a:highlight>
                <a:latin typeface="Consolas" panose="020B0609020204030204" pitchFamily="49" charset="0"/>
              </a:rPr>
              <a:t>as</a:t>
            </a:r>
            <a:r>
              <a:rPr lang="en-US" sz="4800" b="0" dirty="0">
                <a:solidFill>
                  <a:srgbClr val="CCCCCC"/>
                </a:solidFill>
                <a:effectLst/>
                <a:highlight>
                  <a:srgbClr val="1F1F1F"/>
                </a:highlight>
                <a:latin typeface="Consolas" panose="020B0609020204030204" pitchFamily="49" charset="0"/>
              </a:rPr>
              <a:t> </a:t>
            </a:r>
            <a:r>
              <a:rPr lang="en-US" sz="4800" b="0" dirty="0">
                <a:solidFill>
                  <a:srgbClr val="4EC9B0"/>
                </a:solidFill>
                <a:effectLst/>
                <a:highlight>
                  <a:srgbClr val="1F1F1F"/>
                </a:highlight>
                <a:latin typeface="Consolas" panose="020B0609020204030204" pitchFamily="49" charset="0"/>
              </a:rPr>
              <a:t>pd</a:t>
            </a:r>
            <a:br>
              <a:rPr lang="en-US" sz="4800" b="0" dirty="0">
                <a:solidFill>
                  <a:srgbClr val="CCCCCC"/>
                </a:solidFill>
                <a:effectLst/>
                <a:highlight>
                  <a:srgbClr val="1F1F1F"/>
                </a:highlight>
                <a:latin typeface="Consolas" panose="020B0609020204030204" pitchFamily="49" charset="0"/>
              </a:rPr>
            </a:br>
            <a:r>
              <a:rPr lang="en-US" sz="4800" b="0" dirty="0">
                <a:solidFill>
                  <a:srgbClr val="6A9955"/>
                </a:solidFill>
                <a:effectLst/>
                <a:highlight>
                  <a:srgbClr val="1F1F1F"/>
                </a:highlight>
                <a:latin typeface="Consolas" panose="020B0609020204030204" pitchFamily="49" charset="0"/>
              </a:rPr>
              <a:t># Define the directory containing the text files</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9CDCFE"/>
                </a:solidFill>
                <a:effectLst/>
                <a:highlight>
                  <a:srgbClr val="1F1F1F"/>
                </a:highlight>
                <a:latin typeface="Consolas" panose="020B0609020204030204" pitchFamily="49" charset="0"/>
              </a:rPr>
              <a:t>directory</a:t>
            </a:r>
            <a:r>
              <a:rPr lang="en-US" sz="4800" b="0" dirty="0">
                <a:solidFill>
                  <a:srgbClr val="CCCCCC"/>
                </a:solidFill>
                <a:effectLst/>
                <a:highlight>
                  <a:srgbClr val="1F1F1F"/>
                </a:highlight>
                <a:latin typeface="Consolas" panose="020B0609020204030204" pitchFamily="49" charset="0"/>
              </a:rPr>
              <a:t> </a:t>
            </a:r>
            <a:r>
              <a:rPr lang="en-US" sz="4800" b="0" dirty="0">
                <a:solidFill>
                  <a:srgbClr val="D4D4D4"/>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 </a:t>
            </a:r>
            <a:r>
              <a:rPr lang="en-US" sz="4800" b="0" dirty="0">
                <a:solidFill>
                  <a:srgbClr val="CE9178"/>
                </a:solidFill>
                <a:effectLst/>
                <a:highlight>
                  <a:srgbClr val="1F1F1F"/>
                </a:highlight>
                <a:latin typeface="Consolas" panose="020B0609020204030204" pitchFamily="49" charset="0"/>
              </a:rPr>
              <a:t>'./input/</a:t>
            </a:r>
            <a:r>
              <a:rPr lang="en-US" sz="4800" b="0" dirty="0" err="1">
                <a:solidFill>
                  <a:srgbClr val="CE9178"/>
                </a:solidFill>
                <a:effectLst/>
                <a:highlight>
                  <a:srgbClr val="1F1F1F"/>
                </a:highlight>
                <a:latin typeface="Consolas" panose="020B0609020204030204" pitchFamily="49" charset="0"/>
              </a:rPr>
              <a:t>colorful_fashion_dataset_for_object_detection</a:t>
            </a:r>
            <a:r>
              <a:rPr lang="en-US" sz="4800" b="0" dirty="0">
                <a:solidFill>
                  <a:srgbClr val="CE9178"/>
                </a:solidFill>
                <a:effectLst/>
                <a:highlight>
                  <a:srgbClr val="1F1F1F"/>
                </a:highlight>
                <a:latin typeface="Consolas" panose="020B0609020204030204" pitchFamily="49" charset="0"/>
              </a:rPr>
              <a:t>/</a:t>
            </a:r>
            <a:r>
              <a:rPr lang="en-US" sz="4800" b="0" dirty="0" err="1">
                <a:solidFill>
                  <a:srgbClr val="CE9178"/>
                </a:solidFill>
                <a:effectLst/>
                <a:highlight>
                  <a:srgbClr val="1F1F1F"/>
                </a:highlight>
                <a:latin typeface="Consolas" panose="020B0609020204030204" pitchFamily="49" charset="0"/>
              </a:rPr>
              <a:t>Annotations_txt</a:t>
            </a:r>
            <a:r>
              <a:rPr lang="en-US" sz="4800" b="0" dirty="0">
                <a:solidFill>
                  <a:srgbClr val="CE9178"/>
                </a:solidFill>
                <a:effectLst/>
                <a:highlight>
                  <a:srgbClr val="1F1F1F"/>
                </a:highlight>
                <a:latin typeface="Consolas" panose="020B0609020204030204" pitchFamily="49" charset="0"/>
              </a:rPr>
              <a:t>'</a:t>
            </a:r>
            <a:br>
              <a:rPr lang="en-US" sz="4800" b="0" dirty="0">
                <a:solidFill>
                  <a:srgbClr val="CCCCCC"/>
                </a:solidFill>
                <a:effectLst/>
                <a:highlight>
                  <a:srgbClr val="1F1F1F"/>
                </a:highlight>
                <a:latin typeface="Consolas" panose="020B0609020204030204" pitchFamily="49" charset="0"/>
              </a:rPr>
            </a:br>
            <a:r>
              <a:rPr lang="en-US" sz="4800" b="0" dirty="0">
                <a:solidFill>
                  <a:srgbClr val="6A9955"/>
                </a:solidFill>
                <a:effectLst/>
                <a:highlight>
                  <a:srgbClr val="1F1F1F"/>
                </a:highlight>
                <a:latin typeface="Consolas" panose="020B0609020204030204" pitchFamily="49" charset="0"/>
              </a:rPr>
              <a:t># Path to the labels </a:t>
            </a:r>
            <a:r>
              <a:rPr lang="en-US" sz="4800" b="0" dirty="0" err="1">
                <a:solidFill>
                  <a:srgbClr val="6A9955"/>
                </a:solidFill>
                <a:effectLst/>
                <a:highlight>
                  <a:srgbClr val="1F1F1F"/>
                </a:highlight>
                <a:latin typeface="Consolas" panose="020B0609020204030204" pitchFamily="49" charset="0"/>
              </a:rPr>
              <a:t>file</a:t>
            </a:r>
            <a:r>
              <a:rPr lang="en-US" sz="4800" b="0" dirty="0" err="1">
                <a:solidFill>
                  <a:srgbClr val="9CDCFE"/>
                </a:solidFill>
                <a:effectLst/>
                <a:highlight>
                  <a:srgbClr val="1F1F1F"/>
                </a:highlight>
                <a:latin typeface="Consolas" panose="020B0609020204030204" pitchFamily="49" charset="0"/>
              </a:rPr>
              <a:t>labels_file</a:t>
            </a:r>
            <a:r>
              <a:rPr lang="en-US" sz="4800" b="0" dirty="0">
                <a:solidFill>
                  <a:srgbClr val="CCCCCC"/>
                </a:solidFill>
                <a:effectLst/>
                <a:highlight>
                  <a:srgbClr val="1F1F1F"/>
                </a:highlight>
                <a:latin typeface="Consolas" panose="020B0609020204030204" pitchFamily="49" charset="0"/>
              </a:rPr>
              <a:t> </a:t>
            </a:r>
            <a:r>
              <a:rPr lang="en-US" sz="4800" b="0" dirty="0">
                <a:solidFill>
                  <a:srgbClr val="D4D4D4"/>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 </a:t>
            </a:r>
            <a:r>
              <a:rPr lang="en-US" sz="4800" b="0" dirty="0">
                <a:solidFill>
                  <a:srgbClr val="CE9178"/>
                </a:solidFill>
                <a:effectLst/>
                <a:highlight>
                  <a:srgbClr val="1F1F1F"/>
                </a:highlight>
                <a:latin typeface="Consolas" panose="020B0609020204030204" pitchFamily="49" charset="0"/>
              </a:rPr>
              <a:t>'./input/</a:t>
            </a:r>
            <a:r>
              <a:rPr lang="en-US" sz="4800" b="0" dirty="0" err="1">
                <a:solidFill>
                  <a:srgbClr val="CE9178"/>
                </a:solidFill>
                <a:effectLst/>
                <a:highlight>
                  <a:srgbClr val="1F1F1F"/>
                </a:highlight>
                <a:latin typeface="Consolas" panose="020B0609020204030204" pitchFamily="49" charset="0"/>
              </a:rPr>
              <a:t>colorful_fashion_dataset_for_object_detection</a:t>
            </a:r>
            <a:r>
              <a:rPr lang="en-US" sz="4800" b="0" dirty="0">
                <a:solidFill>
                  <a:srgbClr val="CE9178"/>
                </a:solidFill>
                <a:effectLst/>
                <a:highlight>
                  <a:srgbClr val="1F1F1F"/>
                </a:highlight>
                <a:latin typeface="Consolas" panose="020B0609020204030204" pitchFamily="49" charset="0"/>
              </a:rPr>
              <a:t>/labels.txt'</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6A9955"/>
                </a:solidFill>
                <a:effectLst/>
                <a:highlight>
                  <a:srgbClr val="1F1F1F"/>
                </a:highlight>
                <a:latin typeface="Consolas" panose="020B0609020204030204" pitchFamily="49" charset="0"/>
              </a:rPr>
              <a:t># Read the labels from the labels file</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C586C0"/>
                </a:solidFill>
                <a:effectLst/>
                <a:highlight>
                  <a:srgbClr val="1F1F1F"/>
                </a:highlight>
                <a:latin typeface="Consolas" panose="020B0609020204030204" pitchFamily="49" charset="0"/>
              </a:rPr>
              <a:t>with</a:t>
            </a:r>
            <a:r>
              <a:rPr lang="en-US" sz="4800" b="0" dirty="0">
                <a:solidFill>
                  <a:srgbClr val="CCCCCC"/>
                </a:solidFill>
                <a:effectLst/>
                <a:highlight>
                  <a:srgbClr val="1F1F1F"/>
                </a:highlight>
                <a:latin typeface="Consolas" panose="020B0609020204030204" pitchFamily="49" charset="0"/>
              </a:rPr>
              <a:t> </a:t>
            </a:r>
            <a:r>
              <a:rPr lang="en-US" sz="4800" b="0" dirty="0">
                <a:solidFill>
                  <a:srgbClr val="DCDCAA"/>
                </a:solidFill>
                <a:effectLst/>
                <a:highlight>
                  <a:srgbClr val="1F1F1F"/>
                </a:highlight>
                <a:latin typeface="Consolas" panose="020B0609020204030204" pitchFamily="49" charset="0"/>
              </a:rPr>
              <a:t>open</a:t>
            </a:r>
            <a:r>
              <a:rPr lang="en-US" sz="4800" b="0" dirty="0">
                <a:solidFill>
                  <a:srgbClr val="CCCCCC"/>
                </a:solidFill>
                <a:effectLst/>
                <a:highlight>
                  <a:srgbClr val="1F1F1F"/>
                </a:highlight>
                <a:latin typeface="Consolas" panose="020B0609020204030204" pitchFamily="49" charset="0"/>
              </a:rPr>
              <a:t>(</a:t>
            </a:r>
            <a:r>
              <a:rPr lang="en-US" sz="4800" b="0" dirty="0" err="1">
                <a:solidFill>
                  <a:srgbClr val="9CDCFE"/>
                </a:solidFill>
                <a:effectLst/>
                <a:highlight>
                  <a:srgbClr val="1F1F1F"/>
                </a:highlight>
                <a:latin typeface="Consolas" panose="020B0609020204030204" pitchFamily="49" charset="0"/>
              </a:rPr>
              <a:t>labels_file</a:t>
            </a:r>
            <a:r>
              <a:rPr lang="en-US" sz="4800" b="0" dirty="0">
                <a:solidFill>
                  <a:srgbClr val="CCCCCC"/>
                </a:solidFill>
                <a:effectLst/>
                <a:highlight>
                  <a:srgbClr val="1F1F1F"/>
                </a:highlight>
                <a:latin typeface="Consolas" panose="020B0609020204030204" pitchFamily="49" charset="0"/>
              </a:rPr>
              <a:t>, </a:t>
            </a:r>
            <a:r>
              <a:rPr lang="en-US" sz="4800" b="0" dirty="0">
                <a:solidFill>
                  <a:srgbClr val="CE9178"/>
                </a:solidFill>
                <a:effectLst/>
                <a:highlight>
                  <a:srgbClr val="1F1F1F"/>
                </a:highlight>
                <a:latin typeface="Consolas" panose="020B0609020204030204" pitchFamily="49" charset="0"/>
              </a:rPr>
              <a:t>'r'</a:t>
            </a:r>
            <a:r>
              <a:rPr lang="en-US" sz="4800" b="0" dirty="0">
                <a:solidFill>
                  <a:srgbClr val="CCCCCC"/>
                </a:solidFill>
                <a:effectLst/>
                <a:highlight>
                  <a:srgbClr val="1F1F1F"/>
                </a:highlight>
                <a:latin typeface="Consolas" panose="020B0609020204030204" pitchFamily="49" charset="0"/>
              </a:rPr>
              <a:t>) </a:t>
            </a:r>
            <a:r>
              <a:rPr lang="en-US" sz="4800" b="0" dirty="0">
                <a:solidFill>
                  <a:srgbClr val="C586C0"/>
                </a:solidFill>
                <a:effectLst/>
                <a:highlight>
                  <a:srgbClr val="1F1F1F"/>
                </a:highlight>
                <a:latin typeface="Consolas" panose="020B0609020204030204" pitchFamily="49" charset="0"/>
              </a:rPr>
              <a:t>as</a:t>
            </a:r>
            <a:r>
              <a:rPr lang="en-US" sz="4800" b="0" dirty="0">
                <a:solidFill>
                  <a:srgbClr val="CCCCCC"/>
                </a:solidFill>
                <a:effectLst/>
                <a:highlight>
                  <a:srgbClr val="1F1F1F"/>
                </a:highlight>
                <a:latin typeface="Consolas" panose="020B0609020204030204" pitchFamily="49" charset="0"/>
              </a:rPr>
              <a:t> </a:t>
            </a:r>
            <a:r>
              <a:rPr lang="en-US" sz="4800" b="0" dirty="0">
                <a:solidFill>
                  <a:srgbClr val="9CDCFE"/>
                </a:solidFill>
                <a:effectLst/>
                <a:highlight>
                  <a:srgbClr val="1F1F1F"/>
                </a:highlight>
                <a:latin typeface="Consolas" panose="020B0609020204030204" pitchFamily="49" charset="0"/>
              </a:rPr>
              <a:t>file</a:t>
            </a:r>
            <a:r>
              <a:rPr lang="en-US" sz="4800" b="0" dirty="0">
                <a:solidFill>
                  <a:srgbClr val="CCCCCC"/>
                </a:solidFill>
                <a:effectLst/>
                <a:highlight>
                  <a:srgbClr val="1F1F1F"/>
                </a:highlight>
                <a:latin typeface="Consolas" panose="020B0609020204030204" pitchFamily="49" charset="0"/>
              </a:rPr>
              <a:t>:</a:t>
            </a:r>
          </a:p>
          <a:p>
            <a:pPr marL="0" indent="0">
              <a:buNone/>
            </a:pPr>
            <a:r>
              <a:rPr lang="en-US" sz="4800" b="0" dirty="0">
                <a:solidFill>
                  <a:srgbClr val="CCCCCC"/>
                </a:solidFill>
                <a:effectLst/>
                <a:highlight>
                  <a:srgbClr val="1F1F1F"/>
                </a:highlight>
                <a:latin typeface="Consolas" panose="020B0609020204030204" pitchFamily="49" charset="0"/>
              </a:rPr>
              <a:t>    </a:t>
            </a:r>
            <a:r>
              <a:rPr lang="en-US" sz="4800" b="0" dirty="0">
                <a:solidFill>
                  <a:srgbClr val="6A9955"/>
                </a:solidFill>
                <a:effectLst/>
                <a:highlight>
                  <a:srgbClr val="1F1F1F"/>
                </a:highlight>
                <a:latin typeface="Consolas" panose="020B0609020204030204" pitchFamily="49" charset="0"/>
              </a:rPr>
              <a:t># Strip the file content, split by comma, and clean up each category name</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CCCCCC"/>
                </a:solidFill>
                <a:effectLst/>
                <a:highlight>
                  <a:srgbClr val="1F1F1F"/>
                </a:highlight>
                <a:latin typeface="Consolas" panose="020B0609020204030204" pitchFamily="49" charset="0"/>
              </a:rPr>
              <a:t>    </a:t>
            </a:r>
            <a:r>
              <a:rPr lang="en-US" sz="4800" b="0" dirty="0">
                <a:solidFill>
                  <a:srgbClr val="9CDCFE"/>
                </a:solidFill>
                <a:effectLst/>
                <a:highlight>
                  <a:srgbClr val="1F1F1F"/>
                </a:highlight>
                <a:latin typeface="Consolas" panose="020B0609020204030204" pitchFamily="49" charset="0"/>
              </a:rPr>
              <a:t>labels</a:t>
            </a:r>
            <a:r>
              <a:rPr lang="en-US" sz="4800" b="0" dirty="0">
                <a:solidFill>
                  <a:srgbClr val="CCCCCC"/>
                </a:solidFill>
                <a:effectLst/>
                <a:highlight>
                  <a:srgbClr val="1F1F1F"/>
                </a:highlight>
                <a:latin typeface="Consolas" panose="020B0609020204030204" pitchFamily="49" charset="0"/>
              </a:rPr>
              <a:t> </a:t>
            </a:r>
            <a:r>
              <a:rPr lang="en-US" sz="4800" b="0" dirty="0">
                <a:solidFill>
                  <a:srgbClr val="D4D4D4"/>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 [</a:t>
            </a:r>
            <a:r>
              <a:rPr lang="en-US" sz="4800" b="0" dirty="0" err="1">
                <a:solidFill>
                  <a:srgbClr val="9CDCFE"/>
                </a:solidFill>
                <a:effectLst/>
                <a:highlight>
                  <a:srgbClr val="1F1F1F"/>
                </a:highlight>
                <a:latin typeface="Consolas" panose="020B0609020204030204" pitchFamily="49" charset="0"/>
              </a:rPr>
              <a:t>label</a:t>
            </a:r>
            <a:r>
              <a:rPr lang="en-US" sz="4800" b="0" dirty="0" err="1">
                <a:solidFill>
                  <a:srgbClr val="CCCCCC"/>
                </a:solidFill>
                <a:effectLst/>
                <a:highlight>
                  <a:srgbClr val="1F1F1F"/>
                </a:highlight>
                <a:latin typeface="Consolas" panose="020B0609020204030204" pitchFamily="49" charset="0"/>
              </a:rPr>
              <a:t>.</a:t>
            </a:r>
            <a:r>
              <a:rPr lang="en-US" sz="4800" b="0" dirty="0" err="1">
                <a:solidFill>
                  <a:srgbClr val="DCDCAA"/>
                </a:solidFill>
                <a:effectLst/>
                <a:highlight>
                  <a:srgbClr val="1F1F1F"/>
                </a:highlight>
                <a:latin typeface="Consolas" panose="020B0609020204030204" pitchFamily="49" charset="0"/>
              </a:rPr>
              <a:t>strip</a:t>
            </a:r>
            <a:r>
              <a:rPr lang="en-US" sz="4800" b="0" dirty="0">
                <a:solidFill>
                  <a:srgbClr val="CCCCCC"/>
                </a:solidFill>
                <a:effectLst/>
                <a:highlight>
                  <a:srgbClr val="1F1F1F"/>
                </a:highlight>
                <a:latin typeface="Consolas" panose="020B0609020204030204" pitchFamily="49" charset="0"/>
              </a:rPr>
              <a:t>(</a:t>
            </a:r>
            <a:r>
              <a:rPr lang="en-US" sz="4800" b="0" dirty="0">
                <a:solidFill>
                  <a:srgbClr val="CE9178"/>
                </a:solidFill>
                <a:effectLst/>
                <a:highlight>
                  <a:srgbClr val="1F1F1F"/>
                </a:highlight>
                <a:latin typeface="Consolas" panose="020B0609020204030204" pitchFamily="49" charset="0"/>
              </a:rPr>
              <a:t>',</a:t>
            </a:r>
            <a:r>
              <a:rPr lang="en-US" sz="4800" b="0" dirty="0">
                <a:solidFill>
                  <a:srgbClr val="D7BA7D"/>
                </a:solidFill>
                <a:effectLst/>
                <a:highlight>
                  <a:srgbClr val="1F1F1F"/>
                </a:highlight>
                <a:latin typeface="Consolas" panose="020B0609020204030204" pitchFamily="49" charset="0"/>
              </a:rPr>
              <a:t>\n</a:t>
            </a:r>
            <a:r>
              <a:rPr lang="en-US" sz="4800" b="0" dirty="0">
                <a:solidFill>
                  <a:srgbClr val="CE9178"/>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 </a:t>
            </a:r>
            <a:r>
              <a:rPr lang="en-US" sz="4800" b="0" dirty="0">
                <a:solidFill>
                  <a:srgbClr val="C586C0"/>
                </a:solidFill>
                <a:effectLst/>
                <a:highlight>
                  <a:srgbClr val="1F1F1F"/>
                </a:highlight>
                <a:latin typeface="Consolas" panose="020B0609020204030204" pitchFamily="49" charset="0"/>
              </a:rPr>
              <a:t>for</a:t>
            </a:r>
            <a:r>
              <a:rPr lang="en-US" sz="4800" b="0" dirty="0">
                <a:solidFill>
                  <a:srgbClr val="CCCCCC"/>
                </a:solidFill>
                <a:effectLst/>
                <a:highlight>
                  <a:srgbClr val="1F1F1F"/>
                </a:highlight>
                <a:latin typeface="Consolas" panose="020B0609020204030204" pitchFamily="49" charset="0"/>
              </a:rPr>
              <a:t> </a:t>
            </a:r>
            <a:r>
              <a:rPr lang="en-US" sz="4800" b="0" dirty="0">
                <a:solidFill>
                  <a:srgbClr val="9CDCFE"/>
                </a:solidFill>
                <a:effectLst/>
                <a:highlight>
                  <a:srgbClr val="1F1F1F"/>
                </a:highlight>
                <a:latin typeface="Consolas" panose="020B0609020204030204" pitchFamily="49" charset="0"/>
              </a:rPr>
              <a:t>label</a:t>
            </a:r>
            <a:r>
              <a:rPr lang="en-US" sz="4800" b="0" dirty="0">
                <a:solidFill>
                  <a:srgbClr val="CCCCCC"/>
                </a:solidFill>
                <a:effectLst/>
                <a:highlight>
                  <a:srgbClr val="1F1F1F"/>
                </a:highlight>
                <a:latin typeface="Consolas" panose="020B0609020204030204" pitchFamily="49" charset="0"/>
              </a:rPr>
              <a:t> </a:t>
            </a:r>
            <a:r>
              <a:rPr lang="en-US" sz="4800" b="0" dirty="0">
                <a:solidFill>
                  <a:srgbClr val="C586C0"/>
                </a:solidFill>
                <a:effectLst/>
                <a:highlight>
                  <a:srgbClr val="1F1F1F"/>
                </a:highlight>
                <a:latin typeface="Consolas" panose="020B0609020204030204" pitchFamily="49" charset="0"/>
              </a:rPr>
              <a:t>in</a:t>
            </a:r>
            <a:r>
              <a:rPr lang="en-US" sz="4800" b="0" dirty="0">
                <a:solidFill>
                  <a:srgbClr val="CCCCCC"/>
                </a:solidFill>
                <a:effectLst/>
                <a:highlight>
                  <a:srgbClr val="1F1F1F"/>
                </a:highlight>
                <a:latin typeface="Consolas" panose="020B0609020204030204" pitchFamily="49" charset="0"/>
              </a:rPr>
              <a:t> </a:t>
            </a:r>
            <a:r>
              <a:rPr lang="en-US" sz="4800" b="0" dirty="0" err="1">
                <a:solidFill>
                  <a:srgbClr val="9CDCFE"/>
                </a:solidFill>
                <a:effectLst/>
                <a:highlight>
                  <a:srgbClr val="1F1F1F"/>
                </a:highlight>
                <a:latin typeface="Consolas" panose="020B0609020204030204" pitchFamily="49" charset="0"/>
              </a:rPr>
              <a:t>file</a:t>
            </a:r>
            <a:r>
              <a:rPr lang="en-US" sz="4800" b="0" dirty="0" err="1">
                <a:solidFill>
                  <a:srgbClr val="CCCCCC"/>
                </a:solidFill>
                <a:effectLst/>
                <a:highlight>
                  <a:srgbClr val="1F1F1F"/>
                </a:highlight>
                <a:latin typeface="Consolas" panose="020B0609020204030204" pitchFamily="49" charset="0"/>
              </a:rPr>
              <a:t>.</a:t>
            </a:r>
            <a:r>
              <a:rPr lang="en-US" sz="4800" b="0" dirty="0" err="1">
                <a:solidFill>
                  <a:srgbClr val="DCDCAA"/>
                </a:solidFill>
                <a:effectLst/>
                <a:highlight>
                  <a:srgbClr val="1F1F1F"/>
                </a:highlight>
                <a:latin typeface="Consolas" panose="020B0609020204030204" pitchFamily="49" charset="0"/>
              </a:rPr>
              <a:t>read</a:t>
            </a:r>
            <a:r>
              <a:rPr lang="en-US" sz="4800" b="0" dirty="0">
                <a:solidFill>
                  <a:srgbClr val="CCCCCC"/>
                </a:solidFill>
                <a:effectLst/>
                <a:highlight>
                  <a:srgbClr val="1F1F1F"/>
                </a:highlight>
                <a:latin typeface="Consolas" panose="020B0609020204030204" pitchFamily="49" charset="0"/>
              </a:rPr>
              <a:t>().</a:t>
            </a:r>
            <a:r>
              <a:rPr lang="en-US" sz="4800" b="0" dirty="0">
                <a:solidFill>
                  <a:srgbClr val="DCDCAA"/>
                </a:solidFill>
                <a:effectLst/>
                <a:highlight>
                  <a:srgbClr val="1F1F1F"/>
                </a:highlight>
                <a:latin typeface="Consolas" panose="020B0609020204030204" pitchFamily="49" charset="0"/>
              </a:rPr>
              <a:t>strip</a:t>
            </a:r>
            <a:r>
              <a:rPr lang="en-US" sz="4800" b="0" dirty="0">
                <a:solidFill>
                  <a:srgbClr val="CCCCCC"/>
                </a:solidFill>
                <a:effectLst/>
                <a:highlight>
                  <a:srgbClr val="1F1F1F"/>
                </a:highlight>
                <a:latin typeface="Consolas" panose="020B0609020204030204" pitchFamily="49" charset="0"/>
              </a:rPr>
              <a:t>().</a:t>
            </a:r>
            <a:r>
              <a:rPr lang="en-US" sz="4800" b="0" dirty="0">
                <a:solidFill>
                  <a:srgbClr val="DCDCAA"/>
                </a:solidFill>
                <a:effectLst/>
                <a:highlight>
                  <a:srgbClr val="1F1F1F"/>
                </a:highlight>
                <a:latin typeface="Consolas" panose="020B0609020204030204" pitchFamily="49" charset="0"/>
              </a:rPr>
              <a:t>split</a:t>
            </a:r>
            <a:r>
              <a:rPr lang="en-US" sz="4800" b="0" dirty="0">
                <a:solidFill>
                  <a:srgbClr val="CCCCCC"/>
                </a:solidFill>
                <a:effectLst/>
                <a:highlight>
                  <a:srgbClr val="1F1F1F"/>
                </a:highlight>
                <a:latin typeface="Consolas" panose="020B0609020204030204" pitchFamily="49" charset="0"/>
              </a:rPr>
              <a:t>(</a:t>
            </a:r>
            <a:r>
              <a:rPr lang="en-US" sz="4800" b="0" dirty="0">
                <a:solidFill>
                  <a:srgbClr val="CE9178"/>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a:t>
            </a:r>
            <a:br>
              <a:rPr lang="en-US" sz="4800" b="0" dirty="0">
                <a:solidFill>
                  <a:srgbClr val="CCCCCC"/>
                </a:solidFill>
                <a:effectLst/>
                <a:highlight>
                  <a:srgbClr val="1F1F1F"/>
                </a:highlight>
                <a:latin typeface="Consolas" panose="020B0609020204030204" pitchFamily="49" charset="0"/>
              </a:rPr>
            </a:br>
            <a:r>
              <a:rPr lang="en-US" sz="4800" b="0" dirty="0">
                <a:solidFill>
                  <a:srgbClr val="6A9955"/>
                </a:solidFill>
                <a:effectLst/>
                <a:highlight>
                  <a:srgbClr val="1F1F1F"/>
                </a:highlight>
                <a:latin typeface="Consolas" panose="020B0609020204030204" pitchFamily="49" charset="0"/>
              </a:rPr>
              <a:t># Initialize an empty list to store filenames and category names</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9CDCFE"/>
                </a:solidFill>
                <a:effectLst/>
                <a:highlight>
                  <a:srgbClr val="1F1F1F"/>
                </a:highlight>
                <a:latin typeface="Consolas" panose="020B0609020204030204" pitchFamily="49" charset="0"/>
              </a:rPr>
              <a:t>data</a:t>
            </a:r>
            <a:r>
              <a:rPr lang="en-US" sz="4800" b="0" dirty="0">
                <a:solidFill>
                  <a:srgbClr val="CCCCCC"/>
                </a:solidFill>
                <a:effectLst/>
                <a:highlight>
                  <a:srgbClr val="1F1F1F"/>
                </a:highlight>
                <a:latin typeface="Consolas" panose="020B0609020204030204" pitchFamily="49" charset="0"/>
              </a:rPr>
              <a:t> </a:t>
            </a:r>
            <a:r>
              <a:rPr lang="en-US" sz="4800" b="0" dirty="0">
                <a:solidFill>
                  <a:srgbClr val="D4D4D4"/>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 []</a:t>
            </a:r>
            <a:br>
              <a:rPr lang="en-US" sz="4800" b="0" dirty="0">
                <a:solidFill>
                  <a:srgbClr val="CCCCCC"/>
                </a:solidFill>
                <a:effectLst/>
                <a:highlight>
                  <a:srgbClr val="1F1F1F"/>
                </a:highlight>
                <a:latin typeface="Consolas" panose="020B0609020204030204" pitchFamily="49" charset="0"/>
              </a:rPr>
            </a:br>
            <a:r>
              <a:rPr lang="en-US" sz="4800" b="0" dirty="0">
                <a:solidFill>
                  <a:srgbClr val="6A9955"/>
                </a:solidFill>
                <a:effectLst/>
                <a:highlight>
                  <a:srgbClr val="1F1F1F"/>
                </a:highlight>
                <a:latin typeface="Consolas" panose="020B0609020204030204" pitchFamily="49" charset="0"/>
              </a:rPr>
              <a:t># Iterate over the files in the directory</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C586C0"/>
                </a:solidFill>
                <a:effectLst/>
                <a:highlight>
                  <a:srgbClr val="1F1F1F"/>
                </a:highlight>
                <a:latin typeface="Consolas" panose="020B0609020204030204" pitchFamily="49" charset="0"/>
              </a:rPr>
              <a:t>for</a:t>
            </a:r>
            <a:r>
              <a:rPr lang="en-US" sz="4800" b="0" dirty="0">
                <a:solidFill>
                  <a:srgbClr val="CCCCCC"/>
                </a:solidFill>
                <a:effectLst/>
                <a:highlight>
                  <a:srgbClr val="1F1F1F"/>
                </a:highlight>
                <a:latin typeface="Consolas" panose="020B0609020204030204" pitchFamily="49" charset="0"/>
              </a:rPr>
              <a:t> </a:t>
            </a:r>
            <a:r>
              <a:rPr lang="en-US" sz="4800" b="0" dirty="0">
                <a:solidFill>
                  <a:srgbClr val="9CDCFE"/>
                </a:solidFill>
                <a:effectLst/>
                <a:highlight>
                  <a:srgbClr val="1F1F1F"/>
                </a:highlight>
                <a:latin typeface="Consolas" panose="020B0609020204030204" pitchFamily="49" charset="0"/>
              </a:rPr>
              <a:t>filename</a:t>
            </a:r>
            <a:r>
              <a:rPr lang="en-US" sz="4800" b="0" dirty="0">
                <a:solidFill>
                  <a:srgbClr val="CCCCCC"/>
                </a:solidFill>
                <a:effectLst/>
                <a:highlight>
                  <a:srgbClr val="1F1F1F"/>
                </a:highlight>
                <a:latin typeface="Consolas" panose="020B0609020204030204" pitchFamily="49" charset="0"/>
              </a:rPr>
              <a:t> </a:t>
            </a:r>
            <a:r>
              <a:rPr lang="en-US" sz="4800" b="0" dirty="0">
                <a:solidFill>
                  <a:srgbClr val="C586C0"/>
                </a:solidFill>
                <a:effectLst/>
                <a:highlight>
                  <a:srgbClr val="1F1F1F"/>
                </a:highlight>
                <a:latin typeface="Consolas" panose="020B0609020204030204" pitchFamily="49" charset="0"/>
              </a:rPr>
              <a:t>in</a:t>
            </a:r>
            <a:r>
              <a:rPr lang="en-US" sz="4800" b="0" dirty="0">
                <a:solidFill>
                  <a:srgbClr val="CCCCCC"/>
                </a:solidFill>
                <a:effectLst/>
                <a:highlight>
                  <a:srgbClr val="1F1F1F"/>
                </a:highlight>
                <a:latin typeface="Consolas" panose="020B0609020204030204" pitchFamily="49" charset="0"/>
              </a:rPr>
              <a:t> </a:t>
            </a:r>
            <a:r>
              <a:rPr lang="en-US" sz="4800" b="0" dirty="0" err="1">
                <a:solidFill>
                  <a:srgbClr val="4EC9B0"/>
                </a:solidFill>
                <a:effectLst/>
                <a:highlight>
                  <a:srgbClr val="1F1F1F"/>
                </a:highlight>
                <a:latin typeface="Consolas" panose="020B0609020204030204" pitchFamily="49" charset="0"/>
              </a:rPr>
              <a:t>os</a:t>
            </a:r>
            <a:r>
              <a:rPr lang="en-US" sz="4800" b="0" dirty="0" err="1">
                <a:solidFill>
                  <a:srgbClr val="CCCCCC"/>
                </a:solidFill>
                <a:effectLst/>
                <a:highlight>
                  <a:srgbClr val="1F1F1F"/>
                </a:highlight>
                <a:latin typeface="Consolas" panose="020B0609020204030204" pitchFamily="49" charset="0"/>
              </a:rPr>
              <a:t>.</a:t>
            </a:r>
            <a:r>
              <a:rPr lang="en-US" sz="4800" b="0" dirty="0" err="1">
                <a:solidFill>
                  <a:srgbClr val="DCDCAA"/>
                </a:solidFill>
                <a:effectLst/>
                <a:highlight>
                  <a:srgbClr val="1F1F1F"/>
                </a:highlight>
                <a:latin typeface="Consolas" panose="020B0609020204030204" pitchFamily="49" charset="0"/>
              </a:rPr>
              <a:t>listdir</a:t>
            </a:r>
            <a:r>
              <a:rPr lang="en-US" sz="4800" b="0" dirty="0">
                <a:solidFill>
                  <a:srgbClr val="CCCCCC"/>
                </a:solidFill>
                <a:effectLst/>
                <a:highlight>
                  <a:srgbClr val="1F1F1F"/>
                </a:highlight>
                <a:latin typeface="Consolas" panose="020B0609020204030204" pitchFamily="49" charset="0"/>
              </a:rPr>
              <a:t>(</a:t>
            </a:r>
            <a:r>
              <a:rPr lang="en-US" sz="4800" b="0" dirty="0">
                <a:solidFill>
                  <a:srgbClr val="9CDCFE"/>
                </a:solidFill>
                <a:effectLst/>
                <a:highlight>
                  <a:srgbClr val="1F1F1F"/>
                </a:highlight>
                <a:latin typeface="Consolas" panose="020B0609020204030204" pitchFamily="49" charset="0"/>
              </a:rPr>
              <a:t>directory</a:t>
            </a:r>
            <a:r>
              <a:rPr lang="en-US" sz="4800" b="0" dirty="0">
                <a:solidFill>
                  <a:srgbClr val="CCCCCC"/>
                </a:solidFill>
                <a:effectLst/>
                <a:highlight>
                  <a:srgbClr val="1F1F1F"/>
                </a:highlight>
                <a:latin typeface="Consolas" panose="020B0609020204030204" pitchFamily="49" charset="0"/>
              </a:rPr>
              <a:t>):</a:t>
            </a:r>
          </a:p>
          <a:p>
            <a:pPr marL="0" indent="0">
              <a:buNone/>
            </a:pPr>
            <a:r>
              <a:rPr lang="en-US" sz="4800" b="0" dirty="0">
                <a:solidFill>
                  <a:srgbClr val="CCCCCC"/>
                </a:solidFill>
                <a:effectLst/>
                <a:highlight>
                  <a:srgbClr val="1F1F1F"/>
                </a:highlight>
                <a:latin typeface="Consolas" panose="020B0609020204030204" pitchFamily="49" charset="0"/>
              </a:rPr>
              <a:t>    </a:t>
            </a:r>
            <a:r>
              <a:rPr lang="en-US" sz="4800" b="0" dirty="0">
                <a:solidFill>
                  <a:srgbClr val="C586C0"/>
                </a:solidFill>
                <a:effectLst/>
                <a:highlight>
                  <a:srgbClr val="1F1F1F"/>
                </a:highlight>
                <a:latin typeface="Consolas" panose="020B0609020204030204" pitchFamily="49" charset="0"/>
              </a:rPr>
              <a:t>if</a:t>
            </a:r>
            <a:r>
              <a:rPr lang="en-US" sz="4800" b="0" dirty="0">
                <a:solidFill>
                  <a:srgbClr val="CCCCCC"/>
                </a:solidFill>
                <a:effectLst/>
                <a:highlight>
                  <a:srgbClr val="1F1F1F"/>
                </a:highlight>
                <a:latin typeface="Consolas" panose="020B0609020204030204" pitchFamily="49" charset="0"/>
              </a:rPr>
              <a:t> </a:t>
            </a:r>
            <a:r>
              <a:rPr lang="en-US" sz="4800" b="0" dirty="0" err="1">
                <a:solidFill>
                  <a:srgbClr val="9CDCFE"/>
                </a:solidFill>
                <a:effectLst/>
                <a:highlight>
                  <a:srgbClr val="1F1F1F"/>
                </a:highlight>
                <a:latin typeface="Consolas" panose="020B0609020204030204" pitchFamily="49" charset="0"/>
              </a:rPr>
              <a:t>filename</a:t>
            </a:r>
            <a:r>
              <a:rPr lang="en-US" sz="4800" b="0" dirty="0" err="1">
                <a:solidFill>
                  <a:srgbClr val="CCCCCC"/>
                </a:solidFill>
                <a:effectLst/>
                <a:highlight>
                  <a:srgbClr val="1F1F1F"/>
                </a:highlight>
                <a:latin typeface="Consolas" panose="020B0609020204030204" pitchFamily="49" charset="0"/>
              </a:rPr>
              <a:t>.</a:t>
            </a:r>
            <a:r>
              <a:rPr lang="en-US" sz="4800" b="0" dirty="0" err="1">
                <a:solidFill>
                  <a:srgbClr val="DCDCAA"/>
                </a:solidFill>
                <a:effectLst/>
                <a:highlight>
                  <a:srgbClr val="1F1F1F"/>
                </a:highlight>
                <a:latin typeface="Consolas" panose="020B0609020204030204" pitchFamily="49" charset="0"/>
              </a:rPr>
              <a:t>endswith</a:t>
            </a:r>
            <a:r>
              <a:rPr lang="en-US" sz="4800" b="0" dirty="0">
                <a:solidFill>
                  <a:srgbClr val="CCCCCC"/>
                </a:solidFill>
                <a:effectLst/>
                <a:highlight>
                  <a:srgbClr val="1F1F1F"/>
                </a:highlight>
                <a:latin typeface="Consolas" panose="020B0609020204030204" pitchFamily="49" charset="0"/>
              </a:rPr>
              <a:t>(</a:t>
            </a:r>
            <a:r>
              <a:rPr lang="en-US" sz="4800" b="0" dirty="0">
                <a:solidFill>
                  <a:srgbClr val="CE9178"/>
                </a:solidFill>
                <a:effectLst/>
                <a:highlight>
                  <a:srgbClr val="1F1F1F"/>
                </a:highlight>
                <a:latin typeface="Consolas" panose="020B0609020204030204" pitchFamily="49" charset="0"/>
              </a:rPr>
              <a:t>'.txt'</a:t>
            </a:r>
            <a:r>
              <a:rPr lang="en-US" sz="4800" b="0" dirty="0">
                <a:solidFill>
                  <a:srgbClr val="CCCCCC"/>
                </a:solidFill>
                <a:effectLst/>
                <a:highlight>
                  <a:srgbClr val="1F1F1F"/>
                </a:highlight>
                <a:latin typeface="Consolas" panose="020B0609020204030204" pitchFamily="49" charset="0"/>
              </a:rPr>
              <a:t>) </a:t>
            </a:r>
            <a:r>
              <a:rPr lang="en-US" sz="4800" b="0" dirty="0">
                <a:solidFill>
                  <a:srgbClr val="569CD6"/>
                </a:solidFill>
                <a:effectLst/>
                <a:highlight>
                  <a:srgbClr val="1F1F1F"/>
                </a:highlight>
                <a:latin typeface="Consolas" panose="020B0609020204030204" pitchFamily="49" charset="0"/>
              </a:rPr>
              <a:t>and</a:t>
            </a:r>
            <a:r>
              <a:rPr lang="en-US" sz="4800" b="0" dirty="0">
                <a:solidFill>
                  <a:srgbClr val="CCCCCC"/>
                </a:solidFill>
                <a:effectLst/>
                <a:highlight>
                  <a:srgbClr val="1F1F1F"/>
                </a:highlight>
                <a:latin typeface="Consolas" panose="020B0609020204030204" pitchFamily="49" charset="0"/>
              </a:rPr>
              <a:t> </a:t>
            </a:r>
            <a:r>
              <a:rPr lang="en-US" sz="4800" b="0" dirty="0">
                <a:solidFill>
                  <a:srgbClr val="9CDCFE"/>
                </a:solidFill>
                <a:effectLst/>
                <a:highlight>
                  <a:srgbClr val="1F1F1F"/>
                </a:highlight>
                <a:latin typeface="Consolas" panose="020B0609020204030204" pitchFamily="49" charset="0"/>
              </a:rPr>
              <a:t>filename</a:t>
            </a:r>
            <a:r>
              <a:rPr lang="en-US" sz="4800" b="0" dirty="0">
                <a:solidFill>
                  <a:srgbClr val="CCCCCC"/>
                </a:solidFill>
                <a:effectLst/>
                <a:highlight>
                  <a:srgbClr val="1F1F1F"/>
                </a:highlight>
                <a:latin typeface="Consolas" panose="020B0609020204030204" pitchFamily="49" charset="0"/>
              </a:rPr>
              <a:t> </a:t>
            </a:r>
            <a:r>
              <a:rPr lang="en-US" sz="4800" b="0" dirty="0">
                <a:solidFill>
                  <a:srgbClr val="D4D4D4"/>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 </a:t>
            </a:r>
            <a:r>
              <a:rPr lang="en-US" sz="4800" b="0" dirty="0">
                <a:solidFill>
                  <a:srgbClr val="CE9178"/>
                </a:solidFill>
                <a:effectLst/>
                <a:highlight>
                  <a:srgbClr val="1F1F1F"/>
                </a:highlight>
                <a:latin typeface="Consolas" panose="020B0609020204030204" pitchFamily="49" charset="0"/>
              </a:rPr>
              <a:t>'</a:t>
            </a:r>
            <a:r>
              <a:rPr lang="en-US" sz="4800" b="0" dirty="0" err="1">
                <a:solidFill>
                  <a:srgbClr val="CE9178"/>
                </a:solidFill>
                <a:effectLst/>
                <a:highlight>
                  <a:srgbClr val="1F1F1F"/>
                </a:highlight>
                <a:latin typeface="Consolas" panose="020B0609020204030204" pitchFamily="49" charset="0"/>
              </a:rPr>
              <a:t>labels.txt'</a:t>
            </a:r>
            <a:r>
              <a:rPr lang="en-US" sz="4800" b="0" dirty="0" err="1">
                <a:solidFill>
                  <a:srgbClr val="569CD6"/>
                </a:solidFill>
                <a:effectLst/>
                <a:highlight>
                  <a:srgbClr val="1F1F1F"/>
                </a:highlight>
                <a:latin typeface="Consolas" panose="020B0609020204030204" pitchFamily="49" charset="0"/>
              </a:rPr>
              <a:t>and</a:t>
            </a:r>
            <a:r>
              <a:rPr lang="en-US" sz="4800" b="0" dirty="0">
                <a:solidFill>
                  <a:srgbClr val="CCCCCC"/>
                </a:solidFill>
                <a:effectLst/>
                <a:highlight>
                  <a:srgbClr val="1F1F1F"/>
                </a:highlight>
                <a:latin typeface="Consolas" panose="020B0609020204030204" pitchFamily="49" charset="0"/>
              </a:rPr>
              <a:t> </a:t>
            </a:r>
            <a:r>
              <a:rPr lang="en-US" sz="4800" b="0" dirty="0">
                <a:solidFill>
                  <a:srgbClr val="9CDCFE"/>
                </a:solidFill>
                <a:effectLst/>
                <a:highlight>
                  <a:srgbClr val="1F1F1F"/>
                </a:highlight>
                <a:latin typeface="Consolas" panose="020B0609020204030204" pitchFamily="49" charset="0"/>
              </a:rPr>
              <a:t>filename</a:t>
            </a:r>
            <a:r>
              <a:rPr lang="en-US" sz="4800" b="0" dirty="0">
                <a:solidFill>
                  <a:srgbClr val="D4D4D4"/>
                </a:solidFill>
                <a:effectLst/>
                <a:highlight>
                  <a:srgbClr val="1F1F1F"/>
                </a:highlight>
                <a:latin typeface="Consolas" panose="020B0609020204030204" pitchFamily="49" charset="0"/>
              </a:rPr>
              <a:t>!=</a:t>
            </a:r>
            <a:r>
              <a:rPr lang="en-US" sz="4800" b="0" dirty="0">
                <a:solidFill>
                  <a:srgbClr val="CE9178"/>
                </a:solidFill>
                <a:effectLst/>
                <a:highlight>
                  <a:srgbClr val="1F1F1F"/>
                </a:highlight>
                <a:latin typeface="Consolas" panose="020B0609020204030204" pitchFamily="49" charset="0"/>
              </a:rPr>
              <a:t>'classes.txt'</a:t>
            </a:r>
            <a:r>
              <a:rPr lang="en-US" sz="4800" b="0" dirty="0">
                <a:solidFill>
                  <a:srgbClr val="CCCCCC"/>
                </a:solidFill>
                <a:effectLst/>
                <a:highlight>
                  <a:srgbClr val="1F1F1F"/>
                </a:highlight>
                <a:latin typeface="Consolas" panose="020B0609020204030204" pitchFamily="49" charset="0"/>
              </a:rPr>
              <a:t>:</a:t>
            </a:r>
          </a:p>
          <a:p>
            <a:pPr marL="0" indent="0">
              <a:buNone/>
            </a:pPr>
            <a:r>
              <a:rPr lang="en-US" sz="4800" b="0" dirty="0">
                <a:solidFill>
                  <a:srgbClr val="CCCCCC"/>
                </a:solidFill>
                <a:effectLst/>
                <a:highlight>
                  <a:srgbClr val="1F1F1F"/>
                </a:highlight>
                <a:latin typeface="Consolas" panose="020B0609020204030204" pitchFamily="49" charset="0"/>
              </a:rPr>
              <a:t>        </a:t>
            </a:r>
            <a:r>
              <a:rPr lang="en-US" sz="4800" b="0" dirty="0">
                <a:solidFill>
                  <a:srgbClr val="6A9955"/>
                </a:solidFill>
                <a:effectLst/>
                <a:highlight>
                  <a:srgbClr val="1F1F1F"/>
                </a:highlight>
                <a:latin typeface="Consolas" panose="020B0609020204030204" pitchFamily="49" charset="0"/>
              </a:rPr>
              <a:t># Remove the file extension</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CCCCCC"/>
                </a:solidFill>
                <a:effectLst/>
                <a:highlight>
                  <a:srgbClr val="1F1F1F"/>
                </a:highlight>
                <a:latin typeface="Consolas" panose="020B0609020204030204" pitchFamily="49" charset="0"/>
              </a:rPr>
              <a:t>        </a:t>
            </a:r>
            <a:r>
              <a:rPr lang="en-US" sz="4800" b="0" dirty="0" err="1">
                <a:solidFill>
                  <a:srgbClr val="9CDCFE"/>
                </a:solidFill>
                <a:effectLst/>
                <a:highlight>
                  <a:srgbClr val="1F1F1F"/>
                </a:highlight>
                <a:latin typeface="Consolas" panose="020B0609020204030204" pitchFamily="49" charset="0"/>
              </a:rPr>
              <a:t>file_stem</a:t>
            </a:r>
            <a:r>
              <a:rPr lang="en-US" sz="4800" b="0" dirty="0">
                <a:solidFill>
                  <a:srgbClr val="CCCCCC"/>
                </a:solidFill>
                <a:effectLst/>
                <a:highlight>
                  <a:srgbClr val="1F1F1F"/>
                </a:highlight>
                <a:latin typeface="Consolas" panose="020B0609020204030204" pitchFamily="49" charset="0"/>
              </a:rPr>
              <a:t> </a:t>
            </a:r>
            <a:r>
              <a:rPr lang="en-US" sz="4800" b="0" dirty="0">
                <a:solidFill>
                  <a:srgbClr val="D4D4D4"/>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 </a:t>
            </a:r>
            <a:r>
              <a:rPr lang="en-US" sz="4800" b="0" dirty="0" err="1">
                <a:solidFill>
                  <a:srgbClr val="4EC9B0"/>
                </a:solidFill>
                <a:effectLst/>
                <a:highlight>
                  <a:srgbClr val="1F1F1F"/>
                </a:highlight>
                <a:latin typeface="Consolas" panose="020B0609020204030204" pitchFamily="49" charset="0"/>
              </a:rPr>
              <a:t>os</a:t>
            </a:r>
            <a:r>
              <a:rPr lang="en-US" sz="4800" b="0" dirty="0" err="1">
                <a:solidFill>
                  <a:srgbClr val="CCCCCC"/>
                </a:solidFill>
                <a:effectLst/>
                <a:highlight>
                  <a:srgbClr val="1F1F1F"/>
                </a:highlight>
                <a:latin typeface="Consolas" panose="020B0609020204030204" pitchFamily="49" charset="0"/>
              </a:rPr>
              <a:t>.</a:t>
            </a:r>
            <a:r>
              <a:rPr lang="en-US" sz="4800" b="0" dirty="0" err="1">
                <a:solidFill>
                  <a:srgbClr val="9CDCFE"/>
                </a:solidFill>
                <a:effectLst/>
                <a:highlight>
                  <a:srgbClr val="1F1F1F"/>
                </a:highlight>
                <a:latin typeface="Consolas" panose="020B0609020204030204" pitchFamily="49" charset="0"/>
              </a:rPr>
              <a:t>path</a:t>
            </a:r>
            <a:r>
              <a:rPr lang="en-US" sz="4800" b="0" dirty="0" err="1">
                <a:solidFill>
                  <a:srgbClr val="CCCCCC"/>
                </a:solidFill>
                <a:effectLst/>
                <a:highlight>
                  <a:srgbClr val="1F1F1F"/>
                </a:highlight>
                <a:latin typeface="Consolas" panose="020B0609020204030204" pitchFamily="49" charset="0"/>
              </a:rPr>
              <a:t>.</a:t>
            </a:r>
            <a:r>
              <a:rPr lang="en-US" sz="4800" b="0" dirty="0" err="1">
                <a:solidFill>
                  <a:srgbClr val="DCDCAA"/>
                </a:solidFill>
                <a:effectLst/>
                <a:highlight>
                  <a:srgbClr val="1F1F1F"/>
                </a:highlight>
                <a:latin typeface="Consolas" panose="020B0609020204030204" pitchFamily="49" charset="0"/>
              </a:rPr>
              <a:t>splitext</a:t>
            </a:r>
            <a:r>
              <a:rPr lang="en-US" sz="4800" b="0" dirty="0">
                <a:solidFill>
                  <a:srgbClr val="CCCCCC"/>
                </a:solidFill>
                <a:effectLst/>
                <a:highlight>
                  <a:srgbClr val="1F1F1F"/>
                </a:highlight>
                <a:latin typeface="Consolas" panose="020B0609020204030204" pitchFamily="49" charset="0"/>
              </a:rPr>
              <a:t>(</a:t>
            </a:r>
            <a:r>
              <a:rPr lang="en-US" sz="4800" b="0" dirty="0">
                <a:solidFill>
                  <a:srgbClr val="9CDCFE"/>
                </a:solidFill>
                <a:effectLst/>
                <a:highlight>
                  <a:srgbClr val="1F1F1F"/>
                </a:highlight>
                <a:latin typeface="Consolas" panose="020B0609020204030204" pitchFamily="49" charset="0"/>
              </a:rPr>
              <a:t>filename</a:t>
            </a:r>
            <a:r>
              <a:rPr lang="en-US" sz="4800" b="0" dirty="0">
                <a:solidFill>
                  <a:srgbClr val="CCCCCC"/>
                </a:solidFill>
                <a:effectLst/>
                <a:highlight>
                  <a:srgbClr val="1F1F1F"/>
                </a:highlight>
                <a:latin typeface="Consolas" panose="020B0609020204030204" pitchFamily="49" charset="0"/>
              </a:rPr>
              <a:t>)[</a:t>
            </a:r>
            <a:r>
              <a:rPr lang="en-US" sz="4800" b="0" dirty="0">
                <a:solidFill>
                  <a:srgbClr val="B5CEA8"/>
                </a:solidFill>
                <a:effectLst/>
                <a:highlight>
                  <a:srgbClr val="1F1F1F"/>
                </a:highlight>
                <a:latin typeface="Consolas" panose="020B0609020204030204" pitchFamily="49" charset="0"/>
              </a:rPr>
              <a:t>0</a:t>
            </a:r>
            <a:r>
              <a:rPr lang="en-US" sz="4800" b="0" dirty="0">
                <a:solidFill>
                  <a:srgbClr val="CCCCCC"/>
                </a:solidFill>
                <a:effectLst/>
                <a:highlight>
                  <a:srgbClr val="1F1F1F"/>
                </a:highlight>
                <a:latin typeface="Consolas" panose="020B0609020204030204" pitchFamily="49" charset="0"/>
              </a:rPr>
              <a:t>]        </a:t>
            </a:r>
          </a:p>
          <a:p>
            <a:pPr marL="0" indent="0">
              <a:buNone/>
            </a:pPr>
            <a:r>
              <a:rPr lang="en-US" sz="4800" b="0" dirty="0">
                <a:solidFill>
                  <a:srgbClr val="CCCCCC"/>
                </a:solidFill>
                <a:effectLst/>
                <a:highlight>
                  <a:srgbClr val="1F1F1F"/>
                </a:highlight>
                <a:latin typeface="Consolas" panose="020B0609020204030204" pitchFamily="49" charset="0"/>
              </a:rPr>
              <a:t>        </a:t>
            </a:r>
            <a:r>
              <a:rPr lang="en-US" sz="4800" b="0" dirty="0">
                <a:solidFill>
                  <a:srgbClr val="6A9955"/>
                </a:solidFill>
                <a:effectLst/>
                <a:highlight>
                  <a:srgbClr val="1F1F1F"/>
                </a:highlight>
                <a:latin typeface="Consolas" panose="020B0609020204030204" pitchFamily="49" charset="0"/>
              </a:rPr>
              <a:t># Construct the full path to the file</a:t>
            </a:r>
            <a:endParaRPr lang="en-US" sz="4800" b="0" dirty="0">
              <a:solidFill>
                <a:srgbClr val="CCCCCC"/>
              </a:solidFill>
              <a:effectLst/>
              <a:highlight>
                <a:srgbClr val="1F1F1F"/>
              </a:highlight>
              <a:latin typeface="Consolas" panose="020B0609020204030204" pitchFamily="49" charset="0"/>
            </a:endParaRPr>
          </a:p>
          <a:p>
            <a:pPr marL="0" indent="0">
              <a:buNone/>
            </a:pPr>
            <a:r>
              <a:rPr lang="en-US" sz="4800" b="0" dirty="0">
                <a:solidFill>
                  <a:srgbClr val="CCCCCC"/>
                </a:solidFill>
                <a:effectLst/>
                <a:highlight>
                  <a:srgbClr val="1F1F1F"/>
                </a:highlight>
                <a:latin typeface="Consolas" panose="020B0609020204030204" pitchFamily="49" charset="0"/>
              </a:rPr>
              <a:t>        </a:t>
            </a:r>
            <a:r>
              <a:rPr lang="en-US" sz="4800" b="0" dirty="0" err="1">
                <a:solidFill>
                  <a:srgbClr val="9CDCFE"/>
                </a:solidFill>
                <a:effectLst/>
                <a:highlight>
                  <a:srgbClr val="1F1F1F"/>
                </a:highlight>
                <a:latin typeface="Consolas" panose="020B0609020204030204" pitchFamily="49" charset="0"/>
              </a:rPr>
              <a:t>filepath</a:t>
            </a:r>
            <a:r>
              <a:rPr lang="en-US" sz="4800" b="0" dirty="0">
                <a:solidFill>
                  <a:srgbClr val="CCCCCC"/>
                </a:solidFill>
                <a:effectLst/>
                <a:highlight>
                  <a:srgbClr val="1F1F1F"/>
                </a:highlight>
                <a:latin typeface="Consolas" panose="020B0609020204030204" pitchFamily="49" charset="0"/>
              </a:rPr>
              <a:t> </a:t>
            </a:r>
            <a:r>
              <a:rPr lang="en-US" sz="4800" b="0" dirty="0">
                <a:solidFill>
                  <a:srgbClr val="D4D4D4"/>
                </a:solidFill>
                <a:effectLst/>
                <a:highlight>
                  <a:srgbClr val="1F1F1F"/>
                </a:highlight>
                <a:latin typeface="Consolas" panose="020B0609020204030204" pitchFamily="49" charset="0"/>
              </a:rPr>
              <a:t>=</a:t>
            </a:r>
            <a:r>
              <a:rPr lang="en-US" sz="4800" b="0" dirty="0">
                <a:solidFill>
                  <a:srgbClr val="CCCCCC"/>
                </a:solidFill>
                <a:effectLst/>
                <a:highlight>
                  <a:srgbClr val="1F1F1F"/>
                </a:highlight>
                <a:latin typeface="Consolas" panose="020B0609020204030204" pitchFamily="49" charset="0"/>
              </a:rPr>
              <a:t> </a:t>
            </a:r>
            <a:r>
              <a:rPr lang="en-US" sz="4800" b="0" dirty="0" err="1">
                <a:solidFill>
                  <a:srgbClr val="4EC9B0"/>
                </a:solidFill>
                <a:effectLst/>
                <a:highlight>
                  <a:srgbClr val="1F1F1F"/>
                </a:highlight>
                <a:latin typeface="Consolas" panose="020B0609020204030204" pitchFamily="49" charset="0"/>
              </a:rPr>
              <a:t>os</a:t>
            </a:r>
            <a:r>
              <a:rPr lang="en-US" sz="4800" b="0" dirty="0" err="1">
                <a:solidFill>
                  <a:srgbClr val="CCCCCC"/>
                </a:solidFill>
                <a:effectLst/>
                <a:highlight>
                  <a:srgbClr val="1F1F1F"/>
                </a:highlight>
                <a:latin typeface="Consolas" panose="020B0609020204030204" pitchFamily="49" charset="0"/>
              </a:rPr>
              <a:t>.</a:t>
            </a:r>
            <a:r>
              <a:rPr lang="en-US" sz="4800" b="0" dirty="0" err="1">
                <a:solidFill>
                  <a:srgbClr val="9CDCFE"/>
                </a:solidFill>
                <a:effectLst/>
                <a:highlight>
                  <a:srgbClr val="1F1F1F"/>
                </a:highlight>
                <a:latin typeface="Consolas" panose="020B0609020204030204" pitchFamily="49" charset="0"/>
              </a:rPr>
              <a:t>path</a:t>
            </a:r>
            <a:r>
              <a:rPr lang="en-US" sz="4800" b="0" dirty="0" err="1">
                <a:solidFill>
                  <a:srgbClr val="CCCCCC"/>
                </a:solidFill>
                <a:effectLst/>
                <a:highlight>
                  <a:srgbClr val="1F1F1F"/>
                </a:highlight>
                <a:latin typeface="Consolas" panose="020B0609020204030204" pitchFamily="49" charset="0"/>
              </a:rPr>
              <a:t>.</a:t>
            </a:r>
            <a:r>
              <a:rPr lang="en-US" sz="4800" b="0" dirty="0" err="1">
                <a:solidFill>
                  <a:srgbClr val="DCDCAA"/>
                </a:solidFill>
                <a:effectLst/>
                <a:highlight>
                  <a:srgbClr val="1F1F1F"/>
                </a:highlight>
                <a:latin typeface="Consolas" panose="020B0609020204030204" pitchFamily="49" charset="0"/>
              </a:rPr>
              <a:t>join</a:t>
            </a:r>
            <a:r>
              <a:rPr lang="en-US" sz="4800" b="0" dirty="0">
                <a:solidFill>
                  <a:srgbClr val="CCCCCC"/>
                </a:solidFill>
                <a:effectLst/>
                <a:highlight>
                  <a:srgbClr val="1F1F1F"/>
                </a:highlight>
                <a:latin typeface="Consolas" panose="020B0609020204030204" pitchFamily="49" charset="0"/>
              </a:rPr>
              <a:t>(</a:t>
            </a:r>
            <a:r>
              <a:rPr lang="en-US" sz="4800" b="0" dirty="0">
                <a:solidFill>
                  <a:srgbClr val="9CDCFE"/>
                </a:solidFill>
                <a:effectLst/>
                <a:highlight>
                  <a:srgbClr val="1F1F1F"/>
                </a:highlight>
                <a:latin typeface="Consolas" panose="020B0609020204030204" pitchFamily="49" charset="0"/>
              </a:rPr>
              <a:t>directory</a:t>
            </a:r>
            <a:r>
              <a:rPr lang="en-US" sz="4800" b="0" dirty="0">
                <a:solidFill>
                  <a:srgbClr val="CCCCCC"/>
                </a:solidFill>
                <a:effectLst/>
                <a:highlight>
                  <a:srgbClr val="1F1F1F"/>
                </a:highlight>
                <a:latin typeface="Consolas" panose="020B0609020204030204" pitchFamily="49" charset="0"/>
              </a:rPr>
              <a:t>, </a:t>
            </a:r>
            <a:r>
              <a:rPr lang="en-US" sz="4800" b="0" dirty="0">
                <a:solidFill>
                  <a:srgbClr val="9CDCFE"/>
                </a:solidFill>
                <a:effectLst/>
                <a:highlight>
                  <a:srgbClr val="1F1F1F"/>
                </a:highlight>
                <a:latin typeface="Consolas" panose="020B0609020204030204" pitchFamily="49" charset="0"/>
              </a:rPr>
              <a:t>filename</a:t>
            </a:r>
            <a:r>
              <a:rPr lang="en-US" sz="4800" b="0" dirty="0">
                <a:solidFill>
                  <a:srgbClr val="CCCCCC"/>
                </a:solidFill>
                <a:effectLst/>
                <a:highlight>
                  <a:srgbClr val="1F1F1F"/>
                </a:highlight>
                <a:latin typeface="Consolas" panose="020B0609020204030204" pitchFamily="49" charset="0"/>
              </a:rPr>
              <a:t>)        </a:t>
            </a:r>
          </a:p>
          <a:p>
            <a:pPr marL="0" indent="0">
              <a:buNone/>
            </a:pPr>
            <a:r>
              <a:rPr lang="en-US" sz="4800" b="0" dirty="0">
                <a:solidFill>
                  <a:srgbClr val="CCCCCC"/>
                </a:solidFill>
                <a:effectLst/>
                <a:highlight>
                  <a:srgbClr val="1F1F1F"/>
                </a:highlight>
                <a:latin typeface="Consolas" panose="020B0609020204030204" pitchFamily="49" charset="0"/>
              </a:rPr>
              <a:t>                </a:t>
            </a:r>
          </a:p>
          <a:p>
            <a:pPr marL="0" indent="0">
              <a:buNone/>
            </a:pPr>
            <a:br>
              <a:rPr lang="en-US" sz="4800" b="0" dirty="0">
                <a:solidFill>
                  <a:srgbClr val="CCCCCC"/>
                </a:solidFill>
                <a:effectLst/>
                <a:highlight>
                  <a:srgbClr val="1F1F1F"/>
                </a:highlight>
                <a:latin typeface="Consolas" panose="020B0609020204030204" pitchFamily="49" charset="0"/>
              </a:rPr>
            </a:br>
            <a:endParaRPr lang="he-IL" b="1" dirty="0"/>
          </a:p>
        </p:txBody>
      </p:sp>
      <p:sp>
        <p:nvSpPr>
          <p:cNvPr id="2" name="מציין מיקום תוכן 4">
            <a:extLst>
              <a:ext uri="{FF2B5EF4-FFF2-40B4-BE49-F238E27FC236}">
                <a16:creationId xmlns:a16="http://schemas.microsoft.com/office/drawing/2014/main" id="{C5CDD8ED-534C-C07E-BCDA-E90BEC29D115}"/>
              </a:ext>
            </a:extLst>
          </p:cNvPr>
          <p:cNvSpPr txBox="1">
            <a:spLocks/>
          </p:cNvSpPr>
          <p:nvPr/>
        </p:nvSpPr>
        <p:spPr>
          <a:xfrm>
            <a:off x="5775960" y="76200"/>
            <a:ext cx="5867400" cy="678220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6A9955"/>
                </a:solidFill>
                <a:highlight>
                  <a:srgbClr val="1F1F1F"/>
                </a:highlight>
                <a:latin typeface="Consolas" panose="020B0609020204030204" pitchFamily="49" charset="0"/>
              </a:rPr>
              <a:t># Open and read the file</a:t>
            </a:r>
            <a:endParaRPr lang="en-US" sz="48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C586C0"/>
                </a:solidFill>
                <a:highlight>
                  <a:srgbClr val="1F1F1F"/>
                </a:highlight>
                <a:latin typeface="Consolas" panose="020B0609020204030204" pitchFamily="49" charset="0"/>
              </a:rPr>
              <a:t>with</a:t>
            </a:r>
            <a:r>
              <a:rPr lang="en-US" sz="4800" dirty="0">
                <a:solidFill>
                  <a:srgbClr val="CCCCCC"/>
                </a:solidFill>
                <a:highlight>
                  <a:srgbClr val="1F1F1F"/>
                </a:highlight>
                <a:latin typeface="Consolas" panose="020B0609020204030204" pitchFamily="49" charset="0"/>
              </a:rPr>
              <a:t> </a:t>
            </a:r>
            <a:r>
              <a:rPr lang="en-US" sz="4800" dirty="0">
                <a:solidFill>
                  <a:srgbClr val="DCDCAA"/>
                </a:solidFill>
                <a:highlight>
                  <a:srgbClr val="1F1F1F"/>
                </a:highlight>
                <a:latin typeface="Consolas" panose="020B0609020204030204" pitchFamily="49" charset="0"/>
              </a:rPr>
              <a:t>open</a:t>
            </a:r>
            <a:r>
              <a:rPr lang="en-US" sz="4800" dirty="0">
                <a:solidFill>
                  <a:srgbClr val="CCCCCC"/>
                </a:solidFill>
                <a:highlight>
                  <a:srgbClr val="1F1F1F"/>
                </a:highlight>
                <a:latin typeface="Consolas" panose="020B0609020204030204" pitchFamily="49" charset="0"/>
              </a:rPr>
              <a:t>(</a:t>
            </a:r>
            <a:r>
              <a:rPr lang="en-US" sz="4800" dirty="0" err="1">
                <a:solidFill>
                  <a:srgbClr val="9CDCFE"/>
                </a:solidFill>
                <a:highlight>
                  <a:srgbClr val="1F1F1F"/>
                </a:highlight>
                <a:latin typeface="Consolas" panose="020B0609020204030204" pitchFamily="49" charset="0"/>
              </a:rPr>
              <a:t>filepath</a:t>
            </a:r>
            <a:r>
              <a:rPr lang="en-US" sz="4800" dirty="0">
                <a:solidFill>
                  <a:srgbClr val="CCCCCC"/>
                </a:solidFill>
                <a:highlight>
                  <a:srgbClr val="1F1F1F"/>
                </a:highlight>
                <a:latin typeface="Consolas" panose="020B0609020204030204" pitchFamily="49" charset="0"/>
              </a:rPr>
              <a:t>, </a:t>
            </a:r>
            <a:r>
              <a:rPr lang="en-US" sz="4800" dirty="0">
                <a:solidFill>
                  <a:srgbClr val="CE9178"/>
                </a:solidFill>
                <a:highlight>
                  <a:srgbClr val="1F1F1F"/>
                </a:highlight>
                <a:latin typeface="Consolas" panose="020B0609020204030204" pitchFamily="49" charset="0"/>
              </a:rPr>
              <a:t>'r'</a:t>
            </a:r>
            <a:r>
              <a:rPr lang="en-US" sz="4800" dirty="0">
                <a:solidFill>
                  <a:srgbClr val="CCCCCC"/>
                </a:solidFill>
                <a:highlight>
                  <a:srgbClr val="1F1F1F"/>
                </a:highlight>
                <a:latin typeface="Consolas" panose="020B0609020204030204" pitchFamily="49" charset="0"/>
              </a:rPr>
              <a:t>) </a:t>
            </a:r>
            <a:r>
              <a:rPr lang="en-US" sz="4800" dirty="0">
                <a:solidFill>
                  <a:srgbClr val="C586C0"/>
                </a:solidFill>
                <a:highlight>
                  <a:srgbClr val="1F1F1F"/>
                </a:highlight>
                <a:latin typeface="Consolas" panose="020B0609020204030204" pitchFamily="49" charset="0"/>
              </a:rPr>
              <a:t>as</a:t>
            </a:r>
            <a:r>
              <a:rPr lang="en-US" sz="4800" dirty="0">
                <a:solidFill>
                  <a:srgbClr val="CCCCCC"/>
                </a:solidFill>
                <a:highlight>
                  <a:srgbClr val="1F1F1F"/>
                </a:highlight>
                <a:latin typeface="Consolas" panose="020B0609020204030204" pitchFamily="49" charset="0"/>
              </a:rPr>
              <a:t> </a:t>
            </a:r>
            <a:r>
              <a:rPr lang="en-US" sz="4800" dirty="0">
                <a:solidFill>
                  <a:srgbClr val="9CDCFE"/>
                </a:solidFill>
                <a:highlight>
                  <a:srgbClr val="1F1F1F"/>
                </a:highlight>
                <a:latin typeface="Consolas" panose="020B0609020204030204" pitchFamily="49" charset="0"/>
              </a:rPr>
              <a:t>file</a:t>
            </a:r>
            <a:r>
              <a:rPr lang="en-US" sz="4800" dirty="0">
                <a:solidFill>
                  <a:srgbClr val="CCCCCC"/>
                </a:solidFill>
                <a:highlight>
                  <a:srgbClr val="1F1F1F"/>
                </a:highlight>
                <a:latin typeface="Consolas" panose="020B0609020204030204" pitchFamily="49" charset="0"/>
              </a:rPr>
              <a:t>:</a:t>
            </a: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6A9955"/>
                </a:solidFill>
                <a:highlight>
                  <a:srgbClr val="1F1F1F"/>
                </a:highlight>
                <a:latin typeface="Consolas" panose="020B0609020204030204" pitchFamily="49" charset="0"/>
              </a:rPr>
              <a:t># Read the first line (assuming &lt;</a:t>
            </a:r>
            <a:r>
              <a:rPr lang="en-US" sz="4800" dirty="0" err="1">
                <a:solidFill>
                  <a:srgbClr val="6A9955"/>
                </a:solidFill>
                <a:highlight>
                  <a:srgbClr val="1F1F1F"/>
                </a:highlight>
                <a:latin typeface="Consolas" panose="020B0609020204030204" pitchFamily="49" charset="0"/>
              </a:rPr>
              <a:t>category_index</a:t>
            </a:r>
            <a:r>
              <a:rPr lang="en-US" sz="4800" dirty="0">
                <a:solidFill>
                  <a:srgbClr val="6A9955"/>
                </a:solidFill>
                <a:highlight>
                  <a:srgbClr val="1F1F1F"/>
                </a:highlight>
                <a:latin typeface="Consolas" panose="020B0609020204030204" pitchFamily="49" charset="0"/>
              </a:rPr>
              <a:t>&gt; is on the first line)</a:t>
            </a:r>
            <a:endParaRPr lang="en-US" sz="48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err="1">
                <a:solidFill>
                  <a:srgbClr val="9CDCFE"/>
                </a:solidFill>
                <a:highlight>
                  <a:srgbClr val="1F1F1F"/>
                </a:highlight>
                <a:latin typeface="Consolas" panose="020B0609020204030204" pitchFamily="49" charset="0"/>
              </a:rPr>
              <a:t>first_line</a:t>
            </a:r>
            <a:r>
              <a:rPr lang="en-US" sz="4800" dirty="0">
                <a:solidFill>
                  <a:srgbClr val="CCCCCC"/>
                </a:solidFill>
                <a:highlight>
                  <a:srgbClr val="1F1F1F"/>
                </a:highlight>
                <a:latin typeface="Consolas" panose="020B0609020204030204" pitchFamily="49" charset="0"/>
              </a:rPr>
              <a:t> </a:t>
            </a:r>
            <a:r>
              <a:rPr lang="en-US" sz="4800" dirty="0">
                <a:solidFill>
                  <a:srgbClr val="D4D4D4"/>
                </a:solidFill>
                <a:highlight>
                  <a:srgbClr val="1F1F1F"/>
                </a:highlight>
                <a:latin typeface="Consolas" panose="020B0609020204030204" pitchFamily="49" charset="0"/>
              </a:rPr>
              <a:t>=</a:t>
            </a:r>
            <a:r>
              <a:rPr lang="en-US" sz="4800" dirty="0">
                <a:solidFill>
                  <a:srgbClr val="CCCCCC"/>
                </a:solidFill>
                <a:highlight>
                  <a:srgbClr val="1F1F1F"/>
                </a:highlight>
                <a:latin typeface="Consolas" panose="020B0609020204030204" pitchFamily="49" charset="0"/>
              </a:rPr>
              <a:t> </a:t>
            </a:r>
            <a:r>
              <a:rPr lang="en-US" sz="4800" dirty="0" err="1">
                <a:solidFill>
                  <a:srgbClr val="9CDCFE"/>
                </a:solidFill>
                <a:highlight>
                  <a:srgbClr val="1F1F1F"/>
                </a:highlight>
                <a:latin typeface="Consolas" panose="020B0609020204030204" pitchFamily="49" charset="0"/>
              </a:rPr>
              <a:t>file</a:t>
            </a:r>
            <a:r>
              <a:rPr lang="en-US" sz="4800" dirty="0" err="1">
                <a:solidFill>
                  <a:srgbClr val="CCCCCC"/>
                </a:solidFill>
                <a:highlight>
                  <a:srgbClr val="1F1F1F"/>
                </a:highlight>
                <a:latin typeface="Consolas" panose="020B0609020204030204" pitchFamily="49" charset="0"/>
              </a:rPr>
              <a:t>.</a:t>
            </a:r>
            <a:r>
              <a:rPr lang="en-US" sz="4800" dirty="0" err="1">
                <a:solidFill>
                  <a:srgbClr val="DCDCAA"/>
                </a:solidFill>
                <a:highlight>
                  <a:srgbClr val="1F1F1F"/>
                </a:highlight>
                <a:latin typeface="Consolas" panose="020B0609020204030204" pitchFamily="49" charset="0"/>
              </a:rPr>
              <a:t>readline</a:t>
            </a:r>
            <a:r>
              <a:rPr lang="en-US" sz="4800" dirty="0">
                <a:solidFill>
                  <a:srgbClr val="CCCCCC"/>
                </a:solidFill>
                <a:highlight>
                  <a:srgbClr val="1F1F1F"/>
                </a:highlight>
                <a:latin typeface="Consolas" panose="020B0609020204030204" pitchFamily="49" charset="0"/>
              </a:rPr>
              <a:t>().</a:t>
            </a:r>
            <a:r>
              <a:rPr lang="en-US" sz="4800" dirty="0">
                <a:solidFill>
                  <a:srgbClr val="DCDCAA"/>
                </a:solidFill>
                <a:highlight>
                  <a:srgbClr val="1F1F1F"/>
                </a:highlight>
                <a:latin typeface="Consolas" panose="020B0609020204030204" pitchFamily="49" charset="0"/>
              </a:rPr>
              <a:t>strip</a:t>
            </a:r>
            <a:r>
              <a:rPr lang="en-US" sz="4800" dirty="0">
                <a:solidFill>
                  <a:srgbClr val="CCCCCC"/>
                </a:solidFill>
                <a:highlight>
                  <a:srgbClr val="1F1F1F"/>
                </a:highlight>
                <a:latin typeface="Consolas" panose="020B0609020204030204" pitchFamily="49" charset="0"/>
              </a:rPr>
              <a:t>()</a:t>
            </a: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C586C0"/>
                </a:solidFill>
                <a:highlight>
                  <a:srgbClr val="1F1F1F"/>
                </a:highlight>
                <a:latin typeface="Consolas" panose="020B0609020204030204" pitchFamily="49" charset="0"/>
              </a:rPr>
              <a:t>try</a:t>
            </a:r>
            <a:r>
              <a:rPr lang="en-US" sz="4800" dirty="0">
                <a:solidFill>
                  <a:srgbClr val="CCCCCC"/>
                </a:solidFill>
                <a:highlight>
                  <a:srgbClr val="1F1F1F"/>
                </a:highlight>
                <a:latin typeface="Consolas" panose="020B0609020204030204" pitchFamily="49" charset="0"/>
              </a:rPr>
              <a:t>:</a:t>
            </a: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6A9955"/>
                </a:solidFill>
                <a:highlight>
                  <a:srgbClr val="1F1F1F"/>
                </a:highlight>
                <a:latin typeface="Consolas" panose="020B0609020204030204" pitchFamily="49" charset="0"/>
              </a:rPr>
              <a:t># Split the line to get the category index</a:t>
            </a:r>
            <a:endParaRPr lang="en-US" sz="48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err="1">
                <a:solidFill>
                  <a:srgbClr val="9CDCFE"/>
                </a:solidFill>
                <a:highlight>
                  <a:srgbClr val="1F1F1F"/>
                </a:highlight>
                <a:latin typeface="Consolas" panose="020B0609020204030204" pitchFamily="49" charset="0"/>
              </a:rPr>
              <a:t>category_index</a:t>
            </a:r>
            <a:r>
              <a:rPr lang="en-US" sz="4800" dirty="0">
                <a:solidFill>
                  <a:srgbClr val="CCCCCC"/>
                </a:solidFill>
                <a:highlight>
                  <a:srgbClr val="1F1F1F"/>
                </a:highlight>
                <a:latin typeface="Consolas" panose="020B0609020204030204" pitchFamily="49" charset="0"/>
              </a:rPr>
              <a:t> </a:t>
            </a:r>
            <a:r>
              <a:rPr lang="en-US" sz="4800" dirty="0">
                <a:solidFill>
                  <a:srgbClr val="D4D4D4"/>
                </a:solidFill>
                <a:highlight>
                  <a:srgbClr val="1F1F1F"/>
                </a:highlight>
                <a:latin typeface="Consolas" panose="020B0609020204030204" pitchFamily="49" charset="0"/>
              </a:rPr>
              <a:t>=</a:t>
            </a:r>
            <a:r>
              <a:rPr lang="en-US" sz="4800" dirty="0">
                <a:solidFill>
                  <a:srgbClr val="CCCCCC"/>
                </a:solidFill>
                <a:highlight>
                  <a:srgbClr val="1F1F1F"/>
                </a:highlight>
                <a:latin typeface="Consolas" panose="020B0609020204030204" pitchFamily="49" charset="0"/>
              </a:rPr>
              <a:t> </a:t>
            </a:r>
            <a:r>
              <a:rPr lang="en-US" sz="4800" dirty="0">
                <a:solidFill>
                  <a:srgbClr val="4EC9B0"/>
                </a:solidFill>
                <a:highlight>
                  <a:srgbClr val="1F1F1F"/>
                </a:highlight>
                <a:latin typeface="Consolas" panose="020B0609020204030204" pitchFamily="49" charset="0"/>
              </a:rPr>
              <a:t>int</a:t>
            </a:r>
            <a:r>
              <a:rPr lang="en-US" sz="4800" dirty="0">
                <a:solidFill>
                  <a:srgbClr val="CCCCCC"/>
                </a:solidFill>
                <a:highlight>
                  <a:srgbClr val="1F1F1F"/>
                </a:highlight>
                <a:latin typeface="Consolas" panose="020B0609020204030204" pitchFamily="49" charset="0"/>
              </a:rPr>
              <a:t>(</a:t>
            </a:r>
            <a:r>
              <a:rPr lang="en-US" sz="4800" dirty="0" err="1">
                <a:solidFill>
                  <a:srgbClr val="9CDCFE"/>
                </a:solidFill>
                <a:highlight>
                  <a:srgbClr val="1F1F1F"/>
                </a:highlight>
                <a:latin typeface="Consolas" panose="020B0609020204030204" pitchFamily="49" charset="0"/>
              </a:rPr>
              <a:t>first_line</a:t>
            </a:r>
            <a:r>
              <a:rPr lang="en-US" sz="4800" dirty="0" err="1">
                <a:solidFill>
                  <a:srgbClr val="CCCCCC"/>
                </a:solidFill>
                <a:highlight>
                  <a:srgbClr val="1F1F1F"/>
                </a:highlight>
                <a:latin typeface="Consolas" panose="020B0609020204030204" pitchFamily="49" charset="0"/>
              </a:rPr>
              <a:t>.</a:t>
            </a:r>
            <a:r>
              <a:rPr lang="en-US" sz="4800" dirty="0" err="1">
                <a:solidFill>
                  <a:srgbClr val="DCDCAA"/>
                </a:solidFill>
                <a:highlight>
                  <a:srgbClr val="1F1F1F"/>
                </a:highlight>
                <a:latin typeface="Consolas" panose="020B0609020204030204" pitchFamily="49" charset="0"/>
              </a:rPr>
              <a:t>split</a:t>
            </a:r>
            <a:r>
              <a:rPr lang="en-US" sz="4800" dirty="0">
                <a:solidFill>
                  <a:srgbClr val="CCCCCC"/>
                </a:solidFill>
                <a:highlight>
                  <a:srgbClr val="1F1F1F"/>
                </a:highlight>
                <a:latin typeface="Consolas" panose="020B0609020204030204" pitchFamily="49" charset="0"/>
              </a:rPr>
              <a:t>()[</a:t>
            </a:r>
            <a:r>
              <a:rPr lang="en-US" sz="4800" dirty="0">
                <a:solidFill>
                  <a:srgbClr val="B5CEA8"/>
                </a:solidFill>
                <a:highlight>
                  <a:srgbClr val="1F1F1F"/>
                </a:highlight>
                <a:latin typeface="Consolas" panose="020B0609020204030204" pitchFamily="49" charset="0"/>
              </a:rPr>
              <a:t>0</a:t>
            </a:r>
            <a:r>
              <a:rPr lang="en-US" sz="4800" dirty="0">
                <a:solidFill>
                  <a:srgbClr val="CCCCCC"/>
                </a:solidFill>
                <a:highlight>
                  <a:srgbClr val="1F1F1F"/>
                </a:highlight>
                <a:latin typeface="Consolas" panose="020B0609020204030204" pitchFamily="49" charset="0"/>
              </a:rPr>
              <a:t>])  </a:t>
            </a:r>
            <a:r>
              <a:rPr lang="en-US" sz="4800" dirty="0">
                <a:solidFill>
                  <a:srgbClr val="6A9955"/>
                </a:solidFill>
                <a:highlight>
                  <a:srgbClr val="1F1F1F"/>
                </a:highlight>
                <a:latin typeface="Consolas" panose="020B0609020204030204" pitchFamily="49" charset="0"/>
              </a:rPr>
              <a:t># Assuming &lt;</a:t>
            </a:r>
            <a:r>
              <a:rPr lang="en-US" sz="4800" dirty="0" err="1">
                <a:solidFill>
                  <a:srgbClr val="6A9955"/>
                </a:solidFill>
                <a:highlight>
                  <a:srgbClr val="1F1F1F"/>
                </a:highlight>
                <a:latin typeface="Consolas" panose="020B0609020204030204" pitchFamily="49" charset="0"/>
              </a:rPr>
              <a:t>category_index</a:t>
            </a:r>
            <a:r>
              <a:rPr lang="en-US" sz="4800" dirty="0">
                <a:solidFill>
                  <a:srgbClr val="6A9955"/>
                </a:solidFill>
                <a:highlight>
                  <a:srgbClr val="1F1F1F"/>
                </a:highlight>
                <a:latin typeface="Consolas" panose="020B0609020204030204" pitchFamily="49" charset="0"/>
              </a:rPr>
              <a:t>&gt; is the first part of the line</a:t>
            </a:r>
            <a:r>
              <a:rPr lang="en-US" sz="4800" dirty="0">
                <a:solidFill>
                  <a:srgbClr val="CCCCCC"/>
                </a:solidFill>
                <a:highlight>
                  <a:srgbClr val="1F1F1F"/>
                </a:highlight>
                <a:latin typeface="Consolas" panose="020B0609020204030204" pitchFamily="49" charset="0"/>
              </a:rPr>
              <a:t>               </a:t>
            </a: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6A9955"/>
                </a:solidFill>
                <a:highlight>
                  <a:srgbClr val="1F1F1F"/>
                </a:highlight>
                <a:latin typeface="Consolas" panose="020B0609020204030204" pitchFamily="49" charset="0"/>
              </a:rPr>
              <a:t># Map the category index to the category name</a:t>
            </a:r>
            <a:endParaRPr lang="en-US" sz="48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err="1">
                <a:solidFill>
                  <a:srgbClr val="9CDCFE"/>
                </a:solidFill>
                <a:highlight>
                  <a:srgbClr val="1F1F1F"/>
                </a:highlight>
                <a:latin typeface="Consolas" panose="020B0609020204030204" pitchFamily="49" charset="0"/>
              </a:rPr>
              <a:t>category_name</a:t>
            </a:r>
            <a:r>
              <a:rPr lang="en-US" sz="4800" dirty="0">
                <a:solidFill>
                  <a:srgbClr val="D4D4D4"/>
                </a:solidFill>
                <a:highlight>
                  <a:srgbClr val="1F1F1F"/>
                </a:highlight>
                <a:latin typeface="Consolas" panose="020B0609020204030204" pitchFamily="49" charset="0"/>
              </a:rPr>
              <a:t>=</a:t>
            </a:r>
            <a:r>
              <a:rPr lang="en-US" sz="4800" dirty="0">
                <a:solidFill>
                  <a:srgbClr val="9CDCFE"/>
                </a:solidFill>
                <a:highlight>
                  <a:srgbClr val="1F1F1F"/>
                </a:highlight>
                <a:latin typeface="Consolas" panose="020B0609020204030204" pitchFamily="49" charset="0"/>
              </a:rPr>
              <a:t>labels</a:t>
            </a:r>
            <a:r>
              <a:rPr lang="en-US" sz="4800" dirty="0">
                <a:solidFill>
                  <a:srgbClr val="CCCCCC"/>
                </a:solidFill>
                <a:highlight>
                  <a:srgbClr val="1F1F1F"/>
                </a:highlight>
                <a:latin typeface="Consolas" panose="020B0609020204030204" pitchFamily="49" charset="0"/>
              </a:rPr>
              <a:t>[</a:t>
            </a:r>
            <a:r>
              <a:rPr lang="en-US" sz="4800" dirty="0" err="1">
                <a:solidFill>
                  <a:srgbClr val="9CDCFE"/>
                </a:solidFill>
                <a:highlight>
                  <a:srgbClr val="1F1F1F"/>
                </a:highlight>
                <a:latin typeface="Consolas" panose="020B0609020204030204" pitchFamily="49" charset="0"/>
              </a:rPr>
              <a:t>category_index</a:t>
            </a:r>
            <a:r>
              <a:rPr lang="en-US" sz="4800" dirty="0">
                <a:solidFill>
                  <a:srgbClr val="CCCCCC"/>
                </a:solidFill>
                <a:highlight>
                  <a:srgbClr val="1F1F1F"/>
                </a:highlight>
                <a:latin typeface="Consolas" panose="020B0609020204030204" pitchFamily="49" charset="0"/>
              </a:rPr>
              <a:t>]                </a:t>
            </a: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6A9955"/>
                </a:solidFill>
                <a:highlight>
                  <a:srgbClr val="1F1F1F"/>
                </a:highlight>
                <a:latin typeface="Consolas" panose="020B0609020204030204" pitchFamily="49" charset="0"/>
              </a:rPr>
              <a:t># Append the filename and category name to the data list</a:t>
            </a:r>
            <a:endParaRPr lang="en-US" sz="48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err="1">
                <a:solidFill>
                  <a:srgbClr val="9CDCFE"/>
                </a:solidFill>
                <a:highlight>
                  <a:srgbClr val="1F1F1F"/>
                </a:highlight>
                <a:latin typeface="Consolas" panose="020B0609020204030204" pitchFamily="49" charset="0"/>
              </a:rPr>
              <a:t>data</a:t>
            </a:r>
            <a:r>
              <a:rPr lang="en-US" sz="4800" dirty="0" err="1">
                <a:solidFill>
                  <a:srgbClr val="CCCCCC"/>
                </a:solidFill>
                <a:highlight>
                  <a:srgbClr val="1F1F1F"/>
                </a:highlight>
                <a:latin typeface="Consolas" panose="020B0609020204030204" pitchFamily="49" charset="0"/>
              </a:rPr>
              <a:t>.</a:t>
            </a:r>
            <a:r>
              <a:rPr lang="en-US" sz="4800" dirty="0" err="1">
                <a:solidFill>
                  <a:srgbClr val="DCDCAA"/>
                </a:solidFill>
                <a:highlight>
                  <a:srgbClr val="1F1F1F"/>
                </a:highlight>
                <a:latin typeface="Consolas" panose="020B0609020204030204" pitchFamily="49" charset="0"/>
              </a:rPr>
              <a:t>append</a:t>
            </a:r>
            <a:r>
              <a:rPr lang="en-US" sz="4800" dirty="0">
                <a:solidFill>
                  <a:srgbClr val="CCCCCC"/>
                </a:solidFill>
                <a:highlight>
                  <a:srgbClr val="1F1F1F"/>
                </a:highlight>
                <a:latin typeface="Consolas" panose="020B0609020204030204" pitchFamily="49" charset="0"/>
              </a:rPr>
              <a:t>([</a:t>
            </a:r>
            <a:r>
              <a:rPr lang="en-US" sz="4800" dirty="0" err="1">
                <a:solidFill>
                  <a:srgbClr val="9CDCFE"/>
                </a:solidFill>
                <a:highlight>
                  <a:srgbClr val="1F1F1F"/>
                </a:highlight>
                <a:latin typeface="Consolas" panose="020B0609020204030204" pitchFamily="49" charset="0"/>
              </a:rPr>
              <a:t>file_stem</a:t>
            </a:r>
            <a:r>
              <a:rPr lang="en-US" sz="4800" dirty="0">
                <a:solidFill>
                  <a:srgbClr val="CCCCCC"/>
                </a:solidFill>
                <a:highlight>
                  <a:srgbClr val="1F1F1F"/>
                </a:highlight>
                <a:latin typeface="Consolas" panose="020B0609020204030204" pitchFamily="49" charset="0"/>
              </a:rPr>
              <a:t>, </a:t>
            </a:r>
            <a:r>
              <a:rPr lang="en-US" sz="4800" dirty="0" err="1">
                <a:solidFill>
                  <a:srgbClr val="9CDCFE"/>
                </a:solidFill>
                <a:highlight>
                  <a:srgbClr val="1F1F1F"/>
                </a:highlight>
                <a:latin typeface="Consolas" panose="020B0609020204030204" pitchFamily="49" charset="0"/>
              </a:rPr>
              <a:t>category_index</a:t>
            </a:r>
            <a:r>
              <a:rPr lang="en-US" sz="4800" dirty="0">
                <a:solidFill>
                  <a:srgbClr val="CCCCCC"/>
                </a:solidFill>
                <a:highlight>
                  <a:srgbClr val="1F1F1F"/>
                </a:highlight>
                <a:latin typeface="Consolas" panose="020B0609020204030204" pitchFamily="49" charset="0"/>
              </a:rPr>
              <a:t>, </a:t>
            </a:r>
            <a:r>
              <a:rPr lang="en-US" sz="4800" dirty="0" err="1">
                <a:solidFill>
                  <a:srgbClr val="9CDCFE"/>
                </a:solidFill>
                <a:highlight>
                  <a:srgbClr val="1F1F1F"/>
                </a:highlight>
                <a:latin typeface="Consolas" panose="020B0609020204030204" pitchFamily="49" charset="0"/>
              </a:rPr>
              <a:t>category_name</a:t>
            </a:r>
            <a:r>
              <a:rPr lang="en-US" sz="4800" dirty="0">
                <a:solidFill>
                  <a:srgbClr val="CCCCCC"/>
                </a:solidFill>
                <a:highlight>
                  <a:srgbClr val="1F1F1F"/>
                </a:highlight>
                <a:latin typeface="Consolas" panose="020B0609020204030204" pitchFamily="49" charset="0"/>
              </a:rPr>
              <a:t>])</a:t>
            </a: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C586C0"/>
                </a:solidFill>
                <a:highlight>
                  <a:srgbClr val="1F1F1F"/>
                </a:highlight>
                <a:latin typeface="Consolas" panose="020B0609020204030204" pitchFamily="49" charset="0"/>
              </a:rPr>
              <a:t>except</a:t>
            </a:r>
            <a:r>
              <a:rPr lang="en-US" sz="4800" dirty="0">
                <a:solidFill>
                  <a:srgbClr val="CCCCCC"/>
                </a:solidFill>
                <a:highlight>
                  <a:srgbClr val="1F1F1F"/>
                </a:highlight>
                <a:latin typeface="Consolas" panose="020B0609020204030204" pitchFamily="49" charset="0"/>
              </a:rPr>
              <a:t>:</a:t>
            </a:r>
          </a:p>
          <a:p>
            <a:pPr marL="0" indent="0">
              <a:buFont typeface="Arial" panose="020B0604020202020204" pitchFamily="34" charset="0"/>
              <a:buNone/>
            </a:pPr>
            <a:r>
              <a:rPr lang="en-US" sz="4800" dirty="0">
                <a:solidFill>
                  <a:srgbClr val="CCCCCC"/>
                </a:solidFill>
                <a:highlight>
                  <a:srgbClr val="1F1F1F"/>
                </a:highlight>
                <a:latin typeface="Consolas" panose="020B0609020204030204" pitchFamily="49" charset="0"/>
              </a:rPr>
              <a:t>                </a:t>
            </a:r>
            <a:r>
              <a:rPr lang="en-US" sz="4800" dirty="0">
                <a:solidFill>
                  <a:srgbClr val="DCDCAA"/>
                </a:solidFill>
                <a:highlight>
                  <a:srgbClr val="1F1F1F"/>
                </a:highlight>
                <a:latin typeface="Consolas" panose="020B0609020204030204" pitchFamily="49" charset="0"/>
              </a:rPr>
              <a:t>print</a:t>
            </a:r>
            <a:r>
              <a:rPr lang="en-US" sz="4800" dirty="0">
                <a:solidFill>
                  <a:srgbClr val="CCCCCC"/>
                </a:solidFill>
                <a:highlight>
                  <a:srgbClr val="1F1F1F"/>
                </a:highlight>
                <a:latin typeface="Consolas" panose="020B0609020204030204" pitchFamily="49" charset="0"/>
              </a:rPr>
              <a:t>(</a:t>
            </a:r>
            <a:r>
              <a:rPr lang="en-US" sz="4800" dirty="0" err="1">
                <a:solidFill>
                  <a:srgbClr val="569CD6"/>
                </a:solidFill>
                <a:highlight>
                  <a:srgbClr val="1F1F1F"/>
                </a:highlight>
                <a:latin typeface="Consolas" panose="020B0609020204030204" pitchFamily="49" charset="0"/>
              </a:rPr>
              <a:t>f</a:t>
            </a:r>
            <a:r>
              <a:rPr lang="en-US" sz="4800" dirty="0" err="1">
                <a:solidFill>
                  <a:srgbClr val="CE9178"/>
                </a:solidFill>
                <a:highlight>
                  <a:srgbClr val="1F1F1F"/>
                </a:highlight>
                <a:latin typeface="Consolas" panose="020B0609020204030204" pitchFamily="49" charset="0"/>
              </a:rPr>
              <a:t>'Error</a:t>
            </a:r>
            <a:r>
              <a:rPr lang="en-US" sz="4800" dirty="0">
                <a:solidFill>
                  <a:srgbClr val="CE9178"/>
                </a:solidFill>
                <a:highlight>
                  <a:srgbClr val="1F1F1F"/>
                </a:highlight>
                <a:latin typeface="Consolas" panose="020B0609020204030204" pitchFamily="49" charset="0"/>
              </a:rPr>
              <a:t> processing file: </a:t>
            </a:r>
            <a:r>
              <a:rPr lang="en-US" sz="4800" dirty="0">
                <a:solidFill>
                  <a:srgbClr val="569CD6"/>
                </a:solidFill>
                <a:highlight>
                  <a:srgbClr val="1F1F1F"/>
                </a:highlight>
                <a:latin typeface="Consolas" panose="020B0609020204030204" pitchFamily="49" charset="0"/>
              </a:rPr>
              <a:t>{</a:t>
            </a:r>
            <a:r>
              <a:rPr lang="en-US" sz="4800" dirty="0">
                <a:solidFill>
                  <a:srgbClr val="9CDCFE"/>
                </a:solidFill>
                <a:highlight>
                  <a:srgbClr val="1F1F1F"/>
                </a:highlight>
                <a:latin typeface="Consolas" panose="020B0609020204030204" pitchFamily="49" charset="0"/>
              </a:rPr>
              <a:t>filename</a:t>
            </a:r>
            <a:r>
              <a:rPr lang="en-US" sz="4800" dirty="0">
                <a:solidFill>
                  <a:srgbClr val="569CD6"/>
                </a:solidFill>
                <a:highlight>
                  <a:srgbClr val="1F1F1F"/>
                </a:highlight>
                <a:latin typeface="Consolas" panose="020B0609020204030204" pitchFamily="49" charset="0"/>
              </a:rPr>
              <a:t>}</a:t>
            </a:r>
            <a:r>
              <a:rPr lang="en-US" sz="4800" dirty="0">
                <a:solidFill>
                  <a:srgbClr val="CE9178"/>
                </a:solidFill>
                <a:highlight>
                  <a:srgbClr val="1F1F1F"/>
                </a:highlight>
                <a:latin typeface="Consolas" panose="020B0609020204030204" pitchFamily="49" charset="0"/>
              </a:rPr>
              <a:t>'</a:t>
            </a:r>
            <a:r>
              <a:rPr lang="en-US" sz="4800" dirty="0">
                <a:solidFill>
                  <a:srgbClr val="CCCCCC"/>
                </a:solidFill>
                <a:highlight>
                  <a:srgbClr val="1F1F1F"/>
                </a:highlight>
                <a:latin typeface="Consolas" panose="020B0609020204030204" pitchFamily="49" charset="0"/>
              </a:rPr>
              <a:t>)</a:t>
            </a:r>
            <a:br>
              <a:rPr lang="en-US" sz="4800" dirty="0">
                <a:solidFill>
                  <a:srgbClr val="CCCCCC"/>
                </a:solidFill>
                <a:highlight>
                  <a:srgbClr val="1F1F1F"/>
                </a:highlight>
                <a:latin typeface="Consolas" panose="020B0609020204030204" pitchFamily="49" charset="0"/>
              </a:rPr>
            </a:br>
            <a:r>
              <a:rPr lang="en-US" sz="4800" dirty="0">
                <a:solidFill>
                  <a:srgbClr val="6A9955"/>
                </a:solidFill>
                <a:highlight>
                  <a:srgbClr val="1F1F1F"/>
                </a:highlight>
                <a:latin typeface="Consolas" panose="020B0609020204030204" pitchFamily="49" charset="0"/>
              </a:rPr>
              <a:t># Create a </a:t>
            </a:r>
            <a:r>
              <a:rPr lang="en-US" sz="4800" dirty="0" err="1">
                <a:solidFill>
                  <a:srgbClr val="6A9955"/>
                </a:solidFill>
                <a:highlight>
                  <a:srgbClr val="1F1F1F"/>
                </a:highlight>
                <a:latin typeface="Consolas" panose="020B0609020204030204" pitchFamily="49" charset="0"/>
              </a:rPr>
              <a:t>DataFrame</a:t>
            </a:r>
            <a:r>
              <a:rPr lang="en-US" sz="4800" dirty="0">
                <a:solidFill>
                  <a:srgbClr val="6A9955"/>
                </a:solidFill>
                <a:highlight>
                  <a:srgbClr val="1F1F1F"/>
                </a:highlight>
                <a:latin typeface="Consolas" panose="020B0609020204030204" pitchFamily="49" charset="0"/>
              </a:rPr>
              <a:t> from the list of data</a:t>
            </a:r>
            <a:endParaRPr lang="en-US" sz="48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US" sz="4800" dirty="0" err="1">
                <a:solidFill>
                  <a:srgbClr val="9CDCFE"/>
                </a:solidFill>
                <a:highlight>
                  <a:srgbClr val="1F1F1F"/>
                </a:highlight>
                <a:latin typeface="Consolas" panose="020B0609020204030204" pitchFamily="49" charset="0"/>
              </a:rPr>
              <a:t>df</a:t>
            </a:r>
            <a:r>
              <a:rPr lang="en-US" sz="4800" dirty="0">
                <a:solidFill>
                  <a:srgbClr val="CCCCCC"/>
                </a:solidFill>
                <a:highlight>
                  <a:srgbClr val="1F1F1F"/>
                </a:highlight>
                <a:latin typeface="Consolas" panose="020B0609020204030204" pitchFamily="49" charset="0"/>
              </a:rPr>
              <a:t> </a:t>
            </a:r>
            <a:r>
              <a:rPr lang="en-US" sz="4800" dirty="0">
                <a:solidFill>
                  <a:srgbClr val="D4D4D4"/>
                </a:solidFill>
                <a:highlight>
                  <a:srgbClr val="1F1F1F"/>
                </a:highlight>
                <a:latin typeface="Consolas" panose="020B0609020204030204" pitchFamily="49" charset="0"/>
              </a:rPr>
              <a:t>=</a:t>
            </a:r>
            <a:r>
              <a:rPr lang="en-US" sz="4800" dirty="0">
                <a:solidFill>
                  <a:srgbClr val="CCCCCC"/>
                </a:solidFill>
                <a:highlight>
                  <a:srgbClr val="1F1F1F"/>
                </a:highlight>
                <a:latin typeface="Consolas" panose="020B0609020204030204" pitchFamily="49" charset="0"/>
              </a:rPr>
              <a:t> </a:t>
            </a:r>
            <a:r>
              <a:rPr lang="en-US" sz="4800" dirty="0" err="1">
                <a:solidFill>
                  <a:srgbClr val="4EC9B0"/>
                </a:solidFill>
                <a:highlight>
                  <a:srgbClr val="1F1F1F"/>
                </a:highlight>
                <a:latin typeface="Consolas" panose="020B0609020204030204" pitchFamily="49" charset="0"/>
              </a:rPr>
              <a:t>pd</a:t>
            </a:r>
            <a:r>
              <a:rPr lang="en-US" sz="4800" dirty="0" err="1">
                <a:solidFill>
                  <a:srgbClr val="CCCCCC"/>
                </a:solidFill>
                <a:highlight>
                  <a:srgbClr val="1F1F1F"/>
                </a:highlight>
                <a:latin typeface="Consolas" panose="020B0609020204030204" pitchFamily="49" charset="0"/>
              </a:rPr>
              <a:t>.</a:t>
            </a:r>
            <a:r>
              <a:rPr lang="en-US" sz="4800" dirty="0" err="1">
                <a:solidFill>
                  <a:srgbClr val="4EC9B0"/>
                </a:solidFill>
                <a:highlight>
                  <a:srgbClr val="1F1F1F"/>
                </a:highlight>
                <a:latin typeface="Consolas" panose="020B0609020204030204" pitchFamily="49" charset="0"/>
              </a:rPr>
              <a:t>DataFrame</a:t>
            </a:r>
            <a:r>
              <a:rPr lang="en-US" sz="4800" dirty="0">
                <a:solidFill>
                  <a:srgbClr val="CCCCCC"/>
                </a:solidFill>
                <a:highlight>
                  <a:srgbClr val="1F1F1F"/>
                </a:highlight>
                <a:latin typeface="Consolas" panose="020B0609020204030204" pitchFamily="49" charset="0"/>
              </a:rPr>
              <a:t>(</a:t>
            </a:r>
            <a:r>
              <a:rPr lang="en-US" sz="4800" dirty="0">
                <a:solidFill>
                  <a:srgbClr val="9CDCFE"/>
                </a:solidFill>
                <a:highlight>
                  <a:srgbClr val="1F1F1F"/>
                </a:highlight>
                <a:latin typeface="Consolas" panose="020B0609020204030204" pitchFamily="49" charset="0"/>
              </a:rPr>
              <a:t>data</a:t>
            </a:r>
            <a:r>
              <a:rPr lang="en-US" sz="4800" dirty="0">
                <a:solidFill>
                  <a:srgbClr val="CCCCCC"/>
                </a:solidFill>
                <a:highlight>
                  <a:srgbClr val="1F1F1F"/>
                </a:highlight>
                <a:latin typeface="Consolas" panose="020B0609020204030204" pitchFamily="49" charset="0"/>
              </a:rPr>
              <a:t>, </a:t>
            </a:r>
            <a:r>
              <a:rPr lang="en-US" sz="4800" dirty="0">
                <a:solidFill>
                  <a:srgbClr val="9CDCFE"/>
                </a:solidFill>
                <a:highlight>
                  <a:srgbClr val="1F1F1F"/>
                </a:highlight>
                <a:latin typeface="Consolas" panose="020B0609020204030204" pitchFamily="49" charset="0"/>
              </a:rPr>
              <a:t>columns</a:t>
            </a:r>
            <a:r>
              <a:rPr lang="en-US" sz="4800" dirty="0">
                <a:solidFill>
                  <a:srgbClr val="D4D4D4"/>
                </a:solidFill>
                <a:highlight>
                  <a:srgbClr val="1F1F1F"/>
                </a:highlight>
                <a:latin typeface="Consolas" panose="020B0609020204030204" pitchFamily="49" charset="0"/>
              </a:rPr>
              <a:t>=</a:t>
            </a:r>
            <a:r>
              <a:rPr lang="en-US" sz="4800" dirty="0">
                <a:solidFill>
                  <a:srgbClr val="CCCCCC"/>
                </a:solidFill>
                <a:highlight>
                  <a:srgbClr val="1F1F1F"/>
                </a:highlight>
                <a:latin typeface="Consolas" panose="020B0609020204030204" pitchFamily="49" charset="0"/>
              </a:rPr>
              <a:t>[</a:t>
            </a:r>
            <a:r>
              <a:rPr lang="en-US" sz="4800" dirty="0">
                <a:solidFill>
                  <a:srgbClr val="CE9178"/>
                </a:solidFill>
                <a:highlight>
                  <a:srgbClr val="1F1F1F"/>
                </a:highlight>
                <a:latin typeface="Consolas" panose="020B0609020204030204" pitchFamily="49" charset="0"/>
              </a:rPr>
              <a:t>'filename'</a:t>
            </a:r>
            <a:r>
              <a:rPr lang="en-US" sz="4800" dirty="0">
                <a:solidFill>
                  <a:srgbClr val="CCCCCC"/>
                </a:solidFill>
                <a:highlight>
                  <a:srgbClr val="1F1F1F"/>
                </a:highlight>
                <a:latin typeface="Consolas" panose="020B0609020204030204" pitchFamily="49" charset="0"/>
              </a:rPr>
              <a:t>, </a:t>
            </a:r>
            <a:r>
              <a:rPr lang="en-US" sz="4800" dirty="0">
                <a:solidFill>
                  <a:srgbClr val="CE9178"/>
                </a:solidFill>
                <a:highlight>
                  <a:srgbClr val="1F1F1F"/>
                </a:highlight>
                <a:latin typeface="Consolas" panose="020B0609020204030204" pitchFamily="49" charset="0"/>
              </a:rPr>
              <a:t>'</a:t>
            </a:r>
            <a:r>
              <a:rPr lang="en-US" sz="4800" dirty="0" err="1">
                <a:solidFill>
                  <a:srgbClr val="CE9178"/>
                </a:solidFill>
                <a:highlight>
                  <a:srgbClr val="1F1F1F"/>
                </a:highlight>
                <a:latin typeface="Consolas" panose="020B0609020204030204" pitchFamily="49" charset="0"/>
              </a:rPr>
              <a:t>category_index</a:t>
            </a:r>
            <a:r>
              <a:rPr lang="en-US" sz="4800" dirty="0">
                <a:solidFill>
                  <a:srgbClr val="CE9178"/>
                </a:solidFill>
                <a:highlight>
                  <a:srgbClr val="1F1F1F"/>
                </a:highlight>
                <a:latin typeface="Consolas" panose="020B0609020204030204" pitchFamily="49" charset="0"/>
              </a:rPr>
              <a:t>'</a:t>
            </a:r>
            <a:r>
              <a:rPr lang="en-US" sz="4800" dirty="0">
                <a:solidFill>
                  <a:srgbClr val="CCCCCC"/>
                </a:solidFill>
                <a:highlight>
                  <a:srgbClr val="1F1F1F"/>
                </a:highlight>
                <a:latin typeface="Consolas" panose="020B0609020204030204" pitchFamily="49" charset="0"/>
              </a:rPr>
              <a:t>, </a:t>
            </a:r>
            <a:r>
              <a:rPr lang="en-US" sz="4800" dirty="0">
                <a:solidFill>
                  <a:srgbClr val="CE9178"/>
                </a:solidFill>
                <a:highlight>
                  <a:srgbClr val="1F1F1F"/>
                </a:highlight>
                <a:latin typeface="Consolas" panose="020B0609020204030204" pitchFamily="49" charset="0"/>
              </a:rPr>
              <a:t>'</a:t>
            </a:r>
            <a:r>
              <a:rPr lang="en-US" sz="4800" dirty="0" err="1">
                <a:solidFill>
                  <a:srgbClr val="CE9178"/>
                </a:solidFill>
                <a:highlight>
                  <a:srgbClr val="1F1F1F"/>
                </a:highlight>
                <a:latin typeface="Consolas" panose="020B0609020204030204" pitchFamily="49" charset="0"/>
              </a:rPr>
              <a:t>category_name</a:t>
            </a:r>
            <a:r>
              <a:rPr lang="en-US" sz="4800" dirty="0">
                <a:solidFill>
                  <a:srgbClr val="CE9178"/>
                </a:solidFill>
                <a:highlight>
                  <a:srgbClr val="1F1F1F"/>
                </a:highlight>
                <a:latin typeface="Consolas" panose="020B0609020204030204" pitchFamily="49" charset="0"/>
              </a:rPr>
              <a:t>'</a:t>
            </a:r>
            <a:r>
              <a:rPr lang="en-US" sz="4800" dirty="0">
                <a:solidFill>
                  <a:srgbClr val="CCCCCC"/>
                </a:solidFill>
                <a:highlight>
                  <a:srgbClr val="1F1F1F"/>
                </a:highlight>
                <a:latin typeface="Consolas" panose="020B0609020204030204" pitchFamily="49" charset="0"/>
              </a:rPr>
              <a:t>])</a:t>
            </a:r>
            <a:br>
              <a:rPr lang="en-US" sz="4800" dirty="0">
                <a:solidFill>
                  <a:srgbClr val="CCCCCC"/>
                </a:solidFill>
                <a:highlight>
                  <a:srgbClr val="1F1F1F"/>
                </a:highlight>
                <a:latin typeface="Consolas" panose="020B0609020204030204" pitchFamily="49" charset="0"/>
              </a:rPr>
            </a:br>
            <a:r>
              <a:rPr lang="en-US" sz="4800" dirty="0">
                <a:solidFill>
                  <a:srgbClr val="6A9955"/>
                </a:solidFill>
                <a:highlight>
                  <a:srgbClr val="1F1F1F"/>
                </a:highlight>
                <a:latin typeface="Consolas" panose="020B0609020204030204" pitchFamily="49" charset="0"/>
              </a:rPr>
              <a:t># Define the path to the output CSV file</a:t>
            </a:r>
            <a:endParaRPr lang="en-US" sz="48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US" sz="4800" dirty="0" err="1">
                <a:solidFill>
                  <a:srgbClr val="9CDCFE"/>
                </a:solidFill>
                <a:highlight>
                  <a:srgbClr val="1F1F1F"/>
                </a:highlight>
                <a:latin typeface="Consolas" panose="020B0609020204030204" pitchFamily="49" charset="0"/>
              </a:rPr>
              <a:t>output_csv</a:t>
            </a:r>
            <a:r>
              <a:rPr lang="en-US" sz="4800" dirty="0">
                <a:solidFill>
                  <a:srgbClr val="CCCCCC"/>
                </a:solidFill>
                <a:highlight>
                  <a:srgbClr val="1F1F1F"/>
                </a:highlight>
                <a:latin typeface="Consolas" panose="020B0609020204030204" pitchFamily="49" charset="0"/>
              </a:rPr>
              <a:t> </a:t>
            </a:r>
            <a:r>
              <a:rPr lang="en-US" sz="4800" dirty="0">
                <a:solidFill>
                  <a:srgbClr val="D4D4D4"/>
                </a:solidFill>
                <a:highlight>
                  <a:srgbClr val="1F1F1F"/>
                </a:highlight>
                <a:latin typeface="Consolas" panose="020B0609020204030204" pitchFamily="49" charset="0"/>
              </a:rPr>
              <a:t>=</a:t>
            </a:r>
            <a:r>
              <a:rPr lang="en-US" sz="4800" dirty="0">
                <a:solidFill>
                  <a:srgbClr val="CCCCCC"/>
                </a:solidFill>
                <a:highlight>
                  <a:srgbClr val="1F1F1F"/>
                </a:highlight>
                <a:latin typeface="Consolas" panose="020B0609020204030204" pitchFamily="49" charset="0"/>
              </a:rPr>
              <a:t> </a:t>
            </a:r>
            <a:r>
              <a:rPr lang="en-US" sz="4800" dirty="0">
                <a:solidFill>
                  <a:srgbClr val="CE9178"/>
                </a:solidFill>
                <a:highlight>
                  <a:srgbClr val="1F1F1F"/>
                </a:highlight>
                <a:latin typeface="Consolas" panose="020B0609020204030204" pitchFamily="49" charset="0"/>
              </a:rPr>
              <a:t>'filenames_with_category_names2.csv'</a:t>
            </a:r>
            <a:br>
              <a:rPr lang="en-US" sz="4800" dirty="0">
                <a:solidFill>
                  <a:srgbClr val="CCCCCC"/>
                </a:solidFill>
                <a:highlight>
                  <a:srgbClr val="1F1F1F"/>
                </a:highlight>
                <a:latin typeface="Consolas" panose="020B0609020204030204" pitchFamily="49" charset="0"/>
              </a:rPr>
            </a:br>
            <a:r>
              <a:rPr lang="en-US" sz="4800" dirty="0">
                <a:solidFill>
                  <a:srgbClr val="6A9955"/>
                </a:solidFill>
                <a:highlight>
                  <a:srgbClr val="1F1F1F"/>
                </a:highlight>
                <a:latin typeface="Consolas" panose="020B0609020204030204" pitchFamily="49" charset="0"/>
              </a:rPr>
              <a:t># Save the </a:t>
            </a:r>
            <a:r>
              <a:rPr lang="en-US" sz="4800" dirty="0" err="1">
                <a:solidFill>
                  <a:srgbClr val="6A9955"/>
                </a:solidFill>
                <a:highlight>
                  <a:srgbClr val="1F1F1F"/>
                </a:highlight>
                <a:latin typeface="Consolas" panose="020B0609020204030204" pitchFamily="49" charset="0"/>
              </a:rPr>
              <a:t>DataFrame</a:t>
            </a:r>
            <a:r>
              <a:rPr lang="en-US" sz="4800" dirty="0">
                <a:solidFill>
                  <a:srgbClr val="6A9955"/>
                </a:solidFill>
                <a:highlight>
                  <a:srgbClr val="1F1F1F"/>
                </a:highlight>
                <a:latin typeface="Consolas" panose="020B0609020204030204" pitchFamily="49" charset="0"/>
              </a:rPr>
              <a:t> to a CSV file</a:t>
            </a:r>
            <a:endParaRPr lang="en-US" sz="48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US" sz="4800" dirty="0" err="1">
                <a:solidFill>
                  <a:srgbClr val="9CDCFE"/>
                </a:solidFill>
                <a:highlight>
                  <a:srgbClr val="1F1F1F"/>
                </a:highlight>
                <a:latin typeface="Consolas" panose="020B0609020204030204" pitchFamily="49" charset="0"/>
              </a:rPr>
              <a:t>df</a:t>
            </a:r>
            <a:r>
              <a:rPr lang="en-US" sz="4800" dirty="0" err="1">
                <a:solidFill>
                  <a:srgbClr val="CCCCCC"/>
                </a:solidFill>
                <a:highlight>
                  <a:srgbClr val="1F1F1F"/>
                </a:highlight>
                <a:latin typeface="Consolas" panose="020B0609020204030204" pitchFamily="49" charset="0"/>
              </a:rPr>
              <a:t>.</a:t>
            </a:r>
            <a:r>
              <a:rPr lang="en-US" sz="4800" dirty="0" err="1">
                <a:solidFill>
                  <a:srgbClr val="DCDCAA"/>
                </a:solidFill>
                <a:highlight>
                  <a:srgbClr val="1F1F1F"/>
                </a:highlight>
                <a:latin typeface="Consolas" panose="020B0609020204030204" pitchFamily="49" charset="0"/>
              </a:rPr>
              <a:t>to_csv</a:t>
            </a:r>
            <a:r>
              <a:rPr lang="en-US" sz="4800" dirty="0">
                <a:solidFill>
                  <a:srgbClr val="CCCCCC"/>
                </a:solidFill>
                <a:highlight>
                  <a:srgbClr val="1F1F1F"/>
                </a:highlight>
                <a:latin typeface="Consolas" panose="020B0609020204030204" pitchFamily="49" charset="0"/>
              </a:rPr>
              <a:t>(</a:t>
            </a:r>
            <a:r>
              <a:rPr lang="en-US" sz="4800" dirty="0" err="1">
                <a:solidFill>
                  <a:srgbClr val="9CDCFE"/>
                </a:solidFill>
                <a:highlight>
                  <a:srgbClr val="1F1F1F"/>
                </a:highlight>
                <a:latin typeface="Consolas" panose="020B0609020204030204" pitchFamily="49" charset="0"/>
              </a:rPr>
              <a:t>output_csv</a:t>
            </a:r>
            <a:r>
              <a:rPr lang="en-US" sz="4800" dirty="0">
                <a:solidFill>
                  <a:srgbClr val="CCCCCC"/>
                </a:solidFill>
                <a:highlight>
                  <a:srgbClr val="1F1F1F"/>
                </a:highlight>
                <a:latin typeface="Consolas" panose="020B0609020204030204" pitchFamily="49" charset="0"/>
              </a:rPr>
              <a:t>, </a:t>
            </a:r>
            <a:r>
              <a:rPr lang="en-US" sz="4800" dirty="0">
                <a:solidFill>
                  <a:srgbClr val="9CDCFE"/>
                </a:solidFill>
                <a:highlight>
                  <a:srgbClr val="1F1F1F"/>
                </a:highlight>
                <a:latin typeface="Consolas" panose="020B0609020204030204" pitchFamily="49" charset="0"/>
              </a:rPr>
              <a:t>index</a:t>
            </a:r>
            <a:r>
              <a:rPr lang="en-US" sz="4800" dirty="0">
                <a:solidFill>
                  <a:srgbClr val="D4D4D4"/>
                </a:solidFill>
                <a:highlight>
                  <a:srgbClr val="1F1F1F"/>
                </a:highlight>
                <a:latin typeface="Consolas" panose="020B0609020204030204" pitchFamily="49" charset="0"/>
              </a:rPr>
              <a:t>=</a:t>
            </a:r>
            <a:r>
              <a:rPr lang="en-US" sz="4800" dirty="0">
                <a:solidFill>
                  <a:srgbClr val="569CD6"/>
                </a:solidFill>
                <a:highlight>
                  <a:srgbClr val="1F1F1F"/>
                </a:highlight>
                <a:latin typeface="Consolas" panose="020B0609020204030204" pitchFamily="49" charset="0"/>
              </a:rPr>
              <a:t>False</a:t>
            </a:r>
            <a:r>
              <a:rPr lang="en-US" sz="4800" dirty="0">
                <a:solidFill>
                  <a:srgbClr val="CCCCCC"/>
                </a:solidFill>
                <a:highlight>
                  <a:srgbClr val="1F1F1F"/>
                </a:highlight>
                <a:latin typeface="Consolas" panose="020B0609020204030204" pitchFamily="49" charset="0"/>
              </a:rPr>
              <a:t>)</a:t>
            </a:r>
          </a:p>
          <a:p>
            <a:pPr marL="0" indent="0">
              <a:buFont typeface="Arial" panose="020B0604020202020204" pitchFamily="34" charset="0"/>
              <a:buNone/>
            </a:pPr>
            <a:br>
              <a:rPr lang="en-US" sz="4800" dirty="0">
                <a:solidFill>
                  <a:srgbClr val="CCCCCC"/>
                </a:solidFill>
                <a:highlight>
                  <a:srgbClr val="1F1F1F"/>
                </a:highlight>
                <a:latin typeface="Consolas" panose="020B0609020204030204" pitchFamily="49" charset="0"/>
              </a:rPr>
            </a:br>
            <a:endParaRPr lang="he-IL" b="1" dirty="0"/>
          </a:p>
        </p:txBody>
      </p:sp>
    </p:spTree>
    <p:extLst>
      <p:ext uri="{BB962C8B-B14F-4D97-AF65-F5344CB8AC3E}">
        <p14:creationId xmlns:p14="http://schemas.microsoft.com/office/powerpoint/2010/main" val="25425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p:txBody>
          <a:bodyPr>
            <a:normAutofit/>
          </a:bodyPr>
          <a:lstStyle/>
          <a:p>
            <a:pPr algn="r" rtl="1"/>
            <a:r>
              <a:rPr lang="he-IL" dirty="0"/>
              <a:t>סטטיסטיקה</a:t>
            </a:r>
          </a:p>
        </p:txBody>
      </p:sp>
      <p:sp>
        <p:nvSpPr>
          <p:cNvPr id="3" name="מציין מיקום תוכן 2">
            <a:extLst>
              <a:ext uri="{FF2B5EF4-FFF2-40B4-BE49-F238E27FC236}">
                <a16:creationId xmlns:a16="http://schemas.microsoft.com/office/drawing/2014/main" id="{3FA7F2DD-040F-BBF7-91DC-2AD00B5C68A3}"/>
              </a:ext>
            </a:extLst>
          </p:cNvPr>
          <p:cNvSpPr>
            <a:spLocks noGrp="1"/>
          </p:cNvSpPr>
          <p:nvPr>
            <p:ph idx="1"/>
          </p:nvPr>
        </p:nvSpPr>
        <p:spPr>
          <a:xfrm>
            <a:off x="914400" y="2266378"/>
            <a:ext cx="10363200" cy="4064903"/>
          </a:xfrm>
        </p:spPr>
        <p:txBody>
          <a:bodyPr>
            <a:normAutofit/>
          </a:bodyPr>
          <a:lstStyle/>
          <a:p>
            <a:pPr algn="r" rtl="1"/>
            <a:r>
              <a:rPr lang="he-IL" dirty="0"/>
              <a:t>השדות הרלוונטיים נוגעים לסוג הבגד</a:t>
            </a:r>
          </a:p>
          <a:p>
            <a:pPr algn="r" rtl="1"/>
            <a:endParaRPr lang="he-IL" dirty="0"/>
          </a:p>
          <a:p>
            <a:pPr algn="r" rtl="1"/>
            <a:endParaRPr lang="he-IL" dirty="0"/>
          </a:p>
          <a:p>
            <a:pPr algn="r" rtl="1"/>
            <a:endParaRPr lang="he-IL" dirty="0"/>
          </a:p>
          <a:p>
            <a:pPr algn="r" rtl="1"/>
            <a:endParaRPr lang="he-IL" dirty="0"/>
          </a:p>
          <a:p>
            <a:pPr algn="r" rtl="1"/>
            <a:endParaRPr lang="he-IL" dirty="0"/>
          </a:p>
          <a:p>
            <a:pPr algn="r" rtl="1"/>
            <a:r>
              <a:rPr lang="he-IL" dirty="0"/>
              <a:t>מנתוני הסטטיסטיקה מראים כי ההתפלגות נראית אחידה על פני המחלקות השונות</a:t>
            </a:r>
          </a:p>
          <a:p>
            <a:pPr algn="r" rtl="1"/>
            <a:endParaRPr lang="he-IL" dirty="0"/>
          </a:p>
        </p:txBody>
      </p:sp>
      <p:pic>
        <p:nvPicPr>
          <p:cNvPr id="5" name="תמונה 4">
            <a:extLst>
              <a:ext uri="{FF2B5EF4-FFF2-40B4-BE49-F238E27FC236}">
                <a16:creationId xmlns:a16="http://schemas.microsoft.com/office/drawing/2014/main" id="{10F78F63-F461-71DB-60C2-82856AECF185}"/>
              </a:ext>
            </a:extLst>
          </p:cNvPr>
          <p:cNvPicPr>
            <a:picLocks noChangeAspect="1"/>
          </p:cNvPicPr>
          <p:nvPr/>
        </p:nvPicPr>
        <p:blipFill>
          <a:blip r:embed="rId2"/>
          <a:stretch>
            <a:fillRect/>
          </a:stretch>
        </p:blipFill>
        <p:spPr>
          <a:xfrm>
            <a:off x="8122795" y="2781203"/>
            <a:ext cx="2880610" cy="2225233"/>
          </a:xfrm>
          <a:prstGeom prst="rect">
            <a:avLst/>
          </a:prstGeom>
        </p:spPr>
      </p:pic>
    </p:spTree>
    <p:extLst>
      <p:ext uri="{BB962C8B-B14F-4D97-AF65-F5344CB8AC3E}">
        <p14:creationId xmlns:p14="http://schemas.microsoft.com/office/powerpoint/2010/main" val="2191542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p:txBody>
          <a:bodyPr>
            <a:normAutofit/>
          </a:bodyPr>
          <a:lstStyle/>
          <a:p>
            <a:pPr algn="r" rtl="1"/>
            <a:r>
              <a:rPr lang="he-IL" dirty="0"/>
              <a:t>תרשימים</a:t>
            </a:r>
          </a:p>
        </p:txBody>
      </p:sp>
      <p:sp>
        <p:nvSpPr>
          <p:cNvPr id="4" name="מציין מיקום תוכן 3">
            <a:extLst>
              <a:ext uri="{FF2B5EF4-FFF2-40B4-BE49-F238E27FC236}">
                <a16:creationId xmlns:a16="http://schemas.microsoft.com/office/drawing/2014/main" id="{C5061BCB-A4EA-6611-E105-D8F748E532D2}"/>
              </a:ext>
            </a:extLst>
          </p:cNvPr>
          <p:cNvSpPr>
            <a:spLocks noGrp="1"/>
          </p:cNvSpPr>
          <p:nvPr>
            <p:ph idx="1"/>
          </p:nvPr>
        </p:nvSpPr>
        <p:spPr/>
        <p:txBody>
          <a:bodyPr/>
          <a:lstStyle/>
          <a:p>
            <a:pPr algn="r" rtl="1"/>
            <a:r>
              <a:rPr lang="he-IL" dirty="0"/>
              <a:t>הרי מספר תרשימים לחקר ה-</a:t>
            </a:r>
            <a:r>
              <a:rPr lang="en-US" dirty="0"/>
              <a:t>DATA</a:t>
            </a:r>
            <a:r>
              <a:rPr lang="he-IL" dirty="0"/>
              <a:t> וסוג הערכים</a:t>
            </a:r>
          </a:p>
        </p:txBody>
      </p:sp>
    </p:spTree>
    <p:extLst>
      <p:ext uri="{BB962C8B-B14F-4D97-AF65-F5344CB8AC3E}">
        <p14:creationId xmlns:p14="http://schemas.microsoft.com/office/powerpoint/2010/main" val="119217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DF4DB9-EFC0-954C-1467-6E46A7BF4AC4}"/>
              </a:ext>
            </a:extLst>
          </p:cNvPr>
          <p:cNvSpPr>
            <a:spLocks noGrp="1"/>
          </p:cNvSpPr>
          <p:nvPr>
            <p:ph type="title"/>
          </p:nvPr>
        </p:nvSpPr>
        <p:spPr/>
        <p:txBody>
          <a:bodyPr/>
          <a:lstStyle/>
          <a:p>
            <a:pPr algn="r" rtl="1"/>
            <a:r>
              <a:rPr lang="he-IL" dirty="0"/>
              <a:t>הסבר על הפרויקט בכמה מילים:</a:t>
            </a:r>
          </a:p>
        </p:txBody>
      </p:sp>
      <p:sp>
        <p:nvSpPr>
          <p:cNvPr id="3" name="מציין מיקום תוכן 2">
            <a:extLst>
              <a:ext uri="{FF2B5EF4-FFF2-40B4-BE49-F238E27FC236}">
                <a16:creationId xmlns:a16="http://schemas.microsoft.com/office/drawing/2014/main" id="{05B585F5-A8EC-ABF1-1988-1C5282F5BA21}"/>
              </a:ext>
            </a:extLst>
          </p:cNvPr>
          <p:cNvSpPr>
            <a:spLocks noGrp="1"/>
          </p:cNvSpPr>
          <p:nvPr>
            <p:ph idx="1"/>
          </p:nvPr>
        </p:nvSpPr>
        <p:spPr>
          <a:xfrm>
            <a:off x="914398" y="2149642"/>
            <a:ext cx="10635917" cy="4267200"/>
          </a:xfrm>
        </p:spPr>
        <p:txBody>
          <a:bodyPr>
            <a:normAutofit fontScale="92500" lnSpcReduction="10000"/>
          </a:bodyPr>
          <a:lstStyle/>
          <a:p>
            <a:pPr algn="r" rtl="1"/>
            <a:r>
              <a:rPr lang="he-IL" dirty="0"/>
              <a:t>הפרויקט </a:t>
            </a:r>
            <a:r>
              <a:rPr lang="en-US" dirty="0" err="1"/>
              <a:t>FashionWaze</a:t>
            </a:r>
            <a:r>
              <a:rPr lang="he-IL" dirty="0"/>
              <a:t> הוא מוצר עבור בעלי עסק למכירת בגדים המחזיקים אתר בסיסי ומעוניינים להרחיב אותו בעזרת פיצ'רים של בינה מלאכותית</a:t>
            </a:r>
          </a:p>
          <a:p>
            <a:pPr algn="r" rtl="1"/>
            <a:r>
              <a:rPr lang="he-IL" dirty="0"/>
              <a:t>ההרחבה שהמוצר מציע לאתר היא פלטפורמה בה המשתמשים יכולים לראות את הבגדים שבאתר ולקבל הצעות לפריטים דומים עבור פריט שיבחרו, וכן הפניה לפריטים הדומים באתר העסק</a:t>
            </a:r>
          </a:p>
          <a:p>
            <a:pPr algn="r" rtl="1"/>
            <a:r>
              <a:rPr lang="he-IL" dirty="0"/>
              <a:t>המוצר מציע חבילה סגורה בה כלול הורדה עצמאית של הפריטים באתר, עיבודם על ידי מודל למידה עמוקה, והצגת תוצאות על ידי למידת מכונה.</a:t>
            </a:r>
          </a:p>
          <a:p>
            <a:pPr algn="r" rtl="1"/>
            <a:r>
              <a:rPr lang="he-IL" dirty="0"/>
              <a:t>במקרה ומבנה האתר לא תואם את הכלים שהמוצר מספק על בעל העסק לדאוג לספק את תמונות המוצרים בהתאם לפלטפורמה של המוצר.</a:t>
            </a:r>
          </a:p>
          <a:p>
            <a:pPr algn="r" rtl="1"/>
            <a:r>
              <a:rPr lang="he-IL" dirty="0"/>
              <a:t> בעל העסק יכול להטמיע את הפלטפורמה באתר על ידי הצעת קישור למשתמשים לפלטפורמה </a:t>
            </a:r>
            <a:r>
              <a:rPr lang="he-IL"/>
              <a:t>של הפרויקט (במקרה </a:t>
            </a:r>
            <a:r>
              <a:rPr lang="he-IL" dirty="0"/>
              <a:t>זה כאשר המשתמשים יגיעו לאתר של הפרויקט הם יוכלו לראות חנויות נוספות), או לחבר את החלקים בצד הלקוח של הפרויקט המיועדים עבור העסק שלו לאתר הקיים אצלו.</a:t>
            </a:r>
          </a:p>
        </p:txBody>
      </p:sp>
    </p:spTree>
    <p:extLst>
      <p:ext uri="{BB962C8B-B14F-4D97-AF65-F5344CB8AC3E}">
        <p14:creationId xmlns:p14="http://schemas.microsoft.com/office/powerpoint/2010/main" val="69510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מהגרף ניתן ללמוד את ההתפלגות של סוגי הבגדים</a:t>
            </a:r>
            <a:endParaRPr lang="en-US" dirty="0"/>
          </a:p>
        </p:txBody>
      </p:sp>
      <p:pic>
        <p:nvPicPr>
          <p:cNvPr id="3" name="תמונה 2">
            <a:extLst>
              <a:ext uri="{FF2B5EF4-FFF2-40B4-BE49-F238E27FC236}">
                <a16:creationId xmlns:a16="http://schemas.microsoft.com/office/drawing/2014/main" id="{A2F16DED-6E7B-80F4-E06B-8ECCC91125F0}"/>
              </a:ext>
            </a:extLst>
          </p:cNvPr>
          <p:cNvPicPr>
            <a:picLocks noChangeAspect="1"/>
          </p:cNvPicPr>
          <p:nvPr/>
        </p:nvPicPr>
        <p:blipFill>
          <a:blip r:embed="rId2"/>
          <a:stretch>
            <a:fillRect/>
          </a:stretch>
        </p:blipFill>
        <p:spPr>
          <a:xfrm>
            <a:off x="281941" y="183832"/>
            <a:ext cx="10676572" cy="5210175"/>
          </a:xfrm>
          <a:prstGeom prst="rect">
            <a:avLst/>
          </a:prstGeom>
        </p:spPr>
      </p:pic>
    </p:spTree>
    <p:extLst>
      <p:ext uri="{BB962C8B-B14F-4D97-AF65-F5344CB8AC3E}">
        <p14:creationId xmlns:p14="http://schemas.microsoft.com/office/powerpoint/2010/main" val="307961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ניתן ללמוד את המחלקות הדומיננטיות</a:t>
            </a:r>
            <a:endParaRPr lang="en-US" dirty="0"/>
          </a:p>
        </p:txBody>
      </p:sp>
      <p:pic>
        <p:nvPicPr>
          <p:cNvPr id="4" name="תמונה 3">
            <a:extLst>
              <a:ext uri="{FF2B5EF4-FFF2-40B4-BE49-F238E27FC236}">
                <a16:creationId xmlns:a16="http://schemas.microsoft.com/office/drawing/2014/main" id="{AD7E226E-823D-B31B-1B59-EAE6EA590DC5}"/>
              </a:ext>
            </a:extLst>
          </p:cNvPr>
          <p:cNvPicPr>
            <a:picLocks noChangeAspect="1"/>
          </p:cNvPicPr>
          <p:nvPr/>
        </p:nvPicPr>
        <p:blipFill>
          <a:blip r:embed="rId2"/>
          <a:stretch>
            <a:fillRect/>
          </a:stretch>
        </p:blipFill>
        <p:spPr>
          <a:xfrm>
            <a:off x="480060" y="823913"/>
            <a:ext cx="10445115" cy="4350067"/>
          </a:xfrm>
          <a:prstGeom prst="rect">
            <a:avLst/>
          </a:prstGeom>
        </p:spPr>
      </p:pic>
    </p:spTree>
    <p:extLst>
      <p:ext uri="{BB962C8B-B14F-4D97-AF65-F5344CB8AC3E}">
        <p14:creationId xmlns:p14="http://schemas.microsoft.com/office/powerpoint/2010/main" val="171685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כמות הנתונים</a:t>
            </a:r>
          </a:p>
        </p:txBody>
      </p:sp>
      <p:sp>
        <p:nvSpPr>
          <p:cNvPr id="4" name="מציין מיקום תוכן 3">
            <a:extLst>
              <a:ext uri="{FF2B5EF4-FFF2-40B4-BE49-F238E27FC236}">
                <a16:creationId xmlns:a16="http://schemas.microsoft.com/office/drawing/2014/main" id="{7755FADC-A6E2-0A69-1FD0-4F07F77EA1BC}"/>
              </a:ext>
            </a:extLst>
          </p:cNvPr>
          <p:cNvSpPr>
            <a:spLocks noGrp="1"/>
          </p:cNvSpPr>
          <p:nvPr>
            <p:ph idx="1"/>
          </p:nvPr>
        </p:nvSpPr>
        <p:spPr/>
        <p:txBody>
          <a:bodyPr/>
          <a:lstStyle/>
          <a:p>
            <a:pPr algn="r" rtl="1"/>
            <a:r>
              <a:rPr lang="he-IL" dirty="0"/>
              <a:t>ישנם סה"כ 2682 פריטים</a:t>
            </a:r>
          </a:p>
          <a:p>
            <a:pPr algn="r" rtl="1"/>
            <a:r>
              <a:rPr lang="he-IL" dirty="0"/>
              <a:t>במקור היה צורך ב-</a:t>
            </a:r>
            <a:r>
              <a:rPr lang="en-US" dirty="0"/>
              <a:t>DATA</a:t>
            </a:r>
            <a:r>
              <a:rPr lang="he-IL" dirty="0"/>
              <a:t> גדול יותר אך מכיוון שאימון מודל </a:t>
            </a:r>
            <a:r>
              <a:rPr lang="en-US" dirty="0"/>
              <a:t>YOLO</a:t>
            </a:r>
            <a:r>
              <a:rPr lang="he-IL" dirty="0"/>
              <a:t> דורש משאבים רבים, כלומר מחשב </a:t>
            </a:r>
            <a:r>
              <a:rPr lang="en-US" dirty="0"/>
              <a:t>GPU</a:t>
            </a:r>
            <a:r>
              <a:rPr lang="he-IL" dirty="0"/>
              <a:t> כדי להריץ במהירות את אימון המודל , או לחלופין מחשב נייח ויציב שיכול לעמוד באימון ארוך.</a:t>
            </a:r>
          </a:p>
          <a:p>
            <a:pPr algn="r" rtl="1"/>
            <a:r>
              <a:rPr lang="he-IL" dirty="0"/>
              <a:t>מכיוון שלא היו </a:t>
            </a:r>
            <a:r>
              <a:rPr lang="he-IL" dirty="0" err="1"/>
              <a:t>ברשותינו</a:t>
            </a:r>
            <a:r>
              <a:rPr lang="he-IL" dirty="0"/>
              <a:t> המשאבים הנדרשים לצורך אימון אופטימלי (במקור היה לנו </a:t>
            </a:r>
            <a:r>
              <a:rPr lang="en-US" dirty="0"/>
              <a:t>DATASET</a:t>
            </a:r>
            <a:r>
              <a:rPr lang="he-IL" dirty="0"/>
              <a:t> גדול יותר – כגון </a:t>
            </a:r>
            <a:r>
              <a:rPr lang="en-US" dirty="0"/>
              <a:t>deepfashion2</a:t>
            </a:r>
            <a:r>
              <a:rPr lang="he-IL" dirty="0"/>
              <a:t>) לכן נאלצנו להשתמש ב-</a:t>
            </a:r>
            <a:r>
              <a:rPr lang="en-US" dirty="0"/>
              <a:t>DATASET</a:t>
            </a:r>
            <a:r>
              <a:rPr lang="he-IL" dirty="0"/>
              <a:t> קטן וכן לא היה </a:t>
            </a:r>
            <a:r>
              <a:rPr lang="he-IL" dirty="0" err="1"/>
              <a:t>ביכולתינו</a:t>
            </a:r>
            <a:r>
              <a:rPr lang="he-IL" dirty="0"/>
              <a:t> לעבות אותו</a:t>
            </a:r>
          </a:p>
          <a:p>
            <a:pPr algn="r" rtl="1"/>
            <a:r>
              <a:rPr lang="he-IL" dirty="0"/>
              <a:t>מצד שני לא יכולנו להפחית נתונים ממחלקות דומיננטיות כדי ליצור התפלגות אחידה כדי לא להפחית יותר מה-</a:t>
            </a:r>
            <a:r>
              <a:rPr lang="en-US" dirty="0"/>
              <a:t>DATA</a:t>
            </a:r>
            <a:r>
              <a:rPr lang="he-IL" dirty="0"/>
              <a:t> </a:t>
            </a:r>
          </a:p>
        </p:txBody>
      </p:sp>
    </p:spTree>
    <p:extLst>
      <p:ext uri="{BB962C8B-B14F-4D97-AF65-F5344CB8AC3E}">
        <p14:creationId xmlns:p14="http://schemas.microsoft.com/office/powerpoint/2010/main" val="3766917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אתגר עם ה-</a:t>
            </a:r>
            <a:r>
              <a:rPr lang="en-US" dirty="0"/>
              <a:t>Data</a:t>
            </a:r>
            <a:r>
              <a:rPr lang="he-IL" dirty="0"/>
              <a:t>.</a:t>
            </a:r>
          </a:p>
        </p:txBody>
      </p:sp>
      <p:sp>
        <p:nvSpPr>
          <p:cNvPr id="3" name="מציין מיקום תוכן 2">
            <a:extLst>
              <a:ext uri="{FF2B5EF4-FFF2-40B4-BE49-F238E27FC236}">
                <a16:creationId xmlns:a16="http://schemas.microsoft.com/office/drawing/2014/main" id="{92D97A85-EA18-6619-0379-32818B8CEEB7}"/>
              </a:ext>
            </a:extLst>
          </p:cNvPr>
          <p:cNvSpPr>
            <a:spLocks noGrp="1"/>
          </p:cNvSpPr>
          <p:nvPr>
            <p:ph idx="1"/>
          </p:nvPr>
        </p:nvSpPr>
        <p:spPr/>
        <p:txBody>
          <a:bodyPr/>
          <a:lstStyle/>
          <a:p>
            <a:pPr algn="r" rtl="1"/>
            <a:r>
              <a:rPr lang="he-IL" dirty="0"/>
              <a:t>ה-</a:t>
            </a:r>
            <a:r>
              <a:rPr lang="en-US" dirty="0"/>
              <a:t>DATA</a:t>
            </a:r>
            <a:r>
              <a:rPr lang="he-IL" dirty="0"/>
              <a:t> היה קטן, מה שדרש מציאת אתר עם תמונות בפורמט שקרוב לפורמט התמונות עליהן אומן המודל (שהיה פורמט יותר מצומצם)</a:t>
            </a:r>
          </a:p>
        </p:txBody>
      </p:sp>
    </p:spTree>
    <p:extLst>
      <p:ext uri="{BB962C8B-B14F-4D97-AF65-F5344CB8AC3E}">
        <p14:creationId xmlns:p14="http://schemas.microsoft.com/office/powerpoint/2010/main" val="2249179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הכנת הנתונים למודל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rtl="1"/>
            <a:r>
              <a:rPr lang="he-IL" dirty="0">
                <a:solidFill>
                  <a:srgbClr val="FFFFFF"/>
                </a:solidFill>
              </a:rPr>
              <a:t>מודל </a:t>
            </a:r>
            <a:r>
              <a:rPr lang="en-US" dirty="0">
                <a:solidFill>
                  <a:srgbClr val="FFFFFF"/>
                </a:solidFill>
              </a:rPr>
              <a:t>YOLO</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245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fontScale="70000" lnSpcReduction="20000"/>
          </a:bodyPr>
          <a:lstStyle/>
          <a:p>
            <a:pPr algn="r" rtl="1"/>
            <a:r>
              <a:rPr lang="he-IL" dirty="0"/>
              <a:t>לצורך מודל ה-</a:t>
            </a:r>
            <a:r>
              <a:rPr lang="en-US" dirty="0"/>
              <a:t>YOLO</a:t>
            </a:r>
            <a:r>
              <a:rPr lang="he-IL" dirty="0"/>
              <a:t>  חילקנו את הנתונים ל-</a:t>
            </a:r>
            <a:r>
              <a:rPr lang="en-US" dirty="0"/>
              <a:t>train </a:t>
            </a:r>
            <a:r>
              <a:rPr lang="he-IL" dirty="0"/>
              <a:t> ו –</a:t>
            </a:r>
            <a:r>
              <a:rPr lang="en-US" dirty="0"/>
              <a:t>test</a:t>
            </a:r>
            <a:endParaRPr lang="he-IL" dirty="0"/>
          </a:p>
          <a:p>
            <a:pPr algn="r" rtl="1"/>
            <a:r>
              <a:rPr lang="en-US" dirty="0"/>
              <a:t>Train:2145, test:537</a:t>
            </a:r>
            <a:endParaRPr lang="he-IL" dirty="0"/>
          </a:p>
          <a:p>
            <a:pPr algn="r" rtl="1"/>
            <a:r>
              <a:rPr lang="he-IL" dirty="0"/>
              <a:t>ה-</a:t>
            </a:r>
            <a:r>
              <a:rPr lang="en-US" dirty="0"/>
              <a:t>DATA</a:t>
            </a:r>
            <a:r>
              <a:rPr lang="he-IL" dirty="0"/>
              <a:t> הגיע מוכן לחלוקה</a:t>
            </a:r>
          </a:p>
          <a:p>
            <a:pPr marL="0" indent="0">
              <a:spcBef>
                <a:spcPts val="0"/>
              </a:spcBef>
              <a:buNone/>
            </a:pPr>
            <a:r>
              <a:rPr lang="en-US" b="0" dirty="0">
                <a:solidFill>
                  <a:srgbClr val="9CDCFE"/>
                </a:solidFill>
                <a:effectLst/>
                <a:highlight>
                  <a:srgbClr val="1F1F1F"/>
                </a:highlight>
                <a:latin typeface="Consolas" panose="020B0609020204030204" pitchFamily="49" charset="0"/>
              </a:rPr>
              <a:t>train</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p>
          <a:p>
            <a:pPr marL="0" indent="0">
              <a:spcBef>
                <a:spcPts val="0"/>
              </a:spcBef>
              <a:buNone/>
            </a:pPr>
            <a:r>
              <a:rPr lang="en-US" b="0" dirty="0">
                <a:solidFill>
                  <a:srgbClr val="C586C0"/>
                </a:solidFill>
                <a:effectLst/>
                <a:highlight>
                  <a:srgbClr val="1F1F1F"/>
                </a:highlight>
                <a:latin typeface="Consolas" panose="020B0609020204030204" pitchFamily="49" charset="0"/>
              </a:rPr>
              <a:t>with</a:t>
            </a: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open</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path</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ImageSets</a:t>
            </a:r>
            <a:r>
              <a:rPr lang="en-US" b="0" dirty="0">
                <a:solidFill>
                  <a:srgbClr val="CE9178"/>
                </a:solidFill>
                <a:effectLst/>
                <a:highlight>
                  <a:srgbClr val="1F1F1F"/>
                </a:highlight>
                <a:latin typeface="Consolas" panose="020B0609020204030204" pitchFamily="49" charset="0"/>
              </a:rPr>
              <a:t>/Main/trainval.txt'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'r'</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as</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f</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in</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f</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readlines</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if</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D7BA7D"/>
                </a:solidFill>
                <a:effectLst/>
                <a:highlight>
                  <a:srgbClr val="1F1F1F"/>
                </a:highlight>
                <a:latin typeface="Consolas" panose="020B0609020204030204" pitchFamily="49" charset="0"/>
              </a:rPr>
              <a:t>\n</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train</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append</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br>
              <a:rPr lang="en-US" b="0" dirty="0">
                <a:solidFill>
                  <a:srgbClr val="CCCCCC"/>
                </a:solidFill>
                <a:effectLst/>
                <a:highlight>
                  <a:srgbClr val="1F1F1F"/>
                </a:highlight>
                <a:latin typeface="Consolas" panose="020B0609020204030204" pitchFamily="49" charset="0"/>
              </a:rPr>
            </a:br>
            <a:r>
              <a:rPr lang="en-US" b="0" dirty="0">
                <a:solidFill>
                  <a:srgbClr val="9CDCFE"/>
                </a:solidFill>
                <a:effectLst/>
                <a:highlight>
                  <a:srgbClr val="1F1F1F"/>
                </a:highlight>
                <a:latin typeface="Consolas" panose="020B0609020204030204" pitchFamily="49" charset="0"/>
              </a:rPr>
              <a:t>test</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p>
          <a:p>
            <a:pPr marL="0" indent="0">
              <a:spcBef>
                <a:spcPts val="0"/>
              </a:spcBef>
              <a:buNone/>
            </a:pPr>
            <a:r>
              <a:rPr lang="en-US" b="0" dirty="0">
                <a:solidFill>
                  <a:srgbClr val="C586C0"/>
                </a:solidFill>
                <a:effectLst/>
                <a:highlight>
                  <a:srgbClr val="1F1F1F"/>
                </a:highlight>
                <a:latin typeface="Consolas" panose="020B0609020204030204" pitchFamily="49" charset="0"/>
              </a:rPr>
              <a:t>with</a:t>
            </a: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open</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path</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ImageSets</a:t>
            </a:r>
            <a:r>
              <a:rPr lang="en-US" b="0" dirty="0">
                <a:solidFill>
                  <a:srgbClr val="CE9178"/>
                </a:solidFill>
                <a:effectLst/>
                <a:highlight>
                  <a:srgbClr val="1F1F1F"/>
                </a:highlight>
                <a:latin typeface="Consolas" panose="020B0609020204030204" pitchFamily="49" charset="0"/>
              </a:rPr>
              <a:t>/Main/test.txt'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'r'</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as</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f</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in</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f</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readlines</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if</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D7BA7D"/>
                </a:solidFill>
                <a:effectLst/>
                <a:highlight>
                  <a:srgbClr val="1F1F1F"/>
                </a:highlight>
                <a:latin typeface="Consolas" panose="020B0609020204030204" pitchFamily="49" charset="0"/>
              </a:rPr>
              <a:t>\n</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test</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append</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line</a:t>
            </a:r>
            <a:r>
              <a:rPr lang="en-US" b="0" dirty="0">
                <a:solidFill>
                  <a:srgbClr val="CCCCCC"/>
                </a:solidFill>
                <a:effectLst/>
                <a:highlight>
                  <a:srgbClr val="1F1F1F"/>
                </a:highlight>
                <a:latin typeface="Consolas" panose="020B0609020204030204" pitchFamily="49" charset="0"/>
              </a:rPr>
              <a:t>)</a:t>
            </a:r>
          </a:p>
          <a:p>
            <a:pPr algn="r" rtl="1"/>
            <a:endParaRPr lang="he-IL" dirty="0"/>
          </a:p>
        </p:txBody>
      </p:sp>
    </p:spTree>
    <p:extLst>
      <p:ext uri="{BB962C8B-B14F-4D97-AF65-F5344CB8AC3E}">
        <p14:creationId xmlns:p14="http://schemas.microsoft.com/office/powerpoint/2010/main" val="2956292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בניית המודל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rtl="1"/>
            <a:r>
              <a:rPr lang="he-IL" dirty="0">
                <a:solidFill>
                  <a:srgbClr val="FFFFFF"/>
                </a:solidFill>
              </a:rPr>
              <a:t>מודל </a:t>
            </a:r>
            <a:r>
              <a:rPr lang="en-US" dirty="0">
                <a:solidFill>
                  <a:srgbClr val="FFFFFF"/>
                </a:solidFill>
              </a:rPr>
              <a:t>YOLO</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085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04240"/>
          </a:xfrm>
        </p:spPr>
        <p:txBody>
          <a:bodyPr>
            <a:normAutofit/>
          </a:bodyPr>
          <a:lstStyle/>
          <a:p>
            <a:pPr algn="r" rtl="1"/>
            <a:r>
              <a:rPr lang="he-IL" dirty="0"/>
              <a:t>בחירת 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57121"/>
            <a:ext cx="10363200" cy="4236720"/>
          </a:xfrm>
        </p:spPr>
        <p:txBody>
          <a:bodyPr/>
          <a:lstStyle/>
          <a:p>
            <a:pPr algn="r" rtl="1"/>
            <a:r>
              <a:rPr lang="he-IL" dirty="0"/>
              <a:t>המודל הוא – </a:t>
            </a:r>
            <a:r>
              <a:rPr lang="en-US" dirty="0"/>
              <a:t>YOLO</a:t>
            </a:r>
            <a:r>
              <a:rPr lang="he-IL" dirty="0"/>
              <a:t> לזיהוי עצמים ולסיווגם למחלקות</a:t>
            </a:r>
          </a:p>
          <a:p>
            <a:pPr algn="r" rtl="1"/>
            <a:r>
              <a:rPr lang="he-IL" dirty="0"/>
              <a:t>בתחילה חשבנו לבחור מודל סיווג אך מכיוון שתמונה של בגד יכולה להכיל מספר פריטים הבנו כי בכל מקרה יהיה צורך בהפרדת התמונה לפריטים שבה ולכן לקחנו מודל זיהוי עצמים שמספק גם סיווג</a:t>
            </a:r>
          </a:p>
        </p:txBody>
      </p:sp>
    </p:spTree>
    <p:extLst>
      <p:ext uri="{BB962C8B-B14F-4D97-AF65-F5344CB8AC3E}">
        <p14:creationId xmlns:p14="http://schemas.microsoft.com/office/powerpoint/2010/main" val="24095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44880"/>
          </a:xfrm>
        </p:spPr>
        <p:txBody>
          <a:bodyPr>
            <a:normAutofit/>
          </a:bodyPr>
          <a:lstStyle/>
          <a:p>
            <a:pPr algn="r" rtl="1"/>
            <a:r>
              <a:rPr lang="he-IL" dirty="0"/>
              <a:t>נרמול 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16481"/>
            <a:ext cx="10363200" cy="4277359"/>
          </a:xfrm>
        </p:spPr>
        <p:txBody>
          <a:bodyPr>
            <a:normAutofit fontScale="77500" lnSpcReduction="20000"/>
          </a:bodyPr>
          <a:lstStyle/>
          <a:p>
            <a:pPr algn="r" rtl="1"/>
            <a:r>
              <a:rPr lang="he-IL" dirty="0"/>
              <a:t>המודל לא דרש נרמול של הנתונים,</a:t>
            </a:r>
          </a:p>
          <a:p>
            <a:pPr algn="r" rtl="1"/>
            <a:r>
              <a:rPr lang="he-IL" dirty="0"/>
              <a:t>הוא דרש לספק לו </a:t>
            </a:r>
            <a:r>
              <a:rPr lang="en-US" dirty="0"/>
              <a:t>bounding box</a:t>
            </a:r>
            <a:r>
              <a:rPr lang="he-IL" dirty="0"/>
              <a:t> על הפריטים שבתמונות</a:t>
            </a:r>
          </a:p>
          <a:p>
            <a:pPr algn="r" rtl="1"/>
            <a:r>
              <a:rPr lang="he-IL" dirty="0"/>
              <a:t>וכן להגדיר היכן נמצאים קבצי ה-</a:t>
            </a:r>
            <a:r>
              <a:rPr lang="en-US" dirty="0"/>
              <a:t>Annotation</a:t>
            </a:r>
            <a:r>
              <a:rPr lang="he-IL" dirty="0"/>
              <a:t> השונים והתמונות של ה-</a:t>
            </a:r>
            <a:r>
              <a:rPr lang="en-US" dirty="0"/>
              <a:t>train</a:t>
            </a:r>
            <a:r>
              <a:rPr lang="he-IL" dirty="0"/>
              <a:t> וה-</a:t>
            </a:r>
            <a:r>
              <a:rPr lang="en-US" dirty="0"/>
              <a:t>test</a:t>
            </a:r>
            <a:r>
              <a:rPr lang="he-IL" dirty="0"/>
              <a:t> :</a:t>
            </a:r>
          </a:p>
          <a:p>
            <a:pPr marL="0">
              <a:spcBef>
                <a:spcPts val="0"/>
              </a:spcBef>
            </a:pPr>
            <a:r>
              <a:rPr lang="en-US" b="0" dirty="0">
                <a:solidFill>
                  <a:srgbClr val="9CDCFE"/>
                </a:solidFill>
                <a:effectLst/>
                <a:highlight>
                  <a:srgbClr val="1F1F1F"/>
                </a:highlight>
                <a:latin typeface="Consolas" panose="020B0609020204030204" pitchFamily="49" charset="0"/>
              </a:rPr>
              <a:t>text</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a:t>
            </a:r>
            <a:endParaRPr lang="en-US" b="0" dirty="0">
              <a:solidFill>
                <a:srgbClr val="CCCCCC"/>
              </a:solidFill>
              <a:effectLst/>
              <a:highlight>
                <a:srgbClr val="1F1F1F"/>
              </a:highlight>
              <a:latin typeface="Consolas" panose="020B0609020204030204" pitchFamily="49" charset="0"/>
            </a:endParaRPr>
          </a:p>
          <a:p>
            <a:pPr marL="0">
              <a:spcBef>
                <a:spcPts val="0"/>
              </a:spcBef>
            </a:pPr>
            <a:r>
              <a:rPr lang="en-US" b="0" dirty="0">
                <a:solidFill>
                  <a:srgbClr val="CE9178"/>
                </a:solidFill>
                <a:effectLst/>
                <a:highlight>
                  <a:srgbClr val="1F1F1F"/>
                </a:highlight>
                <a:latin typeface="Consolas" panose="020B0609020204030204" pitchFamily="49" charset="0"/>
              </a:rPr>
              <a:t>train: train</a:t>
            </a:r>
            <a:endParaRPr lang="en-US" b="0" dirty="0">
              <a:solidFill>
                <a:srgbClr val="CCCCCC"/>
              </a:solidFill>
              <a:effectLst/>
              <a:highlight>
                <a:srgbClr val="1F1F1F"/>
              </a:highlight>
              <a:latin typeface="Consolas" panose="020B0609020204030204" pitchFamily="49" charset="0"/>
            </a:endParaRPr>
          </a:p>
          <a:p>
            <a:pPr marL="0">
              <a:spcBef>
                <a:spcPts val="0"/>
              </a:spcBef>
            </a:pPr>
            <a:r>
              <a:rPr lang="en-US" b="0" dirty="0" err="1">
                <a:solidFill>
                  <a:srgbClr val="CE9178"/>
                </a:solidFill>
                <a:effectLst/>
                <a:highlight>
                  <a:srgbClr val="1F1F1F"/>
                </a:highlight>
                <a:latin typeface="Consolas" panose="020B0609020204030204" pitchFamily="49" charset="0"/>
              </a:rPr>
              <a:t>val</a:t>
            </a:r>
            <a:r>
              <a:rPr lang="en-US" b="0" dirty="0">
                <a:solidFill>
                  <a:srgbClr val="CE9178"/>
                </a:solidFill>
                <a:effectLst/>
                <a:highlight>
                  <a:srgbClr val="1F1F1F"/>
                </a:highlight>
                <a:latin typeface="Consolas" panose="020B0609020204030204" pitchFamily="49" charset="0"/>
              </a:rPr>
              <a:t>: test</a:t>
            </a:r>
            <a:endParaRPr lang="en-US" b="0" dirty="0">
              <a:solidFill>
                <a:srgbClr val="CCCCCC"/>
              </a:solidFill>
              <a:effectLst/>
              <a:highlight>
                <a:srgbClr val="1F1F1F"/>
              </a:highlight>
              <a:latin typeface="Consolas" panose="020B0609020204030204" pitchFamily="49" charset="0"/>
            </a:endParaRPr>
          </a:p>
          <a:p>
            <a:pPr marL="0">
              <a:spcBef>
                <a:spcPts val="0"/>
              </a:spcBef>
            </a:pPr>
            <a:br>
              <a:rPr lang="en-US" b="0" dirty="0">
                <a:solidFill>
                  <a:srgbClr val="CCCCCC"/>
                </a:solidFill>
                <a:effectLst/>
                <a:highlight>
                  <a:srgbClr val="1F1F1F"/>
                </a:highlight>
                <a:latin typeface="Consolas" panose="020B0609020204030204" pitchFamily="49" charset="0"/>
              </a:rPr>
            </a:br>
            <a:r>
              <a:rPr lang="en-US" b="0" dirty="0">
                <a:solidFill>
                  <a:srgbClr val="CE9178"/>
                </a:solidFill>
                <a:effectLst/>
                <a:highlight>
                  <a:srgbClr val="1F1F1F"/>
                </a:highlight>
                <a:latin typeface="Consolas" panose="020B0609020204030204" pitchFamily="49" charset="0"/>
              </a:rPr>
              <a:t># number of classes</a:t>
            </a:r>
            <a:endParaRPr lang="en-US" b="0" dirty="0">
              <a:solidFill>
                <a:srgbClr val="CCCCCC"/>
              </a:solidFill>
              <a:effectLst/>
              <a:highlight>
                <a:srgbClr val="1F1F1F"/>
              </a:highlight>
              <a:latin typeface="Consolas" panose="020B0609020204030204" pitchFamily="49" charset="0"/>
            </a:endParaRPr>
          </a:p>
          <a:p>
            <a:pPr marL="0">
              <a:spcBef>
                <a:spcPts val="0"/>
              </a:spcBef>
            </a:pPr>
            <a:r>
              <a:rPr lang="en-US" b="0" dirty="0" err="1">
                <a:solidFill>
                  <a:srgbClr val="CE9178"/>
                </a:solidFill>
                <a:effectLst/>
                <a:highlight>
                  <a:srgbClr val="1F1F1F"/>
                </a:highlight>
                <a:latin typeface="Consolas" panose="020B0609020204030204" pitchFamily="49" charset="0"/>
              </a:rPr>
              <a:t>nc</a:t>
            </a:r>
            <a:r>
              <a:rPr lang="en-US" b="0" dirty="0">
                <a:solidFill>
                  <a:srgbClr val="CE9178"/>
                </a:solidFill>
                <a:effectLst/>
                <a:highlight>
                  <a:srgbClr val="1F1F1F"/>
                </a:highlight>
                <a:latin typeface="Consolas" panose="020B0609020204030204" pitchFamily="49" charset="0"/>
              </a:rPr>
              <a:t>: 10</a:t>
            </a:r>
            <a:endParaRPr lang="en-US" b="0" dirty="0">
              <a:solidFill>
                <a:srgbClr val="CCCCCC"/>
              </a:solidFill>
              <a:effectLst/>
              <a:highlight>
                <a:srgbClr val="1F1F1F"/>
              </a:highlight>
              <a:latin typeface="Consolas" panose="020B0609020204030204" pitchFamily="49" charset="0"/>
            </a:endParaRPr>
          </a:p>
          <a:p>
            <a:pPr marL="0">
              <a:spcBef>
                <a:spcPts val="0"/>
              </a:spcBef>
            </a:pPr>
            <a:br>
              <a:rPr lang="en-US" b="0" dirty="0">
                <a:solidFill>
                  <a:srgbClr val="CCCCCC"/>
                </a:solidFill>
                <a:effectLst/>
                <a:highlight>
                  <a:srgbClr val="1F1F1F"/>
                </a:highlight>
                <a:latin typeface="Consolas" panose="020B0609020204030204" pitchFamily="49" charset="0"/>
              </a:rPr>
            </a:br>
            <a:r>
              <a:rPr lang="en-US" b="0" dirty="0">
                <a:solidFill>
                  <a:srgbClr val="CE9178"/>
                </a:solidFill>
                <a:effectLst/>
                <a:highlight>
                  <a:srgbClr val="1F1F1F"/>
                </a:highlight>
                <a:latin typeface="Consolas" panose="020B0609020204030204" pitchFamily="49" charset="0"/>
              </a:rPr>
              <a:t># class names</a:t>
            </a:r>
            <a:endParaRPr lang="en-US" b="0" dirty="0">
              <a:solidFill>
                <a:srgbClr val="CCCCCC"/>
              </a:solidFill>
              <a:effectLst/>
              <a:highlight>
                <a:srgbClr val="1F1F1F"/>
              </a:highlight>
              <a:latin typeface="Consolas" panose="020B0609020204030204" pitchFamily="49" charset="0"/>
            </a:endParaRPr>
          </a:p>
          <a:p>
            <a:pPr marL="0">
              <a:spcBef>
                <a:spcPts val="0"/>
              </a:spcBef>
            </a:pPr>
            <a:r>
              <a:rPr lang="en-US" b="0" dirty="0">
                <a:solidFill>
                  <a:srgbClr val="CE9178"/>
                </a:solidFill>
                <a:effectLst/>
                <a:highlight>
                  <a:srgbClr val="1F1F1F"/>
                </a:highlight>
                <a:latin typeface="Consolas" panose="020B0609020204030204" pitchFamily="49" charset="0"/>
              </a:rPr>
              <a:t>names: ['sunglass','hat','jacket','shirt','pants','shorts','skirt','dress','bag','shoe']</a:t>
            </a:r>
            <a:endParaRPr lang="en-US" b="0" dirty="0">
              <a:solidFill>
                <a:srgbClr val="CCCCCC"/>
              </a:solidFill>
              <a:effectLst/>
              <a:highlight>
                <a:srgbClr val="1F1F1F"/>
              </a:highlight>
              <a:latin typeface="Consolas" panose="020B0609020204030204" pitchFamily="49" charset="0"/>
            </a:endParaRPr>
          </a:p>
          <a:p>
            <a:pPr marL="0">
              <a:spcBef>
                <a:spcPts val="0"/>
              </a:spcBef>
            </a:pPr>
            <a:r>
              <a:rPr lang="en-US" b="0" dirty="0">
                <a:solidFill>
                  <a:srgbClr val="CE9178"/>
                </a:solidFill>
                <a:effectLst/>
                <a:highlight>
                  <a:srgbClr val="1F1F1F"/>
                </a:highlight>
                <a:latin typeface="Consolas" panose="020B0609020204030204" pitchFamily="49" charset="0"/>
              </a:rPr>
              <a:t>"""</a:t>
            </a:r>
            <a:endParaRPr lang="en-US" b="0" dirty="0">
              <a:solidFill>
                <a:srgbClr val="CCCCCC"/>
              </a:solidFill>
              <a:effectLst/>
              <a:highlight>
                <a:srgbClr val="1F1F1F"/>
              </a:highlight>
              <a:latin typeface="Consolas" panose="020B0609020204030204" pitchFamily="49" charset="0"/>
            </a:endParaRPr>
          </a:p>
          <a:p>
            <a:pPr marL="0">
              <a:spcBef>
                <a:spcPts val="0"/>
              </a:spcBef>
            </a:pPr>
            <a:r>
              <a:rPr lang="en-US" b="0" dirty="0">
                <a:solidFill>
                  <a:srgbClr val="C586C0"/>
                </a:solidFill>
                <a:effectLst/>
                <a:highlight>
                  <a:srgbClr val="1F1F1F"/>
                </a:highlight>
                <a:latin typeface="Consolas" panose="020B0609020204030204" pitchFamily="49" charset="0"/>
              </a:rPr>
              <a:t>with</a:t>
            </a: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open</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data.yaml</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'w'</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as</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file</a:t>
            </a:r>
            <a:r>
              <a:rPr lang="en-US" b="0" dirty="0">
                <a:solidFill>
                  <a:srgbClr val="CCCCCC"/>
                </a:solidFill>
                <a:effectLst/>
                <a:highlight>
                  <a:srgbClr val="1F1F1F"/>
                </a:highlight>
                <a:latin typeface="Consolas" panose="020B0609020204030204" pitchFamily="49" charset="0"/>
              </a:rPr>
              <a:t>:</a:t>
            </a:r>
          </a:p>
          <a:p>
            <a:pPr marL="0">
              <a:spcBef>
                <a:spcPts val="0"/>
              </a:spcBef>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file</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write</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text</a:t>
            </a:r>
            <a:r>
              <a:rPr lang="en-US" b="0" dirty="0">
                <a:solidFill>
                  <a:srgbClr val="CCCCCC"/>
                </a:solidFill>
                <a:effectLst/>
                <a:highlight>
                  <a:srgbClr val="1F1F1F"/>
                </a:highlight>
                <a:latin typeface="Consolas" panose="020B0609020204030204" pitchFamily="49" charset="0"/>
              </a:rPr>
              <a:t>)</a:t>
            </a:r>
          </a:p>
          <a:p>
            <a:pPr algn="r" rtl="1"/>
            <a:endParaRPr lang="he-IL" dirty="0"/>
          </a:p>
        </p:txBody>
      </p:sp>
    </p:spTree>
    <p:extLst>
      <p:ext uri="{BB962C8B-B14F-4D97-AF65-F5344CB8AC3E}">
        <p14:creationId xmlns:p14="http://schemas.microsoft.com/office/powerpoint/2010/main" val="2955596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lstStyle/>
          <a:p>
            <a:pPr algn="r" rtl="1"/>
            <a:r>
              <a:rPr lang="he-IL" dirty="0"/>
              <a:t>המודל הוא מוכן ורק דרש הורדה</a:t>
            </a:r>
          </a:p>
          <a:p>
            <a:pPr marL="0" indent="0">
              <a:spcBef>
                <a:spcPts val="0"/>
              </a:spcBef>
              <a:buNone/>
            </a:pPr>
            <a:r>
              <a:rPr lang="en-US" b="0" dirty="0">
                <a:solidFill>
                  <a:srgbClr val="9CDCFE"/>
                </a:solidFill>
                <a:effectLst/>
                <a:highlight>
                  <a:srgbClr val="1F1F1F"/>
                </a:highlight>
                <a:latin typeface="Consolas" panose="020B0609020204030204" pitchFamily="49" charset="0"/>
              </a:rPr>
              <a:t>model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YOLO</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"yolov8m.pt"</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br>
              <a:rPr lang="en-US" b="0" dirty="0">
                <a:solidFill>
                  <a:srgbClr val="CCCCCC"/>
                </a:solidFill>
                <a:effectLst/>
                <a:highlight>
                  <a:srgbClr val="1F1F1F"/>
                </a:highlight>
                <a:latin typeface="Consolas" panose="020B0609020204030204" pitchFamily="49" charset="0"/>
              </a:rPr>
            </a:br>
            <a:r>
              <a:rPr lang="en-US" b="0" dirty="0" err="1">
                <a:solidFill>
                  <a:srgbClr val="9CDCFE"/>
                </a:solidFill>
                <a:effectLst/>
                <a:highlight>
                  <a:srgbClr val="1F1F1F"/>
                </a:highlight>
                <a:latin typeface="Consolas" panose="020B0609020204030204" pitchFamily="49" charset="0"/>
              </a:rPr>
              <a:t>model</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train</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data</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data.yaml</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epochs</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5</a:t>
            </a:r>
            <a:r>
              <a:rPr lang="en-US" b="0" dirty="0">
                <a:solidFill>
                  <a:srgbClr val="CCCCCC"/>
                </a:solidFill>
                <a:effectLst/>
                <a:highlight>
                  <a:srgbClr val="1F1F1F"/>
                </a:highlight>
                <a:latin typeface="Consolas" panose="020B0609020204030204" pitchFamily="49" charset="0"/>
              </a:rPr>
              <a:t>)</a:t>
            </a:r>
          </a:p>
          <a:p>
            <a:pPr algn="r" rtl="1"/>
            <a:endParaRPr lang="he-IL" dirty="0"/>
          </a:p>
        </p:txBody>
      </p:sp>
    </p:spTree>
    <p:extLst>
      <p:ext uri="{BB962C8B-B14F-4D97-AF65-F5344CB8AC3E}">
        <p14:creationId xmlns:p14="http://schemas.microsoft.com/office/powerpoint/2010/main" val="331444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9737B2-1730-5A8B-F882-2EF55262B95D}"/>
              </a:ext>
            </a:extLst>
          </p:cNvPr>
          <p:cNvSpPr>
            <a:spLocks noGrp="1"/>
          </p:cNvSpPr>
          <p:nvPr>
            <p:ph type="title"/>
          </p:nvPr>
        </p:nvSpPr>
        <p:spPr/>
        <p:txBody>
          <a:bodyPr>
            <a:normAutofit/>
          </a:bodyPr>
          <a:lstStyle/>
          <a:p>
            <a:pPr algn="r" rtl="1"/>
            <a:r>
              <a:rPr lang="he-IL" dirty="0"/>
              <a:t>אתגרים ייחודיים לפרויקט</a:t>
            </a:r>
          </a:p>
        </p:txBody>
      </p:sp>
      <p:sp>
        <p:nvSpPr>
          <p:cNvPr id="3" name="מציין מיקום תוכן 2">
            <a:extLst>
              <a:ext uri="{FF2B5EF4-FFF2-40B4-BE49-F238E27FC236}">
                <a16:creationId xmlns:a16="http://schemas.microsoft.com/office/drawing/2014/main" id="{6A6B2D82-1929-C146-2E28-84CCC22650AB}"/>
              </a:ext>
            </a:extLst>
          </p:cNvPr>
          <p:cNvSpPr>
            <a:spLocks noGrp="1"/>
          </p:cNvSpPr>
          <p:nvPr>
            <p:ph idx="1"/>
          </p:nvPr>
        </p:nvSpPr>
        <p:spPr/>
        <p:txBody>
          <a:bodyPr/>
          <a:lstStyle/>
          <a:p>
            <a:pPr algn="r" rtl="1"/>
            <a:r>
              <a:rPr lang="he-IL" dirty="0"/>
              <a:t>למידה עצמית של </a:t>
            </a:r>
            <a:r>
              <a:rPr lang="he-IL" dirty="0" err="1"/>
              <a:t>הספריה</a:t>
            </a:r>
            <a:r>
              <a:rPr lang="he-IL" dirty="0"/>
              <a:t> </a:t>
            </a:r>
            <a:r>
              <a:rPr lang="en-US" dirty="0"/>
              <a:t>selenium</a:t>
            </a:r>
            <a:r>
              <a:rPr lang="he-IL" dirty="0"/>
              <a:t> והתאמתה לאתר קיים,</a:t>
            </a:r>
          </a:p>
          <a:p>
            <a:pPr algn="r" rtl="1"/>
            <a:r>
              <a:rPr lang="he-IL" dirty="0"/>
              <a:t>משאבים מוגבלים עבור מודלים של למידה עמוקה (</a:t>
            </a:r>
            <a:r>
              <a:rPr lang="en-US" dirty="0"/>
              <a:t>YOLO</a:t>
            </a:r>
            <a:r>
              <a:rPr lang="he-IL" dirty="0"/>
              <a:t>)</a:t>
            </a:r>
          </a:p>
          <a:p>
            <a:pPr algn="r" rtl="1"/>
            <a:r>
              <a:rPr lang="he-IL" dirty="0"/>
              <a:t>מודל להשוואה בין תמונות בעל תוצאות טובות</a:t>
            </a:r>
          </a:p>
          <a:p>
            <a:pPr algn="r" rtl="1"/>
            <a:r>
              <a:rPr lang="he-IL" dirty="0"/>
              <a:t>חיבור בין שרתים בפלטפורמות שונות – </a:t>
            </a:r>
            <a:r>
              <a:rPr lang="en-US" dirty="0"/>
              <a:t>VSCODE</a:t>
            </a:r>
            <a:r>
              <a:rPr lang="he-IL" dirty="0"/>
              <a:t>, </a:t>
            </a:r>
            <a:r>
              <a:rPr lang="en-US" dirty="0" err="1"/>
              <a:t>c#</a:t>
            </a:r>
            <a:r>
              <a:rPr lang="en-US" dirty="0"/>
              <a:t> server</a:t>
            </a:r>
            <a:r>
              <a:rPr lang="he-IL" dirty="0"/>
              <a:t> , </a:t>
            </a:r>
            <a:r>
              <a:rPr lang="en-US" dirty="0"/>
              <a:t>SQL</a:t>
            </a:r>
          </a:p>
          <a:p>
            <a:pPr algn="r" rtl="1"/>
            <a:r>
              <a:rPr lang="he-IL" dirty="0"/>
              <a:t>התאמת ה-</a:t>
            </a:r>
            <a:r>
              <a:rPr lang="en-US" dirty="0"/>
              <a:t>data</a:t>
            </a:r>
            <a:r>
              <a:rPr lang="he-IL" dirty="0"/>
              <a:t> לפורמט של מודל קיים</a:t>
            </a:r>
          </a:p>
          <a:p>
            <a:pPr algn="r" rtl="1"/>
            <a:endParaRPr lang="he-IL" dirty="0"/>
          </a:p>
          <a:p>
            <a:pPr marL="0" indent="0" algn="r" rtl="1">
              <a:buNone/>
            </a:pPr>
            <a:endParaRPr lang="he-IL" dirty="0"/>
          </a:p>
        </p:txBody>
      </p:sp>
    </p:spTree>
    <p:extLst>
      <p:ext uri="{BB962C8B-B14F-4D97-AF65-F5344CB8AC3E}">
        <p14:creationId xmlns:p14="http://schemas.microsoft.com/office/powerpoint/2010/main" val="2149396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0"/>
            <a:ext cx="10363200" cy="731520"/>
          </a:xfrm>
        </p:spPr>
        <p:txBody>
          <a:bodyPr>
            <a:normAutofit/>
          </a:bodyPr>
          <a:lstStyle/>
          <a:p>
            <a:pPr algn="r" rtl="1"/>
            <a:r>
              <a:rPr lang="he-IL"/>
              <a:t>אימון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45361"/>
            <a:ext cx="10363200" cy="4348480"/>
          </a:xfrm>
        </p:spPr>
        <p:txBody>
          <a:bodyPr/>
          <a:lstStyle/>
          <a:p>
            <a:pPr algn="r" rtl="1"/>
            <a:r>
              <a:rPr lang="he-IL"/>
              <a:t>היו 5 סבבי אימון, מכיוון שכפי שהוזכר לעיל היו משאבים מוגבלים</a:t>
            </a:r>
            <a:endParaRPr lang="he-IL" dirty="0"/>
          </a:p>
        </p:txBody>
      </p:sp>
      <p:pic>
        <p:nvPicPr>
          <p:cNvPr id="5" name="תמונה 4">
            <a:extLst>
              <a:ext uri="{FF2B5EF4-FFF2-40B4-BE49-F238E27FC236}">
                <a16:creationId xmlns:a16="http://schemas.microsoft.com/office/drawing/2014/main" id="{CFAF17C9-DF3A-CA29-7C03-B967D144EB45}"/>
              </a:ext>
            </a:extLst>
          </p:cNvPr>
          <p:cNvPicPr>
            <a:picLocks noChangeAspect="1"/>
          </p:cNvPicPr>
          <p:nvPr/>
        </p:nvPicPr>
        <p:blipFill>
          <a:blip r:embed="rId2"/>
          <a:stretch>
            <a:fillRect/>
          </a:stretch>
        </p:blipFill>
        <p:spPr>
          <a:xfrm>
            <a:off x="206692" y="2788919"/>
            <a:ext cx="9882187" cy="3068955"/>
          </a:xfrm>
          <a:prstGeom prst="rect">
            <a:avLst/>
          </a:prstGeom>
        </p:spPr>
      </p:pic>
    </p:spTree>
    <p:extLst>
      <p:ext uri="{BB962C8B-B14F-4D97-AF65-F5344CB8AC3E}">
        <p14:creationId xmlns:p14="http://schemas.microsoft.com/office/powerpoint/2010/main" val="2589147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הערכת המודל</a:t>
            </a:r>
          </a:p>
        </p:txBody>
      </p:sp>
      <p:pic>
        <p:nvPicPr>
          <p:cNvPr id="3" name="מציין מיקום תוכן 2">
            <a:extLst>
              <a:ext uri="{FF2B5EF4-FFF2-40B4-BE49-F238E27FC236}">
                <a16:creationId xmlns:a16="http://schemas.microsoft.com/office/drawing/2014/main" id="{B83C77B7-A99E-A4CF-C1DD-6B1ED37912A1}"/>
              </a:ext>
            </a:extLst>
          </p:cNvPr>
          <p:cNvPicPr>
            <a:picLocks noGrp="1" noChangeAspect="1"/>
          </p:cNvPicPr>
          <p:nvPr>
            <p:ph idx="1"/>
          </p:nvPr>
        </p:nvPicPr>
        <p:blipFill>
          <a:blip r:embed="rId2"/>
          <a:stretch>
            <a:fillRect/>
          </a:stretch>
        </p:blipFill>
        <p:spPr>
          <a:xfrm>
            <a:off x="926240" y="2193290"/>
            <a:ext cx="10351360" cy="3382963"/>
          </a:xfrm>
        </p:spPr>
      </p:pic>
    </p:spTree>
    <p:extLst>
      <p:ext uri="{BB962C8B-B14F-4D97-AF65-F5344CB8AC3E}">
        <p14:creationId xmlns:p14="http://schemas.microsoft.com/office/powerpoint/2010/main" val="2776747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הערכת המודל</a:t>
            </a:r>
          </a:p>
        </p:txBody>
      </p:sp>
      <p:sp>
        <p:nvSpPr>
          <p:cNvPr id="4" name="מציין מיקום תוכן 3">
            <a:extLst>
              <a:ext uri="{FF2B5EF4-FFF2-40B4-BE49-F238E27FC236}">
                <a16:creationId xmlns:a16="http://schemas.microsoft.com/office/drawing/2014/main" id="{C03D4676-7833-22E8-C4C1-0596E6DF1CF3}"/>
              </a:ext>
            </a:extLst>
          </p:cNvPr>
          <p:cNvSpPr>
            <a:spLocks noGrp="1"/>
          </p:cNvSpPr>
          <p:nvPr>
            <p:ph idx="1"/>
          </p:nvPr>
        </p:nvSpPr>
        <p:spPr/>
        <p:txBody>
          <a:bodyPr/>
          <a:lstStyle/>
          <a:p>
            <a:endParaRPr lang="he-IL"/>
          </a:p>
        </p:txBody>
      </p:sp>
      <p:pic>
        <p:nvPicPr>
          <p:cNvPr id="7" name="תמונה 6">
            <a:extLst>
              <a:ext uri="{FF2B5EF4-FFF2-40B4-BE49-F238E27FC236}">
                <a16:creationId xmlns:a16="http://schemas.microsoft.com/office/drawing/2014/main" id="{8ABFCAE0-5AAF-B809-BFB1-7052CB4346F6}"/>
              </a:ext>
            </a:extLst>
          </p:cNvPr>
          <p:cNvPicPr>
            <a:picLocks noChangeAspect="1"/>
          </p:cNvPicPr>
          <p:nvPr/>
        </p:nvPicPr>
        <p:blipFill>
          <a:blip r:embed="rId2"/>
          <a:stretch>
            <a:fillRect/>
          </a:stretch>
        </p:blipFill>
        <p:spPr>
          <a:xfrm>
            <a:off x="872489" y="2574411"/>
            <a:ext cx="10447020" cy="3324783"/>
          </a:xfrm>
          <a:prstGeom prst="rect">
            <a:avLst/>
          </a:prstGeom>
        </p:spPr>
      </p:pic>
    </p:spTree>
    <p:extLst>
      <p:ext uri="{BB962C8B-B14F-4D97-AF65-F5344CB8AC3E}">
        <p14:creationId xmlns:p14="http://schemas.microsoft.com/office/powerpoint/2010/main" val="3170704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הערכת המודל</a:t>
            </a:r>
          </a:p>
        </p:txBody>
      </p:sp>
      <p:sp>
        <p:nvSpPr>
          <p:cNvPr id="3" name="מציין מיקום תוכן 2">
            <a:extLst>
              <a:ext uri="{FF2B5EF4-FFF2-40B4-BE49-F238E27FC236}">
                <a16:creationId xmlns:a16="http://schemas.microsoft.com/office/drawing/2014/main" id="{A2BD45F6-DC8C-992C-9822-4FA072135D05}"/>
              </a:ext>
            </a:extLst>
          </p:cNvPr>
          <p:cNvSpPr>
            <a:spLocks noGrp="1"/>
          </p:cNvSpPr>
          <p:nvPr>
            <p:ph idx="1"/>
          </p:nvPr>
        </p:nvSpPr>
        <p:spPr/>
        <p:txBody>
          <a:bodyPr/>
          <a:lstStyle/>
          <a:p>
            <a:pPr algn="r" rtl="1"/>
            <a:r>
              <a:rPr lang="he-IL" dirty="0"/>
              <a:t>כפי שהוזכר לעיל לא ניתן היה לאמן מודל המקבל מגוון רחב של תמונות,</a:t>
            </a:r>
          </a:p>
          <a:p>
            <a:pPr algn="r" rtl="1"/>
            <a:r>
              <a:rPr lang="he-IL" dirty="0"/>
              <a:t>אך עבור תמונות בפורמט הדומה לפורמט עליו הוא אומן התוצאות היו טובות</a:t>
            </a:r>
          </a:p>
        </p:txBody>
      </p:sp>
    </p:spTree>
    <p:extLst>
      <p:ext uri="{BB962C8B-B14F-4D97-AF65-F5344CB8AC3E}">
        <p14:creationId xmlns:p14="http://schemas.microsoft.com/office/powerpoint/2010/main" val="711496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מודל ההשוואה</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השוואה בין פירטי לבוש</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672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השוואה באמצעות </a:t>
            </a:r>
            <a:r>
              <a:rPr lang="en-US" dirty="0">
                <a:solidFill>
                  <a:srgbClr val="FFFFFF"/>
                </a:solidFill>
              </a:rPr>
              <a:t>Siamese network</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22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en-US" dirty="0" err="1">
                <a:solidFill>
                  <a:srgbClr val="FFFFFF"/>
                </a:solidFill>
              </a:rPr>
              <a:t>DataSet</a:t>
            </a:r>
            <a:endParaRPr lang="he-IL" dirty="0">
              <a:solidFill>
                <a:srgbClr val="FFFFFF"/>
              </a:solidFill>
            </a:endParaRP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en-US" dirty="0">
                <a:solidFill>
                  <a:srgbClr val="FFFFFF"/>
                </a:solidFill>
              </a:rPr>
              <a:t>OMNIST</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878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83920"/>
          </a:xfrm>
        </p:spPr>
        <p:txBody>
          <a:bodyPr>
            <a:normAutofit/>
          </a:bodyPr>
          <a:lstStyle/>
          <a:p>
            <a:pPr algn="r" rtl="1"/>
            <a:r>
              <a:rPr lang="he-IL" dirty="0"/>
              <a:t>מקור הנתונים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55521"/>
            <a:ext cx="10363200" cy="4338320"/>
          </a:xfrm>
        </p:spPr>
        <p:txBody>
          <a:bodyPr>
            <a:normAutofit/>
          </a:bodyPr>
          <a:lstStyle/>
          <a:p>
            <a:pPr algn="r" rtl="1"/>
            <a:r>
              <a:rPr lang="he-IL" dirty="0"/>
              <a:t>המודל מתבסס על </a:t>
            </a:r>
            <a:r>
              <a:rPr lang="en-US" dirty="0" err="1"/>
              <a:t>DataSet</a:t>
            </a:r>
            <a:r>
              <a:rPr lang="he-IL" dirty="0"/>
              <a:t>  של </a:t>
            </a:r>
            <a:r>
              <a:rPr lang="en-US" dirty="0"/>
              <a:t>OMNIST</a:t>
            </a:r>
            <a:r>
              <a:rPr lang="he-IL" dirty="0"/>
              <a:t> המכיל את השדות הבאים:</a:t>
            </a:r>
          </a:p>
          <a:p>
            <a:pPr lvl="1" algn="r" rtl="1"/>
            <a:r>
              <a:rPr lang="en-US" dirty="0"/>
              <a:t>Label</a:t>
            </a:r>
            <a:r>
              <a:rPr lang="he-IL" dirty="0"/>
              <a:t> – המחלקה עבור כל תמונה</a:t>
            </a:r>
          </a:p>
          <a:p>
            <a:pPr lvl="1" algn="r" rtl="1"/>
            <a:r>
              <a:rPr lang="he-IL" dirty="0"/>
              <a:t>784 פיקסלים – התמונה עצמה</a:t>
            </a:r>
          </a:p>
          <a:p>
            <a:pPr algn="r" rtl="1"/>
            <a:r>
              <a:rPr lang="he-IL" dirty="0"/>
              <a:t>התמונות מהאתר </a:t>
            </a:r>
            <a:r>
              <a:rPr lang="en-US" dirty="0" err="1"/>
              <a:t>kaggle</a:t>
            </a:r>
            <a:r>
              <a:rPr lang="he-IL" dirty="0"/>
              <a:t> : </a:t>
            </a:r>
            <a:r>
              <a:rPr lang="en-US" dirty="0">
                <a:hlinkClick r:id="rId2"/>
              </a:rPr>
              <a:t>https://www.kaggle.com/datasets/zalando-research/fashionmnist</a:t>
            </a:r>
            <a:endParaRPr lang="he-IL" dirty="0"/>
          </a:p>
          <a:p>
            <a:pPr algn="r" rtl="1"/>
            <a:endParaRPr lang="he-IL" dirty="0"/>
          </a:p>
          <a:p>
            <a:pPr algn="r" rtl="1"/>
            <a:r>
              <a:rPr lang="he-IL" dirty="0"/>
              <a:t>הקודים הנדרשים:</a:t>
            </a:r>
          </a:p>
          <a:p>
            <a:pPr lvl="1" algn="r" rtl="1"/>
            <a:r>
              <a:rPr lang="he-IL" dirty="0"/>
              <a:t>נדרש קוד לחלק את ה-</a:t>
            </a:r>
            <a:r>
              <a:rPr lang="en-US" dirty="0"/>
              <a:t>DATA</a:t>
            </a:r>
            <a:r>
              <a:rPr lang="he-IL" dirty="0"/>
              <a:t> לזוגות חיוביים ושליליים כדי לאמן את המודל</a:t>
            </a:r>
          </a:p>
          <a:p>
            <a:pPr lvl="1" algn="r" rtl="1"/>
            <a:r>
              <a:rPr lang="he-IL" dirty="0"/>
              <a:t>ה-</a:t>
            </a:r>
            <a:r>
              <a:rPr lang="en-US" dirty="0"/>
              <a:t>DATA</a:t>
            </a:r>
            <a:r>
              <a:rPr lang="he-IL" dirty="0"/>
              <a:t> הגיע מחולק ולא היה צורך לחלק אותו</a:t>
            </a:r>
          </a:p>
        </p:txBody>
      </p:sp>
    </p:spTree>
    <p:extLst>
      <p:ext uri="{BB962C8B-B14F-4D97-AF65-F5344CB8AC3E}">
        <p14:creationId xmlns:p14="http://schemas.microsoft.com/office/powerpoint/2010/main" val="3659474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136D00-308A-1780-36A8-539A7CA7E0C9}"/>
              </a:ext>
            </a:extLst>
          </p:cNvPr>
          <p:cNvSpPr>
            <a:spLocks noGrp="1"/>
          </p:cNvSpPr>
          <p:nvPr>
            <p:ph type="title"/>
          </p:nvPr>
        </p:nvSpPr>
        <p:spPr/>
        <p:txBody>
          <a:bodyPr/>
          <a:lstStyle/>
          <a:p>
            <a:pPr algn="r" rtl="1"/>
            <a:r>
              <a:rPr lang="he-IL" dirty="0"/>
              <a:t>שדות ה-</a:t>
            </a:r>
            <a:r>
              <a:rPr lang="en-US" dirty="0"/>
              <a:t>Data</a:t>
            </a:r>
            <a:endParaRPr lang="he-IL" dirty="0"/>
          </a:p>
        </p:txBody>
      </p:sp>
      <p:sp>
        <p:nvSpPr>
          <p:cNvPr id="3" name="מציין מיקום תוכן 2">
            <a:extLst>
              <a:ext uri="{FF2B5EF4-FFF2-40B4-BE49-F238E27FC236}">
                <a16:creationId xmlns:a16="http://schemas.microsoft.com/office/drawing/2014/main" id="{42147EED-F259-FBAB-FE2F-EDB3D56BFC94}"/>
              </a:ext>
            </a:extLst>
          </p:cNvPr>
          <p:cNvSpPr>
            <a:spLocks noGrp="1"/>
          </p:cNvSpPr>
          <p:nvPr>
            <p:ph idx="1"/>
          </p:nvPr>
        </p:nvSpPr>
        <p:spPr/>
        <p:txBody>
          <a:bodyPr/>
          <a:lstStyle/>
          <a:p>
            <a:pPr algn="r" rtl="1"/>
            <a:r>
              <a:rPr lang="he-IL" dirty="0"/>
              <a:t>שדה ה-</a:t>
            </a:r>
            <a:r>
              <a:rPr lang="en-US" dirty="0"/>
              <a:t>X</a:t>
            </a:r>
            <a:r>
              <a:rPr lang="he-IL" dirty="0"/>
              <a:t> הוא התמונה ושדה ה-</a:t>
            </a:r>
            <a:r>
              <a:rPr lang="en-US" dirty="0"/>
              <a:t>Y</a:t>
            </a:r>
            <a:r>
              <a:rPr lang="he-IL" dirty="0"/>
              <a:t> הוא ה-</a:t>
            </a:r>
            <a:r>
              <a:rPr lang="en-US" dirty="0"/>
              <a:t>label</a:t>
            </a:r>
            <a:r>
              <a:rPr lang="he-IL" dirty="0"/>
              <a:t> של התמונה</a:t>
            </a:r>
          </a:p>
          <a:p>
            <a:pPr algn="r" rtl="1"/>
            <a:r>
              <a:rPr lang="he-IL" dirty="0"/>
              <a:t>שדה ה-</a:t>
            </a:r>
            <a:r>
              <a:rPr lang="en-US" dirty="0"/>
              <a:t>X</a:t>
            </a:r>
            <a:r>
              <a:rPr lang="he-IL" dirty="0"/>
              <a:t> הוא </a:t>
            </a:r>
            <a:r>
              <a:rPr lang="he-IL" dirty="0" err="1"/>
              <a:t>פקסלים</a:t>
            </a:r>
            <a:endParaRPr lang="he-IL" dirty="0"/>
          </a:p>
          <a:p>
            <a:pPr algn="r" rtl="1"/>
            <a:r>
              <a:rPr lang="he-IL" dirty="0"/>
              <a:t>שדה ה-</a:t>
            </a:r>
            <a:r>
              <a:rPr lang="en-US" dirty="0"/>
              <a:t>y</a:t>
            </a:r>
            <a:r>
              <a:rPr lang="he-IL" dirty="0"/>
              <a:t> הוא מספר בין 0 ל-9</a:t>
            </a:r>
          </a:p>
          <a:p>
            <a:pPr algn="r" rtl="1"/>
            <a:r>
              <a:rPr lang="he-IL" dirty="0"/>
              <a:t>טווח ערכי הפיקסלים הוא 0-255</a:t>
            </a:r>
          </a:p>
          <a:p>
            <a:pPr algn="r" rtl="1"/>
            <a:r>
              <a:rPr lang="he-IL" dirty="0"/>
              <a:t>וסיווג הפריט לפי מספר המחלקות – 10 מחלקות (0-9)</a:t>
            </a:r>
          </a:p>
        </p:txBody>
      </p:sp>
    </p:spTree>
    <p:extLst>
      <p:ext uri="{BB962C8B-B14F-4D97-AF65-F5344CB8AC3E}">
        <p14:creationId xmlns:p14="http://schemas.microsoft.com/office/powerpoint/2010/main" val="2854723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914400" y="1371601"/>
            <a:ext cx="10363200" cy="934719"/>
          </a:xfrm>
        </p:spPr>
        <p:txBody>
          <a:bodyPr>
            <a:normAutofit/>
          </a:bodyPr>
          <a:lstStyle/>
          <a:p>
            <a:pPr algn="r" rtl="1"/>
            <a:r>
              <a:rPr lang="he-IL" dirty="0"/>
              <a:t>ניקוי רעשים</a:t>
            </a:r>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p:txBody>
          <a:bodyPr>
            <a:normAutofit/>
          </a:bodyPr>
          <a:lstStyle/>
          <a:p>
            <a:pPr algn="r" rtl="1"/>
            <a:r>
              <a:rPr lang="he-IL" dirty="0"/>
              <a:t>ה-</a:t>
            </a:r>
            <a:r>
              <a:rPr lang="en-US" dirty="0"/>
              <a:t>data</a:t>
            </a:r>
            <a:r>
              <a:rPr lang="he-IL" dirty="0"/>
              <a:t> הגיע מוכן לאימון ולכן לא היה צורך בניקוי רעשים או בדאגה לשלימות הנתונים</a:t>
            </a:r>
          </a:p>
          <a:p>
            <a:pPr algn="r" rtl="1"/>
            <a:endParaRPr lang="he-IL" b="1" dirty="0"/>
          </a:p>
        </p:txBody>
      </p:sp>
    </p:spTree>
    <p:extLst>
      <p:ext uri="{BB962C8B-B14F-4D97-AF65-F5344CB8AC3E}">
        <p14:creationId xmlns:p14="http://schemas.microsoft.com/office/powerpoint/2010/main" val="107712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9737B2-1730-5A8B-F882-2EF55262B95D}"/>
              </a:ext>
            </a:extLst>
          </p:cNvPr>
          <p:cNvSpPr>
            <a:spLocks noGrp="1"/>
          </p:cNvSpPr>
          <p:nvPr>
            <p:ph type="title"/>
          </p:nvPr>
        </p:nvSpPr>
        <p:spPr/>
        <p:txBody>
          <a:bodyPr/>
          <a:lstStyle/>
          <a:p>
            <a:pPr algn="r" rtl="1"/>
            <a:r>
              <a:rPr lang="he-IL" dirty="0"/>
              <a:t>באיזה סוג למידה מדובר:</a:t>
            </a:r>
          </a:p>
        </p:txBody>
      </p:sp>
      <p:sp>
        <p:nvSpPr>
          <p:cNvPr id="3" name="מציין מיקום תוכן 2">
            <a:extLst>
              <a:ext uri="{FF2B5EF4-FFF2-40B4-BE49-F238E27FC236}">
                <a16:creationId xmlns:a16="http://schemas.microsoft.com/office/drawing/2014/main" id="{6A6B2D82-1929-C146-2E28-84CCC22650AB}"/>
              </a:ext>
            </a:extLst>
          </p:cNvPr>
          <p:cNvSpPr>
            <a:spLocks noGrp="1"/>
          </p:cNvSpPr>
          <p:nvPr>
            <p:ph idx="1"/>
          </p:nvPr>
        </p:nvSpPr>
        <p:spPr/>
        <p:txBody>
          <a:bodyPr/>
          <a:lstStyle/>
          <a:p>
            <a:pPr algn="r" rtl="1"/>
            <a:r>
              <a:rPr lang="he-IL" dirty="0"/>
              <a:t>למידה עמוקה – בשביל לקבל תוצאות טובות עבור התמונות מהאתר, בהתחשב בכך שתמונה של בגד מכילה לרוב מספר פריטים, היה צורך להשתמש במודל למידה עמוקה של </a:t>
            </a:r>
            <a:r>
              <a:rPr lang="en-US" dirty="0"/>
              <a:t>YOLO</a:t>
            </a:r>
            <a:r>
              <a:rPr lang="he-IL" dirty="0"/>
              <a:t> כדי להפריד את הפריטים לתמונות שונות.</a:t>
            </a:r>
          </a:p>
          <a:p>
            <a:pPr algn="r" rtl="1"/>
            <a:r>
              <a:rPr lang="he-IL" dirty="0"/>
              <a:t>למידה עמוקה – בנוסף בשביל לעבד את הפיצ'רים של התמונות כדי להעבירן למודל למידת מכונה אז היה צורך ברשת נוירונים לעיבוד התמונה</a:t>
            </a:r>
          </a:p>
          <a:p>
            <a:pPr algn="r" rtl="1"/>
            <a:r>
              <a:rPr lang="he-IL" dirty="0"/>
              <a:t>למידת מכונה – מודל </a:t>
            </a:r>
            <a:r>
              <a:rPr lang="en-US" dirty="0"/>
              <a:t>PCA  </a:t>
            </a:r>
            <a:r>
              <a:rPr lang="he-IL" dirty="0"/>
              <a:t> בשביל להפחית את </a:t>
            </a:r>
            <a:r>
              <a:rPr lang="he-IL" dirty="0" err="1"/>
              <a:t>המימדים</a:t>
            </a:r>
            <a:r>
              <a:rPr lang="he-IL" dirty="0"/>
              <a:t> של התמונות</a:t>
            </a:r>
          </a:p>
          <a:p>
            <a:pPr algn="r" rtl="1"/>
            <a:r>
              <a:rPr lang="he-IL" dirty="0"/>
              <a:t>למידת מכונה – </a:t>
            </a:r>
            <a:r>
              <a:rPr lang="en-US" dirty="0"/>
              <a:t>KNN</a:t>
            </a:r>
            <a:r>
              <a:rPr lang="he-IL" dirty="0"/>
              <a:t> כדי למצוא את השכנים של התמונות, ולפי המרחק לזהות פריטים דומים</a:t>
            </a:r>
          </a:p>
        </p:txBody>
      </p:sp>
    </p:spTree>
    <p:extLst>
      <p:ext uri="{BB962C8B-B14F-4D97-AF65-F5344CB8AC3E}">
        <p14:creationId xmlns:p14="http://schemas.microsoft.com/office/powerpoint/2010/main" val="2713580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640080" y="914400"/>
            <a:ext cx="6127542" cy="1097280"/>
          </a:xfrm>
        </p:spPr>
        <p:txBody>
          <a:bodyPr anchor="b">
            <a:normAutofit/>
          </a:bodyPr>
          <a:lstStyle/>
          <a:p>
            <a:pPr rtl="1"/>
            <a:r>
              <a:rPr lang="he-IL"/>
              <a:t>חקירת ה-</a:t>
            </a:r>
            <a:r>
              <a:rPr lang="en-US"/>
              <a:t>DATA</a:t>
            </a:r>
            <a:endParaRPr lang="he-IL"/>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a:xfrm>
            <a:off x="640080" y="2182273"/>
            <a:ext cx="6127542" cy="3892479"/>
          </a:xfrm>
        </p:spPr>
        <p:txBody>
          <a:bodyPr>
            <a:normAutofit/>
          </a:bodyPr>
          <a:lstStyle/>
          <a:p>
            <a:pPr algn="r" rtl="1"/>
            <a:r>
              <a:rPr lang="he-IL" dirty="0"/>
              <a:t>חקירת ה-</a:t>
            </a:r>
            <a:r>
              <a:rPr lang="en-US" dirty="0"/>
              <a:t>DATA</a:t>
            </a:r>
            <a:r>
              <a:rPr lang="he-IL" dirty="0"/>
              <a:t> כללה בדיקה האם יש התפלגות אחידה בין המחלקות:</a:t>
            </a:r>
          </a:p>
          <a:p>
            <a:pPr algn="r" rtl="1"/>
            <a:r>
              <a:rPr lang="he-IL" dirty="0"/>
              <a:t>ניתן לראות כי גם ב-</a:t>
            </a:r>
            <a:r>
              <a:rPr lang="en-US" dirty="0"/>
              <a:t>train</a:t>
            </a:r>
            <a:r>
              <a:rPr lang="he-IL" dirty="0"/>
              <a:t> וגם ב-</a:t>
            </a:r>
            <a:r>
              <a:rPr lang="en-US" dirty="0"/>
              <a:t>test</a:t>
            </a:r>
            <a:r>
              <a:rPr lang="he-IL" dirty="0"/>
              <a:t> החלוקה בין המחלקות שווה</a:t>
            </a:r>
          </a:p>
          <a:p>
            <a:pPr rtl="1"/>
            <a:endParaRPr lang="he-IL" b="1" dirty="0"/>
          </a:p>
        </p:txBody>
      </p:sp>
      <p:pic>
        <p:nvPicPr>
          <p:cNvPr id="7" name="תמונה 6" descr="תמונה שמכילה טקסט, צילום מסך, גופן&#10;&#10;התיאור נוצר באופן אוטומטי">
            <a:extLst>
              <a:ext uri="{FF2B5EF4-FFF2-40B4-BE49-F238E27FC236}">
                <a16:creationId xmlns:a16="http://schemas.microsoft.com/office/drawing/2014/main" id="{F5D7A9F2-9717-9B4E-3DF7-248666DAA313}"/>
              </a:ext>
            </a:extLst>
          </p:cNvPr>
          <p:cNvPicPr>
            <a:picLocks noChangeAspect="1"/>
          </p:cNvPicPr>
          <p:nvPr/>
        </p:nvPicPr>
        <p:blipFill>
          <a:blip r:embed="rId2"/>
          <a:stretch>
            <a:fillRect/>
          </a:stretch>
        </p:blipFill>
        <p:spPr>
          <a:xfrm>
            <a:off x="9033115" y="914400"/>
            <a:ext cx="2458672" cy="2484829"/>
          </a:xfrm>
          <a:prstGeom prst="rect">
            <a:avLst/>
          </a:prstGeom>
        </p:spPr>
      </p:pic>
      <p:pic>
        <p:nvPicPr>
          <p:cNvPr id="4" name="תמונה 3" descr="תמונה שמכילה טקסט, צילום מסך, גופן, מספר&#10;&#10;התיאור נוצר באופן אוטומטי">
            <a:extLst>
              <a:ext uri="{FF2B5EF4-FFF2-40B4-BE49-F238E27FC236}">
                <a16:creationId xmlns:a16="http://schemas.microsoft.com/office/drawing/2014/main" id="{7287408F-1D65-360B-CAE6-797BDED6C54B}"/>
              </a:ext>
            </a:extLst>
          </p:cNvPr>
          <p:cNvPicPr>
            <a:picLocks noChangeAspect="1"/>
          </p:cNvPicPr>
          <p:nvPr/>
        </p:nvPicPr>
        <p:blipFill>
          <a:blip r:embed="rId3"/>
          <a:stretch>
            <a:fillRect/>
          </a:stretch>
        </p:blipFill>
        <p:spPr>
          <a:xfrm>
            <a:off x="8868429" y="3589922"/>
            <a:ext cx="2623358" cy="2484832"/>
          </a:xfrm>
          <a:prstGeom prst="rect">
            <a:avLst/>
          </a:prstGeom>
        </p:spPr>
      </p:pic>
      <p:cxnSp>
        <p:nvCxnSpPr>
          <p:cNvPr id="17" name="Straight Connector 13">
            <a:extLst>
              <a:ext uri="{FF2B5EF4-FFF2-40B4-BE49-F238E27FC236}">
                <a16:creationId xmlns:a16="http://schemas.microsoft.com/office/drawing/2014/main" id="{0D7F0166-5104-70BA-EFEB-5271B630FD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083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p:txBody>
          <a:bodyPr>
            <a:normAutofit/>
          </a:bodyPr>
          <a:lstStyle/>
          <a:p>
            <a:pPr algn="r" rtl="1"/>
            <a:r>
              <a:rPr lang="he-IL" dirty="0"/>
              <a:t>סטטיסטיקה</a:t>
            </a:r>
          </a:p>
        </p:txBody>
      </p:sp>
      <p:sp>
        <p:nvSpPr>
          <p:cNvPr id="3" name="מציין מיקום תוכן 2">
            <a:extLst>
              <a:ext uri="{FF2B5EF4-FFF2-40B4-BE49-F238E27FC236}">
                <a16:creationId xmlns:a16="http://schemas.microsoft.com/office/drawing/2014/main" id="{3FA7F2DD-040F-BBF7-91DC-2AD00B5C68A3}"/>
              </a:ext>
            </a:extLst>
          </p:cNvPr>
          <p:cNvSpPr>
            <a:spLocks noGrp="1"/>
          </p:cNvSpPr>
          <p:nvPr>
            <p:ph idx="1"/>
          </p:nvPr>
        </p:nvSpPr>
        <p:spPr>
          <a:xfrm>
            <a:off x="914400" y="2266378"/>
            <a:ext cx="10363200" cy="4064903"/>
          </a:xfrm>
        </p:spPr>
        <p:txBody>
          <a:bodyPr>
            <a:normAutofit/>
          </a:bodyPr>
          <a:lstStyle/>
          <a:p>
            <a:pPr algn="r" rtl="1"/>
            <a:r>
              <a:rPr lang="he-IL" dirty="0"/>
              <a:t>השדות הרלוונטיים נוגעים לסוג הבגד</a:t>
            </a:r>
          </a:p>
          <a:p>
            <a:pPr algn="r" rtl="1"/>
            <a:endParaRPr lang="he-IL" dirty="0"/>
          </a:p>
          <a:p>
            <a:pPr algn="r" rtl="1"/>
            <a:endParaRPr lang="he-IL" dirty="0"/>
          </a:p>
          <a:p>
            <a:pPr algn="r" rtl="1"/>
            <a:endParaRPr lang="he-IL" dirty="0"/>
          </a:p>
          <a:p>
            <a:pPr algn="r" rtl="1"/>
            <a:endParaRPr lang="he-IL" dirty="0"/>
          </a:p>
          <a:p>
            <a:pPr algn="r" rtl="1"/>
            <a:endParaRPr lang="he-IL" dirty="0"/>
          </a:p>
          <a:p>
            <a:pPr algn="r" rtl="1"/>
            <a:r>
              <a:rPr lang="he-IL" dirty="0"/>
              <a:t>מנתוני הסטטיסטיקה מראים כי יש מספר רב של פריטים</a:t>
            </a:r>
          </a:p>
          <a:p>
            <a:pPr algn="r" rtl="1"/>
            <a:endParaRPr lang="he-IL" dirty="0"/>
          </a:p>
        </p:txBody>
      </p:sp>
      <p:pic>
        <p:nvPicPr>
          <p:cNvPr id="6" name="תמונה 5">
            <a:extLst>
              <a:ext uri="{FF2B5EF4-FFF2-40B4-BE49-F238E27FC236}">
                <a16:creationId xmlns:a16="http://schemas.microsoft.com/office/drawing/2014/main" id="{7CD30A93-C624-1001-C7C7-38C445736D3B}"/>
              </a:ext>
            </a:extLst>
          </p:cNvPr>
          <p:cNvPicPr>
            <a:picLocks noChangeAspect="1"/>
          </p:cNvPicPr>
          <p:nvPr/>
        </p:nvPicPr>
        <p:blipFill>
          <a:blip r:embed="rId2"/>
          <a:stretch>
            <a:fillRect/>
          </a:stretch>
        </p:blipFill>
        <p:spPr>
          <a:xfrm>
            <a:off x="9207847" y="2816035"/>
            <a:ext cx="1539373" cy="2270957"/>
          </a:xfrm>
          <a:prstGeom prst="rect">
            <a:avLst/>
          </a:prstGeom>
        </p:spPr>
      </p:pic>
    </p:spTree>
    <p:extLst>
      <p:ext uri="{BB962C8B-B14F-4D97-AF65-F5344CB8AC3E}">
        <p14:creationId xmlns:p14="http://schemas.microsoft.com/office/powerpoint/2010/main" val="3099474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p:txBody>
          <a:bodyPr>
            <a:normAutofit/>
          </a:bodyPr>
          <a:lstStyle/>
          <a:p>
            <a:pPr algn="r" rtl="1"/>
            <a:r>
              <a:rPr lang="he-IL" dirty="0"/>
              <a:t>תרשימים</a:t>
            </a:r>
          </a:p>
        </p:txBody>
      </p:sp>
      <p:sp>
        <p:nvSpPr>
          <p:cNvPr id="4" name="מציין מיקום תוכן 3">
            <a:extLst>
              <a:ext uri="{FF2B5EF4-FFF2-40B4-BE49-F238E27FC236}">
                <a16:creationId xmlns:a16="http://schemas.microsoft.com/office/drawing/2014/main" id="{C5061BCB-A4EA-6611-E105-D8F748E532D2}"/>
              </a:ext>
            </a:extLst>
          </p:cNvPr>
          <p:cNvSpPr>
            <a:spLocks noGrp="1"/>
          </p:cNvSpPr>
          <p:nvPr>
            <p:ph idx="1"/>
          </p:nvPr>
        </p:nvSpPr>
        <p:spPr/>
        <p:txBody>
          <a:bodyPr/>
          <a:lstStyle/>
          <a:p>
            <a:pPr algn="r" rtl="1"/>
            <a:r>
              <a:rPr lang="he-IL" dirty="0"/>
              <a:t>הרי מספר תרשימים לחקר ה-</a:t>
            </a:r>
            <a:r>
              <a:rPr lang="en-US" dirty="0"/>
              <a:t>DATA</a:t>
            </a:r>
            <a:r>
              <a:rPr lang="he-IL" dirty="0"/>
              <a:t> וסוג הערכים</a:t>
            </a:r>
          </a:p>
        </p:txBody>
      </p:sp>
    </p:spTree>
    <p:extLst>
      <p:ext uri="{BB962C8B-B14F-4D97-AF65-F5344CB8AC3E}">
        <p14:creationId xmlns:p14="http://schemas.microsoft.com/office/powerpoint/2010/main" val="2136495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מהתמונה הממוצעת ניתן ללמוד כי רוב הבגדים מופיעים במרכז התמונה וכי לא מכילים פריטים נוספים</a:t>
            </a:r>
            <a:endParaRPr lang="en-US" dirty="0"/>
          </a:p>
        </p:txBody>
      </p:sp>
      <p:pic>
        <p:nvPicPr>
          <p:cNvPr id="3" name="תמונה 2">
            <a:extLst>
              <a:ext uri="{FF2B5EF4-FFF2-40B4-BE49-F238E27FC236}">
                <a16:creationId xmlns:a16="http://schemas.microsoft.com/office/drawing/2014/main" id="{A3283198-6CEE-AD3D-18C9-D2C3298484B6}"/>
              </a:ext>
            </a:extLst>
          </p:cNvPr>
          <p:cNvPicPr>
            <a:picLocks noChangeAspect="1"/>
          </p:cNvPicPr>
          <p:nvPr/>
        </p:nvPicPr>
        <p:blipFill>
          <a:blip r:embed="rId2"/>
          <a:stretch>
            <a:fillRect/>
          </a:stretch>
        </p:blipFill>
        <p:spPr>
          <a:xfrm>
            <a:off x="2414587" y="486189"/>
            <a:ext cx="7362825" cy="4800600"/>
          </a:xfrm>
          <a:prstGeom prst="rect">
            <a:avLst/>
          </a:prstGeom>
        </p:spPr>
      </p:pic>
    </p:spTree>
    <p:extLst>
      <p:ext uri="{BB962C8B-B14F-4D97-AF65-F5344CB8AC3E}">
        <p14:creationId xmlns:p14="http://schemas.microsoft.com/office/powerpoint/2010/main" val="2958310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כמות הנתונים</a:t>
            </a:r>
          </a:p>
        </p:txBody>
      </p:sp>
      <p:sp>
        <p:nvSpPr>
          <p:cNvPr id="4" name="מציין מיקום תוכן 3">
            <a:extLst>
              <a:ext uri="{FF2B5EF4-FFF2-40B4-BE49-F238E27FC236}">
                <a16:creationId xmlns:a16="http://schemas.microsoft.com/office/drawing/2014/main" id="{7755FADC-A6E2-0A69-1FD0-4F07F77EA1BC}"/>
              </a:ext>
            </a:extLst>
          </p:cNvPr>
          <p:cNvSpPr>
            <a:spLocks noGrp="1"/>
          </p:cNvSpPr>
          <p:nvPr>
            <p:ph idx="1"/>
          </p:nvPr>
        </p:nvSpPr>
        <p:spPr/>
        <p:txBody>
          <a:bodyPr/>
          <a:lstStyle/>
          <a:p>
            <a:pPr algn="r" rtl="1"/>
            <a:r>
              <a:rPr lang="he-IL" dirty="0"/>
              <a:t>ישנם סה"כ 70000 פריטים</a:t>
            </a:r>
          </a:p>
          <a:p>
            <a:pPr algn="r" rtl="1"/>
            <a:r>
              <a:rPr lang="he-IL" dirty="0"/>
              <a:t>ה-</a:t>
            </a:r>
            <a:r>
              <a:rPr lang="en-US" dirty="0"/>
              <a:t>DATA</a:t>
            </a:r>
            <a:r>
              <a:rPr lang="he-IL" dirty="0"/>
              <a:t> מגוון ומחולק בצורה אחידה ומגיע מוכן ללמידה</a:t>
            </a:r>
          </a:p>
        </p:txBody>
      </p:sp>
    </p:spTree>
    <p:extLst>
      <p:ext uri="{BB962C8B-B14F-4D97-AF65-F5344CB8AC3E}">
        <p14:creationId xmlns:p14="http://schemas.microsoft.com/office/powerpoint/2010/main" val="4154664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אתגר עם ה-</a:t>
            </a:r>
            <a:r>
              <a:rPr lang="en-US" dirty="0"/>
              <a:t>Data</a:t>
            </a:r>
            <a:r>
              <a:rPr lang="he-IL" dirty="0"/>
              <a:t>.</a:t>
            </a:r>
          </a:p>
        </p:txBody>
      </p:sp>
      <p:sp>
        <p:nvSpPr>
          <p:cNvPr id="3" name="מציין מיקום תוכן 2">
            <a:extLst>
              <a:ext uri="{FF2B5EF4-FFF2-40B4-BE49-F238E27FC236}">
                <a16:creationId xmlns:a16="http://schemas.microsoft.com/office/drawing/2014/main" id="{92D97A85-EA18-6619-0379-32818B8CEEB7}"/>
              </a:ext>
            </a:extLst>
          </p:cNvPr>
          <p:cNvSpPr>
            <a:spLocks noGrp="1"/>
          </p:cNvSpPr>
          <p:nvPr>
            <p:ph idx="1"/>
          </p:nvPr>
        </p:nvSpPr>
        <p:spPr/>
        <p:txBody>
          <a:bodyPr/>
          <a:lstStyle/>
          <a:p>
            <a:pPr algn="r" rtl="1"/>
            <a:r>
              <a:rPr lang="he-IL" dirty="0"/>
              <a:t>ה-</a:t>
            </a:r>
            <a:r>
              <a:rPr lang="en-US" dirty="0"/>
              <a:t>DATA</a:t>
            </a:r>
            <a:r>
              <a:rPr lang="he-IL" dirty="0"/>
              <a:t> הכיל מעט מאד פיקסלים ביחס לתמונה בעולם האמיתי</a:t>
            </a:r>
          </a:p>
          <a:p>
            <a:pPr algn="r" rtl="1"/>
            <a:r>
              <a:rPr lang="he-IL" dirty="0"/>
              <a:t>היה צורך להקטין את התמונות עליהן בוצעה ההשוואה ע"י : </a:t>
            </a:r>
            <a:r>
              <a:rPr lang="en-US" dirty="0"/>
              <a:t>cv2.resize</a:t>
            </a:r>
            <a:endParaRPr lang="he-IL" dirty="0"/>
          </a:p>
          <a:p>
            <a:pPr marL="0" indent="0" algn="r" rtl="1">
              <a:buNone/>
            </a:pPr>
            <a:endParaRPr lang="he-IL" dirty="0"/>
          </a:p>
        </p:txBody>
      </p:sp>
    </p:spTree>
    <p:extLst>
      <p:ext uri="{BB962C8B-B14F-4D97-AF65-F5344CB8AC3E}">
        <p14:creationId xmlns:p14="http://schemas.microsoft.com/office/powerpoint/2010/main" val="3271233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הכנת הנתונים למודל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rtl="1"/>
            <a:r>
              <a:rPr lang="he-IL" dirty="0">
                <a:solidFill>
                  <a:srgbClr val="FFFFFF"/>
                </a:solidFill>
              </a:rPr>
              <a:t>מודל </a:t>
            </a:r>
            <a:r>
              <a:rPr lang="en-US" dirty="0">
                <a:solidFill>
                  <a:srgbClr val="FFFFFF"/>
                </a:solidFill>
              </a:rPr>
              <a:t>Siamese network</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344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a:bodyPr>
          <a:lstStyle/>
          <a:p>
            <a:pPr algn="r" rtl="1"/>
            <a:r>
              <a:rPr lang="he-IL" dirty="0"/>
              <a:t>לצורך המודל הכנו את ה-</a:t>
            </a:r>
            <a:r>
              <a:rPr lang="en-US" dirty="0"/>
              <a:t>train </a:t>
            </a:r>
            <a:r>
              <a:rPr lang="he-IL" dirty="0"/>
              <a:t> </a:t>
            </a:r>
            <a:r>
              <a:rPr lang="he-IL" dirty="0" err="1"/>
              <a:t>וה</a:t>
            </a:r>
            <a:r>
              <a:rPr lang="he-IL" dirty="0"/>
              <a:t> –</a:t>
            </a:r>
            <a:r>
              <a:rPr lang="en-US" dirty="0"/>
              <a:t>test</a:t>
            </a:r>
            <a:endParaRPr lang="he-IL" dirty="0"/>
          </a:p>
          <a:p>
            <a:pPr algn="r" rtl="1"/>
            <a:r>
              <a:rPr lang="en-US" dirty="0"/>
              <a:t>Train:60000, test:10000</a:t>
            </a:r>
            <a:endParaRPr lang="he-IL" dirty="0"/>
          </a:p>
          <a:p>
            <a:pPr algn="r" rtl="1"/>
            <a:r>
              <a:rPr lang="he-IL" dirty="0"/>
              <a:t>ה-</a:t>
            </a:r>
            <a:r>
              <a:rPr lang="en-US" dirty="0"/>
              <a:t>DATA</a:t>
            </a:r>
            <a:r>
              <a:rPr lang="he-IL" dirty="0"/>
              <a:t> הגיע מוכן לחלוקה</a:t>
            </a:r>
          </a:p>
          <a:p>
            <a:pPr algn="r" rtl="1"/>
            <a:endParaRPr lang="he-IL" dirty="0"/>
          </a:p>
        </p:txBody>
      </p:sp>
      <p:pic>
        <p:nvPicPr>
          <p:cNvPr id="5" name="תמונה 4">
            <a:extLst>
              <a:ext uri="{FF2B5EF4-FFF2-40B4-BE49-F238E27FC236}">
                <a16:creationId xmlns:a16="http://schemas.microsoft.com/office/drawing/2014/main" id="{D9610230-63B0-ADCB-C33F-C8DDF1748CD6}"/>
              </a:ext>
            </a:extLst>
          </p:cNvPr>
          <p:cNvPicPr>
            <a:picLocks noChangeAspect="1"/>
          </p:cNvPicPr>
          <p:nvPr/>
        </p:nvPicPr>
        <p:blipFill>
          <a:blip r:embed="rId2"/>
          <a:stretch>
            <a:fillRect/>
          </a:stretch>
        </p:blipFill>
        <p:spPr>
          <a:xfrm>
            <a:off x="3238505" y="4297655"/>
            <a:ext cx="8277220" cy="1188744"/>
          </a:xfrm>
          <a:prstGeom prst="rect">
            <a:avLst/>
          </a:prstGeom>
        </p:spPr>
      </p:pic>
    </p:spTree>
    <p:extLst>
      <p:ext uri="{BB962C8B-B14F-4D97-AF65-F5344CB8AC3E}">
        <p14:creationId xmlns:p14="http://schemas.microsoft.com/office/powerpoint/2010/main" val="3692935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a:bodyPr>
          <a:lstStyle/>
          <a:p>
            <a:pPr algn="r" rtl="1"/>
            <a:r>
              <a:rPr lang="he-IL" dirty="0"/>
              <a:t>טעינת הנתונים</a:t>
            </a:r>
          </a:p>
          <a:p>
            <a:pPr algn="r" rtl="1"/>
            <a:endParaRPr lang="he-IL" dirty="0"/>
          </a:p>
        </p:txBody>
      </p:sp>
      <p:pic>
        <p:nvPicPr>
          <p:cNvPr id="6" name="תמונה 5">
            <a:extLst>
              <a:ext uri="{FF2B5EF4-FFF2-40B4-BE49-F238E27FC236}">
                <a16:creationId xmlns:a16="http://schemas.microsoft.com/office/drawing/2014/main" id="{CDBB5A65-3032-5AE8-FDC2-FD9864DDB023}"/>
              </a:ext>
            </a:extLst>
          </p:cNvPr>
          <p:cNvPicPr>
            <a:picLocks noChangeAspect="1"/>
          </p:cNvPicPr>
          <p:nvPr/>
        </p:nvPicPr>
        <p:blipFill>
          <a:blip r:embed="rId2"/>
          <a:stretch>
            <a:fillRect/>
          </a:stretch>
        </p:blipFill>
        <p:spPr>
          <a:xfrm>
            <a:off x="2288886" y="3186823"/>
            <a:ext cx="8836313" cy="2872989"/>
          </a:xfrm>
          <a:prstGeom prst="rect">
            <a:avLst/>
          </a:prstGeom>
        </p:spPr>
      </p:pic>
    </p:spTree>
    <p:extLst>
      <p:ext uri="{BB962C8B-B14F-4D97-AF65-F5344CB8AC3E}">
        <p14:creationId xmlns:p14="http://schemas.microsoft.com/office/powerpoint/2010/main" val="4201919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a:bodyPr>
          <a:lstStyle/>
          <a:p>
            <a:pPr algn="r" rtl="1"/>
            <a:r>
              <a:rPr lang="he-IL" dirty="0"/>
              <a:t>בנוסף היה צורך לחלק את ה-</a:t>
            </a:r>
            <a:r>
              <a:rPr lang="en-US" dirty="0"/>
              <a:t>DATA</a:t>
            </a:r>
            <a:r>
              <a:rPr lang="he-IL" dirty="0"/>
              <a:t> לזוגות חיוביים ושליליים כדי לאמן את המודל</a:t>
            </a:r>
          </a:p>
          <a:p>
            <a:pPr algn="r" rtl="1"/>
            <a:endParaRPr lang="he-IL" dirty="0"/>
          </a:p>
        </p:txBody>
      </p:sp>
      <p:pic>
        <p:nvPicPr>
          <p:cNvPr id="5" name="תמונה 4">
            <a:extLst>
              <a:ext uri="{FF2B5EF4-FFF2-40B4-BE49-F238E27FC236}">
                <a16:creationId xmlns:a16="http://schemas.microsoft.com/office/drawing/2014/main" id="{389B4FF3-5279-31B9-8244-696831C01D27}"/>
              </a:ext>
            </a:extLst>
          </p:cNvPr>
          <p:cNvPicPr>
            <a:picLocks noChangeAspect="1"/>
          </p:cNvPicPr>
          <p:nvPr/>
        </p:nvPicPr>
        <p:blipFill>
          <a:blip r:embed="rId2"/>
          <a:stretch>
            <a:fillRect/>
          </a:stretch>
        </p:blipFill>
        <p:spPr>
          <a:xfrm>
            <a:off x="2458492" y="3048000"/>
            <a:ext cx="8361907" cy="3243952"/>
          </a:xfrm>
          <a:prstGeom prst="rect">
            <a:avLst/>
          </a:prstGeom>
        </p:spPr>
      </p:pic>
    </p:spTree>
    <p:extLst>
      <p:ext uri="{BB962C8B-B14F-4D97-AF65-F5344CB8AC3E}">
        <p14:creationId xmlns:p14="http://schemas.microsoft.com/office/powerpoint/2010/main" val="321052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9737B2-1730-5A8B-F882-2EF55262B95D}"/>
              </a:ext>
            </a:extLst>
          </p:cNvPr>
          <p:cNvSpPr>
            <a:spLocks noGrp="1"/>
          </p:cNvSpPr>
          <p:nvPr>
            <p:ph type="title"/>
          </p:nvPr>
        </p:nvSpPr>
        <p:spPr/>
        <p:txBody>
          <a:bodyPr>
            <a:normAutofit fontScale="90000"/>
          </a:bodyPr>
          <a:lstStyle/>
          <a:p>
            <a:pPr algn="r" rtl="1"/>
            <a:r>
              <a:rPr lang="he-IL" dirty="0"/>
              <a:t>איזה אלגוריתמים/מודלים מתוך החומר שנלמד יכול להיות רלוונטי לפרויקט?</a:t>
            </a:r>
          </a:p>
        </p:txBody>
      </p:sp>
      <p:sp>
        <p:nvSpPr>
          <p:cNvPr id="3" name="מציין מיקום תוכן 2">
            <a:extLst>
              <a:ext uri="{FF2B5EF4-FFF2-40B4-BE49-F238E27FC236}">
                <a16:creationId xmlns:a16="http://schemas.microsoft.com/office/drawing/2014/main" id="{6A6B2D82-1929-C146-2E28-84CCC22650AB}"/>
              </a:ext>
            </a:extLst>
          </p:cNvPr>
          <p:cNvSpPr>
            <a:spLocks noGrp="1"/>
          </p:cNvSpPr>
          <p:nvPr>
            <p:ph idx="1"/>
          </p:nvPr>
        </p:nvSpPr>
        <p:spPr/>
        <p:txBody>
          <a:bodyPr/>
          <a:lstStyle/>
          <a:p>
            <a:pPr algn="r" rtl="1"/>
            <a:r>
              <a:rPr lang="en-US" dirty="0"/>
              <a:t>KNN</a:t>
            </a:r>
            <a:r>
              <a:rPr lang="he-IL" dirty="0"/>
              <a:t> – למציאת שכנים קרובים וכך לזהות תמונות דומות,</a:t>
            </a:r>
          </a:p>
          <a:p>
            <a:pPr algn="r" rtl="1"/>
            <a:r>
              <a:rPr lang="en-US" dirty="0"/>
              <a:t>PCA</a:t>
            </a:r>
            <a:r>
              <a:rPr lang="he-IL" dirty="0"/>
              <a:t> – להפחית את </a:t>
            </a:r>
            <a:r>
              <a:rPr lang="he-IL" dirty="0" err="1"/>
              <a:t>מימדי</a:t>
            </a:r>
            <a:r>
              <a:rPr lang="he-IL" dirty="0"/>
              <a:t> התמונות וכך להתחשב רק בפיצ'רים הרלוונטיים</a:t>
            </a:r>
          </a:p>
          <a:p>
            <a:pPr algn="r" rtl="1"/>
            <a:r>
              <a:rPr lang="he-IL" dirty="0"/>
              <a:t>רשת נוירונים – לעבד את התמונות</a:t>
            </a:r>
          </a:p>
          <a:p>
            <a:pPr algn="r" rtl="1"/>
            <a:endParaRPr lang="he-IL" dirty="0"/>
          </a:p>
        </p:txBody>
      </p:sp>
    </p:spTree>
    <p:extLst>
      <p:ext uri="{BB962C8B-B14F-4D97-AF65-F5344CB8AC3E}">
        <p14:creationId xmlns:p14="http://schemas.microsoft.com/office/powerpoint/2010/main" val="3093144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a:bodyPr>
          <a:lstStyle/>
          <a:p>
            <a:pPr algn="r" rtl="1"/>
            <a:r>
              <a:rPr lang="he-IL" dirty="0"/>
              <a:t>לאחר מכן המרנו את טיפוס הזוגות וחילקנו שוב ל-</a:t>
            </a:r>
            <a:r>
              <a:rPr lang="en-US" dirty="0"/>
              <a:t>train </a:t>
            </a:r>
            <a:r>
              <a:rPr lang="he-IL" dirty="0"/>
              <a:t> ו-</a:t>
            </a:r>
            <a:r>
              <a:rPr lang="en-US" dirty="0"/>
              <a:t>test</a:t>
            </a:r>
            <a:endParaRPr lang="he-IL" dirty="0"/>
          </a:p>
          <a:p>
            <a:pPr algn="r" rtl="1"/>
            <a:endParaRPr lang="he-IL" dirty="0"/>
          </a:p>
        </p:txBody>
      </p:sp>
      <p:sp>
        <p:nvSpPr>
          <p:cNvPr id="6" name="תיבת טקסט 5">
            <a:extLst>
              <a:ext uri="{FF2B5EF4-FFF2-40B4-BE49-F238E27FC236}">
                <a16:creationId xmlns:a16="http://schemas.microsoft.com/office/drawing/2014/main" id="{F0E71CC5-2AF6-96B7-4159-E0F1A528F8DC}"/>
              </a:ext>
            </a:extLst>
          </p:cNvPr>
          <p:cNvSpPr txBox="1"/>
          <p:nvPr/>
        </p:nvSpPr>
        <p:spPr>
          <a:xfrm>
            <a:off x="914400" y="3095119"/>
            <a:ext cx="10431624" cy="1477328"/>
          </a:xfrm>
          <a:prstGeom prst="rect">
            <a:avLst/>
          </a:prstGeom>
          <a:noFill/>
        </p:spPr>
        <p:txBody>
          <a:bodyPr wrap="square">
            <a:spAutoFit/>
          </a:bodyPr>
          <a:lstStyle/>
          <a:p>
            <a:pPr algn="l"/>
            <a:r>
              <a:rPr lang="en-US" b="0" dirty="0" err="1">
                <a:solidFill>
                  <a:srgbClr val="9CDCFE"/>
                </a:solidFill>
                <a:effectLst/>
                <a:highlight>
                  <a:srgbClr val="1F1F1F"/>
                </a:highlight>
                <a:latin typeface="Consolas" panose="020B0609020204030204" pitchFamily="49" charset="0"/>
              </a:rPr>
              <a:t>tr_y</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tr_y</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astype</a:t>
            </a:r>
            <a:r>
              <a:rPr lang="en-US" b="0" dirty="0">
                <a:solidFill>
                  <a:srgbClr val="CCCCCC"/>
                </a:solidFill>
                <a:effectLst/>
                <a:highlight>
                  <a:srgbClr val="1F1F1F"/>
                </a:highlight>
                <a:latin typeface="Consolas" panose="020B0609020204030204" pitchFamily="49" charset="0"/>
              </a:rPr>
              <a:t>(</a:t>
            </a:r>
            <a:r>
              <a:rPr lang="en-US" b="0" dirty="0">
                <a:solidFill>
                  <a:srgbClr val="4EC9B0"/>
                </a:solidFill>
                <a:effectLst/>
                <a:highlight>
                  <a:srgbClr val="1F1F1F"/>
                </a:highlight>
                <a:latin typeface="Consolas" panose="020B0609020204030204" pitchFamily="49" charset="0"/>
              </a:rPr>
              <a:t>np</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float32</a:t>
            </a:r>
            <a:r>
              <a:rPr lang="en-US" b="0" dirty="0">
                <a:solidFill>
                  <a:srgbClr val="CCCCCC"/>
                </a:solidFill>
                <a:effectLst/>
                <a:highlight>
                  <a:srgbClr val="1F1F1F"/>
                </a:highlight>
                <a:latin typeface="Consolas" panose="020B0609020204030204" pitchFamily="49" charset="0"/>
              </a:rPr>
              <a:t>)</a:t>
            </a:r>
          </a:p>
          <a:p>
            <a:pPr algn="l"/>
            <a:r>
              <a:rPr lang="en-US" b="0" dirty="0" err="1">
                <a:solidFill>
                  <a:srgbClr val="9CDCFE"/>
                </a:solidFill>
                <a:effectLst/>
                <a:highlight>
                  <a:srgbClr val="1F1F1F"/>
                </a:highlight>
                <a:latin typeface="Consolas" panose="020B0609020204030204" pitchFamily="49" charset="0"/>
              </a:rPr>
              <a:t>te_y</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te_y</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astype</a:t>
            </a:r>
            <a:r>
              <a:rPr lang="en-US" b="0" dirty="0">
                <a:solidFill>
                  <a:srgbClr val="CCCCCC"/>
                </a:solidFill>
                <a:effectLst/>
                <a:highlight>
                  <a:srgbClr val="1F1F1F"/>
                </a:highlight>
                <a:latin typeface="Consolas" panose="020B0609020204030204" pitchFamily="49" charset="0"/>
              </a:rPr>
              <a:t>(</a:t>
            </a:r>
            <a:r>
              <a:rPr lang="en-US" b="0" dirty="0">
                <a:solidFill>
                  <a:srgbClr val="4EC9B0"/>
                </a:solidFill>
                <a:effectLst/>
                <a:highlight>
                  <a:srgbClr val="1F1F1F"/>
                </a:highlight>
                <a:latin typeface="Consolas" panose="020B0609020204030204" pitchFamily="49" charset="0"/>
              </a:rPr>
              <a:t>np</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float32</a:t>
            </a:r>
            <a:r>
              <a:rPr lang="en-US" b="0" dirty="0">
                <a:solidFill>
                  <a:srgbClr val="CCCCCC"/>
                </a:solidFill>
                <a:effectLst/>
                <a:highlight>
                  <a:srgbClr val="1F1F1F"/>
                </a:highlight>
                <a:latin typeface="Consolas" panose="020B0609020204030204" pitchFamily="49" charset="0"/>
              </a:rPr>
              <a:t>)</a:t>
            </a:r>
          </a:p>
          <a:p>
            <a:pPr algn="l"/>
            <a:br>
              <a:rPr lang="en-US" b="0" dirty="0">
                <a:solidFill>
                  <a:srgbClr val="CCCCCC"/>
                </a:solidFill>
                <a:effectLst/>
                <a:highlight>
                  <a:srgbClr val="1F1F1F"/>
                </a:highlight>
                <a:latin typeface="Consolas" panose="020B0609020204030204" pitchFamily="49" charset="0"/>
              </a:rPr>
            </a:br>
            <a:r>
              <a:rPr lang="en-US" b="0" dirty="0" err="1">
                <a:solidFill>
                  <a:srgbClr val="9CDCFE"/>
                </a:solidFill>
                <a:effectLst/>
                <a:highlight>
                  <a:srgbClr val="1F1F1F"/>
                </a:highlight>
                <a:latin typeface="Consolas" panose="020B0609020204030204" pitchFamily="49" charset="0"/>
              </a:rPr>
              <a:t>x_tra</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x_val</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y_tra</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y_val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train_test_split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tr_pairs</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tr_y</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test_size</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0.2</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stratify</a:t>
            </a:r>
            <a:r>
              <a:rPr lang="en-US" b="0" dirty="0">
                <a:solidFill>
                  <a:srgbClr val="D4D4D4"/>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tr_y</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random_state</a:t>
            </a:r>
            <a:r>
              <a:rPr lang="en-US" b="0" dirty="0">
                <a:solidFill>
                  <a:srgbClr val="D4D4D4"/>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3148666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הכנת המודל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rtl="1"/>
            <a:r>
              <a:rPr lang="he-IL" dirty="0">
                <a:solidFill>
                  <a:srgbClr val="FFFFFF"/>
                </a:solidFill>
              </a:rPr>
              <a:t>מודל </a:t>
            </a:r>
            <a:r>
              <a:rPr lang="en-US" dirty="0">
                <a:solidFill>
                  <a:srgbClr val="FFFFFF"/>
                </a:solidFill>
              </a:rPr>
              <a:t>Siamese network</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799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04240"/>
          </a:xfrm>
        </p:spPr>
        <p:txBody>
          <a:bodyPr>
            <a:normAutofit/>
          </a:bodyPr>
          <a:lstStyle/>
          <a:p>
            <a:pPr algn="r" rtl="1"/>
            <a:r>
              <a:rPr lang="he-IL" dirty="0"/>
              <a:t>בחירת 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57121"/>
            <a:ext cx="10363200" cy="4236720"/>
          </a:xfrm>
        </p:spPr>
        <p:txBody>
          <a:bodyPr/>
          <a:lstStyle/>
          <a:p>
            <a:pPr algn="r" rtl="1"/>
            <a:r>
              <a:rPr lang="he-IL" dirty="0"/>
              <a:t>המודל הוא רשת סיאמית שמקבלת שתי תמונות ומחזירה את המרחק ביניהן</a:t>
            </a:r>
          </a:p>
        </p:txBody>
      </p:sp>
    </p:spTree>
    <p:extLst>
      <p:ext uri="{BB962C8B-B14F-4D97-AF65-F5344CB8AC3E}">
        <p14:creationId xmlns:p14="http://schemas.microsoft.com/office/powerpoint/2010/main" val="1368206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44880"/>
          </a:xfrm>
        </p:spPr>
        <p:txBody>
          <a:bodyPr>
            <a:normAutofit/>
          </a:bodyPr>
          <a:lstStyle/>
          <a:p>
            <a:pPr algn="r" rtl="1"/>
            <a:r>
              <a:rPr lang="he-IL" dirty="0"/>
              <a:t>נרמול 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16481"/>
            <a:ext cx="10363200" cy="4277359"/>
          </a:xfrm>
        </p:spPr>
        <p:txBody>
          <a:bodyPr>
            <a:normAutofit/>
          </a:bodyPr>
          <a:lstStyle/>
          <a:p>
            <a:pPr algn="r" rtl="1"/>
            <a:r>
              <a:rPr lang="he-IL" dirty="0"/>
              <a:t>המודל לא דרש נרמול של הנתונים,</a:t>
            </a:r>
          </a:p>
          <a:p>
            <a:pPr algn="r" rtl="1"/>
            <a:endParaRPr lang="he-IL" dirty="0"/>
          </a:p>
        </p:txBody>
      </p:sp>
    </p:spTree>
    <p:extLst>
      <p:ext uri="{BB962C8B-B14F-4D97-AF65-F5344CB8AC3E}">
        <p14:creationId xmlns:p14="http://schemas.microsoft.com/office/powerpoint/2010/main" val="3439863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fontScale="92500" lnSpcReduction="20000"/>
          </a:bodyPr>
          <a:lstStyle/>
          <a:p>
            <a:pPr algn="r" rtl="1"/>
            <a:r>
              <a:rPr lang="he-IL" dirty="0"/>
              <a:t>אתחול שדות קבועים:</a:t>
            </a:r>
          </a:p>
          <a:p>
            <a:pPr marL="0" indent="0">
              <a:spcBef>
                <a:spcPts val="0"/>
              </a:spcBef>
              <a:buNone/>
            </a:pPr>
            <a:r>
              <a:rPr lang="en-US" b="0" dirty="0">
                <a:solidFill>
                  <a:srgbClr val="4FC1FF"/>
                </a:solidFill>
                <a:effectLst/>
                <a:highlight>
                  <a:srgbClr val="1F1F1F"/>
                </a:highlight>
                <a:latin typeface="Consolas" panose="020B0609020204030204" pitchFamily="49" charset="0"/>
              </a:rPr>
              <a:t>SEED</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777</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4FC1FF"/>
                </a:solidFill>
                <a:effectLst/>
                <a:highlight>
                  <a:srgbClr val="1F1F1F"/>
                </a:highlight>
                <a:latin typeface="Consolas" panose="020B0609020204030204" pitchFamily="49" charset="0"/>
              </a:rPr>
              <a:t>NUM_CLASSES</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10</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4FC1FF"/>
                </a:solidFill>
                <a:effectLst/>
                <a:highlight>
                  <a:srgbClr val="1F1F1F"/>
                </a:highlight>
                <a:latin typeface="Consolas" panose="020B0609020204030204" pitchFamily="49" charset="0"/>
              </a:rPr>
              <a:t>MARGIN</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1.0</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4FC1FF"/>
                </a:solidFill>
                <a:effectLst/>
                <a:highlight>
                  <a:srgbClr val="1F1F1F"/>
                </a:highlight>
                <a:latin typeface="Consolas" panose="020B0609020204030204" pitchFamily="49" charset="0"/>
              </a:rPr>
              <a:t>EPOCH</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20</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4FC1FF"/>
                </a:solidFill>
                <a:effectLst/>
                <a:highlight>
                  <a:srgbClr val="1F1F1F"/>
                </a:highlight>
                <a:latin typeface="Consolas" panose="020B0609020204030204" pitchFamily="49" charset="0"/>
              </a:rPr>
              <a:t>BATCH_SIZE</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64</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br>
              <a:rPr lang="en-US" b="0" dirty="0">
                <a:solidFill>
                  <a:srgbClr val="CCCCCC"/>
                </a:solidFill>
                <a:effectLst/>
                <a:highlight>
                  <a:srgbClr val="1F1F1F"/>
                </a:highlight>
                <a:latin typeface="Consolas" panose="020B0609020204030204" pitchFamily="49" charset="0"/>
              </a:rPr>
            </a:br>
            <a:r>
              <a:rPr lang="en-US" b="0" dirty="0">
                <a:solidFill>
                  <a:srgbClr val="569CD6"/>
                </a:solidFill>
                <a:effectLst/>
                <a:highlight>
                  <a:srgbClr val="1F1F1F"/>
                </a:highlight>
                <a:latin typeface="Consolas" panose="020B0609020204030204" pitchFamily="49" charset="0"/>
              </a:rPr>
              <a:t>def</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seed_everything</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random</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np</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random</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tf</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random</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set_seed</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os</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environ</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'PYTHONHASHSEED'</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str</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br>
              <a:rPr lang="en-US" b="0" dirty="0">
                <a:solidFill>
                  <a:srgbClr val="CCCCCC"/>
                </a:solidFill>
                <a:effectLst/>
                <a:highlight>
                  <a:srgbClr val="1F1F1F"/>
                </a:highlight>
                <a:latin typeface="Consolas" panose="020B0609020204030204" pitchFamily="49" charset="0"/>
              </a:rPr>
            </a:br>
            <a:r>
              <a:rPr lang="en-US" b="0" dirty="0" err="1">
                <a:solidFill>
                  <a:srgbClr val="DCDCAA"/>
                </a:solidFill>
                <a:effectLst/>
                <a:highlight>
                  <a:srgbClr val="1F1F1F"/>
                </a:highlight>
                <a:latin typeface="Consolas" panose="020B0609020204030204" pitchFamily="49" charset="0"/>
              </a:rPr>
              <a:t>seed_everything</a:t>
            </a:r>
            <a:r>
              <a:rPr lang="en-US" b="0" dirty="0">
                <a:solidFill>
                  <a:srgbClr val="CCCCCC"/>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p:txBody>
      </p:sp>
    </p:spTree>
    <p:extLst>
      <p:ext uri="{BB962C8B-B14F-4D97-AF65-F5344CB8AC3E}">
        <p14:creationId xmlns:p14="http://schemas.microsoft.com/office/powerpoint/2010/main" val="2442436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רשת הנוירונים:</a:t>
            </a:r>
          </a:p>
          <a:p>
            <a:pPr marL="0" indent="0">
              <a:spcBef>
                <a:spcPts val="0"/>
              </a:spcBef>
              <a:buNone/>
            </a:pPr>
            <a:r>
              <a:rPr lang="en-US" b="0" dirty="0">
                <a:solidFill>
                  <a:srgbClr val="569CD6"/>
                </a:solidFill>
                <a:effectLst/>
                <a:highlight>
                  <a:srgbClr val="1F1F1F"/>
                </a:highlight>
                <a:latin typeface="Consolas" panose="020B0609020204030204" pitchFamily="49" charset="0"/>
              </a:rPr>
              <a:t>def</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init_base_network</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input</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Input(</a:t>
            </a:r>
            <a:r>
              <a:rPr lang="en-US" b="0" dirty="0">
                <a:solidFill>
                  <a:srgbClr val="9CDCFE"/>
                </a:solidFill>
                <a:effectLst/>
                <a:highlight>
                  <a:srgbClr val="1F1F1F"/>
                </a:highlight>
                <a:latin typeface="Consolas" panose="020B0609020204030204" pitchFamily="49" charset="0"/>
              </a:rPr>
              <a:t>shape</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28</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28</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name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base_input</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Flatten(</a:t>
            </a:r>
            <a:r>
              <a:rPr lang="en-US" b="0" dirty="0">
                <a:solidFill>
                  <a:srgbClr val="9CDCFE"/>
                </a:solidFill>
                <a:effectLst/>
                <a:highlight>
                  <a:srgbClr val="1F1F1F"/>
                </a:highlight>
                <a:latin typeface="Consolas" panose="020B0609020204030204" pitchFamily="49" charset="0"/>
              </a:rPr>
              <a:t>name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flatten_input</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input</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BatchNormalization</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Dense(</a:t>
            </a:r>
            <a:r>
              <a:rPr lang="en-US" b="0" dirty="0">
                <a:solidFill>
                  <a:srgbClr val="B5CEA8"/>
                </a:solidFill>
                <a:effectLst/>
                <a:highlight>
                  <a:srgbClr val="1F1F1F"/>
                </a:highlight>
                <a:latin typeface="Consolas" panose="020B0609020204030204" pitchFamily="49" charset="0"/>
              </a:rPr>
              <a:t>128</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activation</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relu</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name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'base_dense_1'</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Dropout(</a:t>
            </a:r>
            <a:r>
              <a:rPr lang="en-US" b="0" dirty="0">
                <a:solidFill>
                  <a:srgbClr val="B5CEA8"/>
                </a:solidFill>
                <a:effectLst/>
                <a:highlight>
                  <a:srgbClr val="1F1F1F"/>
                </a:highlight>
                <a:latin typeface="Consolas" panose="020B0609020204030204" pitchFamily="49" charset="0"/>
              </a:rPr>
              <a:t>0.1</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name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'base_dropout_1'</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Dense(</a:t>
            </a:r>
            <a:r>
              <a:rPr lang="en-US" b="0" dirty="0">
                <a:solidFill>
                  <a:srgbClr val="B5CEA8"/>
                </a:solidFill>
                <a:effectLst/>
                <a:highlight>
                  <a:srgbClr val="1F1F1F"/>
                </a:highlight>
                <a:latin typeface="Consolas" panose="020B0609020204030204" pitchFamily="49" charset="0"/>
              </a:rPr>
              <a:t>128</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activation</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relu</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name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'base_dense_2'</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Dropout(</a:t>
            </a:r>
            <a:r>
              <a:rPr lang="en-US" b="0" dirty="0">
                <a:solidFill>
                  <a:srgbClr val="B5CEA8"/>
                </a:solidFill>
                <a:effectLst/>
                <a:highlight>
                  <a:srgbClr val="1F1F1F"/>
                </a:highlight>
                <a:latin typeface="Consolas" panose="020B0609020204030204" pitchFamily="49" charset="0"/>
              </a:rPr>
              <a:t>0.1</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name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'base_dropout_2'</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Dense(</a:t>
            </a:r>
            <a:r>
              <a:rPr lang="en-US" b="0" dirty="0">
                <a:solidFill>
                  <a:srgbClr val="B5CEA8"/>
                </a:solidFill>
                <a:effectLst/>
                <a:highlight>
                  <a:srgbClr val="1F1F1F"/>
                </a:highlight>
                <a:latin typeface="Consolas" panose="020B0609020204030204" pitchFamily="49" charset="0"/>
              </a:rPr>
              <a:t>128</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activation</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relu</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name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'base_dense_3'</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return</a:t>
            </a:r>
            <a:r>
              <a:rPr lang="en-US" b="0" dirty="0">
                <a:solidFill>
                  <a:srgbClr val="CCCCCC"/>
                </a:solidFill>
                <a:effectLst/>
                <a:highlight>
                  <a:srgbClr val="1F1F1F"/>
                </a:highlight>
                <a:latin typeface="Consolas" panose="020B0609020204030204" pitchFamily="49" charset="0"/>
              </a:rPr>
              <a:t> Model(</a:t>
            </a:r>
            <a:r>
              <a:rPr lang="en-US" b="0" dirty="0">
                <a:solidFill>
                  <a:srgbClr val="9CDCFE"/>
                </a:solidFill>
                <a:effectLst/>
                <a:highlight>
                  <a:srgbClr val="1F1F1F"/>
                </a:highlight>
                <a:latin typeface="Consolas" panose="020B0609020204030204" pitchFamily="49" charset="0"/>
              </a:rPr>
              <a:t>inputs</a:t>
            </a:r>
            <a:r>
              <a:rPr lang="en-US" b="0" dirty="0">
                <a:solidFill>
                  <a:srgbClr val="D4D4D4"/>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input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outputs</a:t>
            </a:r>
            <a:r>
              <a:rPr lang="en-US" b="0" dirty="0">
                <a:solidFill>
                  <a:srgbClr val="D4D4D4"/>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x</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p:txBody>
      </p:sp>
    </p:spTree>
    <p:extLst>
      <p:ext uri="{BB962C8B-B14F-4D97-AF65-F5344CB8AC3E}">
        <p14:creationId xmlns:p14="http://schemas.microsoft.com/office/powerpoint/2010/main" val="899004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a:t>בניית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a:t>פונקציות עזר:</a:t>
            </a:r>
          </a:p>
          <a:p>
            <a:pPr algn="r" rtl="1"/>
            <a:endParaRPr lang="he-IL"/>
          </a:p>
          <a:p>
            <a:pPr algn="r" rtl="1"/>
            <a:endParaRPr lang="he-IL" dirty="0"/>
          </a:p>
        </p:txBody>
      </p:sp>
      <p:pic>
        <p:nvPicPr>
          <p:cNvPr id="5" name="תמונה 4">
            <a:extLst>
              <a:ext uri="{FF2B5EF4-FFF2-40B4-BE49-F238E27FC236}">
                <a16:creationId xmlns:a16="http://schemas.microsoft.com/office/drawing/2014/main" id="{C1CD7406-54DC-9E23-CBC0-9C3B9B40D807}"/>
              </a:ext>
            </a:extLst>
          </p:cNvPr>
          <p:cNvPicPr>
            <a:picLocks noChangeAspect="1"/>
          </p:cNvPicPr>
          <p:nvPr/>
        </p:nvPicPr>
        <p:blipFill>
          <a:blip r:embed="rId2"/>
          <a:stretch>
            <a:fillRect/>
          </a:stretch>
        </p:blipFill>
        <p:spPr>
          <a:xfrm>
            <a:off x="511089" y="340861"/>
            <a:ext cx="7064352" cy="2251905"/>
          </a:xfrm>
          <a:prstGeom prst="rect">
            <a:avLst/>
          </a:prstGeom>
        </p:spPr>
      </p:pic>
      <p:pic>
        <p:nvPicPr>
          <p:cNvPr id="7" name="תמונה 6">
            <a:extLst>
              <a:ext uri="{FF2B5EF4-FFF2-40B4-BE49-F238E27FC236}">
                <a16:creationId xmlns:a16="http://schemas.microsoft.com/office/drawing/2014/main" id="{1E6331EF-E2D4-8A24-F8A1-34F0C4704242}"/>
              </a:ext>
            </a:extLst>
          </p:cNvPr>
          <p:cNvPicPr>
            <a:picLocks noChangeAspect="1"/>
          </p:cNvPicPr>
          <p:nvPr/>
        </p:nvPicPr>
        <p:blipFill>
          <a:blip r:embed="rId3"/>
          <a:stretch>
            <a:fillRect/>
          </a:stretch>
        </p:blipFill>
        <p:spPr>
          <a:xfrm>
            <a:off x="511090" y="2611428"/>
            <a:ext cx="7064351" cy="2251904"/>
          </a:xfrm>
          <a:prstGeom prst="rect">
            <a:avLst/>
          </a:prstGeom>
        </p:spPr>
      </p:pic>
      <p:pic>
        <p:nvPicPr>
          <p:cNvPr id="9" name="תמונה 8">
            <a:extLst>
              <a:ext uri="{FF2B5EF4-FFF2-40B4-BE49-F238E27FC236}">
                <a16:creationId xmlns:a16="http://schemas.microsoft.com/office/drawing/2014/main" id="{0321EF48-0D90-593C-360D-B1B9DD7EE36F}"/>
              </a:ext>
            </a:extLst>
          </p:cNvPr>
          <p:cNvPicPr>
            <a:picLocks noChangeAspect="1"/>
          </p:cNvPicPr>
          <p:nvPr/>
        </p:nvPicPr>
        <p:blipFill>
          <a:blip r:embed="rId4"/>
          <a:stretch>
            <a:fillRect/>
          </a:stretch>
        </p:blipFill>
        <p:spPr>
          <a:xfrm>
            <a:off x="511089" y="4888581"/>
            <a:ext cx="7064351" cy="1251622"/>
          </a:xfrm>
          <a:prstGeom prst="rect">
            <a:avLst/>
          </a:prstGeom>
        </p:spPr>
      </p:pic>
    </p:spTree>
    <p:extLst>
      <p:ext uri="{BB962C8B-B14F-4D97-AF65-F5344CB8AC3E}">
        <p14:creationId xmlns:p14="http://schemas.microsoft.com/office/powerpoint/2010/main" val="4225563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בניית המודל:</a:t>
            </a:r>
          </a:p>
          <a:p>
            <a:pPr algn="r" rtl="1"/>
            <a:endParaRPr lang="he-IL" dirty="0"/>
          </a:p>
        </p:txBody>
      </p:sp>
      <p:pic>
        <p:nvPicPr>
          <p:cNvPr id="5" name="תמונה 4">
            <a:extLst>
              <a:ext uri="{FF2B5EF4-FFF2-40B4-BE49-F238E27FC236}">
                <a16:creationId xmlns:a16="http://schemas.microsoft.com/office/drawing/2014/main" id="{07AC6C4A-C9CE-7397-251D-EC3B2D22F7B7}"/>
              </a:ext>
            </a:extLst>
          </p:cNvPr>
          <p:cNvPicPr>
            <a:picLocks noChangeAspect="1"/>
          </p:cNvPicPr>
          <p:nvPr/>
        </p:nvPicPr>
        <p:blipFill>
          <a:blip r:embed="rId2"/>
          <a:stretch>
            <a:fillRect/>
          </a:stretch>
        </p:blipFill>
        <p:spPr>
          <a:xfrm>
            <a:off x="1061283" y="2284877"/>
            <a:ext cx="7708454" cy="3753973"/>
          </a:xfrm>
          <a:prstGeom prst="rect">
            <a:avLst/>
          </a:prstGeom>
        </p:spPr>
      </p:pic>
    </p:spTree>
    <p:extLst>
      <p:ext uri="{BB962C8B-B14F-4D97-AF65-F5344CB8AC3E}">
        <p14:creationId xmlns:p14="http://schemas.microsoft.com/office/powerpoint/2010/main" val="345075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אימון הרשת: (</a:t>
            </a:r>
            <a:r>
              <a:rPr lang="en-US" dirty="0" err="1"/>
              <a:t>x_tra</a:t>
            </a:r>
            <a:r>
              <a:rPr lang="he-IL" dirty="0"/>
              <a:t>, אלו הזוגות של האימון שיצרנו מה-</a:t>
            </a:r>
            <a:r>
              <a:rPr lang="en-US" dirty="0"/>
              <a:t>DATA</a:t>
            </a:r>
            <a:r>
              <a:rPr lang="he-IL" dirty="0"/>
              <a:t> לאחר המרתם לטיפוס </a:t>
            </a:r>
            <a:r>
              <a:rPr lang="en-US" dirty="0"/>
              <a:t>float</a:t>
            </a:r>
            <a:r>
              <a:rPr lang="he-IL" dirty="0"/>
              <a:t>)</a:t>
            </a:r>
          </a:p>
          <a:p>
            <a:pPr marL="0" indent="0" rtl="1">
              <a:buNone/>
            </a:pPr>
            <a:r>
              <a:rPr lang="en-US" b="0" dirty="0" err="1">
                <a:solidFill>
                  <a:srgbClr val="DCDCAA"/>
                </a:solidFill>
                <a:effectLst/>
                <a:highlight>
                  <a:srgbClr val="1F1F1F"/>
                </a:highlight>
                <a:latin typeface="Consolas" panose="020B0609020204030204" pitchFamily="49" charset="0"/>
              </a:rPr>
              <a:t>init_base_network</a:t>
            </a:r>
            <a:r>
              <a:rPr lang="en-US" b="0" dirty="0">
                <a:solidFill>
                  <a:srgbClr val="CCCCCC"/>
                </a:solidFill>
                <a:effectLst/>
                <a:highlight>
                  <a:srgbClr val="1F1F1F"/>
                </a:highlight>
                <a:latin typeface="Consolas" panose="020B0609020204030204" pitchFamily="49" charset="0"/>
              </a:rPr>
              <a:t>()</a:t>
            </a:r>
          </a:p>
          <a:p>
            <a:pPr marL="0" indent="0" rtl="1">
              <a:buNone/>
            </a:pPr>
            <a:r>
              <a:rPr lang="en-US" b="0" dirty="0">
                <a:solidFill>
                  <a:srgbClr val="9CDCFE"/>
                </a:solidFill>
                <a:effectLst/>
                <a:highlight>
                  <a:srgbClr val="1F1F1F"/>
                </a:highlight>
                <a:latin typeface="Consolas" panose="020B0609020204030204" pitchFamily="49" charset="0"/>
              </a:rPr>
              <a:t>model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build_model</a:t>
            </a:r>
            <a:r>
              <a:rPr lang="en-US" b="0" dirty="0">
                <a:solidFill>
                  <a:srgbClr val="CCCCCC"/>
                </a:solidFill>
                <a:effectLst/>
                <a:highlight>
                  <a:srgbClr val="1F1F1F"/>
                </a:highlight>
                <a:latin typeface="Consolas" panose="020B0609020204030204" pitchFamily="49" charset="0"/>
              </a:rPr>
              <a:t>()</a:t>
            </a:r>
          </a:p>
          <a:p>
            <a:pPr marL="0" indent="0">
              <a:buNone/>
            </a:pPr>
            <a:r>
              <a:rPr lang="en-US" b="0" dirty="0">
                <a:solidFill>
                  <a:srgbClr val="9CDCFE"/>
                </a:solidFill>
                <a:effectLst/>
                <a:highlight>
                  <a:srgbClr val="1F1F1F"/>
                </a:highlight>
                <a:latin typeface="Consolas" panose="020B0609020204030204" pitchFamily="49" charset="0"/>
              </a:rPr>
              <a:t>history</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model</a:t>
            </a:r>
            <a:r>
              <a:rPr lang="en-US" b="0" dirty="0" err="1">
                <a:solidFill>
                  <a:srgbClr val="CCCCCC"/>
                </a:solidFill>
                <a:effectLst/>
                <a:highlight>
                  <a:srgbClr val="1F1F1F"/>
                </a:highlight>
                <a:latin typeface="Consolas" panose="020B0609020204030204" pitchFamily="49" charset="0"/>
              </a:rPr>
              <a:t>.fit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x_tra</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x_tra</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y_tra</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epochs</a:t>
            </a:r>
            <a:r>
              <a:rPr lang="en-US" b="0" dirty="0">
                <a:solidFill>
                  <a:srgbClr val="D4D4D4"/>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EPOCH</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batch_size</a:t>
            </a:r>
            <a:r>
              <a:rPr lang="en-US" b="0" dirty="0">
                <a:solidFill>
                  <a:srgbClr val="D4D4D4"/>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BATCH_SIZE</a:t>
            </a:r>
            <a:r>
              <a:rPr lang="en-US" b="0" dirty="0">
                <a:solidFill>
                  <a:srgbClr val="CCCCCC"/>
                </a:solidFill>
                <a:effectLst/>
                <a:highlight>
                  <a:srgbClr val="1F1F1F"/>
                </a:highlight>
                <a:latin typeface="Consolas" panose="020B0609020204030204" pitchFamily="49" charset="0"/>
              </a:rPr>
              <a:t>, </a:t>
            </a:r>
          </a:p>
          <a:p>
            <a:pPr marL="0" indent="0">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validation_data</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x_val</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x_val</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y_val</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p:txBody>
      </p:sp>
    </p:spTree>
    <p:extLst>
      <p:ext uri="{BB962C8B-B14F-4D97-AF65-F5344CB8AC3E}">
        <p14:creationId xmlns:p14="http://schemas.microsoft.com/office/powerpoint/2010/main" val="3213487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0"/>
            <a:ext cx="10363200" cy="731520"/>
          </a:xfrm>
        </p:spPr>
        <p:txBody>
          <a:bodyPr>
            <a:normAutofit/>
          </a:bodyPr>
          <a:lstStyle/>
          <a:p>
            <a:pPr algn="r" rtl="1"/>
            <a:r>
              <a:rPr lang="he-IL"/>
              <a:t>אימון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45361"/>
            <a:ext cx="10363200" cy="4348480"/>
          </a:xfrm>
        </p:spPr>
        <p:txBody>
          <a:bodyPr/>
          <a:lstStyle/>
          <a:p>
            <a:pPr algn="r" rtl="1"/>
            <a:r>
              <a:rPr lang="he-IL" dirty="0"/>
              <a:t>היו 20 סבבי אימון:</a:t>
            </a:r>
          </a:p>
        </p:txBody>
      </p:sp>
      <p:pic>
        <p:nvPicPr>
          <p:cNvPr id="6" name="תמונה 5">
            <a:extLst>
              <a:ext uri="{FF2B5EF4-FFF2-40B4-BE49-F238E27FC236}">
                <a16:creationId xmlns:a16="http://schemas.microsoft.com/office/drawing/2014/main" id="{B318AA05-9712-7303-6F8C-DED27F738EF3}"/>
              </a:ext>
            </a:extLst>
          </p:cNvPr>
          <p:cNvPicPr>
            <a:picLocks noChangeAspect="1"/>
          </p:cNvPicPr>
          <p:nvPr/>
        </p:nvPicPr>
        <p:blipFill>
          <a:blip r:embed="rId2"/>
          <a:stretch>
            <a:fillRect/>
          </a:stretch>
        </p:blipFill>
        <p:spPr>
          <a:xfrm>
            <a:off x="2342122" y="982822"/>
            <a:ext cx="5753599" cy="5433531"/>
          </a:xfrm>
          <a:prstGeom prst="rect">
            <a:avLst/>
          </a:prstGeom>
        </p:spPr>
      </p:pic>
    </p:spTree>
    <p:extLst>
      <p:ext uri="{BB962C8B-B14F-4D97-AF65-F5344CB8AC3E}">
        <p14:creationId xmlns:p14="http://schemas.microsoft.com/office/powerpoint/2010/main" val="65199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9737B2-1730-5A8B-F882-2EF55262B95D}"/>
              </a:ext>
            </a:extLst>
          </p:cNvPr>
          <p:cNvSpPr>
            <a:spLocks noGrp="1"/>
          </p:cNvSpPr>
          <p:nvPr>
            <p:ph type="title"/>
          </p:nvPr>
        </p:nvSpPr>
        <p:spPr/>
        <p:txBody>
          <a:bodyPr>
            <a:normAutofit/>
          </a:bodyPr>
          <a:lstStyle/>
          <a:p>
            <a:pPr algn="r" rtl="1"/>
            <a:r>
              <a:rPr lang="he-IL" dirty="0"/>
              <a:t>תכנון עבודה</a:t>
            </a:r>
          </a:p>
        </p:txBody>
      </p:sp>
      <p:sp>
        <p:nvSpPr>
          <p:cNvPr id="3" name="מציין מיקום תוכן 2">
            <a:extLst>
              <a:ext uri="{FF2B5EF4-FFF2-40B4-BE49-F238E27FC236}">
                <a16:creationId xmlns:a16="http://schemas.microsoft.com/office/drawing/2014/main" id="{6A6B2D82-1929-C146-2E28-84CCC22650AB}"/>
              </a:ext>
            </a:extLst>
          </p:cNvPr>
          <p:cNvSpPr>
            <a:spLocks noGrp="1"/>
          </p:cNvSpPr>
          <p:nvPr>
            <p:ph idx="1"/>
          </p:nvPr>
        </p:nvSpPr>
        <p:spPr>
          <a:xfrm>
            <a:off x="914399" y="2211355"/>
            <a:ext cx="10363200" cy="3730474"/>
          </a:xfrm>
        </p:spPr>
        <p:txBody>
          <a:bodyPr>
            <a:normAutofit fontScale="92500" lnSpcReduction="20000"/>
          </a:bodyPr>
          <a:lstStyle/>
          <a:p>
            <a:pPr algn="r" rtl="1"/>
            <a:r>
              <a:rPr lang="he-IL" dirty="0"/>
              <a:t>הקמת מסד נתונים לשמירת הקישורים ושמות התמונות שהורדו מהאתר</a:t>
            </a:r>
          </a:p>
          <a:p>
            <a:pPr algn="r" rtl="1"/>
            <a:r>
              <a:rPr lang="he-IL" dirty="0"/>
              <a:t>הקמת שרת </a:t>
            </a:r>
            <a:r>
              <a:rPr lang="en-US" dirty="0" err="1"/>
              <a:t>c#</a:t>
            </a:r>
            <a:r>
              <a:rPr lang="he-IL" dirty="0"/>
              <a:t> כדי לנהל את התקשרות בין ה-</a:t>
            </a:r>
            <a:r>
              <a:rPr lang="en-US" dirty="0"/>
              <a:t>python</a:t>
            </a:r>
            <a:r>
              <a:rPr lang="he-IL" dirty="0"/>
              <a:t> למסד נתונים</a:t>
            </a:r>
          </a:p>
          <a:p>
            <a:pPr algn="r" rtl="1"/>
            <a:r>
              <a:rPr lang="he-IL" dirty="0"/>
              <a:t>שימוש בספריית </a:t>
            </a:r>
            <a:r>
              <a:rPr lang="en-US" dirty="0"/>
              <a:t>selenium</a:t>
            </a:r>
            <a:r>
              <a:rPr lang="he-IL" dirty="0"/>
              <a:t> להורדת ה-</a:t>
            </a:r>
            <a:r>
              <a:rPr lang="en-US" dirty="0"/>
              <a:t>DATA</a:t>
            </a:r>
            <a:r>
              <a:rPr lang="he-IL" dirty="0"/>
              <a:t> מהאתר </a:t>
            </a:r>
          </a:p>
          <a:p>
            <a:pPr algn="r" rtl="1"/>
            <a:r>
              <a:rPr lang="he-IL" dirty="0"/>
              <a:t>סיווג התמונות שהורדו על ידי מודל – שלב זה נפסל כפי שיוסבר בהמשך</a:t>
            </a:r>
          </a:p>
          <a:p>
            <a:pPr algn="r" rtl="1"/>
            <a:r>
              <a:rPr lang="he-IL" dirty="0"/>
              <a:t>הפרדת הפריטים השונים שבכל תמונה על ידי </a:t>
            </a:r>
            <a:r>
              <a:rPr lang="en-US" dirty="0"/>
              <a:t>YOLO</a:t>
            </a:r>
            <a:endParaRPr lang="he-IL" dirty="0"/>
          </a:p>
          <a:p>
            <a:pPr algn="r" rtl="1"/>
            <a:r>
              <a:rPr lang="he-IL" dirty="0"/>
              <a:t>השוואה בין תמונות שונות – שלב זה נפסל כפי שיוסבר בהמשך</a:t>
            </a:r>
          </a:p>
          <a:p>
            <a:pPr algn="r" rtl="1"/>
            <a:r>
              <a:rPr lang="he-IL" dirty="0"/>
              <a:t>מציאת שכנים לכל תמונה</a:t>
            </a:r>
          </a:p>
          <a:p>
            <a:pPr algn="r" rtl="1"/>
            <a:r>
              <a:rPr lang="he-IL" dirty="0"/>
              <a:t>הקמת שרת </a:t>
            </a:r>
            <a:r>
              <a:rPr lang="en-US" dirty="0" err="1"/>
              <a:t>pyhton</a:t>
            </a:r>
            <a:r>
              <a:rPr lang="he-IL" dirty="0"/>
              <a:t> להציג תוצאות למשתמש</a:t>
            </a:r>
          </a:p>
          <a:p>
            <a:pPr algn="r" rtl="1"/>
            <a:r>
              <a:rPr lang="he-IL" dirty="0"/>
              <a:t>הקמת פלטפורמה ב-</a:t>
            </a:r>
            <a:r>
              <a:rPr lang="en-US" dirty="0"/>
              <a:t>REACT</a:t>
            </a:r>
            <a:endParaRPr lang="he-IL" dirty="0"/>
          </a:p>
        </p:txBody>
      </p:sp>
    </p:spTree>
    <p:extLst>
      <p:ext uri="{BB962C8B-B14F-4D97-AF65-F5344CB8AC3E}">
        <p14:creationId xmlns:p14="http://schemas.microsoft.com/office/powerpoint/2010/main" val="1282728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הערכת המודל</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endParaRPr lang="he-IL"/>
          </a:p>
        </p:txBody>
      </p:sp>
      <p:pic>
        <p:nvPicPr>
          <p:cNvPr id="7" name="תמונה 6">
            <a:extLst>
              <a:ext uri="{FF2B5EF4-FFF2-40B4-BE49-F238E27FC236}">
                <a16:creationId xmlns:a16="http://schemas.microsoft.com/office/drawing/2014/main" id="{103613F4-A617-BAF3-4C29-D61F7185C328}"/>
              </a:ext>
            </a:extLst>
          </p:cNvPr>
          <p:cNvPicPr>
            <a:picLocks noChangeAspect="1"/>
          </p:cNvPicPr>
          <p:nvPr/>
        </p:nvPicPr>
        <p:blipFill>
          <a:blip r:embed="rId2"/>
          <a:stretch>
            <a:fillRect/>
          </a:stretch>
        </p:blipFill>
        <p:spPr>
          <a:xfrm>
            <a:off x="626462" y="2355687"/>
            <a:ext cx="10939074" cy="4143375"/>
          </a:xfrm>
          <a:prstGeom prst="rect">
            <a:avLst/>
          </a:prstGeom>
        </p:spPr>
      </p:pic>
    </p:spTree>
    <p:extLst>
      <p:ext uri="{BB962C8B-B14F-4D97-AF65-F5344CB8AC3E}">
        <p14:creationId xmlns:p14="http://schemas.microsoft.com/office/powerpoint/2010/main" val="4073461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פסילת המודל</a:t>
            </a:r>
          </a:p>
        </p:txBody>
      </p:sp>
      <p:sp>
        <p:nvSpPr>
          <p:cNvPr id="2" name="כותרת 5">
            <a:extLst>
              <a:ext uri="{FF2B5EF4-FFF2-40B4-BE49-F238E27FC236}">
                <a16:creationId xmlns:a16="http://schemas.microsoft.com/office/drawing/2014/main" id="{0767E34F-DDE5-114A-DD5B-8586857A8BEF}"/>
              </a:ext>
            </a:extLst>
          </p:cNvPr>
          <p:cNvSpPr txBox="1">
            <a:spLocks/>
          </p:cNvSpPr>
          <p:nvPr/>
        </p:nvSpPr>
        <p:spPr>
          <a:xfrm>
            <a:off x="914400" y="2835215"/>
            <a:ext cx="10363200" cy="1187570"/>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r" rtl="1"/>
            <a:r>
              <a:rPr lang="he-IL" sz="2000" dirty="0"/>
              <a:t>לאחר ניסוי המודל על ה-</a:t>
            </a:r>
            <a:r>
              <a:rPr lang="en-US" sz="2000" dirty="0"/>
              <a:t>DATA</a:t>
            </a:r>
            <a:r>
              <a:rPr lang="he-IL" sz="2000" dirty="0"/>
              <a:t> שהורד מהאתר התברר כי בהמרת התמונות ל-</a:t>
            </a:r>
            <a:r>
              <a:rPr lang="en-US" sz="2000" dirty="0"/>
              <a:t>28X28</a:t>
            </a:r>
            <a:r>
              <a:rPr lang="he-IL" sz="2000" dirty="0"/>
              <a:t> גורם לכך שהן מפוקסלות מדי ולא ניתן לבצע עליהן השוואה (התוצאות גרועות מאד)</a:t>
            </a:r>
          </a:p>
          <a:p>
            <a:pPr algn="r" rtl="1"/>
            <a:r>
              <a:rPr lang="he-IL" sz="2000" dirty="0"/>
              <a:t>כתוצאה מכך היה צורך להשיג </a:t>
            </a:r>
            <a:r>
              <a:rPr lang="en-US" sz="2000" dirty="0"/>
              <a:t>DATA</a:t>
            </a:r>
            <a:r>
              <a:rPr lang="he-IL" sz="2000" dirty="0"/>
              <a:t> אחר לאמן עליו את המודל וכן להתאים את המודל לתמונות גדולות יותר</a:t>
            </a:r>
            <a:endParaRPr lang="he-IL" sz="2400" dirty="0"/>
          </a:p>
        </p:txBody>
      </p:sp>
    </p:spTree>
    <p:extLst>
      <p:ext uri="{BB962C8B-B14F-4D97-AF65-F5344CB8AC3E}">
        <p14:creationId xmlns:p14="http://schemas.microsoft.com/office/powerpoint/2010/main" val="20695475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en-US" dirty="0" err="1">
                <a:solidFill>
                  <a:srgbClr val="FFFFFF"/>
                </a:solidFill>
              </a:rPr>
              <a:t>DataSet</a:t>
            </a:r>
            <a:endParaRPr lang="he-IL" dirty="0">
              <a:solidFill>
                <a:srgbClr val="FFFFFF"/>
              </a:solidFill>
            </a:endParaRP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38060" y="5253051"/>
            <a:ext cx="4892949" cy="812923"/>
          </a:xfrm>
        </p:spPr>
        <p:txBody>
          <a:bodyPr anchor="t">
            <a:normAutofit/>
          </a:bodyPr>
          <a:lstStyle/>
          <a:p>
            <a:pPr algn="r" rtl="1"/>
            <a:r>
              <a:rPr lang="en-US" dirty="0">
                <a:solidFill>
                  <a:srgbClr val="FFFFFF"/>
                </a:solidFill>
              </a:rPr>
              <a:t>DATA</a:t>
            </a:r>
            <a:r>
              <a:rPr lang="he-IL" dirty="0">
                <a:solidFill>
                  <a:srgbClr val="FFFFFF"/>
                </a:solidFill>
              </a:rPr>
              <a:t> מ-</a:t>
            </a:r>
            <a:r>
              <a:rPr lang="en-US" dirty="0">
                <a:solidFill>
                  <a:srgbClr val="FFFFFF"/>
                </a:solidFill>
              </a:rPr>
              <a:t>KAGGLE</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149909"/>
      </p:ext>
    </p:extLst>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83920"/>
          </a:xfrm>
        </p:spPr>
        <p:txBody>
          <a:bodyPr>
            <a:normAutofit/>
          </a:bodyPr>
          <a:lstStyle/>
          <a:p>
            <a:pPr algn="r" rtl="1"/>
            <a:r>
              <a:rPr lang="he-IL" dirty="0"/>
              <a:t>מקור הנתונים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55521"/>
            <a:ext cx="10363200" cy="4338320"/>
          </a:xfrm>
        </p:spPr>
        <p:txBody>
          <a:bodyPr>
            <a:normAutofit/>
          </a:bodyPr>
          <a:lstStyle/>
          <a:p>
            <a:pPr algn="r" rtl="1"/>
            <a:r>
              <a:rPr lang="he-IL" dirty="0"/>
              <a:t>המודל מתבסס על </a:t>
            </a:r>
            <a:r>
              <a:rPr lang="en-US" dirty="0" err="1"/>
              <a:t>DataSet</a:t>
            </a:r>
            <a:r>
              <a:rPr lang="he-IL" dirty="0"/>
              <a:t>  של תמונות המכיל שני קבצי </a:t>
            </a:r>
            <a:r>
              <a:rPr lang="en-US" dirty="0"/>
              <a:t>csv</a:t>
            </a:r>
            <a:r>
              <a:rPr lang="he-IL" dirty="0"/>
              <a:t> המכילים את השדות הבאים:</a:t>
            </a:r>
          </a:p>
          <a:p>
            <a:pPr lvl="1" algn="r" rtl="1"/>
            <a:r>
              <a:rPr lang="he-IL" dirty="0"/>
              <a:t>שם התמונה</a:t>
            </a:r>
          </a:p>
          <a:p>
            <a:pPr lvl="1" algn="r" rtl="1"/>
            <a:r>
              <a:rPr lang="he-IL" dirty="0"/>
              <a:t>סוג הבגד ופרטים שונים על המוצר (עונה וכו')</a:t>
            </a:r>
          </a:p>
          <a:p>
            <a:pPr algn="r" rtl="1"/>
            <a:r>
              <a:rPr lang="he-IL" dirty="0"/>
              <a:t>התמונות מהאתר </a:t>
            </a:r>
            <a:r>
              <a:rPr lang="en-US" dirty="0" err="1"/>
              <a:t>kaggle</a:t>
            </a:r>
            <a:r>
              <a:rPr lang="he-IL" dirty="0"/>
              <a:t> :</a:t>
            </a:r>
            <a:r>
              <a:rPr lang="en-US" dirty="0"/>
              <a:t>https://www.kaggle.com/datasets/paramaggarwal/fashion-product-images-dataset</a:t>
            </a:r>
            <a:endParaRPr lang="he-IL" dirty="0"/>
          </a:p>
          <a:p>
            <a:pPr marL="0" indent="0" algn="r" rtl="1">
              <a:buNone/>
            </a:pPr>
            <a:endParaRPr lang="he-IL" dirty="0"/>
          </a:p>
          <a:p>
            <a:pPr algn="r" rtl="1"/>
            <a:r>
              <a:rPr lang="he-IL" dirty="0"/>
              <a:t>הקודים הנדרשים:</a:t>
            </a:r>
          </a:p>
          <a:p>
            <a:pPr lvl="1" algn="r" rtl="1"/>
            <a:r>
              <a:rPr lang="he-IL" dirty="0"/>
              <a:t>נדרש קוד לאחד את שני קבצי המידע ל-</a:t>
            </a:r>
            <a:r>
              <a:rPr lang="en-US" dirty="0" err="1"/>
              <a:t>dataframe</a:t>
            </a:r>
            <a:r>
              <a:rPr lang="he-IL" dirty="0"/>
              <a:t> אחד</a:t>
            </a:r>
          </a:p>
          <a:p>
            <a:pPr lvl="1" algn="r" rtl="1"/>
            <a:r>
              <a:rPr lang="he-IL" dirty="0"/>
              <a:t>ה-</a:t>
            </a:r>
            <a:r>
              <a:rPr lang="en-US" dirty="0"/>
              <a:t>DATA</a:t>
            </a:r>
            <a:r>
              <a:rPr lang="he-IL" dirty="0"/>
              <a:t> הגיע מחולק ולא היה צורך לחלק אותו</a:t>
            </a:r>
          </a:p>
        </p:txBody>
      </p:sp>
    </p:spTree>
    <p:extLst>
      <p:ext uri="{BB962C8B-B14F-4D97-AF65-F5344CB8AC3E}">
        <p14:creationId xmlns:p14="http://schemas.microsoft.com/office/powerpoint/2010/main" val="1091419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83920"/>
          </a:xfrm>
        </p:spPr>
        <p:txBody>
          <a:bodyPr>
            <a:normAutofit/>
          </a:bodyPr>
          <a:lstStyle/>
          <a:p>
            <a:pPr algn="r" rtl="1"/>
            <a:r>
              <a:rPr lang="he-IL" dirty="0"/>
              <a:t>מקור הנתונים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55521"/>
            <a:ext cx="10363200" cy="4338320"/>
          </a:xfrm>
        </p:spPr>
        <p:txBody>
          <a:bodyPr>
            <a:normAutofit/>
          </a:bodyPr>
          <a:lstStyle/>
          <a:p>
            <a:pPr algn="r" rtl="1"/>
            <a:r>
              <a:rPr lang="he-IL" dirty="0"/>
              <a:t>הקודים הנדרשים:</a:t>
            </a:r>
          </a:p>
          <a:p>
            <a:pPr lvl="1" algn="r" rtl="1"/>
            <a:r>
              <a:rPr lang="he-IL" dirty="0"/>
              <a:t>נדרש קוד לאחד את שני קבצי המידע ל-</a:t>
            </a:r>
            <a:r>
              <a:rPr lang="en-US" dirty="0" err="1"/>
              <a:t>dataframe</a:t>
            </a:r>
            <a:r>
              <a:rPr lang="he-IL" dirty="0"/>
              <a:t> אחד</a:t>
            </a:r>
          </a:p>
          <a:p>
            <a:pPr lvl="1" algn="r" rtl="1"/>
            <a:endParaRPr lang="he-IL" dirty="0"/>
          </a:p>
          <a:p>
            <a:pPr lvl="1" algn="r" rtl="1"/>
            <a:endParaRPr lang="he-IL" dirty="0"/>
          </a:p>
          <a:p>
            <a:pPr lvl="1" algn="r" rtl="1"/>
            <a:r>
              <a:rPr lang="he-IL" dirty="0"/>
              <a:t>לסנן תמונות לא קיימות</a:t>
            </a:r>
          </a:p>
          <a:p>
            <a:pPr lvl="1" algn="r" rtl="1"/>
            <a:endParaRPr lang="he-IL" dirty="0"/>
          </a:p>
          <a:p>
            <a:pPr lvl="1" algn="r" rtl="1"/>
            <a:endParaRPr lang="he-IL" dirty="0"/>
          </a:p>
          <a:p>
            <a:pPr lvl="1" algn="r" rtl="1"/>
            <a:endParaRPr lang="he-IL" dirty="0"/>
          </a:p>
          <a:p>
            <a:pPr lvl="1" algn="r" rtl="1"/>
            <a:endParaRPr lang="he-IL" dirty="0"/>
          </a:p>
          <a:p>
            <a:pPr lvl="1" algn="r" rtl="1"/>
            <a:r>
              <a:rPr lang="he-IL" dirty="0"/>
              <a:t>לחלק את ה-</a:t>
            </a:r>
            <a:r>
              <a:rPr lang="en-US" dirty="0"/>
              <a:t>DATA</a:t>
            </a:r>
            <a:endParaRPr lang="he-IL" dirty="0"/>
          </a:p>
        </p:txBody>
      </p:sp>
      <p:pic>
        <p:nvPicPr>
          <p:cNvPr id="7" name="תמונה 6">
            <a:extLst>
              <a:ext uri="{FF2B5EF4-FFF2-40B4-BE49-F238E27FC236}">
                <a16:creationId xmlns:a16="http://schemas.microsoft.com/office/drawing/2014/main" id="{C847C3DF-A150-5A0E-3F0A-940D66925142}"/>
              </a:ext>
            </a:extLst>
          </p:cNvPr>
          <p:cNvPicPr>
            <a:picLocks noChangeAspect="1"/>
          </p:cNvPicPr>
          <p:nvPr/>
        </p:nvPicPr>
        <p:blipFill>
          <a:blip r:embed="rId2"/>
          <a:stretch>
            <a:fillRect/>
          </a:stretch>
        </p:blipFill>
        <p:spPr>
          <a:xfrm>
            <a:off x="771525" y="3032739"/>
            <a:ext cx="8677610" cy="792522"/>
          </a:xfrm>
          <a:prstGeom prst="rect">
            <a:avLst/>
          </a:prstGeom>
        </p:spPr>
      </p:pic>
      <p:pic>
        <p:nvPicPr>
          <p:cNvPr id="9" name="תמונה 8">
            <a:extLst>
              <a:ext uri="{FF2B5EF4-FFF2-40B4-BE49-F238E27FC236}">
                <a16:creationId xmlns:a16="http://schemas.microsoft.com/office/drawing/2014/main" id="{41A45590-13D7-DA79-4840-B7DFB6FF5BA2}"/>
              </a:ext>
            </a:extLst>
          </p:cNvPr>
          <p:cNvPicPr>
            <a:picLocks noChangeAspect="1"/>
          </p:cNvPicPr>
          <p:nvPr/>
        </p:nvPicPr>
        <p:blipFill>
          <a:blip r:embed="rId3"/>
          <a:stretch>
            <a:fillRect/>
          </a:stretch>
        </p:blipFill>
        <p:spPr>
          <a:xfrm>
            <a:off x="771523" y="3995050"/>
            <a:ext cx="7475868" cy="502964"/>
          </a:xfrm>
          <a:prstGeom prst="rect">
            <a:avLst/>
          </a:prstGeom>
        </p:spPr>
      </p:pic>
      <p:pic>
        <p:nvPicPr>
          <p:cNvPr id="11" name="תמונה 10">
            <a:extLst>
              <a:ext uri="{FF2B5EF4-FFF2-40B4-BE49-F238E27FC236}">
                <a16:creationId xmlns:a16="http://schemas.microsoft.com/office/drawing/2014/main" id="{7EE7586B-AFF1-2E62-469D-6A7E309DDD09}"/>
              </a:ext>
            </a:extLst>
          </p:cNvPr>
          <p:cNvPicPr>
            <a:picLocks noChangeAspect="1"/>
          </p:cNvPicPr>
          <p:nvPr/>
        </p:nvPicPr>
        <p:blipFill>
          <a:blip r:embed="rId4"/>
          <a:stretch>
            <a:fillRect/>
          </a:stretch>
        </p:blipFill>
        <p:spPr>
          <a:xfrm>
            <a:off x="771523" y="4531033"/>
            <a:ext cx="7475868" cy="1034394"/>
          </a:xfrm>
          <a:prstGeom prst="rect">
            <a:avLst/>
          </a:prstGeom>
        </p:spPr>
      </p:pic>
      <p:pic>
        <p:nvPicPr>
          <p:cNvPr id="13" name="תמונה 12">
            <a:extLst>
              <a:ext uri="{FF2B5EF4-FFF2-40B4-BE49-F238E27FC236}">
                <a16:creationId xmlns:a16="http://schemas.microsoft.com/office/drawing/2014/main" id="{0111AF05-DF31-3980-FE72-80B9919B8EE9}"/>
              </a:ext>
            </a:extLst>
          </p:cNvPr>
          <p:cNvPicPr>
            <a:picLocks noChangeAspect="1"/>
          </p:cNvPicPr>
          <p:nvPr/>
        </p:nvPicPr>
        <p:blipFill>
          <a:blip r:embed="rId5"/>
          <a:stretch>
            <a:fillRect/>
          </a:stretch>
        </p:blipFill>
        <p:spPr>
          <a:xfrm>
            <a:off x="771523" y="5725162"/>
            <a:ext cx="7543801" cy="1074513"/>
          </a:xfrm>
          <a:prstGeom prst="rect">
            <a:avLst/>
          </a:prstGeom>
        </p:spPr>
      </p:pic>
    </p:spTree>
    <p:extLst>
      <p:ext uri="{BB962C8B-B14F-4D97-AF65-F5344CB8AC3E}">
        <p14:creationId xmlns:p14="http://schemas.microsoft.com/office/powerpoint/2010/main" val="23782825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136D00-308A-1780-36A8-539A7CA7E0C9}"/>
              </a:ext>
            </a:extLst>
          </p:cNvPr>
          <p:cNvSpPr>
            <a:spLocks noGrp="1"/>
          </p:cNvSpPr>
          <p:nvPr>
            <p:ph type="title"/>
          </p:nvPr>
        </p:nvSpPr>
        <p:spPr/>
        <p:txBody>
          <a:bodyPr/>
          <a:lstStyle/>
          <a:p>
            <a:pPr algn="r" rtl="1"/>
            <a:r>
              <a:rPr lang="he-IL" dirty="0"/>
              <a:t>שדות ה-</a:t>
            </a:r>
            <a:r>
              <a:rPr lang="en-US" dirty="0"/>
              <a:t>Data</a:t>
            </a:r>
            <a:endParaRPr lang="he-IL" dirty="0"/>
          </a:p>
        </p:txBody>
      </p:sp>
      <p:sp>
        <p:nvSpPr>
          <p:cNvPr id="3" name="מציין מיקום תוכן 2">
            <a:extLst>
              <a:ext uri="{FF2B5EF4-FFF2-40B4-BE49-F238E27FC236}">
                <a16:creationId xmlns:a16="http://schemas.microsoft.com/office/drawing/2014/main" id="{42147EED-F259-FBAB-FE2F-EDB3D56BFC94}"/>
              </a:ext>
            </a:extLst>
          </p:cNvPr>
          <p:cNvSpPr>
            <a:spLocks noGrp="1"/>
          </p:cNvSpPr>
          <p:nvPr>
            <p:ph idx="1"/>
          </p:nvPr>
        </p:nvSpPr>
        <p:spPr/>
        <p:txBody>
          <a:bodyPr>
            <a:normAutofit fontScale="85000" lnSpcReduction="20000"/>
          </a:bodyPr>
          <a:lstStyle/>
          <a:p>
            <a:pPr algn="r" rtl="1"/>
            <a:r>
              <a:rPr lang="he-IL" dirty="0"/>
              <a:t>ה-</a:t>
            </a:r>
            <a:r>
              <a:rPr lang="en-US" dirty="0"/>
              <a:t>DATA</a:t>
            </a:r>
            <a:r>
              <a:rPr lang="he-IL" dirty="0"/>
              <a:t> הוא התמונות </a:t>
            </a:r>
            <a:r>
              <a:rPr lang="he-IL" dirty="0" err="1"/>
              <a:t>בגודך</a:t>
            </a:r>
            <a:r>
              <a:rPr lang="he-IL" dirty="0"/>
              <a:t> </a:t>
            </a:r>
            <a:r>
              <a:rPr lang="en-US" dirty="0"/>
              <a:t>1800X1400</a:t>
            </a:r>
            <a:r>
              <a:rPr lang="he-IL" dirty="0"/>
              <a:t> או </a:t>
            </a:r>
            <a:r>
              <a:rPr lang="en-US" dirty="0"/>
              <a:t>1800X2400 </a:t>
            </a:r>
            <a:r>
              <a:rPr lang="he-IL" dirty="0"/>
              <a:t> , לכן יש צורך להמיר את התמונות לגודל אחיד:</a:t>
            </a:r>
          </a:p>
          <a:p>
            <a:pPr marL="0" indent="0">
              <a:spcBef>
                <a:spcPts val="0"/>
              </a:spcBef>
              <a:buNone/>
            </a:pPr>
            <a:r>
              <a:rPr lang="en-US" b="0" dirty="0">
                <a:solidFill>
                  <a:srgbClr val="569CD6"/>
                </a:solidFill>
                <a:effectLst/>
                <a:highlight>
                  <a:srgbClr val="1F1F1F"/>
                </a:highlight>
                <a:latin typeface="Consolas" panose="020B0609020204030204" pitchFamily="49" charset="0"/>
              </a:rPr>
              <a:t>def</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resize_image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image_path</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output_path</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with</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Image</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open</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image_path</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as</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img</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resized_img</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img</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resize</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750</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500</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resized_img</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save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output_path</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print</a:t>
            </a:r>
            <a:r>
              <a:rPr lang="en-US" b="0" dirty="0">
                <a:solidFill>
                  <a:srgbClr val="CCCCCC"/>
                </a:solidFill>
                <a:effectLst/>
                <a:highlight>
                  <a:srgbClr val="1F1F1F"/>
                </a:highlight>
                <a:latin typeface="Consolas" panose="020B0609020204030204" pitchFamily="49" charset="0"/>
              </a:rPr>
              <a:t>(</a:t>
            </a:r>
            <a:r>
              <a:rPr lang="en-US" b="0" dirty="0" err="1">
                <a:solidFill>
                  <a:srgbClr val="569CD6"/>
                </a:solidFill>
                <a:effectLst/>
                <a:highlight>
                  <a:srgbClr val="1F1F1F"/>
                </a:highlight>
                <a:latin typeface="Consolas" panose="020B0609020204030204" pitchFamily="49" charset="0"/>
              </a:rPr>
              <a:t>f</a:t>
            </a:r>
            <a:r>
              <a:rPr lang="en-US" b="0" dirty="0" err="1">
                <a:solidFill>
                  <a:srgbClr val="CE9178"/>
                </a:solidFill>
                <a:effectLst/>
                <a:highlight>
                  <a:srgbClr val="1F1F1F"/>
                </a:highlight>
                <a:latin typeface="Consolas" panose="020B0609020204030204" pitchFamily="49" charset="0"/>
              </a:rPr>
              <a:t>"Resized</a:t>
            </a:r>
            <a:r>
              <a:rPr lang="en-US" b="0" dirty="0">
                <a:solidFill>
                  <a:srgbClr val="CE9178"/>
                </a:solidFill>
                <a:effectLst/>
                <a:highlight>
                  <a:srgbClr val="1F1F1F"/>
                </a:highlight>
                <a:latin typeface="Consolas" panose="020B0609020204030204" pitchFamily="49" charset="0"/>
              </a:rPr>
              <a:t> image saved as '</a:t>
            </a:r>
            <a:r>
              <a:rPr lang="en-US" b="0" dirty="0">
                <a:solidFill>
                  <a:srgbClr val="569CD6"/>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output_path</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 with size </a:t>
            </a:r>
            <a:r>
              <a:rPr lang="en-US" b="0" dirty="0">
                <a:solidFill>
                  <a:srgbClr val="569CD6"/>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resized_img</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size</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9CDCFE"/>
                </a:solidFill>
                <a:effectLst/>
                <a:highlight>
                  <a:srgbClr val="1F1F1F"/>
                </a:highlight>
                <a:latin typeface="Consolas" panose="020B0609020204030204" pitchFamily="49" charset="0"/>
              </a:rPr>
              <a:t>c</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image_name</a:t>
            </a: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in</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data</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"filename"</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image_path</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image_name</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print</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c</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c</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resize_image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image_path</a:t>
            </a:r>
            <a:r>
              <a:rPr lang="en-US" b="0" dirty="0" err="1">
                <a:solidFill>
                  <a:srgbClr val="CCCCCC"/>
                </a:solidFill>
                <a:effectLst/>
                <a:highlight>
                  <a:srgbClr val="1F1F1F"/>
                </a:highlight>
                <a:latin typeface="Consolas" panose="020B0609020204030204" pitchFamily="49" charset="0"/>
              </a:rPr>
              <a:t>,</a:t>
            </a:r>
            <a:r>
              <a:rPr lang="en-US" b="0" dirty="0" err="1">
                <a:solidFill>
                  <a:srgbClr val="569CD6"/>
                </a:solidFill>
                <a:effectLst/>
                <a:highlight>
                  <a:srgbClr val="1F1F1F"/>
                </a:highlight>
                <a:latin typeface="Consolas" panose="020B0609020204030204" pitchFamily="49" charset="0"/>
              </a:rPr>
              <a:t>f</a:t>
            </a:r>
            <a:r>
              <a:rPr lang="en-US" b="0" dirty="0">
                <a:solidFill>
                  <a:srgbClr val="CE9178"/>
                </a:solidFill>
                <a:effectLst/>
                <a:highlight>
                  <a:srgbClr val="1F1F1F"/>
                </a:highlight>
                <a:latin typeface="Consolas" panose="020B0609020204030204" pitchFamily="49" charset="0"/>
              </a:rPr>
              <a:t>'./resized_images_v3/</a:t>
            </a:r>
            <a:r>
              <a:rPr lang="en-US" b="0" dirty="0">
                <a:solidFill>
                  <a:srgbClr val="569CD6"/>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os</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path</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basename</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image_path</a:t>
            </a:r>
            <a:r>
              <a:rPr lang="en-US" b="0" dirty="0">
                <a:solidFill>
                  <a:srgbClr val="CCCCCC"/>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pPr algn="r" rtl="1"/>
            <a:endParaRPr lang="he-IL" dirty="0"/>
          </a:p>
        </p:txBody>
      </p:sp>
    </p:spTree>
    <p:extLst>
      <p:ext uri="{BB962C8B-B14F-4D97-AF65-F5344CB8AC3E}">
        <p14:creationId xmlns:p14="http://schemas.microsoft.com/office/powerpoint/2010/main" val="3602353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914400" y="1371601"/>
            <a:ext cx="10363200" cy="934719"/>
          </a:xfrm>
        </p:spPr>
        <p:txBody>
          <a:bodyPr>
            <a:normAutofit/>
          </a:bodyPr>
          <a:lstStyle/>
          <a:p>
            <a:pPr algn="r" rtl="1"/>
            <a:r>
              <a:rPr lang="he-IL" dirty="0"/>
              <a:t>ניקוי רעשים</a:t>
            </a:r>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p:txBody>
          <a:bodyPr>
            <a:normAutofit/>
          </a:bodyPr>
          <a:lstStyle/>
          <a:p>
            <a:pPr algn="r" rtl="1"/>
            <a:r>
              <a:rPr lang="he-IL" dirty="0"/>
              <a:t>ה-</a:t>
            </a:r>
            <a:r>
              <a:rPr lang="en-US" dirty="0"/>
              <a:t>data</a:t>
            </a:r>
            <a:r>
              <a:rPr lang="he-IL" dirty="0"/>
              <a:t> הגיע מוכן לאימון ולכן לא היה צורך בניקוי רעשים או בדאגה לשלימות הנתונים</a:t>
            </a:r>
          </a:p>
          <a:p>
            <a:pPr algn="r" rtl="1"/>
            <a:endParaRPr lang="he-IL" b="1" dirty="0"/>
          </a:p>
        </p:txBody>
      </p:sp>
    </p:spTree>
    <p:extLst>
      <p:ext uri="{BB962C8B-B14F-4D97-AF65-F5344CB8AC3E}">
        <p14:creationId xmlns:p14="http://schemas.microsoft.com/office/powerpoint/2010/main" val="423324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p:txBody>
          <a:bodyPr>
            <a:normAutofit/>
          </a:bodyPr>
          <a:lstStyle/>
          <a:p>
            <a:pPr algn="r" rtl="1"/>
            <a:r>
              <a:rPr lang="he-IL" dirty="0"/>
              <a:t>תרשימים</a:t>
            </a:r>
          </a:p>
        </p:txBody>
      </p:sp>
      <p:sp>
        <p:nvSpPr>
          <p:cNvPr id="4" name="מציין מיקום תוכן 3">
            <a:extLst>
              <a:ext uri="{FF2B5EF4-FFF2-40B4-BE49-F238E27FC236}">
                <a16:creationId xmlns:a16="http://schemas.microsoft.com/office/drawing/2014/main" id="{C5061BCB-A4EA-6611-E105-D8F748E532D2}"/>
              </a:ext>
            </a:extLst>
          </p:cNvPr>
          <p:cNvSpPr>
            <a:spLocks noGrp="1"/>
          </p:cNvSpPr>
          <p:nvPr>
            <p:ph idx="1"/>
          </p:nvPr>
        </p:nvSpPr>
        <p:spPr/>
        <p:txBody>
          <a:bodyPr/>
          <a:lstStyle/>
          <a:p>
            <a:pPr algn="r" rtl="1"/>
            <a:r>
              <a:rPr lang="he-IL" dirty="0"/>
              <a:t>הרי מספר תרשימים לחקר ה-</a:t>
            </a:r>
            <a:r>
              <a:rPr lang="en-US" dirty="0"/>
              <a:t>DATA</a:t>
            </a:r>
            <a:r>
              <a:rPr lang="he-IL" dirty="0"/>
              <a:t> וסוג הערכים</a:t>
            </a:r>
          </a:p>
        </p:txBody>
      </p:sp>
    </p:spTree>
    <p:extLst>
      <p:ext uri="{BB962C8B-B14F-4D97-AF65-F5344CB8AC3E}">
        <p14:creationId xmlns:p14="http://schemas.microsoft.com/office/powerpoint/2010/main" val="34463004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מהגרף רואים כי רוב הבגדים הם יומיומיים</a:t>
            </a:r>
            <a:endParaRPr lang="en-US" dirty="0"/>
          </a:p>
        </p:txBody>
      </p:sp>
      <p:pic>
        <p:nvPicPr>
          <p:cNvPr id="4" name="תמונה 3" descr="תמונה שמכילה טקסט, צילום מסך, תרשים, עלילה&#10;&#10;התיאור נוצר באופן אוטומטי">
            <a:extLst>
              <a:ext uri="{FF2B5EF4-FFF2-40B4-BE49-F238E27FC236}">
                <a16:creationId xmlns:a16="http://schemas.microsoft.com/office/drawing/2014/main" id="{9D39E561-E079-9CCD-C477-C9646E88C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5504"/>
            <a:ext cx="11049000" cy="5000625"/>
          </a:xfrm>
          <a:prstGeom prst="rect">
            <a:avLst/>
          </a:prstGeom>
        </p:spPr>
      </p:pic>
    </p:spTree>
    <p:extLst>
      <p:ext uri="{BB962C8B-B14F-4D97-AF65-F5344CB8AC3E}">
        <p14:creationId xmlns:p14="http://schemas.microsoft.com/office/powerpoint/2010/main" val="42433872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מהגרף רואים כי רוב הבגדים הם קיציים</a:t>
            </a:r>
            <a:endParaRPr lang="en-US" dirty="0"/>
          </a:p>
        </p:txBody>
      </p:sp>
      <p:pic>
        <p:nvPicPr>
          <p:cNvPr id="3" name="תמונה 2" descr="תמונה שמכילה טקסט, צילום מסך, תרשים, מלבן&#10;&#10;התיאור נוצר באופן אוטומטי">
            <a:extLst>
              <a:ext uri="{FF2B5EF4-FFF2-40B4-BE49-F238E27FC236}">
                <a16:creationId xmlns:a16="http://schemas.microsoft.com/office/drawing/2014/main" id="{CED67AD1-7B61-6DF5-C388-6001767A7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37" y="376237"/>
            <a:ext cx="11057227" cy="5000625"/>
          </a:xfrm>
          <a:prstGeom prst="rect">
            <a:avLst/>
          </a:prstGeom>
        </p:spPr>
      </p:pic>
    </p:spTree>
    <p:extLst>
      <p:ext uri="{BB962C8B-B14F-4D97-AF65-F5344CB8AC3E}">
        <p14:creationId xmlns:p14="http://schemas.microsoft.com/office/powerpoint/2010/main" val="106259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421729" y="914400"/>
            <a:ext cx="4892948" cy="3427867"/>
          </a:xfrm>
        </p:spPr>
        <p:txBody>
          <a:bodyPr anchor="t">
            <a:normAutofit/>
          </a:bodyPr>
          <a:lstStyle/>
          <a:p>
            <a:pPr algn="r"/>
            <a:r>
              <a:rPr lang="he-IL" dirty="0">
                <a:solidFill>
                  <a:srgbClr val="FFFFFF"/>
                </a:solidFill>
              </a:rPr>
              <a:t>סיווג התמונות</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373503" y="5253051"/>
            <a:ext cx="4941173" cy="812923"/>
          </a:xfrm>
        </p:spPr>
        <p:txBody>
          <a:bodyPr anchor="t">
            <a:normAutofit/>
          </a:bodyPr>
          <a:lstStyle/>
          <a:p>
            <a:pPr algn="r"/>
            <a:r>
              <a:rPr lang="he-IL" dirty="0">
                <a:solidFill>
                  <a:srgbClr val="FFFFFF"/>
                </a:solidFill>
              </a:rPr>
              <a:t>סיווג הבגדים לקטגוריות</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2422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מהגרף רואים כי רוב הבגדים מסוג מסוים</a:t>
            </a:r>
            <a:endParaRPr lang="en-US" dirty="0"/>
          </a:p>
        </p:txBody>
      </p:sp>
      <p:pic>
        <p:nvPicPr>
          <p:cNvPr id="3" name="תמונה 2" descr="תמונה שמכילה טקסט, צילום מסך, גופן, תרשים&#10;&#10;התיאור נוצר באופן אוטומטי">
            <a:extLst>
              <a:ext uri="{FF2B5EF4-FFF2-40B4-BE49-F238E27FC236}">
                <a16:creationId xmlns:a16="http://schemas.microsoft.com/office/drawing/2014/main" id="{3D69E729-C78A-17C5-7D60-4ECED2F37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89" y="632915"/>
            <a:ext cx="10454686" cy="4777285"/>
          </a:xfrm>
          <a:prstGeom prst="rect">
            <a:avLst/>
          </a:prstGeom>
        </p:spPr>
      </p:pic>
    </p:spTree>
    <p:extLst>
      <p:ext uri="{BB962C8B-B14F-4D97-AF65-F5344CB8AC3E}">
        <p14:creationId xmlns:p14="http://schemas.microsoft.com/office/powerpoint/2010/main" val="30038347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1299226-9178-4950-105B-C700C99467F9}"/>
              </a:ext>
            </a:extLst>
          </p:cNvPr>
          <p:cNvSpPr>
            <a:spLocks noGrp="1"/>
          </p:cNvSpPr>
          <p:nvPr>
            <p:ph idx="1"/>
          </p:nvPr>
        </p:nvSpPr>
        <p:spPr>
          <a:xfrm>
            <a:off x="4872777" y="4895270"/>
            <a:ext cx="6658234" cy="1476541"/>
          </a:xfrm>
        </p:spPr>
        <p:txBody>
          <a:bodyPr anchor="ctr">
            <a:normAutofit/>
          </a:bodyPr>
          <a:lstStyle/>
          <a:p>
            <a:pPr marL="0" indent="0" algn="r">
              <a:buNone/>
            </a:pPr>
            <a:r>
              <a:rPr lang="he-IL" dirty="0"/>
              <a:t>מהגרף רואים כי רוב המוצרים הם בגדים</a:t>
            </a:r>
            <a:endParaRPr lang="en-US" dirty="0"/>
          </a:p>
        </p:txBody>
      </p:sp>
      <p:pic>
        <p:nvPicPr>
          <p:cNvPr id="3" name="תמונה 2" descr="תמונה שמכילה טקסט, צילום מסך, תרשים, גופן&#10;&#10;התיאור נוצר באופן אוטומטי">
            <a:extLst>
              <a:ext uri="{FF2B5EF4-FFF2-40B4-BE49-F238E27FC236}">
                <a16:creationId xmlns:a16="http://schemas.microsoft.com/office/drawing/2014/main" id="{A24AFD68-C754-21BB-B9E9-6C91F26F5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7" y="632916"/>
            <a:ext cx="10768013" cy="4615360"/>
          </a:xfrm>
          <a:prstGeom prst="rect">
            <a:avLst/>
          </a:prstGeom>
        </p:spPr>
      </p:pic>
    </p:spTree>
    <p:extLst>
      <p:ext uri="{BB962C8B-B14F-4D97-AF65-F5344CB8AC3E}">
        <p14:creationId xmlns:p14="http://schemas.microsoft.com/office/powerpoint/2010/main" val="278584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כמות הנתונים</a:t>
            </a:r>
          </a:p>
        </p:txBody>
      </p:sp>
      <p:sp>
        <p:nvSpPr>
          <p:cNvPr id="4" name="מציין מיקום תוכן 3">
            <a:extLst>
              <a:ext uri="{FF2B5EF4-FFF2-40B4-BE49-F238E27FC236}">
                <a16:creationId xmlns:a16="http://schemas.microsoft.com/office/drawing/2014/main" id="{7755FADC-A6E2-0A69-1FD0-4F07F77EA1BC}"/>
              </a:ext>
            </a:extLst>
          </p:cNvPr>
          <p:cNvSpPr>
            <a:spLocks noGrp="1"/>
          </p:cNvSpPr>
          <p:nvPr>
            <p:ph idx="1"/>
          </p:nvPr>
        </p:nvSpPr>
        <p:spPr/>
        <p:txBody>
          <a:bodyPr/>
          <a:lstStyle/>
          <a:p>
            <a:pPr algn="r" rtl="1"/>
            <a:r>
              <a:rPr lang="he-IL" dirty="0"/>
              <a:t>ישנם סה"כ 44446 פריטים</a:t>
            </a:r>
          </a:p>
          <a:p>
            <a:pPr algn="r" rtl="1"/>
            <a:r>
              <a:rPr lang="he-IL" dirty="0"/>
              <a:t>ה-</a:t>
            </a:r>
            <a:r>
              <a:rPr lang="en-US" dirty="0"/>
              <a:t>DATA</a:t>
            </a:r>
            <a:r>
              <a:rPr lang="he-IL" dirty="0"/>
              <a:t> אמנם לא מתפלג בצורה אחידה, אך מכיוון שהפרויקט מתמקד בבגדים, ומחלקה זו דומיננטית ב-</a:t>
            </a:r>
            <a:r>
              <a:rPr lang="en-US" dirty="0"/>
              <a:t>DATA</a:t>
            </a:r>
            <a:r>
              <a:rPr lang="he-IL" dirty="0"/>
              <a:t> ניתן להניח כי תהיינה תוצאות טובות</a:t>
            </a:r>
          </a:p>
          <a:p>
            <a:pPr algn="r" rtl="1"/>
            <a:r>
              <a:rPr lang="he-IL" dirty="0"/>
              <a:t>בנוסף, למרות שהתפלגות ה-</a:t>
            </a:r>
            <a:r>
              <a:rPr lang="en-US" dirty="0"/>
              <a:t>DATA</a:t>
            </a:r>
            <a:r>
              <a:rPr lang="he-IL" dirty="0"/>
              <a:t> לא אחידה, בכל זאת כמות הפריטים מקטגוריות שונות גדולה</a:t>
            </a:r>
          </a:p>
        </p:txBody>
      </p:sp>
    </p:spTree>
    <p:extLst>
      <p:ext uri="{BB962C8B-B14F-4D97-AF65-F5344CB8AC3E}">
        <p14:creationId xmlns:p14="http://schemas.microsoft.com/office/powerpoint/2010/main" val="1415455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p:txBody>
          <a:bodyPr>
            <a:normAutofit/>
          </a:bodyPr>
          <a:lstStyle/>
          <a:p>
            <a:pPr algn="r" rtl="1"/>
            <a:r>
              <a:rPr lang="he-IL" dirty="0"/>
              <a:t>אתגר עם ה-</a:t>
            </a:r>
            <a:r>
              <a:rPr lang="en-US" dirty="0"/>
              <a:t>Data</a:t>
            </a:r>
            <a:r>
              <a:rPr lang="he-IL" dirty="0"/>
              <a:t>.</a:t>
            </a:r>
          </a:p>
        </p:txBody>
      </p:sp>
      <p:sp>
        <p:nvSpPr>
          <p:cNvPr id="3" name="מציין מיקום תוכן 2">
            <a:extLst>
              <a:ext uri="{FF2B5EF4-FFF2-40B4-BE49-F238E27FC236}">
                <a16:creationId xmlns:a16="http://schemas.microsoft.com/office/drawing/2014/main" id="{92D97A85-EA18-6619-0379-32818B8CEEB7}"/>
              </a:ext>
            </a:extLst>
          </p:cNvPr>
          <p:cNvSpPr>
            <a:spLocks noGrp="1"/>
          </p:cNvSpPr>
          <p:nvPr>
            <p:ph idx="1"/>
          </p:nvPr>
        </p:nvSpPr>
        <p:spPr/>
        <p:txBody>
          <a:bodyPr/>
          <a:lstStyle/>
          <a:p>
            <a:pPr algn="r" rtl="1"/>
            <a:r>
              <a:rPr lang="he-IL" dirty="0"/>
              <a:t>ה-</a:t>
            </a:r>
            <a:r>
              <a:rPr lang="en-US" dirty="0"/>
              <a:t>DATA</a:t>
            </a:r>
            <a:r>
              <a:rPr lang="he-IL" dirty="0"/>
              <a:t> הכיל תמונות גדולות מאד מה שיכביד על המודל וידרוש משאבים חזקים להרצתו</a:t>
            </a:r>
          </a:p>
          <a:p>
            <a:pPr algn="r" rtl="1"/>
            <a:r>
              <a:rPr lang="he-IL" dirty="0"/>
              <a:t>היה צורך להקטין את התמונות עליהן בוצעה ההשוואה ע"י : </a:t>
            </a:r>
            <a:r>
              <a:rPr lang="en-US" dirty="0"/>
              <a:t>cv2.resize</a:t>
            </a:r>
            <a:endParaRPr lang="he-IL" dirty="0"/>
          </a:p>
          <a:p>
            <a:pPr algn="r" rtl="1"/>
            <a:r>
              <a:rPr lang="he-IL" dirty="0"/>
              <a:t>ה-</a:t>
            </a:r>
            <a:r>
              <a:rPr lang="en-US" dirty="0"/>
              <a:t>DATA</a:t>
            </a:r>
            <a:r>
              <a:rPr lang="he-IL" dirty="0"/>
              <a:t> לא נבנה עבור הקוד של ההשוואה ולכן היה צורך בהתאמות שונות</a:t>
            </a:r>
          </a:p>
          <a:p>
            <a:pPr algn="r" rtl="1"/>
            <a:endParaRPr lang="he-IL" dirty="0"/>
          </a:p>
          <a:p>
            <a:pPr marL="0" indent="0" algn="r" rtl="1">
              <a:buNone/>
            </a:pPr>
            <a:endParaRPr lang="he-IL" dirty="0"/>
          </a:p>
        </p:txBody>
      </p:sp>
    </p:spTree>
    <p:extLst>
      <p:ext uri="{BB962C8B-B14F-4D97-AF65-F5344CB8AC3E}">
        <p14:creationId xmlns:p14="http://schemas.microsoft.com/office/powerpoint/2010/main" val="32257738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הכנת הנתונים למודל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38060" y="5253051"/>
            <a:ext cx="4892949" cy="812923"/>
          </a:xfrm>
        </p:spPr>
        <p:txBody>
          <a:bodyPr anchor="t">
            <a:normAutofit/>
          </a:bodyPr>
          <a:lstStyle/>
          <a:p>
            <a:pPr algn="r" rtl="1"/>
            <a:r>
              <a:rPr lang="he-IL" dirty="0">
                <a:solidFill>
                  <a:srgbClr val="FFFFFF"/>
                </a:solidFill>
              </a:rPr>
              <a:t>מודל </a:t>
            </a:r>
            <a:r>
              <a:rPr lang="en-US" dirty="0">
                <a:solidFill>
                  <a:srgbClr val="FFFFFF"/>
                </a:solidFill>
              </a:rPr>
              <a:t> SIAMESE NETWORK</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618964"/>
      </p:ext>
    </p:extLst>
  </p:cSld>
  <p:clrMapOvr>
    <a:overrideClrMapping bg1="dk1" tx1="lt1" bg2="dk2" tx2="lt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a:bodyPr>
          <a:lstStyle/>
          <a:p>
            <a:pPr algn="r" rtl="1"/>
            <a:r>
              <a:rPr lang="he-IL" dirty="0"/>
              <a:t>לצורך המודל הכנו את ה-</a:t>
            </a:r>
            <a:r>
              <a:rPr lang="en-US" dirty="0"/>
              <a:t>train </a:t>
            </a:r>
            <a:r>
              <a:rPr lang="he-IL" dirty="0"/>
              <a:t> </a:t>
            </a:r>
            <a:r>
              <a:rPr lang="he-IL" dirty="0" err="1"/>
              <a:t>וה</a:t>
            </a:r>
            <a:r>
              <a:rPr lang="he-IL" dirty="0"/>
              <a:t> –</a:t>
            </a:r>
            <a:r>
              <a:rPr lang="en-US" dirty="0"/>
              <a:t>test</a:t>
            </a:r>
            <a:endParaRPr lang="he-IL" dirty="0"/>
          </a:p>
          <a:p>
            <a:pPr algn="r" rtl="1"/>
            <a:r>
              <a:rPr lang="en-US" dirty="0"/>
              <a:t>Train:80%, test:20%</a:t>
            </a:r>
            <a:endParaRPr lang="he-IL" dirty="0"/>
          </a:p>
          <a:p>
            <a:pPr marL="0" indent="0" algn="r" rtl="1">
              <a:buNone/>
            </a:pPr>
            <a:endParaRPr lang="he-IL" dirty="0"/>
          </a:p>
        </p:txBody>
      </p:sp>
      <p:pic>
        <p:nvPicPr>
          <p:cNvPr id="6" name="תמונה 5">
            <a:extLst>
              <a:ext uri="{FF2B5EF4-FFF2-40B4-BE49-F238E27FC236}">
                <a16:creationId xmlns:a16="http://schemas.microsoft.com/office/drawing/2014/main" id="{0FEADAB2-CB5B-A6CD-8C47-0C48F65FDCEC}"/>
              </a:ext>
            </a:extLst>
          </p:cNvPr>
          <p:cNvPicPr>
            <a:picLocks noChangeAspect="1"/>
          </p:cNvPicPr>
          <p:nvPr/>
        </p:nvPicPr>
        <p:blipFill>
          <a:blip r:embed="rId2"/>
          <a:stretch>
            <a:fillRect/>
          </a:stretch>
        </p:blipFill>
        <p:spPr>
          <a:xfrm>
            <a:off x="1954333" y="3783280"/>
            <a:ext cx="8110836" cy="2065070"/>
          </a:xfrm>
          <a:prstGeom prst="rect">
            <a:avLst/>
          </a:prstGeom>
        </p:spPr>
      </p:pic>
    </p:spTree>
    <p:extLst>
      <p:ext uri="{BB962C8B-B14F-4D97-AF65-F5344CB8AC3E}">
        <p14:creationId xmlns:p14="http://schemas.microsoft.com/office/powerpoint/2010/main" val="12508111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38797291-6ECF-9277-B90D-FECB089CA1F0}"/>
              </a:ext>
            </a:extLst>
          </p:cNvPr>
          <p:cNvPicPr>
            <a:picLocks noChangeAspect="1"/>
          </p:cNvPicPr>
          <p:nvPr/>
        </p:nvPicPr>
        <p:blipFill rotWithShape="1">
          <a:blip r:embed="rId2"/>
          <a:srcRect t="-851" b="-1390"/>
          <a:stretch/>
        </p:blipFill>
        <p:spPr>
          <a:xfrm>
            <a:off x="85725" y="0"/>
            <a:ext cx="6138541" cy="6438900"/>
          </a:xfrm>
          <a:prstGeom prst="rect">
            <a:avLst/>
          </a:prstGeom>
        </p:spPr>
      </p:pic>
      <p:cxnSp>
        <p:nvCxnSpPr>
          <p:cNvPr id="19" name="Straight Connector 18">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8528626" y="294463"/>
            <a:ext cx="2811879" cy="1166849"/>
          </a:xfrm>
        </p:spPr>
        <p:txBody>
          <a:bodyPr anchor="b">
            <a:normAutofit fontScale="90000"/>
          </a:bodyPr>
          <a:lstStyle/>
          <a:p>
            <a:pPr rtl="1"/>
            <a:r>
              <a:rPr lang="he-IL" sz="3600"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6724650" y="1597173"/>
            <a:ext cx="4444408" cy="1612478"/>
          </a:xfrm>
        </p:spPr>
        <p:txBody>
          <a:bodyPr anchor="t">
            <a:normAutofit lnSpcReduction="10000"/>
          </a:bodyPr>
          <a:lstStyle/>
          <a:p>
            <a:pPr algn="r" rtl="1"/>
            <a:r>
              <a:rPr lang="he-IL" dirty="0"/>
              <a:t>טעינת הנתונים והמרת התמונות ל</a:t>
            </a:r>
            <a:r>
              <a:rPr lang="en-US" dirty="0"/>
              <a:t>grayscale</a:t>
            </a:r>
            <a:r>
              <a:rPr lang="he-IL" dirty="0"/>
              <a:t> כפי שהמודל דורש</a:t>
            </a:r>
          </a:p>
          <a:p>
            <a:pPr algn="r" rtl="1"/>
            <a:r>
              <a:rPr lang="he-IL" dirty="0"/>
              <a:t>וכן הפחתה מגודל הנתונים כדי שהמודל לא יהיה כבד מדי למשאבים הקיימים</a:t>
            </a:r>
          </a:p>
          <a:p>
            <a:pPr rtl="1"/>
            <a:endParaRPr lang="he-IL" dirty="0"/>
          </a:p>
        </p:txBody>
      </p:sp>
      <p:pic>
        <p:nvPicPr>
          <p:cNvPr id="8" name="תמונה 7">
            <a:extLst>
              <a:ext uri="{FF2B5EF4-FFF2-40B4-BE49-F238E27FC236}">
                <a16:creationId xmlns:a16="http://schemas.microsoft.com/office/drawing/2014/main" id="{8E1FDC9E-F05A-6DDC-38F9-E864A74023D8}"/>
              </a:ext>
            </a:extLst>
          </p:cNvPr>
          <p:cNvPicPr>
            <a:picLocks noChangeAspect="1"/>
          </p:cNvPicPr>
          <p:nvPr/>
        </p:nvPicPr>
        <p:blipFill>
          <a:blip r:embed="rId3"/>
          <a:stretch>
            <a:fillRect/>
          </a:stretch>
        </p:blipFill>
        <p:spPr>
          <a:xfrm>
            <a:off x="6138541" y="3289310"/>
            <a:ext cx="6053459" cy="3069930"/>
          </a:xfrm>
          <a:prstGeom prst="rect">
            <a:avLst/>
          </a:prstGeom>
        </p:spPr>
      </p:pic>
    </p:spTree>
    <p:extLst>
      <p:ext uri="{BB962C8B-B14F-4D97-AF65-F5344CB8AC3E}">
        <p14:creationId xmlns:p14="http://schemas.microsoft.com/office/powerpoint/2010/main" val="1343895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a:extLst>
              <a:ext uri="{FF2B5EF4-FFF2-40B4-BE49-F238E27FC236}">
                <a16:creationId xmlns:a16="http://schemas.microsoft.com/office/drawing/2014/main" id="{068CFD3C-3F59-754D-5EE5-3C2160976E04}"/>
              </a:ext>
            </a:extLst>
          </p:cNvPr>
          <p:cNvPicPr>
            <a:picLocks noChangeAspect="1"/>
          </p:cNvPicPr>
          <p:nvPr/>
        </p:nvPicPr>
        <p:blipFill rotWithShape="1">
          <a:blip r:embed="rId2"/>
          <a:srcRect r="8646"/>
          <a:stretch/>
        </p:blipFill>
        <p:spPr>
          <a:xfrm>
            <a:off x="5671128" y="914399"/>
            <a:ext cx="6520872" cy="5353521"/>
          </a:xfrm>
          <a:prstGeom prst="rect">
            <a:avLst/>
          </a:prstGeom>
        </p:spPr>
      </p:pic>
      <p:cxnSp>
        <p:nvCxnSpPr>
          <p:cNvPr id="13" name="Straight Connector 12">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640079" y="914400"/>
            <a:ext cx="4261104" cy="1097280"/>
          </a:xfrm>
        </p:spPr>
        <p:txBody>
          <a:bodyPr anchor="t">
            <a:normAutofit/>
          </a:bodyPr>
          <a:lstStyle/>
          <a:p>
            <a:pPr rtl="1"/>
            <a:r>
              <a:rPr lang="he-IL" sz="360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640079" y="2176036"/>
            <a:ext cx="4261104" cy="4121887"/>
          </a:xfrm>
        </p:spPr>
        <p:txBody>
          <a:bodyPr>
            <a:normAutofit/>
          </a:bodyPr>
          <a:lstStyle/>
          <a:p>
            <a:pPr rtl="1"/>
            <a:r>
              <a:rPr lang="he-IL" dirty="0"/>
              <a:t>בנוסף היה צורך לחלק את ה-</a:t>
            </a:r>
            <a:r>
              <a:rPr lang="en-US" dirty="0"/>
              <a:t>DATA</a:t>
            </a:r>
            <a:r>
              <a:rPr lang="he-IL" dirty="0"/>
              <a:t> לזוגות חיוביים ושליליים כדי לאמן את המודל</a:t>
            </a:r>
            <a:endParaRPr lang="he-IL"/>
          </a:p>
          <a:p>
            <a:pPr rtl="1"/>
            <a:endParaRPr lang="he-IL"/>
          </a:p>
        </p:txBody>
      </p:sp>
    </p:spTree>
    <p:extLst>
      <p:ext uri="{BB962C8B-B14F-4D97-AF65-F5344CB8AC3E}">
        <p14:creationId xmlns:p14="http://schemas.microsoft.com/office/powerpoint/2010/main" val="15283613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a:bodyPr>
          <a:lstStyle/>
          <a:p>
            <a:pPr algn="r" rtl="1"/>
            <a:r>
              <a:rPr lang="he-IL" dirty="0"/>
              <a:t>לאחר מכן המרנו את טיפוס הזוגות וחילקנו שוב ל-</a:t>
            </a:r>
            <a:r>
              <a:rPr lang="en-US" dirty="0"/>
              <a:t>train </a:t>
            </a:r>
            <a:r>
              <a:rPr lang="he-IL" dirty="0"/>
              <a:t> ו-</a:t>
            </a:r>
            <a:r>
              <a:rPr lang="en-US" dirty="0"/>
              <a:t>test</a:t>
            </a:r>
            <a:endParaRPr lang="he-IL" dirty="0"/>
          </a:p>
          <a:p>
            <a:pPr algn="r" rtl="1"/>
            <a:endParaRPr lang="he-IL" dirty="0"/>
          </a:p>
        </p:txBody>
      </p:sp>
      <p:sp>
        <p:nvSpPr>
          <p:cNvPr id="6" name="תיבת טקסט 5">
            <a:extLst>
              <a:ext uri="{FF2B5EF4-FFF2-40B4-BE49-F238E27FC236}">
                <a16:creationId xmlns:a16="http://schemas.microsoft.com/office/drawing/2014/main" id="{F0E71CC5-2AF6-96B7-4159-E0F1A528F8DC}"/>
              </a:ext>
            </a:extLst>
          </p:cNvPr>
          <p:cNvSpPr txBox="1"/>
          <p:nvPr/>
        </p:nvSpPr>
        <p:spPr>
          <a:xfrm>
            <a:off x="914400" y="3095119"/>
            <a:ext cx="10431624" cy="1477328"/>
          </a:xfrm>
          <a:prstGeom prst="rect">
            <a:avLst/>
          </a:prstGeom>
          <a:noFill/>
        </p:spPr>
        <p:txBody>
          <a:bodyPr wrap="square">
            <a:spAutoFit/>
          </a:bodyPr>
          <a:lstStyle/>
          <a:p>
            <a:pPr algn="l"/>
            <a:r>
              <a:rPr lang="en-US" b="0" dirty="0" err="1">
                <a:solidFill>
                  <a:srgbClr val="9CDCFE"/>
                </a:solidFill>
                <a:effectLst/>
                <a:highlight>
                  <a:srgbClr val="1F1F1F"/>
                </a:highlight>
                <a:latin typeface="Consolas" panose="020B0609020204030204" pitchFamily="49" charset="0"/>
              </a:rPr>
              <a:t>tr_y</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tr_y</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astype</a:t>
            </a:r>
            <a:r>
              <a:rPr lang="en-US" b="0" dirty="0">
                <a:solidFill>
                  <a:srgbClr val="CCCCCC"/>
                </a:solidFill>
                <a:effectLst/>
                <a:highlight>
                  <a:srgbClr val="1F1F1F"/>
                </a:highlight>
                <a:latin typeface="Consolas" panose="020B0609020204030204" pitchFamily="49" charset="0"/>
              </a:rPr>
              <a:t>(</a:t>
            </a:r>
            <a:r>
              <a:rPr lang="en-US" b="0" dirty="0">
                <a:solidFill>
                  <a:srgbClr val="4EC9B0"/>
                </a:solidFill>
                <a:effectLst/>
                <a:highlight>
                  <a:srgbClr val="1F1F1F"/>
                </a:highlight>
                <a:latin typeface="Consolas" panose="020B0609020204030204" pitchFamily="49" charset="0"/>
              </a:rPr>
              <a:t>np</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float32</a:t>
            </a:r>
            <a:r>
              <a:rPr lang="en-US" b="0" dirty="0">
                <a:solidFill>
                  <a:srgbClr val="CCCCCC"/>
                </a:solidFill>
                <a:effectLst/>
                <a:highlight>
                  <a:srgbClr val="1F1F1F"/>
                </a:highlight>
                <a:latin typeface="Consolas" panose="020B0609020204030204" pitchFamily="49" charset="0"/>
              </a:rPr>
              <a:t>)</a:t>
            </a:r>
          </a:p>
          <a:p>
            <a:pPr algn="l"/>
            <a:r>
              <a:rPr lang="en-US" b="0" dirty="0" err="1">
                <a:solidFill>
                  <a:srgbClr val="9CDCFE"/>
                </a:solidFill>
                <a:effectLst/>
                <a:highlight>
                  <a:srgbClr val="1F1F1F"/>
                </a:highlight>
                <a:latin typeface="Consolas" panose="020B0609020204030204" pitchFamily="49" charset="0"/>
              </a:rPr>
              <a:t>te_y</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te_y</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astype</a:t>
            </a:r>
            <a:r>
              <a:rPr lang="en-US" b="0" dirty="0">
                <a:solidFill>
                  <a:srgbClr val="CCCCCC"/>
                </a:solidFill>
                <a:effectLst/>
                <a:highlight>
                  <a:srgbClr val="1F1F1F"/>
                </a:highlight>
                <a:latin typeface="Consolas" panose="020B0609020204030204" pitchFamily="49" charset="0"/>
              </a:rPr>
              <a:t>(</a:t>
            </a:r>
            <a:r>
              <a:rPr lang="en-US" b="0" dirty="0">
                <a:solidFill>
                  <a:srgbClr val="4EC9B0"/>
                </a:solidFill>
                <a:effectLst/>
                <a:highlight>
                  <a:srgbClr val="1F1F1F"/>
                </a:highlight>
                <a:latin typeface="Consolas" panose="020B0609020204030204" pitchFamily="49" charset="0"/>
              </a:rPr>
              <a:t>np</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float32</a:t>
            </a:r>
            <a:r>
              <a:rPr lang="en-US" b="0" dirty="0">
                <a:solidFill>
                  <a:srgbClr val="CCCCCC"/>
                </a:solidFill>
                <a:effectLst/>
                <a:highlight>
                  <a:srgbClr val="1F1F1F"/>
                </a:highlight>
                <a:latin typeface="Consolas" panose="020B0609020204030204" pitchFamily="49" charset="0"/>
              </a:rPr>
              <a:t>)</a:t>
            </a:r>
          </a:p>
          <a:p>
            <a:pPr algn="l"/>
            <a:br>
              <a:rPr lang="en-US" b="0" dirty="0">
                <a:solidFill>
                  <a:srgbClr val="CCCCCC"/>
                </a:solidFill>
                <a:effectLst/>
                <a:highlight>
                  <a:srgbClr val="1F1F1F"/>
                </a:highlight>
                <a:latin typeface="Consolas" panose="020B0609020204030204" pitchFamily="49" charset="0"/>
              </a:rPr>
            </a:br>
            <a:r>
              <a:rPr lang="en-US" b="0" dirty="0" err="1">
                <a:solidFill>
                  <a:srgbClr val="9CDCFE"/>
                </a:solidFill>
                <a:effectLst/>
                <a:highlight>
                  <a:srgbClr val="1F1F1F"/>
                </a:highlight>
                <a:latin typeface="Consolas" panose="020B0609020204030204" pitchFamily="49" charset="0"/>
              </a:rPr>
              <a:t>x_tra</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x_val</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y_tra</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y_val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train_test_split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tr_pairs</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tr_y</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test_size</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0.2</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stratify</a:t>
            </a:r>
            <a:r>
              <a:rPr lang="en-US" b="0" dirty="0">
                <a:solidFill>
                  <a:srgbClr val="D4D4D4"/>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tr_y</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random_state</a:t>
            </a:r>
            <a:r>
              <a:rPr lang="en-US" b="0" dirty="0">
                <a:solidFill>
                  <a:srgbClr val="D4D4D4"/>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4137302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הכנת המודל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38060" y="5253051"/>
            <a:ext cx="4892949" cy="812923"/>
          </a:xfrm>
        </p:spPr>
        <p:txBody>
          <a:bodyPr anchor="t">
            <a:normAutofit/>
          </a:bodyPr>
          <a:lstStyle/>
          <a:p>
            <a:pPr algn="r" rtl="1"/>
            <a:r>
              <a:rPr lang="he-IL" dirty="0">
                <a:solidFill>
                  <a:srgbClr val="FFFFFF"/>
                </a:solidFill>
              </a:rPr>
              <a:t>מודל </a:t>
            </a:r>
            <a:r>
              <a:rPr lang="en-US" dirty="0">
                <a:solidFill>
                  <a:srgbClr val="FFFFFF"/>
                </a:solidFill>
              </a:rPr>
              <a:t>Siamese network</a:t>
            </a:r>
            <a:endParaRPr lang="he-IL"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7085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D9A2D-23ED-C30A-52E4-DFCC1818E669}"/>
              </a:ext>
            </a:extLst>
          </p:cNvPr>
          <p:cNvSpPr>
            <a:spLocks noGrp="1"/>
          </p:cNvSpPr>
          <p:nvPr>
            <p:ph type="title"/>
          </p:nvPr>
        </p:nvSpPr>
        <p:spPr>
          <a:xfrm>
            <a:off x="914400" y="1371601"/>
            <a:ext cx="10363200" cy="934719"/>
          </a:xfrm>
        </p:spPr>
        <p:txBody>
          <a:bodyPr>
            <a:normAutofit/>
          </a:bodyPr>
          <a:lstStyle/>
          <a:p>
            <a:pPr algn="r" rtl="1"/>
            <a:r>
              <a:rPr lang="he-IL" dirty="0"/>
              <a:t>רקע</a:t>
            </a:r>
          </a:p>
        </p:txBody>
      </p:sp>
      <p:sp>
        <p:nvSpPr>
          <p:cNvPr id="5" name="מציין מיקום תוכן 4">
            <a:extLst>
              <a:ext uri="{FF2B5EF4-FFF2-40B4-BE49-F238E27FC236}">
                <a16:creationId xmlns:a16="http://schemas.microsoft.com/office/drawing/2014/main" id="{33F07AE3-B095-C0A7-5FD1-9F78E67B67E9}"/>
              </a:ext>
            </a:extLst>
          </p:cNvPr>
          <p:cNvSpPr>
            <a:spLocks noGrp="1"/>
          </p:cNvSpPr>
          <p:nvPr>
            <p:ph idx="1"/>
          </p:nvPr>
        </p:nvSpPr>
        <p:spPr/>
        <p:txBody>
          <a:bodyPr>
            <a:normAutofit/>
          </a:bodyPr>
          <a:lstStyle/>
          <a:p>
            <a:pPr algn="r" rtl="1"/>
            <a:r>
              <a:rPr lang="he-IL" dirty="0"/>
              <a:t>בהתחלה חשבנו כי התמונות שיורדו מהאתר יסווגו למחלקות כדי להקל על ההשוואה ביניהן (אין צורך להשוות בין בגדים ממחלקות שונות)</a:t>
            </a:r>
          </a:p>
          <a:p>
            <a:pPr algn="r" rtl="1"/>
            <a:r>
              <a:rPr lang="he-IL" dirty="0"/>
              <a:t>ולכן חיפשנו </a:t>
            </a:r>
            <a:r>
              <a:rPr lang="en-US" dirty="0"/>
              <a:t>DATA</a:t>
            </a:r>
            <a:r>
              <a:rPr lang="he-IL" dirty="0"/>
              <a:t> לאמן מודל סיווג</a:t>
            </a:r>
          </a:p>
          <a:p>
            <a:pPr algn="r" rtl="1"/>
            <a:endParaRPr lang="he-IL" b="1" dirty="0"/>
          </a:p>
        </p:txBody>
      </p:sp>
    </p:spTree>
    <p:extLst>
      <p:ext uri="{BB962C8B-B14F-4D97-AF65-F5344CB8AC3E}">
        <p14:creationId xmlns:p14="http://schemas.microsoft.com/office/powerpoint/2010/main" val="11437218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04240"/>
          </a:xfrm>
        </p:spPr>
        <p:txBody>
          <a:bodyPr>
            <a:normAutofit/>
          </a:bodyPr>
          <a:lstStyle/>
          <a:p>
            <a:pPr algn="r" rtl="1"/>
            <a:r>
              <a:rPr lang="he-IL" dirty="0"/>
              <a:t>בחירת 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57121"/>
            <a:ext cx="10363200" cy="4236720"/>
          </a:xfrm>
        </p:spPr>
        <p:txBody>
          <a:bodyPr/>
          <a:lstStyle/>
          <a:p>
            <a:pPr algn="r" rtl="1"/>
            <a:r>
              <a:rPr lang="he-IL" dirty="0"/>
              <a:t>המודל הוא רשת סיאמית שמקבלת שתי תמונות ומחזירה את המרחק ביניהן</a:t>
            </a:r>
          </a:p>
        </p:txBody>
      </p:sp>
    </p:spTree>
    <p:extLst>
      <p:ext uri="{BB962C8B-B14F-4D97-AF65-F5344CB8AC3E}">
        <p14:creationId xmlns:p14="http://schemas.microsoft.com/office/powerpoint/2010/main" val="33871350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44880"/>
          </a:xfrm>
        </p:spPr>
        <p:txBody>
          <a:bodyPr>
            <a:normAutofit/>
          </a:bodyPr>
          <a:lstStyle/>
          <a:p>
            <a:pPr algn="r" rtl="1"/>
            <a:r>
              <a:rPr lang="he-IL" dirty="0"/>
              <a:t>נרמול 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16481"/>
            <a:ext cx="10363200" cy="4277359"/>
          </a:xfrm>
        </p:spPr>
        <p:txBody>
          <a:bodyPr>
            <a:normAutofit/>
          </a:bodyPr>
          <a:lstStyle/>
          <a:p>
            <a:pPr algn="r" rtl="1"/>
            <a:r>
              <a:rPr lang="he-IL" dirty="0"/>
              <a:t>המודל לא דרש נרמול של הנתונים,</a:t>
            </a:r>
          </a:p>
          <a:p>
            <a:pPr algn="r" rtl="1"/>
            <a:endParaRPr lang="he-IL" dirty="0"/>
          </a:p>
        </p:txBody>
      </p:sp>
    </p:spTree>
    <p:extLst>
      <p:ext uri="{BB962C8B-B14F-4D97-AF65-F5344CB8AC3E}">
        <p14:creationId xmlns:p14="http://schemas.microsoft.com/office/powerpoint/2010/main" val="3834594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fontScale="92500" lnSpcReduction="20000"/>
          </a:bodyPr>
          <a:lstStyle/>
          <a:p>
            <a:pPr algn="r" rtl="1"/>
            <a:r>
              <a:rPr lang="he-IL" dirty="0"/>
              <a:t>אתחול שדות קבועים:</a:t>
            </a:r>
          </a:p>
          <a:p>
            <a:pPr marL="0" indent="0">
              <a:spcBef>
                <a:spcPts val="0"/>
              </a:spcBef>
              <a:buNone/>
            </a:pPr>
            <a:r>
              <a:rPr lang="en-US" b="0" dirty="0">
                <a:solidFill>
                  <a:srgbClr val="4FC1FF"/>
                </a:solidFill>
                <a:effectLst/>
                <a:highlight>
                  <a:srgbClr val="1F1F1F"/>
                </a:highlight>
                <a:latin typeface="Consolas" panose="020B0609020204030204" pitchFamily="49" charset="0"/>
              </a:rPr>
              <a:t>SEED</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777</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4FC1FF"/>
                </a:solidFill>
                <a:effectLst/>
                <a:highlight>
                  <a:srgbClr val="1F1F1F"/>
                </a:highlight>
                <a:latin typeface="Consolas" panose="020B0609020204030204" pitchFamily="49" charset="0"/>
              </a:rPr>
              <a:t>NUM_CLASSES</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10</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4FC1FF"/>
                </a:solidFill>
                <a:effectLst/>
                <a:highlight>
                  <a:srgbClr val="1F1F1F"/>
                </a:highlight>
                <a:latin typeface="Consolas" panose="020B0609020204030204" pitchFamily="49" charset="0"/>
              </a:rPr>
              <a:t>MARGIN</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1.0</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4FC1FF"/>
                </a:solidFill>
                <a:effectLst/>
                <a:highlight>
                  <a:srgbClr val="1F1F1F"/>
                </a:highlight>
                <a:latin typeface="Consolas" panose="020B0609020204030204" pitchFamily="49" charset="0"/>
              </a:rPr>
              <a:t>EPOCH</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20</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r>
              <a:rPr lang="en-US" b="0" dirty="0">
                <a:solidFill>
                  <a:srgbClr val="4FC1FF"/>
                </a:solidFill>
                <a:effectLst/>
                <a:highlight>
                  <a:srgbClr val="1F1F1F"/>
                </a:highlight>
                <a:latin typeface="Consolas" panose="020B0609020204030204" pitchFamily="49" charset="0"/>
              </a:rPr>
              <a:t>BATCH_SIZE</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64</a:t>
            </a:r>
            <a:endParaRPr lang="en-US" b="0" dirty="0">
              <a:solidFill>
                <a:srgbClr val="CCCCCC"/>
              </a:solidFill>
              <a:effectLst/>
              <a:highlight>
                <a:srgbClr val="1F1F1F"/>
              </a:highlight>
              <a:latin typeface="Consolas" panose="020B0609020204030204" pitchFamily="49" charset="0"/>
            </a:endParaRPr>
          </a:p>
          <a:p>
            <a:pPr marL="0" indent="0">
              <a:spcBef>
                <a:spcPts val="0"/>
              </a:spcBef>
              <a:buNone/>
            </a:pPr>
            <a:br>
              <a:rPr lang="en-US" b="0" dirty="0">
                <a:solidFill>
                  <a:srgbClr val="CCCCCC"/>
                </a:solidFill>
                <a:effectLst/>
                <a:highlight>
                  <a:srgbClr val="1F1F1F"/>
                </a:highlight>
                <a:latin typeface="Consolas" panose="020B0609020204030204" pitchFamily="49" charset="0"/>
              </a:rPr>
            </a:br>
            <a:r>
              <a:rPr lang="en-US" b="0" dirty="0">
                <a:solidFill>
                  <a:srgbClr val="569CD6"/>
                </a:solidFill>
                <a:effectLst/>
                <a:highlight>
                  <a:srgbClr val="1F1F1F"/>
                </a:highlight>
                <a:latin typeface="Consolas" panose="020B0609020204030204" pitchFamily="49" charset="0"/>
              </a:rPr>
              <a:t>def</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seed_everything</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random</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np</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random</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tf</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random</a:t>
            </a:r>
            <a:r>
              <a:rPr lang="en-US" b="0" dirty="0" err="1">
                <a:solidFill>
                  <a:srgbClr val="CCCCCC"/>
                </a:solidFill>
                <a:effectLst/>
                <a:highlight>
                  <a:srgbClr val="1F1F1F"/>
                </a:highlight>
                <a:latin typeface="Consolas" panose="020B0609020204030204" pitchFamily="49" charset="0"/>
              </a:rPr>
              <a:t>.</a:t>
            </a:r>
            <a:r>
              <a:rPr lang="en-US" b="0" dirty="0" err="1">
                <a:solidFill>
                  <a:srgbClr val="DCDCAA"/>
                </a:solidFill>
                <a:effectLst/>
                <a:highlight>
                  <a:srgbClr val="1F1F1F"/>
                </a:highlight>
                <a:latin typeface="Consolas" panose="020B0609020204030204" pitchFamily="49" charset="0"/>
              </a:rPr>
              <a:t>set_seed</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os</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environ</a:t>
            </a:r>
            <a:r>
              <a:rPr lang="en-US" b="0" dirty="0">
                <a:solidFill>
                  <a:srgbClr val="CCCCCC"/>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'PYTHONHASHSEED'</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str</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marL="0" indent="0">
              <a:spcBef>
                <a:spcPts val="0"/>
              </a:spcBef>
              <a:buNone/>
            </a:pPr>
            <a:br>
              <a:rPr lang="en-US" b="0" dirty="0">
                <a:solidFill>
                  <a:srgbClr val="CCCCCC"/>
                </a:solidFill>
                <a:effectLst/>
                <a:highlight>
                  <a:srgbClr val="1F1F1F"/>
                </a:highlight>
                <a:latin typeface="Consolas" panose="020B0609020204030204" pitchFamily="49" charset="0"/>
              </a:rPr>
            </a:br>
            <a:r>
              <a:rPr lang="en-US" b="0" dirty="0" err="1">
                <a:solidFill>
                  <a:srgbClr val="DCDCAA"/>
                </a:solidFill>
                <a:effectLst/>
                <a:highlight>
                  <a:srgbClr val="1F1F1F"/>
                </a:highlight>
                <a:latin typeface="Consolas" panose="020B0609020204030204" pitchFamily="49" charset="0"/>
              </a:rPr>
              <a:t>seed_everything</a:t>
            </a:r>
            <a:r>
              <a:rPr lang="en-US" b="0" dirty="0">
                <a:solidFill>
                  <a:srgbClr val="CCCCCC"/>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SEED</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p:txBody>
      </p:sp>
    </p:spTree>
    <p:extLst>
      <p:ext uri="{BB962C8B-B14F-4D97-AF65-F5344CB8AC3E}">
        <p14:creationId xmlns:p14="http://schemas.microsoft.com/office/powerpoint/2010/main" val="26221329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רשת הנוירונים:</a:t>
            </a:r>
          </a:p>
          <a:p>
            <a:pPr algn="r" rtl="1"/>
            <a:endParaRPr lang="he-IL" dirty="0"/>
          </a:p>
          <a:p>
            <a:pPr algn="r" rtl="1"/>
            <a:endParaRPr lang="he-IL" dirty="0"/>
          </a:p>
        </p:txBody>
      </p:sp>
      <p:pic>
        <p:nvPicPr>
          <p:cNvPr id="5" name="תמונה 4">
            <a:extLst>
              <a:ext uri="{FF2B5EF4-FFF2-40B4-BE49-F238E27FC236}">
                <a16:creationId xmlns:a16="http://schemas.microsoft.com/office/drawing/2014/main" id="{03937AA5-7C62-1EB9-4A3B-8B659DBA8B3F}"/>
              </a:ext>
            </a:extLst>
          </p:cNvPr>
          <p:cNvPicPr>
            <a:picLocks noChangeAspect="1"/>
          </p:cNvPicPr>
          <p:nvPr/>
        </p:nvPicPr>
        <p:blipFill>
          <a:blip r:embed="rId2"/>
          <a:stretch>
            <a:fillRect/>
          </a:stretch>
        </p:blipFill>
        <p:spPr>
          <a:xfrm>
            <a:off x="1354192" y="3162216"/>
            <a:ext cx="8842038" cy="2829008"/>
          </a:xfrm>
          <a:prstGeom prst="rect">
            <a:avLst/>
          </a:prstGeom>
        </p:spPr>
      </p:pic>
    </p:spTree>
    <p:extLst>
      <p:ext uri="{BB962C8B-B14F-4D97-AF65-F5344CB8AC3E}">
        <p14:creationId xmlns:p14="http://schemas.microsoft.com/office/powerpoint/2010/main" val="18978955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a:t>בניית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a:t>פונקציות עזר:</a:t>
            </a:r>
          </a:p>
          <a:p>
            <a:pPr algn="r" rtl="1"/>
            <a:endParaRPr lang="he-IL"/>
          </a:p>
          <a:p>
            <a:pPr algn="r" rtl="1"/>
            <a:endParaRPr lang="he-IL" dirty="0"/>
          </a:p>
        </p:txBody>
      </p:sp>
      <p:pic>
        <p:nvPicPr>
          <p:cNvPr id="5" name="תמונה 4">
            <a:extLst>
              <a:ext uri="{FF2B5EF4-FFF2-40B4-BE49-F238E27FC236}">
                <a16:creationId xmlns:a16="http://schemas.microsoft.com/office/drawing/2014/main" id="{C1CD7406-54DC-9E23-CBC0-9C3B9B40D807}"/>
              </a:ext>
            </a:extLst>
          </p:cNvPr>
          <p:cNvPicPr>
            <a:picLocks noChangeAspect="1"/>
          </p:cNvPicPr>
          <p:nvPr/>
        </p:nvPicPr>
        <p:blipFill>
          <a:blip r:embed="rId2"/>
          <a:stretch>
            <a:fillRect/>
          </a:stretch>
        </p:blipFill>
        <p:spPr>
          <a:xfrm>
            <a:off x="511089" y="340861"/>
            <a:ext cx="7064352" cy="2251905"/>
          </a:xfrm>
          <a:prstGeom prst="rect">
            <a:avLst/>
          </a:prstGeom>
        </p:spPr>
      </p:pic>
      <p:pic>
        <p:nvPicPr>
          <p:cNvPr id="7" name="תמונה 6">
            <a:extLst>
              <a:ext uri="{FF2B5EF4-FFF2-40B4-BE49-F238E27FC236}">
                <a16:creationId xmlns:a16="http://schemas.microsoft.com/office/drawing/2014/main" id="{1E6331EF-E2D4-8A24-F8A1-34F0C4704242}"/>
              </a:ext>
            </a:extLst>
          </p:cNvPr>
          <p:cNvPicPr>
            <a:picLocks noChangeAspect="1"/>
          </p:cNvPicPr>
          <p:nvPr/>
        </p:nvPicPr>
        <p:blipFill>
          <a:blip r:embed="rId3"/>
          <a:stretch>
            <a:fillRect/>
          </a:stretch>
        </p:blipFill>
        <p:spPr>
          <a:xfrm>
            <a:off x="511090" y="2611428"/>
            <a:ext cx="7064351" cy="2251904"/>
          </a:xfrm>
          <a:prstGeom prst="rect">
            <a:avLst/>
          </a:prstGeom>
        </p:spPr>
      </p:pic>
      <p:pic>
        <p:nvPicPr>
          <p:cNvPr id="9" name="תמונה 8">
            <a:extLst>
              <a:ext uri="{FF2B5EF4-FFF2-40B4-BE49-F238E27FC236}">
                <a16:creationId xmlns:a16="http://schemas.microsoft.com/office/drawing/2014/main" id="{0321EF48-0D90-593C-360D-B1B9DD7EE36F}"/>
              </a:ext>
            </a:extLst>
          </p:cNvPr>
          <p:cNvPicPr>
            <a:picLocks noChangeAspect="1"/>
          </p:cNvPicPr>
          <p:nvPr/>
        </p:nvPicPr>
        <p:blipFill>
          <a:blip r:embed="rId4"/>
          <a:stretch>
            <a:fillRect/>
          </a:stretch>
        </p:blipFill>
        <p:spPr>
          <a:xfrm>
            <a:off x="511089" y="4888581"/>
            <a:ext cx="7064351" cy="1251622"/>
          </a:xfrm>
          <a:prstGeom prst="rect">
            <a:avLst/>
          </a:prstGeom>
        </p:spPr>
      </p:pic>
    </p:spTree>
    <p:extLst>
      <p:ext uri="{BB962C8B-B14F-4D97-AF65-F5344CB8AC3E}">
        <p14:creationId xmlns:p14="http://schemas.microsoft.com/office/powerpoint/2010/main" val="18952912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a:t>בניית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a:t>בניית המודל:</a:t>
            </a:r>
          </a:p>
          <a:p>
            <a:pPr algn="r" rtl="1"/>
            <a:endParaRPr lang="he-IL" dirty="0"/>
          </a:p>
        </p:txBody>
      </p:sp>
      <p:pic>
        <p:nvPicPr>
          <p:cNvPr id="6" name="תמונה 5">
            <a:extLst>
              <a:ext uri="{FF2B5EF4-FFF2-40B4-BE49-F238E27FC236}">
                <a16:creationId xmlns:a16="http://schemas.microsoft.com/office/drawing/2014/main" id="{112E1676-566C-2EC2-E3D5-830C605D3D3B}"/>
              </a:ext>
            </a:extLst>
          </p:cNvPr>
          <p:cNvPicPr>
            <a:picLocks noChangeAspect="1"/>
          </p:cNvPicPr>
          <p:nvPr/>
        </p:nvPicPr>
        <p:blipFill>
          <a:blip r:embed="rId2"/>
          <a:stretch>
            <a:fillRect/>
          </a:stretch>
        </p:blipFill>
        <p:spPr>
          <a:xfrm>
            <a:off x="773157" y="2949378"/>
            <a:ext cx="9261072" cy="3337122"/>
          </a:xfrm>
          <a:prstGeom prst="rect">
            <a:avLst/>
          </a:prstGeom>
        </p:spPr>
      </p:pic>
    </p:spTree>
    <p:extLst>
      <p:ext uri="{BB962C8B-B14F-4D97-AF65-F5344CB8AC3E}">
        <p14:creationId xmlns:p14="http://schemas.microsoft.com/office/powerpoint/2010/main" val="36720631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אימון הרשת: (</a:t>
            </a:r>
            <a:r>
              <a:rPr lang="en-US" dirty="0" err="1"/>
              <a:t>x_tra</a:t>
            </a:r>
            <a:r>
              <a:rPr lang="he-IL" dirty="0"/>
              <a:t>, אלו הזוגות של האימון שיצרנו מה-</a:t>
            </a:r>
            <a:r>
              <a:rPr lang="en-US" dirty="0"/>
              <a:t>DATA</a:t>
            </a:r>
            <a:r>
              <a:rPr lang="he-IL" dirty="0"/>
              <a:t> לאחר המרתם לטיפוס </a:t>
            </a:r>
            <a:r>
              <a:rPr lang="en-US" dirty="0"/>
              <a:t>float</a:t>
            </a:r>
            <a:r>
              <a:rPr lang="he-IL" dirty="0"/>
              <a:t>)</a:t>
            </a:r>
          </a:p>
          <a:p>
            <a:pPr marL="0" indent="0" rtl="1">
              <a:buNone/>
            </a:pPr>
            <a:r>
              <a:rPr lang="en-US" b="0" dirty="0" err="1">
                <a:solidFill>
                  <a:srgbClr val="DCDCAA"/>
                </a:solidFill>
                <a:effectLst/>
                <a:highlight>
                  <a:srgbClr val="1F1F1F"/>
                </a:highlight>
                <a:latin typeface="Consolas" panose="020B0609020204030204" pitchFamily="49" charset="0"/>
              </a:rPr>
              <a:t>init_base_network</a:t>
            </a:r>
            <a:r>
              <a:rPr lang="en-US" b="0" dirty="0">
                <a:solidFill>
                  <a:srgbClr val="CCCCCC"/>
                </a:solidFill>
                <a:effectLst/>
                <a:highlight>
                  <a:srgbClr val="1F1F1F"/>
                </a:highlight>
                <a:latin typeface="Consolas" panose="020B0609020204030204" pitchFamily="49" charset="0"/>
              </a:rPr>
              <a:t>()</a:t>
            </a:r>
          </a:p>
          <a:p>
            <a:pPr marL="0" indent="0" rtl="1">
              <a:buNone/>
            </a:pPr>
            <a:r>
              <a:rPr lang="en-US" b="0" dirty="0">
                <a:solidFill>
                  <a:srgbClr val="9CDCFE"/>
                </a:solidFill>
                <a:effectLst/>
                <a:highlight>
                  <a:srgbClr val="1F1F1F"/>
                </a:highlight>
                <a:latin typeface="Consolas" panose="020B0609020204030204" pitchFamily="49" charset="0"/>
              </a:rPr>
              <a:t>model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build_model</a:t>
            </a:r>
            <a:r>
              <a:rPr lang="en-US" b="0" dirty="0">
                <a:solidFill>
                  <a:srgbClr val="CCCCCC"/>
                </a:solidFill>
                <a:effectLst/>
                <a:highlight>
                  <a:srgbClr val="1F1F1F"/>
                </a:highlight>
                <a:latin typeface="Consolas" panose="020B0609020204030204" pitchFamily="49" charset="0"/>
              </a:rPr>
              <a:t>()</a:t>
            </a:r>
          </a:p>
          <a:p>
            <a:pPr marL="0" indent="0">
              <a:buNone/>
            </a:pPr>
            <a:r>
              <a:rPr lang="en-US" b="0" dirty="0">
                <a:solidFill>
                  <a:srgbClr val="9CDCFE"/>
                </a:solidFill>
                <a:effectLst/>
                <a:highlight>
                  <a:srgbClr val="1F1F1F"/>
                </a:highlight>
                <a:latin typeface="Consolas" panose="020B0609020204030204" pitchFamily="49" charset="0"/>
              </a:rPr>
              <a:t>history</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model</a:t>
            </a:r>
            <a:r>
              <a:rPr lang="en-US" b="0" dirty="0" err="1">
                <a:solidFill>
                  <a:srgbClr val="CCCCCC"/>
                </a:solidFill>
                <a:effectLst/>
                <a:highlight>
                  <a:srgbClr val="1F1F1F"/>
                </a:highlight>
                <a:latin typeface="Consolas" panose="020B0609020204030204" pitchFamily="49" charset="0"/>
              </a:rPr>
              <a:t>.fit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x_tra</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x_tra</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y_tra</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epochs</a:t>
            </a:r>
            <a:r>
              <a:rPr lang="en-US" b="0" dirty="0">
                <a:solidFill>
                  <a:srgbClr val="D4D4D4"/>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EPOCH</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batch_size</a:t>
            </a:r>
            <a:r>
              <a:rPr lang="en-US" b="0" dirty="0">
                <a:solidFill>
                  <a:srgbClr val="D4D4D4"/>
                </a:solidFill>
                <a:effectLst/>
                <a:highlight>
                  <a:srgbClr val="1F1F1F"/>
                </a:highlight>
                <a:latin typeface="Consolas" panose="020B0609020204030204" pitchFamily="49" charset="0"/>
              </a:rPr>
              <a:t>=</a:t>
            </a:r>
            <a:r>
              <a:rPr lang="en-US" b="0" dirty="0">
                <a:solidFill>
                  <a:srgbClr val="4FC1FF"/>
                </a:solidFill>
                <a:effectLst/>
                <a:highlight>
                  <a:srgbClr val="1F1F1F"/>
                </a:highlight>
                <a:latin typeface="Consolas" panose="020B0609020204030204" pitchFamily="49" charset="0"/>
              </a:rPr>
              <a:t>BATCH_SIZE</a:t>
            </a:r>
            <a:r>
              <a:rPr lang="en-US" b="0" dirty="0">
                <a:solidFill>
                  <a:srgbClr val="CCCCCC"/>
                </a:solidFill>
                <a:effectLst/>
                <a:highlight>
                  <a:srgbClr val="1F1F1F"/>
                </a:highlight>
                <a:latin typeface="Consolas" panose="020B0609020204030204" pitchFamily="49" charset="0"/>
              </a:rPr>
              <a:t>, </a:t>
            </a:r>
          </a:p>
          <a:p>
            <a:pPr marL="0" indent="0">
              <a:buNone/>
            </a:pP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validation_data</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x_val</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x_val</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y_val</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p:txBody>
      </p:sp>
    </p:spTree>
    <p:extLst>
      <p:ext uri="{BB962C8B-B14F-4D97-AF65-F5344CB8AC3E}">
        <p14:creationId xmlns:p14="http://schemas.microsoft.com/office/powerpoint/2010/main" val="23090367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0"/>
            <a:ext cx="10363200" cy="731520"/>
          </a:xfrm>
        </p:spPr>
        <p:txBody>
          <a:bodyPr>
            <a:normAutofit/>
          </a:bodyPr>
          <a:lstStyle/>
          <a:p>
            <a:pPr algn="r" rtl="1"/>
            <a:r>
              <a:rPr lang="he-IL"/>
              <a:t>אימון המודל</a:t>
            </a:r>
            <a:endParaRPr lang="he-IL"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45361"/>
            <a:ext cx="10363200" cy="4348480"/>
          </a:xfrm>
        </p:spPr>
        <p:txBody>
          <a:bodyPr/>
          <a:lstStyle/>
          <a:p>
            <a:pPr algn="r" rtl="1"/>
            <a:r>
              <a:rPr lang="he-IL"/>
              <a:t>היו 20 סבבי אימון:</a:t>
            </a:r>
            <a:endParaRPr lang="he-IL" dirty="0"/>
          </a:p>
        </p:txBody>
      </p:sp>
      <p:pic>
        <p:nvPicPr>
          <p:cNvPr id="5" name="תמונה 4">
            <a:extLst>
              <a:ext uri="{FF2B5EF4-FFF2-40B4-BE49-F238E27FC236}">
                <a16:creationId xmlns:a16="http://schemas.microsoft.com/office/drawing/2014/main" id="{97F06AFE-10A0-27C9-3C22-A87B9F185DA5}"/>
              </a:ext>
            </a:extLst>
          </p:cNvPr>
          <p:cNvPicPr>
            <a:picLocks noChangeAspect="1"/>
          </p:cNvPicPr>
          <p:nvPr/>
        </p:nvPicPr>
        <p:blipFill>
          <a:blip r:embed="rId2"/>
          <a:stretch>
            <a:fillRect/>
          </a:stretch>
        </p:blipFill>
        <p:spPr>
          <a:xfrm>
            <a:off x="1363705" y="1121811"/>
            <a:ext cx="6340389" cy="5395428"/>
          </a:xfrm>
          <a:prstGeom prst="rect">
            <a:avLst/>
          </a:prstGeom>
        </p:spPr>
      </p:pic>
    </p:spTree>
    <p:extLst>
      <p:ext uri="{BB962C8B-B14F-4D97-AF65-F5344CB8AC3E}">
        <p14:creationId xmlns:p14="http://schemas.microsoft.com/office/powerpoint/2010/main" val="27323143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הערכת המודל</a:t>
            </a:r>
          </a:p>
        </p:txBody>
      </p:sp>
      <p:sp>
        <p:nvSpPr>
          <p:cNvPr id="4" name="מציין מיקום תוכן 3">
            <a:extLst>
              <a:ext uri="{FF2B5EF4-FFF2-40B4-BE49-F238E27FC236}">
                <a16:creationId xmlns:a16="http://schemas.microsoft.com/office/drawing/2014/main" id="{C70EB290-6A39-E688-CDA9-268C5B2BEC73}"/>
              </a:ext>
            </a:extLst>
          </p:cNvPr>
          <p:cNvSpPr>
            <a:spLocks noGrp="1"/>
          </p:cNvSpPr>
          <p:nvPr>
            <p:ph idx="1"/>
          </p:nvPr>
        </p:nvSpPr>
        <p:spPr/>
        <p:txBody>
          <a:bodyPr/>
          <a:lstStyle/>
          <a:p>
            <a:endParaRPr lang="he-IL"/>
          </a:p>
        </p:txBody>
      </p:sp>
      <p:pic>
        <p:nvPicPr>
          <p:cNvPr id="3" name="תמונה 2">
            <a:extLst>
              <a:ext uri="{FF2B5EF4-FFF2-40B4-BE49-F238E27FC236}">
                <a16:creationId xmlns:a16="http://schemas.microsoft.com/office/drawing/2014/main" id="{E23A58C3-AEB4-A1D9-9A9F-070641873B77}"/>
              </a:ext>
            </a:extLst>
          </p:cNvPr>
          <p:cNvPicPr>
            <a:picLocks noChangeAspect="1"/>
          </p:cNvPicPr>
          <p:nvPr/>
        </p:nvPicPr>
        <p:blipFill>
          <a:blip r:embed="rId2"/>
          <a:stretch>
            <a:fillRect/>
          </a:stretch>
        </p:blipFill>
        <p:spPr>
          <a:xfrm>
            <a:off x="914397" y="2178813"/>
            <a:ext cx="10467977" cy="4143375"/>
          </a:xfrm>
          <a:prstGeom prst="rect">
            <a:avLst/>
          </a:prstGeom>
        </p:spPr>
      </p:pic>
    </p:spTree>
    <p:extLst>
      <p:ext uri="{BB962C8B-B14F-4D97-AF65-F5344CB8AC3E}">
        <p14:creationId xmlns:p14="http://schemas.microsoft.com/office/powerpoint/2010/main" val="41923560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a:extLst>
              <a:ext uri="{FF2B5EF4-FFF2-40B4-BE49-F238E27FC236}">
                <a16:creationId xmlns:a16="http://schemas.microsoft.com/office/drawing/2014/main" id="{85FCD04D-D26A-CF9E-A919-19A0805DD65C}"/>
              </a:ext>
            </a:extLst>
          </p:cNvPr>
          <p:cNvSpPr>
            <a:spLocks noGrp="1"/>
          </p:cNvSpPr>
          <p:nvPr>
            <p:ph type="title"/>
          </p:nvPr>
        </p:nvSpPr>
        <p:spPr/>
        <p:txBody>
          <a:bodyPr/>
          <a:lstStyle/>
          <a:p>
            <a:pPr algn="r" rtl="1"/>
            <a:r>
              <a:rPr lang="he-IL" dirty="0"/>
              <a:t>פסילת המודל</a:t>
            </a:r>
          </a:p>
        </p:txBody>
      </p:sp>
      <p:sp>
        <p:nvSpPr>
          <p:cNvPr id="2" name="כותרת 5">
            <a:extLst>
              <a:ext uri="{FF2B5EF4-FFF2-40B4-BE49-F238E27FC236}">
                <a16:creationId xmlns:a16="http://schemas.microsoft.com/office/drawing/2014/main" id="{0767E34F-DDE5-114A-DD5B-8586857A8BEF}"/>
              </a:ext>
            </a:extLst>
          </p:cNvPr>
          <p:cNvSpPr txBox="1">
            <a:spLocks/>
          </p:cNvSpPr>
          <p:nvPr/>
        </p:nvSpPr>
        <p:spPr>
          <a:xfrm>
            <a:off x="914400" y="2835214"/>
            <a:ext cx="10363200" cy="366083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r" rtl="1"/>
            <a:r>
              <a:rPr lang="he-IL" sz="2000" dirty="0"/>
              <a:t>לאחר ניסוי המודל התברר כי התוצאות שלו גרועות מאד</a:t>
            </a:r>
          </a:p>
          <a:p>
            <a:pPr algn="r" rtl="1"/>
            <a:r>
              <a:rPr lang="he-IL" sz="2000" dirty="0"/>
              <a:t>וכן גם ה-</a:t>
            </a:r>
            <a:r>
              <a:rPr lang="en-US" sz="2000" dirty="0"/>
              <a:t>accuracy</a:t>
            </a:r>
            <a:r>
              <a:rPr lang="he-IL" sz="2000" dirty="0"/>
              <a:t> גרוע:</a:t>
            </a:r>
          </a:p>
          <a:p>
            <a:pPr algn="r" rtl="1"/>
            <a:endParaRPr lang="he-IL" sz="2000" dirty="0"/>
          </a:p>
          <a:p>
            <a:pPr algn="r" rtl="1"/>
            <a:endParaRPr lang="he-IL" sz="2000" dirty="0"/>
          </a:p>
          <a:p>
            <a:pPr algn="r" rtl="1"/>
            <a:endParaRPr lang="he-IL" sz="2000" dirty="0"/>
          </a:p>
          <a:p>
            <a:pPr algn="r" rtl="1"/>
            <a:endParaRPr lang="he-IL" sz="2000" dirty="0"/>
          </a:p>
          <a:p>
            <a:pPr algn="r" rtl="1"/>
            <a:endParaRPr lang="he-IL" sz="2000" dirty="0"/>
          </a:p>
          <a:p>
            <a:pPr algn="r" rtl="1"/>
            <a:endParaRPr lang="he-IL" sz="2000" dirty="0"/>
          </a:p>
          <a:p>
            <a:pPr algn="r" rtl="1"/>
            <a:endParaRPr lang="he-IL" sz="2000" dirty="0"/>
          </a:p>
          <a:p>
            <a:pPr algn="r" rtl="1"/>
            <a:r>
              <a:rPr lang="he-IL" sz="2000" dirty="0"/>
              <a:t>לכן, חיפשנו מודל אחר המבוסס על אותו </a:t>
            </a:r>
            <a:r>
              <a:rPr lang="en-US" sz="2000" dirty="0"/>
              <a:t>DATA</a:t>
            </a:r>
            <a:r>
              <a:rPr lang="he-IL" sz="2000" dirty="0"/>
              <a:t> ומשתמש בטכניקה אחרת כדי למצוא מוצרים דומים</a:t>
            </a:r>
          </a:p>
          <a:p>
            <a:pPr algn="r" rtl="1"/>
            <a:endParaRPr lang="he-IL" sz="2400" dirty="0"/>
          </a:p>
        </p:txBody>
      </p:sp>
      <p:pic>
        <p:nvPicPr>
          <p:cNvPr id="4" name="תמונה 3">
            <a:extLst>
              <a:ext uri="{FF2B5EF4-FFF2-40B4-BE49-F238E27FC236}">
                <a16:creationId xmlns:a16="http://schemas.microsoft.com/office/drawing/2014/main" id="{8B85F474-E9AB-34CB-FF71-1423856C168F}"/>
              </a:ext>
            </a:extLst>
          </p:cNvPr>
          <p:cNvPicPr>
            <a:picLocks noChangeAspect="1"/>
          </p:cNvPicPr>
          <p:nvPr/>
        </p:nvPicPr>
        <p:blipFill>
          <a:blip r:embed="rId2"/>
          <a:stretch>
            <a:fillRect/>
          </a:stretch>
        </p:blipFill>
        <p:spPr>
          <a:xfrm>
            <a:off x="2478252" y="3510861"/>
            <a:ext cx="5963463" cy="2013637"/>
          </a:xfrm>
          <a:prstGeom prst="rect">
            <a:avLst/>
          </a:prstGeom>
        </p:spPr>
      </p:pic>
    </p:spTree>
    <p:extLst>
      <p:ext uri="{BB962C8B-B14F-4D97-AF65-F5344CB8AC3E}">
        <p14:creationId xmlns:p14="http://schemas.microsoft.com/office/powerpoint/2010/main" val="21647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883920"/>
          </a:xfrm>
        </p:spPr>
        <p:txBody>
          <a:bodyPr>
            <a:normAutofit/>
          </a:bodyPr>
          <a:lstStyle/>
          <a:p>
            <a:pPr algn="r" rtl="1"/>
            <a:r>
              <a:rPr lang="he-IL" dirty="0"/>
              <a:t>מקור הנתונים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255521"/>
            <a:ext cx="10363200" cy="4338320"/>
          </a:xfrm>
        </p:spPr>
        <p:txBody>
          <a:bodyPr>
            <a:normAutofit/>
          </a:bodyPr>
          <a:lstStyle/>
          <a:p>
            <a:pPr algn="r" rtl="1"/>
            <a:r>
              <a:rPr lang="he-IL" dirty="0"/>
              <a:t>המודל מתבסס על </a:t>
            </a:r>
            <a:r>
              <a:rPr lang="en-US" dirty="0" err="1"/>
              <a:t>DataSet</a:t>
            </a:r>
            <a:r>
              <a:rPr lang="he-IL" dirty="0"/>
              <a:t> המכיל את השדות הבאים:</a:t>
            </a:r>
          </a:p>
          <a:p>
            <a:pPr lvl="1" algn="r" rtl="1"/>
            <a:r>
              <a:rPr lang="he-IL" dirty="0"/>
              <a:t>ניתוב לתמונה</a:t>
            </a:r>
          </a:p>
          <a:p>
            <a:pPr lvl="1" algn="r" rtl="1"/>
            <a:r>
              <a:rPr lang="he-IL" dirty="0"/>
              <a:t>המחלקה של התמונה</a:t>
            </a:r>
          </a:p>
          <a:p>
            <a:pPr lvl="1" algn="r" rtl="1"/>
            <a:r>
              <a:rPr lang="he-IL" dirty="0"/>
              <a:t>ה-</a:t>
            </a:r>
            <a:r>
              <a:rPr lang="en-US" dirty="0"/>
              <a:t>bounding box</a:t>
            </a:r>
            <a:r>
              <a:rPr lang="he-IL" dirty="0"/>
              <a:t> עבור הפריטים שבתמונה</a:t>
            </a:r>
          </a:p>
          <a:p>
            <a:pPr lvl="1" algn="r" rtl="1"/>
            <a:r>
              <a:rPr lang="he-IL" dirty="0"/>
              <a:t>התמונה עצמה</a:t>
            </a:r>
          </a:p>
          <a:p>
            <a:pPr algn="r" rtl="1"/>
            <a:r>
              <a:rPr lang="he-IL" dirty="0"/>
              <a:t>התמונות מהאתר </a:t>
            </a:r>
            <a:r>
              <a:rPr lang="en-US" dirty="0" err="1"/>
              <a:t>kaggle</a:t>
            </a:r>
            <a:r>
              <a:rPr lang="he-IL" dirty="0"/>
              <a:t> : </a:t>
            </a:r>
            <a:r>
              <a:rPr lang="en-US" dirty="0">
                <a:hlinkClick r:id="rId2"/>
              </a:rPr>
              <a:t>https://www.kaggle.com/datasets/nguyngiabol/colorful-fashion-dataset-for-object-detection</a:t>
            </a:r>
            <a:endParaRPr lang="en-US" dirty="0"/>
          </a:p>
          <a:p>
            <a:pPr marL="0" indent="0" algn="r" rtl="1">
              <a:buNone/>
            </a:pPr>
            <a:endParaRPr lang="he-IL" dirty="0"/>
          </a:p>
          <a:p>
            <a:pPr algn="r" rtl="1"/>
            <a:r>
              <a:rPr lang="he-IL" dirty="0"/>
              <a:t>הקודים הנדרשים</a:t>
            </a:r>
          </a:p>
          <a:p>
            <a:pPr lvl="1" algn="r" rtl="1"/>
            <a:r>
              <a:rPr lang="he-IL" dirty="0"/>
              <a:t>נדרש קוד כדי לחלק את ה-</a:t>
            </a:r>
            <a:r>
              <a:rPr lang="en-US" dirty="0"/>
              <a:t>DATA</a:t>
            </a:r>
            <a:r>
              <a:rPr lang="he-IL" dirty="0"/>
              <a:t> ל</a:t>
            </a:r>
            <a:r>
              <a:rPr lang="en-US" dirty="0"/>
              <a:t>train</a:t>
            </a:r>
            <a:r>
              <a:rPr lang="he-IL" dirty="0"/>
              <a:t> ו</a:t>
            </a:r>
            <a:r>
              <a:rPr lang="en-US" dirty="0"/>
              <a:t>test</a:t>
            </a:r>
            <a:endParaRPr lang="he-IL" dirty="0"/>
          </a:p>
          <a:p>
            <a:pPr algn="r" rtl="1"/>
            <a:endParaRPr lang="he-IL" dirty="0"/>
          </a:p>
        </p:txBody>
      </p:sp>
    </p:spTree>
    <p:extLst>
      <p:ext uri="{BB962C8B-B14F-4D97-AF65-F5344CB8AC3E}">
        <p14:creationId xmlns:p14="http://schemas.microsoft.com/office/powerpoint/2010/main" val="28741146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l="9091" t="20719"/>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מודל מציאת פריטים דומים</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5"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37682"/>
      </p:ext>
    </p:extLst>
  </p:cSld>
  <p:clrMapOvr>
    <a:overrideClrMapping bg1="dk1" tx1="lt1" bg2="dk2" tx2="lt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רקע</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a:bodyPr>
          <a:lstStyle/>
          <a:p>
            <a:pPr algn="r" rtl="1"/>
            <a:r>
              <a:rPr lang="he-IL" dirty="0"/>
              <a:t>במודל החדש השתמשנו ב-</a:t>
            </a:r>
            <a:r>
              <a:rPr lang="en-US" dirty="0"/>
              <a:t>DATA</a:t>
            </a:r>
            <a:r>
              <a:rPr lang="he-IL" dirty="0"/>
              <a:t> הקודם (האחרון שהוצג) ליצור מודל שמזהה פריטים דומים, על ידי שילוב מספר מודלים</a:t>
            </a:r>
          </a:p>
          <a:p>
            <a:pPr marL="0" indent="0" algn="r" rtl="1">
              <a:buNone/>
            </a:pPr>
            <a:endParaRPr lang="he-IL" dirty="0"/>
          </a:p>
        </p:txBody>
      </p:sp>
    </p:spTree>
    <p:extLst>
      <p:ext uri="{BB962C8B-B14F-4D97-AF65-F5344CB8AC3E}">
        <p14:creationId xmlns:p14="http://schemas.microsoft.com/office/powerpoint/2010/main" val="38287055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הכנת הנתונים למודל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38060" y="5253051"/>
            <a:ext cx="4892949" cy="812923"/>
          </a:xfrm>
        </p:spPr>
        <p:txBody>
          <a:bodyPr anchor="t">
            <a:normAutofit/>
          </a:bodyPr>
          <a:lstStyle/>
          <a:p>
            <a:pPr algn="r"/>
            <a:r>
              <a:rPr lang="he-IL" dirty="0">
                <a:solidFill>
                  <a:srgbClr val="FFFFFF"/>
                </a:solidFill>
              </a:rPr>
              <a:t>מודל מציאת דמיון</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798506"/>
      </p:ext>
    </p:extLst>
  </p:cSld>
  <p:clrMapOvr>
    <a:overrideClrMapping bg1="dk1" tx1="lt1" bg2="dk2" tx2="lt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85520"/>
          </a:xfrm>
        </p:spPr>
        <p:txBody>
          <a:bodyPr>
            <a:normAutofit/>
          </a:bodyPr>
          <a:lstStyle/>
          <a:p>
            <a:pPr algn="r" rtl="1"/>
            <a:r>
              <a:rPr lang="he-IL" dirty="0"/>
              <a:t>הכנת הנתונים למודל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58720"/>
            <a:ext cx="10363200" cy="4135120"/>
          </a:xfrm>
        </p:spPr>
        <p:txBody>
          <a:bodyPr>
            <a:normAutofit/>
          </a:bodyPr>
          <a:lstStyle/>
          <a:p>
            <a:pPr algn="r" rtl="1"/>
            <a:r>
              <a:rPr lang="he-IL" dirty="0"/>
              <a:t>לצורך המודל הכנו את ה-</a:t>
            </a:r>
            <a:r>
              <a:rPr lang="en-US" dirty="0"/>
              <a:t>train </a:t>
            </a:r>
            <a:r>
              <a:rPr lang="he-IL" dirty="0"/>
              <a:t> </a:t>
            </a:r>
            <a:r>
              <a:rPr lang="he-IL" dirty="0" err="1"/>
              <a:t>וה</a:t>
            </a:r>
            <a:r>
              <a:rPr lang="he-IL" dirty="0"/>
              <a:t> –</a:t>
            </a:r>
            <a:r>
              <a:rPr lang="en-US" dirty="0"/>
              <a:t>test</a:t>
            </a:r>
            <a:endParaRPr lang="he-IL" dirty="0"/>
          </a:p>
          <a:p>
            <a:pPr algn="r" rtl="1"/>
            <a:r>
              <a:rPr lang="en-US" dirty="0"/>
              <a:t>Train:80%, test:20%</a:t>
            </a:r>
            <a:endParaRPr lang="he-IL" dirty="0"/>
          </a:p>
          <a:p>
            <a:pPr marL="0" indent="0" algn="r" rtl="1">
              <a:buNone/>
            </a:pPr>
            <a:endParaRPr lang="he-IL" dirty="0"/>
          </a:p>
        </p:txBody>
      </p:sp>
      <p:pic>
        <p:nvPicPr>
          <p:cNvPr id="6" name="תמונה 5">
            <a:extLst>
              <a:ext uri="{FF2B5EF4-FFF2-40B4-BE49-F238E27FC236}">
                <a16:creationId xmlns:a16="http://schemas.microsoft.com/office/drawing/2014/main" id="{0FEADAB2-CB5B-A6CD-8C47-0C48F65FDCEC}"/>
              </a:ext>
            </a:extLst>
          </p:cNvPr>
          <p:cNvPicPr>
            <a:picLocks noChangeAspect="1"/>
          </p:cNvPicPr>
          <p:nvPr/>
        </p:nvPicPr>
        <p:blipFill>
          <a:blip r:embed="rId2"/>
          <a:stretch>
            <a:fillRect/>
          </a:stretch>
        </p:blipFill>
        <p:spPr>
          <a:xfrm>
            <a:off x="1954333" y="3783280"/>
            <a:ext cx="8110836" cy="2065070"/>
          </a:xfrm>
          <a:prstGeom prst="rect">
            <a:avLst/>
          </a:prstGeom>
        </p:spPr>
      </p:pic>
    </p:spTree>
    <p:extLst>
      <p:ext uri="{BB962C8B-B14F-4D97-AF65-F5344CB8AC3E}">
        <p14:creationId xmlns:p14="http://schemas.microsoft.com/office/powerpoint/2010/main" val="8538915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3374968" y="560070"/>
            <a:ext cx="7965538" cy="718362"/>
          </a:xfrm>
        </p:spPr>
        <p:txBody>
          <a:bodyPr anchor="b">
            <a:normAutofit fontScale="90000"/>
          </a:bodyPr>
          <a:lstStyle/>
          <a:p>
            <a:pPr algn="r" rtl="1"/>
            <a:r>
              <a:rPr lang="he-IL" sz="3600" dirty="0"/>
              <a:t>הכנת הנתונים למודל – </a:t>
            </a:r>
            <a:r>
              <a:rPr lang="en-US" sz="3600" dirty="0"/>
              <a:t>DATA AUGMENTATION</a:t>
            </a:r>
            <a:endParaRPr lang="he-IL" sz="3600" dirty="0"/>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6724650" y="1597173"/>
            <a:ext cx="4444408" cy="1612478"/>
          </a:xfrm>
        </p:spPr>
        <p:txBody>
          <a:bodyPr anchor="t">
            <a:normAutofit/>
          </a:bodyPr>
          <a:lstStyle/>
          <a:p>
            <a:pPr algn="r" rtl="1"/>
            <a:r>
              <a:rPr lang="he-IL" dirty="0"/>
              <a:t>עיבוד התמונות</a:t>
            </a:r>
          </a:p>
          <a:p>
            <a:pPr rtl="1"/>
            <a:endParaRPr lang="he-IL" dirty="0"/>
          </a:p>
        </p:txBody>
      </p:sp>
      <p:pic>
        <p:nvPicPr>
          <p:cNvPr id="6" name="תמונה 5">
            <a:extLst>
              <a:ext uri="{FF2B5EF4-FFF2-40B4-BE49-F238E27FC236}">
                <a16:creationId xmlns:a16="http://schemas.microsoft.com/office/drawing/2014/main" id="{8BE26DFB-BF21-E319-D3EA-E6BE105B7746}"/>
              </a:ext>
            </a:extLst>
          </p:cNvPr>
          <p:cNvPicPr>
            <a:picLocks noChangeAspect="1"/>
          </p:cNvPicPr>
          <p:nvPr/>
        </p:nvPicPr>
        <p:blipFill>
          <a:blip r:embed="rId2"/>
          <a:stretch>
            <a:fillRect/>
          </a:stretch>
        </p:blipFill>
        <p:spPr>
          <a:xfrm>
            <a:off x="820795" y="1568873"/>
            <a:ext cx="8478296" cy="4546177"/>
          </a:xfrm>
          <a:prstGeom prst="rect">
            <a:avLst/>
          </a:prstGeom>
        </p:spPr>
      </p:pic>
    </p:spTree>
    <p:extLst>
      <p:ext uri="{BB962C8B-B14F-4D97-AF65-F5344CB8AC3E}">
        <p14:creationId xmlns:p14="http://schemas.microsoft.com/office/powerpoint/2010/main" val="10199780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צבע בתנועה מהחלק התחתון של התצוגה">
            <a:extLst>
              <a:ext uri="{FF2B5EF4-FFF2-40B4-BE49-F238E27FC236}">
                <a16:creationId xmlns:a16="http://schemas.microsoft.com/office/drawing/2014/main" id="{5C29CCFB-B661-996F-3B78-C336EE8C817D}"/>
              </a:ext>
            </a:extLst>
          </p:cNvPr>
          <p:cNvPicPr>
            <a:picLocks noChangeAspect="1"/>
          </p:cNvPicPr>
          <p:nvPr/>
        </p:nvPicPr>
        <p:blipFill rotWithShape="1">
          <a:blip r:embed="rId2"/>
          <a:srcRect t="127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42497B1-FD56-2A71-8528-C6FFCF828B26}"/>
              </a:ext>
            </a:extLst>
          </p:cNvPr>
          <p:cNvSpPr>
            <a:spLocks noGrp="1"/>
          </p:cNvSpPr>
          <p:nvPr>
            <p:ph type="ctrTitle"/>
          </p:nvPr>
        </p:nvSpPr>
        <p:spPr>
          <a:xfrm>
            <a:off x="6638062" y="914400"/>
            <a:ext cx="4892948" cy="3427867"/>
          </a:xfrm>
        </p:spPr>
        <p:txBody>
          <a:bodyPr anchor="t">
            <a:normAutofit/>
          </a:bodyPr>
          <a:lstStyle/>
          <a:p>
            <a:pPr algn="r"/>
            <a:r>
              <a:rPr lang="he-IL" dirty="0">
                <a:solidFill>
                  <a:srgbClr val="FFFFFF"/>
                </a:solidFill>
              </a:rPr>
              <a:t>הכנת המודל</a:t>
            </a:r>
          </a:p>
        </p:txBody>
      </p:sp>
      <p:sp>
        <p:nvSpPr>
          <p:cNvPr id="3" name="כותרת משנה 2">
            <a:extLst>
              <a:ext uri="{FF2B5EF4-FFF2-40B4-BE49-F238E27FC236}">
                <a16:creationId xmlns:a16="http://schemas.microsoft.com/office/drawing/2014/main" id="{054CDE95-5ED7-15F4-C4FA-C63F5EB39261}"/>
              </a:ext>
            </a:extLst>
          </p:cNvPr>
          <p:cNvSpPr>
            <a:spLocks noGrp="1"/>
          </p:cNvSpPr>
          <p:nvPr>
            <p:ph type="subTitle" idx="1"/>
          </p:nvPr>
        </p:nvSpPr>
        <p:spPr>
          <a:xfrm>
            <a:off x="6638060" y="5253051"/>
            <a:ext cx="4892949" cy="812923"/>
          </a:xfrm>
        </p:spPr>
        <p:txBody>
          <a:bodyPr anchor="t">
            <a:normAutofit/>
          </a:bodyPr>
          <a:lstStyle/>
          <a:p>
            <a:pPr algn="r"/>
            <a:r>
              <a:rPr lang="he-IL" dirty="0">
                <a:solidFill>
                  <a:srgbClr val="FFFFFF"/>
                </a:solidFill>
              </a:rPr>
              <a:t>מודל מציאת פריטים דומים</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411605"/>
      </p:ext>
    </p:extLst>
  </p:cSld>
  <p:clrMapOvr>
    <a:overrideClrMapping bg1="dk1" tx1="lt1" bg2="dk2" tx2="lt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04240"/>
          </a:xfrm>
        </p:spPr>
        <p:txBody>
          <a:bodyPr>
            <a:normAutofit/>
          </a:bodyPr>
          <a:lstStyle/>
          <a:p>
            <a:pPr algn="r" rtl="1"/>
            <a:r>
              <a:rPr lang="he-IL" dirty="0"/>
              <a:t>בחירת 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57121"/>
            <a:ext cx="10363200" cy="4236720"/>
          </a:xfrm>
        </p:spPr>
        <p:txBody>
          <a:bodyPr/>
          <a:lstStyle/>
          <a:p>
            <a:pPr algn="r" rtl="1"/>
            <a:r>
              <a:rPr lang="he-IL" dirty="0"/>
              <a:t>המודל הוא אלגוריתם בעל מספר שלבים:</a:t>
            </a:r>
          </a:p>
          <a:p>
            <a:pPr algn="r" rtl="1"/>
            <a:r>
              <a:rPr lang="he-IL" dirty="0"/>
              <a:t>רשת נוירונים המעבדת את הפיקסלים של התמונות</a:t>
            </a:r>
          </a:p>
          <a:p>
            <a:pPr algn="r" rtl="1"/>
            <a:r>
              <a:rPr lang="he-IL" dirty="0"/>
              <a:t>מודל </a:t>
            </a:r>
            <a:r>
              <a:rPr lang="en-US" dirty="0"/>
              <a:t>PCA</a:t>
            </a:r>
            <a:r>
              <a:rPr lang="he-IL" dirty="0"/>
              <a:t> – להפחתת </a:t>
            </a:r>
            <a:r>
              <a:rPr lang="he-IL" dirty="0" err="1"/>
              <a:t>המימדים</a:t>
            </a:r>
            <a:r>
              <a:rPr lang="he-IL" dirty="0"/>
              <a:t> של התמונות כדי להתמקד בפיקסלים הרלוונטיים</a:t>
            </a:r>
          </a:p>
          <a:p>
            <a:pPr algn="r" rtl="1"/>
            <a:r>
              <a:rPr lang="he-IL" dirty="0"/>
              <a:t>מודל </a:t>
            </a:r>
            <a:r>
              <a:rPr lang="en-US" dirty="0"/>
              <a:t>KNN</a:t>
            </a:r>
            <a:r>
              <a:rPr lang="he-IL" dirty="0"/>
              <a:t> – למציאת תמונות הקרובות זו לזו וכך להציע מוצרים דומים</a:t>
            </a:r>
          </a:p>
          <a:p>
            <a:pPr algn="r" rtl="1"/>
            <a:r>
              <a:rPr lang="he-IL" dirty="0"/>
              <a:t>על ידי השימוש במודל </a:t>
            </a:r>
            <a:r>
              <a:rPr lang="en-US" dirty="0"/>
              <a:t>KNN</a:t>
            </a:r>
            <a:r>
              <a:rPr lang="he-IL" dirty="0"/>
              <a:t> ניתן לקבל את המרחק בין כל תמונה שהיא לתמונות שקיימות במערכת וכך למעשה מתבצעת השוואה בין תמונות שונות, וניתן למצוא את התמונה הדומה ביותר בלי צורך להשוות את התמונה הנתונה עם כל התמונות במערכת [השוואה יעילה יותר]</a:t>
            </a:r>
          </a:p>
        </p:txBody>
      </p:sp>
    </p:spTree>
    <p:extLst>
      <p:ext uri="{BB962C8B-B14F-4D97-AF65-F5344CB8AC3E}">
        <p14:creationId xmlns:p14="http://schemas.microsoft.com/office/powerpoint/2010/main" val="25944658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944880"/>
          </a:xfrm>
        </p:spPr>
        <p:txBody>
          <a:bodyPr>
            <a:normAutofit/>
          </a:bodyPr>
          <a:lstStyle/>
          <a:p>
            <a:pPr algn="r" rtl="1"/>
            <a:r>
              <a:rPr lang="he-IL" dirty="0"/>
              <a:t>נרמול נתונים</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316481"/>
            <a:ext cx="10363200" cy="4277359"/>
          </a:xfrm>
        </p:spPr>
        <p:txBody>
          <a:bodyPr>
            <a:normAutofit/>
          </a:bodyPr>
          <a:lstStyle/>
          <a:p>
            <a:pPr algn="r" rtl="1"/>
            <a:r>
              <a:rPr lang="he-IL" dirty="0"/>
              <a:t>המודל לא דרש נרמול של הנתונים,</a:t>
            </a:r>
          </a:p>
          <a:p>
            <a:pPr algn="r" rtl="1"/>
            <a:endParaRPr lang="he-IL" dirty="0"/>
          </a:p>
        </p:txBody>
      </p:sp>
    </p:spTree>
    <p:extLst>
      <p:ext uri="{BB962C8B-B14F-4D97-AF65-F5344CB8AC3E}">
        <p14:creationId xmlns:p14="http://schemas.microsoft.com/office/powerpoint/2010/main" val="23716358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a:extLst>
              <a:ext uri="{FF2B5EF4-FFF2-40B4-BE49-F238E27FC236}">
                <a16:creationId xmlns:a16="http://schemas.microsoft.com/office/drawing/2014/main" id="{AEDF2774-8E86-21CF-8DC5-19B927D0F0A0}"/>
              </a:ext>
            </a:extLst>
          </p:cNvPr>
          <p:cNvPicPr>
            <a:picLocks noChangeAspect="1"/>
          </p:cNvPicPr>
          <p:nvPr/>
        </p:nvPicPr>
        <p:blipFill rotWithShape="1">
          <a:blip r:embed="rId2"/>
          <a:srcRect l="-4" t="1193" r="7" b="333"/>
          <a:stretch/>
        </p:blipFill>
        <p:spPr>
          <a:xfrm>
            <a:off x="6335863" y="142878"/>
            <a:ext cx="5648876" cy="6129906"/>
          </a:xfrm>
          <a:prstGeom prst="rect">
            <a:avLst/>
          </a:prstGeom>
        </p:spPr>
      </p:pic>
      <p:pic>
        <p:nvPicPr>
          <p:cNvPr id="5" name="תמונה 4">
            <a:extLst>
              <a:ext uri="{FF2B5EF4-FFF2-40B4-BE49-F238E27FC236}">
                <a16:creationId xmlns:a16="http://schemas.microsoft.com/office/drawing/2014/main" id="{401A2276-731F-AC3C-0F06-E012DEBD0B1E}"/>
              </a:ext>
            </a:extLst>
          </p:cNvPr>
          <p:cNvPicPr>
            <a:picLocks noChangeAspect="1"/>
          </p:cNvPicPr>
          <p:nvPr/>
        </p:nvPicPr>
        <p:blipFill rotWithShape="1">
          <a:blip r:embed="rId3"/>
          <a:srcRect l="-197" r="1716"/>
          <a:stretch/>
        </p:blipFill>
        <p:spPr>
          <a:xfrm>
            <a:off x="63543" y="3305175"/>
            <a:ext cx="6208778" cy="296760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92566" y="6272784"/>
            <a:ext cx="45994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640078" y="914400"/>
            <a:ext cx="6208777" cy="1097280"/>
          </a:xfrm>
        </p:spPr>
        <p:txBody>
          <a:bodyPr anchor="b">
            <a:normAutofit/>
          </a:bodyPr>
          <a:lstStyle/>
          <a:p>
            <a:pPr rtl="1"/>
            <a:r>
              <a:rPr lang="he-IL" dirty="0"/>
              <a:t>בניית המודל</a:t>
            </a:r>
            <a:endParaRPr lang="he-IL"/>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640078" y="2176036"/>
            <a:ext cx="6208777" cy="4121881"/>
          </a:xfrm>
        </p:spPr>
        <p:txBody>
          <a:bodyPr>
            <a:normAutofit/>
          </a:bodyPr>
          <a:lstStyle/>
          <a:p>
            <a:pPr rtl="1"/>
            <a:r>
              <a:rPr lang="he-IL" dirty="0"/>
              <a:t>אתחול רשת הנוירונים:</a:t>
            </a:r>
            <a:endParaRPr lang="he-IL"/>
          </a:p>
          <a:p>
            <a:pPr rtl="1"/>
            <a:endParaRPr lang="he-IL"/>
          </a:p>
          <a:p>
            <a:pPr rtl="1"/>
            <a:endParaRPr lang="he-IL"/>
          </a:p>
        </p:txBody>
      </p:sp>
    </p:spTree>
    <p:extLst>
      <p:ext uri="{BB962C8B-B14F-4D97-AF65-F5344CB8AC3E}">
        <p14:creationId xmlns:p14="http://schemas.microsoft.com/office/powerpoint/2010/main" val="8775007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95745F-4CBE-E156-DE53-649AE956A438}"/>
              </a:ext>
            </a:extLst>
          </p:cNvPr>
          <p:cNvSpPr>
            <a:spLocks noGrp="1"/>
          </p:cNvSpPr>
          <p:nvPr>
            <p:ph type="title"/>
          </p:nvPr>
        </p:nvSpPr>
        <p:spPr>
          <a:xfrm>
            <a:off x="914400" y="1371601"/>
            <a:ext cx="10363200" cy="1046480"/>
          </a:xfrm>
        </p:spPr>
        <p:txBody>
          <a:bodyPr>
            <a:normAutofit/>
          </a:bodyPr>
          <a:lstStyle/>
          <a:p>
            <a:pPr algn="r" rtl="1"/>
            <a:r>
              <a:rPr lang="he-IL" dirty="0"/>
              <a:t>בניית המודל</a:t>
            </a:r>
          </a:p>
        </p:txBody>
      </p:sp>
      <p:sp>
        <p:nvSpPr>
          <p:cNvPr id="3" name="מציין מיקום תוכן 2">
            <a:extLst>
              <a:ext uri="{FF2B5EF4-FFF2-40B4-BE49-F238E27FC236}">
                <a16:creationId xmlns:a16="http://schemas.microsoft.com/office/drawing/2014/main" id="{C733C82A-774F-2E25-6DC7-7DE024EBD372}"/>
              </a:ext>
            </a:extLst>
          </p:cNvPr>
          <p:cNvSpPr>
            <a:spLocks noGrp="1"/>
          </p:cNvSpPr>
          <p:nvPr>
            <p:ph idx="1"/>
          </p:nvPr>
        </p:nvSpPr>
        <p:spPr>
          <a:xfrm>
            <a:off x="914399" y="2418081"/>
            <a:ext cx="10363200" cy="4175759"/>
          </a:xfrm>
        </p:spPr>
        <p:txBody>
          <a:bodyPr>
            <a:normAutofit/>
          </a:bodyPr>
          <a:lstStyle/>
          <a:p>
            <a:pPr algn="r" rtl="1"/>
            <a:r>
              <a:rPr lang="he-IL" dirty="0"/>
              <a:t>שימוש ברשת כדי לקבל את הפיצ'רים של התמונות :</a:t>
            </a:r>
          </a:p>
          <a:p>
            <a:pPr algn="r" rtl="1"/>
            <a:endParaRPr lang="he-IL" dirty="0"/>
          </a:p>
          <a:p>
            <a:r>
              <a:rPr lang="en-US" b="0" dirty="0" err="1">
                <a:solidFill>
                  <a:srgbClr val="9CDCFE"/>
                </a:solidFill>
                <a:effectLst/>
                <a:highlight>
                  <a:srgbClr val="1F1F1F"/>
                </a:highlight>
                <a:latin typeface="Consolas" panose="020B0609020204030204" pitchFamily="49" charset="0"/>
              </a:rPr>
              <a:t>train_features</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model</a:t>
            </a:r>
            <a:r>
              <a:rPr lang="en-US" b="0" dirty="0" err="1">
                <a:solidFill>
                  <a:srgbClr val="CCCCCC"/>
                </a:solidFill>
                <a:effectLst/>
                <a:highlight>
                  <a:srgbClr val="1F1F1F"/>
                </a:highlight>
                <a:latin typeface="Consolas" panose="020B0609020204030204" pitchFamily="49" charset="0"/>
              </a:rPr>
              <a:t>.predict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train_generator</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verbose</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r>
              <a:rPr lang="en-US" b="0" dirty="0" err="1">
                <a:solidFill>
                  <a:srgbClr val="9CDCFE"/>
                </a:solidFill>
                <a:effectLst/>
                <a:highlight>
                  <a:srgbClr val="1F1F1F"/>
                </a:highlight>
                <a:latin typeface="Consolas" panose="020B0609020204030204" pitchFamily="49" charset="0"/>
              </a:rPr>
              <a:t>val_features</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model</a:t>
            </a:r>
            <a:r>
              <a:rPr lang="en-US" b="0" dirty="0" err="1">
                <a:solidFill>
                  <a:srgbClr val="CCCCCC"/>
                </a:solidFill>
                <a:effectLst/>
                <a:highlight>
                  <a:srgbClr val="1F1F1F"/>
                </a:highlight>
                <a:latin typeface="Consolas" panose="020B0609020204030204" pitchFamily="49" charset="0"/>
              </a:rPr>
              <a:t>.predict</a:t>
            </a:r>
            <a:r>
              <a:rPr lang="en-US" b="0" dirty="0">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val_generator</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verbose</a:t>
            </a:r>
            <a:r>
              <a:rPr lang="en-US" b="0" dirty="0">
                <a:solidFill>
                  <a:srgbClr val="D4D4D4"/>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pPr algn="r" rtl="1"/>
            <a:endParaRPr lang="he-IL" dirty="0"/>
          </a:p>
          <a:p>
            <a:pPr algn="r" rtl="1"/>
            <a:endParaRPr lang="he-IL" dirty="0"/>
          </a:p>
          <a:p>
            <a:pPr algn="r" rtl="1"/>
            <a:endParaRPr lang="he-IL" dirty="0"/>
          </a:p>
        </p:txBody>
      </p:sp>
    </p:spTree>
    <p:extLst>
      <p:ext uri="{BB962C8B-B14F-4D97-AF65-F5344CB8AC3E}">
        <p14:creationId xmlns:p14="http://schemas.microsoft.com/office/powerpoint/2010/main" val="3621452526"/>
      </p:ext>
    </p:extLst>
  </p:cSld>
  <p:clrMapOvr>
    <a:masterClrMapping/>
  </p:clrMapOvr>
</p:sld>
</file>

<file path=ppt/theme/theme1.xml><?xml version="1.0" encoding="utf-8"?>
<a:theme xmlns:a="http://schemas.openxmlformats.org/drawingml/2006/main" name="Dash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784</TotalTime>
  <Words>5905</Words>
  <Application>Microsoft Office PowerPoint</Application>
  <PresentationFormat>מסך רחב</PresentationFormat>
  <Paragraphs>673</Paragraphs>
  <Slides>156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156</vt:i4>
      </vt:variant>
    </vt:vector>
  </HeadingPairs>
  <TitlesOfParts>
    <vt:vector size="160" baseType="lpstr">
      <vt:lpstr>Arial</vt:lpstr>
      <vt:lpstr>Consolas</vt:lpstr>
      <vt:lpstr>Grandview Display</vt:lpstr>
      <vt:lpstr>DashVTI</vt:lpstr>
      <vt:lpstr>פרויקט למידת מכונה  FashionWaze  לנדאו גילה קליין רבקה</vt:lpstr>
      <vt:lpstr>הסבר על הפרויקט בכמה מילים:</vt:lpstr>
      <vt:lpstr>אתגרים ייחודיים לפרויקט</vt:lpstr>
      <vt:lpstr>באיזה סוג למידה מדובר:</vt:lpstr>
      <vt:lpstr>איזה אלגוריתמים/מודלים מתוך החומר שנלמד יכול להיות רלוונטי לפרויקט?</vt:lpstr>
      <vt:lpstr>תכנון עבודה</vt:lpstr>
      <vt:lpstr>סיווג התמונות</vt:lpstr>
      <vt:lpstr>רקע</vt:lpstr>
      <vt:lpstr>מקור הנתונים</vt:lpstr>
      <vt:lpstr>פסילת ה-DATA </vt:lpstr>
      <vt:lpstr>זיהוי עצמים</vt:lpstr>
      <vt:lpstr>DataSet  מקור נתונים לאימון ה-YOLO</vt:lpstr>
      <vt:lpstr>מקור הנתונים</vt:lpstr>
      <vt:lpstr>שדות ה-Data</vt:lpstr>
      <vt:lpstr>ניקוי רעשים</vt:lpstr>
      <vt:lpstr>חקירת ה-DATA</vt:lpstr>
      <vt:lpstr>מצגת של PowerPoint‏</vt:lpstr>
      <vt:lpstr>סטטיסטיקה</vt:lpstr>
      <vt:lpstr>תרשימים</vt:lpstr>
      <vt:lpstr>מצגת של PowerPoint‏</vt:lpstr>
      <vt:lpstr>מצגת של PowerPoint‏</vt:lpstr>
      <vt:lpstr>כמות הנתונים</vt:lpstr>
      <vt:lpstr>אתגר עם ה-Data.</vt:lpstr>
      <vt:lpstr>הכנת הנתונים למודל</vt:lpstr>
      <vt:lpstr>הכנת הנתונים למודל</vt:lpstr>
      <vt:lpstr>בניית המודל</vt:lpstr>
      <vt:lpstr>בחירת מודל</vt:lpstr>
      <vt:lpstr>נרמול נתונים</vt:lpstr>
      <vt:lpstr>בניית המודל</vt:lpstr>
      <vt:lpstr>אימון המודל</vt:lpstr>
      <vt:lpstr>הערכת המודל</vt:lpstr>
      <vt:lpstr>הערכת המודל</vt:lpstr>
      <vt:lpstr>הערכת המודל</vt:lpstr>
      <vt:lpstr>מודל ההשוואה</vt:lpstr>
      <vt:lpstr>השוואה באמצעות Siamese network</vt:lpstr>
      <vt:lpstr>DataSet</vt:lpstr>
      <vt:lpstr>מקור הנתונים</vt:lpstr>
      <vt:lpstr>שדות ה-Data</vt:lpstr>
      <vt:lpstr>ניקוי רעשים</vt:lpstr>
      <vt:lpstr>חקירת ה-DATA</vt:lpstr>
      <vt:lpstr>סטטיסטיקה</vt:lpstr>
      <vt:lpstr>תרשימים</vt:lpstr>
      <vt:lpstr>מצגת של PowerPoint‏</vt:lpstr>
      <vt:lpstr>כמות הנתונים</vt:lpstr>
      <vt:lpstr>אתגר עם ה-Data.</vt:lpstr>
      <vt:lpstr>הכנת הנתונים למודל</vt:lpstr>
      <vt:lpstr>הכנת הנתונים למודל</vt:lpstr>
      <vt:lpstr>הכנת הנתונים למודל</vt:lpstr>
      <vt:lpstr>הכנת הנתונים למודל</vt:lpstr>
      <vt:lpstr>הכנת הנתונים למודל</vt:lpstr>
      <vt:lpstr>הכנת המודל</vt:lpstr>
      <vt:lpstr>בחירת מודל</vt:lpstr>
      <vt:lpstr>נרמול נתונים</vt:lpstr>
      <vt:lpstr>בניית המודל</vt:lpstr>
      <vt:lpstr>בניית המודל</vt:lpstr>
      <vt:lpstr>בניית המודל</vt:lpstr>
      <vt:lpstr>בניית המודל</vt:lpstr>
      <vt:lpstr>בניית המודל</vt:lpstr>
      <vt:lpstr>אימון המודל</vt:lpstr>
      <vt:lpstr>הערכת המודל</vt:lpstr>
      <vt:lpstr>פסילת המודל</vt:lpstr>
      <vt:lpstr>DataSet</vt:lpstr>
      <vt:lpstr>מקור הנתונים</vt:lpstr>
      <vt:lpstr>מקור הנתונים</vt:lpstr>
      <vt:lpstr>שדות ה-Data</vt:lpstr>
      <vt:lpstr>ניקוי רעשים</vt:lpstr>
      <vt:lpstr>תרשימים</vt:lpstr>
      <vt:lpstr>מצגת של PowerPoint‏</vt:lpstr>
      <vt:lpstr>מצגת של PowerPoint‏</vt:lpstr>
      <vt:lpstr>מצגת של PowerPoint‏</vt:lpstr>
      <vt:lpstr>מצגת של PowerPoint‏</vt:lpstr>
      <vt:lpstr>כמות הנתונים</vt:lpstr>
      <vt:lpstr>אתגר עם ה-Data.</vt:lpstr>
      <vt:lpstr>הכנת הנתונים למודל</vt:lpstr>
      <vt:lpstr>הכנת הנתונים למודל</vt:lpstr>
      <vt:lpstr>הכנת הנתונים למודל</vt:lpstr>
      <vt:lpstr>הכנת הנתונים למודל</vt:lpstr>
      <vt:lpstr>הכנת הנתונים למודל</vt:lpstr>
      <vt:lpstr>הכנת המודל</vt:lpstr>
      <vt:lpstr>בחירת מודל</vt:lpstr>
      <vt:lpstr>נרמול נתונים</vt:lpstr>
      <vt:lpstr>בניית המודל</vt:lpstr>
      <vt:lpstr>בניית המודל</vt:lpstr>
      <vt:lpstr>בניית המודל</vt:lpstr>
      <vt:lpstr>בניית המודל</vt:lpstr>
      <vt:lpstr>בניית המודל</vt:lpstr>
      <vt:lpstr>אימון המודל</vt:lpstr>
      <vt:lpstr>הערכת המודל</vt:lpstr>
      <vt:lpstr>פסילת המודל</vt:lpstr>
      <vt:lpstr>מודל מציאת פריטים דומים</vt:lpstr>
      <vt:lpstr>רקע</vt:lpstr>
      <vt:lpstr>הכנת הנתונים למודל</vt:lpstr>
      <vt:lpstr>הכנת הנתונים למודל</vt:lpstr>
      <vt:lpstr>הכנת הנתונים למודל – DATA AUGMENTATION</vt:lpstr>
      <vt:lpstr>הכנת המודל</vt:lpstr>
      <vt:lpstr>בחירת מודל</vt:lpstr>
      <vt:lpstr>נרמול נתונים</vt:lpstr>
      <vt:lpstr>בניית המודל</vt:lpstr>
      <vt:lpstr>בניית המודל</vt:lpstr>
      <vt:lpstr>בניית המודל</vt:lpstr>
      <vt:lpstr>בניית המודל</vt:lpstr>
      <vt:lpstr>בניית המודל</vt:lpstr>
      <vt:lpstr>שימוש במודל</vt:lpstr>
      <vt:lpstr>פסילת המודל</vt:lpstr>
      <vt:lpstr>שינוי קונספט</vt:lpstr>
      <vt:lpstr>המטרה המקורית</vt:lpstr>
      <vt:lpstr>הבעיות </vt:lpstr>
      <vt:lpstr>המטרה החדשה</vt:lpstr>
      <vt:lpstr>הפתרונות</vt:lpstr>
      <vt:lpstr>DataSet</vt:lpstr>
      <vt:lpstr>מקור הנתונים</vt:lpstr>
      <vt:lpstr>שדות ה-Data</vt:lpstr>
      <vt:lpstr>ניקוי רעשים</vt:lpstr>
      <vt:lpstr>חקירת ה-DATA</vt:lpstr>
      <vt:lpstr>מצגת של PowerPoint‏</vt:lpstr>
      <vt:lpstr>מצגת של PowerPoint‏</vt:lpstr>
      <vt:lpstr>סטטיסטיקה</vt:lpstr>
      <vt:lpstr>תרשימים</vt:lpstr>
      <vt:lpstr>מצגת של PowerPoint‏</vt:lpstr>
      <vt:lpstr>מצגת של PowerPoint‏</vt:lpstr>
      <vt:lpstr>מצגת של PowerPoint‏</vt:lpstr>
      <vt:lpstr>כמות הנתונים</vt:lpstr>
      <vt:lpstr>אתגר עם ה-Data.</vt:lpstr>
      <vt:lpstr>הכנת הנתונים למודל</vt:lpstr>
      <vt:lpstr>הכנת הנתונים למודל – PREPROCESSING</vt:lpstr>
      <vt:lpstr>הכנת המודל</vt:lpstr>
      <vt:lpstr>בחירת מודל</vt:lpstr>
      <vt:lpstr>בניית המודל</vt:lpstr>
      <vt:lpstr>בניית המודל</vt:lpstr>
      <vt:lpstr>בניית המודל</vt:lpstr>
      <vt:lpstr>בניית המודל</vt:lpstr>
      <vt:lpstr>בניית המודל</vt:lpstr>
      <vt:lpstr>שימוש במודל</vt:lpstr>
      <vt:lpstr>למידה עצמית</vt:lpstr>
      <vt:lpstr>מודל שלא נלמד בתוכנית הלימודים</vt:lpstr>
      <vt:lpstr>חיפוש מקורות מידע</vt:lpstr>
      <vt:lpstr>עיון במקורות מידע</vt:lpstr>
      <vt:lpstr>עיון במקורות מידע</vt:lpstr>
      <vt:lpstr>עיון בקטע קוד להבנת חומר חדש</vt:lpstr>
      <vt:lpstr>למידה עצמית</vt:lpstr>
      <vt:lpstr>ספריה שלא נלמדה במסגרת הלימודים</vt:lpstr>
      <vt:lpstr>חיפוש מקורות מידע</vt:lpstr>
      <vt:lpstr>מימוש הספריה בפרויקט</vt:lpstr>
      <vt:lpstr>שמירת המודל</vt:lpstr>
      <vt:lpstr>שמירת המודל</vt:lpstr>
      <vt:lpstr>טעינת המודל</vt:lpstr>
      <vt:lpstr>שמירת המודל</vt:lpstr>
      <vt:lpstr>שמירת המודל</vt:lpstr>
      <vt:lpstr>טעינת המודל</vt:lpstr>
      <vt:lpstr>תוספות לפרוייקט</vt:lpstr>
      <vt:lpstr>תוספת אלגוריתם לפרוייקט</vt:lpstr>
      <vt:lpstr>לימוד ספריות חדשות</vt:lpstr>
      <vt:lpstr>PREPROCESSING </vt:lpstr>
      <vt:lpstr>התממשקות עם DataBase</vt:lpstr>
      <vt:lpstr>פיתוח עתידי</vt:lpstr>
      <vt:lpstr>פיתוח והרחבה עתידית של הפרוייקט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למידת מכונה </dc:title>
  <dc:creator>דבורה פינסקי</dc:creator>
  <cp:lastModifiedBy>משפחת לנדאו</cp:lastModifiedBy>
  <cp:revision>37</cp:revision>
  <dcterms:created xsi:type="dcterms:W3CDTF">2024-01-28T09:10:56Z</dcterms:created>
  <dcterms:modified xsi:type="dcterms:W3CDTF">2024-10-14T15:29:52Z</dcterms:modified>
</cp:coreProperties>
</file>