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1"/>
  </p:notesMasterIdLst>
  <p:sldIdLst>
    <p:sldId id="628" r:id="rId2"/>
    <p:sldId id="422" r:id="rId3"/>
    <p:sldId id="429" r:id="rId4"/>
    <p:sldId id="553" r:id="rId5"/>
    <p:sldId id="428" r:id="rId6"/>
    <p:sldId id="629" r:id="rId7"/>
    <p:sldId id="370" r:id="rId8"/>
    <p:sldId id="425" r:id="rId9"/>
    <p:sldId id="632" r:id="rId10"/>
    <p:sldId id="642" r:id="rId11"/>
    <p:sldId id="641" r:id="rId12"/>
    <p:sldId id="640" r:id="rId13"/>
    <p:sldId id="564" r:id="rId14"/>
    <p:sldId id="430" r:id="rId15"/>
    <p:sldId id="565" r:id="rId16"/>
    <p:sldId id="554" r:id="rId17"/>
    <p:sldId id="570" r:id="rId18"/>
    <p:sldId id="577" r:id="rId19"/>
    <p:sldId id="578" r:id="rId20"/>
    <p:sldId id="567" r:id="rId21"/>
    <p:sldId id="572" r:id="rId22"/>
    <p:sldId id="579" r:id="rId23"/>
    <p:sldId id="634" r:id="rId24"/>
    <p:sldId id="639" r:id="rId25"/>
    <p:sldId id="636" r:id="rId26"/>
    <p:sldId id="638" r:id="rId27"/>
    <p:sldId id="637" r:id="rId28"/>
    <p:sldId id="635" r:id="rId29"/>
    <p:sldId id="435" r:id="rId30"/>
    <p:sldId id="562" r:id="rId31"/>
    <p:sldId id="586" r:id="rId32"/>
    <p:sldId id="436" r:id="rId33"/>
    <p:sldId id="619" r:id="rId34"/>
    <p:sldId id="583" r:id="rId35"/>
    <p:sldId id="620" r:id="rId36"/>
    <p:sldId id="584" r:id="rId37"/>
    <p:sldId id="587" r:id="rId38"/>
    <p:sldId id="590" r:id="rId39"/>
    <p:sldId id="585" r:id="rId40"/>
    <p:sldId id="588" r:id="rId41"/>
    <p:sldId id="589" r:id="rId42"/>
    <p:sldId id="437" r:id="rId43"/>
    <p:sldId id="622" r:id="rId44"/>
    <p:sldId id="623" r:id="rId45"/>
    <p:sldId id="624" r:id="rId46"/>
    <p:sldId id="625" r:id="rId47"/>
    <p:sldId id="626" r:id="rId48"/>
    <p:sldId id="627" r:id="rId49"/>
    <p:sldId id="616" r:id="rId50"/>
    <p:sldId id="561" r:id="rId51"/>
    <p:sldId id="441" r:id="rId52"/>
    <p:sldId id="592" r:id="rId53"/>
    <p:sldId id="593" r:id="rId54"/>
    <p:sldId id="439" r:id="rId55"/>
    <p:sldId id="442" r:id="rId56"/>
    <p:sldId id="594" r:id="rId57"/>
    <p:sldId id="606" r:id="rId58"/>
    <p:sldId id="596" r:id="rId59"/>
    <p:sldId id="597" r:id="rId60"/>
    <p:sldId id="598" r:id="rId61"/>
    <p:sldId id="599" r:id="rId62"/>
    <p:sldId id="604" r:id="rId63"/>
    <p:sldId id="605" r:id="rId64"/>
    <p:sldId id="601" r:id="rId65"/>
    <p:sldId id="602" r:id="rId66"/>
    <p:sldId id="603" r:id="rId67"/>
    <p:sldId id="611" r:id="rId68"/>
    <p:sldId id="612" r:id="rId69"/>
    <p:sldId id="613" r:id="rId70"/>
    <p:sldId id="610" r:id="rId71"/>
    <p:sldId id="447" r:id="rId72"/>
    <p:sldId id="448" r:id="rId73"/>
    <p:sldId id="609" r:id="rId74"/>
    <p:sldId id="614" r:id="rId75"/>
    <p:sldId id="449" r:id="rId76"/>
    <p:sldId id="452" r:id="rId77"/>
    <p:sldId id="615" r:id="rId78"/>
    <p:sldId id="453" r:id="rId79"/>
    <p:sldId id="454" r:id="rId80"/>
    <p:sldId id="456" r:id="rId81"/>
    <p:sldId id="457" r:id="rId82"/>
    <p:sldId id="458" r:id="rId83"/>
    <p:sldId id="459" r:id="rId84"/>
    <p:sldId id="460" r:id="rId85"/>
    <p:sldId id="461" r:id="rId86"/>
    <p:sldId id="462" r:id="rId87"/>
    <p:sldId id="463" r:id="rId88"/>
    <p:sldId id="464" r:id="rId89"/>
    <p:sldId id="465" r:id="rId90"/>
    <p:sldId id="466" r:id="rId91"/>
    <p:sldId id="467" r:id="rId92"/>
    <p:sldId id="468" r:id="rId93"/>
    <p:sldId id="469" r:id="rId94"/>
    <p:sldId id="470" r:id="rId95"/>
    <p:sldId id="471" r:id="rId96"/>
    <p:sldId id="472" r:id="rId97"/>
    <p:sldId id="474" r:id="rId98"/>
    <p:sldId id="475" r:id="rId99"/>
    <p:sldId id="427" r:id="rId100"/>
  </p:sldIdLst>
  <p:sldSz cx="9144000" cy="6858000" type="screen4x3"/>
  <p:notesSz cx="6858000" cy="9144000"/>
  <p:embeddedFontLst>
    <p:embeddedFont>
      <p:font typeface="Cheltenhm BdItHd BT" panose="02040703050705090403" pitchFamily="18" charset="0"/>
      <p:regular r:id="rId102"/>
    </p:embeddedFont>
    <p:embeddedFont>
      <p:font typeface="Cheltenhm XBdCn BT" panose="02040606050705020403" pitchFamily="18" charset="0"/>
      <p:regular r:id="rId103"/>
    </p:embeddedFont>
    <p:embeddedFont>
      <p:font typeface="Cheltenhm BdHd BT" panose="02040703050705020403" pitchFamily="18" charset="0"/>
      <p:regular r:id="rId104"/>
    </p:embeddedFont>
    <p:embeddedFont>
      <p:font typeface="Cheltenhm BdCn BT" panose="02040606050705020403" pitchFamily="18" charset="0"/>
      <p:regular r:id="rId105"/>
      <p:italic r:id="rId106"/>
    </p:embeddedFont>
    <p:embeddedFont>
      <p:font typeface="Calibri" panose="020F0502020204030204" pitchFamily="34" charset="0"/>
      <p:regular r:id="rId107"/>
      <p:bold r:id="rId108"/>
      <p:italic r:id="rId109"/>
      <p:boldItalic r:id="rId110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ABAB"/>
    <a:srgbClr val="66FF33"/>
    <a:srgbClr val="FF6767"/>
    <a:srgbClr val="CC99FF"/>
    <a:srgbClr val="CC66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18" autoAdjust="0"/>
  </p:normalViewPr>
  <p:slideViewPr>
    <p:cSldViewPr>
      <p:cViewPr varScale="1">
        <p:scale>
          <a:sx n="89" d="100"/>
          <a:sy n="89" d="100"/>
        </p:scale>
        <p:origin x="85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0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54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font" Target="fonts/font6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font" Target="fonts/font1.fntdata"/><Relationship Id="rId110" Type="http://schemas.openxmlformats.org/officeDocument/2006/relationships/font" Target="fonts/font9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font" Target="fonts/font4.fntdata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font" Target="fonts/font2.fntdata"/><Relationship Id="rId108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font" Target="fonts/font5.fntdata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8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font" Target="fonts/font3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99F01E7-EC69-4EA7-9004-F05C4BF9B773}" type="datetimeFigureOut">
              <a:rPr lang="en-US"/>
              <a:pPr>
                <a:defRPr/>
              </a:pPr>
              <a:t>2015-11-30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1A86C81-4956-4459-8E44-C5C9E58F86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318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6197AF-74C5-4A38-9E57-9A3AF885AA66}" type="slidenum">
              <a:rPr lang="en-US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28798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BEF1615-A1D5-4E29-BB5A-3EB98AE4A34E}" type="slidenum">
              <a:rPr lang="en-US" smtClean="0"/>
              <a:pPr/>
              <a:t>60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01260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FA5D83A-8354-4E12-8A95-42A3D8229EDD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60618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B9DC93D-D9FD-490F-8B43-B4D125B78E23}" type="slidenum">
              <a:rPr lang="en-US" smtClean="0"/>
              <a:pPr/>
              <a:t>66</a:t>
            </a:fld>
            <a:endParaRPr 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42213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B997C2D-4255-4C8A-8FCD-A02FDB437753}" type="slidenum">
              <a:rPr lang="en-US" smtClean="0"/>
              <a:pPr/>
              <a:t>67</a:t>
            </a:fld>
            <a:endParaRPr lang="en-US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7817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9E4B102-0039-473D-B851-344262AEF4F9}" type="slidenum">
              <a:rPr lang="en-US" smtClean="0"/>
              <a:pPr/>
              <a:t>68</a:t>
            </a:fld>
            <a:endParaRPr lang="en-US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27740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851C3CF-E832-4007-A099-997AECCD7EA3}" type="slidenum">
              <a:rPr lang="en-US" smtClean="0"/>
              <a:pPr/>
              <a:t>69</a:t>
            </a:fld>
            <a:endParaRPr lang="en-US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0709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3F30D03-4FFC-4CF0-8074-D21D6E2B4478}" type="slidenum">
              <a:rPr lang="en-US" smtClean="0"/>
              <a:pPr/>
              <a:t>71</a:t>
            </a:fld>
            <a:endParaRPr lang="en-US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4904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5496154-83DE-4882-B79A-EFF892801976}" type="slidenum">
              <a:rPr lang="en-US" smtClean="0"/>
              <a:pPr/>
              <a:t>72</a:t>
            </a:fld>
            <a:endParaRPr lang="en-US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37034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C6DD405-3EDB-4862-B83B-A33F98BDE441}" type="slidenum">
              <a:rPr lang="en-US" smtClean="0"/>
              <a:pPr/>
              <a:t>73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21303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BBBC33D-AFCE-4875-BE63-627A6AD0CC7E}" type="slidenum">
              <a:rPr lang="en-US" smtClean="0"/>
              <a:pPr/>
              <a:t>75</a:t>
            </a:fld>
            <a:endParaRPr lang="en-US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3403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D30DCD5-33AD-4315-807F-2BAB4E3C3F12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297975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6862EB7-93C1-4EDC-8AC6-FCC057B5DC46}" type="slidenum">
              <a:rPr lang="en-US" smtClean="0"/>
              <a:pPr/>
              <a:t>76</a:t>
            </a:fld>
            <a:endParaRPr lang="en-US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85898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AEF149F-4877-480C-BB11-C868F18B43C9}" type="slidenum">
              <a:rPr lang="en-US" smtClean="0"/>
              <a:pPr/>
              <a:t>77</a:t>
            </a:fld>
            <a:endParaRPr lang="en-US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1208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692DEE0-6939-4B0C-81A9-85D6E3C46921}" type="slidenum">
              <a:rPr lang="en-US" smtClean="0"/>
              <a:pPr/>
              <a:t>78</a:t>
            </a:fld>
            <a:endParaRPr lang="en-US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2234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904AD01-4CB7-4FE3-88F7-C459A081AA44}" type="slidenum">
              <a:rPr lang="en-US" smtClean="0"/>
              <a:pPr/>
              <a:t>79</a:t>
            </a:fld>
            <a:endParaRPr lang="en-US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820736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1D39813-9288-4EBE-A24A-BE355831AEA6}" type="slidenum">
              <a:rPr lang="en-US" smtClean="0"/>
              <a:pPr/>
              <a:t>80</a:t>
            </a:fld>
            <a:endParaRPr lang="en-US" smtClean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482509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C6C212B-DD8C-4228-8479-6837E583B5BD}" type="slidenum">
              <a:rPr lang="en-US" smtClean="0"/>
              <a:pPr/>
              <a:t>81</a:t>
            </a:fld>
            <a:endParaRPr lang="en-US" smtClean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024783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656837F-D663-4C98-9250-FFBD7898A0F9}" type="slidenum">
              <a:rPr lang="en-US" smtClean="0"/>
              <a:pPr/>
              <a:t>82</a:t>
            </a:fld>
            <a:endParaRPr lang="en-US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836247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3BE3E0B-36E2-4DC6-A128-333C4373FB53}" type="slidenum">
              <a:rPr lang="en-US" smtClean="0"/>
              <a:pPr/>
              <a:t>83</a:t>
            </a:fld>
            <a:endParaRPr lang="en-US" smtClean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463404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FF46047-AA5C-4F4F-A50A-03382C125153}" type="slidenum">
              <a:rPr lang="en-US" smtClean="0"/>
              <a:pPr/>
              <a:t>84</a:t>
            </a:fld>
            <a:endParaRPr lang="en-US" smtClean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385799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B86EE08-D7E2-4E61-A22F-11C04C1DFD43}" type="slidenum">
              <a:rPr lang="en-US" smtClean="0"/>
              <a:pPr/>
              <a:t>86</a:t>
            </a:fld>
            <a:endParaRPr lang="en-US" smtClean="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32094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982D50-DDFD-4419-9A79-745E539AC3B7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14387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5DC60E5-43BE-4F57-AD4D-B4C6A325DA1C}" type="slidenum">
              <a:rPr lang="en-US" smtClean="0"/>
              <a:pPr/>
              <a:t>88</a:t>
            </a:fld>
            <a:endParaRPr lang="en-US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828874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7005187-CC62-4DD2-A101-AAB09F3C5AD3}" type="slidenum">
              <a:rPr lang="en-US" smtClean="0"/>
              <a:pPr/>
              <a:t>89</a:t>
            </a:fld>
            <a:endParaRPr lang="en-US" smtClean="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742488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3BC6CFB-DB52-44E6-9703-1E1EF5B067A1}" type="slidenum">
              <a:rPr lang="en-US" smtClean="0"/>
              <a:pPr/>
              <a:t>90</a:t>
            </a:fld>
            <a:endParaRPr lang="en-US" smtClean="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470037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CB6B6B2-C62C-492D-82B8-D31E143CAB1F}" type="slidenum">
              <a:rPr lang="en-US" smtClean="0"/>
              <a:pPr/>
              <a:t>91</a:t>
            </a:fld>
            <a:endParaRPr lang="en-US" smtClean="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614457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F0FA017-218A-40F2-A3FE-B46226F4235A}" type="slidenum">
              <a:rPr lang="en-US" smtClean="0"/>
              <a:pPr/>
              <a:t>92</a:t>
            </a:fld>
            <a:endParaRPr lang="en-US" smtClean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166346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880C3F5-99F3-4737-B832-EF1801B253EF}" type="slidenum">
              <a:rPr lang="en-US" smtClean="0"/>
              <a:pPr/>
              <a:t>93</a:t>
            </a:fld>
            <a:endParaRPr lang="en-US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527556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C166CDD-AB74-42B1-A855-891EC99B2C02}" type="slidenum">
              <a:rPr lang="en-US" smtClean="0"/>
              <a:pPr/>
              <a:t>94</a:t>
            </a:fld>
            <a:endParaRPr lang="en-US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102865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15E8FC2-6153-4EEB-92D6-A619410488F5}" type="slidenum">
              <a:rPr lang="en-US" smtClean="0"/>
              <a:pPr/>
              <a:t>95</a:t>
            </a:fld>
            <a:endParaRPr lang="en-US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669471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DD5728B-321D-41CF-AF77-5500592F5CBF}" type="slidenum">
              <a:rPr lang="en-US" smtClean="0"/>
              <a:pPr/>
              <a:t>96</a:t>
            </a:fld>
            <a:endParaRPr lang="en-US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49742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E2CA270-4C4B-482B-804D-B0C9250A7D03}" type="slidenum">
              <a:rPr lang="en-US" smtClean="0"/>
              <a:pPr/>
              <a:t>98</a:t>
            </a:fld>
            <a:endParaRPr lang="en-US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42714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C30DE8-E97C-4A9A-953F-FA203BE2C096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0780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8C25338-3EDC-4073-B8C1-CCB61A857C8C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4819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054E2C9-47CD-463B-B4EB-F559998366DB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5458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DF5016E-EF4E-469D-91A2-185BBD5AFD92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5174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5C8B5E2-04BF-4E55-9E78-B9319C9CB19B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7598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AE68CDB-4ABF-4A81-A3C2-39C0863D2744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623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6354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229100"/>
            <a:ext cx="40386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229100"/>
            <a:ext cx="40386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E0374DB-8E4C-484F-AF53-FC3884D612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3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3657600"/>
            <a:ext cx="91440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600">
                <a:solidFill>
                  <a:schemeClr val="bg1"/>
                </a:solidFill>
                <a:latin typeface="Cheltenhm XBdCn BT" pitchFamily="18" charset="0"/>
              </a:rPr>
              <a:t>And Then There </a:t>
            </a:r>
            <a:br>
              <a:rPr lang="en-US" sz="9600">
                <a:solidFill>
                  <a:schemeClr val="bg1"/>
                </a:solidFill>
                <a:latin typeface="Cheltenhm XBdCn BT" pitchFamily="18" charset="0"/>
              </a:rPr>
            </a:br>
            <a:r>
              <a:rPr lang="en-US" sz="9600">
                <a:solidFill>
                  <a:schemeClr val="bg1"/>
                </a:solidFill>
                <a:latin typeface="Cheltenhm XBdCn BT" pitchFamily="18" charset="0"/>
              </a:rPr>
              <a:t>Was JavaScript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2627313"/>
            <a:ext cx="9144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>
                <a:solidFill>
                  <a:schemeClr val="bg1"/>
                </a:solidFill>
                <a:latin typeface="Cheltenhm BdCn BT" pitchFamily="18" charset="0"/>
              </a:rPr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val="786826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624263" y="2019300"/>
            <a:ext cx="19097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Scheme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553200" y="2019300"/>
            <a:ext cx="10382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Self</a:t>
            </a:r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H="1" flipV="1">
            <a:off x="2133600" y="2743200"/>
            <a:ext cx="2133600" cy="1524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3" name="Line 7"/>
          <p:cNvSpPr>
            <a:spLocks noChangeShapeType="1"/>
          </p:cNvSpPr>
          <p:nvPr/>
        </p:nvSpPr>
        <p:spPr bwMode="auto">
          <a:xfrm>
            <a:off x="4495800" y="2743200"/>
            <a:ext cx="152400" cy="1524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4" name="Text Box 8"/>
          <p:cNvSpPr txBox="1">
            <a:spLocks noChangeArrowheads="1"/>
          </p:cNvSpPr>
          <p:nvPr/>
        </p:nvSpPr>
        <p:spPr bwMode="auto">
          <a:xfrm>
            <a:off x="1447800" y="2019300"/>
            <a:ext cx="1158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Java</a:t>
            </a:r>
          </a:p>
        </p:txBody>
      </p:sp>
      <p:sp>
        <p:nvSpPr>
          <p:cNvPr id="12296" name="Line 10"/>
          <p:cNvSpPr>
            <a:spLocks noChangeShapeType="1"/>
          </p:cNvSpPr>
          <p:nvPr/>
        </p:nvSpPr>
        <p:spPr bwMode="auto">
          <a:xfrm flipV="1">
            <a:off x="5029200" y="2895600"/>
            <a:ext cx="2057400" cy="13716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8" name="Text Box 9"/>
          <p:cNvSpPr txBox="1">
            <a:spLocks noChangeArrowheads="1"/>
          </p:cNvSpPr>
          <p:nvPr/>
        </p:nvSpPr>
        <p:spPr bwMode="auto">
          <a:xfrm>
            <a:off x="3276601" y="4267200"/>
            <a:ext cx="300710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>
                    <a:lumMod val="75000"/>
                  </a:schemeClr>
                </a:solidFill>
                <a:latin typeface="Cheltenhm BdHd BT" pitchFamily="18" charset="0"/>
              </a:rPr>
              <a:t>LiveScript</a:t>
            </a:r>
            <a:endParaRPr lang="en-US" sz="4000" dirty="0" smtClean="0">
              <a:solidFill>
                <a:schemeClr val="bg1">
                  <a:lumMod val="75000"/>
                </a:schemeClr>
              </a:solidFill>
              <a:latin typeface="Cheltenhm BdHd BT" pitchFamily="18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Cheltenhm BdHd BT" pitchFamily="18" charset="0"/>
              </a:rPr>
              <a:t>JavaScript</a:t>
            </a:r>
          </a:p>
          <a:p>
            <a:pPr algn="ctr"/>
            <a:r>
              <a:rPr lang="en-US" sz="4000" dirty="0" smtClean="0">
                <a:latin typeface="Cheltenhm BdHd BT" pitchFamily="18" charset="0"/>
              </a:rPr>
              <a:t>JScript</a:t>
            </a:r>
          </a:p>
          <a:p>
            <a:pPr algn="ctr"/>
            <a:r>
              <a:rPr lang="en-US" sz="4000" dirty="0" smtClean="0">
                <a:latin typeface="Cheltenhm BdHd BT" pitchFamily="18" charset="0"/>
              </a:rPr>
              <a:t>ECMAScript</a:t>
            </a:r>
            <a:endParaRPr lang="en-US" sz="4000" dirty="0">
              <a:latin typeface="Cheltenhm BdHd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19706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624263" y="2019300"/>
            <a:ext cx="19097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Scheme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553200" y="2019300"/>
            <a:ext cx="10382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Self</a:t>
            </a:r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H="1" flipV="1">
            <a:off x="2133600" y="2743200"/>
            <a:ext cx="2133600" cy="1524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3" name="Line 7"/>
          <p:cNvSpPr>
            <a:spLocks noChangeShapeType="1"/>
          </p:cNvSpPr>
          <p:nvPr/>
        </p:nvSpPr>
        <p:spPr bwMode="auto">
          <a:xfrm>
            <a:off x="4495800" y="2743200"/>
            <a:ext cx="152400" cy="1524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4" name="Text Box 8"/>
          <p:cNvSpPr txBox="1">
            <a:spLocks noChangeArrowheads="1"/>
          </p:cNvSpPr>
          <p:nvPr/>
        </p:nvSpPr>
        <p:spPr bwMode="auto">
          <a:xfrm>
            <a:off x="1447800" y="2019300"/>
            <a:ext cx="1158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Java</a:t>
            </a:r>
          </a:p>
        </p:txBody>
      </p:sp>
      <p:sp>
        <p:nvSpPr>
          <p:cNvPr id="12296" name="Line 10"/>
          <p:cNvSpPr>
            <a:spLocks noChangeShapeType="1"/>
          </p:cNvSpPr>
          <p:nvPr/>
        </p:nvSpPr>
        <p:spPr bwMode="auto">
          <a:xfrm flipV="1">
            <a:off x="5029200" y="2895600"/>
            <a:ext cx="2057400" cy="13716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8" name="Text Box 9"/>
          <p:cNvSpPr txBox="1">
            <a:spLocks noChangeArrowheads="1"/>
          </p:cNvSpPr>
          <p:nvPr/>
        </p:nvSpPr>
        <p:spPr bwMode="auto">
          <a:xfrm>
            <a:off x="3276601" y="4267200"/>
            <a:ext cx="300710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>
                    <a:lumMod val="65000"/>
                  </a:schemeClr>
                </a:solidFill>
                <a:latin typeface="Cheltenhm BdHd BT" pitchFamily="18" charset="0"/>
              </a:rPr>
              <a:t>LiveScript</a:t>
            </a:r>
            <a:endParaRPr lang="en-US" sz="4000" dirty="0" smtClean="0">
              <a:solidFill>
                <a:schemeClr val="bg1">
                  <a:lumMod val="65000"/>
                </a:schemeClr>
              </a:solidFill>
              <a:latin typeface="Cheltenhm BdHd BT" pitchFamily="18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Cheltenhm BdHd BT" pitchFamily="18" charset="0"/>
              </a:rPr>
              <a:t>JavaScript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Cheltenhm BdHd BT" pitchFamily="18" charset="0"/>
              </a:rPr>
              <a:t>JScript</a:t>
            </a:r>
          </a:p>
          <a:p>
            <a:pPr algn="ctr"/>
            <a:r>
              <a:rPr lang="en-US" sz="4000" dirty="0" smtClean="0">
                <a:latin typeface="Cheltenhm BdHd BT" pitchFamily="18" charset="0"/>
              </a:rPr>
              <a:t>ECMAScript</a:t>
            </a:r>
            <a:endParaRPr lang="en-US" sz="4000" dirty="0">
              <a:latin typeface="Cheltenhm BdHd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40926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624263" y="2019300"/>
            <a:ext cx="19097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Scheme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553200" y="2019300"/>
            <a:ext cx="10382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Self</a:t>
            </a:r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H="1" flipV="1">
            <a:off x="2133600" y="2743200"/>
            <a:ext cx="2133600" cy="1524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3" name="Line 7"/>
          <p:cNvSpPr>
            <a:spLocks noChangeShapeType="1"/>
          </p:cNvSpPr>
          <p:nvPr/>
        </p:nvSpPr>
        <p:spPr bwMode="auto">
          <a:xfrm>
            <a:off x="4495800" y="2743200"/>
            <a:ext cx="152400" cy="1524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4" name="Text Box 8"/>
          <p:cNvSpPr txBox="1">
            <a:spLocks noChangeArrowheads="1"/>
          </p:cNvSpPr>
          <p:nvPr/>
        </p:nvSpPr>
        <p:spPr bwMode="auto">
          <a:xfrm>
            <a:off x="1447800" y="2019300"/>
            <a:ext cx="1158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Java</a:t>
            </a:r>
          </a:p>
        </p:txBody>
      </p:sp>
      <p:sp>
        <p:nvSpPr>
          <p:cNvPr id="12296" name="Line 10"/>
          <p:cNvSpPr>
            <a:spLocks noChangeShapeType="1"/>
          </p:cNvSpPr>
          <p:nvPr/>
        </p:nvSpPr>
        <p:spPr bwMode="auto">
          <a:xfrm flipV="1">
            <a:off x="5029200" y="2895600"/>
            <a:ext cx="2057400" cy="13716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8" name="Text Box 9"/>
          <p:cNvSpPr txBox="1">
            <a:spLocks noChangeArrowheads="1"/>
          </p:cNvSpPr>
          <p:nvPr/>
        </p:nvSpPr>
        <p:spPr bwMode="auto">
          <a:xfrm>
            <a:off x="3276601" y="4267200"/>
            <a:ext cx="300710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heltenhm BdHd BT" pitchFamily="18" charset="0"/>
              </a:rPr>
              <a:t>LiveScript</a:t>
            </a:r>
            <a:endParaRPr lang="en-US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heltenhm BdHd BT" pitchFamily="18" charset="0"/>
            </a:endParaRPr>
          </a:p>
          <a:p>
            <a:pPr algn="ctr"/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Cheltenhm BdHd BT" pitchFamily="18" charset="0"/>
              </a:rPr>
              <a:t>JavaScript</a:t>
            </a:r>
          </a:p>
          <a:p>
            <a:pPr algn="ctr"/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Cheltenhm BdHd BT" pitchFamily="18" charset="0"/>
              </a:rPr>
              <a:t>JScript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Cheltenhm BdHd BT" pitchFamily="18" charset="0"/>
              </a:rPr>
              <a:t>ECMAScript</a:t>
            </a:r>
            <a:endParaRPr lang="en-US" sz="4000" dirty="0">
              <a:solidFill>
                <a:schemeClr val="bg1"/>
              </a:solidFill>
              <a:latin typeface="Cheltenhm BdHd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458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ECMAScript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1999 Third Edition	ES3</a:t>
            </a:r>
          </a:p>
          <a:p>
            <a:r>
              <a:rPr lang="en-US" dirty="0" smtClean="0"/>
              <a:t>2009 Fifth Edition		ES5</a:t>
            </a:r>
          </a:p>
          <a:p>
            <a:pPr lvl="1"/>
            <a:r>
              <a:rPr lang="en-US" dirty="0" smtClean="0"/>
              <a:t>Default</a:t>
            </a:r>
          </a:p>
          <a:p>
            <a:pPr lvl="1"/>
            <a:r>
              <a:rPr lang="en-US" dirty="0" smtClean="0"/>
              <a:t>Strict</a:t>
            </a:r>
          </a:p>
          <a:p>
            <a:r>
              <a:rPr lang="en-US" dirty="0" smtClean="0"/>
              <a:t>2015 Sixth Edition		ES6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Where do Bad Parts come from?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Legacy</a:t>
            </a:r>
          </a:p>
          <a:p>
            <a:pPr eaLnBrk="1" hangingPunct="1"/>
            <a:r>
              <a:rPr lang="en-US" smtClean="0"/>
              <a:t>Good Intentions</a:t>
            </a:r>
          </a:p>
          <a:p>
            <a:pPr eaLnBrk="1" hangingPunct="1"/>
            <a:r>
              <a:rPr lang="en-US" smtClean="0"/>
              <a:t>Haste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For the most part, the bad parts can be avoided.</a:t>
            </a:r>
          </a:p>
          <a:p>
            <a:pPr eaLnBrk="1" hangingPunct="1"/>
            <a:r>
              <a:rPr lang="en-US" smtClean="0"/>
              <a:t>The problem with the bad parts isn’t that they are useless.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Objects</a:t>
            </a:r>
          </a:p>
        </p:txBody>
      </p:sp>
      <p:sp>
        <p:nvSpPr>
          <p:cNvPr id="15363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object is a dynamic collection of properties.</a:t>
            </a:r>
            <a:br>
              <a:rPr lang="en-US" smtClean="0"/>
            </a:br>
            <a:endParaRPr 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Every property has a key string that is unique within that object.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Get, set, and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get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object.name				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object[expression]			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set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object.name = value;		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object[expression] = value;</a:t>
            </a:r>
          </a:p>
          <a:p>
            <a:pPr lvl="1">
              <a:buFontTx/>
              <a:buNone/>
              <a:defRPr/>
            </a:pPr>
            <a:endParaRPr lang="en-US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delete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delete object.name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delete object[expression]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[keys] must be strings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Automatic type coercion.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An expressive notation for creating objects.</a:t>
            </a:r>
          </a:p>
          <a:p>
            <a:pPr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my_object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{</a:t>
            </a:r>
          </a:p>
          <a:p>
            <a:pPr>
              <a:buFontTx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foo: bar,</a:t>
            </a:r>
          </a:p>
          <a:p>
            <a:pPr>
              <a:buFontTx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name: "value",</a:t>
            </a:r>
          </a:p>
          <a:p>
            <a:pPr>
              <a:buFontTx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"@#$%*": 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grawlix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FontTx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FontTx/>
              <a:buNone/>
              <a:defRPr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152775" y="685800"/>
            <a:ext cx="32337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The Big Bang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521075" y="5105400"/>
            <a:ext cx="24987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JavaScript</a:t>
            </a: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2667000" y="2895600"/>
            <a:ext cx="42068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The Dawn of Man</a:t>
            </a:r>
          </a:p>
        </p:txBody>
      </p:sp>
      <p:sp>
        <p:nvSpPr>
          <p:cNvPr id="4101" name="Line 6"/>
          <p:cNvSpPr>
            <a:spLocks noChangeShapeType="1"/>
          </p:cNvSpPr>
          <p:nvPr/>
        </p:nvSpPr>
        <p:spPr bwMode="auto">
          <a:xfrm flipH="1" flipV="1">
            <a:off x="4838700" y="1447800"/>
            <a:ext cx="0" cy="14478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2" name="Line 11"/>
          <p:cNvSpPr>
            <a:spLocks noChangeShapeType="1"/>
          </p:cNvSpPr>
          <p:nvPr/>
        </p:nvSpPr>
        <p:spPr bwMode="auto">
          <a:xfrm flipV="1">
            <a:off x="4838700" y="3657600"/>
            <a:ext cx="0" cy="12954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Classes v Prototypes</a:t>
            </a:r>
          </a:p>
        </p:txBody>
      </p:sp>
      <p:sp>
        <p:nvSpPr>
          <p:cNvPr id="19459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prototypes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an object that you like.</a:t>
            </a:r>
          </a:p>
          <a:p>
            <a:r>
              <a:rPr lang="en-US" dirty="0" smtClean="0"/>
              <a:t>Create new instances that inherit from that object.</a:t>
            </a:r>
          </a:p>
          <a:p>
            <a:r>
              <a:rPr lang="en-US" dirty="0" smtClean="0"/>
              <a:t>Customize the new objects.</a:t>
            </a:r>
          </a:p>
          <a:p>
            <a:endParaRPr lang="en-US" dirty="0" smtClean="0"/>
          </a:p>
          <a:p>
            <a:r>
              <a:rPr lang="en-US" dirty="0" smtClean="0"/>
              <a:t>Classification </a:t>
            </a:r>
            <a:r>
              <a:rPr lang="en-US" dirty="0"/>
              <a:t>and t</a:t>
            </a:r>
            <a:r>
              <a:rPr lang="en-US" dirty="0" smtClean="0"/>
              <a:t>axonomy </a:t>
            </a:r>
            <a:r>
              <a:rPr lang="en-US" dirty="0" smtClean="0"/>
              <a:t>are </a:t>
            </a:r>
            <a:r>
              <a:rPr lang="en-US" dirty="0" smtClean="0"/>
              <a:t>not necessary.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Delegation</a:t>
            </a:r>
          </a:p>
        </p:txBody>
      </p:sp>
      <p:sp>
        <p:nvSpPr>
          <p:cNvPr id="21507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Differential Inheritance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Object.create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heltenhm BdItHd BT" pitchFamily="18" charset="0"/>
                <a:cs typeface="Courier New" pitchFamily="49" charset="0"/>
              </a:rPr>
              <a:t>prototype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Prototypal 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33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Text Box 3"/>
          <p:cNvSpPr txBox="1">
            <a:spLocks noChangeArrowheads="1"/>
          </p:cNvSpPr>
          <p:nvPr/>
        </p:nvSpPr>
        <p:spPr bwMode="auto">
          <a:xfrm>
            <a:off x="762000" y="610612"/>
            <a:ext cx="7772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</a:rPr>
              <a:t>var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 mother = {</a:t>
            </a:r>
          </a:p>
          <a:p>
            <a:pPr algn="l">
              <a:spcBef>
                <a:spcPts val="0"/>
              </a:spcBef>
            </a:pP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   a: 1,</a:t>
            </a:r>
          </a:p>
          <a:p>
            <a:pPr algn="l">
              <a:spcBef>
                <a:spcPts val="0"/>
              </a:spcBef>
            </a:pP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   b: 2</a:t>
            </a:r>
          </a:p>
          <a:p>
            <a:pPr algn="l">
              <a:spcBef>
                <a:spcPts val="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};</a:t>
            </a:r>
            <a:endParaRPr lang="en-US" sz="24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graphicFrame>
        <p:nvGraphicFramePr>
          <p:cNvPr id="213134" name="Group 14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266615411"/>
              </p:ext>
            </p:extLst>
          </p:nvPr>
        </p:nvGraphicFramePr>
        <p:xfrm>
          <a:off x="4495800" y="5029200"/>
          <a:ext cx="1295400" cy="100584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 Box 145"/>
          <p:cNvSpPr txBox="1">
            <a:spLocks noChangeArrowheads="1"/>
          </p:cNvSpPr>
          <p:nvPr/>
        </p:nvSpPr>
        <p:spPr bwMode="auto">
          <a:xfrm>
            <a:off x="4495800" y="4648200"/>
            <a:ext cx="10118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mother</a:t>
            </a:r>
            <a:endParaRPr lang="en-US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6" name="Line 149"/>
          <p:cNvSpPr>
            <a:spLocks noChangeShapeType="1"/>
          </p:cNvSpPr>
          <p:nvPr/>
        </p:nvSpPr>
        <p:spPr bwMode="auto">
          <a:xfrm flipV="1">
            <a:off x="5518974" y="5049838"/>
            <a:ext cx="1139825" cy="817562"/>
          </a:xfrm>
          <a:prstGeom prst="line">
            <a:avLst/>
          </a:prstGeom>
          <a:noFill/>
          <a:ln w="127000">
            <a:solidFill>
              <a:srgbClr val="C00000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Text Box 145"/>
          <p:cNvSpPr txBox="1">
            <a:spLocks noChangeArrowheads="1"/>
          </p:cNvSpPr>
          <p:nvPr/>
        </p:nvSpPr>
        <p:spPr bwMode="auto">
          <a:xfrm>
            <a:off x="6684385" y="4648200"/>
            <a:ext cx="2390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</a:rPr>
              <a:t>Object.prototype</a:t>
            </a:r>
            <a:endParaRPr lang="en-US" b="1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02260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Text Box 3"/>
          <p:cNvSpPr txBox="1">
            <a:spLocks noChangeArrowheads="1"/>
          </p:cNvSpPr>
          <p:nvPr/>
        </p:nvSpPr>
        <p:spPr bwMode="auto">
          <a:xfrm>
            <a:off x="762000" y="610612"/>
            <a:ext cx="77724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</a:rPr>
              <a:t>var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 mother = {</a:t>
            </a:r>
          </a:p>
          <a:p>
            <a:pPr algn="l">
              <a:spcBef>
                <a:spcPts val="0"/>
              </a:spcBef>
            </a:pP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   a: 1,</a:t>
            </a:r>
          </a:p>
          <a:p>
            <a:pPr algn="l">
              <a:spcBef>
                <a:spcPts val="0"/>
              </a:spcBef>
            </a:pP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   b: 2</a:t>
            </a:r>
          </a:p>
          <a:p>
            <a:pPr algn="l">
              <a:spcBef>
                <a:spcPts val="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endParaRPr lang="en-US" sz="24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</a:rPr>
              <a:t>var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 daughter =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</a:rPr>
              <a:t>Object.create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(mother);</a:t>
            </a:r>
            <a:endParaRPr lang="en-US" sz="24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graphicFrame>
        <p:nvGraphicFramePr>
          <p:cNvPr id="213134" name="Group 14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266615411"/>
              </p:ext>
            </p:extLst>
          </p:nvPr>
        </p:nvGraphicFramePr>
        <p:xfrm>
          <a:off x="4495800" y="5029200"/>
          <a:ext cx="1295400" cy="100584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3123" name="Group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820023"/>
              </p:ext>
            </p:extLst>
          </p:nvPr>
        </p:nvGraphicFramePr>
        <p:xfrm>
          <a:off x="1752600" y="5029200"/>
          <a:ext cx="1828800" cy="100584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3141" name="Line 149"/>
          <p:cNvSpPr>
            <a:spLocks noChangeShapeType="1"/>
          </p:cNvSpPr>
          <p:nvPr/>
        </p:nvSpPr>
        <p:spPr bwMode="auto">
          <a:xfrm flipV="1">
            <a:off x="3358479" y="5049838"/>
            <a:ext cx="1139825" cy="817562"/>
          </a:xfrm>
          <a:prstGeom prst="line">
            <a:avLst/>
          </a:prstGeom>
          <a:noFill/>
          <a:ln w="127000">
            <a:solidFill>
              <a:srgbClr val="C00000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3137" name="Text Box 145"/>
          <p:cNvSpPr txBox="1">
            <a:spLocks noChangeArrowheads="1"/>
          </p:cNvSpPr>
          <p:nvPr/>
        </p:nvSpPr>
        <p:spPr bwMode="auto">
          <a:xfrm>
            <a:off x="1752600" y="4648200"/>
            <a:ext cx="12875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daughter</a:t>
            </a:r>
            <a:endParaRPr lang="en-US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3" name="Text Box 145"/>
          <p:cNvSpPr txBox="1">
            <a:spLocks noChangeArrowheads="1"/>
          </p:cNvSpPr>
          <p:nvPr/>
        </p:nvSpPr>
        <p:spPr bwMode="auto">
          <a:xfrm>
            <a:off x="4495800" y="4648200"/>
            <a:ext cx="10118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mother</a:t>
            </a:r>
            <a:endParaRPr lang="en-US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6" name="Line 149"/>
          <p:cNvSpPr>
            <a:spLocks noChangeShapeType="1"/>
          </p:cNvSpPr>
          <p:nvPr/>
        </p:nvSpPr>
        <p:spPr bwMode="auto">
          <a:xfrm flipV="1">
            <a:off x="5518974" y="5049838"/>
            <a:ext cx="1139825" cy="817562"/>
          </a:xfrm>
          <a:prstGeom prst="line">
            <a:avLst/>
          </a:prstGeom>
          <a:noFill/>
          <a:ln w="127000">
            <a:solidFill>
              <a:srgbClr val="C00000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Text Box 145"/>
          <p:cNvSpPr txBox="1">
            <a:spLocks noChangeArrowheads="1"/>
          </p:cNvSpPr>
          <p:nvPr/>
        </p:nvSpPr>
        <p:spPr bwMode="auto">
          <a:xfrm>
            <a:off x="6684385" y="4648200"/>
            <a:ext cx="2390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</a:rPr>
              <a:t>Object.prototype</a:t>
            </a:r>
            <a:endParaRPr lang="en-US" b="1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93897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Text Box 3"/>
          <p:cNvSpPr txBox="1">
            <a:spLocks noChangeArrowheads="1"/>
          </p:cNvSpPr>
          <p:nvPr/>
        </p:nvSpPr>
        <p:spPr bwMode="auto">
          <a:xfrm>
            <a:off x="762000" y="610612"/>
            <a:ext cx="77724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</a:rPr>
              <a:t>var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 mother = {</a:t>
            </a:r>
          </a:p>
          <a:p>
            <a:pPr algn="l">
              <a:spcBef>
                <a:spcPts val="0"/>
              </a:spcBef>
            </a:pP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   a: 1,</a:t>
            </a:r>
          </a:p>
          <a:p>
            <a:pPr algn="l">
              <a:spcBef>
                <a:spcPts val="0"/>
              </a:spcBef>
            </a:pP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   b: 2</a:t>
            </a:r>
          </a:p>
          <a:p>
            <a:pPr algn="l">
              <a:spcBef>
                <a:spcPts val="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endParaRPr lang="en-US" sz="24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</a:rPr>
              <a:t>var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 daughter =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</a:rPr>
              <a:t>Object.create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(mother);</a:t>
            </a:r>
          </a:p>
          <a:p>
            <a:pPr algn="l">
              <a:spcBef>
                <a:spcPts val="0"/>
              </a:spcBef>
            </a:pP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</a:rPr>
              <a:t>daughter.b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 += 2;</a:t>
            </a:r>
            <a:endParaRPr lang="en-US" sz="24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graphicFrame>
        <p:nvGraphicFramePr>
          <p:cNvPr id="213134" name="Group 14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266615411"/>
              </p:ext>
            </p:extLst>
          </p:nvPr>
        </p:nvGraphicFramePr>
        <p:xfrm>
          <a:off x="4495800" y="5029200"/>
          <a:ext cx="1295400" cy="100584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3123" name="Group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697000"/>
              </p:ext>
            </p:extLst>
          </p:nvPr>
        </p:nvGraphicFramePr>
        <p:xfrm>
          <a:off x="1752600" y="5029200"/>
          <a:ext cx="1828800" cy="100584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3141" name="Line 149"/>
          <p:cNvSpPr>
            <a:spLocks noChangeShapeType="1"/>
          </p:cNvSpPr>
          <p:nvPr/>
        </p:nvSpPr>
        <p:spPr bwMode="auto">
          <a:xfrm flipV="1">
            <a:off x="3358479" y="5049838"/>
            <a:ext cx="1139825" cy="817562"/>
          </a:xfrm>
          <a:prstGeom prst="line">
            <a:avLst/>
          </a:prstGeom>
          <a:noFill/>
          <a:ln w="127000">
            <a:solidFill>
              <a:srgbClr val="C00000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3137" name="Text Box 145"/>
          <p:cNvSpPr txBox="1">
            <a:spLocks noChangeArrowheads="1"/>
          </p:cNvSpPr>
          <p:nvPr/>
        </p:nvSpPr>
        <p:spPr bwMode="auto">
          <a:xfrm>
            <a:off x="1752600" y="4648200"/>
            <a:ext cx="12875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daughter</a:t>
            </a:r>
            <a:endParaRPr lang="en-US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3" name="Text Box 145"/>
          <p:cNvSpPr txBox="1">
            <a:spLocks noChangeArrowheads="1"/>
          </p:cNvSpPr>
          <p:nvPr/>
        </p:nvSpPr>
        <p:spPr bwMode="auto">
          <a:xfrm>
            <a:off x="4495800" y="4648200"/>
            <a:ext cx="10118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mother</a:t>
            </a:r>
            <a:endParaRPr lang="en-US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6" name="Line 149"/>
          <p:cNvSpPr>
            <a:spLocks noChangeShapeType="1"/>
          </p:cNvSpPr>
          <p:nvPr/>
        </p:nvSpPr>
        <p:spPr bwMode="auto">
          <a:xfrm flipV="1">
            <a:off x="5518974" y="5049838"/>
            <a:ext cx="1139825" cy="817562"/>
          </a:xfrm>
          <a:prstGeom prst="line">
            <a:avLst/>
          </a:prstGeom>
          <a:noFill/>
          <a:ln w="127000">
            <a:solidFill>
              <a:srgbClr val="C00000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Text Box 145"/>
          <p:cNvSpPr txBox="1">
            <a:spLocks noChangeArrowheads="1"/>
          </p:cNvSpPr>
          <p:nvPr/>
        </p:nvSpPr>
        <p:spPr bwMode="auto">
          <a:xfrm>
            <a:off x="6684385" y="4648200"/>
            <a:ext cx="2390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</a:rPr>
              <a:t>Object.prototype</a:t>
            </a:r>
            <a:endParaRPr lang="en-US" b="1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44213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Text Box 3"/>
          <p:cNvSpPr txBox="1">
            <a:spLocks noChangeArrowheads="1"/>
          </p:cNvSpPr>
          <p:nvPr/>
        </p:nvSpPr>
        <p:spPr bwMode="auto">
          <a:xfrm>
            <a:off x="762000" y="610612"/>
            <a:ext cx="77724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</a:rPr>
              <a:t>var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 mother = {</a:t>
            </a:r>
          </a:p>
          <a:p>
            <a:pPr algn="l">
              <a:spcBef>
                <a:spcPts val="0"/>
              </a:spcBef>
            </a:pP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   a: 1,</a:t>
            </a:r>
          </a:p>
          <a:p>
            <a:pPr algn="l">
              <a:spcBef>
                <a:spcPts val="0"/>
              </a:spcBef>
            </a:pP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   b: 2</a:t>
            </a:r>
          </a:p>
          <a:p>
            <a:pPr algn="l">
              <a:spcBef>
                <a:spcPts val="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endParaRPr lang="en-US" sz="24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</a:rPr>
              <a:t>var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 daughter =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</a:rPr>
              <a:t>Object.create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(mother);</a:t>
            </a:r>
          </a:p>
          <a:p>
            <a:pPr algn="l">
              <a:spcBef>
                <a:spcPts val="0"/>
              </a:spcBef>
            </a:pP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</a:rPr>
              <a:t>daughter.b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 += 2;</a:t>
            </a:r>
          </a:p>
          <a:p>
            <a:pPr algn="l">
              <a:spcBef>
                <a:spcPts val="0"/>
              </a:spcBef>
            </a:pP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</a:rPr>
              <a:t>daughter.c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 = 9;</a:t>
            </a:r>
            <a:endParaRPr lang="en-US" sz="24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graphicFrame>
        <p:nvGraphicFramePr>
          <p:cNvPr id="213134" name="Group 14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266615411"/>
              </p:ext>
            </p:extLst>
          </p:nvPr>
        </p:nvGraphicFramePr>
        <p:xfrm>
          <a:off x="4495800" y="5029200"/>
          <a:ext cx="1295400" cy="100584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3123" name="Group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49505"/>
              </p:ext>
            </p:extLst>
          </p:nvPr>
        </p:nvGraphicFramePr>
        <p:xfrm>
          <a:off x="1752600" y="5029200"/>
          <a:ext cx="1828800" cy="100584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3141" name="Line 149"/>
          <p:cNvSpPr>
            <a:spLocks noChangeShapeType="1"/>
          </p:cNvSpPr>
          <p:nvPr/>
        </p:nvSpPr>
        <p:spPr bwMode="auto">
          <a:xfrm flipV="1">
            <a:off x="3358479" y="5049838"/>
            <a:ext cx="1139825" cy="817562"/>
          </a:xfrm>
          <a:prstGeom prst="line">
            <a:avLst/>
          </a:prstGeom>
          <a:noFill/>
          <a:ln w="127000">
            <a:solidFill>
              <a:srgbClr val="C00000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3137" name="Text Box 145"/>
          <p:cNvSpPr txBox="1">
            <a:spLocks noChangeArrowheads="1"/>
          </p:cNvSpPr>
          <p:nvPr/>
        </p:nvSpPr>
        <p:spPr bwMode="auto">
          <a:xfrm>
            <a:off x="1752600" y="4648200"/>
            <a:ext cx="12875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daughter</a:t>
            </a:r>
            <a:endParaRPr lang="en-US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3" name="Text Box 145"/>
          <p:cNvSpPr txBox="1">
            <a:spLocks noChangeArrowheads="1"/>
          </p:cNvSpPr>
          <p:nvPr/>
        </p:nvSpPr>
        <p:spPr bwMode="auto">
          <a:xfrm>
            <a:off x="4495800" y="4648200"/>
            <a:ext cx="10118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mother</a:t>
            </a:r>
            <a:endParaRPr lang="en-US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6" name="Line 149"/>
          <p:cNvSpPr>
            <a:spLocks noChangeShapeType="1"/>
          </p:cNvSpPr>
          <p:nvPr/>
        </p:nvSpPr>
        <p:spPr bwMode="auto">
          <a:xfrm flipV="1">
            <a:off x="5518974" y="5049838"/>
            <a:ext cx="1139825" cy="817562"/>
          </a:xfrm>
          <a:prstGeom prst="line">
            <a:avLst/>
          </a:prstGeom>
          <a:noFill/>
          <a:ln w="127000">
            <a:solidFill>
              <a:srgbClr val="C00000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Text Box 145"/>
          <p:cNvSpPr txBox="1">
            <a:spLocks noChangeArrowheads="1"/>
          </p:cNvSpPr>
          <p:nvPr/>
        </p:nvSpPr>
        <p:spPr bwMode="auto">
          <a:xfrm>
            <a:off x="6684385" y="4648200"/>
            <a:ext cx="2390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</a:rPr>
              <a:t>Object.prototype</a:t>
            </a:r>
            <a:endParaRPr lang="en-US" b="1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61874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Object.create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(null)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61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and …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Number</a:t>
            </a:r>
          </a:p>
          <a:p>
            <a:pPr eaLnBrk="1" hangingPunct="1"/>
            <a:r>
              <a:rPr lang="en-US" dirty="0" smtClean="0"/>
              <a:t>Boolean</a:t>
            </a:r>
          </a:p>
          <a:p>
            <a:pPr eaLnBrk="1" hangingPunct="1"/>
            <a:r>
              <a:rPr lang="en-US" dirty="0" smtClean="0"/>
              <a:t>String</a:t>
            </a:r>
          </a:p>
          <a:p>
            <a:pPr eaLnBrk="1" hangingPunct="1"/>
            <a:r>
              <a:rPr lang="en-US" dirty="0" smtClean="0"/>
              <a:t>Array</a:t>
            </a:r>
          </a:p>
          <a:p>
            <a:pPr eaLnBrk="1" hangingPunct="1"/>
            <a:r>
              <a:rPr lang="en-US" dirty="0" smtClean="0"/>
              <a:t>Date</a:t>
            </a:r>
          </a:p>
          <a:p>
            <a:pPr eaLnBrk="1" hangingPunct="1"/>
            <a:r>
              <a:rPr lang="en-US" dirty="0" err="1" smtClean="0"/>
              <a:t>RegExp</a:t>
            </a:r>
            <a:endParaRPr lang="en-US" dirty="0" smtClean="0"/>
          </a:p>
          <a:p>
            <a:pPr eaLnBrk="1" hangingPunct="1"/>
            <a:r>
              <a:rPr lang="en-US" dirty="0" smtClean="0"/>
              <a:t>Function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First Important Discovery of the 21</a:t>
            </a:r>
            <a:r>
              <a:rPr lang="en-US" baseline="30000" smtClean="0"/>
              <a:t>st</a:t>
            </a:r>
            <a:r>
              <a:rPr lang="en-US" smtClean="0"/>
              <a:t> Century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JavaScript has good parts.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Number</a:t>
            </a:r>
          </a:p>
        </p:txBody>
      </p:sp>
      <p:sp>
        <p:nvSpPr>
          <p:cNvPr id="29699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Number literals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.01024e4 </a:t>
            </a:r>
          </a:p>
          <a:p>
            <a:pPr algn="ctr">
              <a:buFontTx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1.024e+3</a:t>
            </a:r>
          </a:p>
          <a:p>
            <a:pPr algn="ctr">
              <a:buFontTx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 10.24E2</a:t>
            </a:r>
          </a:p>
          <a:p>
            <a:pPr algn="ctr">
              <a:buFontTx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 102.4E+1 </a:t>
            </a:r>
          </a:p>
          <a:p>
            <a:pPr algn="ctr">
              <a:buFontTx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1024.e0 </a:t>
            </a:r>
          </a:p>
          <a:p>
            <a:pPr algn="ctr">
              <a:buFontTx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1024.00 </a:t>
            </a:r>
          </a:p>
          <a:p>
            <a:pPr algn="ctr">
              <a:buFontTx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1024 </a:t>
            </a:r>
          </a:p>
          <a:p>
            <a:pPr algn="ctr">
              <a:buFontTx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10240e-1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Numbers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en-US" dirty="0" smtClean="0"/>
              <a:t>Only one number type</a:t>
            </a:r>
          </a:p>
          <a:p>
            <a:pPr lvl="1" eaLnBrk="1" hangingPunct="1">
              <a:lnSpc>
                <a:spcPct val="90000"/>
              </a:lnSpc>
              <a:spcAft>
                <a:spcPct val="50000"/>
              </a:spcAft>
              <a:buFontTx/>
              <a:buNone/>
            </a:pPr>
            <a:r>
              <a:rPr lang="en-US" dirty="0" smtClean="0"/>
              <a:t>No integer types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en-US" dirty="0" smtClean="0"/>
              <a:t>64-bit </a:t>
            </a:r>
            <a:r>
              <a:rPr lang="en-US" dirty="0" smtClean="0"/>
              <a:t>binary floating </a:t>
            </a:r>
            <a:r>
              <a:rPr lang="en-US" dirty="0" smtClean="0"/>
              <a:t>point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en-US" dirty="0" smtClean="0"/>
              <a:t>IEEE-754 (aka </a:t>
            </a:r>
            <a:r>
              <a:rPr lang="en-US" b="1" dirty="0" smtClean="0">
                <a:latin typeface="Courier New" pitchFamily="49" charset="0"/>
              </a:rPr>
              <a:t>Double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Good that we don’t have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int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a &gt; 0</a:t>
            </a:r>
          </a:p>
          <a:p>
            <a:pPr algn="ctr">
              <a:buFontTx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b &gt; 0</a:t>
            </a:r>
          </a:p>
          <a:p>
            <a:pPr algn="ctr">
              <a:buFontTx/>
              <a:buNone/>
            </a:pPr>
            <a:endParaRPr lang="en-US" b="1" smtClean="0">
              <a:latin typeface="Courier New" pitchFamily="49" charset="0"/>
              <a:cs typeface="Courier New" pitchFamily="49" charset="0"/>
            </a:endParaRPr>
          </a:p>
          <a:p>
            <a:pPr algn="ctr">
              <a:buFontTx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c = a + b;</a:t>
            </a:r>
          </a:p>
          <a:p>
            <a:pPr algn="ctr">
              <a:buFontTx/>
              <a:buNone/>
            </a:pPr>
            <a:endParaRPr lang="en-US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smtClean="0">
                <a:latin typeface="Courier New" pitchFamily="49" charset="0"/>
                <a:cs typeface="Courier New" pitchFamily="49" charset="0"/>
              </a:rPr>
              <a:t>Possible results:</a:t>
            </a:r>
          </a:p>
          <a:p>
            <a:pPr algn="ctr">
              <a:buFontTx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c &lt; a</a:t>
            </a:r>
          </a:p>
          <a:p>
            <a:pPr algn="ctr">
              <a:buFontTx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c &lt; b</a:t>
            </a:r>
          </a:p>
          <a:p>
            <a:pPr algn="ctr">
              <a:buFontTx/>
              <a:buNone/>
            </a:pPr>
            <a:endParaRPr lang="en-US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Associative Law does not hold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(a + b) + c === a + (b + c)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Produces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for some values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Integers under 9007199254740992 </a:t>
            </a:r>
            <a:br>
              <a:rPr lang="en-US" dirty="0" smtClean="0"/>
            </a:br>
            <a:r>
              <a:rPr lang="en-US" dirty="0" smtClean="0"/>
              <a:t>(9 quadrillion) are ok.</a:t>
            </a:r>
          </a:p>
          <a:p>
            <a:endParaRPr lang="en-US" dirty="0" smtClean="0"/>
          </a:p>
          <a:p>
            <a:pPr algn="ctr">
              <a:buFontTx/>
              <a:buNone/>
            </a:pPr>
            <a:r>
              <a:rPr lang="en-US" dirty="0" smtClean="0"/>
              <a:t>9007199254740992 === 9007199254740992 + 1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>
                <a:latin typeface="Courier New" pitchFamily="49" charset="0"/>
                <a:cs typeface="Courier New" pitchFamily="49" charset="0"/>
              </a:rPr>
              <a:t>(a + 1) – 1 === a</a:t>
            </a:r>
          </a:p>
        </p:txBody>
      </p:sp>
      <p:sp>
        <p:nvSpPr>
          <p:cNvPr id="34819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Can be false.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Decimal fractions are approximate</a:t>
            </a:r>
            <a:endParaRPr lang="en-US" dirty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 = 0.10; </a:t>
            </a:r>
          </a:p>
          <a:p>
            <a:pPr algn="ctr"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 = 0.20; </a:t>
            </a:r>
          </a:p>
          <a:p>
            <a:pPr algn="ctr"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 = 0.30;</a:t>
            </a:r>
          </a:p>
          <a:p>
            <a:pPr algn="ctr">
              <a:buFontTx/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a + b === c</a:t>
            </a:r>
          </a:p>
          <a:p>
            <a:pPr algn="ctr"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algn="ctr">
              <a:buFontTx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ctr"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 + b) + c === a + (b + c)</a:t>
            </a:r>
          </a:p>
          <a:p>
            <a:pPr algn="ctr"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algn="ctr">
              <a:buFontTx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Number methods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toExponential </a:t>
            </a:r>
          </a:p>
          <a:p>
            <a:r>
              <a:rPr lang="en-US" smtClean="0"/>
              <a:t>toFixed </a:t>
            </a:r>
          </a:p>
          <a:p>
            <a:r>
              <a:rPr lang="en-US" smtClean="0"/>
              <a:t>toLocaleString </a:t>
            </a:r>
          </a:p>
          <a:p>
            <a:r>
              <a:rPr lang="en-US" smtClean="0"/>
              <a:t>toPrecision </a:t>
            </a:r>
          </a:p>
          <a:p>
            <a:r>
              <a:rPr lang="en-US" smtClean="0"/>
              <a:t>toString </a:t>
            </a:r>
          </a:p>
          <a:p>
            <a:r>
              <a:rPr lang="en-US" smtClean="0"/>
              <a:t>valueOf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methods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b="1" dirty="0" err="1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Number.prototype.trunc</a:t>
            </a:r>
            <a:r>
              <a:rPr lang="en-US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Number.prototype.trunc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trunc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(number) {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(number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0) 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?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(number)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Math.ceil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(number);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Numbers are first class objects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number can be stored in a variable.</a:t>
            </a:r>
          </a:p>
          <a:p>
            <a:r>
              <a:rPr lang="en-US" smtClean="0"/>
              <a:t>A number can be passed as a parameter.</a:t>
            </a:r>
          </a:p>
          <a:p>
            <a:r>
              <a:rPr lang="en-US" smtClean="0"/>
              <a:t>A number can be returned from a function.</a:t>
            </a:r>
          </a:p>
          <a:p>
            <a:r>
              <a:rPr lang="en-US" smtClean="0"/>
              <a:t>A number can be stored in an object.</a:t>
            </a:r>
          </a:p>
          <a:p>
            <a:endParaRPr lang="en-US" smtClean="0"/>
          </a:p>
          <a:p>
            <a:r>
              <a:rPr lang="en-US" smtClean="0"/>
              <a:t>A number can have methods.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6148" name="Picture 2" descr="http://magliery.com/MosaicLogo/Images/oldmo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01775"/>
            <a:ext cx="9015413" cy="421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Math object</a:t>
            </a:r>
          </a:p>
        </p:txBody>
      </p:sp>
      <p:sp>
        <p:nvSpPr>
          <p:cNvPr id="39939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abs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acos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asin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atan </a:t>
            </a:r>
          </a:p>
          <a:p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atan2 </a:t>
            </a:r>
          </a:p>
          <a:p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ceil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cos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exp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floor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39940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max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min 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random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round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sin 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tan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Math object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E  </a:t>
            </a:r>
          </a:p>
          <a:p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LN10 </a:t>
            </a:r>
          </a:p>
          <a:p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LN2 </a:t>
            </a:r>
          </a:p>
          <a:p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LOG10E </a:t>
            </a:r>
          </a:p>
          <a:p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LOG2E </a:t>
            </a:r>
          </a:p>
          <a:p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PI </a:t>
            </a:r>
          </a:p>
          <a:p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SQRT1_2</a:t>
            </a:r>
          </a:p>
          <a:p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SQRT2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964" name="Content Placeholder 3"/>
          <p:cNvSpPr>
            <a:spLocks noGrp="1"/>
          </p:cNvSpPr>
          <p:nvPr>
            <p:ph sz="half" idx="2"/>
          </p:nvPr>
        </p:nvSpPr>
        <p:spPr>
          <a:xfrm>
            <a:off x="3352800" y="1600200"/>
            <a:ext cx="5334000" cy="5029200"/>
          </a:xfrm>
        </p:spPr>
        <p:txBody>
          <a:bodyPr/>
          <a:lstStyle/>
          <a:p>
            <a:pPr>
              <a:buFontTx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function log2(x) { 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    return Math.LOG2E *   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        Math.log(x); 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 smtClean="0">
                <a:latin typeface="Courier New" pitchFamily="49" charset="0"/>
              </a:rPr>
              <a:t>NaN</a:t>
            </a:r>
            <a:endParaRPr lang="en-US" b="1" dirty="0" smtClean="0">
              <a:latin typeface="Courier New" pitchFamily="49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spcAft>
                <a:spcPct val="25000"/>
              </a:spcAft>
            </a:pPr>
            <a:r>
              <a:rPr lang="en-US" dirty="0" smtClean="0"/>
              <a:t>Special number: Not a Number</a:t>
            </a:r>
          </a:p>
          <a:p>
            <a:pPr eaLnBrk="1" hangingPunct="1">
              <a:spcAft>
                <a:spcPct val="25000"/>
              </a:spcAft>
            </a:pPr>
            <a:r>
              <a:rPr lang="en-US" dirty="0" smtClean="0"/>
              <a:t>Result of undefined or erroneous operations</a:t>
            </a:r>
          </a:p>
          <a:p>
            <a:pPr eaLnBrk="1" hangingPunct="1">
              <a:spcAft>
                <a:spcPct val="25000"/>
              </a:spcAft>
            </a:pPr>
            <a:r>
              <a:rPr lang="en-US" dirty="0" smtClean="0"/>
              <a:t>Toxic: any arithmetic operation with </a:t>
            </a:r>
            <a:r>
              <a:rPr lang="en-US" b="1" dirty="0" err="1" smtClean="0">
                <a:latin typeface="Courier New" pitchFamily="49" charset="0"/>
              </a:rPr>
              <a:t>NaN</a:t>
            </a:r>
            <a:r>
              <a:rPr lang="en-US" dirty="0" smtClean="0"/>
              <a:t> as an input will have </a:t>
            </a:r>
            <a:r>
              <a:rPr lang="en-US" b="1" dirty="0" err="1" smtClean="0">
                <a:latin typeface="Courier New" pitchFamily="49" charset="0"/>
              </a:rPr>
              <a:t>NaN</a:t>
            </a:r>
            <a:r>
              <a:rPr lang="en-US" dirty="0" smtClean="0"/>
              <a:t> as a result</a:t>
            </a:r>
          </a:p>
          <a:p>
            <a:pPr eaLnBrk="1" hangingPunct="1">
              <a:spcAft>
                <a:spcPct val="25000"/>
              </a:spcAft>
            </a:pPr>
            <a:r>
              <a:rPr lang="en-US" b="1" dirty="0" err="1" smtClean="0">
                <a:latin typeface="Courier New" pitchFamily="49" charset="0"/>
              </a:rPr>
              <a:t>NaN</a:t>
            </a:r>
            <a:r>
              <a:rPr lang="en-US" dirty="0" smtClean="0"/>
              <a:t> is not equal to anything, including </a:t>
            </a:r>
            <a:r>
              <a:rPr lang="en-US" b="1" dirty="0" err="1" smtClean="0">
                <a:latin typeface="Courier New" pitchFamily="49" charset="0"/>
              </a:rPr>
              <a:t>NaN</a:t>
            </a:r>
            <a:endParaRPr lang="en-US" b="1" dirty="0" smtClean="0">
              <a:latin typeface="Courier New" pitchFamily="49" charset="0"/>
            </a:endParaRPr>
          </a:p>
          <a:p>
            <a:pPr eaLnBrk="1" hangingPunct="1">
              <a:spcAft>
                <a:spcPct val="25000"/>
              </a:spcAft>
            </a:pPr>
            <a:r>
              <a:rPr lang="en-US" b="1" dirty="0" err="1" smtClean="0">
                <a:latin typeface="Courier New" pitchFamily="49" charset="0"/>
              </a:rPr>
              <a:t>NaN</a:t>
            </a:r>
            <a:r>
              <a:rPr lang="en-US" b="1" dirty="0" smtClean="0">
                <a:latin typeface="Courier New" pitchFamily="49" charset="0"/>
              </a:rPr>
              <a:t> === </a:t>
            </a:r>
            <a:r>
              <a:rPr lang="en-US" b="1" dirty="0" err="1" smtClean="0">
                <a:latin typeface="Courier New" pitchFamily="49" charset="0"/>
              </a:rPr>
              <a:t>NaN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/>
              <a:t>is</a:t>
            </a:r>
            <a:r>
              <a:rPr lang="en-US" b="1" dirty="0" smtClean="0">
                <a:latin typeface="Courier New" pitchFamily="49" charset="0"/>
              </a:rPr>
              <a:t> false</a:t>
            </a:r>
          </a:p>
          <a:p>
            <a:pPr eaLnBrk="1" hangingPunct="1">
              <a:spcAft>
                <a:spcPct val="25000"/>
              </a:spcAft>
            </a:pPr>
            <a:r>
              <a:rPr lang="en-US" b="1" dirty="0" err="1" smtClean="0">
                <a:latin typeface="Courier New" pitchFamily="49" charset="0"/>
              </a:rPr>
              <a:t>NaN</a:t>
            </a:r>
            <a:r>
              <a:rPr lang="en-US" b="1" dirty="0" smtClean="0">
                <a:latin typeface="Courier New" pitchFamily="49" charset="0"/>
              </a:rPr>
              <a:t> !== </a:t>
            </a:r>
            <a:r>
              <a:rPr lang="en-US" b="1" dirty="0" err="1" smtClean="0">
                <a:latin typeface="Courier New" pitchFamily="49" charset="0"/>
              </a:rPr>
              <a:t>NaN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/>
              <a:t>is</a:t>
            </a:r>
            <a:r>
              <a:rPr lang="en-US" b="1" dirty="0" smtClean="0">
                <a:latin typeface="Courier New" pitchFamily="49" charset="0"/>
              </a:rPr>
              <a:t> true</a:t>
            </a:r>
          </a:p>
          <a:p>
            <a:pPr eaLnBrk="1" hangingPunct="1">
              <a:spcAft>
                <a:spcPct val="25000"/>
              </a:spcAft>
            </a:pPr>
            <a:r>
              <a:rPr lang="en-US" b="1" dirty="0" err="1" smtClean="0">
                <a:latin typeface="Courier New" pitchFamily="49" charset="0"/>
              </a:rPr>
              <a:t>isNaN</a:t>
            </a:r>
            <a:r>
              <a:rPr lang="en-US" b="1" dirty="0" smtClean="0">
                <a:latin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</a:rPr>
              <a:t>NaN</a:t>
            </a:r>
            <a:r>
              <a:rPr lang="en-US" b="1" dirty="0" smtClean="0">
                <a:latin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is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= x + 1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Mathematical nonsense.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= x + 1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Infinity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= x + 1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Infinity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Number.MAX_VALUE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1.7976931348623157e+308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= x + 1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Infinity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Number.MAX_VALUE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9007199254740992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= x + 1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  <a:cs typeface="Courier New" pitchFamily="49" charset="0"/>
              </a:rPr>
              <a:t>But not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NaN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because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===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dirty="0" smtClean="0">
                <a:cs typeface="Courier New" pitchFamily="49" charset="0"/>
              </a:rPr>
              <a:t> is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= x + 1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  <a:cs typeface="Courier New" pitchFamily="49" charset="0"/>
              </a:rPr>
              <a:t>But not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NaN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because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===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dirty="0" smtClean="0">
                <a:cs typeface="Courier New" pitchFamily="49" charset="0"/>
              </a:rPr>
              <a:t> is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b="1" dirty="0" smtClean="0"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!==</a:t>
            </a:r>
            <a:r>
              <a:rPr lang="en-US" b="1" dirty="0" smtClean="0"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dirty="0" smtClean="0">
                <a:cs typeface="Courier New" pitchFamily="49" charset="0"/>
              </a:rPr>
              <a:t> is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true!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Boolean</a:t>
            </a:r>
          </a:p>
        </p:txBody>
      </p:sp>
      <p:sp>
        <p:nvSpPr>
          <p:cNvPr id="43011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b="1" smtClean="0">
                <a:latin typeface="Courier New" pitchFamily="49" charset="0"/>
                <a:cs typeface="Courier New" pitchFamily="49" charset="0"/>
              </a:rPr>
              <a:t>false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netscape_classic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String</a:t>
            </a:r>
          </a:p>
        </p:txBody>
      </p:sp>
      <p:sp>
        <p:nvSpPr>
          <p:cNvPr id="4403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Strings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A sequence of 0 or more 16-bit Unicode characters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UCS-2, not quite UTF-16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No awareness of surrogate pairs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No separate character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Characters are represented as strings with length of 1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Strings are immutable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Similar strings are equal ( </a:t>
            </a:r>
            <a:r>
              <a:rPr lang="en-US" sz="2800" b="1" dirty="0" smtClean="0">
                <a:latin typeface="Courier New" pitchFamily="49" charset="0"/>
              </a:rPr>
              <a:t>===</a:t>
            </a:r>
            <a:r>
              <a:rPr lang="en-US" sz="2800" dirty="0" smtClean="0"/>
              <a:t> 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String literals can use single or double quotes with \ escapement.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Use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dirty="0" smtClean="0"/>
              <a:t> for external strings.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Use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800" dirty="0" smtClean="0"/>
              <a:t> for internal strings and characters.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Convert a number to a string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number’s method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/>
              <a:t> function</a:t>
            </a:r>
          </a:p>
          <a:p>
            <a:endParaRPr lang="en-US" dirty="0" smtClean="0"/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num.toString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String(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 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Convert a string to a number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Number function.</a:t>
            </a:r>
          </a:p>
          <a:p>
            <a:r>
              <a:rPr lang="en-US" dirty="0" smtClean="0"/>
              <a:t>Use the + prefix operator.</a:t>
            </a:r>
          </a:p>
          <a:p>
            <a:r>
              <a:rPr lang="en-US" dirty="0" smtClean="0"/>
              <a:t>Use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dirty="0" smtClean="0"/>
              <a:t> function.</a:t>
            </a:r>
          </a:p>
          <a:p>
            <a:endParaRPr lang="en-US" dirty="0" smtClean="0"/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Number(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+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parseInt function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b="1" dirty="0" err="1" smtClean="0">
                <a:latin typeface="Courier New" pitchFamily="49" charset="0"/>
              </a:rPr>
              <a:t>parseInt</a:t>
            </a:r>
            <a:r>
              <a:rPr lang="en-US" b="1" dirty="0" smtClean="0">
                <a:latin typeface="Courier New" pitchFamily="49" charset="0"/>
              </a:rPr>
              <a:t>(</a:t>
            </a:r>
            <a:r>
              <a:rPr lang="en-US" dirty="0" err="1" smtClean="0"/>
              <a:t>str</a:t>
            </a:r>
            <a:r>
              <a:rPr lang="en-US" b="1" dirty="0" smtClean="0">
                <a:latin typeface="Courier New" pitchFamily="49" charset="0"/>
              </a:rPr>
              <a:t>, 10)</a:t>
            </a:r>
          </a:p>
          <a:p>
            <a:pPr lvl="1" eaLnBrk="1" hangingPunct="1">
              <a:lnSpc>
                <a:spcPct val="90000"/>
              </a:lnSpc>
            </a:pPr>
            <a:endParaRPr lang="en-US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Converts the value into a number.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It stops at the first non-digit character.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  	</a:t>
            </a:r>
            <a:r>
              <a:rPr lang="en-US" b="1" dirty="0" err="1" smtClean="0">
                <a:latin typeface="Courier New" pitchFamily="49" charset="0"/>
              </a:rPr>
              <a:t>parseInt</a:t>
            </a:r>
            <a:r>
              <a:rPr lang="en-US" b="1" dirty="0" smtClean="0">
                <a:latin typeface="Courier New" pitchFamily="49" charset="0"/>
              </a:rPr>
              <a:t>("12em") === 12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radix (</a:t>
            </a:r>
            <a:r>
              <a:rPr lang="en-US" b="1" dirty="0" smtClean="0">
                <a:latin typeface="Courier New" pitchFamily="49" charset="0"/>
              </a:rPr>
              <a:t>10</a:t>
            </a:r>
            <a:r>
              <a:rPr lang="en-US" dirty="0" smtClean="0"/>
              <a:t>) should always be used.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</a:rPr>
              <a:t>parseInt</a:t>
            </a:r>
            <a:r>
              <a:rPr lang="en-US" b="1" dirty="0" smtClean="0">
                <a:latin typeface="Courier New" pitchFamily="49" charset="0"/>
              </a:rPr>
              <a:t>("08") === 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</a:rPr>
              <a:t>parseInt</a:t>
            </a:r>
            <a:r>
              <a:rPr lang="en-US" b="1" dirty="0" smtClean="0">
                <a:latin typeface="Courier New" pitchFamily="49" charset="0"/>
              </a:rPr>
              <a:t>("08", 10) === 8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String </a:t>
            </a:r>
            <a:r>
              <a:rPr lang="en-US" b="1" smtClean="0">
                <a:latin typeface="Courier New" pitchFamily="49" charset="0"/>
              </a:rPr>
              <a:t>length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string</a:t>
            </a:r>
            <a:r>
              <a:rPr lang="en-US" b="1" smtClean="0">
                <a:latin typeface="Courier New" pitchFamily="49" charset="0"/>
              </a:rPr>
              <a:t>.length</a:t>
            </a:r>
          </a:p>
          <a:p>
            <a:pPr eaLnBrk="1" hangingPunct="1"/>
            <a:endParaRPr lang="en-US" b="1" smtClean="0">
              <a:latin typeface="Courier New" pitchFamily="49" charset="0"/>
            </a:endParaRPr>
          </a:p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length</a:t>
            </a:r>
            <a:r>
              <a:rPr lang="en-US" smtClean="0"/>
              <a:t> property determines the number of 16-bit characters in a string.</a:t>
            </a:r>
          </a:p>
          <a:p>
            <a:pPr eaLnBrk="1" hangingPunct="1"/>
            <a:r>
              <a:rPr lang="en-US" smtClean="0"/>
              <a:t>Extended characters are counted as 2.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 methods</a:t>
            </a:r>
          </a:p>
        </p:txBody>
      </p:sp>
      <p:sp>
        <p:nvSpPr>
          <p:cNvPr id="51203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charAt</a:t>
            </a:r>
          </a:p>
          <a:p>
            <a:r>
              <a:rPr lang="en-US" smtClean="0"/>
              <a:t>charCodeAt</a:t>
            </a:r>
          </a:p>
          <a:p>
            <a:r>
              <a:rPr lang="en-US" smtClean="0"/>
              <a:t>compareLocale</a:t>
            </a:r>
          </a:p>
          <a:p>
            <a:r>
              <a:rPr lang="en-US" smtClean="0"/>
              <a:t>concat</a:t>
            </a:r>
          </a:p>
          <a:p>
            <a:r>
              <a:rPr lang="en-US" smtClean="0"/>
              <a:t>indexOf</a:t>
            </a:r>
          </a:p>
          <a:p>
            <a:r>
              <a:rPr lang="en-US" smtClean="0"/>
              <a:t>lastIndexOf</a:t>
            </a:r>
          </a:p>
          <a:p>
            <a:r>
              <a:rPr lang="en-US" smtClean="0"/>
              <a:t>localeCompare</a:t>
            </a:r>
          </a:p>
          <a:p>
            <a:r>
              <a:rPr lang="en-US" smtClean="0"/>
              <a:t>match</a:t>
            </a:r>
          </a:p>
          <a:p>
            <a:r>
              <a:rPr lang="en-US" smtClean="0"/>
              <a:t>replace</a:t>
            </a:r>
          </a:p>
          <a:p>
            <a:r>
              <a:rPr lang="en-US" smtClean="0"/>
              <a:t>search</a:t>
            </a:r>
          </a:p>
        </p:txBody>
      </p:sp>
      <p:sp>
        <p:nvSpPr>
          <p:cNvPr id="51204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slice</a:t>
            </a:r>
          </a:p>
          <a:p>
            <a:r>
              <a:rPr lang="en-US" smtClean="0"/>
              <a:t>split</a:t>
            </a:r>
          </a:p>
          <a:p>
            <a:r>
              <a:rPr lang="en-US" smtClean="0"/>
              <a:t>substring</a:t>
            </a:r>
          </a:p>
          <a:p>
            <a:r>
              <a:rPr lang="en-US" smtClean="0"/>
              <a:t>toLocaleLowerCase</a:t>
            </a:r>
          </a:p>
          <a:p>
            <a:r>
              <a:rPr lang="en-US" smtClean="0"/>
              <a:t>toLocaleUpperCase</a:t>
            </a:r>
          </a:p>
          <a:p>
            <a:r>
              <a:rPr lang="en-US" smtClean="0"/>
              <a:t>toLowerCase</a:t>
            </a:r>
          </a:p>
          <a:p>
            <a:r>
              <a:rPr lang="en-US" smtClean="0"/>
              <a:t>toString</a:t>
            </a:r>
          </a:p>
          <a:p>
            <a:r>
              <a:rPr lang="en-US" smtClean="0"/>
              <a:t>toUpperCase</a:t>
            </a:r>
          </a:p>
          <a:p>
            <a:r>
              <a:rPr lang="en-US" smtClean="0"/>
              <a:t>trim</a:t>
            </a:r>
          </a:p>
          <a:p>
            <a:r>
              <a:rPr lang="en-US" smtClean="0"/>
              <a:t>valueOf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trim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762000" y="2133600"/>
            <a:ext cx="77724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</a:rPr>
              <a:t>if (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</a:rPr>
              <a:t>typeof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</a:rPr>
              <a:t>String.prototype.trim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</a:rPr>
              <a:t> !== </a:t>
            </a:r>
            <a:br>
              <a:rPr lang="en-US" sz="2400" b="1" dirty="0">
                <a:solidFill>
                  <a:srgbClr val="CCFFCC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</a:rPr>
              <a:t>        'function') {</a:t>
            </a:r>
          </a:p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</a:rPr>
              <a:t>String.prototype.trim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 = function () {</a:t>
            </a:r>
          </a:p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        return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</a:rPr>
              <a:t>this.replace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(</a:t>
            </a:r>
          </a:p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            /^\s*(\S*(\s+\S+)*)\s*$/, </a:t>
            </a:r>
            <a:b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            "$1"); </a:t>
            </a:r>
          </a:p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    };</a:t>
            </a:r>
          </a:p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</a:rPr>
              <a:t>}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Array</a:t>
            </a:r>
          </a:p>
        </p:txBody>
      </p:sp>
      <p:sp>
        <p:nvSpPr>
          <p:cNvPr id="55299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ct val="40000"/>
              </a:spcAft>
            </a:pPr>
            <a:r>
              <a:rPr lang="en-US" b="1" dirty="0" smtClean="0">
                <a:latin typeface="Courier New" pitchFamily="49" charset="0"/>
              </a:rPr>
              <a:t>Array</a:t>
            </a:r>
            <a:r>
              <a:rPr lang="en-US" dirty="0" smtClean="0"/>
              <a:t> inherits from </a:t>
            </a:r>
            <a:r>
              <a:rPr lang="en-US" b="1" dirty="0" smtClean="0">
                <a:latin typeface="Courier New" pitchFamily="49" charset="0"/>
              </a:rPr>
              <a:t>Object</a:t>
            </a:r>
            <a:r>
              <a:rPr lang="en-US" dirty="0" smtClean="0"/>
              <a:t>.</a:t>
            </a:r>
          </a:p>
          <a:p>
            <a:pPr eaLnBrk="1" hangingPunct="1">
              <a:spcAft>
                <a:spcPct val="40000"/>
              </a:spcAft>
            </a:pPr>
            <a:r>
              <a:rPr lang="en-US" dirty="0" smtClean="0"/>
              <a:t>Indexes are converted to strings and used as names for retrieving values.</a:t>
            </a:r>
          </a:p>
          <a:p>
            <a:pPr eaLnBrk="1" hangingPunct="1">
              <a:spcAft>
                <a:spcPct val="40000"/>
              </a:spcAft>
            </a:pPr>
            <a:r>
              <a:rPr lang="en-US" dirty="0" smtClean="0"/>
              <a:t>Very efficient for sparse arrays.</a:t>
            </a:r>
          </a:p>
          <a:p>
            <a:pPr eaLnBrk="1" hangingPunct="1">
              <a:spcAft>
                <a:spcPct val="40000"/>
              </a:spcAft>
            </a:pPr>
            <a:r>
              <a:rPr lang="en-US" dirty="0" smtClean="0"/>
              <a:t>Not very efficient in most other cases.</a:t>
            </a:r>
          </a:p>
          <a:p>
            <a:pPr eaLnBrk="1" hangingPunct="1">
              <a:spcAft>
                <a:spcPct val="40000"/>
              </a:spcAft>
            </a:pPr>
            <a:r>
              <a:rPr lang="en-US" dirty="0" smtClean="0"/>
              <a:t>One advantage: No need to provide a length or type when creating an array.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7"/>
          <p:cNvGraphicFramePr>
            <a:graphicFrameLocks noChangeAspect="1"/>
          </p:cNvGraphicFramePr>
          <p:nvPr/>
        </p:nvGraphicFramePr>
        <p:xfrm>
          <a:off x="2071688" y="609600"/>
          <a:ext cx="5000625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Image" r:id="rId3" imgW="6666667" imgH="7517460" progId="Photoshop.Image.11">
                  <p:embed/>
                </p:oleObj>
              </mc:Choice>
              <mc:Fallback>
                <p:oleObj name="Image" r:id="rId3" imgW="6666667" imgH="7517460" progId="Photoshop.Image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609600"/>
                        <a:ext cx="5000625" cy="563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615719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length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Arrays, unlike objects, have a special </a:t>
            </a:r>
            <a:r>
              <a:rPr lang="en-US" sz="2800" b="1" dirty="0" smtClean="0">
                <a:latin typeface="Courier New" pitchFamily="49" charset="0"/>
              </a:rPr>
              <a:t>length</a:t>
            </a:r>
            <a:r>
              <a:rPr lang="en-US" sz="2800" dirty="0" smtClean="0"/>
              <a:t> property.</a:t>
            </a:r>
          </a:p>
          <a:p>
            <a:pPr eaLnBrk="1" hangingPunct="1"/>
            <a:r>
              <a:rPr lang="en-US" sz="2800" dirty="0" smtClean="0"/>
              <a:t>It is always 1 larger than the highest integer subscript.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Literals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An array literal uses </a:t>
            </a:r>
            <a:r>
              <a:rPr lang="en-US" sz="2800" b="1" smtClean="0">
                <a:latin typeface="Courier New" pitchFamily="49" charset="0"/>
              </a:rPr>
              <a:t>[]</a:t>
            </a:r>
          </a:p>
          <a:p>
            <a:pPr eaLnBrk="1" hangingPunct="1"/>
            <a:r>
              <a:rPr lang="en-US" sz="2800" smtClean="0"/>
              <a:t>It can contain any number of expressions, separated by commas</a:t>
            </a:r>
          </a:p>
          <a:p>
            <a:pPr lvl="1" eaLnBrk="1" hangingPunct="1">
              <a:buFontTx/>
              <a:buNone/>
            </a:pPr>
            <a:r>
              <a:rPr lang="en-US" sz="2400" b="1" smtClean="0">
                <a:solidFill>
                  <a:srgbClr val="CCFFCC"/>
                </a:solidFill>
                <a:latin typeface="Courier New" pitchFamily="49" charset="0"/>
              </a:rPr>
              <a:t>myList = ['oats', 'peas', 'beans'];</a:t>
            </a:r>
            <a:r>
              <a:rPr lang="en-US" smtClean="0"/>
              <a:t> </a:t>
            </a:r>
          </a:p>
          <a:p>
            <a:pPr eaLnBrk="1" hangingPunct="1"/>
            <a:r>
              <a:rPr lang="en-US" sz="2800" smtClean="0"/>
              <a:t>New items can be appended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rgbClr val="CCFFCC"/>
                </a:solidFill>
                <a:latin typeface="Courier New" pitchFamily="49" charset="0"/>
              </a:rPr>
              <a:t>myList[myList.length] = 'barley';</a:t>
            </a:r>
          </a:p>
          <a:p>
            <a:pPr eaLnBrk="1" hangingPunct="1"/>
            <a:r>
              <a:rPr lang="en-US" sz="2800" smtClean="0"/>
              <a:t>The dot notation  should not be used with arrays.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 methods</a:t>
            </a:r>
          </a:p>
        </p:txBody>
      </p:sp>
      <p:sp>
        <p:nvSpPr>
          <p:cNvPr id="5939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concat</a:t>
            </a:r>
            <a:r>
              <a:rPr lang="en-US" dirty="0" smtClean="0"/>
              <a:t> </a:t>
            </a:r>
          </a:p>
          <a:p>
            <a:r>
              <a:rPr lang="en-US" dirty="0" smtClean="0"/>
              <a:t>every </a:t>
            </a:r>
          </a:p>
          <a:p>
            <a:r>
              <a:rPr lang="en-US" dirty="0" smtClean="0"/>
              <a:t>filter </a:t>
            </a:r>
          </a:p>
          <a:p>
            <a:r>
              <a:rPr lang="en-US" dirty="0" err="1" smtClean="0"/>
              <a:t>forEach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indexOf</a:t>
            </a:r>
            <a:r>
              <a:rPr lang="en-US" dirty="0" smtClean="0"/>
              <a:t> </a:t>
            </a:r>
          </a:p>
          <a:p>
            <a:r>
              <a:rPr lang="en-US" dirty="0" smtClean="0"/>
              <a:t>join </a:t>
            </a:r>
          </a:p>
          <a:p>
            <a:r>
              <a:rPr lang="en-US" dirty="0" err="1" smtClean="0"/>
              <a:t>lastIndexOf</a:t>
            </a:r>
            <a:r>
              <a:rPr lang="en-US" dirty="0" smtClean="0"/>
              <a:t> </a:t>
            </a:r>
          </a:p>
          <a:p>
            <a:r>
              <a:rPr lang="en-US" dirty="0" smtClean="0"/>
              <a:t>map </a:t>
            </a:r>
          </a:p>
          <a:p>
            <a:r>
              <a:rPr lang="en-US" dirty="0" smtClean="0"/>
              <a:t>pop </a:t>
            </a:r>
          </a:p>
          <a:p>
            <a:r>
              <a:rPr lang="en-US" dirty="0" smtClean="0"/>
              <a:t>push </a:t>
            </a:r>
          </a:p>
          <a:p>
            <a:endParaRPr lang="en-US" dirty="0" smtClean="0"/>
          </a:p>
        </p:txBody>
      </p:sp>
      <p:sp>
        <p:nvSpPr>
          <p:cNvPr id="5939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reduce </a:t>
            </a:r>
          </a:p>
          <a:p>
            <a:r>
              <a:rPr lang="en-US" smtClean="0"/>
              <a:t>reduceRight </a:t>
            </a:r>
          </a:p>
          <a:p>
            <a:r>
              <a:rPr lang="en-US" smtClean="0"/>
              <a:t>reverse </a:t>
            </a:r>
          </a:p>
          <a:p>
            <a:r>
              <a:rPr lang="en-US" smtClean="0"/>
              <a:t>shift </a:t>
            </a:r>
          </a:p>
          <a:p>
            <a:r>
              <a:rPr lang="en-US" smtClean="0"/>
              <a:t>slice </a:t>
            </a:r>
          </a:p>
          <a:p>
            <a:r>
              <a:rPr lang="en-US" smtClean="0"/>
              <a:t>some </a:t>
            </a:r>
          </a:p>
          <a:p>
            <a:r>
              <a:rPr lang="en-US" smtClean="0"/>
              <a:t>splice </a:t>
            </a:r>
          </a:p>
          <a:p>
            <a:r>
              <a:rPr lang="en-US" smtClean="0"/>
              <a:t>toLocaleString </a:t>
            </a:r>
          </a:p>
          <a:p>
            <a:r>
              <a:rPr lang="en-US" smtClean="0"/>
              <a:t>toString </a:t>
            </a:r>
          </a:p>
          <a:p>
            <a:r>
              <a:rPr lang="en-US" smtClean="0"/>
              <a:t>unshift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sort</a:t>
            </a:r>
          </a:p>
        </p:txBody>
      </p:sp>
      <p:sp>
        <p:nvSpPr>
          <p:cNvPr id="6041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b="1" smtClean="0">
                <a:latin typeface="Courier New" pitchFamily="49" charset="0"/>
                <a:cs typeface="Courier New" pitchFamily="49" charset="0"/>
              </a:rPr>
              <a:t>var n = [4, 8, 15, 16, 23, 42];</a:t>
            </a:r>
          </a:p>
          <a:p>
            <a:pPr>
              <a:buFontTx/>
              <a:buNone/>
            </a:pPr>
            <a:r>
              <a:rPr lang="pt-BR" b="1" smtClean="0">
                <a:latin typeface="Courier New" pitchFamily="49" charset="0"/>
                <a:cs typeface="Courier New" pitchFamily="49" charset="0"/>
              </a:rPr>
              <a:t>n.sort();</a:t>
            </a:r>
          </a:p>
          <a:p>
            <a:pPr>
              <a:buFontTx/>
              <a:buNone/>
            </a:pPr>
            <a:r>
              <a:rPr lang="pt-BR" b="1" smtClean="0">
                <a:latin typeface="Courier New" pitchFamily="49" charset="0"/>
                <a:cs typeface="Courier New" pitchFamily="49" charset="0"/>
              </a:rPr>
              <a:t>// n is [15, 16, 23, 4, 42, 8]</a:t>
            </a:r>
            <a:endParaRPr lang="en-US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Deleting Elements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delete array[number]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Removes the element, but leaves a hole in the numbering.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array.splice(number, 1)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Removes the element and renumbers all the following elements.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Deleting Elements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smtClean="0">
                <a:latin typeface="Courier New" pitchFamily="49" charset="0"/>
              </a:rPr>
              <a:t>myArray = ['a', </a:t>
            </a:r>
            <a:r>
              <a:rPr lang="en-US" sz="2800" b="1" smtClean="0">
                <a:solidFill>
                  <a:srgbClr val="FFFF99"/>
                </a:solidFill>
                <a:latin typeface="Courier New" pitchFamily="49" charset="0"/>
              </a:rPr>
              <a:t>'b'</a:t>
            </a:r>
            <a:r>
              <a:rPr lang="en-US" sz="2800" b="1" smtClean="0">
                <a:latin typeface="Courier New" pitchFamily="49" charset="0"/>
              </a:rPr>
              <a:t>, 'c', 'd'];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smtClean="0">
                <a:latin typeface="Courier New" pitchFamily="49" charset="0"/>
              </a:rPr>
              <a:t>delete myArray[1];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smtClean="0">
                <a:latin typeface="Courier New" pitchFamily="49" charset="0"/>
              </a:rPr>
              <a:t>// ['a', </a:t>
            </a:r>
            <a:r>
              <a:rPr lang="en-US" sz="2800" b="1" smtClean="0">
                <a:solidFill>
                  <a:srgbClr val="FFFF99"/>
                </a:solidFill>
                <a:latin typeface="Courier New" pitchFamily="49" charset="0"/>
              </a:rPr>
              <a:t>undefined</a:t>
            </a:r>
            <a:r>
              <a:rPr lang="en-US" sz="2800" b="1" smtClean="0">
                <a:latin typeface="Courier New" pitchFamily="49" charset="0"/>
              </a:rPr>
              <a:t>, 'c', 'd']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smtClean="0">
                <a:latin typeface="Courier New" pitchFamily="49" charset="0"/>
              </a:rPr>
              <a:t>myArray.splice(1, 1);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smtClean="0">
                <a:latin typeface="Courier New" pitchFamily="49" charset="0"/>
              </a:rPr>
              <a:t>// ['a', 'c', 'd']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Arrays v Objects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objects when the names are arbitrary strings.</a:t>
            </a:r>
          </a:p>
          <a:p>
            <a:pPr eaLnBrk="1" hangingPunct="1"/>
            <a:r>
              <a:rPr lang="en-US" dirty="0" smtClean="0"/>
              <a:t>Use arrays when the names are sequential integers.</a:t>
            </a:r>
          </a:p>
          <a:p>
            <a:pPr eaLnBrk="1" hangingPunct="1"/>
            <a:r>
              <a:rPr lang="en-US" dirty="0" smtClean="0"/>
              <a:t>Don't get confused by the term </a:t>
            </a:r>
            <a:r>
              <a:rPr lang="en-US" dirty="0" smtClean="0">
                <a:latin typeface="Cheltenhm BdItHd BT" panose="02040703050705090403" pitchFamily="18" charset="0"/>
              </a:rPr>
              <a:t>Associative Array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Date</a:t>
            </a:r>
            <a:r>
              <a:rPr lang="en-US" smtClean="0"/>
              <a:t> function is based on Java's Date class.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It was not Y2K ready.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RegExp</a:t>
            </a:r>
            <a:endParaRPr lang="en-US" dirty="0" smtClean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lvl="1" algn="l" eaLnBrk="1" hangingPunct="1"/>
            <a:r>
              <a:rPr lang="en-US" sz="1200" b="1" dirty="0" smtClean="0">
                <a:latin typeface="Courier New" pitchFamily="49" charset="0"/>
              </a:rPr>
              <a:t>/\/(\\[^\x00-\x1f]|\[(\\[^\x00-\x1f]|[^\x00-\x1f\\\/])*\]|[^\x00-\x1f\\\/\[])+\/[</a:t>
            </a:r>
            <a:r>
              <a:rPr lang="en-US" sz="1200" b="1" dirty="0" err="1" smtClean="0">
                <a:latin typeface="Courier New" pitchFamily="49" charset="0"/>
              </a:rPr>
              <a:t>gim</a:t>
            </a:r>
            <a:r>
              <a:rPr lang="en-US" sz="1200" b="1" dirty="0" smtClean="0">
                <a:latin typeface="Courier New" pitchFamily="49" charset="0"/>
              </a:rPr>
              <a:t>]*/</a:t>
            </a:r>
            <a:endParaRPr lang="en-US" sz="1200" b="1" dirty="0">
              <a:latin typeface="Courier New" pitchFamily="49" charset="0"/>
            </a:endParaRPr>
          </a:p>
          <a:p>
            <a:pPr lvl="1" algn="l" eaLnBrk="1" hangingPunct="1"/>
            <a:endParaRPr lang="en-US" sz="1200" b="1" dirty="0" smtClean="0">
              <a:latin typeface="Courier New" pitchFamily="49" charset="0"/>
            </a:endParaRPr>
          </a:p>
          <a:p>
            <a:pPr lvl="1" eaLnBrk="1" hangingPunct="1"/>
            <a:endParaRPr lang="en-US" sz="3200" b="1" dirty="0" smtClean="0">
              <a:latin typeface="Courier New" pitchFamily="49" charset="0"/>
            </a:endParaRPr>
          </a:p>
          <a:p>
            <a:pPr lvl="1" eaLnBrk="1" hangingPunct="1"/>
            <a:endParaRPr lang="en-US" sz="3200" b="1" dirty="0">
              <a:latin typeface="Courier New" pitchFamily="49" charset="0"/>
            </a:endParaRPr>
          </a:p>
          <a:p>
            <a:pPr lvl="1" eaLnBrk="1" hangingPunct="1"/>
            <a:r>
              <a:rPr lang="en-US" sz="3200" b="1" dirty="0" smtClean="0">
                <a:latin typeface="Courier New" pitchFamily="49" charset="0"/>
              </a:rPr>
              <a:t>http</a:t>
            </a:r>
            <a:r>
              <a:rPr lang="en-US" sz="3200" b="1" dirty="0">
                <a:latin typeface="Courier New" pitchFamily="49" charset="0"/>
              </a:rPr>
              <a:t>://jex.im/regulex/</a:t>
            </a:r>
            <a:endParaRPr lang="en-US" sz="3200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</a:t>
            </a:r>
          </a:p>
        </p:txBody>
      </p:sp>
      <p:sp>
        <p:nvSpPr>
          <p:cNvPr id="66563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8195" name="Picture 6" descr="Screendump van &quot;Welcome to HyperCard&quot; card van de home sta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9064625" cy="638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 values are objects</a:t>
            </a:r>
          </a:p>
        </p:txBody>
      </p:sp>
      <p:sp>
        <p:nvSpPr>
          <p:cNvPr id="67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Except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mtClean="0"/>
              <a:t> and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undefined</a:t>
            </a:r>
            <a:r>
              <a:rPr lang="en-US" smtClean="0"/>
              <a:t>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ourier New" pitchFamily="49" charset="0"/>
              </a:rPr>
              <a:t>n</a:t>
            </a:r>
            <a:r>
              <a:rPr lang="en-US" b="1" dirty="0" smtClean="0">
                <a:latin typeface="Courier New" pitchFamily="49" charset="0"/>
              </a:rPr>
              <a:t>ull</a:t>
            </a:r>
            <a:br>
              <a:rPr lang="en-US" b="1" dirty="0" smtClean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 smtClean="0">
                <a:latin typeface="Courier New" pitchFamily="49" charset="0"/>
              </a:rPr>
              <a:t>undefined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A values that are not objects.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undefined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default value for variables and parameters.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 value of missing members in objects </a:t>
            </a:r>
            <a:r>
              <a:rPr lang="en-US" smtClean="0"/>
              <a:t>and arrays.</a:t>
            </a:r>
            <a:endParaRPr lang="en-US" dirty="0" smtClean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typeof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typeof</a:t>
            </a:r>
            <a:r>
              <a:rPr lang="en-US" smtClean="0"/>
              <a:t> prefix operator returns a string identifying the type of a value.</a:t>
            </a:r>
          </a:p>
        </p:txBody>
      </p:sp>
      <p:graphicFrame>
        <p:nvGraphicFramePr>
          <p:cNvPr id="461828" name="Group 4"/>
          <p:cNvGraphicFramePr>
            <a:graphicFrameLocks noGrp="1"/>
          </p:cNvGraphicFramePr>
          <p:nvPr/>
        </p:nvGraphicFramePr>
        <p:xfrm>
          <a:off x="2516188" y="2854325"/>
          <a:ext cx="5638800" cy="3566160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heltenhm BdHd BT" pitchFamily="18" charset="0"/>
                        </a:rPr>
                        <a:t>type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typeof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heltenhm BdHd BT" pitchFamily="18" charset="0"/>
                        </a:rPr>
                        <a:t>object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'object'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heltenhm BdHd BT" pitchFamily="18" charset="0"/>
                        </a:rPr>
                        <a:t>function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'function'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heltenhm BdHd BT" pitchFamily="18" charset="0"/>
                        </a:rPr>
                        <a:t>array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'object'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heltenhm BdHd BT" pitchFamily="18" charset="0"/>
                        </a:rPr>
                        <a:t>number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'number'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heltenhm BdHd BT" pitchFamily="18" charset="0"/>
                        </a:rPr>
                        <a:t>string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'string'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heltenhm BdHd BT" pitchFamily="18" charset="0"/>
                        </a:rPr>
                        <a:t>boolean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'boolean'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null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'object'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undefined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'undefined'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Array.isArray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alert(Array.isArray([]));   // true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 smtClean="0">
              <a:solidFill>
                <a:srgbClr val="66FF33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 smtClean="0">
              <a:solidFill>
                <a:srgbClr val="66FF33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66FF33"/>
                </a:solidFill>
                <a:latin typeface="Courier New" pitchFamily="49" charset="0"/>
              </a:rPr>
              <a:t>if (typeof Array.isArray !== 'function')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 Array.isArray = function (value)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     return Object.prototype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         .toString.apply(value) ===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             '[object Array]';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 };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66FF33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 smtClean="0">
              <a:latin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Falsy values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Courier New" pitchFamily="49" charset="0"/>
              </a:rPr>
              <a:t>false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Courier New" pitchFamily="49" charset="0"/>
              </a:rPr>
              <a:t>null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Courier New" pitchFamily="49" charset="0"/>
              </a:rPr>
              <a:t>undefined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Courier New" pitchFamily="49" charset="0"/>
              </a:rPr>
              <a:t>"" 	(</a:t>
            </a:r>
            <a:r>
              <a:rPr lang="en-US" sz="2400" dirty="0" smtClean="0"/>
              <a:t>empty string)</a:t>
            </a:r>
            <a:endParaRPr lang="en-US" sz="24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Courier New" pitchFamily="49" charset="0"/>
              </a:rPr>
              <a:t>0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err="1" smtClean="0">
                <a:latin typeface="Courier New" pitchFamily="49" charset="0"/>
              </a:rPr>
              <a:t>NaN</a:t>
            </a:r>
            <a:endParaRPr lang="en-US" sz="24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All other values (including all objects) are </a:t>
            </a:r>
            <a:r>
              <a:rPr lang="en-US" sz="2400" b="1" dirty="0" err="1" smtClean="0"/>
              <a:t>truthy</a:t>
            </a:r>
            <a:r>
              <a:rPr lang="en-US" sz="2400" b="1" dirty="0" smtClean="0"/>
              <a:t>.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"0"    "false"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+mj-lt"/>
              </a:rPr>
              <a:t>All values can be said to be </a:t>
            </a:r>
            <a:r>
              <a:rPr lang="en-US" sz="2400" dirty="0" err="1" smtClean="0">
                <a:latin typeface="Cheltenhm BdItHd BT" panose="02040703050705090403" pitchFamily="18" charset="0"/>
              </a:rPr>
              <a:t>boolish</a:t>
            </a:r>
            <a:r>
              <a:rPr lang="en-US" sz="2400" dirty="0" smtClean="0">
                <a:latin typeface="+mj-lt"/>
              </a:rPr>
              <a:t>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Loosely Typed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Any of these types can be stored in an variable, or passed as a parameter to any function.</a:t>
            </a:r>
          </a:p>
          <a:p>
            <a:pPr eaLnBrk="1" hangingPunct="1"/>
            <a:r>
              <a:rPr lang="en-US" dirty="0" smtClean="0"/>
              <a:t>The language is not </a:t>
            </a:r>
            <a:r>
              <a:rPr lang="en-US" dirty="0" err="1" smtClean="0">
                <a:latin typeface="Cheltenhm BdItHd BT" pitchFamily="18" charset="0"/>
              </a:rPr>
              <a:t>untyped</a:t>
            </a:r>
            <a:r>
              <a:rPr lang="en-US" dirty="0" smtClean="0"/>
              <a:t>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This is a good part.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Objects can be passed as arguments to functions, and can be returned by functions</a:t>
            </a:r>
          </a:p>
          <a:p>
            <a:pPr lvl="1" eaLnBrk="1" hangingPunct="1"/>
            <a:r>
              <a:rPr lang="en-US" smtClean="0"/>
              <a:t>Objects are passed by reference.</a:t>
            </a:r>
          </a:p>
          <a:p>
            <a:pPr lvl="1" eaLnBrk="1" hangingPunct="1"/>
            <a:r>
              <a:rPr lang="en-US" smtClean="0"/>
              <a:t>Objects are not passed by value.</a:t>
            </a:r>
          </a:p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===</a:t>
            </a:r>
            <a:r>
              <a:rPr lang="en-US" smtClean="0"/>
              <a:t> operator compares object references, not values</a:t>
            </a:r>
          </a:p>
          <a:p>
            <a:pPr lvl="1" eaLnBrk="1" hangingPunct="1"/>
            <a:r>
              <a:rPr lang="en-US" b="1" smtClean="0">
                <a:latin typeface="Courier New" pitchFamily="49" charset="0"/>
              </a:rPr>
              <a:t>true</a:t>
            </a:r>
            <a:r>
              <a:rPr lang="en-US" smtClean="0"/>
              <a:t> only if both operands are the same object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is syntactically a C family language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It differs from C mainly in its type system, which allows functions to be values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Identifiers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Starts with a letter or _ or </a:t>
            </a:r>
            <a:r>
              <a:rPr lang="en-US" sz="2800" b="1" dirty="0" smtClean="0">
                <a:latin typeface="Courier New" pitchFamily="49" charset="0"/>
              </a:rPr>
              <a:t>$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Followed by zero or more letters, digits, _ or </a:t>
            </a:r>
            <a:r>
              <a:rPr lang="en-US" sz="2800" b="1" dirty="0" smtClean="0">
                <a:latin typeface="Courier New" pitchFamily="49" charset="0"/>
              </a:rPr>
              <a:t>$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By convention, all variables, parameters, members, and function names start with lower case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Except for constructor functions which start with upper case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Initial _ should be reserved for implementations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latin typeface="Courier New" pitchFamily="49" charset="0"/>
              </a:rPr>
              <a:t>$</a:t>
            </a:r>
            <a:r>
              <a:rPr lang="en-US" sz="2800" dirty="0" smtClean="0"/>
              <a:t> should be reserved for machines.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 descr="Brendan Eich by superfluity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88"/>
            <a:ext cx="74676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Comments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// slashslash line comment</a:t>
            </a:r>
          </a:p>
          <a:p>
            <a:pPr lvl="1" eaLnBrk="1" hangingPunct="1">
              <a:buFontTx/>
              <a:buNone/>
            </a:pPr>
            <a:endParaRPr lang="en-US" b="1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/* 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    slashstar 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    block 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    comment 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*/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Operators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Arithmetic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</a:t>
            </a:r>
            <a:r>
              <a:rPr lang="en-US" sz="2400" b="1" dirty="0" smtClean="0">
                <a:latin typeface="Courier New" pitchFamily="49" charset="0"/>
              </a:rPr>
              <a:t>+  -  *  /  %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Comparison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</a:t>
            </a:r>
            <a:r>
              <a:rPr lang="en-US" sz="2400" b="1" dirty="0" smtClean="0">
                <a:latin typeface="Courier New" pitchFamily="49" charset="0"/>
              </a:rPr>
              <a:t>==  !=  &lt;  &gt;  &lt;=  &gt;=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Logical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</a:t>
            </a:r>
            <a:r>
              <a:rPr lang="en-US" sz="2400" b="1" dirty="0" smtClean="0">
                <a:latin typeface="Courier New" pitchFamily="49" charset="0"/>
              </a:rPr>
              <a:t>&amp;&amp;  ||  !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Bitwise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</a:t>
            </a:r>
            <a:r>
              <a:rPr lang="en-US" sz="2400" b="1" dirty="0" smtClean="0">
                <a:latin typeface="Courier New" pitchFamily="49" charset="0"/>
              </a:rPr>
              <a:t>&amp;  |  ^  &gt;&gt;  &gt;&gt;&gt;  &lt;&lt;</a:t>
            </a:r>
          </a:p>
          <a:p>
            <a:pPr eaLnBrk="1" hangingPunct="1">
              <a:lnSpc>
                <a:spcPct val="80000"/>
              </a:lnSpc>
              <a:buFontTx/>
              <a:buChar char=" "/>
            </a:pPr>
            <a:r>
              <a:rPr lang="en-US" sz="2800" dirty="0" smtClean="0"/>
              <a:t>Ternary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</a:t>
            </a:r>
            <a:r>
              <a:rPr lang="en-US" sz="2400" b="1" dirty="0" smtClean="0">
                <a:latin typeface="Courier New" pitchFamily="49" charset="0"/>
              </a:rPr>
              <a:t>?: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+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Addition and concatenation</a:t>
            </a:r>
          </a:p>
          <a:p>
            <a:pPr eaLnBrk="1" hangingPunct="1"/>
            <a:r>
              <a:rPr lang="en-US" smtClean="0"/>
              <a:t>If both operands are numbers, </a:t>
            </a:r>
          </a:p>
          <a:p>
            <a:pPr lvl="1" eaLnBrk="1" hangingPunct="1">
              <a:buFontTx/>
              <a:buNone/>
            </a:pPr>
            <a:r>
              <a:rPr lang="en-US" smtClean="0"/>
              <a:t>then </a:t>
            </a:r>
          </a:p>
          <a:p>
            <a:pPr lvl="2" eaLnBrk="1" hangingPunct="1">
              <a:buFontTx/>
              <a:buNone/>
            </a:pPr>
            <a:r>
              <a:rPr lang="en-US" smtClean="0"/>
              <a:t>add them</a:t>
            </a:r>
          </a:p>
          <a:p>
            <a:pPr lvl="1" eaLnBrk="1" hangingPunct="1">
              <a:buFontTx/>
              <a:buNone/>
            </a:pPr>
            <a:r>
              <a:rPr lang="en-US" smtClean="0"/>
              <a:t>else </a:t>
            </a:r>
          </a:p>
          <a:p>
            <a:pPr lvl="2" eaLnBrk="1" hangingPunct="1">
              <a:buFontTx/>
              <a:buNone/>
            </a:pPr>
            <a:r>
              <a:rPr lang="en-US" smtClean="0"/>
              <a:t>	convert them both to strings</a:t>
            </a:r>
            <a:br>
              <a:rPr lang="en-US" smtClean="0"/>
            </a:br>
            <a:r>
              <a:rPr lang="en-US" smtClean="0"/>
              <a:t>concatenate them</a:t>
            </a:r>
          </a:p>
          <a:p>
            <a:pPr algn="ctr"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'$' + 3 + 4 = '$34'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+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Unary operator can convert strings to numbers</a:t>
            </a:r>
          </a:p>
          <a:p>
            <a:pPr lvl="1" algn="ctr"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+"42" = 42</a:t>
            </a:r>
          </a:p>
          <a:p>
            <a:pPr eaLnBrk="1" hangingPunct="1">
              <a:buFontTx/>
              <a:buNone/>
            </a:pPr>
            <a:r>
              <a:rPr lang="en-US" sz="2400" smtClean="0"/>
              <a:t>Also </a:t>
            </a:r>
          </a:p>
          <a:p>
            <a:pPr lvl="1" algn="ctr"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Number("42") = 42</a:t>
            </a:r>
          </a:p>
          <a:p>
            <a:pPr eaLnBrk="1" hangingPunct="1">
              <a:buFontTx/>
              <a:buNone/>
            </a:pPr>
            <a:r>
              <a:rPr lang="en-US" sz="2400" smtClean="0"/>
              <a:t>Also</a:t>
            </a:r>
          </a:p>
          <a:p>
            <a:pPr lvl="1" algn="ctr"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parseInt("42", 10) = 42</a:t>
            </a:r>
          </a:p>
          <a:p>
            <a:pPr lvl="1" algn="ctr" eaLnBrk="1" hangingPunct="1"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 lvl="1" algn="ctr"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+"3" + (+"4") = 7</a:t>
            </a:r>
            <a:endParaRPr lang="en-US" sz="2400" smtClean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/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Division of two integers can produce a non-integer result</a:t>
            </a:r>
          </a:p>
          <a:p>
            <a:pPr lvl="1" algn="ctr" eaLnBrk="1" hangingPunct="1"/>
            <a:endParaRPr lang="en-US" b="1" dirty="0" smtClean="0">
              <a:latin typeface="Courier New" pitchFamily="49" charset="0"/>
            </a:endParaRPr>
          </a:p>
          <a:p>
            <a:pPr marL="457200" lvl="1" indent="0" algn="ctr" eaLnBrk="1" hangingPunct="1">
              <a:buNone/>
            </a:pPr>
            <a:r>
              <a:rPr lang="en-US" b="1" dirty="0" smtClean="0">
                <a:latin typeface="Courier New" pitchFamily="49" charset="0"/>
              </a:rPr>
              <a:t>10 / 3      3.3333333333333335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%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remainder operator, not the modulo operator.</a:t>
            </a:r>
          </a:p>
          <a:p>
            <a:pPr eaLnBrk="1" hangingPunct="1"/>
            <a:endParaRPr lang="en-US" smtClean="0"/>
          </a:p>
          <a:p>
            <a:pPr algn="ctr"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-1 % 8    // -1, not 7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==  !=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Equal and not equal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These operators can do type coercion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It is always better to use </a:t>
            </a:r>
            <a:r>
              <a:rPr lang="en-US" b="1" smtClean="0">
                <a:latin typeface="Courier New" pitchFamily="49" charset="0"/>
              </a:rPr>
              <a:t>===</a:t>
            </a:r>
            <a:r>
              <a:rPr lang="en-US" smtClean="0"/>
              <a:t> and </a:t>
            </a:r>
            <a:r>
              <a:rPr lang="en-US" b="1" smtClean="0">
                <a:latin typeface="Courier New" pitchFamily="49" charset="0"/>
              </a:rPr>
              <a:t>!==</a:t>
            </a:r>
            <a:r>
              <a:rPr lang="en-US" smtClean="0"/>
              <a:t>, which do not do type coercion.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Evils of type coercion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da-DK" sz="2000" b="1" dirty="0" smtClean="0">
                <a:latin typeface="Courier New" pitchFamily="49" charset="0"/>
              </a:rPr>
              <a:t>'' == '0'         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000" b="1" dirty="0" smtClean="0">
                <a:latin typeface="Courier New" pitchFamily="49" charset="0"/>
              </a:rPr>
              <a:t>0 == ''            // true</a:t>
            </a:r>
          </a:p>
          <a:p>
            <a:pPr eaLnBrk="1" hangingPunct="1">
              <a:lnSpc>
                <a:spcPct val="80000"/>
              </a:lnSpc>
            </a:pPr>
            <a:r>
              <a:rPr lang="da-DK" sz="2000" b="1" dirty="0" smtClean="0">
                <a:latin typeface="Courier New" pitchFamily="49" charset="0"/>
              </a:rPr>
              <a:t>0 == '0'           // true</a:t>
            </a:r>
          </a:p>
          <a:p>
            <a:pPr eaLnBrk="1" hangingPunct="1">
              <a:lnSpc>
                <a:spcPct val="80000"/>
              </a:lnSpc>
            </a:pPr>
            <a:endParaRPr lang="da-DK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da-DK" sz="2000" b="1" dirty="0" smtClean="0">
                <a:latin typeface="Courier New" pitchFamily="49" charset="0"/>
              </a:rPr>
              <a:t>false == 'false'  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000" b="1" dirty="0" smtClean="0">
                <a:latin typeface="Courier New" pitchFamily="49" charset="0"/>
              </a:rPr>
              <a:t>false == '0'       // true</a:t>
            </a:r>
          </a:p>
          <a:p>
            <a:pPr eaLnBrk="1" hangingPunct="1">
              <a:lnSpc>
                <a:spcPct val="80000"/>
              </a:lnSpc>
            </a:pPr>
            <a:endParaRPr lang="da-DK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da-DK" sz="2000" b="1" dirty="0" smtClean="0">
                <a:latin typeface="Courier New" pitchFamily="49" charset="0"/>
              </a:rPr>
              <a:t>false == </a:t>
            </a:r>
            <a:r>
              <a:rPr lang="da-DK" sz="2000" b="1" dirty="0" err="1" smtClean="0">
                <a:latin typeface="Courier New" pitchFamily="49" charset="0"/>
              </a:rPr>
              <a:t>undefined</a:t>
            </a:r>
            <a:r>
              <a:rPr lang="da-DK" sz="2000" b="1" dirty="0" smtClean="0">
                <a:latin typeface="Courier New" pitchFamily="49" charset="0"/>
              </a:rPr>
              <a:t>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000" b="1" dirty="0" smtClean="0">
                <a:latin typeface="Courier New" pitchFamily="49" charset="0"/>
              </a:rPr>
              <a:t>false == </a:t>
            </a:r>
            <a:r>
              <a:rPr lang="da-DK" sz="2000" b="1" dirty="0" err="1" smtClean="0">
                <a:latin typeface="Courier New" pitchFamily="49" charset="0"/>
              </a:rPr>
              <a:t>null</a:t>
            </a:r>
            <a:r>
              <a:rPr lang="da-DK" sz="2000" b="1" dirty="0" smtClean="0">
                <a:latin typeface="Courier New" pitchFamily="49" charset="0"/>
              </a:rPr>
              <a:t>     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000" b="1" dirty="0" err="1" smtClean="0">
                <a:latin typeface="Courier New" pitchFamily="49" charset="0"/>
              </a:rPr>
              <a:t>null</a:t>
            </a:r>
            <a:r>
              <a:rPr lang="da-DK" sz="2000" b="1" dirty="0" smtClean="0">
                <a:latin typeface="Courier New" pitchFamily="49" charset="0"/>
              </a:rPr>
              <a:t> == </a:t>
            </a:r>
            <a:r>
              <a:rPr lang="da-DK" sz="2000" b="1" dirty="0" err="1" smtClean="0">
                <a:latin typeface="Courier New" pitchFamily="49" charset="0"/>
              </a:rPr>
              <a:t>undefined</a:t>
            </a:r>
            <a:r>
              <a:rPr lang="da-DK" sz="2000" b="1" dirty="0" smtClean="0">
                <a:latin typeface="Courier New" pitchFamily="49" charset="0"/>
              </a:rPr>
              <a:t>  // true</a:t>
            </a:r>
          </a:p>
          <a:p>
            <a:pPr eaLnBrk="1" hangingPunct="1">
              <a:lnSpc>
                <a:spcPct val="80000"/>
              </a:lnSpc>
            </a:pPr>
            <a:endParaRPr lang="da-DK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da-DK" sz="2000" b="1" dirty="0" smtClean="0">
                <a:latin typeface="Courier New" pitchFamily="49" charset="0"/>
              </a:rPr>
              <a:t>' \t\r\n ' == 0    // true</a:t>
            </a:r>
          </a:p>
          <a:p>
            <a:pPr eaLnBrk="1" hangingPunct="1">
              <a:lnSpc>
                <a:spcPct val="80000"/>
              </a:lnSpc>
            </a:pPr>
            <a:r>
              <a:rPr lang="da-DK" sz="2000" b="1" dirty="0" smtClean="0">
                <a:latin typeface="Courier New" pitchFamily="49" charset="0"/>
              </a:rPr>
              <a:t>1 == [1]           // true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dirty="0">
                <a:latin typeface="Courier New" pitchFamily="49" charset="0"/>
              </a:rPr>
              <a:t>true == [1</a:t>
            </a:r>
            <a:r>
              <a:rPr lang="en-US" sz="2000" b="1" dirty="0" smtClean="0">
                <a:latin typeface="Courier New" pitchFamily="49" charset="0"/>
              </a:rPr>
              <a:t>]        // true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dirty="0">
                <a:latin typeface="Courier New" pitchFamily="49" charset="0"/>
              </a:rPr>
              <a:t>true == [true</a:t>
            </a:r>
            <a:r>
              <a:rPr lang="en-US" sz="2000" b="1" dirty="0" smtClean="0">
                <a:latin typeface="Courier New" pitchFamily="49" charset="0"/>
              </a:rPr>
              <a:t>]     // false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&amp;&amp;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i="1" dirty="0" smtClean="0"/>
              <a:t>logical and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If first operand is </a:t>
            </a:r>
            <a:r>
              <a:rPr lang="en-US" sz="2800" dirty="0" err="1" smtClean="0"/>
              <a:t>truthy</a:t>
            </a:r>
            <a:endParaRPr lang="en-US" sz="28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then result is second operand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else result is first operand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||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i="1" dirty="0" smtClean="0"/>
              <a:t>logical or</a:t>
            </a:r>
          </a:p>
          <a:p>
            <a:pPr eaLnBrk="1" hangingPunct="1"/>
            <a:r>
              <a:rPr lang="en-US" sz="2800" dirty="0" smtClean="0"/>
              <a:t>If first operand is </a:t>
            </a:r>
            <a:r>
              <a:rPr lang="en-US" sz="2800" dirty="0" err="1" smtClean="0"/>
              <a:t>truthy</a:t>
            </a:r>
            <a:endParaRPr lang="en-US" sz="2800" dirty="0" smtClean="0"/>
          </a:p>
          <a:p>
            <a:pPr lvl="1" eaLnBrk="1" hangingPunct="1">
              <a:buFontTx/>
              <a:buNone/>
            </a:pPr>
            <a:r>
              <a:rPr lang="en-US" dirty="0" smtClean="0"/>
              <a:t>then result is first operand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else result is </a:t>
            </a:r>
            <a:r>
              <a:rPr lang="en-US" smtClean="0"/>
              <a:t>second operand</a:t>
            </a:r>
            <a:endParaRPr lang="en-US" dirty="0" smtClean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624263" y="2019300"/>
            <a:ext cx="19097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Scheme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553200" y="2019300"/>
            <a:ext cx="10382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Self</a:t>
            </a:r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H="1" flipV="1">
            <a:off x="2133600" y="2743200"/>
            <a:ext cx="2133600" cy="1524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3" name="Line 7"/>
          <p:cNvSpPr>
            <a:spLocks noChangeShapeType="1"/>
          </p:cNvSpPr>
          <p:nvPr/>
        </p:nvSpPr>
        <p:spPr bwMode="auto">
          <a:xfrm>
            <a:off x="4495800" y="2743200"/>
            <a:ext cx="152400" cy="1524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4" name="Text Box 8"/>
          <p:cNvSpPr txBox="1">
            <a:spLocks noChangeArrowheads="1"/>
          </p:cNvSpPr>
          <p:nvPr/>
        </p:nvSpPr>
        <p:spPr bwMode="auto">
          <a:xfrm>
            <a:off x="1447800" y="2019300"/>
            <a:ext cx="1158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Java</a:t>
            </a:r>
          </a:p>
        </p:txBody>
      </p:sp>
      <p:sp>
        <p:nvSpPr>
          <p:cNvPr id="12296" name="Line 10"/>
          <p:cNvSpPr>
            <a:spLocks noChangeShapeType="1"/>
          </p:cNvSpPr>
          <p:nvPr/>
        </p:nvSpPr>
        <p:spPr bwMode="auto">
          <a:xfrm flipV="1">
            <a:off x="5029200" y="2895600"/>
            <a:ext cx="2057400" cy="13716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8" name="Text Box 9"/>
          <p:cNvSpPr txBox="1">
            <a:spLocks noChangeArrowheads="1"/>
          </p:cNvSpPr>
          <p:nvPr/>
        </p:nvSpPr>
        <p:spPr bwMode="auto">
          <a:xfrm>
            <a:off x="3276601" y="4267200"/>
            <a:ext cx="300710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Cheltenhm BdHd BT" pitchFamily="18" charset="0"/>
              </a:rPr>
              <a:t>LiveScript</a:t>
            </a:r>
            <a:endParaRPr lang="en-US" sz="4000" dirty="0" smtClean="0">
              <a:solidFill>
                <a:schemeClr val="bg1"/>
              </a:solidFill>
              <a:latin typeface="Cheltenhm BdHd BT" pitchFamily="18" charset="0"/>
            </a:endParaRPr>
          </a:p>
          <a:p>
            <a:pPr algn="ctr"/>
            <a:r>
              <a:rPr lang="en-US" sz="4000" dirty="0" smtClean="0">
                <a:latin typeface="Cheltenhm BdHd BT" pitchFamily="18" charset="0"/>
              </a:rPr>
              <a:t>JavaScript</a:t>
            </a:r>
          </a:p>
          <a:p>
            <a:pPr algn="ctr"/>
            <a:r>
              <a:rPr lang="en-US" sz="4000" dirty="0" smtClean="0">
                <a:latin typeface="Cheltenhm BdHd BT" pitchFamily="18" charset="0"/>
              </a:rPr>
              <a:t>JScript</a:t>
            </a:r>
          </a:p>
          <a:p>
            <a:pPr algn="ctr"/>
            <a:r>
              <a:rPr lang="en-US" sz="4000" dirty="0" smtClean="0">
                <a:latin typeface="Cheltenhm BdHd BT" pitchFamily="18" charset="0"/>
              </a:rPr>
              <a:t>ECMAScript</a:t>
            </a:r>
            <a:endParaRPr lang="en-US" sz="4000" dirty="0">
              <a:latin typeface="Cheltenhm BdHd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49871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!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Prefix </a:t>
            </a:r>
            <a:r>
              <a:rPr lang="en-US" i="1" smtClean="0"/>
              <a:t>logical not</a:t>
            </a:r>
            <a:r>
              <a:rPr lang="en-US" smtClean="0"/>
              <a:t> operator.</a:t>
            </a:r>
          </a:p>
          <a:p>
            <a:pPr eaLnBrk="1" hangingPunct="1"/>
            <a:r>
              <a:rPr lang="en-US" smtClean="0"/>
              <a:t>If the operand is truthy, the result is </a:t>
            </a:r>
            <a:r>
              <a:rPr lang="en-US" b="1" smtClean="0">
                <a:latin typeface="Courier New" pitchFamily="49" charset="0"/>
              </a:rPr>
              <a:t>false</a:t>
            </a:r>
            <a:r>
              <a:rPr lang="en-US" smtClean="0"/>
              <a:t>. Otherwise, the result is </a:t>
            </a:r>
            <a:r>
              <a:rPr lang="en-US" b="1" smtClean="0">
                <a:latin typeface="Courier New" pitchFamily="49" charset="0"/>
              </a:rPr>
              <a:t>true</a:t>
            </a:r>
            <a:r>
              <a:rPr lang="en-US" smtClean="0"/>
              <a:t>.</a:t>
            </a:r>
          </a:p>
          <a:p>
            <a:pPr eaLnBrk="1" hangingPunct="1"/>
            <a:r>
              <a:rPr lang="en-US" b="1" smtClean="0">
                <a:latin typeface="Courier New" pitchFamily="49" charset="0"/>
              </a:rPr>
              <a:t>!!</a:t>
            </a:r>
            <a:r>
              <a:rPr lang="en-US" smtClean="0"/>
              <a:t> produces booleans.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Bitwise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ctr"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&amp;  |  ^  &gt;&gt;  &gt;&gt;&gt;  &lt;&lt;</a:t>
            </a:r>
          </a:p>
          <a:p>
            <a:pPr lvl="1" eaLnBrk="1" hangingPunct="1"/>
            <a:endParaRPr lang="en-US" b="1" smtClean="0">
              <a:latin typeface="Courier New" pitchFamily="49" charset="0"/>
            </a:endParaRPr>
          </a:p>
          <a:p>
            <a:pPr eaLnBrk="1" hangingPunct="1"/>
            <a:r>
              <a:rPr lang="en-US" smtClean="0"/>
              <a:t>The bitwise operators convert the operand to a 32-bit signed integer, and turn the result back into 64-bit floating point.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Statements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i="1" dirty="0" smtClean="0"/>
              <a:t>expression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Courier New" pitchFamily="49" charset="0"/>
              </a:rPr>
              <a:t>if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Courier New" pitchFamily="49" charset="0"/>
              </a:rPr>
              <a:t>switch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Courier New" pitchFamily="49" charset="0"/>
              </a:rPr>
              <a:t>while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Courier New" pitchFamily="49" charset="0"/>
              </a:rPr>
              <a:t>do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Courier New" pitchFamily="49" charset="0"/>
              </a:rPr>
              <a:t>for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Courier New" pitchFamily="49" charset="0"/>
              </a:rPr>
              <a:t>break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Courier New" pitchFamily="49" charset="0"/>
              </a:rPr>
              <a:t>continue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Courier New" pitchFamily="49" charset="0"/>
              </a:rPr>
              <a:t>return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Courier New" pitchFamily="49" charset="0"/>
              </a:rPr>
              <a:t>try/throw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Break statement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Statements can have labels.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Break statements can refer to those labels.</a:t>
            </a:r>
          </a:p>
          <a:p>
            <a:pPr lvl="1" eaLnBrk="1" hangingPunct="1">
              <a:lnSpc>
                <a:spcPct val="80000"/>
              </a:lnSpc>
            </a:pPr>
            <a:endParaRPr lang="en-US" sz="2400" b="1" dirty="0" smtClean="0">
              <a:solidFill>
                <a:srgbClr val="CCFFCC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</a:rPr>
              <a:t>loop:</a:t>
            </a:r>
            <a:r>
              <a:rPr lang="en-US" sz="2400" b="1" dirty="0" smtClean="0">
                <a:latin typeface="Courier New" pitchFamily="49" charset="0"/>
              </a:rPr>
              <a:t> for (;;)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dirty="0" smtClean="0"/>
              <a:t>...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if (…) {</a:t>
            </a:r>
          </a:p>
          <a:p>
            <a:pPr lvl="4"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break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</a:rPr>
              <a:t>loop</a:t>
            </a:r>
            <a:r>
              <a:rPr lang="en-US" sz="2400" b="1" dirty="0" smtClean="0">
                <a:latin typeface="Courier New" pitchFamily="49" charset="0"/>
              </a:rPr>
              <a:t>;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dirty="0" smtClean="0"/>
              <a:t>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 statement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Iterate through all of the elements of an array: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for (</a:t>
            </a:r>
            <a:r>
              <a:rPr lang="en-US" sz="2400" i="1" dirty="0" err="1" smtClean="0">
                <a:solidFill>
                  <a:srgbClr val="CCFFCC"/>
                </a:solidFill>
              </a:rPr>
              <a:t>i</a:t>
            </a:r>
            <a:r>
              <a:rPr lang="en-US" sz="2400" b="1" dirty="0" smtClean="0">
                <a:latin typeface="Courier New" pitchFamily="49" charset="0"/>
              </a:rPr>
              <a:t> = 0; </a:t>
            </a:r>
            <a:r>
              <a:rPr lang="en-US" sz="2400" i="1" dirty="0" err="1" smtClean="0">
                <a:solidFill>
                  <a:srgbClr val="CCFFCC"/>
                </a:solidFill>
              </a:rPr>
              <a:t>i</a:t>
            </a:r>
            <a:r>
              <a:rPr lang="en-US" sz="2400" b="1" dirty="0" smtClean="0">
                <a:latin typeface="Courier New" pitchFamily="49" charset="0"/>
              </a:rPr>
              <a:t> &lt; </a:t>
            </a:r>
            <a:r>
              <a:rPr lang="en-US" sz="2400" i="1" dirty="0" err="1" smtClean="0">
                <a:solidFill>
                  <a:srgbClr val="CCFFCC"/>
                </a:solidFill>
              </a:rPr>
              <a:t>array</a:t>
            </a:r>
            <a:r>
              <a:rPr lang="en-US" sz="2400" b="1" dirty="0" err="1" smtClean="0">
                <a:latin typeface="Courier New" pitchFamily="49" charset="0"/>
              </a:rPr>
              <a:t>.length</a:t>
            </a:r>
            <a:r>
              <a:rPr lang="en-US" sz="2400" b="1" dirty="0" smtClean="0">
                <a:latin typeface="Courier New" pitchFamily="49" charset="0"/>
              </a:rPr>
              <a:t>; </a:t>
            </a:r>
            <a:r>
              <a:rPr lang="en-US" sz="2400" i="1" dirty="0" err="1" smtClean="0">
                <a:solidFill>
                  <a:srgbClr val="CCFFCC"/>
                </a:solidFill>
              </a:rPr>
              <a:t>i</a:t>
            </a:r>
            <a:r>
              <a:rPr lang="en-US" sz="2400" b="1" dirty="0" smtClean="0">
                <a:latin typeface="Courier New" pitchFamily="49" charset="0"/>
              </a:rPr>
              <a:t> += 1)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 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//</a:t>
            </a:r>
            <a:r>
              <a:rPr lang="en-US" dirty="0" smtClean="0"/>
              <a:t> within the loop,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//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rgbClr val="CCFFCC"/>
                </a:solidFill>
              </a:rPr>
              <a:t>i</a:t>
            </a:r>
            <a:r>
              <a:rPr lang="en-US" dirty="0" smtClean="0"/>
              <a:t> is the index of the current member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//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CCFFCC"/>
                </a:solidFill>
              </a:rPr>
              <a:t>array</a:t>
            </a:r>
            <a:r>
              <a:rPr lang="en-US" b="1" dirty="0" smtClean="0">
                <a:latin typeface="Courier New" pitchFamily="49" charset="0"/>
              </a:rPr>
              <a:t>[</a:t>
            </a:r>
            <a:r>
              <a:rPr lang="en-US" i="1" dirty="0" err="1" smtClean="0">
                <a:solidFill>
                  <a:srgbClr val="CCFFCC"/>
                </a:solidFill>
              </a:rPr>
              <a:t>i</a:t>
            </a:r>
            <a:r>
              <a:rPr lang="en-US" b="1" dirty="0" smtClean="0">
                <a:latin typeface="Courier New" pitchFamily="49" charset="0"/>
              </a:rPr>
              <a:t>]</a:t>
            </a:r>
            <a:r>
              <a:rPr lang="en-US" dirty="0" smtClean="0"/>
              <a:t> is the current element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Use </a:t>
            </a:r>
            <a:r>
              <a:rPr lang="en-US" dirty="0" smtClean="0"/>
              <a:t>the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 smtClean="0"/>
              <a:t> or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/>
              <a:t> method instead.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in statement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Iterate through all of the members of an object: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for (</a:t>
            </a:r>
            <a:r>
              <a:rPr lang="en-US" sz="2400" i="1" dirty="0" smtClean="0">
                <a:solidFill>
                  <a:srgbClr val="CCFFCC"/>
                </a:solidFill>
              </a:rPr>
              <a:t>name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</a:rPr>
              <a:t>in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i="1" dirty="0" smtClean="0">
                <a:solidFill>
                  <a:srgbClr val="CCFFCC"/>
                </a:solidFill>
              </a:rPr>
              <a:t>object</a:t>
            </a:r>
            <a:r>
              <a:rPr lang="en-US" sz="2400" b="1" dirty="0" smtClean="0">
                <a:latin typeface="Courier New" pitchFamily="49" charset="0"/>
              </a:rPr>
              <a:t>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  if (</a:t>
            </a:r>
            <a:r>
              <a:rPr lang="en-US" sz="2400" i="1" dirty="0" err="1" smtClean="0">
                <a:solidFill>
                  <a:srgbClr val="CCFFCC"/>
                </a:solidFill>
              </a:rPr>
              <a:t>object</a:t>
            </a:r>
            <a:r>
              <a:rPr lang="en-US" sz="2400" b="1" dirty="0" err="1" smtClean="0">
                <a:latin typeface="Courier New" pitchFamily="49" charset="0"/>
              </a:rPr>
              <a:t>.hasOwnProperty</a:t>
            </a:r>
            <a:r>
              <a:rPr lang="en-US" sz="2400" b="1" dirty="0" smtClean="0">
                <a:latin typeface="Courier New" pitchFamily="49" charset="0"/>
              </a:rPr>
              <a:t>(</a:t>
            </a:r>
            <a:r>
              <a:rPr lang="en-US" sz="2400" i="1" dirty="0" smtClean="0">
                <a:solidFill>
                  <a:srgbClr val="CCFFCC"/>
                </a:solidFill>
              </a:rPr>
              <a:t>name</a:t>
            </a:r>
            <a:r>
              <a:rPr lang="en-US" sz="2400" b="1" dirty="0" smtClean="0">
                <a:latin typeface="Courier New" pitchFamily="49" charset="0"/>
              </a:rPr>
              <a:t>))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 b="1" dirty="0" smtClean="0">
              <a:latin typeface="Courier New" pitchFamily="49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    //</a:t>
            </a:r>
            <a:r>
              <a:rPr lang="en-US" dirty="0" smtClean="0"/>
              <a:t> within the loop,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    //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CCFFCC"/>
                </a:solidFill>
              </a:rPr>
              <a:t>name</a:t>
            </a:r>
            <a:r>
              <a:rPr lang="en-US" dirty="0" smtClean="0"/>
              <a:t> is the key of current member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    //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CCFFCC"/>
                </a:solidFill>
              </a:rPr>
              <a:t>object</a:t>
            </a:r>
            <a:r>
              <a:rPr lang="en-US" b="1" dirty="0" smtClean="0">
                <a:latin typeface="Courier New" pitchFamily="49" charset="0"/>
              </a:rPr>
              <a:t>[</a:t>
            </a:r>
            <a:r>
              <a:rPr lang="en-US" i="1" dirty="0" smtClean="0">
                <a:solidFill>
                  <a:srgbClr val="CCFFCC"/>
                </a:solidFill>
              </a:rPr>
              <a:t>name</a:t>
            </a:r>
            <a:r>
              <a:rPr lang="en-US" b="1" dirty="0" smtClean="0">
                <a:latin typeface="Courier New" pitchFamily="49" charset="0"/>
              </a:rPr>
              <a:t>]</a:t>
            </a:r>
            <a:r>
              <a:rPr lang="en-US" dirty="0" smtClean="0"/>
              <a:t> is the current value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Use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Object.keys</a:t>
            </a:r>
            <a:r>
              <a:rPr lang="en-US" sz="2400" dirty="0" smtClean="0"/>
              <a:t> instead.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Switch statement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Multiway</a:t>
            </a:r>
            <a:r>
              <a:rPr lang="en-US" dirty="0" smtClean="0"/>
              <a:t> branch.</a:t>
            </a:r>
          </a:p>
          <a:p>
            <a:pPr eaLnBrk="1" hangingPunct="1"/>
            <a:r>
              <a:rPr lang="en-US" dirty="0" smtClean="0"/>
              <a:t>The switch value does not need to a number. It can be a string.</a:t>
            </a:r>
          </a:p>
          <a:p>
            <a:pPr eaLnBrk="1" hangingPunct="1"/>
            <a:r>
              <a:rPr lang="en-US" dirty="0" smtClean="0"/>
              <a:t>The case values can be expressions.</a:t>
            </a:r>
          </a:p>
          <a:p>
            <a:pPr eaLnBrk="1" hangingPunct="1"/>
            <a:r>
              <a:rPr lang="en-US" dirty="0" smtClean="0"/>
              <a:t>Danger: Cases fall through to the next case unless a disruptive statement like </a:t>
            </a:r>
            <a:r>
              <a:rPr lang="en-US" b="1" dirty="0" smtClean="0">
                <a:latin typeface="Courier New" pitchFamily="49" charset="0"/>
              </a:rPr>
              <a:t>break</a:t>
            </a:r>
            <a:r>
              <a:rPr lang="en-US" dirty="0" smtClean="0"/>
              <a:t> ends the case.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Throw statement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throw new Error(</a:t>
            </a:r>
            <a:r>
              <a:rPr lang="en-US" smtClean="0"/>
              <a:t>reason</a:t>
            </a:r>
            <a:r>
              <a:rPr lang="en-US" b="1" smtClean="0">
                <a:latin typeface="Courier New" pitchFamily="49" charset="0"/>
              </a:rPr>
              <a:t>);</a:t>
            </a:r>
          </a:p>
          <a:p>
            <a:pPr eaLnBrk="1" hangingPunct="1">
              <a:buFontTx/>
              <a:buNone/>
            </a:pPr>
            <a:endParaRPr lang="en-US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throw {</a:t>
            </a:r>
          </a:p>
          <a:p>
            <a:pPr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    </a:t>
            </a:r>
            <a:r>
              <a:rPr lang="en-US" b="1" smtClean="0">
                <a:solidFill>
                  <a:srgbClr val="CCFFCC"/>
                </a:solidFill>
                <a:latin typeface="Courier New" pitchFamily="49" charset="0"/>
              </a:rPr>
              <a:t>name</a:t>
            </a:r>
            <a:r>
              <a:rPr lang="en-US" b="1" smtClean="0">
                <a:latin typeface="Courier New" pitchFamily="49" charset="0"/>
              </a:rPr>
              <a:t>: </a:t>
            </a:r>
            <a:r>
              <a:rPr lang="en-US" smtClean="0"/>
              <a:t>exceptionName</a:t>
            </a:r>
            <a:r>
              <a:rPr lang="en-US" b="1" smtClean="0">
                <a:latin typeface="Courier New" pitchFamily="49" charset="0"/>
              </a:rPr>
              <a:t>,</a:t>
            </a:r>
          </a:p>
          <a:p>
            <a:pPr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    </a:t>
            </a:r>
            <a:r>
              <a:rPr lang="en-US" b="1" smtClean="0">
                <a:solidFill>
                  <a:srgbClr val="CCFFCC"/>
                </a:solidFill>
                <a:latin typeface="Courier New" pitchFamily="49" charset="0"/>
              </a:rPr>
              <a:t>message</a:t>
            </a:r>
            <a:r>
              <a:rPr lang="en-US" b="1" smtClean="0">
                <a:latin typeface="Courier New" pitchFamily="49" charset="0"/>
              </a:rPr>
              <a:t>: </a:t>
            </a:r>
            <a:r>
              <a:rPr lang="en-US" smtClean="0"/>
              <a:t>reason</a:t>
            </a:r>
          </a:p>
          <a:p>
            <a:pPr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Try statement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4800" b="1" dirty="0" smtClean="0">
                <a:latin typeface="Courier New" pitchFamily="49" charset="0"/>
              </a:rPr>
              <a:t>try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4800" b="1" dirty="0" smtClean="0">
                <a:latin typeface="Courier New" pitchFamily="49" charset="0"/>
              </a:rPr>
              <a:t>    </a:t>
            </a:r>
            <a:r>
              <a:rPr lang="en-US" sz="4800" b="1" dirty="0" err="1" smtClean="0">
                <a:latin typeface="Courier New" pitchFamily="49" charset="0"/>
              </a:rPr>
              <a:t>plan_a</a:t>
            </a:r>
            <a:r>
              <a:rPr lang="en-US" sz="4800" b="1" dirty="0" smtClean="0">
                <a:latin typeface="Courier New" pitchFamily="49" charset="0"/>
              </a:rPr>
              <a:t>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4800" b="1" dirty="0" smtClean="0">
                <a:latin typeface="Courier New" pitchFamily="49" charset="0"/>
              </a:rPr>
              <a:t>} catch (</a:t>
            </a:r>
            <a:r>
              <a:rPr lang="en-US" sz="4800" b="1" dirty="0" smtClean="0">
                <a:solidFill>
                  <a:srgbClr val="FFFF99"/>
                </a:solidFill>
                <a:latin typeface="Courier New" pitchFamily="49" charset="0"/>
              </a:rPr>
              <a:t>ignore</a:t>
            </a:r>
            <a:r>
              <a:rPr lang="en-US" sz="4800" b="1" dirty="0" smtClean="0">
                <a:latin typeface="Courier New" pitchFamily="49" charset="0"/>
              </a:rPr>
              <a:t>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4800" b="1" dirty="0" smtClean="0">
                <a:latin typeface="Courier New" pitchFamily="49" charset="0"/>
              </a:rPr>
              <a:t>    </a:t>
            </a:r>
            <a:r>
              <a:rPr lang="en-US" sz="4800" b="1" dirty="0" err="1" smtClean="0">
                <a:latin typeface="Courier New" pitchFamily="49" charset="0"/>
              </a:rPr>
              <a:t>plan_b</a:t>
            </a:r>
            <a:r>
              <a:rPr lang="en-US" sz="4800" b="1" dirty="0" smtClean="0">
                <a:latin typeface="Courier New" pitchFamily="49" charset="0"/>
              </a:rPr>
              <a:t>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48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Next:</a:t>
            </a:r>
            <a:endParaRPr lang="en-US" dirty="0" smtClean="0"/>
          </a:p>
        </p:txBody>
      </p:sp>
      <p:sp>
        <p:nvSpPr>
          <p:cNvPr id="102403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 III</a:t>
            </a:r>
          </a:p>
          <a:p>
            <a:pPr eaLnBrk="1" hangingPunct="1"/>
            <a:r>
              <a:rPr lang="en-US" smtClean="0"/>
              <a:t>Function the Ultimate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heltenhm BdHd BT"/>
        <a:ea typeface=""/>
        <a:cs typeface=""/>
      </a:majorFont>
      <a:minorFont>
        <a:latin typeface="Cheltenhm BdHd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6810</TotalTime>
  <Words>2143</Words>
  <Application>Microsoft Office PowerPoint</Application>
  <PresentationFormat>On-screen Show (4:3)</PresentationFormat>
  <Paragraphs>687</Paragraphs>
  <Slides>99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9" baseType="lpstr">
      <vt:lpstr>Courier New</vt:lpstr>
      <vt:lpstr>Cheltenhm BdItHd BT</vt:lpstr>
      <vt:lpstr>Cheltenhm XBdCn BT</vt:lpstr>
      <vt:lpstr>Cheltenhm BdHd BT</vt:lpstr>
      <vt:lpstr>Arial</vt:lpstr>
      <vt:lpstr>Cheltenhm BdCn BT</vt:lpstr>
      <vt:lpstr>Wingdings</vt:lpstr>
      <vt:lpstr>Calibri</vt:lpstr>
      <vt:lpstr>Default Design</vt:lpstr>
      <vt:lpstr>Image</vt:lpstr>
      <vt:lpstr>PowerPoint Presentation</vt:lpstr>
      <vt:lpstr>PowerPoint Presentation</vt:lpstr>
      <vt:lpstr>The First Important Discovery of the 21st Century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ECMAScript</vt:lpstr>
      <vt:lpstr>Where do Bad Parts come from?</vt:lpstr>
      <vt:lpstr>Objects</vt:lpstr>
      <vt:lpstr>An object is a dynamic collection of properties. </vt:lpstr>
      <vt:lpstr>Get, set, and delete</vt:lpstr>
      <vt:lpstr>[keys] must be strings</vt:lpstr>
      <vt:lpstr>Object literals</vt:lpstr>
      <vt:lpstr>Classes v Prototypes</vt:lpstr>
      <vt:lpstr>Working with prototypes</vt:lpstr>
      <vt:lpstr>Delegation</vt:lpstr>
      <vt:lpstr>Object.create(prototype)</vt:lpstr>
      <vt:lpstr>PowerPoint Presentation</vt:lpstr>
      <vt:lpstr>PowerPoint Presentation</vt:lpstr>
      <vt:lpstr>PowerPoint Presentation</vt:lpstr>
      <vt:lpstr>PowerPoint Presentation</vt:lpstr>
      <vt:lpstr>Object.create(null)</vt:lpstr>
      <vt:lpstr>Object and …</vt:lpstr>
      <vt:lpstr>Number</vt:lpstr>
      <vt:lpstr>Number literals</vt:lpstr>
      <vt:lpstr>Numbers</vt:lpstr>
      <vt:lpstr>Good that we don’t have int</vt:lpstr>
      <vt:lpstr>Associative Law does not hold</vt:lpstr>
      <vt:lpstr>(a + 1) – 1 === a</vt:lpstr>
      <vt:lpstr>Decimal fractions are approximate</vt:lpstr>
      <vt:lpstr>Number methods</vt:lpstr>
      <vt:lpstr>Number methods</vt:lpstr>
      <vt:lpstr>Numbers are first class objects</vt:lpstr>
      <vt:lpstr>Math object</vt:lpstr>
      <vt:lpstr>Math object</vt:lpstr>
      <vt:lpstr>NaN</vt:lpstr>
      <vt:lpstr>x = x + 1</vt:lpstr>
      <vt:lpstr>x = x + 1</vt:lpstr>
      <vt:lpstr>x = x + 1</vt:lpstr>
      <vt:lpstr>x = x + 1</vt:lpstr>
      <vt:lpstr>x = x + 1</vt:lpstr>
      <vt:lpstr>x = x + 1</vt:lpstr>
      <vt:lpstr>Boolean</vt:lpstr>
      <vt:lpstr>String</vt:lpstr>
      <vt:lpstr>Strings</vt:lpstr>
      <vt:lpstr>Convert a number to a string</vt:lpstr>
      <vt:lpstr>Convert a string to a number</vt:lpstr>
      <vt:lpstr>parseInt function</vt:lpstr>
      <vt:lpstr>String length</vt:lpstr>
      <vt:lpstr>String methods</vt:lpstr>
      <vt:lpstr>trim</vt:lpstr>
      <vt:lpstr>Array</vt:lpstr>
      <vt:lpstr>Arrays</vt:lpstr>
      <vt:lpstr>length</vt:lpstr>
      <vt:lpstr>Array Literals</vt:lpstr>
      <vt:lpstr>Array methods</vt:lpstr>
      <vt:lpstr>sort</vt:lpstr>
      <vt:lpstr>Deleting Elements</vt:lpstr>
      <vt:lpstr>Deleting Elements</vt:lpstr>
      <vt:lpstr>Arrays v Objects</vt:lpstr>
      <vt:lpstr>Date</vt:lpstr>
      <vt:lpstr>RegExp</vt:lpstr>
      <vt:lpstr>Function</vt:lpstr>
      <vt:lpstr>All values are objects</vt:lpstr>
      <vt:lpstr>null  undefined</vt:lpstr>
      <vt:lpstr>undefined</vt:lpstr>
      <vt:lpstr>typeof</vt:lpstr>
      <vt:lpstr>Array.isArray</vt:lpstr>
      <vt:lpstr>Falsy values</vt:lpstr>
      <vt:lpstr>Loosely Typed</vt:lpstr>
      <vt:lpstr>Reference</vt:lpstr>
      <vt:lpstr>C</vt:lpstr>
      <vt:lpstr>Identifiers</vt:lpstr>
      <vt:lpstr>Comments</vt:lpstr>
      <vt:lpstr>Operators</vt:lpstr>
      <vt:lpstr>+</vt:lpstr>
      <vt:lpstr>+</vt:lpstr>
      <vt:lpstr>/</vt:lpstr>
      <vt:lpstr>%</vt:lpstr>
      <vt:lpstr>==  !=</vt:lpstr>
      <vt:lpstr>Evils of type coercion</vt:lpstr>
      <vt:lpstr>&amp;&amp;</vt:lpstr>
      <vt:lpstr>||</vt:lpstr>
      <vt:lpstr>!</vt:lpstr>
      <vt:lpstr>Bitwise</vt:lpstr>
      <vt:lpstr>Statements</vt:lpstr>
      <vt:lpstr>Break statement</vt:lpstr>
      <vt:lpstr>For statement</vt:lpstr>
      <vt:lpstr>For in statement</vt:lpstr>
      <vt:lpstr>Switch statement</vt:lpstr>
      <vt:lpstr>Throw statement</vt:lpstr>
      <vt:lpstr>Try statement</vt:lpstr>
      <vt:lpstr>Next: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Crockford On JavaScript</dc:title>
  <dc:subject>Chapter 2: And then there was JavaScript</dc:subject>
  <dc:creator>Douglas Crockford</dc:creator>
  <cp:lastModifiedBy>Douglas Crockford</cp:lastModifiedBy>
  <cp:revision>302</cp:revision>
  <dcterms:created xsi:type="dcterms:W3CDTF">2009-10-26T16:53:11Z</dcterms:created>
  <dcterms:modified xsi:type="dcterms:W3CDTF">2015-11-30T17:04:36Z</dcterms:modified>
</cp:coreProperties>
</file>