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80"/>
  </p:notesMasterIdLst>
  <p:sldIdLst>
    <p:sldId id="329" r:id="rId2"/>
    <p:sldId id="556" r:id="rId3"/>
    <p:sldId id="562" r:id="rId4"/>
    <p:sldId id="564" r:id="rId5"/>
    <p:sldId id="558" r:id="rId6"/>
    <p:sldId id="568" r:id="rId7"/>
    <p:sldId id="557" r:id="rId8"/>
    <p:sldId id="571" r:id="rId9"/>
    <p:sldId id="639" r:id="rId10"/>
    <p:sldId id="561" r:id="rId11"/>
    <p:sldId id="480" r:id="rId12"/>
    <p:sldId id="570" r:id="rId13"/>
    <p:sldId id="481" r:id="rId14"/>
    <p:sldId id="716" r:id="rId15"/>
    <p:sldId id="717" r:id="rId16"/>
    <p:sldId id="574" r:id="rId17"/>
    <p:sldId id="610" r:id="rId18"/>
    <p:sldId id="625" r:id="rId19"/>
    <p:sldId id="616" r:id="rId20"/>
    <p:sldId id="619" r:id="rId21"/>
    <p:sldId id="620" r:id="rId22"/>
    <p:sldId id="611" r:id="rId23"/>
    <p:sldId id="612" r:id="rId24"/>
    <p:sldId id="613" r:id="rId25"/>
    <p:sldId id="614" r:id="rId26"/>
    <p:sldId id="626" r:id="rId27"/>
    <p:sldId id="615" r:id="rId28"/>
    <p:sldId id="549" r:id="rId29"/>
    <p:sldId id="553" r:id="rId30"/>
    <p:sldId id="718" r:id="rId31"/>
    <p:sldId id="719" r:id="rId32"/>
    <p:sldId id="692" r:id="rId33"/>
    <p:sldId id="693" r:id="rId34"/>
    <p:sldId id="551" r:id="rId35"/>
    <p:sldId id="513" r:id="rId36"/>
    <p:sldId id="695" r:id="rId37"/>
    <p:sldId id="696" r:id="rId38"/>
    <p:sldId id="697" r:id="rId39"/>
    <p:sldId id="698" r:id="rId40"/>
    <p:sldId id="699" r:id="rId41"/>
    <p:sldId id="700" r:id="rId42"/>
    <p:sldId id="701" r:id="rId43"/>
    <p:sldId id="702" r:id="rId44"/>
    <p:sldId id="703" r:id="rId45"/>
    <p:sldId id="704" r:id="rId46"/>
    <p:sldId id="705" r:id="rId47"/>
    <p:sldId id="706" r:id="rId48"/>
    <p:sldId id="635" r:id="rId49"/>
    <p:sldId id="677" r:id="rId50"/>
    <p:sldId id="678" r:id="rId51"/>
    <p:sldId id="679" r:id="rId52"/>
    <p:sldId id="680" r:id="rId53"/>
    <p:sldId id="712" r:id="rId54"/>
    <p:sldId id="681" r:id="rId55"/>
    <p:sldId id="682" r:id="rId56"/>
    <p:sldId id="683" r:id="rId57"/>
    <p:sldId id="684" r:id="rId58"/>
    <p:sldId id="675" r:id="rId59"/>
    <p:sldId id="623" r:id="rId60"/>
    <p:sldId id="621" r:id="rId61"/>
    <p:sldId id="686" r:id="rId62"/>
    <p:sldId id="585" r:id="rId63"/>
    <p:sldId id="595" r:id="rId64"/>
    <p:sldId id="586" r:id="rId65"/>
    <p:sldId id="587" r:id="rId66"/>
    <p:sldId id="588" r:id="rId67"/>
    <p:sldId id="589" r:id="rId68"/>
    <p:sldId id="590" r:id="rId69"/>
    <p:sldId id="591" r:id="rId70"/>
    <p:sldId id="592" r:id="rId71"/>
    <p:sldId id="593" r:id="rId72"/>
    <p:sldId id="713" r:id="rId73"/>
    <p:sldId id="605" r:id="rId74"/>
    <p:sldId id="606" r:id="rId75"/>
    <p:sldId id="607" r:id="rId76"/>
    <p:sldId id="645" r:id="rId77"/>
    <p:sldId id="715" r:id="rId78"/>
    <p:sldId id="547" r:id="rId79"/>
  </p:sldIdLst>
  <p:sldSz cx="9144000" cy="6858000" type="screen4x3"/>
  <p:notesSz cx="6858000" cy="9144000"/>
  <p:embeddedFontLst>
    <p:embeddedFont>
      <p:font typeface="Cheltenhm BdItHd BT" panose="02040703050705090403" pitchFamily="18" charset="0"/>
      <p:regular r:id="rId81"/>
    </p:embeddedFont>
    <p:embeddedFont>
      <p:font typeface="Cooper Md BT" panose="0208060305030B020404" pitchFamily="18" charset="0"/>
      <p:regular r:id="rId82"/>
      <p:italic r:id="rId83"/>
    </p:embeddedFont>
    <p:embeddedFont>
      <p:font typeface="Cheltenhm XBdCn BT" panose="02040606050705020403" pitchFamily="18" charset="0"/>
      <p:regular r:id="rId84"/>
    </p:embeddedFont>
    <p:embeddedFont>
      <p:font typeface="Cheltenhm BdHd BT" panose="02040703050705020403" pitchFamily="18" charset="0"/>
      <p:regular r:id="rId85"/>
    </p:embeddedFont>
    <p:embeddedFont>
      <p:font typeface="Cheltenhm BdCn BT" panose="02040606050705020403" pitchFamily="18" charset="0"/>
      <p:regular r:id="rId86"/>
      <p:italic r:id="rId87"/>
    </p:embeddedFont>
    <p:embeddedFont>
      <p:font typeface="Calibri" panose="020F0502020204030204" pitchFamily="34" charset="0"/>
      <p:regular r:id="rId88"/>
      <p:bold r:id="rId89"/>
      <p:italic r:id="rId90"/>
      <p:boldItalic r:id="rId91"/>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CCFFCC"/>
    <a:srgbClr val="99FF99"/>
    <a:srgbClr val="CCECFF"/>
    <a:srgbClr val="003E1C"/>
    <a:srgbClr val="99CCFF"/>
    <a:srgbClr val="CC66FF"/>
    <a:srgbClr val="66FF33"/>
    <a:srgbClr val="FFABAB"/>
    <a:srgbClr val="FF67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18" autoAdjust="0"/>
  </p:normalViewPr>
  <p:slideViewPr>
    <p:cSldViewPr>
      <p:cViewPr varScale="1">
        <p:scale>
          <a:sx n="89" d="100"/>
          <a:sy n="89" d="100"/>
        </p:scale>
        <p:origin x="858" y="42"/>
      </p:cViewPr>
      <p:guideLst>
        <p:guide orient="horz" pos="2160"/>
        <p:guide pos="2880"/>
      </p:guideLst>
    </p:cSldViewPr>
  </p:slideViewPr>
  <p:outlineViewPr>
    <p:cViewPr>
      <p:scale>
        <a:sx n="33" d="100"/>
        <a:sy n="33" d="100"/>
      </p:scale>
      <p:origin x="0" y="744"/>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4.fntdata"/><Relationship Id="rId89"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2.fntdata"/><Relationship Id="rId90" Type="http://schemas.openxmlformats.org/officeDocument/2006/relationships/font" Target="fonts/font10.fntdata"/><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15A80B9-6CE4-4525-B31C-27FE1FB61582}" type="datetimeFigureOut">
              <a:rPr lang="en-US"/>
              <a:pPr>
                <a:defRPr/>
              </a:pPr>
              <a:t>2015-11-30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617856A-2886-47B6-BB77-55357D7020CA}" type="slidenum">
              <a:rPr lang="en-US"/>
              <a:pPr>
                <a:defRPr/>
              </a:pPr>
              <a:t>‹#›</a:t>
            </a:fld>
            <a:endParaRPr lang="en-US"/>
          </a:p>
        </p:txBody>
      </p:sp>
    </p:spTree>
    <p:extLst>
      <p:ext uri="{BB962C8B-B14F-4D97-AF65-F5344CB8AC3E}">
        <p14:creationId xmlns:p14="http://schemas.microsoft.com/office/powerpoint/2010/main" val="1990835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E5E4075-0B52-4E99-B7E0-E8A24809EDF5}" type="slidenum">
              <a:rPr lang="en-US" smtClean="0"/>
              <a:pPr/>
              <a:t>6</a:t>
            </a:fld>
            <a:endParaRPr lang="en-US" smtClean="0"/>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607400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A4850B6-9D5C-4C64-B09C-B29A6EE04858}" type="slidenum">
              <a:rPr lang="en-US" smtClean="0"/>
              <a:pPr/>
              <a:t>23</a:t>
            </a:fld>
            <a:endParaRPr lang="en-US" smtClean="0"/>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650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923270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097A58A-3ADC-4D2C-B328-6C1A2883B3CB}" type="slidenum">
              <a:rPr lang="en-US" smtClean="0"/>
              <a:pPr/>
              <a:t>24</a:t>
            </a:fld>
            <a:endParaRPr lang="en-US" smtClean="0"/>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845079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4668A64-6183-477B-AEFA-FF804C1A9351}" type="slidenum">
              <a:rPr lang="en-US" smtClean="0"/>
              <a:pPr/>
              <a:t>25</a:t>
            </a:fld>
            <a:endParaRPr lang="en-US" smtClean="0"/>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783333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3955DF1-251A-4A04-ADDC-667620ED4CBC}" type="slidenum">
              <a:rPr lang="en-US" smtClean="0"/>
              <a:pPr/>
              <a:t>26</a:t>
            </a:fld>
            <a:endParaRPr lang="en-US" smtClean="0"/>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072124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5304938-3D9E-4B04-95EE-E1FB6F7DF604}" type="slidenum">
              <a:rPr lang="en-US" smtClean="0"/>
              <a:pPr/>
              <a:t>27</a:t>
            </a:fld>
            <a:endParaRPr lang="en-US" smtClean="0"/>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059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563243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7C8AB11-508D-47A8-B2BA-86FFBA36FB6F}" type="slidenum">
              <a:rPr lang="en-US" smtClean="0"/>
              <a:pPr/>
              <a:t>35</a:t>
            </a:fld>
            <a:endParaRPr lang="en-US" smtClean="0"/>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16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990279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26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4B18B1E-ED58-478F-AE4D-A4BD4C5B3DD3}" type="slidenum">
              <a:rPr lang="en-US" smtClean="0"/>
              <a:pPr/>
              <a:t>42</a:t>
            </a:fld>
            <a:endParaRPr lang="en-US" smtClean="0"/>
          </a:p>
        </p:txBody>
      </p:sp>
    </p:spTree>
    <p:extLst>
      <p:ext uri="{BB962C8B-B14F-4D97-AF65-F5344CB8AC3E}">
        <p14:creationId xmlns:p14="http://schemas.microsoft.com/office/powerpoint/2010/main" val="1572374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26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4B18B1E-ED58-478F-AE4D-A4BD4C5B3DD3}" type="slidenum">
              <a:rPr lang="en-US" smtClean="0"/>
              <a:pPr/>
              <a:t>45</a:t>
            </a:fld>
            <a:endParaRPr lang="en-US" smtClean="0"/>
          </a:p>
        </p:txBody>
      </p:sp>
    </p:spTree>
    <p:extLst>
      <p:ext uri="{BB962C8B-B14F-4D97-AF65-F5344CB8AC3E}">
        <p14:creationId xmlns:p14="http://schemas.microsoft.com/office/powerpoint/2010/main" val="985600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26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4B18B1E-ED58-478F-AE4D-A4BD4C5B3DD3}" type="slidenum">
              <a:rPr lang="en-US" smtClean="0"/>
              <a:pPr/>
              <a:t>46</a:t>
            </a:fld>
            <a:endParaRPr lang="en-US" smtClean="0"/>
          </a:p>
        </p:txBody>
      </p:sp>
    </p:spTree>
    <p:extLst>
      <p:ext uri="{BB962C8B-B14F-4D97-AF65-F5344CB8AC3E}">
        <p14:creationId xmlns:p14="http://schemas.microsoft.com/office/powerpoint/2010/main" val="2300655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AC4BCD6-BA23-42CD-8E4F-8BEF3952E29F}" type="slidenum">
              <a:rPr lang="en-US" smtClean="0"/>
              <a:pPr/>
              <a:t>62</a:t>
            </a:fld>
            <a:endParaRPr lang="en-US" smtClean="0"/>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571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626549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CBA90D4-5ECC-47ED-8DC1-6EEF97BC9D54}" type="slidenum">
              <a:rPr lang="en-US" smtClean="0"/>
              <a:pPr/>
              <a:t>8</a:t>
            </a:fld>
            <a:endParaRPr lang="en-US" smtClean="0"/>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740914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F0B2922-EC39-4240-A17A-9DFB13DF61A2}" type="slidenum">
              <a:rPr lang="en-US" smtClean="0"/>
              <a:pPr/>
              <a:t>63</a:t>
            </a:fld>
            <a:endParaRPr lang="en-US" smtClean="0"/>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4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73304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12C5997-A708-4818-A005-7C7EE39250E8}" type="slidenum">
              <a:rPr lang="en-US" smtClean="0"/>
              <a:pPr/>
              <a:t>11</a:t>
            </a:fld>
            <a:endParaRPr lang="en-US" smtClean="0"/>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333875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60351B9-9710-4C29-B027-D85F174F170A}" type="slidenum">
              <a:rPr lang="en-US" smtClean="0"/>
              <a:pPr/>
              <a:t>13</a:t>
            </a:fld>
            <a:endParaRPr lang="en-US" smtClean="0"/>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44699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A0FC5F6-B061-44E6-9194-0C57D7409CC0}" type="slidenum">
              <a:rPr lang="en-US" smtClean="0"/>
              <a:pPr/>
              <a:t>15</a:t>
            </a:fld>
            <a:endParaRPr lang="en-US" smtClean="0"/>
          </a:p>
        </p:txBody>
      </p:sp>
      <p:sp>
        <p:nvSpPr>
          <p:cNvPr id="1198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981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90272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E813A00-C075-48AC-A92F-7F3FBE7C8957}" type="slidenum">
              <a:rPr lang="en-US" smtClean="0"/>
              <a:pPr/>
              <a:t>17</a:t>
            </a:fld>
            <a:endParaRPr lang="en-US" smtClean="0"/>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660669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56E68AF-7258-40A3-A858-DE510B836E72}" type="slidenum">
              <a:rPr lang="en-US" smtClean="0"/>
              <a:pPr/>
              <a:t>19</a:t>
            </a:fld>
            <a:endParaRPr lang="en-US" smtClean="0"/>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13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443049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B146E46-C2EC-4296-98BE-FB39F9433423}" type="slidenum">
              <a:rPr lang="en-US" smtClean="0"/>
              <a:pPr/>
              <a:t>20</a:t>
            </a:fld>
            <a:endParaRPr lang="en-US" smtClean="0"/>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762828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841283B-592E-431B-80C4-668A2E8912A4}" type="slidenum">
              <a:rPr lang="en-US" smtClean="0"/>
              <a:pPr/>
              <a:t>22</a:t>
            </a:fld>
            <a:endParaRPr lang="en-US" smtClean="0"/>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673333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354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6354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6354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010400" y="6381750"/>
            <a:ext cx="2133600" cy="476250"/>
          </a:xfrm>
          <a:prstGeom prst="rect">
            <a:avLst/>
          </a:prstGeom>
        </p:spPr>
        <p:txBody>
          <a:bodyPr/>
          <a:lstStyle>
            <a:lvl1pPr>
              <a:defRPr/>
            </a:lvl1pPr>
          </a:lstStyle>
          <a:p>
            <a:pPr>
              <a:defRPr/>
            </a:pPr>
            <a:fld id="{A957A0E9-841F-46C9-AD64-94B6B8CD24D8}"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4229100"/>
            <a:ext cx="40386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229100"/>
            <a:ext cx="40386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7010400" y="6381750"/>
            <a:ext cx="2133600" cy="476250"/>
          </a:xfrm>
          <a:prstGeom prst="rect">
            <a:avLst/>
          </a:prstGeom>
        </p:spPr>
        <p:txBody>
          <a:bodyPr/>
          <a:lstStyle>
            <a:lvl1pPr>
              <a:defRPr/>
            </a:lvl1pPr>
          </a:lstStyle>
          <a:p>
            <a:fld id="{5E0374DB-8E4C-484F-AF53-FC3884D612D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buFont typeface="Arial" pitchFamily="34" charset="0"/>
              <a:buChar char="•"/>
              <a:defRPr/>
            </a:lvl2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600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Lst>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Cheltenhm BdHd BT" pitchFamily="18" charset="0"/>
        </a:defRPr>
      </a:lvl2pPr>
      <a:lvl3pPr algn="ctr" rtl="0" eaLnBrk="0" fontAlgn="base" hangingPunct="0">
        <a:spcBef>
          <a:spcPct val="0"/>
        </a:spcBef>
        <a:spcAft>
          <a:spcPct val="0"/>
        </a:spcAft>
        <a:defRPr sz="4400">
          <a:solidFill>
            <a:schemeClr val="bg1"/>
          </a:solidFill>
          <a:latin typeface="Cheltenhm BdHd BT" pitchFamily="18" charset="0"/>
        </a:defRPr>
      </a:lvl3pPr>
      <a:lvl4pPr algn="ctr" rtl="0" eaLnBrk="0" fontAlgn="base" hangingPunct="0">
        <a:spcBef>
          <a:spcPct val="0"/>
        </a:spcBef>
        <a:spcAft>
          <a:spcPct val="0"/>
        </a:spcAft>
        <a:defRPr sz="4400">
          <a:solidFill>
            <a:schemeClr val="bg1"/>
          </a:solidFill>
          <a:latin typeface="Cheltenhm BdHd BT" pitchFamily="18" charset="0"/>
        </a:defRPr>
      </a:lvl4pPr>
      <a:lvl5pPr algn="ctr" rtl="0" eaLnBrk="0" fontAlgn="base" hangingPunct="0">
        <a:spcBef>
          <a:spcPct val="0"/>
        </a:spcBef>
        <a:spcAft>
          <a:spcPct val="0"/>
        </a:spcAft>
        <a:defRPr sz="4400">
          <a:solidFill>
            <a:schemeClr val="bg1"/>
          </a:solidFill>
          <a:latin typeface="Cheltenhm BdHd BT" pitchFamily="18" charset="0"/>
        </a:defRPr>
      </a:lvl5pPr>
      <a:lvl6pPr marL="457200" algn="ctr" rtl="0" fontAlgn="base">
        <a:spcBef>
          <a:spcPct val="0"/>
        </a:spcBef>
        <a:spcAft>
          <a:spcPct val="0"/>
        </a:spcAft>
        <a:defRPr sz="4400">
          <a:solidFill>
            <a:schemeClr val="bg1"/>
          </a:solidFill>
          <a:latin typeface="Cheltenhm BdHd BT" pitchFamily="18" charset="0"/>
        </a:defRPr>
      </a:lvl6pPr>
      <a:lvl7pPr marL="914400" algn="ctr" rtl="0" fontAlgn="base">
        <a:spcBef>
          <a:spcPct val="0"/>
        </a:spcBef>
        <a:spcAft>
          <a:spcPct val="0"/>
        </a:spcAft>
        <a:defRPr sz="4400">
          <a:solidFill>
            <a:schemeClr val="bg1"/>
          </a:solidFill>
          <a:latin typeface="Cheltenhm BdHd BT" pitchFamily="18" charset="0"/>
        </a:defRPr>
      </a:lvl7pPr>
      <a:lvl8pPr marL="1371600" algn="ctr" rtl="0" fontAlgn="base">
        <a:spcBef>
          <a:spcPct val="0"/>
        </a:spcBef>
        <a:spcAft>
          <a:spcPct val="0"/>
        </a:spcAft>
        <a:defRPr sz="4400">
          <a:solidFill>
            <a:schemeClr val="bg1"/>
          </a:solidFill>
          <a:latin typeface="Cheltenhm BdHd BT" pitchFamily="18" charset="0"/>
        </a:defRPr>
      </a:lvl8pPr>
      <a:lvl9pPr marL="1828800" algn="ctr" rtl="0" fontAlgn="base">
        <a:spcBef>
          <a:spcPct val="0"/>
        </a:spcBef>
        <a:spcAft>
          <a:spcPct val="0"/>
        </a:spcAft>
        <a:defRPr sz="4400">
          <a:solidFill>
            <a:schemeClr val="bg1"/>
          </a:solidFill>
          <a:latin typeface="Cheltenhm BdHd BT" pitchFamily="18"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0" y="3371433"/>
            <a:ext cx="9144000" cy="2800767"/>
          </a:xfrm>
          <a:prstGeom prst="rect">
            <a:avLst/>
          </a:prstGeom>
          <a:noFill/>
          <a:ln w="9525">
            <a:noFill/>
            <a:miter lim="800000"/>
            <a:headEnd/>
            <a:tailEnd/>
          </a:ln>
        </p:spPr>
        <p:txBody>
          <a:bodyPr anchor="b">
            <a:spAutoFit/>
          </a:bodyPr>
          <a:lstStyle/>
          <a:p>
            <a:pPr algn="ctr">
              <a:spcBef>
                <a:spcPct val="50000"/>
              </a:spcBef>
            </a:pPr>
            <a:r>
              <a:rPr lang="en-US" sz="8800" dirty="0">
                <a:solidFill>
                  <a:schemeClr val="bg1"/>
                </a:solidFill>
                <a:latin typeface="Cheltenhm XBdCn BT" pitchFamily="18" charset="0"/>
              </a:rPr>
              <a:t>Function the Ultimate</a:t>
            </a:r>
          </a:p>
        </p:txBody>
      </p:sp>
      <p:sp>
        <p:nvSpPr>
          <p:cNvPr id="2052" name="Rectangle 4"/>
          <p:cNvSpPr>
            <a:spLocks noChangeArrowheads="1"/>
          </p:cNvSpPr>
          <p:nvPr/>
        </p:nvSpPr>
        <p:spPr bwMode="auto">
          <a:xfrm>
            <a:off x="0" y="2362200"/>
            <a:ext cx="9144000" cy="1016000"/>
          </a:xfrm>
          <a:prstGeom prst="rect">
            <a:avLst/>
          </a:prstGeom>
          <a:noFill/>
          <a:ln w="9525">
            <a:noFill/>
            <a:miter lim="800000"/>
            <a:headEnd/>
            <a:tailEnd/>
          </a:ln>
        </p:spPr>
        <p:txBody>
          <a:bodyPr>
            <a:spAutoFit/>
          </a:bodyPr>
          <a:lstStyle/>
          <a:p>
            <a:pPr algn="ctr"/>
            <a:r>
              <a:rPr lang="en-US" sz="6000" dirty="0">
                <a:solidFill>
                  <a:schemeClr val="bg1"/>
                </a:solidFill>
                <a:latin typeface="Cheltenhm BdCn BT" pitchFamily="18" charset="0"/>
              </a:rPr>
              <a:t>Act III</a:t>
            </a:r>
          </a:p>
        </p:txBody>
      </p:sp>
    </p:spTree>
  </p:cSld>
  <p:clrMapOvr>
    <a:masterClrMapping/>
  </p:clrMapOvr>
  <p:transition spd="slow">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ctrTitle"/>
          </p:nvPr>
        </p:nvSpPr>
        <p:spPr/>
        <p:txBody>
          <a:bodyPr/>
          <a:lstStyle/>
          <a:p>
            <a:r>
              <a:rPr lang="en-US" smtClean="0"/>
              <a:t>Scope</a:t>
            </a:r>
          </a:p>
        </p:txBody>
      </p:sp>
      <p:sp>
        <p:nvSpPr>
          <p:cNvPr id="14339" name="Subtitle 4"/>
          <p:cNvSpPr>
            <a:spLocks noGrp="1"/>
          </p:cNvSpPr>
          <p:nvPr>
            <p:ph type="subTitle" idx="1"/>
          </p:nvPr>
        </p:nvSpPr>
        <p:spPr/>
        <p:txBody>
          <a:bodyPr/>
          <a:lstStyle/>
          <a:p>
            <a:r>
              <a:rPr lang="en-US" dirty="0" smtClean="0"/>
              <a:t>Block scope v function scope</a:t>
            </a:r>
          </a:p>
        </p:txBody>
      </p:sp>
    </p:spTree>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Scope</a:t>
            </a:r>
          </a:p>
        </p:txBody>
      </p:sp>
      <p:sp>
        <p:nvSpPr>
          <p:cNvPr id="15363" name="Rectangle 3"/>
          <p:cNvSpPr>
            <a:spLocks noGrp="1" noChangeArrowheads="1"/>
          </p:cNvSpPr>
          <p:nvPr>
            <p:ph type="body" idx="1"/>
          </p:nvPr>
        </p:nvSpPr>
        <p:spPr/>
        <p:txBody>
          <a:bodyPr/>
          <a:lstStyle/>
          <a:p>
            <a:pPr eaLnBrk="1" hangingPunct="1"/>
            <a:r>
              <a:rPr lang="en-US" sz="2400" dirty="0" smtClean="0"/>
              <a:t>With the </a:t>
            </a:r>
            <a:r>
              <a:rPr lang="en-US" sz="2400" b="1" dirty="0" err="1" smtClean="0">
                <a:latin typeface="Courier New" panose="02070309020205020404" pitchFamily="49" charset="0"/>
                <a:cs typeface="Courier New" panose="02070309020205020404" pitchFamily="49" charset="0"/>
              </a:rPr>
              <a:t>var</a:t>
            </a:r>
            <a:r>
              <a:rPr lang="en-US" sz="2400" dirty="0" smtClean="0"/>
              <a:t> statement, </a:t>
            </a:r>
            <a:r>
              <a:rPr lang="en-US" sz="2400" b="1" dirty="0" smtClean="0">
                <a:latin typeface="Courier New" pitchFamily="49" charset="0"/>
              </a:rPr>
              <a:t>{</a:t>
            </a:r>
            <a:r>
              <a:rPr lang="en-US" sz="2400" dirty="0" smtClean="0"/>
              <a:t>blocks</a:t>
            </a:r>
            <a:r>
              <a:rPr lang="en-US" sz="2400" b="1" dirty="0" smtClean="0">
                <a:latin typeface="Courier New" pitchFamily="49" charset="0"/>
              </a:rPr>
              <a:t>}</a:t>
            </a:r>
            <a:r>
              <a:rPr lang="en-US" sz="2400" dirty="0" smtClean="0"/>
              <a:t> do not have </a:t>
            </a:r>
            <a:r>
              <a:rPr lang="en-US" sz="2400" dirty="0" smtClean="0"/>
              <a:t>scope. Only </a:t>
            </a:r>
            <a:r>
              <a:rPr lang="en-US" sz="2400" dirty="0" smtClean="0"/>
              <a:t>functions have scope.</a:t>
            </a:r>
          </a:p>
          <a:p>
            <a:pPr eaLnBrk="1" hangingPunct="1"/>
            <a:r>
              <a:rPr lang="en-US" sz="2400" dirty="0" smtClean="0"/>
              <a:t>Don’t </a:t>
            </a:r>
            <a:r>
              <a:rPr lang="en-US" sz="2400" dirty="0" smtClean="0"/>
              <a:t>do this:</a:t>
            </a:r>
          </a:p>
          <a:p>
            <a:pPr eaLnBrk="1" hangingPunct="1">
              <a:buFontTx/>
              <a:buNone/>
            </a:pPr>
            <a:r>
              <a:rPr lang="en-US" sz="2400" b="1" dirty="0" smtClean="0">
                <a:latin typeface="Courier New" pitchFamily="49" charset="0"/>
                <a:cs typeface="Courier New" pitchFamily="49" charset="0"/>
              </a:rPr>
              <a:t>function </a:t>
            </a:r>
            <a:r>
              <a:rPr lang="en-US" sz="2400" b="1" dirty="0" err="1" smtClean="0">
                <a:latin typeface="Courier New" pitchFamily="49" charset="0"/>
                <a:cs typeface="Courier New" pitchFamily="49" charset="0"/>
              </a:rPr>
              <a:t>assure_positive</a:t>
            </a:r>
            <a:r>
              <a:rPr lang="en-US" sz="2400" b="1" dirty="0" smtClean="0">
                <a:latin typeface="Courier New" pitchFamily="49" charset="0"/>
                <a:cs typeface="Courier New" pitchFamily="49" charset="0"/>
              </a:rPr>
              <a:t>(matrix, n) {</a:t>
            </a:r>
          </a:p>
          <a:p>
            <a:pPr eaLnBrk="1" hangingPunct="1">
              <a:buFontTx/>
              <a:buNone/>
            </a:pPr>
            <a:r>
              <a:rPr lang="en-US" sz="2400" b="1" dirty="0" smtClean="0">
                <a:latin typeface="Courier New" pitchFamily="49" charset="0"/>
                <a:cs typeface="Courier New" pitchFamily="49" charset="0"/>
              </a:rPr>
              <a:t>    for (</a:t>
            </a:r>
            <a:r>
              <a:rPr lang="en-US" sz="2400" b="1" dirty="0" err="1" smtClean="0">
                <a:solidFill>
                  <a:srgbClr val="FFFF99"/>
                </a:solidFill>
                <a:latin typeface="Courier New" pitchFamily="49" charset="0"/>
                <a:cs typeface="Courier New" pitchFamily="49" charset="0"/>
              </a:rPr>
              <a:t>var</a:t>
            </a:r>
            <a:r>
              <a:rPr lang="en-US" sz="2400" b="1" dirty="0" smtClean="0">
                <a:solidFill>
                  <a:srgbClr val="FFFF99"/>
                </a:solidFill>
                <a:latin typeface="Courier New" pitchFamily="49" charset="0"/>
                <a:cs typeface="Courier New" pitchFamily="49" charset="0"/>
              </a:rPr>
              <a:t> </a:t>
            </a:r>
            <a:r>
              <a:rPr lang="en-US" sz="2400" b="1" dirty="0" err="1" smtClean="0">
                <a:solidFill>
                  <a:srgbClr val="FFFF99"/>
                </a:solidFill>
                <a:latin typeface="Courier New" pitchFamily="49" charset="0"/>
                <a:cs typeface="Courier New" pitchFamily="49" charset="0"/>
              </a:rPr>
              <a:t>i</a:t>
            </a:r>
            <a:r>
              <a:rPr lang="en-US" sz="2400" b="1" dirty="0" smtClean="0">
                <a:latin typeface="Courier New" pitchFamily="49" charset="0"/>
                <a:cs typeface="Courier New" pitchFamily="49" charset="0"/>
              </a:rPr>
              <a:t> = 0; </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 &lt; n; </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 += 1) {</a:t>
            </a:r>
          </a:p>
          <a:p>
            <a:pPr eaLnBrk="1" hangingPunct="1">
              <a:buFontTx/>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var</a:t>
            </a:r>
            <a:r>
              <a:rPr lang="en-US" sz="2400" b="1" dirty="0" smtClean="0">
                <a:latin typeface="Courier New" pitchFamily="49" charset="0"/>
                <a:cs typeface="Courier New" pitchFamily="49" charset="0"/>
              </a:rPr>
              <a:t> row = matrix[</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a:t>
            </a:r>
          </a:p>
          <a:p>
            <a:pPr eaLnBrk="1" hangingPunct="1">
              <a:buFontTx/>
              <a:buNone/>
            </a:pPr>
            <a:r>
              <a:rPr lang="en-US" sz="2400" b="1" dirty="0" smtClean="0">
                <a:latin typeface="Courier New" pitchFamily="49" charset="0"/>
                <a:cs typeface="Courier New" pitchFamily="49" charset="0"/>
              </a:rPr>
              <a:t>        for (</a:t>
            </a:r>
            <a:r>
              <a:rPr lang="en-US" sz="2400" b="1" dirty="0" err="1" smtClean="0">
                <a:solidFill>
                  <a:srgbClr val="FFFF99"/>
                </a:solidFill>
                <a:latin typeface="Courier New" pitchFamily="49" charset="0"/>
                <a:cs typeface="Courier New" pitchFamily="49" charset="0"/>
              </a:rPr>
              <a:t>var</a:t>
            </a:r>
            <a:r>
              <a:rPr lang="en-US" sz="2400" b="1" dirty="0" smtClean="0">
                <a:solidFill>
                  <a:srgbClr val="FFFF99"/>
                </a:solidFill>
                <a:latin typeface="Courier New" pitchFamily="49" charset="0"/>
                <a:cs typeface="Courier New" pitchFamily="49" charset="0"/>
              </a:rPr>
              <a:t> </a:t>
            </a:r>
            <a:r>
              <a:rPr lang="en-US" sz="2400" b="1" dirty="0" err="1" smtClean="0">
                <a:solidFill>
                  <a:srgbClr val="FFFF99"/>
                </a:solidFill>
                <a:latin typeface="Courier New" pitchFamily="49" charset="0"/>
                <a:cs typeface="Courier New" pitchFamily="49" charset="0"/>
              </a:rPr>
              <a:t>i</a:t>
            </a:r>
            <a:r>
              <a:rPr lang="en-US" sz="2400" b="1" dirty="0" smtClean="0">
                <a:latin typeface="Courier New" pitchFamily="49" charset="0"/>
                <a:cs typeface="Courier New" pitchFamily="49" charset="0"/>
              </a:rPr>
              <a:t> = 0; </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 &lt; </a:t>
            </a:r>
            <a:r>
              <a:rPr lang="en-US" sz="2400" b="1" dirty="0" err="1" smtClean="0">
                <a:latin typeface="Courier New" pitchFamily="49" charset="0"/>
                <a:cs typeface="Courier New" pitchFamily="49" charset="0"/>
              </a:rPr>
              <a:t>row.length</a:t>
            </a:r>
            <a:r>
              <a:rPr lang="en-US" sz="2400" b="1" dirty="0" smtClean="0">
                <a:latin typeface="Courier New" pitchFamily="49" charset="0"/>
                <a:cs typeface="Courier New" pitchFamily="49" charset="0"/>
              </a:rPr>
              <a:t>; </a:t>
            </a:r>
          </a:p>
          <a:p>
            <a:pPr eaLnBrk="1" hangingPunct="1">
              <a:buFontTx/>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 += 1) {</a:t>
            </a:r>
          </a:p>
          <a:p>
            <a:pPr eaLnBrk="1" hangingPunct="1">
              <a:buFontTx/>
              <a:buNone/>
            </a:pPr>
            <a:r>
              <a:rPr lang="en-US" sz="2400" b="1" dirty="0" smtClean="0">
                <a:latin typeface="Courier New" pitchFamily="49" charset="0"/>
                <a:cs typeface="Courier New" pitchFamily="49" charset="0"/>
              </a:rPr>
              <a:t>            if (row[</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 &lt; 0) {</a:t>
            </a:r>
          </a:p>
          <a:p>
            <a:pPr eaLnBrk="1" hangingPunct="1">
              <a:buFontTx/>
              <a:buNone/>
            </a:pPr>
            <a:r>
              <a:rPr lang="en-US" sz="2400" b="1" dirty="0" smtClean="0">
                <a:latin typeface="Courier New" pitchFamily="49" charset="0"/>
                <a:cs typeface="Courier New" pitchFamily="49" charset="0"/>
              </a:rPr>
              <a:t>                throw new Error('Negative');</a:t>
            </a:r>
          </a:p>
          <a:p>
            <a:pPr eaLnBrk="1" hangingPunct="1">
              <a:buFontTx/>
              <a:buNone/>
            </a:pPr>
            <a:r>
              <a:rPr lang="en-US" sz="2400" b="1" dirty="0" smtClean="0">
                <a:latin typeface="Courier New" pitchFamily="49" charset="0"/>
                <a:cs typeface="Courier New" pitchFamily="49" charset="0"/>
              </a:rPr>
              <a:t>}   }   }   }</a:t>
            </a:r>
          </a:p>
        </p:txBody>
      </p:sp>
    </p:spTree>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ctrTitle"/>
          </p:nvPr>
        </p:nvSpPr>
        <p:spPr>
          <a:xfrm>
            <a:off x="685800" y="685800"/>
            <a:ext cx="7772400" cy="5333999"/>
          </a:xfrm>
        </p:spPr>
        <p:txBody>
          <a:bodyPr>
            <a:normAutofit fontScale="90000"/>
          </a:bodyPr>
          <a:lstStyle/>
          <a:p>
            <a:r>
              <a:rPr lang="en-US" dirty="0" smtClean="0"/>
              <a:t>Declare all variables at the top of the function.</a:t>
            </a:r>
            <a:br>
              <a:rPr lang="en-US" dirty="0" smtClean="0"/>
            </a:br>
            <a:r>
              <a:rPr lang="en-US" dirty="0" smtClean="0"/>
              <a:t/>
            </a:r>
            <a:br>
              <a:rPr lang="en-US" dirty="0" smtClean="0"/>
            </a:br>
            <a:r>
              <a:rPr lang="en-US" dirty="0" smtClean="0"/>
              <a:t>Declare all functions before you call them.</a:t>
            </a:r>
            <a:br>
              <a:rPr lang="en-US" dirty="0" smtClean="0"/>
            </a:br>
            <a:r>
              <a:rPr lang="en-US" dirty="0" smtClean="0"/>
              <a:t/>
            </a:r>
            <a:br>
              <a:rPr lang="en-US" dirty="0" smtClean="0"/>
            </a:br>
            <a:r>
              <a:rPr lang="en-US" dirty="0" smtClean="0"/>
              <a:t>The language provides mechanisms that allow you to ignore this advice, but they are problematic.</a:t>
            </a:r>
          </a:p>
        </p:txBody>
      </p:sp>
    </p:spTree>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Return statement</a:t>
            </a:r>
          </a:p>
        </p:txBody>
      </p:sp>
      <p:sp>
        <p:nvSpPr>
          <p:cNvPr id="17411" name="Rectangle 3"/>
          <p:cNvSpPr>
            <a:spLocks noGrp="1" noChangeArrowheads="1"/>
          </p:cNvSpPr>
          <p:nvPr>
            <p:ph type="body" idx="1"/>
          </p:nvPr>
        </p:nvSpPr>
        <p:spPr/>
        <p:txBody>
          <a:bodyPr/>
          <a:lstStyle/>
          <a:p>
            <a:pPr lvl="1" eaLnBrk="1" hangingPunct="1">
              <a:buFontTx/>
              <a:buNone/>
            </a:pPr>
            <a:r>
              <a:rPr lang="en-US" b="1" smtClean="0">
                <a:latin typeface="Courier New" pitchFamily="49" charset="0"/>
              </a:rPr>
              <a:t>return</a:t>
            </a:r>
            <a:r>
              <a:rPr lang="en-US" smtClean="0"/>
              <a:t> </a:t>
            </a:r>
            <a:r>
              <a:rPr lang="en-US" i="1" smtClean="0">
                <a:solidFill>
                  <a:srgbClr val="CCFFCC"/>
                </a:solidFill>
              </a:rPr>
              <a:t>expression</a:t>
            </a:r>
            <a:r>
              <a:rPr lang="en-US" b="1" smtClean="0">
                <a:latin typeface="Courier New" pitchFamily="49" charset="0"/>
              </a:rPr>
              <a:t>;</a:t>
            </a:r>
          </a:p>
          <a:p>
            <a:pPr eaLnBrk="1" hangingPunct="1">
              <a:buFontTx/>
              <a:buNone/>
            </a:pPr>
            <a:r>
              <a:rPr lang="en-US" smtClean="0"/>
              <a:t>or</a:t>
            </a:r>
          </a:p>
          <a:p>
            <a:pPr lvl="1" eaLnBrk="1" hangingPunct="1">
              <a:buFontTx/>
              <a:buNone/>
            </a:pPr>
            <a:r>
              <a:rPr lang="en-US" b="1" smtClean="0">
                <a:latin typeface="Courier New" pitchFamily="49" charset="0"/>
              </a:rPr>
              <a:t>return;    </a:t>
            </a:r>
          </a:p>
          <a:p>
            <a:pPr lvl="1" eaLnBrk="1" hangingPunct="1">
              <a:buFont typeface="Arial" charset="0"/>
              <a:buChar char="•"/>
            </a:pPr>
            <a:endParaRPr lang="en-US" b="1" smtClean="0">
              <a:latin typeface="Courier New" pitchFamily="49" charset="0"/>
            </a:endParaRPr>
          </a:p>
          <a:p>
            <a:pPr eaLnBrk="1" hangingPunct="1"/>
            <a:r>
              <a:rPr lang="en-US" smtClean="0"/>
              <a:t>If there is no </a:t>
            </a:r>
            <a:r>
              <a:rPr lang="en-US" i="1" smtClean="0">
                <a:solidFill>
                  <a:srgbClr val="CCFFCC"/>
                </a:solidFill>
              </a:rPr>
              <a:t>expression</a:t>
            </a:r>
            <a:r>
              <a:rPr lang="en-US" smtClean="0"/>
              <a:t>, then the return value is </a:t>
            </a:r>
            <a:r>
              <a:rPr lang="en-US" b="1" smtClean="0">
                <a:latin typeface="Courier New" pitchFamily="49" charset="0"/>
              </a:rPr>
              <a:t>undefined</a:t>
            </a:r>
            <a:r>
              <a:rPr lang="en-US" smtClean="0"/>
              <a:t>. </a:t>
            </a:r>
          </a:p>
          <a:p>
            <a:pPr eaLnBrk="1" hangingPunct="1"/>
            <a:r>
              <a:rPr lang="en-US" smtClean="0"/>
              <a:t>Except for constructors, whose default return value is </a:t>
            </a:r>
            <a:r>
              <a:rPr lang="en-US" b="1" smtClean="0">
                <a:latin typeface="Courier New" pitchFamily="49" charset="0"/>
              </a:rPr>
              <a:t>this</a:t>
            </a:r>
            <a:r>
              <a:rPr lang="en-US" smtClean="0"/>
              <a:t>.</a:t>
            </a:r>
          </a:p>
        </p:txBody>
      </p:sp>
    </p:spTree>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t>Don’t make functions in a loop.</a:t>
            </a:r>
          </a:p>
        </p:txBody>
      </p:sp>
      <p:sp>
        <p:nvSpPr>
          <p:cNvPr id="76803" name="Rectangle 3"/>
          <p:cNvSpPr>
            <a:spLocks noGrp="1" noChangeArrowheads="1"/>
          </p:cNvSpPr>
          <p:nvPr>
            <p:ph type="body" idx="1"/>
          </p:nvPr>
        </p:nvSpPr>
        <p:spPr/>
        <p:txBody>
          <a:bodyPr/>
          <a:lstStyle/>
          <a:p>
            <a:r>
              <a:rPr lang="en-US" smtClean="0"/>
              <a:t>It can be wasteful because a new function object is created on every iteration.</a:t>
            </a:r>
          </a:p>
          <a:p>
            <a:r>
              <a:rPr lang="en-US" smtClean="0"/>
              <a:t>It can be confusing because the new function closes over the loop’s variables, not over their current values.</a:t>
            </a:r>
          </a:p>
        </p:txBody>
      </p:sp>
    </p:spTree>
    <p:extLst>
      <p:ext uri="{BB962C8B-B14F-4D97-AF65-F5344CB8AC3E}">
        <p14:creationId xmlns:p14="http://schemas.microsoft.com/office/powerpoint/2010/main" val="2884210574"/>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a:bodyPr>
          <a:lstStyle/>
          <a:p>
            <a:pPr>
              <a:defRPr/>
            </a:pPr>
            <a:r>
              <a:rPr lang="en-US" dirty="0" smtClean="0"/>
              <a:t>Don't create functions in a loop</a:t>
            </a:r>
          </a:p>
        </p:txBody>
      </p:sp>
      <p:sp>
        <p:nvSpPr>
          <p:cNvPr id="86019" name="Rectangle 3"/>
          <p:cNvSpPr>
            <a:spLocks noGrp="1" noChangeArrowheads="1"/>
          </p:cNvSpPr>
          <p:nvPr>
            <p:ph type="body" idx="1"/>
          </p:nvPr>
        </p:nvSpPr>
        <p:spPr/>
        <p:txBody>
          <a:bodyPr>
            <a:normAutofit/>
          </a:bodyPr>
          <a:lstStyle/>
          <a:p>
            <a:pPr>
              <a:lnSpc>
                <a:spcPct val="80000"/>
              </a:lnSpc>
              <a:buFontTx/>
              <a:buNone/>
              <a:defRPr/>
            </a:pPr>
            <a:r>
              <a:rPr lang="en-US" sz="2200" b="1" dirty="0" smtClean="0">
                <a:latin typeface="Courier New" pitchFamily="49" charset="0"/>
              </a:rPr>
              <a:t>for (</a:t>
            </a:r>
            <a:r>
              <a:rPr lang="en-US" sz="2200" b="1" dirty="0" err="1" smtClean="0">
                <a:latin typeface="Courier New" pitchFamily="49" charset="0"/>
              </a:rPr>
              <a:t>var</a:t>
            </a:r>
            <a:r>
              <a:rPr lang="en-US" sz="2200" b="1" dirty="0" smtClean="0">
                <a:latin typeface="Courier New" pitchFamily="49" charset="0"/>
              </a:rPr>
              <a:t> </a:t>
            </a:r>
            <a:r>
              <a:rPr lang="en-US" sz="2200" b="1" dirty="0" err="1" smtClean="0">
                <a:latin typeface="Courier New" pitchFamily="49" charset="0"/>
              </a:rPr>
              <a:t>i</a:t>
            </a:r>
            <a:r>
              <a:rPr lang="en-US" sz="2200" b="1" dirty="0" smtClean="0">
                <a:latin typeface="Courier New" pitchFamily="49" charset="0"/>
              </a:rPr>
              <a:t> ...) {                      </a:t>
            </a:r>
            <a:r>
              <a:rPr lang="en-US" sz="2200" b="1" dirty="0" smtClean="0">
                <a:solidFill>
                  <a:srgbClr val="FF0000"/>
                </a:solidFill>
                <a:latin typeface="Courier New" pitchFamily="49" charset="0"/>
              </a:rPr>
              <a:t>// WRONG</a:t>
            </a:r>
          </a:p>
          <a:p>
            <a:pPr>
              <a:lnSpc>
                <a:spcPct val="80000"/>
              </a:lnSpc>
              <a:buFontTx/>
              <a:buNone/>
              <a:defRPr/>
            </a:pPr>
            <a:r>
              <a:rPr lang="en-US" sz="2200" b="1" dirty="0" smtClean="0">
                <a:latin typeface="Courier New" pitchFamily="49" charset="0"/>
              </a:rPr>
              <a:t>    </a:t>
            </a:r>
            <a:r>
              <a:rPr lang="en-US" sz="2200" b="1" dirty="0" err="1" smtClean="0">
                <a:latin typeface="Courier New" pitchFamily="49" charset="0"/>
              </a:rPr>
              <a:t>div_id</a:t>
            </a:r>
            <a:r>
              <a:rPr lang="en-US" sz="2200" b="1" dirty="0" smtClean="0">
                <a:latin typeface="Courier New" pitchFamily="49" charset="0"/>
              </a:rPr>
              <a:t> = </a:t>
            </a:r>
            <a:r>
              <a:rPr lang="en-US" sz="2200" b="1" dirty="0" err="1" smtClean="0">
                <a:latin typeface="Courier New" pitchFamily="49" charset="0"/>
              </a:rPr>
              <a:t>divs</a:t>
            </a:r>
            <a:r>
              <a:rPr lang="en-US" sz="2200" b="1" dirty="0" smtClean="0">
                <a:latin typeface="Courier New" pitchFamily="49" charset="0"/>
              </a:rPr>
              <a:t>[</a:t>
            </a:r>
            <a:r>
              <a:rPr lang="en-US" sz="2200" b="1" dirty="0" err="1" smtClean="0">
                <a:latin typeface="Courier New" pitchFamily="49" charset="0"/>
              </a:rPr>
              <a:t>i</a:t>
            </a:r>
            <a:r>
              <a:rPr lang="en-US" sz="2200" b="1" dirty="0" smtClean="0">
                <a:latin typeface="Courier New" pitchFamily="49" charset="0"/>
              </a:rPr>
              <a:t>].id;</a:t>
            </a:r>
          </a:p>
          <a:p>
            <a:pPr>
              <a:lnSpc>
                <a:spcPct val="80000"/>
              </a:lnSpc>
              <a:buFontTx/>
              <a:buNone/>
              <a:defRPr/>
            </a:pPr>
            <a:r>
              <a:rPr lang="en-US" sz="2200" b="1" dirty="0" smtClean="0">
                <a:latin typeface="Courier New" pitchFamily="49" charset="0"/>
              </a:rPr>
              <a:t>    </a:t>
            </a:r>
            <a:r>
              <a:rPr lang="en-US" sz="2200" b="1" dirty="0" err="1" smtClean="0">
                <a:latin typeface="Courier New" pitchFamily="49" charset="0"/>
              </a:rPr>
              <a:t>divs</a:t>
            </a:r>
            <a:r>
              <a:rPr lang="en-US" sz="2200" b="1" dirty="0" smtClean="0">
                <a:latin typeface="Courier New" pitchFamily="49" charset="0"/>
              </a:rPr>
              <a:t>[</a:t>
            </a:r>
            <a:r>
              <a:rPr lang="en-US" sz="2200" b="1" dirty="0" err="1" smtClean="0">
                <a:latin typeface="Courier New" pitchFamily="49" charset="0"/>
              </a:rPr>
              <a:t>i</a:t>
            </a:r>
            <a:r>
              <a:rPr lang="en-US" sz="2200" b="1" dirty="0" smtClean="0">
                <a:latin typeface="Courier New" pitchFamily="49" charset="0"/>
              </a:rPr>
              <a:t>].</a:t>
            </a:r>
            <a:r>
              <a:rPr lang="en-US" sz="2200" b="1" dirty="0" err="1" smtClean="0">
                <a:latin typeface="Courier New" pitchFamily="49" charset="0"/>
              </a:rPr>
              <a:t>onclick</a:t>
            </a:r>
            <a:r>
              <a:rPr lang="en-US" sz="2200" b="1" dirty="0" smtClean="0">
                <a:latin typeface="Courier New" pitchFamily="49" charset="0"/>
              </a:rPr>
              <a:t> = </a:t>
            </a:r>
            <a:r>
              <a:rPr lang="en-US" sz="2200" b="1" dirty="0" smtClean="0">
                <a:solidFill>
                  <a:srgbClr val="CCFFCC"/>
                </a:solidFill>
                <a:latin typeface="Courier New" pitchFamily="49" charset="0"/>
              </a:rPr>
              <a:t>function () {</a:t>
            </a:r>
          </a:p>
          <a:p>
            <a:pPr>
              <a:lnSpc>
                <a:spcPct val="80000"/>
              </a:lnSpc>
              <a:buFontTx/>
              <a:buNone/>
              <a:defRPr/>
            </a:pPr>
            <a:r>
              <a:rPr lang="en-US" sz="2200" b="1" dirty="0" smtClean="0">
                <a:latin typeface="Courier New" pitchFamily="49" charset="0"/>
              </a:rPr>
              <a:t>        alert</a:t>
            </a:r>
            <a:r>
              <a:rPr lang="en-US" sz="2200" b="1" dirty="0" smtClean="0">
                <a:solidFill>
                  <a:srgbClr val="CCFFCC"/>
                </a:solidFill>
                <a:latin typeface="Courier New" pitchFamily="49" charset="0"/>
              </a:rPr>
              <a:t>(</a:t>
            </a:r>
            <a:r>
              <a:rPr lang="en-US" sz="2200" b="1" dirty="0" err="1" smtClean="0">
                <a:latin typeface="Courier New" pitchFamily="49" charset="0"/>
              </a:rPr>
              <a:t>div_id</a:t>
            </a:r>
            <a:r>
              <a:rPr lang="en-US" sz="2200" b="1" dirty="0" smtClean="0">
                <a:solidFill>
                  <a:srgbClr val="CCFFCC"/>
                </a:solidFill>
                <a:latin typeface="Courier New" pitchFamily="49" charset="0"/>
              </a:rPr>
              <a:t>);</a:t>
            </a:r>
          </a:p>
          <a:p>
            <a:pPr>
              <a:lnSpc>
                <a:spcPct val="80000"/>
              </a:lnSpc>
              <a:buFontTx/>
              <a:buNone/>
              <a:defRPr/>
            </a:pPr>
            <a:r>
              <a:rPr lang="en-US" sz="2200" b="1" dirty="0" smtClean="0">
                <a:solidFill>
                  <a:srgbClr val="CCFFCC"/>
                </a:solidFill>
                <a:latin typeface="Courier New" pitchFamily="49" charset="0"/>
              </a:rPr>
              <a:t>    }</a:t>
            </a:r>
            <a:r>
              <a:rPr lang="en-US" sz="2200" b="1" dirty="0" smtClean="0">
                <a:latin typeface="Courier New" pitchFamily="49" charset="0"/>
              </a:rPr>
              <a:t>;</a:t>
            </a:r>
          </a:p>
          <a:p>
            <a:pPr>
              <a:lnSpc>
                <a:spcPct val="80000"/>
              </a:lnSpc>
              <a:buFontTx/>
              <a:buNone/>
              <a:defRPr/>
            </a:pPr>
            <a:r>
              <a:rPr lang="en-US" sz="2200" b="1" dirty="0" smtClean="0">
                <a:latin typeface="Courier New" pitchFamily="49" charset="0"/>
              </a:rPr>
              <a:t>}</a:t>
            </a:r>
          </a:p>
          <a:p>
            <a:pPr>
              <a:lnSpc>
                <a:spcPct val="80000"/>
              </a:lnSpc>
              <a:buFontTx/>
              <a:buNone/>
              <a:defRPr/>
            </a:pPr>
            <a:endParaRPr lang="en-US" sz="2200" b="1" dirty="0" smtClean="0">
              <a:latin typeface="Courier New" pitchFamily="49" charset="0"/>
            </a:endParaRPr>
          </a:p>
          <a:p>
            <a:pPr>
              <a:lnSpc>
                <a:spcPct val="80000"/>
              </a:lnSpc>
              <a:buFontTx/>
              <a:buNone/>
              <a:defRPr/>
            </a:pPr>
            <a:r>
              <a:rPr lang="en-US" sz="2200" b="1" dirty="0" err="1" smtClean="0">
                <a:latin typeface="Courier New" pitchFamily="49" charset="0"/>
              </a:rPr>
              <a:t>divs.forEach</a:t>
            </a:r>
            <a:r>
              <a:rPr lang="en-US" sz="2200" b="1" dirty="0" smtClean="0">
                <a:latin typeface="Courier New" pitchFamily="49" charset="0"/>
              </a:rPr>
              <a:t>(</a:t>
            </a:r>
            <a:r>
              <a:rPr lang="en-US" sz="2200" b="1" dirty="0" smtClean="0">
                <a:solidFill>
                  <a:srgbClr val="CCFFCC"/>
                </a:solidFill>
                <a:latin typeface="Courier New" pitchFamily="49" charset="0"/>
              </a:rPr>
              <a:t>function (div) {          // RIGHT</a:t>
            </a:r>
          </a:p>
          <a:p>
            <a:pPr>
              <a:lnSpc>
                <a:spcPct val="80000"/>
              </a:lnSpc>
              <a:buFontTx/>
              <a:buNone/>
              <a:defRPr/>
            </a:pPr>
            <a:r>
              <a:rPr lang="en-US" sz="2200" b="1" dirty="0">
                <a:solidFill>
                  <a:srgbClr val="CCFFCC"/>
                </a:solidFill>
                <a:latin typeface="Courier New" pitchFamily="49" charset="0"/>
              </a:rPr>
              <a:t> </a:t>
            </a:r>
            <a:r>
              <a:rPr lang="en-US" sz="2200" b="1" dirty="0" smtClean="0">
                <a:solidFill>
                  <a:srgbClr val="CCFFCC"/>
                </a:solidFill>
                <a:latin typeface="Courier New" pitchFamily="49" charset="0"/>
              </a:rPr>
              <a:t>   </a:t>
            </a:r>
            <a:r>
              <a:rPr lang="en-US" sz="2200" b="1" dirty="0" err="1" smtClean="0">
                <a:solidFill>
                  <a:srgbClr val="CCFFCC"/>
                </a:solidFill>
                <a:latin typeface="Courier New" pitchFamily="49" charset="0"/>
              </a:rPr>
              <a:t>div.onclick</a:t>
            </a:r>
            <a:r>
              <a:rPr lang="en-US" sz="2200" b="1" dirty="0" smtClean="0">
                <a:solidFill>
                  <a:srgbClr val="CCFFCC"/>
                </a:solidFill>
                <a:latin typeface="Courier New" pitchFamily="49" charset="0"/>
              </a:rPr>
              <a:t> = </a:t>
            </a:r>
            <a:r>
              <a:rPr lang="en-US" sz="2200" b="1" dirty="0" smtClean="0">
                <a:solidFill>
                  <a:srgbClr val="FFFF99"/>
                </a:solidFill>
                <a:latin typeface="Courier New" pitchFamily="49" charset="0"/>
              </a:rPr>
              <a:t>function () {</a:t>
            </a:r>
          </a:p>
          <a:p>
            <a:pPr>
              <a:lnSpc>
                <a:spcPct val="80000"/>
              </a:lnSpc>
              <a:buFontTx/>
              <a:buNone/>
              <a:defRPr/>
            </a:pPr>
            <a:r>
              <a:rPr lang="en-US" sz="2200" b="1" dirty="0">
                <a:solidFill>
                  <a:srgbClr val="CCFFCC"/>
                </a:solidFill>
                <a:latin typeface="Courier New" pitchFamily="49" charset="0"/>
              </a:rPr>
              <a:t> </a:t>
            </a:r>
            <a:r>
              <a:rPr lang="en-US" sz="2200" b="1" dirty="0" smtClean="0">
                <a:solidFill>
                  <a:srgbClr val="CCFFCC"/>
                </a:solidFill>
                <a:latin typeface="Courier New" pitchFamily="49" charset="0"/>
              </a:rPr>
              <a:t>       </a:t>
            </a:r>
            <a:r>
              <a:rPr lang="en-US" sz="2200" b="1" dirty="0" smtClean="0">
                <a:latin typeface="Courier New" pitchFamily="49" charset="0"/>
              </a:rPr>
              <a:t>alert</a:t>
            </a:r>
            <a:r>
              <a:rPr lang="en-US" sz="2200" b="1" dirty="0" smtClean="0">
                <a:solidFill>
                  <a:srgbClr val="FFFF99"/>
                </a:solidFill>
                <a:latin typeface="Courier New" pitchFamily="49" charset="0"/>
              </a:rPr>
              <a:t>(</a:t>
            </a:r>
            <a:r>
              <a:rPr lang="en-US" sz="2200" b="1" dirty="0" smtClean="0">
                <a:solidFill>
                  <a:srgbClr val="CCFFCC"/>
                </a:solidFill>
                <a:latin typeface="Courier New" pitchFamily="49" charset="0"/>
              </a:rPr>
              <a:t>div</a:t>
            </a:r>
            <a:r>
              <a:rPr lang="en-US" sz="2200" b="1" dirty="0" smtClean="0">
                <a:solidFill>
                  <a:srgbClr val="FFFF99"/>
                </a:solidFill>
                <a:latin typeface="Courier New" pitchFamily="49" charset="0"/>
              </a:rPr>
              <a:t>.id);</a:t>
            </a:r>
          </a:p>
          <a:p>
            <a:pPr>
              <a:lnSpc>
                <a:spcPct val="80000"/>
              </a:lnSpc>
              <a:buFontTx/>
              <a:buNone/>
              <a:defRPr/>
            </a:pPr>
            <a:r>
              <a:rPr lang="en-US" sz="2200" b="1" dirty="0">
                <a:solidFill>
                  <a:srgbClr val="FFFF99"/>
                </a:solidFill>
                <a:latin typeface="Courier New" pitchFamily="49" charset="0"/>
              </a:rPr>
              <a:t> </a:t>
            </a:r>
            <a:r>
              <a:rPr lang="en-US" sz="2200" b="1" dirty="0" smtClean="0">
                <a:solidFill>
                  <a:srgbClr val="FFFF99"/>
                </a:solidFill>
                <a:latin typeface="Courier New" pitchFamily="49" charset="0"/>
              </a:rPr>
              <a:t>   }</a:t>
            </a:r>
            <a:r>
              <a:rPr lang="en-US" sz="2200" b="1" dirty="0" smtClean="0">
                <a:solidFill>
                  <a:srgbClr val="CCFFCC"/>
                </a:solidFill>
                <a:latin typeface="Courier New" pitchFamily="49" charset="0"/>
              </a:rPr>
              <a:t>;</a:t>
            </a:r>
          </a:p>
          <a:p>
            <a:pPr>
              <a:lnSpc>
                <a:spcPct val="80000"/>
              </a:lnSpc>
              <a:buFontTx/>
              <a:buNone/>
              <a:defRPr/>
            </a:pPr>
            <a:r>
              <a:rPr lang="en-US" sz="2200" b="1" dirty="0" smtClean="0">
                <a:solidFill>
                  <a:srgbClr val="CCFFCC"/>
                </a:solidFill>
                <a:latin typeface="Courier New" pitchFamily="49" charset="0"/>
              </a:rPr>
              <a:t>}</a:t>
            </a:r>
            <a:r>
              <a:rPr lang="en-US" sz="2200" b="1" dirty="0" smtClean="0">
                <a:latin typeface="Courier New" pitchFamily="49" charset="0"/>
              </a:rPr>
              <a:t>);</a:t>
            </a:r>
          </a:p>
        </p:txBody>
      </p:sp>
      <p:sp>
        <p:nvSpPr>
          <p:cNvPr id="77828" name="Line 4"/>
          <p:cNvSpPr>
            <a:spLocks noChangeShapeType="1"/>
          </p:cNvSpPr>
          <p:nvPr/>
        </p:nvSpPr>
        <p:spPr bwMode="auto">
          <a:xfrm flipV="1">
            <a:off x="0" y="3802062"/>
            <a:ext cx="9144000" cy="7938"/>
          </a:xfrm>
          <a:prstGeom prst="line">
            <a:avLst/>
          </a:prstGeom>
          <a:noFill/>
          <a:ln w="28575">
            <a:solidFill>
              <a:srgbClr val="FF0101"/>
            </a:solidFill>
            <a:round/>
            <a:headEnd/>
            <a:tailEnd/>
          </a:ln>
        </p:spPr>
        <p:txBody>
          <a:bodyPr/>
          <a:lstStyle/>
          <a:p>
            <a:endParaRPr lang="en-US"/>
          </a:p>
        </p:txBody>
      </p:sp>
    </p:spTree>
    <p:extLst>
      <p:ext uri="{BB962C8B-B14F-4D97-AF65-F5344CB8AC3E}">
        <p14:creationId xmlns:p14="http://schemas.microsoft.com/office/powerpoint/2010/main" val="856609284"/>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Invocation</a:t>
            </a:r>
          </a:p>
        </p:txBody>
      </p:sp>
      <p:sp>
        <p:nvSpPr>
          <p:cNvPr id="23555" name="Content Placeholder 2"/>
          <p:cNvSpPr>
            <a:spLocks noGrp="1"/>
          </p:cNvSpPr>
          <p:nvPr>
            <p:ph idx="1"/>
          </p:nvPr>
        </p:nvSpPr>
        <p:spPr/>
        <p:txBody>
          <a:bodyPr/>
          <a:lstStyle/>
          <a:p>
            <a:r>
              <a:rPr lang="en-US" smtClean="0"/>
              <a:t>The </a:t>
            </a:r>
            <a:r>
              <a:rPr lang="en-US" b="1" smtClean="0">
                <a:latin typeface="Courier New" pitchFamily="49" charset="0"/>
                <a:cs typeface="Courier New" pitchFamily="49" charset="0"/>
              </a:rPr>
              <a:t>( )</a:t>
            </a:r>
            <a:r>
              <a:rPr lang="en-US" smtClean="0"/>
              <a:t> suffix operator surrounding zero or more comma separated arguments.</a:t>
            </a:r>
          </a:p>
          <a:p>
            <a:r>
              <a:rPr lang="en-US" smtClean="0"/>
              <a:t>The arguments will be bound to parameters.</a:t>
            </a:r>
          </a:p>
        </p:txBody>
      </p:sp>
    </p:spTree>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Invocation</a:t>
            </a:r>
          </a:p>
        </p:txBody>
      </p:sp>
      <p:sp>
        <p:nvSpPr>
          <p:cNvPr id="24579" name="Rectangle 3"/>
          <p:cNvSpPr>
            <a:spLocks noGrp="1" noChangeArrowheads="1"/>
          </p:cNvSpPr>
          <p:nvPr>
            <p:ph type="body" idx="1"/>
          </p:nvPr>
        </p:nvSpPr>
        <p:spPr/>
        <p:txBody>
          <a:bodyPr/>
          <a:lstStyle/>
          <a:p>
            <a:r>
              <a:rPr lang="en-US" smtClean="0"/>
              <a:t>If a function is called with too many arguments, the extra arguments are ignored.</a:t>
            </a:r>
          </a:p>
          <a:p>
            <a:r>
              <a:rPr lang="en-US" smtClean="0"/>
              <a:t>If a function is called with too few arguments, the missing values will be </a:t>
            </a:r>
            <a:r>
              <a:rPr lang="en-US" b="1" smtClean="0">
                <a:latin typeface="Courier New" pitchFamily="49" charset="0"/>
              </a:rPr>
              <a:t>undefined</a:t>
            </a:r>
            <a:r>
              <a:rPr lang="en-US" smtClean="0"/>
              <a:t>.</a:t>
            </a:r>
          </a:p>
          <a:p>
            <a:r>
              <a:rPr lang="en-US" smtClean="0"/>
              <a:t>There is no implicit type checking on the arguments.</a:t>
            </a:r>
          </a:p>
        </p:txBody>
      </p:sp>
    </p:spTree>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p:txBody>
          <a:bodyPr/>
          <a:lstStyle/>
          <a:p>
            <a:r>
              <a:rPr lang="en-US" smtClean="0"/>
              <a:t>Two pseudo parameters</a:t>
            </a:r>
          </a:p>
        </p:txBody>
      </p:sp>
      <p:sp>
        <p:nvSpPr>
          <p:cNvPr id="18435" name="Content Placeholder 2"/>
          <p:cNvSpPr>
            <a:spLocks noGrp="1"/>
          </p:cNvSpPr>
          <p:nvPr>
            <p:ph type="subTitle" idx="1"/>
          </p:nvPr>
        </p:nvSpPr>
        <p:spPr/>
        <p:txBody>
          <a:bodyPr/>
          <a:lstStyle/>
          <a:p>
            <a:r>
              <a:rPr lang="en-US" b="1" dirty="0" smtClean="0">
                <a:latin typeface="Courier New" pitchFamily="49" charset="0"/>
                <a:cs typeface="Courier New" pitchFamily="49" charset="0"/>
              </a:rPr>
              <a:t>arguments</a:t>
            </a:r>
          </a:p>
          <a:p>
            <a:r>
              <a:rPr lang="en-US" b="1" dirty="0" smtClean="0">
                <a:latin typeface="Courier New" pitchFamily="49" charset="0"/>
                <a:cs typeface="Courier New" pitchFamily="49" charset="0"/>
              </a:rPr>
              <a:t>this</a:t>
            </a:r>
          </a:p>
          <a:p>
            <a:endParaRPr lang="en-US" b="1" dirty="0" smtClean="0">
              <a:latin typeface="Courier New" pitchFamily="49" charset="0"/>
              <a:cs typeface="Courier New" pitchFamily="49" charset="0"/>
            </a:endParaRPr>
          </a:p>
          <a:p>
            <a:r>
              <a:rPr lang="en-US" dirty="0" smtClean="0">
                <a:latin typeface="+mj-lt"/>
                <a:cs typeface="Courier New" pitchFamily="49" charset="0"/>
              </a:rPr>
              <a:t>Neither is </a:t>
            </a:r>
            <a:r>
              <a:rPr lang="en-US" dirty="0" err="1" smtClean="0">
                <a:latin typeface="+mj-lt"/>
                <a:cs typeface="Courier New" pitchFamily="49" charset="0"/>
              </a:rPr>
              <a:t>recommeneded</a:t>
            </a:r>
            <a:r>
              <a:rPr lang="en-US" dirty="0" smtClean="0">
                <a:latin typeface="+mj-lt"/>
                <a:cs typeface="Courier New" pitchFamily="49" charset="0"/>
              </a:rPr>
              <a:t>.</a:t>
            </a:r>
            <a:endParaRPr lang="en-US" dirty="0" smtClean="0">
              <a:latin typeface="+mj-lt"/>
              <a:cs typeface="Courier New" pitchFamily="49" charset="0"/>
            </a:endParaRPr>
          </a:p>
        </p:txBody>
      </p:sp>
    </p:spTree>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b="1" smtClean="0">
                <a:latin typeface="Courier New" pitchFamily="49" charset="0"/>
              </a:rPr>
              <a:t>arguments</a:t>
            </a:r>
          </a:p>
        </p:txBody>
      </p:sp>
      <p:sp>
        <p:nvSpPr>
          <p:cNvPr id="19459" name="Rectangle 3"/>
          <p:cNvSpPr>
            <a:spLocks noGrp="1" noChangeArrowheads="1"/>
          </p:cNvSpPr>
          <p:nvPr>
            <p:ph type="body" idx="1"/>
          </p:nvPr>
        </p:nvSpPr>
        <p:spPr/>
        <p:txBody>
          <a:bodyPr/>
          <a:lstStyle/>
          <a:p>
            <a:pPr>
              <a:lnSpc>
                <a:spcPct val="80000"/>
              </a:lnSpc>
            </a:pPr>
            <a:r>
              <a:rPr lang="en-US" sz="2800" dirty="0" smtClean="0"/>
              <a:t>When a function is invoked, in addition to its parameters, it also gets a special parameter called </a:t>
            </a:r>
            <a:r>
              <a:rPr lang="en-US" sz="2800" b="1" dirty="0" smtClean="0">
                <a:latin typeface="Courier New" pitchFamily="49" charset="0"/>
              </a:rPr>
              <a:t>arguments</a:t>
            </a:r>
            <a:r>
              <a:rPr lang="en-US" sz="2800" dirty="0" smtClean="0"/>
              <a:t>.</a:t>
            </a:r>
          </a:p>
          <a:p>
            <a:pPr>
              <a:lnSpc>
                <a:spcPct val="80000"/>
              </a:lnSpc>
            </a:pPr>
            <a:r>
              <a:rPr lang="en-US" sz="2800" dirty="0" smtClean="0"/>
              <a:t>It contains all of the arguments from the invocation.</a:t>
            </a:r>
          </a:p>
          <a:p>
            <a:pPr>
              <a:lnSpc>
                <a:spcPct val="80000"/>
              </a:lnSpc>
            </a:pPr>
            <a:r>
              <a:rPr lang="en-US" sz="2800" dirty="0" smtClean="0"/>
              <a:t>It is an array-like object.</a:t>
            </a:r>
          </a:p>
          <a:p>
            <a:pPr>
              <a:lnSpc>
                <a:spcPct val="80000"/>
              </a:lnSpc>
            </a:pPr>
            <a:r>
              <a:rPr lang="en-US" sz="2800" b="1" dirty="0" err="1" smtClean="0">
                <a:latin typeface="Courier New" pitchFamily="49" charset="0"/>
              </a:rPr>
              <a:t>arguments.length</a:t>
            </a:r>
            <a:r>
              <a:rPr lang="en-US" sz="2800" dirty="0" smtClean="0"/>
              <a:t> is the number of arguments passed.</a:t>
            </a:r>
          </a:p>
          <a:p>
            <a:pPr>
              <a:lnSpc>
                <a:spcPct val="80000"/>
              </a:lnSpc>
            </a:pPr>
            <a:r>
              <a:rPr lang="en-US" sz="2800" dirty="0" smtClean="0"/>
              <a:t>Weird interaction with parameters.</a:t>
            </a:r>
          </a:p>
        </p:txBody>
      </p:sp>
    </p:spTree>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r>
              <a:rPr lang="en-US" dirty="0" smtClean="0"/>
              <a:t>Function</a:t>
            </a:r>
          </a:p>
        </p:txBody>
      </p:sp>
      <p:sp>
        <p:nvSpPr>
          <p:cNvPr id="6147" name="Subtitle 2"/>
          <p:cNvSpPr>
            <a:spLocks noGrp="1"/>
          </p:cNvSpPr>
          <p:nvPr>
            <p:ph type="subTitle" idx="1"/>
          </p:nvPr>
        </p:nvSpPr>
        <p:spPr/>
        <p:txBody>
          <a:bodyPr/>
          <a:lstStyle/>
          <a:p>
            <a:r>
              <a:rPr lang="en-US" smtClean="0"/>
              <a:t>Method</a:t>
            </a:r>
          </a:p>
          <a:p>
            <a:r>
              <a:rPr lang="en-US" smtClean="0"/>
              <a:t>Class</a:t>
            </a:r>
          </a:p>
          <a:p>
            <a:r>
              <a:rPr lang="en-US" smtClean="0"/>
              <a:t>Constructor</a:t>
            </a:r>
          </a:p>
          <a:p>
            <a:r>
              <a:rPr lang="en-US" smtClean="0"/>
              <a:t>Module</a:t>
            </a:r>
          </a:p>
        </p:txBody>
      </p:sp>
    </p:spTree>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Example</a:t>
            </a:r>
          </a:p>
        </p:txBody>
      </p:sp>
      <p:sp>
        <p:nvSpPr>
          <p:cNvPr id="20483" name="Rectangle 3"/>
          <p:cNvSpPr>
            <a:spLocks noGrp="1" noChangeArrowheads="1"/>
          </p:cNvSpPr>
          <p:nvPr>
            <p:ph type="body" idx="1"/>
          </p:nvPr>
        </p:nvSpPr>
        <p:spPr/>
        <p:txBody>
          <a:bodyPr/>
          <a:lstStyle/>
          <a:p>
            <a:pPr eaLnBrk="1" hangingPunct="1">
              <a:lnSpc>
                <a:spcPct val="90000"/>
              </a:lnSpc>
              <a:spcBef>
                <a:spcPct val="0"/>
              </a:spcBef>
              <a:buFontTx/>
              <a:buNone/>
            </a:pPr>
            <a:r>
              <a:rPr lang="en-US" sz="2900" b="1" dirty="0" smtClean="0">
                <a:latin typeface="Courier New" pitchFamily="49" charset="0"/>
              </a:rPr>
              <a:t>function sum() {</a:t>
            </a:r>
          </a:p>
          <a:p>
            <a:pPr eaLnBrk="1" hangingPunct="1">
              <a:lnSpc>
                <a:spcPct val="90000"/>
              </a:lnSpc>
              <a:spcBef>
                <a:spcPct val="0"/>
              </a:spcBef>
              <a:buFontTx/>
              <a:buNone/>
            </a:pPr>
            <a:r>
              <a:rPr lang="en-US" sz="2900" b="1" dirty="0" smtClean="0">
                <a:latin typeface="Courier New" pitchFamily="49" charset="0"/>
              </a:rPr>
              <a:t>    </a:t>
            </a:r>
            <a:r>
              <a:rPr lang="en-US" sz="2900" b="1" dirty="0" err="1" smtClean="0">
                <a:latin typeface="Courier New" pitchFamily="49" charset="0"/>
              </a:rPr>
              <a:t>var</a:t>
            </a:r>
            <a:r>
              <a:rPr lang="en-US" sz="2900" b="1" dirty="0" smtClean="0">
                <a:latin typeface="Courier New" pitchFamily="49" charset="0"/>
              </a:rPr>
              <a:t> </a:t>
            </a:r>
            <a:r>
              <a:rPr lang="en-US" sz="2900" b="1" dirty="0" err="1" smtClean="0">
                <a:latin typeface="Courier New" pitchFamily="49" charset="0"/>
              </a:rPr>
              <a:t>i</a:t>
            </a:r>
            <a:r>
              <a:rPr lang="en-US" sz="2900" b="1" dirty="0" smtClean="0">
                <a:latin typeface="Courier New" pitchFamily="49" charset="0"/>
              </a:rPr>
              <a:t>,</a:t>
            </a:r>
          </a:p>
          <a:p>
            <a:pPr eaLnBrk="1" hangingPunct="1">
              <a:lnSpc>
                <a:spcPct val="90000"/>
              </a:lnSpc>
              <a:spcBef>
                <a:spcPct val="0"/>
              </a:spcBef>
              <a:buFontTx/>
              <a:buNone/>
            </a:pPr>
            <a:r>
              <a:rPr lang="en-US" sz="2900" b="1" dirty="0" smtClean="0">
                <a:latin typeface="Courier New" pitchFamily="49" charset="0"/>
              </a:rPr>
              <a:t>        n = </a:t>
            </a:r>
            <a:r>
              <a:rPr lang="en-US" sz="2900" b="1" dirty="0" err="1" smtClean="0">
                <a:solidFill>
                  <a:srgbClr val="FFFF99"/>
                </a:solidFill>
                <a:latin typeface="Courier New" pitchFamily="49" charset="0"/>
              </a:rPr>
              <a:t>arguments</a:t>
            </a:r>
            <a:r>
              <a:rPr lang="en-US" sz="2900" b="1" dirty="0" err="1" smtClean="0">
                <a:latin typeface="Courier New" pitchFamily="49" charset="0"/>
              </a:rPr>
              <a:t>.length</a:t>
            </a:r>
            <a:r>
              <a:rPr lang="en-US" sz="2900" b="1" dirty="0" smtClean="0">
                <a:latin typeface="Courier New" pitchFamily="49" charset="0"/>
              </a:rPr>
              <a:t>,</a:t>
            </a:r>
          </a:p>
          <a:p>
            <a:pPr eaLnBrk="1" hangingPunct="1">
              <a:lnSpc>
                <a:spcPct val="90000"/>
              </a:lnSpc>
              <a:spcBef>
                <a:spcPct val="0"/>
              </a:spcBef>
              <a:buFontTx/>
              <a:buNone/>
            </a:pPr>
            <a:r>
              <a:rPr lang="en-US" sz="2900" b="1" dirty="0" smtClean="0">
                <a:latin typeface="Courier New" pitchFamily="49" charset="0"/>
              </a:rPr>
              <a:t>        total = 0;</a:t>
            </a:r>
          </a:p>
          <a:p>
            <a:pPr eaLnBrk="1" hangingPunct="1">
              <a:lnSpc>
                <a:spcPct val="90000"/>
              </a:lnSpc>
              <a:spcBef>
                <a:spcPct val="0"/>
              </a:spcBef>
              <a:buFontTx/>
              <a:buNone/>
            </a:pPr>
            <a:r>
              <a:rPr lang="en-US" sz="2900" b="1" dirty="0" smtClean="0">
                <a:latin typeface="Courier New" pitchFamily="49" charset="0"/>
              </a:rPr>
              <a:t>    for (</a:t>
            </a:r>
            <a:r>
              <a:rPr lang="en-US" sz="2900" b="1" dirty="0" err="1" smtClean="0">
                <a:latin typeface="Courier New" pitchFamily="49" charset="0"/>
              </a:rPr>
              <a:t>i</a:t>
            </a:r>
            <a:r>
              <a:rPr lang="en-US" sz="2900" b="1" dirty="0" smtClean="0">
                <a:latin typeface="Courier New" pitchFamily="49" charset="0"/>
              </a:rPr>
              <a:t> = 0; </a:t>
            </a:r>
            <a:r>
              <a:rPr lang="en-US" sz="2900" b="1" dirty="0" err="1" smtClean="0">
                <a:latin typeface="Courier New" pitchFamily="49" charset="0"/>
              </a:rPr>
              <a:t>i</a:t>
            </a:r>
            <a:r>
              <a:rPr lang="en-US" sz="2900" b="1" dirty="0" smtClean="0">
                <a:latin typeface="Courier New" pitchFamily="49" charset="0"/>
              </a:rPr>
              <a:t> &lt; n; </a:t>
            </a:r>
            <a:r>
              <a:rPr lang="en-US" sz="2900" b="1" dirty="0" err="1" smtClean="0">
                <a:latin typeface="Courier New" pitchFamily="49" charset="0"/>
              </a:rPr>
              <a:t>i</a:t>
            </a:r>
            <a:r>
              <a:rPr lang="en-US" sz="2900" b="1" dirty="0" smtClean="0">
                <a:latin typeface="Courier New" pitchFamily="49" charset="0"/>
              </a:rPr>
              <a:t> += 1) {</a:t>
            </a:r>
          </a:p>
          <a:p>
            <a:pPr eaLnBrk="1" hangingPunct="1">
              <a:lnSpc>
                <a:spcPct val="90000"/>
              </a:lnSpc>
              <a:spcBef>
                <a:spcPct val="0"/>
              </a:spcBef>
              <a:buFontTx/>
              <a:buNone/>
            </a:pPr>
            <a:r>
              <a:rPr lang="en-US" sz="2900" b="1" dirty="0" smtClean="0">
                <a:latin typeface="Courier New" pitchFamily="49" charset="0"/>
              </a:rPr>
              <a:t>        total += </a:t>
            </a:r>
            <a:r>
              <a:rPr lang="en-US" sz="2900" b="1" dirty="0" smtClean="0">
                <a:solidFill>
                  <a:srgbClr val="FFFF99"/>
                </a:solidFill>
                <a:latin typeface="Courier New" pitchFamily="49" charset="0"/>
              </a:rPr>
              <a:t>arguments</a:t>
            </a:r>
            <a:r>
              <a:rPr lang="en-US" sz="2900" b="1" dirty="0" smtClean="0">
                <a:latin typeface="Courier New" pitchFamily="49" charset="0"/>
              </a:rPr>
              <a:t>[</a:t>
            </a:r>
            <a:r>
              <a:rPr lang="en-US" sz="2900" b="1" dirty="0" err="1" smtClean="0">
                <a:latin typeface="Courier New" pitchFamily="49" charset="0"/>
              </a:rPr>
              <a:t>i</a:t>
            </a:r>
            <a:r>
              <a:rPr lang="en-US" sz="2900" b="1" dirty="0" smtClean="0">
                <a:latin typeface="Courier New" pitchFamily="49" charset="0"/>
              </a:rPr>
              <a:t>];</a:t>
            </a:r>
          </a:p>
          <a:p>
            <a:pPr eaLnBrk="1" hangingPunct="1">
              <a:lnSpc>
                <a:spcPct val="90000"/>
              </a:lnSpc>
              <a:spcBef>
                <a:spcPct val="0"/>
              </a:spcBef>
              <a:buFontTx/>
              <a:buNone/>
            </a:pPr>
            <a:r>
              <a:rPr lang="en-US" sz="2900" b="1" dirty="0" smtClean="0">
                <a:latin typeface="Courier New" pitchFamily="49" charset="0"/>
              </a:rPr>
              <a:t>    }</a:t>
            </a:r>
          </a:p>
          <a:p>
            <a:pPr eaLnBrk="1" hangingPunct="1">
              <a:lnSpc>
                <a:spcPct val="90000"/>
              </a:lnSpc>
              <a:spcBef>
                <a:spcPct val="0"/>
              </a:spcBef>
              <a:buFontTx/>
              <a:buNone/>
            </a:pPr>
            <a:r>
              <a:rPr lang="en-US" sz="2900" b="1" dirty="0" smtClean="0">
                <a:latin typeface="Courier New" pitchFamily="49" charset="0"/>
              </a:rPr>
              <a:t>    return total;</a:t>
            </a:r>
          </a:p>
          <a:p>
            <a:pPr eaLnBrk="1" hangingPunct="1">
              <a:lnSpc>
                <a:spcPct val="90000"/>
              </a:lnSpc>
              <a:spcBef>
                <a:spcPct val="0"/>
              </a:spcBef>
              <a:buFontTx/>
              <a:buNone/>
            </a:pPr>
            <a:r>
              <a:rPr lang="en-US" sz="2900" b="1" dirty="0" smtClean="0">
                <a:latin typeface="Courier New" pitchFamily="49" charset="0"/>
              </a:rPr>
              <a:t>}</a:t>
            </a:r>
          </a:p>
          <a:p>
            <a:pPr eaLnBrk="1" hangingPunct="1">
              <a:lnSpc>
                <a:spcPct val="90000"/>
              </a:lnSpc>
              <a:spcBef>
                <a:spcPct val="0"/>
              </a:spcBef>
              <a:buFontTx/>
              <a:buNone/>
            </a:pPr>
            <a:endParaRPr lang="en-US" sz="2900" b="1" dirty="0" smtClean="0">
              <a:latin typeface="Courier New" pitchFamily="49" charset="0"/>
            </a:endParaRPr>
          </a:p>
          <a:p>
            <a:pPr eaLnBrk="1" hangingPunct="1">
              <a:lnSpc>
                <a:spcPct val="90000"/>
              </a:lnSpc>
              <a:spcBef>
                <a:spcPct val="0"/>
              </a:spcBef>
              <a:buFontTx/>
              <a:buNone/>
            </a:pPr>
            <a:r>
              <a:rPr lang="en-US" sz="2900" b="1" dirty="0" err="1" smtClean="0">
                <a:latin typeface="Courier New" pitchFamily="49" charset="0"/>
              </a:rPr>
              <a:t>var</a:t>
            </a:r>
            <a:r>
              <a:rPr lang="en-US" sz="2900" b="1" dirty="0" smtClean="0">
                <a:latin typeface="Courier New" pitchFamily="49" charset="0"/>
              </a:rPr>
              <a:t> ten = sum(1, 2, 3, 4); </a:t>
            </a:r>
          </a:p>
        </p:txBody>
      </p:sp>
    </p:spTree>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b="1" smtClean="0">
                <a:latin typeface="Courier New" pitchFamily="49" charset="0"/>
                <a:cs typeface="Courier New" pitchFamily="49" charset="0"/>
              </a:rPr>
              <a:t>this</a:t>
            </a:r>
          </a:p>
        </p:txBody>
      </p:sp>
      <p:sp>
        <p:nvSpPr>
          <p:cNvPr id="22531" name="Content Placeholder 2"/>
          <p:cNvSpPr>
            <a:spLocks noGrp="1"/>
          </p:cNvSpPr>
          <p:nvPr>
            <p:ph idx="1"/>
          </p:nvPr>
        </p:nvSpPr>
        <p:spPr/>
        <p:txBody>
          <a:bodyPr/>
          <a:lstStyle/>
          <a:p>
            <a:r>
              <a:rPr lang="en-US" dirty="0" smtClean="0"/>
              <a:t>The </a:t>
            </a:r>
            <a:r>
              <a:rPr lang="en-US" b="1" dirty="0" smtClean="0">
                <a:latin typeface="Courier New" pitchFamily="49" charset="0"/>
                <a:cs typeface="Courier New" pitchFamily="49" charset="0"/>
              </a:rPr>
              <a:t>this</a:t>
            </a:r>
            <a:r>
              <a:rPr lang="en-US" dirty="0" smtClean="0"/>
              <a:t> parameter contains a reference to the object of invocation.</a:t>
            </a:r>
          </a:p>
          <a:p>
            <a:r>
              <a:rPr lang="en-US" b="1" dirty="0" smtClean="0">
                <a:latin typeface="Courier New" pitchFamily="49" charset="0"/>
                <a:cs typeface="Courier New" pitchFamily="49" charset="0"/>
              </a:rPr>
              <a:t>this</a:t>
            </a:r>
            <a:r>
              <a:rPr lang="en-US" dirty="0" smtClean="0"/>
              <a:t> allows a method to know what object it is concerned with.</a:t>
            </a:r>
          </a:p>
          <a:p>
            <a:r>
              <a:rPr lang="en-US" b="1" dirty="0" smtClean="0">
                <a:latin typeface="Courier New" pitchFamily="49" charset="0"/>
                <a:cs typeface="Courier New" pitchFamily="49" charset="0"/>
              </a:rPr>
              <a:t>this</a:t>
            </a:r>
            <a:r>
              <a:rPr lang="en-US" dirty="0" smtClean="0"/>
              <a:t> allows a single function object to service many objects.</a:t>
            </a:r>
          </a:p>
          <a:p>
            <a:r>
              <a:rPr lang="en-US" b="1" dirty="0" smtClean="0">
                <a:latin typeface="Courier New" pitchFamily="49" charset="0"/>
                <a:cs typeface="Courier New" pitchFamily="49" charset="0"/>
              </a:rPr>
              <a:t>this</a:t>
            </a:r>
            <a:r>
              <a:rPr lang="en-US" dirty="0" smtClean="0"/>
              <a:t> is key to prototypal inheritance.</a:t>
            </a:r>
          </a:p>
        </p:txBody>
      </p:sp>
    </p:spTree>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Invocation</a:t>
            </a:r>
          </a:p>
        </p:txBody>
      </p:sp>
      <p:sp>
        <p:nvSpPr>
          <p:cNvPr id="25603" name="Rectangle 3"/>
          <p:cNvSpPr>
            <a:spLocks noGrp="1" noChangeArrowheads="1"/>
          </p:cNvSpPr>
          <p:nvPr>
            <p:ph type="body" idx="1"/>
          </p:nvPr>
        </p:nvSpPr>
        <p:spPr/>
        <p:txBody>
          <a:bodyPr/>
          <a:lstStyle/>
          <a:p>
            <a:pPr>
              <a:lnSpc>
                <a:spcPct val="90000"/>
              </a:lnSpc>
            </a:pPr>
            <a:r>
              <a:rPr lang="en-US" sz="2800" smtClean="0"/>
              <a:t>There are four ways to call a function:</a:t>
            </a:r>
          </a:p>
          <a:p>
            <a:pPr lvl="1">
              <a:lnSpc>
                <a:spcPct val="90000"/>
              </a:lnSpc>
              <a:buFont typeface="Arial" charset="0"/>
              <a:buChar char="•"/>
            </a:pPr>
            <a:r>
              <a:rPr lang="en-US" sz="2400" smtClean="0"/>
              <a:t>Function form</a:t>
            </a:r>
          </a:p>
          <a:p>
            <a:pPr lvl="2">
              <a:lnSpc>
                <a:spcPct val="90000"/>
              </a:lnSpc>
            </a:pPr>
            <a:r>
              <a:rPr lang="en-US" i="1" smtClean="0"/>
              <a:t>functionObject</a:t>
            </a:r>
            <a:r>
              <a:rPr lang="en-US" b="1" smtClean="0">
                <a:latin typeface="Courier New" pitchFamily="49" charset="0"/>
              </a:rPr>
              <a:t>(</a:t>
            </a:r>
            <a:r>
              <a:rPr lang="en-US" i="1" smtClean="0"/>
              <a:t>arguments</a:t>
            </a:r>
            <a:r>
              <a:rPr lang="en-US" b="1" smtClean="0">
                <a:latin typeface="Courier New" pitchFamily="49" charset="0"/>
              </a:rPr>
              <a:t>)</a:t>
            </a:r>
            <a:endParaRPr lang="en-US" smtClean="0"/>
          </a:p>
          <a:p>
            <a:pPr lvl="1">
              <a:lnSpc>
                <a:spcPct val="90000"/>
              </a:lnSpc>
              <a:buFont typeface="Arial" charset="0"/>
              <a:buChar char="•"/>
            </a:pPr>
            <a:r>
              <a:rPr lang="en-US" sz="2400" smtClean="0"/>
              <a:t>Method form</a:t>
            </a:r>
          </a:p>
          <a:p>
            <a:pPr lvl="2">
              <a:lnSpc>
                <a:spcPct val="90000"/>
              </a:lnSpc>
            </a:pPr>
            <a:r>
              <a:rPr lang="en-US" i="1" smtClean="0"/>
              <a:t>thisObject</a:t>
            </a:r>
            <a:r>
              <a:rPr lang="en-US" b="1" smtClean="0">
                <a:latin typeface="Courier New" pitchFamily="49" charset="0"/>
              </a:rPr>
              <a:t>.</a:t>
            </a:r>
            <a:r>
              <a:rPr lang="en-US" i="1" smtClean="0"/>
              <a:t>methodName</a:t>
            </a:r>
            <a:r>
              <a:rPr lang="en-US" b="1" smtClean="0">
                <a:latin typeface="Courier New" pitchFamily="49" charset="0"/>
              </a:rPr>
              <a:t>(</a:t>
            </a:r>
            <a:r>
              <a:rPr lang="en-US" i="1" smtClean="0"/>
              <a:t>arguments</a:t>
            </a:r>
            <a:r>
              <a:rPr lang="en-US" b="1" smtClean="0">
                <a:latin typeface="Courier New" pitchFamily="49" charset="0"/>
              </a:rPr>
              <a:t>)</a:t>
            </a:r>
            <a:endParaRPr lang="en-US" smtClean="0"/>
          </a:p>
          <a:p>
            <a:pPr lvl="2">
              <a:lnSpc>
                <a:spcPct val="90000"/>
              </a:lnSpc>
            </a:pPr>
            <a:r>
              <a:rPr lang="en-US" i="1" smtClean="0"/>
              <a:t>thisObject</a:t>
            </a:r>
            <a:r>
              <a:rPr lang="en-US" b="1" smtClean="0">
                <a:latin typeface="Courier New" pitchFamily="49" charset="0"/>
              </a:rPr>
              <a:t>["</a:t>
            </a:r>
            <a:r>
              <a:rPr lang="en-US" i="1" smtClean="0"/>
              <a:t>methodName</a:t>
            </a:r>
            <a:r>
              <a:rPr lang="en-US" b="1" smtClean="0">
                <a:latin typeface="Courier New" pitchFamily="49" charset="0"/>
              </a:rPr>
              <a:t>"](</a:t>
            </a:r>
            <a:r>
              <a:rPr lang="en-US" i="1" smtClean="0"/>
              <a:t>arguments</a:t>
            </a:r>
            <a:r>
              <a:rPr lang="en-US" b="1" smtClean="0">
                <a:latin typeface="Courier New" pitchFamily="49" charset="0"/>
              </a:rPr>
              <a:t>)</a:t>
            </a:r>
          </a:p>
          <a:p>
            <a:pPr lvl="1">
              <a:lnSpc>
                <a:spcPct val="90000"/>
              </a:lnSpc>
              <a:buFont typeface="Arial" charset="0"/>
              <a:buChar char="•"/>
            </a:pPr>
            <a:r>
              <a:rPr lang="en-US" sz="2400" smtClean="0"/>
              <a:t>Constructor form</a:t>
            </a:r>
          </a:p>
          <a:p>
            <a:pPr lvl="2">
              <a:lnSpc>
                <a:spcPct val="90000"/>
              </a:lnSpc>
            </a:pPr>
            <a:r>
              <a:rPr lang="en-US" b="1" smtClean="0">
                <a:latin typeface="Courier New" pitchFamily="49" charset="0"/>
              </a:rPr>
              <a:t>new</a:t>
            </a:r>
            <a:r>
              <a:rPr lang="en-US" smtClean="0"/>
              <a:t> </a:t>
            </a:r>
            <a:r>
              <a:rPr lang="en-US" i="1" smtClean="0"/>
              <a:t>FunctionObject</a:t>
            </a:r>
            <a:r>
              <a:rPr lang="en-US" b="1" smtClean="0">
                <a:latin typeface="Courier New" pitchFamily="49" charset="0"/>
              </a:rPr>
              <a:t>(</a:t>
            </a:r>
            <a:r>
              <a:rPr lang="en-US" i="1" smtClean="0"/>
              <a:t>arguments</a:t>
            </a:r>
            <a:r>
              <a:rPr lang="en-US" b="1" smtClean="0">
                <a:latin typeface="Courier New" pitchFamily="49" charset="0"/>
              </a:rPr>
              <a:t>)</a:t>
            </a:r>
            <a:endParaRPr lang="en-US" smtClean="0"/>
          </a:p>
          <a:p>
            <a:pPr lvl="1">
              <a:lnSpc>
                <a:spcPct val="90000"/>
              </a:lnSpc>
              <a:buFont typeface="Arial" charset="0"/>
              <a:buChar char="•"/>
            </a:pPr>
            <a:r>
              <a:rPr lang="en-US" sz="2400" smtClean="0"/>
              <a:t>Apply form</a:t>
            </a:r>
          </a:p>
          <a:p>
            <a:pPr lvl="2">
              <a:lnSpc>
                <a:spcPct val="90000"/>
              </a:lnSpc>
            </a:pPr>
            <a:r>
              <a:rPr lang="en-US" i="1" smtClean="0"/>
              <a:t>functionObject</a:t>
            </a:r>
            <a:r>
              <a:rPr lang="en-US" b="1" smtClean="0">
                <a:latin typeface="Courier New" pitchFamily="49" charset="0"/>
              </a:rPr>
              <a:t>.apply(</a:t>
            </a:r>
            <a:r>
              <a:rPr lang="en-US" i="1" smtClean="0"/>
              <a:t>thisObject</a:t>
            </a:r>
            <a:r>
              <a:rPr lang="en-US" b="1" smtClean="0">
                <a:latin typeface="Courier New" pitchFamily="49" charset="0"/>
              </a:rPr>
              <a:t>,[</a:t>
            </a:r>
            <a:r>
              <a:rPr lang="en-US" i="1" smtClean="0"/>
              <a:t>arguments</a:t>
            </a:r>
            <a:r>
              <a:rPr lang="en-US" b="1" smtClean="0">
                <a:latin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Method form</a:t>
            </a:r>
          </a:p>
        </p:txBody>
      </p:sp>
      <p:sp>
        <p:nvSpPr>
          <p:cNvPr id="26627" name="Rectangle 3"/>
          <p:cNvSpPr>
            <a:spLocks noGrp="1" noChangeArrowheads="1"/>
          </p:cNvSpPr>
          <p:nvPr>
            <p:ph type="body" idx="1"/>
          </p:nvPr>
        </p:nvSpPr>
        <p:spPr/>
        <p:txBody>
          <a:bodyPr/>
          <a:lstStyle/>
          <a:p>
            <a:pPr algn="ctr">
              <a:lnSpc>
                <a:spcPct val="90000"/>
              </a:lnSpc>
              <a:buFontTx/>
              <a:buNone/>
            </a:pPr>
            <a:r>
              <a:rPr lang="en-US" sz="2800" i="1" smtClean="0">
                <a:solidFill>
                  <a:srgbClr val="CCFFCC"/>
                </a:solidFill>
              </a:rPr>
              <a:t>thisObject</a:t>
            </a:r>
            <a:r>
              <a:rPr lang="en-US" sz="2800" b="1" smtClean="0">
                <a:latin typeface="Courier New" pitchFamily="49" charset="0"/>
              </a:rPr>
              <a:t>.</a:t>
            </a:r>
            <a:r>
              <a:rPr lang="en-US" sz="2800" i="1" smtClean="0"/>
              <a:t>methodName</a:t>
            </a:r>
            <a:r>
              <a:rPr lang="en-US" sz="2800" b="1" smtClean="0">
                <a:latin typeface="Courier New" pitchFamily="49" charset="0"/>
              </a:rPr>
              <a:t>(</a:t>
            </a:r>
            <a:r>
              <a:rPr lang="en-US" sz="2800" i="1" smtClean="0"/>
              <a:t>arguments</a:t>
            </a:r>
            <a:r>
              <a:rPr lang="en-US" sz="2800" b="1" smtClean="0">
                <a:latin typeface="Courier New" pitchFamily="49" charset="0"/>
              </a:rPr>
              <a:t>)</a:t>
            </a:r>
          </a:p>
          <a:p>
            <a:pPr algn="ctr">
              <a:lnSpc>
                <a:spcPct val="90000"/>
              </a:lnSpc>
              <a:buFontTx/>
              <a:buNone/>
            </a:pPr>
            <a:r>
              <a:rPr lang="en-US" sz="2800" i="1" smtClean="0">
                <a:solidFill>
                  <a:srgbClr val="CCFFCC"/>
                </a:solidFill>
              </a:rPr>
              <a:t>thisObject</a:t>
            </a:r>
            <a:r>
              <a:rPr lang="en-US" sz="2800" b="1" smtClean="0">
                <a:latin typeface="Courier New" pitchFamily="49" charset="0"/>
              </a:rPr>
              <a:t>[</a:t>
            </a:r>
            <a:r>
              <a:rPr lang="en-US" sz="2800" i="1" smtClean="0"/>
              <a:t>methodName</a:t>
            </a:r>
            <a:r>
              <a:rPr lang="en-US" sz="2800" b="1" smtClean="0">
                <a:latin typeface="Courier New" pitchFamily="49" charset="0"/>
              </a:rPr>
              <a:t>](</a:t>
            </a:r>
            <a:r>
              <a:rPr lang="en-US" sz="2800" i="1" smtClean="0"/>
              <a:t>arguments</a:t>
            </a:r>
            <a:r>
              <a:rPr lang="en-US" sz="2800" b="1" smtClean="0">
                <a:latin typeface="Courier New" pitchFamily="49" charset="0"/>
              </a:rPr>
              <a:t>)</a:t>
            </a:r>
          </a:p>
          <a:p>
            <a:pPr>
              <a:lnSpc>
                <a:spcPct val="90000"/>
              </a:lnSpc>
            </a:pPr>
            <a:endParaRPr lang="en-US" sz="2800" b="1" smtClean="0">
              <a:latin typeface="Courier New" pitchFamily="49" charset="0"/>
            </a:endParaRPr>
          </a:p>
          <a:p>
            <a:pPr>
              <a:lnSpc>
                <a:spcPct val="90000"/>
              </a:lnSpc>
            </a:pPr>
            <a:r>
              <a:rPr lang="en-US" smtClean="0"/>
              <a:t>When a function is called in the method form, </a:t>
            </a:r>
            <a:r>
              <a:rPr lang="en-US" b="1" smtClean="0">
                <a:latin typeface="Courier New" pitchFamily="49" charset="0"/>
              </a:rPr>
              <a:t>this</a:t>
            </a:r>
            <a:r>
              <a:rPr lang="en-US" smtClean="0"/>
              <a:t> is set to </a:t>
            </a:r>
            <a:r>
              <a:rPr lang="en-US" i="1" smtClean="0">
                <a:solidFill>
                  <a:srgbClr val="CCFFCC"/>
                </a:solidFill>
              </a:rPr>
              <a:t>thisObject</a:t>
            </a:r>
            <a:r>
              <a:rPr lang="en-US" smtClean="0"/>
              <a:t>, the object containing the function.</a:t>
            </a:r>
          </a:p>
          <a:p>
            <a:pPr>
              <a:lnSpc>
                <a:spcPct val="90000"/>
              </a:lnSpc>
            </a:pPr>
            <a:r>
              <a:rPr lang="en-US" smtClean="0"/>
              <a:t>This allows methods to have a reference to the object of interest.</a:t>
            </a:r>
          </a:p>
        </p:txBody>
      </p:sp>
    </p:spTree>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Function form</a:t>
            </a:r>
          </a:p>
        </p:txBody>
      </p:sp>
      <p:sp>
        <p:nvSpPr>
          <p:cNvPr id="27651" name="Rectangle 3"/>
          <p:cNvSpPr>
            <a:spLocks noGrp="1" noChangeArrowheads="1"/>
          </p:cNvSpPr>
          <p:nvPr>
            <p:ph type="body" idx="1"/>
          </p:nvPr>
        </p:nvSpPr>
        <p:spPr/>
        <p:txBody>
          <a:bodyPr/>
          <a:lstStyle/>
          <a:p>
            <a:pPr algn="ctr">
              <a:buFontTx/>
              <a:buNone/>
            </a:pPr>
            <a:r>
              <a:rPr lang="en-US" i="1" dirty="0" err="1" smtClean="0"/>
              <a:t>functionObject</a:t>
            </a:r>
            <a:r>
              <a:rPr lang="en-US" b="1" dirty="0" smtClean="0">
                <a:latin typeface="Courier New" pitchFamily="49" charset="0"/>
              </a:rPr>
              <a:t>(</a:t>
            </a:r>
            <a:r>
              <a:rPr lang="en-US" i="1" dirty="0" smtClean="0"/>
              <a:t>arguments</a:t>
            </a:r>
            <a:r>
              <a:rPr lang="en-US" b="1" dirty="0" smtClean="0">
                <a:latin typeface="Courier New" pitchFamily="49" charset="0"/>
              </a:rPr>
              <a:t>)</a:t>
            </a:r>
          </a:p>
          <a:p>
            <a:r>
              <a:rPr lang="en-US" dirty="0" smtClean="0"/>
              <a:t>When a function is called in the function form, </a:t>
            </a:r>
            <a:r>
              <a:rPr lang="en-US" b="1" dirty="0" smtClean="0">
                <a:latin typeface="Courier New" pitchFamily="49" charset="0"/>
              </a:rPr>
              <a:t>this</a:t>
            </a:r>
            <a:r>
              <a:rPr lang="en-US" dirty="0" smtClean="0"/>
              <a:t> is set to the global object.</a:t>
            </a:r>
          </a:p>
          <a:p>
            <a:pPr lvl="1">
              <a:buFont typeface="Arial" charset="0"/>
              <a:buChar char="•"/>
            </a:pPr>
            <a:r>
              <a:rPr lang="en-US" dirty="0" smtClean="0"/>
              <a:t>That is not very useful. (Fixed in ES5/Strict)</a:t>
            </a:r>
          </a:p>
          <a:p>
            <a:pPr lvl="1">
              <a:buFont typeface="Arial" charset="0"/>
              <a:buChar char="•"/>
            </a:pPr>
            <a:r>
              <a:rPr lang="en-US" dirty="0" smtClean="0"/>
              <a:t>An inner function does not get access to the outer </a:t>
            </a:r>
            <a:r>
              <a:rPr lang="en-US" b="1" dirty="0" smtClean="0">
                <a:latin typeface="Courier New" pitchFamily="49" charset="0"/>
              </a:rPr>
              <a:t>this</a:t>
            </a:r>
            <a:r>
              <a:rPr lang="en-US" dirty="0" smtClean="0"/>
              <a:t>.</a:t>
            </a:r>
          </a:p>
          <a:p>
            <a:pPr algn="ctr">
              <a:buFontTx/>
              <a:buNone/>
            </a:pPr>
            <a:r>
              <a:rPr lang="en-US" b="1" dirty="0" err="1" smtClean="0">
                <a:latin typeface="Courier New" pitchFamily="49" charset="0"/>
              </a:rPr>
              <a:t>var</a:t>
            </a:r>
            <a:r>
              <a:rPr lang="en-US" b="1" dirty="0" smtClean="0">
                <a:latin typeface="Courier New" pitchFamily="49" charset="0"/>
              </a:rPr>
              <a:t> </a:t>
            </a:r>
            <a:r>
              <a:rPr lang="en-US" b="1" dirty="0" smtClean="0">
                <a:solidFill>
                  <a:srgbClr val="CCFFCC"/>
                </a:solidFill>
                <a:latin typeface="Courier New" pitchFamily="49" charset="0"/>
              </a:rPr>
              <a:t>that</a:t>
            </a:r>
            <a:r>
              <a:rPr lang="en-US" b="1" dirty="0" smtClean="0">
                <a:latin typeface="Courier New" pitchFamily="49" charset="0"/>
              </a:rPr>
              <a:t> = this;</a:t>
            </a:r>
          </a:p>
        </p:txBody>
      </p:sp>
    </p:spTree>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Constructor form</a:t>
            </a:r>
          </a:p>
        </p:txBody>
      </p:sp>
      <p:sp>
        <p:nvSpPr>
          <p:cNvPr id="28675" name="Rectangle 3"/>
          <p:cNvSpPr>
            <a:spLocks noGrp="1" noChangeArrowheads="1"/>
          </p:cNvSpPr>
          <p:nvPr>
            <p:ph type="body" idx="1"/>
          </p:nvPr>
        </p:nvSpPr>
        <p:spPr/>
        <p:txBody>
          <a:bodyPr/>
          <a:lstStyle/>
          <a:p>
            <a:pPr algn="ctr">
              <a:buFontTx/>
              <a:buNone/>
            </a:pPr>
            <a:r>
              <a:rPr lang="en-US" b="1" smtClean="0">
                <a:solidFill>
                  <a:srgbClr val="CCFFCC"/>
                </a:solidFill>
                <a:latin typeface="Courier New" pitchFamily="49" charset="0"/>
              </a:rPr>
              <a:t>new</a:t>
            </a:r>
            <a:r>
              <a:rPr lang="en-US" smtClean="0"/>
              <a:t> </a:t>
            </a:r>
            <a:r>
              <a:rPr lang="en-US" i="1" smtClean="0"/>
              <a:t>FunctionValue</a:t>
            </a:r>
            <a:r>
              <a:rPr lang="en-US" b="1" smtClean="0">
                <a:latin typeface="Courier New" pitchFamily="49" charset="0"/>
              </a:rPr>
              <a:t>(</a:t>
            </a:r>
            <a:r>
              <a:rPr lang="en-US" i="1" smtClean="0"/>
              <a:t>arguments</a:t>
            </a:r>
            <a:r>
              <a:rPr lang="en-US" b="1" smtClean="0">
                <a:latin typeface="Courier New" pitchFamily="49" charset="0"/>
              </a:rPr>
              <a:t>)</a:t>
            </a:r>
          </a:p>
          <a:p>
            <a:pPr lvl="1">
              <a:buFont typeface="Arial" charset="0"/>
              <a:buChar char="•"/>
            </a:pPr>
            <a:endParaRPr lang="en-US" b="1" smtClean="0">
              <a:latin typeface="Courier New" pitchFamily="49" charset="0"/>
            </a:endParaRPr>
          </a:p>
          <a:p>
            <a:r>
              <a:rPr lang="en-US" smtClean="0"/>
              <a:t>When a function is called with the </a:t>
            </a:r>
            <a:r>
              <a:rPr lang="en-US" b="1" smtClean="0">
                <a:solidFill>
                  <a:srgbClr val="CCFFCC"/>
                </a:solidFill>
                <a:latin typeface="Courier New" pitchFamily="49" charset="0"/>
              </a:rPr>
              <a:t>new</a:t>
            </a:r>
            <a:r>
              <a:rPr lang="en-US" smtClean="0"/>
              <a:t> operator, a new object is created and assigned to </a:t>
            </a:r>
            <a:r>
              <a:rPr lang="en-US" b="1" smtClean="0">
                <a:latin typeface="Courier New" pitchFamily="49" charset="0"/>
              </a:rPr>
              <a:t>this</a:t>
            </a:r>
            <a:r>
              <a:rPr lang="en-US" smtClean="0"/>
              <a:t>.</a:t>
            </a:r>
            <a:endParaRPr lang="en-US" sz="2800" b="1" smtClean="0">
              <a:latin typeface="Courier New" pitchFamily="49" charset="0"/>
            </a:endParaRPr>
          </a:p>
          <a:p>
            <a:r>
              <a:rPr lang="en-US" smtClean="0"/>
              <a:t>If there is not an explicit return value, then </a:t>
            </a:r>
            <a:r>
              <a:rPr lang="en-US" b="1" smtClean="0">
                <a:latin typeface="Courier New" pitchFamily="49" charset="0"/>
              </a:rPr>
              <a:t>this</a:t>
            </a:r>
            <a:r>
              <a:rPr lang="en-US" smtClean="0"/>
              <a:t> will be returned.</a:t>
            </a:r>
          </a:p>
          <a:p>
            <a:r>
              <a:rPr lang="en-US" smtClean="0"/>
              <a:t>Used in the Pseudoclassical style.</a:t>
            </a:r>
          </a:p>
        </p:txBody>
      </p:sp>
    </p:spTree>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Apply form</a:t>
            </a:r>
          </a:p>
        </p:txBody>
      </p:sp>
      <p:sp>
        <p:nvSpPr>
          <p:cNvPr id="29699" name="Rectangle 3"/>
          <p:cNvSpPr>
            <a:spLocks noGrp="1" noChangeArrowheads="1"/>
          </p:cNvSpPr>
          <p:nvPr>
            <p:ph type="body" idx="1"/>
          </p:nvPr>
        </p:nvSpPr>
        <p:spPr/>
        <p:txBody>
          <a:bodyPr/>
          <a:lstStyle/>
          <a:p>
            <a:pPr algn="ctr">
              <a:lnSpc>
                <a:spcPct val="90000"/>
              </a:lnSpc>
              <a:buFontTx/>
              <a:buNone/>
            </a:pPr>
            <a:r>
              <a:rPr lang="en-US" sz="2800" i="1" dirty="0" err="1" smtClean="0"/>
              <a:t>functionObject</a:t>
            </a:r>
            <a:r>
              <a:rPr lang="en-US" sz="2800" b="1" dirty="0" err="1" smtClean="0">
                <a:latin typeface="Courier New" pitchFamily="49" charset="0"/>
                <a:cs typeface="Courier New" pitchFamily="49" charset="0"/>
              </a:rPr>
              <a:t>.apply</a:t>
            </a:r>
            <a:r>
              <a:rPr lang="en-US" sz="2800" b="1" dirty="0" smtClean="0">
                <a:latin typeface="Courier New" pitchFamily="49" charset="0"/>
                <a:cs typeface="Courier New" pitchFamily="49" charset="0"/>
              </a:rPr>
              <a:t>(</a:t>
            </a:r>
            <a:r>
              <a:rPr lang="en-US" sz="2800" i="1" dirty="0" err="1" smtClean="0">
                <a:solidFill>
                  <a:srgbClr val="CCFFCC"/>
                </a:solidFill>
              </a:rPr>
              <a:t>thisObject</a:t>
            </a:r>
            <a:r>
              <a:rPr lang="en-US" sz="2800" i="1" dirty="0" smtClean="0"/>
              <a:t>, arguments</a:t>
            </a:r>
            <a:r>
              <a:rPr lang="en-US" sz="2800" b="1" dirty="0" smtClean="0">
                <a:latin typeface="Courier New" pitchFamily="49" charset="0"/>
              </a:rPr>
              <a:t>)</a:t>
            </a:r>
          </a:p>
          <a:p>
            <a:pPr>
              <a:lnSpc>
                <a:spcPct val="90000"/>
              </a:lnSpc>
              <a:buFontTx/>
              <a:buNone/>
            </a:pPr>
            <a:r>
              <a:rPr lang="en-US" sz="2800" i="1" dirty="0" smtClean="0"/>
              <a:t>   </a:t>
            </a:r>
            <a:r>
              <a:rPr lang="en-US" sz="2800" i="1" dirty="0" err="1" smtClean="0"/>
              <a:t>functionObject</a:t>
            </a:r>
            <a:r>
              <a:rPr lang="en-US" sz="2800" b="1" dirty="0" err="1" smtClean="0">
                <a:latin typeface="Courier New" pitchFamily="49" charset="0"/>
                <a:cs typeface="Courier New" pitchFamily="49" charset="0"/>
              </a:rPr>
              <a:t>.call</a:t>
            </a:r>
            <a:r>
              <a:rPr lang="en-US" sz="2800" b="1" dirty="0" smtClean="0">
                <a:latin typeface="Courier New" pitchFamily="49" charset="0"/>
                <a:cs typeface="Courier New" pitchFamily="49" charset="0"/>
              </a:rPr>
              <a:t>(</a:t>
            </a:r>
            <a:r>
              <a:rPr lang="en-US" sz="2800" i="1" dirty="0" err="1" smtClean="0">
                <a:solidFill>
                  <a:srgbClr val="CCFFCC"/>
                </a:solidFill>
              </a:rPr>
              <a:t>thisObject</a:t>
            </a:r>
            <a:r>
              <a:rPr lang="en-US" sz="2800" i="1" dirty="0" smtClean="0"/>
              <a:t>, argument…</a:t>
            </a:r>
            <a:r>
              <a:rPr lang="en-US" sz="2800" b="1" dirty="0" smtClean="0">
                <a:latin typeface="Courier New" pitchFamily="49" charset="0"/>
              </a:rPr>
              <a:t>)</a:t>
            </a:r>
          </a:p>
          <a:p>
            <a:pPr>
              <a:lnSpc>
                <a:spcPct val="90000"/>
              </a:lnSpc>
            </a:pPr>
            <a:endParaRPr lang="en-US" sz="2800" b="1" dirty="0" smtClean="0">
              <a:latin typeface="Courier New" pitchFamily="49" charset="0"/>
            </a:endParaRPr>
          </a:p>
          <a:p>
            <a:pPr>
              <a:lnSpc>
                <a:spcPct val="90000"/>
              </a:lnSpc>
            </a:pPr>
            <a:r>
              <a:rPr lang="en-US" sz="2800" dirty="0" smtClean="0"/>
              <a:t>A function’s </a:t>
            </a:r>
            <a:r>
              <a:rPr lang="en-US" sz="2800" b="1" dirty="0" smtClean="0">
                <a:latin typeface="Courier New" pitchFamily="49" charset="0"/>
                <a:cs typeface="Courier New" pitchFamily="49" charset="0"/>
              </a:rPr>
              <a:t>apply</a:t>
            </a:r>
            <a:r>
              <a:rPr lang="en-US" sz="2800" dirty="0" smtClean="0"/>
              <a:t> or </a:t>
            </a:r>
            <a:r>
              <a:rPr lang="en-US" sz="2800" b="1" dirty="0" smtClean="0">
                <a:latin typeface="Courier New" pitchFamily="49" charset="0"/>
                <a:cs typeface="Courier New" pitchFamily="49" charset="0"/>
              </a:rPr>
              <a:t>call</a:t>
            </a:r>
            <a:r>
              <a:rPr lang="en-US" sz="2800" dirty="0" smtClean="0"/>
              <a:t> method allows for calling the function, explicitly specifying </a:t>
            </a:r>
            <a:r>
              <a:rPr lang="en-US" sz="2800" i="1" dirty="0" err="1" smtClean="0">
                <a:solidFill>
                  <a:srgbClr val="CCFFCC"/>
                </a:solidFill>
              </a:rPr>
              <a:t>thisObject</a:t>
            </a:r>
            <a:r>
              <a:rPr lang="en-US" sz="2800" dirty="0" smtClean="0"/>
              <a:t>.</a:t>
            </a:r>
          </a:p>
          <a:p>
            <a:pPr>
              <a:lnSpc>
                <a:spcPct val="90000"/>
              </a:lnSpc>
            </a:pPr>
            <a:r>
              <a:rPr lang="en-US" sz="2800" dirty="0" smtClean="0"/>
              <a:t>It can also take an array of parameters or a sequence of parameters.</a:t>
            </a:r>
          </a:p>
          <a:p>
            <a:pPr lvl="1">
              <a:lnSpc>
                <a:spcPct val="90000"/>
              </a:lnSpc>
              <a:buFontTx/>
              <a:buNone/>
            </a:pPr>
            <a:endParaRPr lang="en-US" sz="2000" b="1" dirty="0" smtClean="0">
              <a:latin typeface="Courier New" pitchFamily="49" charset="0"/>
              <a:cs typeface="Courier New" pitchFamily="49" charset="0"/>
            </a:endParaRPr>
          </a:p>
          <a:p>
            <a:pPr lvl="1">
              <a:lnSpc>
                <a:spcPct val="90000"/>
              </a:lnSpc>
              <a:buFontTx/>
              <a:buNone/>
            </a:pPr>
            <a:r>
              <a:rPr lang="en-US" sz="2000" b="1" dirty="0" err="1" smtClean="0">
                <a:latin typeface="Courier New" pitchFamily="49" charset="0"/>
                <a:cs typeface="Courier New" pitchFamily="49" charset="0"/>
              </a:rPr>
              <a:t>Function.prototype.call</a:t>
            </a:r>
            <a:r>
              <a:rPr lang="en-US" sz="2000" b="1" dirty="0" smtClean="0">
                <a:latin typeface="Courier New" pitchFamily="49" charset="0"/>
                <a:cs typeface="Courier New" pitchFamily="49" charset="0"/>
              </a:rPr>
              <a:t> = function (</a:t>
            </a:r>
            <a:r>
              <a:rPr lang="en-US" sz="2000" b="1" dirty="0" err="1" smtClean="0">
                <a:latin typeface="Courier New" pitchFamily="49" charset="0"/>
                <a:cs typeface="Courier New" pitchFamily="49" charset="0"/>
              </a:rPr>
              <a:t>thisObject</a:t>
            </a:r>
            <a:r>
              <a:rPr lang="en-US" sz="2000" b="1" dirty="0" smtClean="0">
                <a:latin typeface="Courier New" pitchFamily="49" charset="0"/>
                <a:cs typeface="Courier New" pitchFamily="49" charset="0"/>
              </a:rPr>
              <a:t>) {</a:t>
            </a:r>
          </a:p>
          <a:p>
            <a:pPr lvl="1">
              <a:lnSpc>
                <a:spcPct val="90000"/>
              </a:lnSpc>
              <a:buFontTx/>
              <a:buNone/>
            </a:pPr>
            <a:r>
              <a:rPr lang="en-US" sz="2000" b="1" dirty="0" smtClean="0">
                <a:latin typeface="Courier New" pitchFamily="49" charset="0"/>
                <a:cs typeface="Courier New" pitchFamily="49" charset="0"/>
              </a:rPr>
              <a:t>    return </a:t>
            </a:r>
            <a:r>
              <a:rPr lang="en-US" sz="2000" b="1" dirty="0" err="1" smtClean="0">
                <a:latin typeface="Courier New" pitchFamily="49" charset="0"/>
                <a:cs typeface="Courier New" pitchFamily="49" charset="0"/>
              </a:rPr>
              <a:t>this.apply</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thisObject</a:t>
            </a:r>
            <a:r>
              <a:rPr lang="en-US" sz="2000" b="1" dirty="0" smtClean="0">
                <a:latin typeface="Courier New" pitchFamily="49" charset="0"/>
                <a:cs typeface="Courier New" pitchFamily="49" charset="0"/>
              </a:rPr>
              <a:t>, Array</a:t>
            </a:r>
          </a:p>
          <a:p>
            <a:pPr lvl="1">
              <a:lnSpc>
                <a:spcPct val="90000"/>
              </a:lnSpc>
              <a:buFontTx/>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prototype.slice.apply</a:t>
            </a:r>
            <a:r>
              <a:rPr lang="en-US" sz="2000" b="1" dirty="0" smtClean="0">
                <a:latin typeface="Courier New" pitchFamily="49" charset="0"/>
                <a:cs typeface="Courier New" pitchFamily="49" charset="0"/>
              </a:rPr>
              <a:t>(arguments, [1]));</a:t>
            </a:r>
          </a:p>
          <a:p>
            <a:pPr lvl="1">
              <a:lnSpc>
                <a:spcPct val="90000"/>
              </a:lnSpc>
              <a:buFontTx/>
              <a:buNone/>
            </a:pPr>
            <a:r>
              <a:rPr lang="en-US" sz="2000" b="1" dirty="0" smtClean="0">
                <a:latin typeface="Courier New" pitchFamily="49" charset="0"/>
                <a:cs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b="1" smtClean="0">
                <a:latin typeface="Courier New" pitchFamily="49" charset="0"/>
              </a:rPr>
              <a:t>this</a:t>
            </a:r>
          </a:p>
        </p:txBody>
      </p:sp>
      <p:sp>
        <p:nvSpPr>
          <p:cNvPr id="30723" name="Rectangle 3"/>
          <p:cNvSpPr>
            <a:spLocks noGrp="1" noChangeArrowheads="1"/>
          </p:cNvSpPr>
          <p:nvPr>
            <p:ph type="body" sz="half" idx="1"/>
          </p:nvPr>
        </p:nvSpPr>
        <p:spPr/>
        <p:txBody>
          <a:bodyPr/>
          <a:lstStyle/>
          <a:p>
            <a:pPr>
              <a:lnSpc>
                <a:spcPct val="90000"/>
              </a:lnSpc>
            </a:pPr>
            <a:r>
              <a:rPr lang="en-US" sz="2800" b="1" smtClean="0">
                <a:latin typeface="Courier New" pitchFamily="49" charset="0"/>
              </a:rPr>
              <a:t>this</a:t>
            </a:r>
            <a:r>
              <a:rPr lang="en-US" sz="2800" smtClean="0"/>
              <a:t> is an bonus parameter. Its value depends on the calling form.</a:t>
            </a:r>
          </a:p>
          <a:p>
            <a:pPr>
              <a:lnSpc>
                <a:spcPct val="90000"/>
              </a:lnSpc>
            </a:pPr>
            <a:endParaRPr lang="en-US" sz="2800" smtClean="0"/>
          </a:p>
          <a:p>
            <a:pPr>
              <a:lnSpc>
                <a:spcPct val="90000"/>
              </a:lnSpc>
            </a:pPr>
            <a:r>
              <a:rPr lang="en-US" sz="2800" b="1" smtClean="0">
                <a:latin typeface="Courier New" pitchFamily="49" charset="0"/>
              </a:rPr>
              <a:t>this</a:t>
            </a:r>
            <a:r>
              <a:rPr lang="en-US" sz="2800" smtClean="0"/>
              <a:t> gives methods access to their objects.</a:t>
            </a:r>
          </a:p>
          <a:p>
            <a:pPr>
              <a:lnSpc>
                <a:spcPct val="90000"/>
              </a:lnSpc>
            </a:pPr>
            <a:endParaRPr lang="en-US" sz="2800" smtClean="0"/>
          </a:p>
          <a:p>
            <a:pPr>
              <a:lnSpc>
                <a:spcPct val="90000"/>
              </a:lnSpc>
            </a:pPr>
            <a:r>
              <a:rPr lang="en-US" sz="2800" b="1" smtClean="0">
                <a:latin typeface="Courier New" pitchFamily="49" charset="0"/>
              </a:rPr>
              <a:t>this</a:t>
            </a:r>
            <a:r>
              <a:rPr lang="en-US" sz="2800" smtClean="0"/>
              <a:t> is bound at invocation time.</a:t>
            </a:r>
          </a:p>
        </p:txBody>
      </p:sp>
      <p:graphicFrame>
        <p:nvGraphicFramePr>
          <p:cNvPr id="93341" name="Group 157"/>
          <p:cNvGraphicFramePr>
            <a:graphicFrameLocks noGrp="1"/>
          </p:cNvGraphicFramePr>
          <p:nvPr>
            <p:ph sz="half" idx="2"/>
          </p:nvPr>
        </p:nvGraphicFramePr>
        <p:xfrm>
          <a:off x="4667250" y="1600200"/>
          <a:ext cx="4019550" cy="4953000"/>
        </p:xfrm>
        <a:graphic>
          <a:graphicData uri="http://schemas.openxmlformats.org/drawingml/2006/table">
            <a:tbl>
              <a:tblPr/>
              <a:tblGrid>
                <a:gridCol w="200025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990600">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smtClean="0">
                          <a:ln>
                            <a:noFill/>
                          </a:ln>
                          <a:solidFill>
                            <a:schemeClr val="bg1"/>
                          </a:solidFill>
                          <a:effectLst/>
                          <a:latin typeface="Cheltenhm BdHd BT" pitchFamily="18" charset="0"/>
                        </a:rPr>
                        <a:t>Invocation form</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004800"/>
                    </a:solidFill>
                  </a:tcPr>
                </a:tc>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800" b="1" i="0" u="none" strike="noStrike" cap="none" normalizeH="0" baseline="0" smtClean="0">
                          <a:ln>
                            <a:noFill/>
                          </a:ln>
                          <a:solidFill>
                            <a:schemeClr val="bg1"/>
                          </a:solidFill>
                          <a:effectLst/>
                          <a:latin typeface="Courier New" pitchFamily="49" charset="0"/>
                        </a:rPr>
                        <a:t>this</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004800"/>
                    </a:solidFill>
                  </a:tcPr>
                </a:tc>
                <a:extLst>
                  <a:ext uri="{0D108BD9-81ED-4DB2-BD59-A6C34878D82A}">
                    <a16:rowId xmlns:a16="http://schemas.microsoft.com/office/drawing/2014/main" val="10000"/>
                  </a:ext>
                </a:extLst>
              </a:tr>
              <a:tr h="990600">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smtClean="0">
                          <a:ln>
                            <a:noFill/>
                          </a:ln>
                          <a:solidFill>
                            <a:schemeClr val="bg1"/>
                          </a:solidFill>
                          <a:effectLst/>
                          <a:latin typeface="Cheltenhm BdHd BT" pitchFamily="18" charset="0"/>
                        </a:rPr>
                        <a:t>function</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dirty="0" smtClean="0">
                          <a:ln>
                            <a:noFill/>
                          </a:ln>
                          <a:solidFill>
                            <a:schemeClr val="bg1"/>
                          </a:solidFill>
                          <a:effectLst/>
                          <a:latin typeface="Cheltenhm BdHd BT" pitchFamily="18" charset="0"/>
                        </a:rPr>
                        <a:t>the global object</a:t>
                      </a:r>
                    </a:p>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undefined</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extLst>
                  <a:ext uri="{0D108BD9-81ED-4DB2-BD59-A6C34878D82A}">
                    <a16:rowId xmlns:a16="http://schemas.microsoft.com/office/drawing/2014/main" val="10001"/>
                  </a:ext>
                </a:extLst>
              </a:tr>
              <a:tr h="990600">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smtClean="0">
                          <a:ln>
                            <a:noFill/>
                          </a:ln>
                          <a:solidFill>
                            <a:schemeClr val="bg1"/>
                          </a:solidFill>
                          <a:effectLst/>
                          <a:latin typeface="Cheltenhm BdHd BT" pitchFamily="18" charset="0"/>
                        </a:rPr>
                        <a:t>method</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smtClean="0">
                          <a:ln>
                            <a:noFill/>
                          </a:ln>
                          <a:solidFill>
                            <a:schemeClr val="bg1"/>
                          </a:solidFill>
                          <a:effectLst/>
                          <a:latin typeface="Cheltenhm BdHd BT" pitchFamily="18" charset="0"/>
                        </a:rPr>
                        <a:t>the object</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extLst>
                  <a:ext uri="{0D108BD9-81ED-4DB2-BD59-A6C34878D82A}">
                    <a16:rowId xmlns:a16="http://schemas.microsoft.com/office/drawing/2014/main" val="10002"/>
                  </a:ext>
                </a:extLst>
              </a:tr>
              <a:tr h="990600">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dirty="0" smtClean="0">
                          <a:ln>
                            <a:noFill/>
                          </a:ln>
                          <a:solidFill>
                            <a:schemeClr val="bg1"/>
                          </a:solidFill>
                          <a:effectLst/>
                          <a:latin typeface="Cheltenhm BdHd BT" pitchFamily="18" charset="0"/>
                        </a:rPr>
                        <a:t>constructor</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dirty="0" smtClean="0">
                          <a:ln>
                            <a:noFill/>
                          </a:ln>
                          <a:solidFill>
                            <a:schemeClr val="bg1"/>
                          </a:solidFill>
                          <a:effectLst/>
                          <a:latin typeface="Cheltenhm BdHd BT" pitchFamily="18" charset="0"/>
                        </a:rPr>
                        <a:t>the new object</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extLst>
                  <a:ext uri="{0D108BD9-81ED-4DB2-BD59-A6C34878D82A}">
                    <a16:rowId xmlns:a16="http://schemas.microsoft.com/office/drawing/2014/main" val="10003"/>
                  </a:ext>
                </a:extLst>
              </a:tr>
              <a:tr h="990600">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dirty="0" smtClean="0">
                          <a:ln>
                            <a:noFill/>
                          </a:ln>
                          <a:solidFill>
                            <a:schemeClr val="bg1"/>
                          </a:solidFill>
                          <a:effectLst/>
                          <a:latin typeface="Cheltenhm BdHd BT" pitchFamily="18" charset="0"/>
                        </a:rPr>
                        <a:t>apply</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tc>
                  <a:txBody>
                    <a:bodyPr/>
                    <a:lstStyle/>
                    <a:p>
                      <a:pPr marL="0" marR="0" lvl="0" indent="0" algn="ctr" defTabSz="914400" rtl="0" eaLnBrk="1" fontAlgn="base" latinLnBrk="0" hangingPunct="1">
                        <a:lnSpc>
                          <a:spcPct val="100000"/>
                        </a:lnSpc>
                        <a:spcBef>
                          <a:spcPct val="30000"/>
                        </a:spcBef>
                        <a:spcAft>
                          <a:spcPct val="20000"/>
                        </a:spcAft>
                        <a:buClrTx/>
                        <a:buSzTx/>
                        <a:buFontTx/>
                        <a:buNone/>
                        <a:tabLst/>
                      </a:pPr>
                      <a:r>
                        <a:rPr kumimoji="0" lang="en-US" sz="2000" b="0" i="0" u="none" strike="noStrike" cap="none" normalizeH="0" baseline="0" dirty="0" smtClean="0">
                          <a:ln>
                            <a:noFill/>
                          </a:ln>
                          <a:solidFill>
                            <a:schemeClr val="bg1"/>
                          </a:solidFill>
                          <a:effectLst/>
                          <a:latin typeface="Cheltenhm BdHd BT" pitchFamily="18" charset="0"/>
                        </a:rPr>
                        <a:t>argument</a:t>
                      </a: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rgbClr val="4D4D4D"/>
                    </a:solidFill>
                  </a:tcPr>
                </a:tc>
                <a:extLst>
                  <a:ext uri="{0D108BD9-81ED-4DB2-BD59-A6C34878D82A}">
                    <a16:rowId xmlns:a16="http://schemas.microsoft.com/office/drawing/2014/main" val="10004"/>
                  </a:ext>
                </a:extLst>
              </a:tr>
            </a:tbl>
          </a:graphicData>
        </a:graphic>
      </p:graphicFrame>
    </p:spTree>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p:txBody>
          <a:bodyPr/>
          <a:lstStyle/>
          <a:p>
            <a:r>
              <a:rPr lang="en-US" smtClean="0"/>
              <a:t>Recursion</a:t>
            </a:r>
          </a:p>
        </p:txBody>
      </p:sp>
      <p:sp>
        <p:nvSpPr>
          <p:cNvPr id="34819" name="Subtitle 2"/>
          <p:cNvSpPr>
            <a:spLocks noGrp="1"/>
          </p:cNvSpPr>
          <p:nvPr>
            <p:ph type="subTitle" idx="1"/>
          </p:nvPr>
        </p:nvSpPr>
        <p:spPr/>
        <p:txBody>
          <a:bodyPr/>
          <a:lstStyle/>
          <a:p>
            <a:r>
              <a:rPr lang="en-US" smtClean="0"/>
              <a:t>When a function calls itself.</a:t>
            </a:r>
          </a:p>
        </p:txBody>
      </p:sp>
    </p:spTree>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Quicksort</a:t>
            </a:r>
          </a:p>
        </p:txBody>
      </p:sp>
      <p:sp>
        <p:nvSpPr>
          <p:cNvPr id="35843" name="Content Placeholder 2"/>
          <p:cNvSpPr>
            <a:spLocks noGrp="1"/>
          </p:cNvSpPr>
          <p:nvPr>
            <p:ph idx="1"/>
          </p:nvPr>
        </p:nvSpPr>
        <p:spPr/>
        <p:txBody>
          <a:bodyPr/>
          <a:lstStyle/>
          <a:p>
            <a:pPr marL="514350" indent="-514350">
              <a:buFont typeface="Cheltenhm BdHd BT" pitchFamily="18" charset="0"/>
              <a:buAutoNum type="arabicPeriod"/>
            </a:pPr>
            <a:r>
              <a:rPr lang="en-US" smtClean="0"/>
              <a:t>Divide the array into two groups, low and high.</a:t>
            </a:r>
          </a:p>
          <a:p>
            <a:pPr marL="514350" indent="-514350">
              <a:buFont typeface="Cheltenhm BdHd BT" pitchFamily="18" charset="0"/>
              <a:buAutoNum type="arabicPeriod"/>
            </a:pPr>
            <a:r>
              <a:rPr lang="en-US" smtClean="0"/>
              <a:t>Call Quicksort on each group containing more than one element.</a:t>
            </a:r>
          </a:p>
        </p:txBody>
      </p:sp>
    </p:spTree>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b="1" dirty="0" smtClean="0">
                <a:latin typeface="Courier New" pitchFamily="49" charset="0"/>
                <a:cs typeface="Courier New" pitchFamily="49" charset="0"/>
              </a:rPr>
              <a:t>function</a:t>
            </a:r>
            <a:r>
              <a:rPr lang="en-US" dirty="0" smtClean="0"/>
              <a:t> expression</a:t>
            </a:r>
          </a:p>
        </p:txBody>
      </p:sp>
      <p:sp>
        <p:nvSpPr>
          <p:cNvPr id="7171" name="Content Placeholder 2"/>
          <p:cNvSpPr>
            <a:spLocks noGrp="1"/>
          </p:cNvSpPr>
          <p:nvPr>
            <p:ph idx="1"/>
          </p:nvPr>
        </p:nvSpPr>
        <p:spPr/>
        <p:txBody>
          <a:bodyPr/>
          <a:lstStyle/>
          <a:p>
            <a:r>
              <a:rPr lang="en-US" b="1" dirty="0" smtClean="0">
                <a:latin typeface="Courier New" pitchFamily="49" charset="0"/>
                <a:cs typeface="Courier New" pitchFamily="49" charset="0"/>
              </a:rPr>
              <a:t>function</a:t>
            </a:r>
          </a:p>
          <a:p>
            <a:r>
              <a:rPr lang="en-US" dirty="0" smtClean="0"/>
              <a:t>optional name</a:t>
            </a:r>
          </a:p>
          <a:p>
            <a:r>
              <a:rPr lang="en-US" dirty="0" smtClean="0"/>
              <a:t>parameters</a:t>
            </a:r>
          </a:p>
          <a:p>
            <a:pPr lvl="1">
              <a:buFont typeface="Arial" charset="0"/>
              <a:buChar char="•"/>
            </a:pPr>
            <a:r>
              <a:rPr lang="en-US" dirty="0" smtClean="0"/>
              <a:t>Wrapped in </a:t>
            </a:r>
            <a:r>
              <a:rPr lang="en-US" dirty="0" err="1" smtClean="0"/>
              <a:t>parens</a:t>
            </a:r>
            <a:endParaRPr lang="en-US" dirty="0" smtClean="0"/>
          </a:p>
          <a:p>
            <a:pPr lvl="1">
              <a:buFont typeface="Arial" charset="0"/>
              <a:buChar char="•"/>
            </a:pPr>
            <a:r>
              <a:rPr lang="en-US" dirty="0" smtClean="0"/>
              <a:t>Zero or more names</a:t>
            </a:r>
          </a:p>
          <a:p>
            <a:pPr lvl="1">
              <a:buFont typeface="Arial" charset="0"/>
              <a:buChar char="•"/>
            </a:pPr>
            <a:r>
              <a:rPr lang="en-US" dirty="0" smtClean="0"/>
              <a:t>Separated by </a:t>
            </a:r>
            <a:r>
              <a:rPr lang="en-US" b="1" dirty="0" smtClean="0">
                <a:latin typeface="Courier New" pitchFamily="49" charset="0"/>
                <a:cs typeface="Courier New" pitchFamily="49" charset="0"/>
              </a:rPr>
              <a:t>,</a:t>
            </a:r>
            <a:r>
              <a:rPr lang="en-US" dirty="0" smtClean="0"/>
              <a:t> </a:t>
            </a:r>
            <a:r>
              <a:rPr lang="en-US" sz="2000" dirty="0" smtClean="0"/>
              <a:t>(comma)</a:t>
            </a:r>
          </a:p>
          <a:p>
            <a:r>
              <a:rPr lang="en-US" dirty="0" smtClean="0"/>
              <a:t>body</a:t>
            </a:r>
          </a:p>
          <a:p>
            <a:pPr lvl="1">
              <a:buFont typeface="Arial" charset="0"/>
              <a:buChar char="•"/>
            </a:pPr>
            <a:r>
              <a:rPr lang="en-US" dirty="0" smtClean="0"/>
              <a:t>Wrapped in curly braces</a:t>
            </a:r>
          </a:p>
          <a:p>
            <a:pPr lvl="1">
              <a:buFont typeface="Arial" charset="0"/>
              <a:buChar char="•"/>
            </a:pPr>
            <a:r>
              <a:rPr lang="en-US" dirty="0" smtClean="0"/>
              <a:t>Zero or more statements</a:t>
            </a:r>
          </a:p>
        </p:txBody>
      </p:sp>
    </p:spTree>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ctrTitle"/>
          </p:nvPr>
        </p:nvSpPr>
        <p:spPr/>
        <p:txBody>
          <a:bodyPr/>
          <a:lstStyle/>
          <a:p>
            <a:r>
              <a:rPr lang="en-US" smtClean="0"/>
              <a:t>The Little Lisper</a:t>
            </a:r>
          </a:p>
        </p:txBody>
      </p:sp>
      <p:sp>
        <p:nvSpPr>
          <p:cNvPr id="81923" name="Subtitle 2"/>
          <p:cNvSpPr>
            <a:spLocks noGrp="1"/>
          </p:cNvSpPr>
          <p:nvPr>
            <p:ph type="subTitle" idx="1"/>
          </p:nvPr>
        </p:nvSpPr>
        <p:spPr>
          <a:xfrm>
            <a:off x="0" y="3886200"/>
            <a:ext cx="9144000" cy="1752600"/>
          </a:xfrm>
        </p:spPr>
        <p:txBody>
          <a:bodyPr/>
          <a:lstStyle/>
          <a:p>
            <a:r>
              <a:rPr lang="en-US" smtClean="0"/>
              <a:t>http://javascript.crockford.com/little.html</a:t>
            </a:r>
          </a:p>
        </p:txBody>
      </p:sp>
    </p:spTree>
    <p:extLst>
      <p:ext uri="{BB962C8B-B14F-4D97-AF65-F5344CB8AC3E}">
        <p14:creationId xmlns:p14="http://schemas.microsoft.com/office/powerpoint/2010/main" val="968499050"/>
      </p:ext>
    </p:ext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ctrTitle"/>
          </p:nvPr>
        </p:nvSpPr>
        <p:spPr/>
        <p:txBody>
          <a:bodyPr/>
          <a:lstStyle/>
          <a:p>
            <a:r>
              <a:rPr lang="en-US" smtClean="0"/>
              <a:t>The Little Schemer</a:t>
            </a:r>
          </a:p>
        </p:txBody>
      </p:sp>
      <p:sp>
        <p:nvSpPr>
          <p:cNvPr id="82947" name="Subtitle 2"/>
          <p:cNvSpPr>
            <a:spLocks noGrp="1"/>
          </p:cNvSpPr>
          <p:nvPr>
            <p:ph type="subTitle" idx="1"/>
          </p:nvPr>
        </p:nvSpPr>
        <p:spPr>
          <a:xfrm>
            <a:off x="0" y="3886200"/>
            <a:ext cx="9144000" cy="1752600"/>
          </a:xfrm>
        </p:spPr>
        <p:txBody>
          <a:bodyPr/>
          <a:lstStyle/>
          <a:p>
            <a:r>
              <a:rPr lang="en-US" smtClean="0"/>
              <a:t>http://javascript.crockford.com/little.html</a:t>
            </a:r>
          </a:p>
        </p:txBody>
      </p:sp>
    </p:spTree>
    <p:extLst>
      <p:ext uri="{BB962C8B-B14F-4D97-AF65-F5344CB8AC3E}">
        <p14:creationId xmlns:p14="http://schemas.microsoft.com/office/powerpoint/2010/main" val="1369750131"/>
      </p:ext>
    </p:extLst>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z="4000" smtClean="0"/>
              <a:t>Tennent’s Principle of Correspondence</a:t>
            </a:r>
          </a:p>
        </p:txBody>
      </p:sp>
      <p:sp>
        <p:nvSpPr>
          <p:cNvPr id="78851" name="Rectangle 4"/>
          <p:cNvSpPr>
            <a:spLocks noGrp="1" noChangeArrowheads="1"/>
          </p:cNvSpPr>
          <p:nvPr>
            <p:ph type="body" idx="1"/>
          </p:nvPr>
        </p:nvSpPr>
        <p:spPr/>
        <p:txBody>
          <a:bodyPr>
            <a:normAutofit lnSpcReduction="10000"/>
          </a:bodyPr>
          <a:lstStyle/>
          <a:p>
            <a:pPr>
              <a:lnSpc>
                <a:spcPct val="80000"/>
              </a:lnSpc>
              <a:buFontTx/>
              <a:buNone/>
            </a:pPr>
            <a:r>
              <a:rPr lang="en-US" sz="2000" b="1" dirty="0" smtClean="0">
                <a:latin typeface="Courier New" pitchFamily="49" charset="0"/>
              </a:rPr>
              <a:t>function factorial(n) { </a:t>
            </a:r>
          </a:p>
          <a:p>
            <a:pPr>
              <a:lnSpc>
                <a:spcPct val="80000"/>
              </a:lnSpc>
              <a:buFontTx/>
              <a:buNone/>
            </a:pPr>
            <a:r>
              <a:rPr lang="en-US" sz="2000" b="1" dirty="0" smtClean="0">
                <a:latin typeface="Courier New" pitchFamily="49" charset="0"/>
              </a:rPr>
              <a:t>    </a:t>
            </a:r>
            <a:r>
              <a:rPr lang="en-US" sz="2000" b="1" dirty="0" err="1" smtClean="0">
                <a:latin typeface="Courier New" pitchFamily="49" charset="0"/>
              </a:rPr>
              <a:t>var</a:t>
            </a:r>
            <a:r>
              <a:rPr lang="en-US" sz="2000" b="1" dirty="0" smtClean="0">
                <a:latin typeface="Courier New" pitchFamily="49" charset="0"/>
              </a:rPr>
              <a:t> </a:t>
            </a:r>
            <a:r>
              <a:rPr lang="en-US" sz="2000" b="1" dirty="0" smtClean="0">
                <a:solidFill>
                  <a:srgbClr val="FFFF00"/>
                </a:solidFill>
                <a:latin typeface="Courier New" pitchFamily="49" charset="0"/>
              </a:rPr>
              <a:t>result</a:t>
            </a:r>
            <a:r>
              <a:rPr lang="en-US" sz="2000" b="1" dirty="0" smtClean="0">
                <a:latin typeface="Courier New" pitchFamily="49" charset="0"/>
              </a:rPr>
              <a:t> = 1;             </a:t>
            </a:r>
            <a:r>
              <a:rPr lang="en-US" sz="2000" b="1" dirty="0" smtClean="0">
                <a:solidFill>
                  <a:srgbClr val="CCFFCC"/>
                </a:solidFill>
                <a:latin typeface="Courier New" pitchFamily="49" charset="0"/>
              </a:rPr>
              <a:t>// </a:t>
            </a:r>
            <a:r>
              <a:rPr lang="en-US" sz="2000" b="1" dirty="0" smtClean="0">
                <a:solidFill>
                  <a:srgbClr val="FFFF00"/>
                </a:solidFill>
                <a:latin typeface="Courier New" pitchFamily="49" charset="0"/>
              </a:rPr>
              <a:t>result</a:t>
            </a:r>
            <a:r>
              <a:rPr lang="en-US" sz="2000" b="1" dirty="0" smtClean="0">
                <a:solidFill>
                  <a:srgbClr val="CCFFCC"/>
                </a:solidFill>
                <a:latin typeface="Courier New" pitchFamily="49" charset="0"/>
              </a:rPr>
              <a:t>: variable</a:t>
            </a:r>
          </a:p>
          <a:p>
            <a:pPr>
              <a:lnSpc>
                <a:spcPct val="80000"/>
              </a:lnSpc>
              <a:buFontTx/>
              <a:buNone/>
            </a:pPr>
            <a:r>
              <a:rPr lang="en-US" sz="2000" b="1" dirty="0" smtClean="0">
                <a:latin typeface="Courier New" pitchFamily="49" charset="0"/>
              </a:rPr>
              <a:t>    while (n &gt; 1) { </a:t>
            </a:r>
          </a:p>
          <a:p>
            <a:pPr>
              <a:lnSpc>
                <a:spcPct val="80000"/>
              </a:lnSpc>
              <a:buFontTx/>
              <a:buNone/>
            </a:pPr>
            <a:r>
              <a:rPr lang="en-US" sz="2000" b="1" dirty="0" smtClean="0">
                <a:latin typeface="Courier New" pitchFamily="49" charset="0"/>
              </a:rPr>
              <a:t>        </a:t>
            </a:r>
            <a:r>
              <a:rPr lang="en-US" sz="2000" b="1" dirty="0" smtClean="0">
                <a:solidFill>
                  <a:srgbClr val="FFFF00"/>
                </a:solidFill>
                <a:latin typeface="Courier New" pitchFamily="49" charset="0"/>
              </a:rPr>
              <a:t>result</a:t>
            </a:r>
            <a:r>
              <a:rPr lang="en-US" sz="2000" b="1" dirty="0" smtClean="0">
                <a:latin typeface="Courier New" pitchFamily="49" charset="0"/>
              </a:rPr>
              <a:t> *= n; </a:t>
            </a:r>
          </a:p>
          <a:p>
            <a:pPr>
              <a:lnSpc>
                <a:spcPct val="80000"/>
              </a:lnSpc>
              <a:buFontTx/>
              <a:buNone/>
            </a:pPr>
            <a:r>
              <a:rPr lang="en-US" sz="2000" b="1" dirty="0" smtClean="0">
                <a:latin typeface="Courier New" pitchFamily="49" charset="0"/>
              </a:rPr>
              <a:t>        n -= 1; </a:t>
            </a:r>
          </a:p>
          <a:p>
            <a:pPr>
              <a:lnSpc>
                <a:spcPct val="80000"/>
              </a:lnSpc>
              <a:buFontTx/>
              <a:buNone/>
            </a:pPr>
            <a:r>
              <a:rPr lang="en-US" sz="2000" b="1" dirty="0" smtClean="0">
                <a:latin typeface="Courier New" pitchFamily="49" charset="0"/>
              </a:rPr>
              <a:t>    } </a:t>
            </a:r>
          </a:p>
          <a:p>
            <a:pPr>
              <a:lnSpc>
                <a:spcPct val="80000"/>
              </a:lnSpc>
              <a:buFontTx/>
              <a:buNone/>
            </a:pPr>
            <a:r>
              <a:rPr lang="en-US" sz="2000" b="1" dirty="0" smtClean="0">
                <a:latin typeface="Courier New" pitchFamily="49" charset="0"/>
              </a:rPr>
              <a:t>    return </a:t>
            </a:r>
            <a:r>
              <a:rPr lang="en-US" sz="2000" b="1" dirty="0" smtClean="0">
                <a:solidFill>
                  <a:srgbClr val="FFFF00"/>
                </a:solidFill>
                <a:latin typeface="Courier New" pitchFamily="49" charset="0"/>
              </a:rPr>
              <a:t>result</a:t>
            </a:r>
            <a:r>
              <a:rPr lang="en-US" sz="2000" b="1" dirty="0" smtClean="0">
                <a:latin typeface="Courier New" pitchFamily="49" charset="0"/>
              </a:rPr>
              <a:t>; </a:t>
            </a:r>
          </a:p>
          <a:p>
            <a:pPr>
              <a:lnSpc>
                <a:spcPct val="80000"/>
              </a:lnSpc>
              <a:buFontTx/>
              <a:buNone/>
            </a:pPr>
            <a:r>
              <a:rPr lang="en-US" sz="2000" b="1" dirty="0" smtClean="0">
                <a:latin typeface="Courier New" pitchFamily="49" charset="0"/>
              </a:rPr>
              <a:t>} </a:t>
            </a:r>
          </a:p>
          <a:p>
            <a:pPr>
              <a:lnSpc>
                <a:spcPct val="80000"/>
              </a:lnSpc>
              <a:buFontTx/>
              <a:buNone/>
            </a:pPr>
            <a:endParaRPr lang="en-US" sz="2000" b="1" dirty="0" smtClean="0">
              <a:latin typeface="Courier New" pitchFamily="49" charset="0"/>
            </a:endParaRPr>
          </a:p>
          <a:p>
            <a:pPr>
              <a:lnSpc>
                <a:spcPct val="80000"/>
              </a:lnSpc>
              <a:buFontTx/>
              <a:buNone/>
            </a:pPr>
            <a:r>
              <a:rPr lang="en-US" sz="2000" b="1" dirty="0" smtClean="0">
                <a:latin typeface="Courier New" pitchFamily="49" charset="0"/>
              </a:rPr>
              <a:t>function factorial(n) { </a:t>
            </a:r>
          </a:p>
          <a:p>
            <a:pPr>
              <a:lnSpc>
                <a:spcPct val="80000"/>
              </a:lnSpc>
              <a:buFontTx/>
              <a:buNone/>
            </a:pPr>
            <a:r>
              <a:rPr lang="en-US" sz="2000" b="1" dirty="0" smtClean="0">
                <a:latin typeface="Courier New" pitchFamily="49" charset="0"/>
              </a:rPr>
              <a:t>    return </a:t>
            </a:r>
            <a:r>
              <a:rPr lang="en-US" sz="2000" b="1" dirty="0" smtClean="0">
                <a:solidFill>
                  <a:srgbClr val="FFFF00"/>
                </a:solidFill>
                <a:latin typeface="Courier New" pitchFamily="49" charset="0"/>
              </a:rPr>
              <a:t>(</a:t>
            </a:r>
            <a:r>
              <a:rPr lang="en-US" sz="2000" b="1" dirty="0" smtClean="0">
                <a:latin typeface="Courier New" pitchFamily="49" charset="0"/>
              </a:rPr>
              <a:t>function (</a:t>
            </a:r>
            <a:r>
              <a:rPr lang="en-US" sz="2000" b="1" dirty="0" smtClean="0">
                <a:solidFill>
                  <a:srgbClr val="FFFF00"/>
                </a:solidFill>
                <a:latin typeface="Courier New" pitchFamily="49" charset="0"/>
              </a:rPr>
              <a:t>result</a:t>
            </a:r>
            <a:r>
              <a:rPr lang="en-US" sz="2000" b="1" dirty="0" smtClean="0">
                <a:latin typeface="Courier New" pitchFamily="49" charset="0"/>
              </a:rPr>
              <a:t>) { </a:t>
            </a:r>
            <a:r>
              <a:rPr lang="en-US" sz="2000" b="1" dirty="0" smtClean="0">
                <a:solidFill>
                  <a:srgbClr val="CCFFCC"/>
                </a:solidFill>
                <a:latin typeface="Courier New" pitchFamily="49" charset="0"/>
              </a:rPr>
              <a:t>// </a:t>
            </a:r>
            <a:r>
              <a:rPr lang="en-US" sz="2000" b="1" dirty="0" smtClean="0">
                <a:solidFill>
                  <a:srgbClr val="FFFF00"/>
                </a:solidFill>
                <a:latin typeface="Courier New" pitchFamily="49" charset="0"/>
              </a:rPr>
              <a:t>result</a:t>
            </a:r>
            <a:r>
              <a:rPr lang="en-US" sz="2000" b="1" dirty="0" smtClean="0">
                <a:solidFill>
                  <a:srgbClr val="CCFFCC"/>
                </a:solidFill>
                <a:latin typeface="Courier New" pitchFamily="49" charset="0"/>
              </a:rPr>
              <a:t>: parameter</a:t>
            </a:r>
          </a:p>
          <a:p>
            <a:pPr>
              <a:lnSpc>
                <a:spcPct val="80000"/>
              </a:lnSpc>
              <a:buFontTx/>
              <a:buNone/>
            </a:pPr>
            <a:r>
              <a:rPr lang="en-US" sz="2000" b="1" dirty="0" smtClean="0">
                <a:latin typeface="Courier New" pitchFamily="49" charset="0"/>
              </a:rPr>
              <a:t>        while (n &gt; 1) { </a:t>
            </a:r>
          </a:p>
          <a:p>
            <a:pPr>
              <a:lnSpc>
                <a:spcPct val="80000"/>
              </a:lnSpc>
              <a:buFontTx/>
              <a:buNone/>
            </a:pPr>
            <a:r>
              <a:rPr lang="en-US" sz="2000" b="1" dirty="0" smtClean="0">
                <a:latin typeface="Courier New" pitchFamily="49" charset="0"/>
              </a:rPr>
              <a:t>            </a:t>
            </a:r>
            <a:r>
              <a:rPr lang="en-US" sz="2000" b="1" dirty="0" smtClean="0">
                <a:solidFill>
                  <a:srgbClr val="FFFF00"/>
                </a:solidFill>
                <a:latin typeface="Courier New" pitchFamily="49" charset="0"/>
              </a:rPr>
              <a:t>result</a:t>
            </a:r>
            <a:r>
              <a:rPr lang="en-US" sz="2000" b="1" dirty="0" smtClean="0">
                <a:latin typeface="Courier New" pitchFamily="49" charset="0"/>
              </a:rPr>
              <a:t> *= n; </a:t>
            </a:r>
          </a:p>
          <a:p>
            <a:pPr>
              <a:lnSpc>
                <a:spcPct val="80000"/>
              </a:lnSpc>
              <a:buFontTx/>
              <a:buNone/>
            </a:pPr>
            <a:r>
              <a:rPr lang="en-US" sz="2000" b="1" dirty="0" smtClean="0">
                <a:latin typeface="Courier New" pitchFamily="49" charset="0"/>
              </a:rPr>
              <a:t>            n -= 1; </a:t>
            </a:r>
          </a:p>
          <a:p>
            <a:pPr>
              <a:lnSpc>
                <a:spcPct val="80000"/>
              </a:lnSpc>
              <a:buFontTx/>
              <a:buNone/>
            </a:pPr>
            <a:r>
              <a:rPr lang="en-US" sz="2000" b="1" dirty="0" smtClean="0">
                <a:latin typeface="Courier New" pitchFamily="49" charset="0"/>
              </a:rPr>
              <a:t>        } </a:t>
            </a:r>
          </a:p>
          <a:p>
            <a:pPr>
              <a:lnSpc>
                <a:spcPct val="80000"/>
              </a:lnSpc>
              <a:buFontTx/>
              <a:buNone/>
            </a:pPr>
            <a:r>
              <a:rPr lang="en-US" sz="2000" b="1" dirty="0" smtClean="0">
                <a:latin typeface="Courier New" pitchFamily="49" charset="0"/>
              </a:rPr>
              <a:t>        return </a:t>
            </a:r>
            <a:r>
              <a:rPr lang="en-US" sz="2000" b="1" dirty="0" smtClean="0">
                <a:solidFill>
                  <a:srgbClr val="FFFF00"/>
                </a:solidFill>
                <a:latin typeface="Courier New" pitchFamily="49" charset="0"/>
              </a:rPr>
              <a:t>result</a:t>
            </a:r>
            <a:r>
              <a:rPr lang="en-US" sz="2000" b="1" dirty="0" smtClean="0">
                <a:latin typeface="Courier New" pitchFamily="49" charset="0"/>
              </a:rPr>
              <a:t>; </a:t>
            </a:r>
          </a:p>
          <a:p>
            <a:pPr>
              <a:lnSpc>
                <a:spcPct val="80000"/>
              </a:lnSpc>
              <a:buFontTx/>
              <a:buNone/>
            </a:pPr>
            <a:r>
              <a:rPr lang="en-US" sz="2000" b="1" dirty="0" smtClean="0">
                <a:latin typeface="Courier New" pitchFamily="49" charset="0"/>
              </a:rPr>
              <a:t>    }(1)</a:t>
            </a:r>
            <a:r>
              <a:rPr lang="en-US" sz="2000" b="1" dirty="0" smtClean="0">
                <a:solidFill>
                  <a:srgbClr val="FFFF00"/>
                </a:solidFill>
                <a:latin typeface="Courier New" pitchFamily="49" charset="0"/>
              </a:rPr>
              <a:t>)</a:t>
            </a:r>
            <a:r>
              <a:rPr lang="en-US" sz="2000" b="1" dirty="0" smtClean="0">
                <a:latin typeface="Courier New" pitchFamily="49" charset="0"/>
              </a:rPr>
              <a:t>; </a:t>
            </a:r>
          </a:p>
          <a:p>
            <a:pPr>
              <a:lnSpc>
                <a:spcPct val="80000"/>
              </a:lnSpc>
              <a:buFontTx/>
              <a:buNone/>
            </a:pPr>
            <a:r>
              <a:rPr lang="en-US" sz="2000" b="1" dirty="0" smtClean="0">
                <a:latin typeface="Courier New" pitchFamily="49" charset="0"/>
              </a:rPr>
              <a:t>}</a:t>
            </a:r>
          </a:p>
        </p:txBody>
      </p:sp>
      <p:sp>
        <p:nvSpPr>
          <p:cNvPr id="78852" name="Line 4"/>
          <p:cNvSpPr>
            <a:spLocks noChangeShapeType="1"/>
          </p:cNvSpPr>
          <p:nvPr/>
        </p:nvSpPr>
        <p:spPr bwMode="auto">
          <a:xfrm flipV="1">
            <a:off x="0" y="3886200"/>
            <a:ext cx="9144000" cy="7938"/>
          </a:xfrm>
          <a:prstGeom prst="line">
            <a:avLst/>
          </a:prstGeom>
          <a:noFill/>
          <a:ln w="28575">
            <a:solidFill>
              <a:srgbClr val="FF0101"/>
            </a:solidFill>
            <a:round/>
            <a:headEnd/>
            <a:tailEnd/>
          </a:ln>
        </p:spPr>
        <p:txBody>
          <a:bodyPr/>
          <a:lstStyle/>
          <a:p>
            <a:endParaRPr lang="en-US"/>
          </a:p>
        </p:txBody>
      </p:sp>
    </p:spTree>
    <p:extLst>
      <p:ext uri="{BB962C8B-B14F-4D97-AF65-F5344CB8AC3E}">
        <p14:creationId xmlns:p14="http://schemas.microsoft.com/office/powerpoint/2010/main" val="1420927863"/>
      </p:ext>
    </p:ext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z="4000" smtClean="0"/>
              <a:t>Tennent’s Principle of Correspondence</a:t>
            </a:r>
          </a:p>
        </p:txBody>
      </p:sp>
      <p:sp>
        <p:nvSpPr>
          <p:cNvPr id="78851" name="Rectangle 4"/>
          <p:cNvSpPr>
            <a:spLocks noGrp="1" noChangeArrowheads="1"/>
          </p:cNvSpPr>
          <p:nvPr>
            <p:ph type="body" idx="1"/>
          </p:nvPr>
        </p:nvSpPr>
        <p:spPr>
          <a:xfrm>
            <a:off x="457200" y="1828800"/>
            <a:ext cx="8229600" cy="4800600"/>
          </a:xfrm>
        </p:spPr>
        <p:txBody>
          <a:bodyPr>
            <a:normAutofit/>
          </a:bodyPr>
          <a:lstStyle/>
          <a:p>
            <a:pPr>
              <a:lnSpc>
                <a:spcPct val="80000"/>
              </a:lnSpc>
              <a:buFontTx/>
              <a:buNone/>
            </a:pPr>
            <a:endParaRPr lang="en-US" sz="2000" b="1" dirty="0" smtClean="0">
              <a:latin typeface="Cheltenhm BdItHd BT" pitchFamily="18" charset="0"/>
            </a:endParaRPr>
          </a:p>
          <a:p>
            <a:pPr>
              <a:lnSpc>
                <a:spcPct val="80000"/>
              </a:lnSpc>
              <a:buFontTx/>
              <a:buNone/>
            </a:pPr>
            <a:endParaRPr lang="en-US" sz="2000" b="1" dirty="0">
              <a:latin typeface="Cheltenhm BdItHd BT" pitchFamily="18" charset="0"/>
            </a:endParaRPr>
          </a:p>
          <a:p>
            <a:pPr>
              <a:lnSpc>
                <a:spcPct val="80000"/>
              </a:lnSpc>
              <a:buFontTx/>
              <a:buNone/>
            </a:pPr>
            <a:endParaRPr lang="en-US" sz="2800" b="1" dirty="0" smtClean="0">
              <a:latin typeface="Cheltenhm BdItHd BT" pitchFamily="18" charset="0"/>
            </a:endParaRPr>
          </a:p>
          <a:p>
            <a:pPr>
              <a:lnSpc>
                <a:spcPct val="80000"/>
              </a:lnSpc>
              <a:buFontTx/>
              <a:buNone/>
            </a:pPr>
            <a:endParaRPr lang="en-US" sz="2800" b="1" dirty="0">
              <a:latin typeface="Cheltenhm BdItHd BT" pitchFamily="18" charset="0"/>
            </a:endParaRPr>
          </a:p>
          <a:p>
            <a:pPr>
              <a:lnSpc>
                <a:spcPct val="80000"/>
              </a:lnSpc>
              <a:buFontTx/>
              <a:buNone/>
            </a:pPr>
            <a:r>
              <a:rPr lang="en-US" sz="2800" b="1" dirty="0" smtClean="0">
                <a:latin typeface="Cheltenhm BdItHd BT" pitchFamily="18" charset="0"/>
              </a:rPr>
              <a:t>expression</a:t>
            </a:r>
          </a:p>
          <a:p>
            <a:pPr>
              <a:lnSpc>
                <a:spcPct val="80000"/>
              </a:lnSpc>
              <a:buFontTx/>
              <a:buNone/>
            </a:pPr>
            <a:endParaRPr lang="en-US" sz="2800" b="1" dirty="0" smtClean="0">
              <a:latin typeface="Courier New" pitchFamily="49" charset="0"/>
            </a:endParaRPr>
          </a:p>
          <a:p>
            <a:pPr>
              <a:lnSpc>
                <a:spcPct val="80000"/>
              </a:lnSpc>
              <a:buFontTx/>
              <a:buNone/>
            </a:pPr>
            <a:r>
              <a:rPr lang="en-US" sz="2800" b="1" dirty="0" smtClean="0">
                <a:latin typeface="Courier New" pitchFamily="49" charset="0"/>
              </a:rPr>
              <a:t>(</a:t>
            </a:r>
            <a:r>
              <a:rPr lang="en-US" sz="2800" b="1" dirty="0" smtClean="0">
                <a:solidFill>
                  <a:srgbClr val="CCFFCC"/>
                </a:solidFill>
                <a:latin typeface="Courier New" pitchFamily="49" charset="0"/>
              </a:rPr>
              <a:t>function () { </a:t>
            </a:r>
          </a:p>
          <a:p>
            <a:pPr>
              <a:lnSpc>
                <a:spcPct val="80000"/>
              </a:lnSpc>
              <a:buFontTx/>
              <a:buNone/>
            </a:pPr>
            <a:r>
              <a:rPr lang="en-US" sz="2800" b="1" dirty="0" smtClean="0">
                <a:solidFill>
                  <a:srgbClr val="CCFFCC"/>
                </a:solidFill>
                <a:latin typeface="Courier New" pitchFamily="49" charset="0"/>
              </a:rPr>
              <a:t>    return</a:t>
            </a:r>
            <a:r>
              <a:rPr lang="en-US" sz="2800" b="1" dirty="0" smtClean="0">
                <a:latin typeface="Courier New" pitchFamily="49" charset="0"/>
              </a:rPr>
              <a:t> </a:t>
            </a:r>
            <a:r>
              <a:rPr lang="en-US" sz="2800" b="1" dirty="0" smtClean="0">
                <a:latin typeface="Cheltenhm BdItHd BT" pitchFamily="18" charset="0"/>
              </a:rPr>
              <a:t>expression</a:t>
            </a:r>
            <a:r>
              <a:rPr lang="en-US" sz="2800" b="1" dirty="0" smtClean="0">
                <a:solidFill>
                  <a:srgbClr val="CCFFCC"/>
                </a:solidFill>
                <a:latin typeface="Courier New" pitchFamily="49" charset="0"/>
              </a:rPr>
              <a:t>;</a:t>
            </a:r>
          </a:p>
          <a:p>
            <a:pPr>
              <a:lnSpc>
                <a:spcPct val="80000"/>
              </a:lnSpc>
              <a:buFontTx/>
              <a:buNone/>
            </a:pPr>
            <a:r>
              <a:rPr lang="en-US" sz="2800" b="1" dirty="0" smtClean="0">
                <a:solidFill>
                  <a:srgbClr val="CCFFCC"/>
                </a:solidFill>
                <a:latin typeface="Courier New" pitchFamily="49" charset="0"/>
              </a:rPr>
              <a:t>}</a:t>
            </a:r>
            <a:r>
              <a:rPr lang="en-US" sz="2800" b="1" dirty="0" smtClean="0">
                <a:latin typeface="Courier New" pitchFamily="49" charset="0"/>
              </a:rPr>
              <a:t>())</a:t>
            </a:r>
          </a:p>
          <a:p>
            <a:pPr>
              <a:lnSpc>
                <a:spcPct val="80000"/>
              </a:lnSpc>
              <a:buFontTx/>
              <a:buNone/>
            </a:pPr>
            <a:endParaRPr lang="en-US" sz="2800" b="1" dirty="0" smtClean="0">
              <a:latin typeface="Courier New" pitchFamily="49" charset="0"/>
            </a:endParaRPr>
          </a:p>
        </p:txBody>
      </p:sp>
      <p:sp>
        <p:nvSpPr>
          <p:cNvPr id="78852" name="Line 4"/>
          <p:cNvSpPr>
            <a:spLocks noChangeShapeType="1"/>
          </p:cNvSpPr>
          <p:nvPr/>
        </p:nvSpPr>
        <p:spPr bwMode="auto">
          <a:xfrm flipV="1">
            <a:off x="0" y="3886200"/>
            <a:ext cx="9144000" cy="7938"/>
          </a:xfrm>
          <a:prstGeom prst="line">
            <a:avLst/>
          </a:prstGeom>
          <a:noFill/>
          <a:ln w="28575">
            <a:solidFill>
              <a:srgbClr val="FF0101"/>
            </a:solidFill>
            <a:round/>
            <a:headEnd/>
            <a:tailEnd/>
          </a:ln>
        </p:spPr>
        <p:txBody>
          <a:bodyPr/>
          <a:lstStyle/>
          <a:p>
            <a:endParaRPr lang="en-US"/>
          </a:p>
        </p:txBody>
      </p:sp>
      <p:sp>
        <p:nvSpPr>
          <p:cNvPr id="2" name="TextBox 1"/>
          <p:cNvSpPr txBox="1"/>
          <p:nvPr/>
        </p:nvSpPr>
        <p:spPr>
          <a:xfrm>
            <a:off x="4419600" y="5059740"/>
            <a:ext cx="4495800" cy="1569660"/>
          </a:xfrm>
          <a:prstGeom prst="rect">
            <a:avLst/>
          </a:prstGeom>
          <a:solidFill>
            <a:srgbClr val="003E1C"/>
          </a:solidFill>
          <a:ln w="38100">
            <a:solidFill>
              <a:srgbClr val="92D050"/>
            </a:solidFill>
          </a:ln>
        </p:spPr>
        <p:txBody>
          <a:bodyPr wrap="square" rtlCol="0">
            <a:spAutoFit/>
          </a:bodyPr>
          <a:lstStyle/>
          <a:p>
            <a:pPr algn="ctr"/>
            <a:r>
              <a:rPr lang="en-US" sz="2400" dirty="0" smtClean="0">
                <a:solidFill>
                  <a:schemeClr val="bg1"/>
                </a:solidFill>
                <a:latin typeface="Cheltenhm BdItHd BT" pitchFamily="18" charset="0"/>
              </a:rPr>
              <a:t>Except</a:t>
            </a:r>
          </a:p>
          <a:p>
            <a:pPr algn="ctr"/>
            <a:r>
              <a:rPr lang="en-US" sz="2400" b="1" dirty="0">
                <a:solidFill>
                  <a:schemeClr val="bg1"/>
                </a:solidFill>
                <a:latin typeface="Courier New" pitchFamily="49" charset="0"/>
                <a:cs typeface="Courier New" pitchFamily="49" charset="0"/>
              </a:rPr>
              <a:t>this  arguments</a:t>
            </a:r>
          </a:p>
          <a:p>
            <a:pPr algn="ctr"/>
            <a:r>
              <a:rPr lang="en-US" sz="2400" b="1" dirty="0" err="1" smtClean="0">
                <a:solidFill>
                  <a:schemeClr val="bg1"/>
                </a:solidFill>
                <a:latin typeface="Courier New" pitchFamily="49" charset="0"/>
                <a:cs typeface="Courier New" pitchFamily="49" charset="0"/>
              </a:rPr>
              <a:t>var</a:t>
            </a:r>
            <a:r>
              <a:rPr lang="en-US" sz="2400" b="1" dirty="0" smtClean="0">
                <a:solidFill>
                  <a:schemeClr val="bg1"/>
                </a:solidFill>
                <a:latin typeface="Courier New" pitchFamily="49" charset="0"/>
                <a:cs typeface="Courier New" pitchFamily="49" charset="0"/>
              </a:rPr>
              <a:t>  function</a:t>
            </a:r>
            <a:br>
              <a:rPr lang="en-US" sz="2400" b="1" dirty="0" smtClean="0">
                <a:solidFill>
                  <a:schemeClr val="bg1"/>
                </a:solidFill>
                <a:latin typeface="Courier New" pitchFamily="49" charset="0"/>
                <a:cs typeface="Courier New" pitchFamily="49" charset="0"/>
              </a:rPr>
            </a:br>
            <a:r>
              <a:rPr lang="en-US" sz="2400" b="1" dirty="0" smtClean="0">
                <a:solidFill>
                  <a:schemeClr val="bg1"/>
                </a:solidFill>
                <a:latin typeface="Courier New" pitchFamily="49" charset="0"/>
                <a:cs typeface="Courier New" pitchFamily="49" charset="0"/>
              </a:rPr>
              <a:t>break  continue  return</a:t>
            </a:r>
          </a:p>
        </p:txBody>
      </p:sp>
      <p:sp>
        <p:nvSpPr>
          <p:cNvPr id="6" name="TextBox 5"/>
          <p:cNvSpPr txBox="1"/>
          <p:nvPr/>
        </p:nvSpPr>
        <p:spPr>
          <a:xfrm>
            <a:off x="4419600" y="2057400"/>
            <a:ext cx="4495800" cy="1569660"/>
          </a:xfrm>
          <a:prstGeom prst="rect">
            <a:avLst/>
          </a:prstGeom>
          <a:solidFill>
            <a:srgbClr val="003E1C"/>
          </a:solidFill>
          <a:ln w="38100">
            <a:solidFill>
              <a:srgbClr val="92D050"/>
            </a:solidFill>
          </a:ln>
        </p:spPr>
        <p:txBody>
          <a:bodyPr wrap="square" rtlCol="0">
            <a:spAutoFit/>
          </a:bodyPr>
          <a:lstStyle/>
          <a:p>
            <a:pPr algn="ctr"/>
            <a:r>
              <a:rPr lang="en-US" sz="2400" dirty="0" smtClean="0">
                <a:solidFill>
                  <a:schemeClr val="bg1"/>
                </a:solidFill>
                <a:latin typeface="Cheltenhm BdItHd BT" pitchFamily="18" charset="0"/>
              </a:rPr>
              <a:t>Any expression or statement can be wrapped in an immediately invoked function without changing meaning…</a:t>
            </a:r>
          </a:p>
        </p:txBody>
      </p:sp>
    </p:spTree>
    <p:extLst>
      <p:ext uri="{BB962C8B-B14F-4D97-AF65-F5344CB8AC3E}">
        <p14:creationId xmlns:p14="http://schemas.microsoft.com/office/powerpoint/2010/main" val="2228391845"/>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ctrTitle"/>
          </p:nvPr>
        </p:nvSpPr>
        <p:spPr/>
        <p:txBody>
          <a:bodyPr/>
          <a:lstStyle/>
          <a:p>
            <a:r>
              <a:rPr lang="en-US" dirty="0" smtClean="0"/>
              <a:t>Closure</a:t>
            </a:r>
          </a:p>
        </p:txBody>
      </p:sp>
      <p:sp>
        <p:nvSpPr>
          <p:cNvPr id="38915" name="Subtitle 4"/>
          <p:cNvSpPr>
            <a:spLocks noGrp="1"/>
          </p:cNvSpPr>
          <p:nvPr>
            <p:ph type="subTitle" idx="1"/>
          </p:nvPr>
        </p:nvSpPr>
        <p:spPr/>
        <p:txBody>
          <a:bodyPr/>
          <a:lstStyle/>
          <a:p>
            <a:r>
              <a:rPr lang="en-US" dirty="0" smtClean="0"/>
              <a:t>Lexical Scoping</a:t>
            </a:r>
          </a:p>
          <a:p>
            <a:r>
              <a:rPr lang="en-US" dirty="0" smtClean="0"/>
              <a:t>Static Scoping</a:t>
            </a:r>
          </a:p>
          <a:p>
            <a:endParaRPr lang="en-US" dirty="0"/>
          </a:p>
          <a:p>
            <a:r>
              <a:rPr lang="en-US" dirty="0" smtClean="0"/>
              <a:t>Functions can nest.</a:t>
            </a:r>
          </a:p>
          <a:p>
            <a:r>
              <a:rPr lang="en-US" dirty="0" smtClean="0"/>
              <a:t>Functions are values.</a:t>
            </a:r>
          </a:p>
        </p:txBody>
      </p:sp>
    </p:spTree>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Closure</a:t>
            </a:r>
          </a:p>
        </p:txBody>
      </p:sp>
      <p:sp>
        <p:nvSpPr>
          <p:cNvPr id="39939" name="Rectangle 3"/>
          <p:cNvSpPr>
            <a:spLocks noGrp="1" noChangeArrowheads="1"/>
          </p:cNvSpPr>
          <p:nvPr>
            <p:ph type="body" idx="1"/>
          </p:nvPr>
        </p:nvSpPr>
        <p:spPr/>
        <p:txBody>
          <a:bodyPr/>
          <a:lstStyle/>
          <a:p>
            <a:pPr eaLnBrk="1" hangingPunct="1"/>
            <a:r>
              <a:rPr lang="en-US" dirty="0" smtClean="0"/>
              <a:t>The context of an inner function includes the scope of the outer function.</a:t>
            </a:r>
          </a:p>
          <a:p>
            <a:pPr eaLnBrk="1" hangingPunct="1"/>
            <a:r>
              <a:rPr lang="en-US" dirty="0" smtClean="0"/>
              <a:t>An inner function enjoys that context even after the parent functions have </a:t>
            </a:r>
            <a:r>
              <a:rPr lang="en-US" smtClean="0"/>
              <a:t>returned.</a:t>
            </a:r>
          </a:p>
          <a:p>
            <a:pPr eaLnBrk="1" hangingPunct="1"/>
            <a:endParaRPr lang="en-US" dirty="0" smtClean="0"/>
          </a:p>
          <a:p>
            <a:pPr eaLnBrk="1" hangingPunct="1"/>
            <a:r>
              <a:rPr lang="en-US" dirty="0" smtClean="0"/>
              <a:t>Function scope works like block scope.</a:t>
            </a:r>
          </a:p>
        </p:txBody>
      </p:sp>
    </p:spTree>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Scope</a:t>
            </a:r>
            <a:endParaRPr lang="en-US" dirty="0"/>
          </a:p>
        </p:txBody>
      </p:sp>
      <p:sp>
        <p:nvSpPr>
          <p:cNvPr id="3" name="Content Placeholder 2"/>
          <p:cNvSpPr>
            <a:spLocks noGrp="1"/>
          </p:cNvSpPr>
          <p:nvPr>
            <p:ph idx="1"/>
          </p:nvPr>
        </p:nvSpPr>
        <p:spPr/>
        <p:txBody>
          <a:bodyPr/>
          <a:lstStyle/>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let a;</a:t>
            </a:r>
            <a:endParaRPr lang="en-US" sz="3600" b="1" dirty="0">
              <a:solidFill>
                <a:srgbClr val="CCFFCC"/>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let b;</a:t>
            </a:r>
            <a:endParaRPr lang="en-US" sz="3600" b="1" dirty="0">
              <a:solidFill>
                <a:srgbClr val="FFFF99"/>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FFFF99"/>
                </a:solidFill>
                <a:latin typeface="Courier New" pitchFamily="49" charset="0"/>
                <a:cs typeface="Courier New" pitchFamily="49" charset="0"/>
              </a:rPr>
              <a:t>        … </a:t>
            </a:r>
            <a:r>
              <a:rPr lang="en-US" sz="3600" b="1" dirty="0" smtClean="0">
                <a:solidFill>
                  <a:srgbClr val="CCFFCC"/>
                </a:solidFill>
                <a:latin typeface="Courier New" pitchFamily="49" charset="0"/>
                <a:cs typeface="Courier New" pitchFamily="49" charset="0"/>
              </a:rPr>
              <a:t>a</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 b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 a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a:t>
            </a:r>
          </a:p>
        </p:txBody>
      </p:sp>
    </p:spTree>
    <p:extLst>
      <p:ext uri="{BB962C8B-B14F-4D97-AF65-F5344CB8AC3E}">
        <p14:creationId xmlns:p14="http://schemas.microsoft.com/office/powerpoint/2010/main" val="215815379"/>
      </p:ext>
    </p:extLst>
  </p:cSld>
  <p:clrMapOvr>
    <a:masterClrMapping/>
  </p:clrMapOvr>
  <p:transition spd="slow">
    <p:strips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Scope</a:t>
            </a:r>
            <a:endParaRPr lang="en-US" dirty="0"/>
          </a:p>
        </p:txBody>
      </p:sp>
      <p:sp>
        <p:nvSpPr>
          <p:cNvPr id="3" name="Content Placeholder 2"/>
          <p:cNvSpPr>
            <a:spLocks noGrp="1"/>
          </p:cNvSpPr>
          <p:nvPr>
            <p:ph idx="1"/>
          </p:nvPr>
        </p:nvSpPr>
        <p:spPr/>
        <p:txBody>
          <a:bodyPr/>
          <a:lstStyle/>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function </a:t>
            </a:r>
            <a:r>
              <a:rPr lang="en-US" sz="3600" b="1" dirty="0" smtClean="0">
                <a:latin typeface="Courier New" pitchFamily="49" charset="0"/>
                <a:cs typeface="Courier New" pitchFamily="49" charset="0"/>
              </a:rPr>
              <a:t>green</a:t>
            </a:r>
            <a:r>
              <a:rPr lang="en-US" sz="3600" b="1" dirty="0" smtClean="0">
                <a:solidFill>
                  <a:srgbClr val="CCFFCC"/>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let a;</a:t>
            </a:r>
            <a:endParaRPr lang="en-US" sz="3600" b="1" dirty="0">
              <a:solidFill>
                <a:srgbClr val="CCFFCC"/>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function </a:t>
            </a:r>
            <a:r>
              <a:rPr lang="en-US" sz="3600" b="1" dirty="0" smtClean="0">
                <a:solidFill>
                  <a:srgbClr val="CCFFCC"/>
                </a:solidFill>
                <a:latin typeface="Courier New" pitchFamily="49" charset="0"/>
                <a:cs typeface="Courier New" pitchFamily="49" charset="0"/>
              </a:rPr>
              <a:t>yellow</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let b;</a:t>
            </a:r>
            <a:endParaRPr lang="en-US" sz="3600" b="1" dirty="0">
              <a:solidFill>
                <a:srgbClr val="FFFF99"/>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FFFF99"/>
                </a:solidFill>
                <a:latin typeface="Courier New" pitchFamily="49" charset="0"/>
                <a:cs typeface="Courier New" pitchFamily="49" charset="0"/>
              </a:rPr>
              <a:t>        … </a:t>
            </a:r>
            <a:r>
              <a:rPr lang="en-US" sz="3600" b="1" dirty="0" smtClean="0">
                <a:solidFill>
                  <a:srgbClr val="CCFFCC"/>
                </a:solidFill>
                <a:latin typeface="Courier New" pitchFamily="49" charset="0"/>
                <a:cs typeface="Courier New" pitchFamily="49" charset="0"/>
              </a:rPr>
              <a:t>a</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 b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 a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a:t>
            </a:r>
          </a:p>
        </p:txBody>
      </p:sp>
    </p:spTree>
    <p:extLst>
      <p:ext uri="{BB962C8B-B14F-4D97-AF65-F5344CB8AC3E}">
        <p14:creationId xmlns:p14="http://schemas.microsoft.com/office/powerpoint/2010/main" val="436297372"/>
      </p:ext>
    </p:extLst>
  </p:cSld>
  <p:clrMapOvr>
    <a:masterClrMapping/>
  </p:clrMapOvr>
  <p:transition spd="slow">
    <p:strips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Scope</a:t>
            </a:r>
            <a:endParaRPr lang="en-US" dirty="0"/>
          </a:p>
        </p:txBody>
      </p:sp>
      <p:sp>
        <p:nvSpPr>
          <p:cNvPr id="3" name="Content Placeholder 2"/>
          <p:cNvSpPr>
            <a:spLocks noGrp="1"/>
          </p:cNvSpPr>
          <p:nvPr>
            <p:ph idx="1"/>
          </p:nvPr>
        </p:nvSpPr>
        <p:spPr/>
        <p:txBody>
          <a:bodyPr/>
          <a:lstStyle/>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function </a:t>
            </a:r>
            <a:r>
              <a:rPr lang="en-US" sz="3600" b="1" dirty="0" smtClean="0">
                <a:latin typeface="Courier New" pitchFamily="49" charset="0"/>
                <a:cs typeface="Courier New" pitchFamily="49" charset="0"/>
              </a:rPr>
              <a:t>green</a:t>
            </a:r>
            <a:r>
              <a:rPr lang="en-US" sz="3600" b="1" dirty="0" smtClean="0">
                <a:solidFill>
                  <a:srgbClr val="CCFFCC"/>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let a;</a:t>
            </a:r>
            <a:endParaRPr lang="en-US" sz="3600" b="1" dirty="0">
              <a:solidFill>
                <a:srgbClr val="CCFFCC"/>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function </a:t>
            </a:r>
            <a:r>
              <a:rPr lang="en-US" sz="3600" b="1" dirty="0" smtClean="0">
                <a:solidFill>
                  <a:srgbClr val="CCFFCC"/>
                </a:solidFill>
                <a:latin typeface="Courier New" pitchFamily="49" charset="0"/>
                <a:cs typeface="Courier New" pitchFamily="49" charset="0"/>
              </a:rPr>
              <a:t>yellow</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let b;</a:t>
            </a:r>
            <a:endParaRPr lang="en-US" sz="3600" b="1" dirty="0">
              <a:solidFill>
                <a:srgbClr val="FFFF99"/>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FFFF99"/>
                </a:solidFill>
                <a:latin typeface="Courier New" pitchFamily="49" charset="0"/>
                <a:cs typeface="Courier New" pitchFamily="49" charset="0"/>
              </a:rPr>
              <a:t>        … </a:t>
            </a:r>
            <a:r>
              <a:rPr lang="en-US" sz="3600" b="1" dirty="0" smtClean="0">
                <a:solidFill>
                  <a:srgbClr val="CCFFCC"/>
                </a:solidFill>
                <a:latin typeface="Courier New" pitchFamily="49" charset="0"/>
                <a:cs typeface="Courier New" pitchFamily="49" charset="0"/>
              </a:rPr>
              <a:t>a</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 b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 a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a:t>
            </a:r>
          </a:p>
        </p:txBody>
      </p:sp>
      <p:sp>
        <p:nvSpPr>
          <p:cNvPr id="5" name="Oval 4"/>
          <p:cNvSpPr/>
          <p:nvPr/>
        </p:nvSpPr>
        <p:spPr bwMode="auto">
          <a:xfrm>
            <a:off x="5315484" y="4315626"/>
            <a:ext cx="1948441" cy="1811709"/>
          </a:xfrm>
          <a:prstGeom prst="ellipse">
            <a:avLst/>
          </a:prstGeom>
          <a:solidFill>
            <a:srgbClr val="CCFFCC"/>
          </a:solidFill>
          <a:ln w="381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7200" b="1" i="0" u="none" strike="noStrike" cap="none" normalizeH="0" baseline="0" dirty="0" smtClean="0">
                <a:ln>
                  <a:noFill/>
                </a:ln>
                <a:solidFill>
                  <a:schemeClr val="tx1"/>
                </a:solidFill>
                <a:effectLst/>
                <a:latin typeface="Courier New" pitchFamily="49" charset="0"/>
                <a:cs typeface="Courier New" pitchFamily="49" charset="0"/>
              </a:rPr>
              <a:t>a</a:t>
            </a:r>
          </a:p>
        </p:txBody>
      </p:sp>
    </p:spTree>
    <p:extLst>
      <p:ext uri="{BB962C8B-B14F-4D97-AF65-F5344CB8AC3E}">
        <p14:creationId xmlns:p14="http://schemas.microsoft.com/office/powerpoint/2010/main" val="155672030"/>
      </p:ext>
    </p:extLst>
  </p:cSld>
  <p:clrMapOvr>
    <a:masterClrMapping/>
  </p:clrMapOvr>
  <p:transition spd="slow">
    <p:strips/>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Scope</a:t>
            </a:r>
            <a:endParaRPr lang="en-US" dirty="0"/>
          </a:p>
        </p:txBody>
      </p:sp>
      <p:sp>
        <p:nvSpPr>
          <p:cNvPr id="3" name="Content Placeholder 2"/>
          <p:cNvSpPr>
            <a:spLocks noGrp="1"/>
          </p:cNvSpPr>
          <p:nvPr>
            <p:ph idx="1"/>
          </p:nvPr>
        </p:nvSpPr>
        <p:spPr/>
        <p:txBody>
          <a:bodyPr/>
          <a:lstStyle/>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function </a:t>
            </a:r>
            <a:r>
              <a:rPr lang="en-US" sz="3600" b="1" dirty="0" smtClean="0">
                <a:latin typeface="Courier New" pitchFamily="49" charset="0"/>
                <a:cs typeface="Courier New" pitchFamily="49" charset="0"/>
              </a:rPr>
              <a:t>green</a:t>
            </a:r>
            <a:r>
              <a:rPr lang="en-US" sz="3600" b="1" dirty="0" smtClean="0">
                <a:solidFill>
                  <a:srgbClr val="CCFFCC"/>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let a;</a:t>
            </a:r>
            <a:endParaRPr lang="en-US" sz="3600" b="1" dirty="0">
              <a:solidFill>
                <a:srgbClr val="CCFFCC"/>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function </a:t>
            </a:r>
            <a:r>
              <a:rPr lang="en-US" sz="3600" b="1" dirty="0" smtClean="0">
                <a:solidFill>
                  <a:srgbClr val="CCFFCC"/>
                </a:solidFill>
                <a:latin typeface="Courier New" pitchFamily="49" charset="0"/>
                <a:cs typeface="Courier New" pitchFamily="49" charset="0"/>
              </a:rPr>
              <a:t>yellow</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let b;</a:t>
            </a:r>
            <a:endParaRPr lang="en-US" sz="3600" b="1" dirty="0">
              <a:solidFill>
                <a:srgbClr val="FFFF99"/>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FFFF99"/>
                </a:solidFill>
                <a:latin typeface="Courier New" pitchFamily="49" charset="0"/>
                <a:cs typeface="Courier New" pitchFamily="49" charset="0"/>
              </a:rPr>
              <a:t>        … </a:t>
            </a:r>
            <a:r>
              <a:rPr lang="en-US" sz="3600" b="1" dirty="0" smtClean="0">
                <a:solidFill>
                  <a:srgbClr val="CCFFCC"/>
                </a:solidFill>
                <a:latin typeface="Courier New" pitchFamily="49" charset="0"/>
                <a:cs typeface="Courier New" pitchFamily="49" charset="0"/>
              </a:rPr>
              <a:t>a</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 b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 a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a:t>
            </a:r>
          </a:p>
        </p:txBody>
      </p:sp>
      <p:sp>
        <p:nvSpPr>
          <p:cNvPr id="4" name="Oval 3"/>
          <p:cNvSpPr/>
          <p:nvPr/>
        </p:nvSpPr>
        <p:spPr bwMode="auto">
          <a:xfrm>
            <a:off x="4896740" y="3854153"/>
            <a:ext cx="3845608" cy="2649197"/>
          </a:xfrm>
          <a:prstGeom prst="ellipse">
            <a:avLst/>
          </a:prstGeom>
          <a:solidFill>
            <a:srgbClr val="FFFF99"/>
          </a:solidFill>
          <a:ln w="3810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5" name="Oval 4"/>
          <p:cNvSpPr/>
          <p:nvPr/>
        </p:nvSpPr>
        <p:spPr bwMode="auto">
          <a:xfrm>
            <a:off x="5315484" y="4315626"/>
            <a:ext cx="1948441" cy="1811709"/>
          </a:xfrm>
          <a:prstGeom prst="ellipse">
            <a:avLst/>
          </a:prstGeom>
          <a:solidFill>
            <a:srgbClr val="CCFFCC"/>
          </a:solidFill>
          <a:ln w="381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7200" b="1" i="0" u="none" strike="noStrike" cap="none" normalizeH="0" baseline="0" dirty="0" smtClean="0">
                <a:ln>
                  <a:noFill/>
                </a:ln>
                <a:solidFill>
                  <a:schemeClr val="tx1"/>
                </a:solidFill>
                <a:effectLst/>
                <a:latin typeface="Courier New" pitchFamily="49" charset="0"/>
                <a:cs typeface="Courier New" pitchFamily="49" charset="0"/>
              </a:rPr>
              <a:t>a</a:t>
            </a:r>
          </a:p>
        </p:txBody>
      </p:sp>
      <p:sp>
        <p:nvSpPr>
          <p:cNvPr id="6" name="TextBox 5"/>
          <p:cNvSpPr txBox="1"/>
          <p:nvPr/>
        </p:nvSpPr>
        <p:spPr>
          <a:xfrm>
            <a:off x="7674123" y="4578586"/>
            <a:ext cx="606752" cy="1200329"/>
          </a:xfrm>
          <a:prstGeom prst="rect">
            <a:avLst/>
          </a:prstGeom>
          <a:noFill/>
        </p:spPr>
        <p:txBody>
          <a:bodyPr wrap="square" rtlCol="0">
            <a:spAutoFit/>
          </a:bodyPr>
          <a:lstStyle/>
          <a:p>
            <a:r>
              <a:rPr lang="en-US" sz="7200" b="1" dirty="0" smtClean="0">
                <a:latin typeface="Courier New" pitchFamily="49" charset="0"/>
                <a:cs typeface="Courier New" pitchFamily="49" charset="0"/>
              </a:rPr>
              <a:t>b</a:t>
            </a:r>
            <a:endParaRPr lang="en-US" sz="7200" b="1" dirty="0">
              <a:latin typeface="Courier New" pitchFamily="49" charset="0"/>
              <a:cs typeface="Courier New" pitchFamily="49" charset="0"/>
            </a:endParaRPr>
          </a:p>
        </p:txBody>
      </p:sp>
    </p:spTree>
    <p:extLst>
      <p:ext uri="{BB962C8B-B14F-4D97-AF65-F5344CB8AC3E}">
        <p14:creationId xmlns:p14="http://schemas.microsoft.com/office/powerpoint/2010/main" val="1174054678"/>
      </p:ext>
    </p:extLst>
  </p:cSld>
  <p:clrMapOvr>
    <a:masterClrMapping/>
  </p:clrMapOvr>
  <p:transition spd="slow">
    <p:strip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b="1" dirty="0" smtClean="0">
                <a:latin typeface="Courier New" pitchFamily="49" charset="0"/>
                <a:cs typeface="Courier New" pitchFamily="49" charset="0"/>
              </a:rPr>
              <a:t>function</a:t>
            </a:r>
            <a:r>
              <a:rPr lang="en-US" dirty="0" smtClean="0"/>
              <a:t> expression</a:t>
            </a:r>
          </a:p>
        </p:txBody>
      </p:sp>
      <p:sp>
        <p:nvSpPr>
          <p:cNvPr id="8195" name="Content Placeholder 2"/>
          <p:cNvSpPr>
            <a:spLocks noGrp="1"/>
          </p:cNvSpPr>
          <p:nvPr>
            <p:ph idx="1"/>
          </p:nvPr>
        </p:nvSpPr>
        <p:spPr/>
        <p:txBody>
          <a:bodyPr/>
          <a:lstStyle/>
          <a:p>
            <a:r>
              <a:rPr lang="en-US" dirty="0" smtClean="0"/>
              <a:t>Produces an instance of a function object.</a:t>
            </a:r>
          </a:p>
          <a:p>
            <a:r>
              <a:rPr lang="en-US" dirty="0" smtClean="0"/>
              <a:t>Function objects are first class.</a:t>
            </a:r>
          </a:p>
          <a:p>
            <a:pPr lvl="1">
              <a:buFont typeface="Arial" charset="0"/>
              <a:buChar char="•"/>
            </a:pPr>
            <a:r>
              <a:rPr lang="en-US" dirty="0" smtClean="0"/>
              <a:t>May be passed as an argument to a function</a:t>
            </a:r>
          </a:p>
          <a:p>
            <a:pPr lvl="1">
              <a:buFont typeface="Arial" charset="0"/>
              <a:buChar char="•"/>
            </a:pPr>
            <a:r>
              <a:rPr lang="en-US" dirty="0" smtClean="0"/>
              <a:t>May be returned from a function</a:t>
            </a:r>
          </a:p>
          <a:p>
            <a:pPr lvl="1">
              <a:buFont typeface="Arial" charset="0"/>
              <a:buChar char="•"/>
            </a:pPr>
            <a:r>
              <a:rPr lang="en-US" dirty="0" smtClean="0"/>
              <a:t>May assigned to a variable</a:t>
            </a:r>
          </a:p>
          <a:p>
            <a:pPr lvl="1">
              <a:buFont typeface="Arial" charset="0"/>
              <a:buChar char="•"/>
            </a:pPr>
            <a:r>
              <a:rPr lang="en-US" dirty="0" smtClean="0"/>
              <a:t>May be stored in an object or array</a:t>
            </a:r>
          </a:p>
          <a:p>
            <a:r>
              <a:rPr lang="en-US" dirty="0" smtClean="0"/>
              <a:t>Function objects inherit from </a:t>
            </a:r>
            <a:r>
              <a:rPr lang="en-US" b="1" dirty="0" err="1" smtClean="0">
                <a:latin typeface="Courier New" pitchFamily="49" charset="0"/>
                <a:cs typeface="Courier New" pitchFamily="49" charset="0"/>
              </a:rPr>
              <a:t>Function.prototype</a:t>
            </a:r>
            <a:r>
              <a:rPr lang="en-US" dirty="0" smtClean="0"/>
              <a:t>.</a:t>
            </a:r>
          </a:p>
        </p:txBody>
      </p:sp>
    </p:spTree>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0736"/>
            <a:ext cx="8229600" cy="6474864"/>
          </a:xfrm>
        </p:spPr>
        <p:txBody>
          <a:bodyPr>
            <a:normAutofit/>
          </a:bodyPr>
          <a:lstStyle/>
          <a:p>
            <a:r>
              <a:rPr lang="en-US" dirty="0" smtClean="0"/>
              <a:t>Lisp [1958]</a:t>
            </a:r>
          </a:p>
          <a:p>
            <a:pPr lvl="1"/>
            <a:r>
              <a:rPr lang="en-US" dirty="0" smtClean="0">
                <a:solidFill>
                  <a:srgbClr val="FF99CC"/>
                </a:solidFill>
              </a:rPr>
              <a:t>dynamic scope</a:t>
            </a:r>
          </a:p>
          <a:p>
            <a:pPr lvl="1"/>
            <a:r>
              <a:rPr lang="en-US" dirty="0" smtClean="0"/>
              <a:t>nested functions</a:t>
            </a:r>
          </a:p>
          <a:p>
            <a:pPr lvl="1"/>
            <a:r>
              <a:rPr lang="en-US" dirty="0" smtClean="0"/>
              <a:t>function values</a:t>
            </a:r>
            <a:endParaRPr lang="en-US" dirty="0"/>
          </a:p>
          <a:p>
            <a:r>
              <a:rPr lang="en-US" dirty="0" err="1" smtClean="0"/>
              <a:t>Algol</a:t>
            </a:r>
            <a:r>
              <a:rPr lang="en-US" dirty="0" smtClean="0"/>
              <a:t> 60 [1960]</a:t>
            </a:r>
          </a:p>
          <a:p>
            <a:pPr lvl="1"/>
            <a:r>
              <a:rPr lang="en-US" dirty="0" smtClean="0"/>
              <a:t>lexical scope</a:t>
            </a:r>
          </a:p>
          <a:p>
            <a:pPr lvl="1"/>
            <a:r>
              <a:rPr lang="en-US" dirty="0" smtClean="0"/>
              <a:t>nested functions</a:t>
            </a:r>
          </a:p>
          <a:p>
            <a:pPr lvl="1"/>
            <a:r>
              <a:rPr lang="en-US" dirty="0" smtClean="0">
                <a:solidFill>
                  <a:srgbClr val="FF99CC"/>
                </a:solidFill>
              </a:rPr>
              <a:t>functions are not values</a:t>
            </a:r>
            <a:endParaRPr lang="en-US" dirty="0">
              <a:solidFill>
                <a:srgbClr val="FF99CC"/>
              </a:solidFill>
            </a:endParaRPr>
          </a:p>
          <a:p>
            <a:r>
              <a:rPr lang="en-US" dirty="0" smtClean="0"/>
              <a:t>C [1972]</a:t>
            </a:r>
          </a:p>
          <a:p>
            <a:pPr lvl="1"/>
            <a:r>
              <a:rPr lang="en-US" dirty="0" smtClean="0"/>
              <a:t>lexical scope</a:t>
            </a:r>
          </a:p>
          <a:p>
            <a:pPr lvl="1"/>
            <a:r>
              <a:rPr lang="en-US" dirty="0" smtClean="0">
                <a:solidFill>
                  <a:srgbClr val="FF99CC"/>
                </a:solidFill>
              </a:rPr>
              <a:t>functions cannot nest</a:t>
            </a:r>
          </a:p>
          <a:p>
            <a:pPr lvl="1"/>
            <a:r>
              <a:rPr lang="en-US" dirty="0" smtClean="0"/>
              <a:t>functions are values</a:t>
            </a:r>
          </a:p>
          <a:p>
            <a:endParaRPr lang="en-US" dirty="0"/>
          </a:p>
        </p:txBody>
      </p:sp>
    </p:spTree>
    <p:extLst>
      <p:ext uri="{BB962C8B-B14F-4D97-AF65-F5344CB8AC3E}">
        <p14:creationId xmlns:p14="http://schemas.microsoft.com/office/powerpoint/2010/main" val="1746763106"/>
      </p:ext>
    </p:extLst>
  </p:cSld>
  <p:clrMapOvr>
    <a:masterClrMapping/>
  </p:clrMapOvr>
  <p:transition spd="slow">
    <p:strips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survives the outer</a:t>
            </a:r>
            <a:endParaRPr lang="en-US" dirty="0"/>
          </a:p>
        </p:txBody>
      </p:sp>
      <p:sp>
        <p:nvSpPr>
          <p:cNvPr id="3" name="Content Placeholder 2"/>
          <p:cNvSpPr>
            <a:spLocks noGrp="1"/>
          </p:cNvSpPr>
          <p:nvPr>
            <p:ph idx="1"/>
          </p:nvPr>
        </p:nvSpPr>
        <p:spPr>
          <a:xfrm>
            <a:off x="457199" y="1600200"/>
            <a:ext cx="8617131" cy="5105400"/>
          </a:xfrm>
        </p:spPr>
        <p:txBody>
          <a:bodyPr/>
          <a:lstStyle/>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function</a:t>
            </a:r>
            <a:r>
              <a:rPr lang="en-US" sz="3600" b="1" dirty="0" smtClean="0">
                <a:latin typeface="Courier New" pitchFamily="49" charset="0"/>
                <a:cs typeface="Courier New" pitchFamily="49" charset="0"/>
              </a:rPr>
              <a:t> green</a:t>
            </a:r>
            <a:r>
              <a:rPr lang="en-US" sz="3600" b="1" dirty="0" smtClean="0">
                <a:solidFill>
                  <a:srgbClr val="CCFFCC"/>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let a;</a:t>
            </a:r>
            <a:endParaRPr lang="en-US" sz="3600" b="1" dirty="0">
              <a:solidFill>
                <a:srgbClr val="CCFFCC"/>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CCFFCC"/>
                </a:solidFill>
                <a:latin typeface="Courier New" pitchFamily="49" charset="0"/>
                <a:cs typeface="Courier New" pitchFamily="49" charset="0"/>
              </a:rPr>
              <a:t>    return </a:t>
            </a:r>
            <a:r>
              <a:rPr lang="en-US" sz="3600" b="1" dirty="0" smtClean="0">
                <a:solidFill>
                  <a:srgbClr val="FFFF99"/>
                </a:solidFill>
                <a:latin typeface="Courier New" pitchFamily="49" charset="0"/>
                <a:cs typeface="Courier New" pitchFamily="49" charset="0"/>
              </a:rPr>
              <a:t>function</a:t>
            </a:r>
            <a:r>
              <a:rPr lang="en-US" sz="3600" b="1" dirty="0" smtClean="0">
                <a:solidFill>
                  <a:srgbClr val="CCFFCC"/>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yellow()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let b;</a:t>
            </a:r>
            <a:endParaRPr lang="en-US" sz="3600" b="1" dirty="0">
              <a:solidFill>
                <a:srgbClr val="FFFF99"/>
              </a:solidFill>
              <a:latin typeface="Courier New" pitchFamily="49" charset="0"/>
              <a:cs typeface="Courier New" pitchFamily="49" charset="0"/>
            </a:endParaRPr>
          </a:p>
          <a:p>
            <a:pPr marL="0" indent="0">
              <a:spcBef>
                <a:spcPts val="0"/>
              </a:spcBef>
              <a:spcAft>
                <a:spcPts val="0"/>
              </a:spcAft>
              <a:buNone/>
            </a:pPr>
            <a:r>
              <a:rPr lang="en-US" sz="3600" b="1" dirty="0" smtClean="0">
                <a:solidFill>
                  <a:srgbClr val="FFFF99"/>
                </a:solidFill>
                <a:latin typeface="Courier New" pitchFamily="49" charset="0"/>
                <a:cs typeface="Courier New" pitchFamily="49" charset="0"/>
              </a:rPr>
              <a:t>        … </a:t>
            </a:r>
            <a:r>
              <a:rPr lang="en-US" sz="3600" b="1" dirty="0" smtClean="0">
                <a:solidFill>
                  <a:srgbClr val="CCFFCC"/>
                </a:solidFill>
                <a:latin typeface="Courier New" pitchFamily="49" charset="0"/>
                <a:cs typeface="Courier New" pitchFamily="49" charset="0"/>
              </a:rPr>
              <a:t>a</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 b …</a:t>
            </a:r>
          </a:p>
          <a:p>
            <a:pPr marL="0" indent="0">
              <a:spcBef>
                <a:spcPts val="0"/>
              </a:spcBef>
              <a:spcAft>
                <a:spcPts val="0"/>
              </a:spcAft>
              <a:buNone/>
            </a:pPr>
            <a:r>
              <a:rPr lang="en-US" sz="3600" b="1" dirty="0">
                <a:solidFill>
                  <a:srgbClr val="FFFF99"/>
                </a:solidFill>
                <a:latin typeface="Courier New" pitchFamily="49" charset="0"/>
                <a:cs typeface="Courier New" pitchFamily="49" charset="0"/>
              </a:rPr>
              <a:t> </a:t>
            </a:r>
            <a:r>
              <a:rPr lang="en-US" sz="3600" b="1" dirty="0" smtClean="0">
                <a:solidFill>
                  <a:srgbClr val="FFFF99"/>
                </a:solidFill>
                <a:latin typeface="Courier New" pitchFamily="49" charset="0"/>
                <a:cs typeface="Courier New" pitchFamily="49" charset="0"/>
              </a:rPr>
              <a:t>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 </a:t>
            </a:r>
            <a:r>
              <a:rPr lang="en-US" sz="3600" b="1" dirty="0" smtClean="0">
                <a:solidFill>
                  <a:srgbClr val="CCFFCC"/>
                </a:solidFill>
                <a:latin typeface="Courier New" pitchFamily="49" charset="0"/>
                <a:cs typeface="Courier New" pitchFamily="49" charset="0"/>
              </a:rPr>
              <a:t>   … a …</a:t>
            </a:r>
          </a:p>
          <a:p>
            <a:pPr marL="0" indent="0">
              <a:spcBef>
                <a:spcPts val="0"/>
              </a:spcBef>
              <a:spcAft>
                <a:spcPts val="0"/>
              </a:spcAft>
              <a:buNone/>
            </a:pPr>
            <a:r>
              <a:rPr lang="en-US" sz="3600" b="1" dirty="0">
                <a:solidFill>
                  <a:srgbClr val="CCFFCC"/>
                </a:solidFill>
                <a:latin typeface="Courier New" pitchFamily="49" charset="0"/>
                <a:cs typeface="Courier New" pitchFamily="49" charset="0"/>
              </a:rPr>
              <a:t>}</a:t>
            </a:r>
          </a:p>
        </p:txBody>
      </p:sp>
    </p:spTree>
    <p:extLst>
      <p:ext uri="{BB962C8B-B14F-4D97-AF65-F5344CB8AC3E}">
        <p14:creationId xmlns:p14="http://schemas.microsoft.com/office/powerpoint/2010/main" val="115022768"/>
      </p:ext>
    </p:extLst>
  </p:cSld>
  <p:clrMapOvr>
    <a:masterClrMapping/>
  </p:clrMapOvr>
  <p:transition spd="slow">
    <p:strips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Global</a:t>
            </a:r>
          </a:p>
        </p:txBody>
      </p:sp>
      <p:sp>
        <p:nvSpPr>
          <p:cNvPr id="40963" name="Rectangle 3"/>
          <p:cNvSpPr>
            <a:spLocks noGrp="1" noChangeArrowheads="1"/>
          </p:cNvSpPr>
          <p:nvPr>
            <p:ph type="body" idx="1"/>
          </p:nvPr>
        </p:nvSpPr>
        <p:spPr/>
        <p:txBody>
          <a:bodyPr/>
          <a:lstStyle/>
          <a:p>
            <a:pPr>
              <a:lnSpc>
                <a:spcPct val="90000"/>
              </a:lnSpc>
              <a:buFontTx/>
              <a:buNone/>
            </a:pPr>
            <a:r>
              <a:rPr lang="en-US" sz="2000" b="1" dirty="0" smtClean="0">
                <a:latin typeface="Courier New" pitchFamily="49" charset="0"/>
              </a:rPr>
              <a:t> </a:t>
            </a:r>
          </a:p>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names = ['zero', 'one', 'two', </a:t>
            </a:r>
          </a:p>
          <a:p>
            <a:pPr>
              <a:lnSpc>
                <a:spcPct val="90000"/>
              </a:lnSpc>
              <a:buFontTx/>
              <a:buNone/>
            </a:pPr>
            <a:r>
              <a:rPr lang="en-US" sz="2000" b="1" dirty="0" smtClean="0">
                <a:latin typeface="Courier New" pitchFamily="49" charset="0"/>
              </a:rPr>
              <a:t>        'three', 'four', 'five', 'six', </a:t>
            </a:r>
          </a:p>
          <a:p>
            <a:pPr>
              <a:lnSpc>
                <a:spcPct val="90000"/>
              </a:lnSpc>
              <a:buFontTx/>
              <a:buNone/>
            </a:pPr>
            <a:r>
              <a:rPr lang="en-US" sz="2000" b="1" dirty="0" smtClean="0">
                <a:latin typeface="Courier New" pitchFamily="49" charset="0"/>
              </a:rPr>
              <a:t>        'seven', 'eight', 'nine'];</a:t>
            </a:r>
          </a:p>
          <a:p>
            <a:pPr>
              <a:lnSpc>
                <a:spcPct val="90000"/>
              </a:lnSpc>
              <a:buFontTx/>
              <a:buNone/>
            </a:pPr>
            <a:endParaRPr lang="en-US" sz="2000" b="1" dirty="0" smtClean="0">
              <a:latin typeface="Courier New" pitchFamily="49" charset="0"/>
            </a:endParaRPr>
          </a:p>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a:t>
            </a:r>
            <a:r>
              <a:rPr lang="en-US" sz="2000" b="1" dirty="0" err="1" smtClean="0">
                <a:latin typeface="Courier New" pitchFamily="49" charset="0"/>
              </a:rPr>
              <a:t>digit_name</a:t>
            </a:r>
            <a:r>
              <a:rPr lang="en-US" sz="2000" b="1" dirty="0" smtClean="0">
                <a:latin typeface="Courier New" pitchFamily="49" charset="0"/>
              </a:rPr>
              <a:t> = </a:t>
            </a:r>
            <a:r>
              <a:rPr lang="en-US" sz="2000" b="1" dirty="0" smtClean="0">
                <a:solidFill>
                  <a:srgbClr val="CCFFCC"/>
                </a:solidFill>
                <a:latin typeface="Courier New" pitchFamily="49" charset="0"/>
              </a:rPr>
              <a:t>function (n) {</a:t>
            </a:r>
          </a:p>
          <a:p>
            <a:pPr>
              <a:lnSpc>
                <a:spcPct val="90000"/>
              </a:lnSpc>
              <a:buFontTx/>
              <a:buNone/>
            </a:pPr>
            <a:r>
              <a:rPr lang="en-US" sz="2000" b="1" dirty="0" smtClean="0">
                <a:solidFill>
                  <a:srgbClr val="CCFFCC"/>
                </a:solidFill>
                <a:latin typeface="Courier New" pitchFamily="49" charset="0"/>
              </a:rPr>
              <a:t>    return </a:t>
            </a:r>
            <a:r>
              <a:rPr lang="en-US" sz="2000" b="1" dirty="0" smtClean="0">
                <a:latin typeface="Courier New" pitchFamily="49" charset="0"/>
              </a:rPr>
              <a:t>names</a:t>
            </a:r>
            <a:r>
              <a:rPr lang="en-US" sz="2000" b="1" dirty="0" smtClean="0">
                <a:solidFill>
                  <a:srgbClr val="CCFFCC"/>
                </a:solidFill>
                <a:latin typeface="Courier New" pitchFamily="49" charset="0"/>
              </a:rPr>
              <a:t>[n];</a:t>
            </a:r>
          </a:p>
          <a:p>
            <a:pPr>
              <a:lnSpc>
                <a:spcPct val="90000"/>
              </a:lnSpc>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lnSpc>
                <a:spcPct val="90000"/>
              </a:lnSpc>
              <a:buFontTx/>
              <a:buNone/>
            </a:pPr>
            <a:endParaRPr lang="en-US" sz="2000" b="1" dirty="0" smtClean="0">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r>
              <a:rPr lang="en-US" sz="2000" b="1" dirty="0" smtClean="0">
                <a:latin typeface="Courier New" pitchFamily="49" charset="0"/>
              </a:rPr>
              <a:t>alert(</a:t>
            </a:r>
            <a:r>
              <a:rPr lang="en-US" sz="2000" b="1" dirty="0" err="1" smtClean="0">
                <a:latin typeface="Courier New" pitchFamily="49" charset="0"/>
              </a:rPr>
              <a:t>digit_name</a:t>
            </a:r>
            <a:r>
              <a:rPr lang="en-US" sz="2000" b="1" dirty="0" smtClean="0">
                <a:latin typeface="Courier New" pitchFamily="49" charset="0"/>
              </a:rPr>
              <a:t>(3));    // 'three'</a:t>
            </a:r>
          </a:p>
        </p:txBody>
      </p:sp>
    </p:spTree>
    <p:extLst>
      <p:ext uri="{BB962C8B-B14F-4D97-AF65-F5344CB8AC3E}">
        <p14:creationId xmlns:p14="http://schemas.microsoft.com/office/powerpoint/2010/main" val="3623051332"/>
      </p:ext>
    </p:extLst>
  </p:cSld>
  <p:clrMapOvr>
    <a:masterClrMapping/>
  </p:clrMapOvr>
  <p:transition spd="slow">
    <p:strips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Slow</a:t>
            </a:r>
          </a:p>
        </p:txBody>
      </p:sp>
      <p:sp>
        <p:nvSpPr>
          <p:cNvPr id="41987" name="Rectangle 3"/>
          <p:cNvSpPr>
            <a:spLocks noGrp="1" noChangeArrowheads="1"/>
          </p:cNvSpPr>
          <p:nvPr>
            <p:ph type="body" idx="1"/>
          </p:nvPr>
        </p:nvSpPr>
        <p:spPr/>
        <p:txBody>
          <a:bodyPr/>
          <a:lstStyle/>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a:t>
            </a:r>
            <a:r>
              <a:rPr lang="en-US" sz="2000" b="1" dirty="0" err="1" smtClean="0">
                <a:latin typeface="Courier New" pitchFamily="49" charset="0"/>
              </a:rPr>
              <a:t>digit_name</a:t>
            </a:r>
            <a:r>
              <a:rPr lang="en-US" sz="2000" b="1" dirty="0" smtClean="0">
                <a:latin typeface="Courier New" pitchFamily="49" charset="0"/>
              </a:rPr>
              <a:t> = </a:t>
            </a:r>
            <a:r>
              <a:rPr lang="en-US" sz="2000" b="1" dirty="0" smtClean="0">
                <a:solidFill>
                  <a:srgbClr val="CCFFCC"/>
                </a:solidFill>
                <a:latin typeface="Courier New" pitchFamily="49" charset="0"/>
              </a:rPr>
              <a:t>function (n) { </a:t>
            </a:r>
          </a:p>
          <a:p>
            <a:pPr>
              <a:lnSpc>
                <a:spcPct val="9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var</a:t>
            </a:r>
            <a:r>
              <a:rPr lang="en-US" sz="2000" b="1" dirty="0" smtClean="0">
                <a:solidFill>
                  <a:srgbClr val="CCFFCC"/>
                </a:solidFill>
                <a:latin typeface="Courier New" pitchFamily="49" charset="0"/>
              </a:rPr>
              <a:t> names = ['zero', 'one', 'two', </a:t>
            </a:r>
          </a:p>
          <a:p>
            <a:pPr>
              <a:lnSpc>
                <a:spcPct val="90000"/>
              </a:lnSpc>
              <a:buFontTx/>
              <a:buNone/>
            </a:pPr>
            <a:r>
              <a:rPr lang="en-US" sz="2000" b="1" dirty="0" smtClean="0">
                <a:solidFill>
                  <a:srgbClr val="CCFFCC"/>
                </a:solidFill>
                <a:latin typeface="Courier New" pitchFamily="49" charset="0"/>
              </a:rPr>
              <a:t>        'three', 'four', 'five', 'six', </a:t>
            </a:r>
          </a:p>
          <a:p>
            <a:pPr>
              <a:lnSpc>
                <a:spcPct val="90000"/>
              </a:lnSpc>
              <a:buFontTx/>
              <a:buNone/>
            </a:pPr>
            <a:r>
              <a:rPr lang="en-US" sz="2000" b="1" dirty="0" smtClean="0">
                <a:solidFill>
                  <a:srgbClr val="CCFFCC"/>
                </a:solidFill>
                <a:latin typeface="Courier New" pitchFamily="49" charset="0"/>
              </a:rPr>
              <a:t>        'seven', 'eight', 'nine'];</a:t>
            </a:r>
          </a:p>
          <a:p>
            <a:pPr>
              <a:lnSpc>
                <a:spcPct val="90000"/>
              </a:lnSpc>
              <a:buFontTx/>
              <a:buNone/>
            </a:pPr>
            <a:endParaRPr lang="en-US" sz="2000" b="1" dirty="0" smtClean="0">
              <a:solidFill>
                <a:srgbClr val="CCFFCC"/>
              </a:solidFill>
              <a:latin typeface="Courier New" pitchFamily="49" charset="0"/>
            </a:endParaRPr>
          </a:p>
          <a:p>
            <a:pPr>
              <a:lnSpc>
                <a:spcPct val="90000"/>
              </a:lnSpc>
              <a:buFontTx/>
              <a:buNone/>
            </a:pPr>
            <a:r>
              <a:rPr lang="en-US" sz="2000" b="1" dirty="0" smtClean="0">
                <a:solidFill>
                  <a:srgbClr val="CCFFCC"/>
                </a:solidFill>
                <a:latin typeface="Courier New" pitchFamily="49" charset="0"/>
              </a:rPr>
              <a:t> </a:t>
            </a:r>
          </a:p>
          <a:p>
            <a:pPr>
              <a:lnSpc>
                <a:spcPct val="90000"/>
              </a:lnSpc>
              <a:buFontTx/>
              <a:buNone/>
            </a:pPr>
            <a:r>
              <a:rPr lang="en-US" sz="2000" b="1" dirty="0" smtClean="0">
                <a:solidFill>
                  <a:srgbClr val="CCFFCC"/>
                </a:solidFill>
                <a:latin typeface="Courier New" pitchFamily="49" charset="0"/>
              </a:rPr>
              <a:t>    return names[n];</a:t>
            </a:r>
          </a:p>
          <a:p>
            <a:pPr>
              <a:lnSpc>
                <a:spcPct val="90000"/>
              </a:lnSpc>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lnSpc>
                <a:spcPct val="90000"/>
              </a:lnSpc>
              <a:buFontTx/>
              <a:buNone/>
            </a:pPr>
            <a:endParaRPr lang="en-US" sz="2000" b="1" dirty="0" smtClean="0">
              <a:solidFill>
                <a:srgbClr val="CCFFCC"/>
              </a:solidFill>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r>
              <a:rPr lang="en-US" sz="2000" b="1" dirty="0" smtClean="0">
                <a:latin typeface="Courier New" pitchFamily="49" charset="0"/>
              </a:rPr>
              <a:t>alert(</a:t>
            </a:r>
            <a:r>
              <a:rPr lang="en-US" sz="2000" b="1" dirty="0" err="1" smtClean="0">
                <a:latin typeface="Courier New" pitchFamily="49" charset="0"/>
              </a:rPr>
              <a:t>digit_name</a:t>
            </a:r>
            <a:r>
              <a:rPr lang="en-US" sz="2000" b="1" dirty="0" smtClean="0">
                <a:latin typeface="Courier New" pitchFamily="49" charset="0"/>
              </a:rPr>
              <a:t>(3));    // 'three'</a:t>
            </a:r>
          </a:p>
        </p:txBody>
      </p:sp>
    </p:spTree>
    <p:extLst>
      <p:ext uri="{BB962C8B-B14F-4D97-AF65-F5344CB8AC3E}">
        <p14:creationId xmlns:p14="http://schemas.microsoft.com/office/powerpoint/2010/main" val="800566669"/>
      </p:ext>
    </p:extLst>
  </p:cSld>
  <p:clrMapOvr>
    <a:masterClrMapping/>
  </p:clrMapOvr>
  <p:transition spd="slow">
    <p:strips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Closure</a:t>
            </a:r>
          </a:p>
        </p:txBody>
      </p:sp>
      <p:sp>
        <p:nvSpPr>
          <p:cNvPr id="43011" name="Rectangle 3"/>
          <p:cNvSpPr>
            <a:spLocks noGrp="1" noChangeArrowheads="1"/>
          </p:cNvSpPr>
          <p:nvPr>
            <p:ph type="body" idx="1"/>
          </p:nvPr>
        </p:nvSpPr>
        <p:spPr/>
        <p:txBody>
          <a:bodyPr/>
          <a:lstStyle/>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a:t>
            </a:r>
            <a:r>
              <a:rPr lang="en-US" sz="2000" b="1" dirty="0" err="1" smtClean="0">
                <a:latin typeface="Courier New" pitchFamily="49" charset="0"/>
              </a:rPr>
              <a:t>digit_name</a:t>
            </a:r>
            <a:r>
              <a:rPr lang="en-US" sz="2000" b="1" dirty="0" smtClean="0">
                <a:latin typeface="Courier New" pitchFamily="49" charset="0"/>
              </a:rPr>
              <a:t> = (</a:t>
            </a:r>
            <a:r>
              <a:rPr lang="en-US" sz="2000" b="1" dirty="0" smtClean="0">
                <a:solidFill>
                  <a:srgbClr val="CCFFCC"/>
                </a:solidFill>
                <a:latin typeface="Courier New" pitchFamily="49" charset="0"/>
              </a:rPr>
              <a:t>function () {</a:t>
            </a:r>
          </a:p>
          <a:p>
            <a:pPr>
              <a:lnSpc>
                <a:spcPct val="9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var</a:t>
            </a:r>
            <a:r>
              <a:rPr lang="en-US" sz="2000" b="1" dirty="0" smtClean="0">
                <a:solidFill>
                  <a:srgbClr val="CCFFCC"/>
                </a:solidFill>
                <a:latin typeface="Courier New" pitchFamily="49" charset="0"/>
              </a:rPr>
              <a:t> names = ['zero', 'one', 'two', </a:t>
            </a:r>
          </a:p>
          <a:p>
            <a:pPr>
              <a:lnSpc>
                <a:spcPct val="90000"/>
              </a:lnSpc>
              <a:buFontTx/>
              <a:buNone/>
            </a:pPr>
            <a:r>
              <a:rPr lang="en-US" sz="2000" b="1" dirty="0" smtClean="0">
                <a:solidFill>
                  <a:srgbClr val="CCFFCC"/>
                </a:solidFill>
                <a:latin typeface="Courier New" pitchFamily="49" charset="0"/>
              </a:rPr>
              <a:t>        'three', 'four', 'five', 'six', </a:t>
            </a:r>
          </a:p>
          <a:p>
            <a:pPr>
              <a:lnSpc>
                <a:spcPct val="90000"/>
              </a:lnSpc>
              <a:buFontTx/>
              <a:buNone/>
            </a:pPr>
            <a:r>
              <a:rPr lang="en-US" sz="2000" b="1" dirty="0" smtClean="0">
                <a:solidFill>
                  <a:srgbClr val="CCFFCC"/>
                </a:solidFill>
                <a:latin typeface="Courier New" pitchFamily="49" charset="0"/>
              </a:rPr>
              <a:t>        'seven', 'eight', 'nine'];</a:t>
            </a:r>
          </a:p>
          <a:p>
            <a:pPr>
              <a:lnSpc>
                <a:spcPct val="90000"/>
              </a:lnSpc>
              <a:buFontTx/>
              <a:buNone/>
            </a:pPr>
            <a:endParaRPr lang="en-US" sz="2000" b="1" dirty="0" smtClean="0">
              <a:solidFill>
                <a:srgbClr val="CCFFCC"/>
              </a:solidFill>
              <a:latin typeface="Courier New" pitchFamily="49" charset="0"/>
            </a:endParaRPr>
          </a:p>
          <a:p>
            <a:pPr>
              <a:lnSpc>
                <a:spcPct val="90000"/>
              </a:lnSpc>
              <a:buFontTx/>
              <a:buNone/>
            </a:pPr>
            <a:r>
              <a:rPr lang="en-US" sz="2000" b="1" dirty="0" smtClean="0">
                <a:solidFill>
                  <a:srgbClr val="CCFFCC"/>
                </a:solidFill>
                <a:latin typeface="Courier New" pitchFamily="49" charset="0"/>
              </a:rPr>
              <a:t>    return </a:t>
            </a:r>
            <a:r>
              <a:rPr lang="en-US" sz="2000" b="1" dirty="0" smtClean="0">
                <a:solidFill>
                  <a:srgbClr val="FFFF99"/>
                </a:solidFill>
                <a:latin typeface="Courier New" pitchFamily="49" charset="0"/>
              </a:rPr>
              <a:t>function (n) {</a:t>
            </a:r>
          </a:p>
          <a:p>
            <a:pPr>
              <a:lnSpc>
                <a:spcPct val="90000"/>
              </a:lnSpc>
              <a:buFontTx/>
              <a:buNone/>
            </a:pPr>
            <a:r>
              <a:rPr lang="en-US" sz="2000" b="1" dirty="0" smtClean="0">
                <a:solidFill>
                  <a:srgbClr val="FFFF99"/>
                </a:solidFill>
                <a:latin typeface="Courier New" pitchFamily="49" charset="0"/>
              </a:rPr>
              <a:t>        return </a:t>
            </a:r>
            <a:r>
              <a:rPr lang="en-US" sz="2000" b="1" dirty="0" smtClean="0">
                <a:solidFill>
                  <a:srgbClr val="CCFFCC"/>
                </a:solidFill>
                <a:latin typeface="Courier New" pitchFamily="49" charset="0"/>
              </a:rPr>
              <a:t>names</a:t>
            </a:r>
            <a:r>
              <a:rPr lang="en-US" sz="2000" b="1" dirty="0" smtClean="0">
                <a:solidFill>
                  <a:srgbClr val="FFFF99"/>
                </a:solidFill>
                <a:latin typeface="Courier New" pitchFamily="49" charset="0"/>
              </a:rPr>
              <a:t>[n];</a:t>
            </a:r>
          </a:p>
          <a:p>
            <a:pPr>
              <a:lnSpc>
                <a:spcPct val="90000"/>
              </a:lnSpc>
              <a:buFontTx/>
              <a:buNone/>
            </a:pP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a:t>
            </a:r>
          </a:p>
          <a:p>
            <a:pPr>
              <a:lnSpc>
                <a:spcPct val="90000"/>
              </a:lnSpc>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lnSpc>
                <a:spcPct val="90000"/>
              </a:lnSpc>
              <a:buFontTx/>
              <a:buNone/>
            </a:pPr>
            <a:endParaRPr lang="en-US" sz="2000" b="1" dirty="0" smtClean="0">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r>
              <a:rPr lang="en-US" sz="2000" b="1" dirty="0" smtClean="0">
                <a:latin typeface="Courier New" pitchFamily="49" charset="0"/>
              </a:rPr>
              <a:t>alert(</a:t>
            </a:r>
            <a:r>
              <a:rPr lang="en-US" sz="2000" b="1" dirty="0" err="1" smtClean="0">
                <a:solidFill>
                  <a:srgbClr val="FFFFCC"/>
                </a:solidFill>
                <a:latin typeface="Courier New" pitchFamily="49" charset="0"/>
              </a:rPr>
              <a:t>digit_name</a:t>
            </a:r>
            <a:r>
              <a:rPr lang="en-US" sz="2000" b="1" dirty="0" smtClean="0">
                <a:latin typeface="Courier New" pitchFamily="49" charset="0"/>
              </a:rPr>
              <a:t>(3));    // 'three'</a:t>
            </a:r>
          </a:p>
        </p:txBody>
      </p:sp>
    </p:spTree>
    <p:extLst>
      <p:ext uri="{BB962C8B-B14F-4D97-AF65-F5344CB8AC3E}">
        <p14:creationId xmlns:p14="http://schemas.microsoft.com/office/powerpoint/2010/main" val="3976748008"/>
      </p:ext>
    </p:extLst>
  </p:cSld>
  <p:clrMapOvr>
    <a:masterClrMapping/>
  </p:clrMapOvr>
  <p:transition spd="slow">
    <p:strips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Start Over</a:t>
            </a:r>
          </a:p>
        </p:txBody>
      </p:sp>
      <p:sp>
        <p:nvSpPr>
          <p:cNvPr id="40963" name="Rectangle 3"/>
          <p:cNvSpPr>
            <a:spLocks noGrp="1" noChangeArrowheads="1"/>
          </p:cNvSpPr>
          <p:nvPr>
            <p:ph type="body" idx="1"/>
          </p:nvPr>
        </p:nvSpPr>
        <p:spPr/>
        <p:txBody>
          <a:bodyPr/>
          <a:lstStyle/>
          <a:p>
            <a:pPr>
              <a:lnSpc>
                <a:spcPct val="90000"/>
              </a:lnSpc>
              <a:buFontTx/>
              <a:buNone/>
            </a:pPr>
            <a:r>
              <a:rPr lang="en-US" sz="2000" b="1" dirty="0" smtClean="0">
                <a:latin typeface="Courier New" pitchFamily="49" charset="0"/>
              </a:rPr>
              <a:t> </a:t>
            </a:r>
          </a:p>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names = ['zero', 'one', 'two', </a:t>
            </a:r>
          </a:p>
          <a:p>
            <a:pPr>
              <a:lnSpc>
                <a:spcPct val="90000"/>
              </a:lnSpc>
              <a:buFontTx/>
              <a:buNone/>
            </a:pPr>
            <a:r>
              <a:rPr lang="en-US" sz="2000" b="1" dirty="0" smtClean="0">
                <a:latin typeface="Courier New" pitchFamily="49" charset="0"/>
              </a:rPr>
              <a:t>        'three', 'four', 'five', 'six', </a:t>
            </a:r>
          </a:p>
          <a:p>
            <a:pPr>
              <a:lnSpc>
                <a:spcPct val="90000"/>
              </a:lnSpc>
              <a:buFontTx/>
              <a:buNone/>
            </a:pPr>
            <a:r>
              <a:rPr lang="en-US" sz="2000" b="1" dirty="0" smtClean="0">
                <a:latin typeface="Courier New" pitchFamily="49" charset="0"/>
              </a:rPr>
              <a:t>        'seven', 'eight', 'nine'];</a:t>
            </a:r>
          </a:p>
          <a:p>
            <a:pPr>
              <a:lnSpc>
                <a:spcPct val="90000"/>
              </a:lnSpc>
              <a:buFontTx/>
              <a:buNone/>
            </a:pPr>
            <a:endParaRPr lang="en-US" sz="2000" b="1" dirty="0" smtClean="0">
              <a:latin typeface="Courier New" pitchFamily="49" charset="0"/>
            </a:endParaRPr>
          </a:p>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a:t>
            </a:r>
            <a:r>
              <a:rPr lang="en-US" sz="2000" b="1" dirty="0" err="1" smtClean="0">
                <a:latin typeface="Courier New" pitchFamily="49" charset="0"/>
              </a:rPr>
              <a:t>digit_name</a:t>
            </a:r>
            <a:r>
              <a:rPr lang="en-US" sz="2000" b="1" dirty="0" smtClean="0">
                <a:latin typeface="Courier New" pitchFamily="49" charset="0"/>
              </a:rPr>
              <a:t> = </a:t>
            </a:r>
            <a:r>
              <a:rPr lang="en-US" sz="2000" b="1" dirty="0" smtClean="0">
                <a:solidFill>
                  <a:srgbClr val="CCFFCC"/>
                </a:solidFill>
                <a:latin typeface="Courier New" pitchFamily="49" charset="0"/>
              </a:rPr>
              <a:t>function (n) {</a:t>
            </a:r>
          </a:p>
          <a:p>
            <a:pPr>
              <a:lnSpc>
                <a:spcPct val="90000"/>
              </a:lnSpc>
              <a:buFontTx/>
              <a:buNone/>
            </a:pPr>
            <a:r>
              <a:rPr lang="en-US" sz="2000" b="1" dirty="0" smtClean="0">
                <a:solidFill>
                  <a:srgbClr val="CCFFCC"/>
                </a:solidFill>
                <a:latin typeface="Courier New" pitchFamily="49" charset="0"/>
              </a:rPr>
              <a:t>    return </a:t>
            </a:r>
            <a:r>
              <a:rPr lang="en-US" sz="2000" b="1" dirty="0" smtClean="0">
                <a:latin typeface="Courier New" pitchFamily="49" charset="0"/>
              </a:rPr>
              <a:t>names</a:t>
            </a:r>
            <a:r>
              <a:rPr lang="en-US" sz="2000" b="1" dirty="0" smtClean="0">
                <a:solidFill>
                  <a:srgbClr val="CCFFCC"/>
                </a:solidFill>
                <a:latin typeface="Courier New" pitchFamily="49" charset="0"/>
              </a:rPr>
              <a:t>[n];</a:t>
            </a:r>
          </a:p>
          <a:p>
            <a:pPr>
              <a:lnSpc>
                <a:spcPct val="90000"/>
              </a:lnSpc>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lnSpc>
                <a:spcPct val="90000"/>
              </a:lnSpc>
              <a:buFontTx/>
              <a:buNone/>
            </a:pPr>
            <a:endParaRPr lang="en-US" sz="2000" b="1" dirty="0" smtClean="0">
              <a:solidFill>
                <a:srgbClr val="CCFFCC"/>
              </a:solidFill>
              <a:latin typeface="Courier New" pitchFamily="49" charset="0"/>
            </a:endParaRPr>
          </a:p>
          <a:p>
            <a:pPr>
              <a:lnSpc>
                <a:spcPct val="90000"/>
              </a:lnSpc>
              <a:buFontTx/>
              <a:buNone/>
            </a:pPr>
            <a:endParaRPr lang="en-US" sz="2000" b="1" dirty="0" smtClean="0">
              <a:solidFill>
                <a:srgbClr val="CCFFCC"/>
              </a:solidFill>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r>
              <a:rPr lang="en-US" sz="2000" b="1" dirty="0" smtClean="0">
                <a:latin typeface="Courier New" pitchFamily="49" charset="0"/>
              </a:rPr>
              <a:t>alert(</a:t>
            </a:r>
            <a:r>
              <a:rPr lang="en-US" sz="2000" b="1" dirty="0" err="1" smtClean="0">
                <a:latin typeface="Courier New" pitchFamily="49" charset="0"/>
              </a:rPr>
              <a:t>digit_name</a:t>
            </a:r>
            <a:r>
              <a:rPr lang="en-US" sz="2000" b="1" dirty="0" smtClean="0">
                <a:latin typeface="Courier New" pitchFamily="49" charset="0"/>
              </a:rPr>
              <a:t>(3));    // 'three'</a:t>
            </a:r>
          </a:p>
        </p:txBody>
      </p:sp>
    </p:spTree>
    <p:extLst>
      <p:ext uri="{BB962C8B-B14F-4D97-AF65-F5344CB8AC3E}">
        <p14:creationId xmlns:p14="http://schemas.microsoft.com/office/powerpoint/2010/main" val="3291115514"/>
      </p:ext>
    </p:extLst>
  </p:cSld>
  <p:clrMapOvr>
    <a:masterClrMapping/>
  </p:clrMapOvr>
  <p:transition spd="slow">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274638"/>
            <a:ext cx="9144000" cy="1143000"/>
          </a:xfrm>
        </p:spPr>
        <p:txBody>
          <a:bodyPr>
            <a:normAutofit fontScale="90000"/>
          </a:bodyPr>
          <a:lstStyle/>
          <a:p>
            <a:r>
              <a:rPr lang="en-US" dirty="0" smtClean="0"/>
              <a:t>Immediate function returns a function</a:t>
            </a:r>
          </a:p>
        </p:txBody>
      </p:sp>
      <p:sp>
        <p:nvSpPr>
          <p:cNvPr id="40963" name="Rectangle 3"/>
          <p:cNvSpPr>
            <a:spLocks noGrp="1" noChangeArrowheads="1"/>
          </p:cNvSpPr>
          <p:nvPr>
            <p:ph type="body" idx="1"/>
          </p:nvPr>
        </p:nvSpPr>
        <p:spPr/>
        <p:txBody>
          <a:bodyPr/>
          <a:lstStyle/>
          <a:p>
            <a:pPr>
              <a:lnSpc>
                <a:spcPct val="90000"/>
              </a:lnSpc>
              <a:buFontTx/>
              <a:buNone/>
            </a:pPr>
            <a:r>
              <a:rPr lang="en-US" sz="2000" b="1" dirty="0" smtClean="0">
                <a:latin typeface="Courier New" pitchFamily="49" charset="0"/>
              </a:rPr>
              <a:t> </a:t>
            </a:r>
          </a:p>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names = ['zero', 'one', 'two', </a:t>
            </a:r>
          </a:p>
          <a:p>
            <a:pPr>
              <a:lnSpc>
                <a:spcPct val="90000"/>
              </a:lnSpc>
              <a:buFontTx/>
              <a:buNone/>
            </a:pPr>
            <a:r>
              <a:rPr lang="en-US" sz="2000" b="1" dirty="0" smtClean="0">
                <a:latin typeface="Courier New" pitchFamily="49" charset="0"/>
              </a:rPr>
              <a:t>        'three', 'four', 'five', 'six', </a:t>
            </a:r>
          </a:p>
          <a:p>
            <a:pPr>
              <a:lnSpc>
                <a:spcPct val="90000"/>
              </a:lnSpc>
              <a:buFontTx/>
              <a:buNone/>
            </a:pPr>
            <a:r>
              <a:rPr lang="en-US" sz="2000" b="1" dirty="0" smtClean="0">
                <a:latin typeface="Courier New" pitchFamily="49" charset="0"/>
              </a:rPr>
              <a:t>        'seven', 'eight', 'nine'];</a:t>
            </a:r>
          </a:p>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a:t>
            </a:r>
            <a:r>
              <a:rPr lang="en-US" sz="2000" b="1" dirty="0" err="1" smtClean="0">
                <a:latin typeface="Courier New" pitchFamily="49" charset="0"/>
              </a:rPr>
              <a:t>digit_name</a:t>
            </a:r>
            <a:r>
              <a:rPr lang="en-US" sz="2000" b="1" dirty="0" smtClean="0">
                <a:latin typeface="Courier New" pitchFamily="49" charset="0"/>
              </a:rPr>
              <a:t> = (</a:t>
            </a:r>
            <a:r>
              <a:rPr lang="en-US" sz="2000" b="1" dirty="0" smtClean="0">
                <a:solidFill>
                  <a:srgbClr val="CCFFCC"/>
                </a:solidFill>
                <a:latin typeface="Courier New" pitchFamily="49" charset="0"/>
              </a:rPr>
              <a:t>function () {</a:t>
            </a:r>
          </a:p>
          <a:p>
            <a:pPr>
              <a:lnSpc>
                <a:spcPct val="90000"/>
              </a:lnSpc>
              <a:buFontTx/>
              <a:buNone/>
            </a:pPr>
            <a:r>
              <a:rPr lang="en-US" sz="2000" b="1" dirty="0" smtClean="0">
                <a:solidFill>
                  <a:srgbClr val="CCFFCC"/>
                </a:solidFill>
                <a:latin typeface="Courier New" pitchFamily="49" charset="0"/>
              </a:rPr>
              <a:t>    return </a:t>
            </a:r>
            <a:r>
              <a:rPr lang="en-US" sz="2000" b="1" dirty="0" smtClean="0">
                <a:solidFill>
                  <a:srgbClr val="FFFF99"/>
                </a:solidFill>
                <a:latin typeface="Courier New" pitchFamily="49" charset="0"/>
              </a:rPr>
              <a:t>function (n) {</a:t>
            </a:r>
          </a:p>
          <a:p>
            <a:pPr>
              <a:lnSpc>
                <a:spcPct val="90000"/>
              </a:lnSpc>
              <a:buFontTx/>
              <a:buNone/>
            </a:pPr>
            <a:r>
              <a:rPr lang="en-US" sz="2000" b="1" dirty="0" smtClean="0">
                <a:solidFill>
                  <a:srgbClr val="FFFF99"/>
                </a:solidFill>
                <a:latin typeface="Courier New" pitchFamily="49" charset="0"/>
              </a:rPr>
              <a:t>        return</a:t>
            </a:r>
            <a:r>
              <a:rPr lang="en-US" sz="2000" b="1" dirty="0" smtClean="0">
                <a:solidFill>
                  <a:srgbClr val="CCFFCC"/>
                </a:solidFill>
                <a:latin typeface="Courier New" pitchFamily="49" charset="0"/>
              </a:rPr>
              <a:t> </a:t>
            </a:r>
            <a:r>
              <a:rPr lang="en-US" sz="2000" b="1" dirty="0" smtClean="0">
                <a:latin typeface="Courier New" pitchFamily="49" charset="0"/>
              </a:rPr>
              <a:t>names</a:t>
            </a:r>
            <a:r>
              <a:rPr lang="en-US" sz="2000" b="1" dirty="0" smtClean="0">
                <a:solidFill>
                  <a:srgbClr val="FFFF99"/>
                </a:solidFill>
                <a:latin typeface="Courier New" pitchFamily="49" charset="0"/>
              </a:rPr>
              <a:t>[n];</a:t>
            </a:r>
          </a:p>
          <a:p>
            <a:pPr>
              <a:lnSpc>
                <a:spcPct val="90000"/>
              </a:lnSpc>
              <a:buFontTx/>
              <a:buNone/>
            </a:pP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a:t>
            </a:r>
          </a:p>
          <a:p>
            <a:pPr>
              <a:lnSpc>
                <a:spcPct val="90000"/>
              </a:lnSpc>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lnSpc>
                <a:spcPct val="90000"/>
              </a:lnSpc>
              <a:buFontTx/>
              <a:buNone/>
            </a:pPr>
            <a:endParaRPr lang="en-US" sz="2000" b="1" dirty="0" smtClean="0">
              <a:solidFill>
                <a:srgbClr val="CCFFCC"/>
              </a:solidFill>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r>
              <a:rPr lang="en-US" sz="2000" b="1" dirty="0" smtClean="0">
                <a:latin typeface="Courier New" pitchFamily="49" charset="0"/>
              </a:rPr>
              <a:t>alert(</a:t>
            </a:r>
            <a:r>
              <a:rPr lang="en-US" sz="2000" b="1" dirty="0" err="1" smtClean="0">
                <a:latin typeface="Courier New" pitchFamily="49" charset="0"/>
              </a:rPr>
              <a:t>digit_name</a:t>
            </a:r>
            <a:r>
              <a:rPr lang="en-US" sz="2000" b="1" dirty="0" smtClean="0">
                <a:latin typeface="Courier New" pitchFamily="49" charset="0"/>
              </a:rPr>
              <a:t>(3));    // 'three'</a:t>
            </a:r>
          </a:p>
        </p:txBody>
      </p:sp>
    </p:spTree>
    <p:extLst>
      <p:ext uri="{BB962C8B-B14F-4D97-AF65-F5344CB8AC3E}">
        <p14:creationId xmlns:p14="http://schemas.microsoft.com/office/powerpoint/2010/main" val="1983874582"/>
      </p:ext>
    </p:extLst>
  </p:cSld>
  <p:clrMapOvr>
    <a:masterClrMapping/>
  </p:clrMapOvr>
  <p:transition spd="slow">
    <p:strips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Closure</a:t>
            </a:r>
          </a:p>
        </p:txBody>
      </p:sp>
      <p:sp>
        <p:nvSpPr>
          <p:cNvPr id="43011" name="Rectangle 3"/>
          <p:cNvSpPr>
            <a:spLocks noGrp="1" noChangeArrowheads="1"/>
          </p:cNvSpPr>
          <p:nvPr>
            <p:ph type="body" idx="1"/>
          </p:nvPr>
        </p:nvSpPr>
        <p:spPr/>
        <p:txBody>
          <a:bodyPr/>
          <a:lstStyle/>
          <a:p>
            <a:pPr>
              <a:lnSpc>
                <a:spcPct val="90000"/>
              </a:lnSpc>
              <a:buFontTx/>
              <a:buNone/>
            </a:pPr>
            <a:r>
              <a:rPr lang="en-US" sz="2000" b="1" dirty="0" err="1" smtClean="0">
                <a:latin typeface="Courier New" pitchFamily="49" charset="0"/>
              </a:rPr>
              <a:t>var</a:t>
            </a:r>
            <a:r>
              <a:rPr lang="en-US" sz="2000" b="1" dirty="0" smtClean="0">
                <a:latin typeface="Courier New" pitchFamily="49" charset="0"/>
              </a:rPr>
              <a:t> </a:t>
            </a:r>
            <a:r>
              <a:rPr lang="en-US" sz="2000" b="1" dirty="0" err="1" smtClean="0">
                <a:latin typeface="Courier New" pitchFamily="49" charset="0"/>
              </a:rPr>
              <a:t>digit_name</a:t>
            </a:r>
            <a:r>
              <a:rPr lang="en-US" sz="2000" b="1" dirty="0" smtClean="0">
                <a:latin typeface="Courier New" pitchFamily="49" charset="0"/>
              </a:rPr>
              <a:t> = (</a:t>
            </a:r>
            <a:r>
              <a:rPr lang="en-US" sz="2000" b="1" dirty="0" smtClean="0">
                <a:solidFill>
                  <a:srgbClr val="CCFFCC"/>
                </a:solidFill>
                <a:latin typeface="Courier New" pitchFamily="49" charset="0"/>
              </a:rPr>
              <a:t>function () {</a:t>
            </a:r>
          </a:p>
          <a:p>
            <a:pPr>
              <a:lnSpc>
                <a:spcPct val="9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var</a:t>
            </a:r>
            <a:r>
              <a:rPr lang="en-US" sz="2000" b="1" dirty="0" smtClean="0">
                <a:solidFill>
                  <a:srgbClr val="CCFFCC"/>
                </a:solidFill>
                <a:latin typeface="Courier New" pitchFamily="49" charset="0"/>
              </a:rPr>
              <a:t> names = ['zero', 'one', 'two', </a:t>
            </a:r>
          </a:p>
          <a:p>
            <a:pPr>
              <a:lnSpc>
                <a:spcPct val="90000"/>
              </a:lnSpc>
              <a:buFontTx/>
              <a:buNone/>
            </a:pPr>
            <a:r>
              <a:rPr lang="en-US" sz="2000" b="1" dirty="0" smtClean="0">
                <a:solidFill>
                  <a:srgbClr val="CCFFCC"/>
                </a:solidFill>
                <a:latin typeface="Courier New" pitchFamily="49" charset="0"/>
              </a:rPr>
              <a:t>        'three', 'four', 'five', 'six', </a:t>
            </a:r>
          </a:p>
          <a:p>
            <a:pPr>
              <a:lnSpc>
                <a:spcPct val="90000"/>
              </a:lnSpc>
              <a:buFontTx/>
              <a:buNone/>
            </a:pPr>
            <a:r>
              <a:rPr lang="en-US" sz="2000" b="1" dirty="0" smtClean="0">
                <a:solidFill>
                  <a:srgbClr val="CCFFCC"/>
                </a:solidFill>
                <a:latin typeface="Courier New" pitchFamily="49" charset="0"/>
              </a:rPr>
              <a:t>        'seven', 'eight', 'nine'];</a:t>
            </a:r>
          </a:p>
          <a:p>
            <a:pPr>
              <a:lnSpc>
                <a:spcPct val="90000"/>
              </a:lnSpc>
              <a:buFontTx/>
              <a:buNone/>
            </a:pPr>
            <a:endParaRPr lang="en-US" sz="2000" b="1" dirty="0" smtClean="0">
              <a:solidFill>
                <a:srgbClr val="CCFFCC"/>
              </a:solidFill>
              <a:latin typeface="Courier New" pitchFamily="49" charset="0"/>
            </a:endParaRPr>
          </a:p>
          <a:p>
            <a:pPr>
              <a:lnSpc>
                <a:spcPct val="90000"/>
              </a:lnSpc>
              <a:buFontTx/>
              <a:buNone/>
            </a:pPr>
            <a:r>
              <a:rPr lang="en-US" sz="2000" b="1" dirty="0" smtClean="0">
                <a:solidFill>
                  <a:srgbClr val="CCFFCC"/>
                </a:solidFill>
                <a:latin typeface="Courier New" pitchFamily="49" charset="0"/>
              </a:rPr>
              <a:t>    return </a:t>
            </a:r>
            <a:r>
              <a:rPr lang="en-US" sz="2000" b="1" dirty="0" smtClean="0">
                <a:solidFill>
                  <a:srgbClr val="FFFF99"/>
                </a:solidFill>
                <a:latin typeface="Courier New" pitchFamily="49" charset="0"/>
              </a:rPr>
              <a:t>function (n) {</a:t>
            </a:r>
          </a:p>
          <a:p>
            <a:pPr>
              <a:lnSpc>
                <a:spcPct val="90000"/>
              </a:lnSpc>
              <a:buFontTx/>
              <a:buNone/>
            </a:pPr>
            <a:r>
              <a:rPr lang="en-US" sz="2000" b="1" dirty="0" smtClean="0">
                <a:solidFill>
                  <a:srgbClr val="FFFF99"/>
                </a:solidFill>
                <a:latin typeface="Courier New" pitchFamily="49" charset="0"/>
              </a:rPr>
              <a:t>        return </a:t>
            </a:r>
            <a:r>
              <a:rPr lang="en-US" sz="2000" b="1" dirty="0" smtClean="0">
                <a:solidFill>
                  <a:srgbClr val="CCFFCC"/>
                </a:solidFill>
                <a:latin typeface="Courier New" pitchFamily="49" charset="0"/>
              </a:rPr>
              <a:t>names</a:t>
            </a:r>
            <a:r>
              <a:rPr lang="en-US" sz="2000" b="1" dirty="0" smtClean="0">
                <a:solidFill>
                  <a:srgbClr val="FFFF99"/>
                </a:solidFill>
                <a:latin typeface="Courier New" pitchFamily="49" charset="0"/>
              </a:rPr>
              <a:t>[n];</a:t>
            </a:r>
          </a:p>
          <a:p>
            <a:pPr>
              <a:lnSpc>
                <a:spcPct val="90000"/>
              </a:lnSpc>
              <a:buFontTx/>
              <a:buNone/>
            </a:pP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a:t>
            </a:r>
          </a:p>
          <a:p>
            <a:pPr>
              <a:lnSpc>
                <a:spcPct val="90000"/>
              </a:lnSpc>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lnSpc>
                <a:spcPct val="90000"/>
              </a:lnSpc>
              <a:buFontTx/>
              <a:buNone/>
            </a:pPr>
            <a:endParaRPr lang="en-US" sz="2000" b="1" dirty="0" smtClean="0">
              <a:latin typeface="Courier New" pitchFamily="49" charset="0"/>
            </a:endParaRPr>
          </a:p>
          <a:p>
            <a:pPr>
              <a:lnSpc>
                <a:spcPct val="90000"/>
              </a:lnSpc>
              <a:buFontTx/>
              <a:buNone/>
            </a:pPr>
            <a:endParaRPr lang="en-US" sz="2000" b="1" dirty="0" smtClean="0">
              <a:latin typeface="Courier New" pitchFamily="49" charset="0"/>
            </a:endParaRPr>
          </a:p>
          <a:p>
            <a:pPr>
              <a:lnSpc>
                <a:spcPct val="90000"/>
              </a:lnSpc>
              <a:buFontTx/>
              <a:buNone/>
            </a:pPr>
            <a:r>
              <a:rPr lang="en-US" sz="2000" b="1" dirty="0" smtClean="0">
                <a:latin typeface="Courier New" pitchFamily="49" charset="0"/>
              </a:rPr>
              <a:t>alert(</a:t>
            </a:r>
            <a:r>
              <a:rPr lang="en-US" sz="2000" b="1" dirty="0" err="1" smtClean="0">
                <a:latin typeface="Courier New" pitchFamily="49" charset="0"/>
              </a:rPr>
              <a:t>digit_name</a:t>
            </a:r>
            <a:r>
              <a:rPr lang="en-US" sz="2000" b="1" dirty="0" smtClean="0">
                <a:latin typeface="Courier New" pitchFamily="49" charset="0"/>
              </a:rPr>
              <a:t>(3));    // 'three'</a:t>
            </a:r>
          </a:p>
        </p:txBody>
      </p:sp>
    </p:spTree>
    <p:extLst>
      <p:ext uri="{BB962C8B-B14F-4D97-AF65-F5344CB8AC3E}">
        <p14:creationId xmlns:p14="http://schemas.microsoft.com/office/powerpoint/2010/main" val="1756615658"/>
      </p:ext>
    </p:extLst>
  </p:cSld>
  <p:clrMapOvr>
    <a:masterClrMapping/>
  </p:clrMapOvr>
  <p:transition spd="slow">
    <p:strips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457200" y="304800"/>
            <a:ext cx="8229600" cy="6324600"/>
          </a:xfrm>
        </p:spPr>
        <p:txBody>
          <a:bodyPr/>
          <a:lstStyle/>
          <a:p>
            <a:pPr>
              <a:buFontTx/>
              <a:buNone/>
            </a:pPr>
            <a:r>
              <a:rPr lang="en-US" sz="2400" b="1" dirty="0" smtClean="0">
                <a:solidFill>
                  <a:srgbClr val="CCFFCC"/>
                </a:solidFill>
                <a:latin typeface="Courier New" pitchFamily="49" charset="0"/>
                <a:cs typeface="Courier New" pitchFamily="49" charset="0"/>
              </a:rPr>
              <a:t>function fade(id) {</a:t>
            </a:r>
          </a:p>
          <a:p>
            <a:pPr>
              <a:buFontTx/>
              <a:buNone/>
            </a:pPr>
            <a:r>
              <a:rPr lang="en-US" sz="2400" b="1" dirty="0" smtClean="0">
                <a:solidFill>
                  <a:srgbClr val="CCFFCC"/>
                </a:solidFill>
                <a:latin typeface="Courier New" pitchFamily="49" charset="0"/>
                <a:cs typeface="Courier New" pitchFamily="49" charset="0"/>
              </a:rPr>
              <a:t>    </a:t>
            </a:r>
            <a:r>
              <a:rPr lang="en-US" sz="2400" b="1" dirty="0" err="1" smtClean="0">
                <a:solidFill>
                  <a:srgbClr val="CCFFCC"/>
                </a:solidFill>
                <a:latin typeface="Courier New" pitchFamily="49" charset="0"/>
                <a:cs typeface="Courier New" pitchFamily="49" charset="0"/>
              </a:rPr>
              <a:t>var</a:t>
            </a:r>
            <a:r>
              <a:rPr lang="en-US" sz="2400" b="1" dirty="0" smtClean="0">
                <a:solidFill>
                  <a:srgbClr val="CCFFCC"/>
                </a:solidFill>
                <a:latin typeface="Courier New" pitchFamily="49" charset="0"/>
                <a:cs typeface="Courier New" pitchFamily="49" charset="0"/>
              </a:rPr>
              <a:t> </a:t>
            </a:r>
            <a:r>
              <a:rPr lang="en-US" sz="2400" b="1" dirty="0" err="1" smtClean="0">
                <a:solidFill>
                  <a:srgbClr val="CCFFCC"/>
                </a:solidFill>
                <a:latin typeface="Courier New" pitchFamily="49" charset="0"/>
                <a:cs typeface="Courier New" pitchFamily="49" charset="0"/>
              </a:rPr>
              <a:t>dom</a:t>
            </a:r>
            <a:r>
              <a:rPr lang="en-US" sz="2400" b="1" dirty="0" smtClean="0">
                <a:solidFill>
                  <a:srgbClr val="CCFFCC"/>
                </a:solidFill>
                <a:latin typeface="Courier New" pitchFamily="49" charset="0"/>
                <a:cs typeface="Courier New" pitchFamily="49" charset="0"/>
              </a:rPr>
              <a:t> = </a:t>
            </a:r>
            <a:r>
              <a:rPr lang="en-US" sz="2400" b="1" dirty="0" err="1" smtClean="0">
                <a:solidFill>
                  <a:srgbClr val="CCFFCC"/>
                </a:solidFill>
                <a:latin typeface="Courier New" pitchFamily="49" charset="0"/>
                <a:cs typeface="Courier New" pitchFamily="49" charset="0"/>
              </a:rPr>
              <a:t>document.getElementById</a:t>
            </a:r>
            <a:r>
              <a:rPr lang="en-US" sz="2400" b="1" dirty="0" smtClean="0">
                <a:solidFill>
                  <a:srgbClr val="CCFFCC"/>
                </a:solidFill>
                <a:latin typeface="Courier New" pitchFamily="49" charset="0"/>
                <a:cs typeface="Courier New" pitchFamily="49" charset="0"/>
              </a:rPr>
              <a:t>(id),</a:t>
            </a:r>
          </a:p>
          <a:p>
            <a:pPr>
              <a:buFontTx/>
              <a:buNone/>
            </a:pPr>
            <a:r>
              <a:rPr lang="en-US" sz="2400" b="1" dirty="0" smtClean="0">
                <a:solidFill>
                  <a:srgbClr val="CCFFCC"/>
                </a:solidFill>
                <a:latin typeface="Courier New" pitchFamily="49" charset="0"/>
                <a:cs typeface="Courier New" pitchFamily="49" charset="0"/>
              </a:rPr>
              <a:t>        level = 1;</a:t>
            </a:r>
          </a:p>
          <a:p>
            <a:pPr>
              <a:buFontTx/>
              <a:buNone/>
            </a:pPr>
            <a:r>
              <a:rPr lang="en-US" sz="2400" b="1" dirty="0" smtClean="0">
                <a:solidFill>
                  <a:srgbClr val="CCFFCC"/>
                </a:solidFill>
                <a:latin typeface="Courier New" pitchFamily="49" charset="0"/>
                <a:cs typeface="Courier New" pitchFamily="49" charset="0"/>
              </a:rPr>
              <a:t>    </a:t>
            </a:r>
            <a:r>
              <a:rPr lang="en-US" sz="2400" b="1" dirty="0" smtClean="0">
                <a:solidFill>
                  <a:srgbClr val="FFFF99"/>
                </a:solidFill>
                <a:latin typeface="Courier New" pitchFamily="49" charset="0"/>
                <a:cs typeface="Courier New" pitchFamily="49" charset="0"/>
              </a:rPr>
              <a:t>function step() {</a:t>
            </a:r>
          </a:p>
          <a:p>
            <a:pPr>
              <a:buFontTx/>
              <a:buNone/>
            </a:pPr>
            <a:r>
              <a:rPr lang="en-US" sz="2400" b="1" dirty="0" smtClean="0">
                <a:solidFill>
                  <a:srgbClr val="FFFF99"/>
                </a:solidFill>
                <a:latin typeface="Courier New" pitchFamily="49" charset="0"/>
                <a:cs typeface="Courier New" pitchFamily="49" charset="0"/>
              </a:rPr>
              <a:t>        </a:t>
            </a:r>
            <a:r>
              <a:rPr lang="en-US" sz="2400" b="1" dirty="0" err="1" smtClean="0">
                <a:solidFill>
                  <a:srgbClr val="FFFF99"/>
                </a:solidFill>
                <a:latin typeface="Courier New" pitchFamily="49" charset="0"/>
                <a:cs typeface="Courier New" pitchFamily="49" charset="0"/>
              </a:rPr>
              <a:t>var</a:t>
            </a:r>
            <a:r>
              <a:rPr lang="en-US" sz="2400" b="1" dirty="0" smtClean="0">
                <a:solidFill>
                  <a:srgbClr val="FFFF99"/>
                </a:solidFill>
                <a:latin typeface="Courier New" pitchFamily="49" charset="0"/>
                <a:cs typeface="Courier New" pitchFamily="49" charset="0"/>
              </a:rPr>
              <a:t> h = </a:t>
            </a:r>
            <a:r>
              <a:rPr lang="en-US" sz="2400" b="1" dirty="0" err="1" smtClean="0">
                <a:solidFill>
                  <a:srgbClr val="CCFFCC"/>
                </a:solidFill>
                <a:latin typeface="Courier New" pitchFamily="49" charset="0"/>
                <a:cs typeface="Courier New" pitchFamily="49" charset="0"/>
              </a:rPr>
              <a:t>level</a:t>
            </a:r>
            <a:r>
              <a:rPr lang="en-US" sz="2400" b="1" dirty="0" err="1" smtClean="0">
                <a:solidFill>
                  <a:srgbClr val="FFFF99"/>
                </a:solidFill>
                <a:latin typeface="Courier New" pitchFamily="49" charset="0"/>
                <a:cs typeface="Courier New" pitchFamily="49" charset="0"/>
              </a:rPr>
              <a:t>.toString</a:t>
            </a:r>
            <a:r>
              <a:rPr lang="en-US" sz="2400" b="1" dirty="0" smtClean="0">
                <a:solidFill>
                  <a:srgbClr val="FFFF99"/>
                </a:solidFill>
                <a:latin typeface="Courier New" pitchFamily="49" charset="0"/>
                <a:cs typeface="Courier New" pitchFamily="49" charset="0"/>
              </a:rPr>
              <a:t>(16);</a:t>
            </a:r>
          </a:p>
          <a:p>
            <a:pPr>
              <a:buFontTx/>
              <a:buNone/>
            </a:pPr>
            <a:r>
              <a:rPr lang="en-US" sz="2400" b="1" dirty="0" smtClean="0">
                <a:solidFill>
                  <a:srgbClr val="CCFFCC"/>
                </a:solidFill>
                <a:latin typeface="Courier New" pitchFamily="49" charset="0"/>
                <a:cs typeface="Courier New" pitchFamily="49" charset="0"/>
              </a:rPr>
              <a:t>        </a:t>
            </a:r>
            <a:r>
              <a:rPr lang="en-US" sz="2400" b="1" dirty="0" err="1" smtClean="0">
                <a:solidFill>
                  <a:srgbClr val="CCFFCC"/>
                </a:solidFill>
                <a:latin typeface="Courier New" pitchFamily="49" charset="0"/>
                <a:cs typeface="Courier New" pitchFamily="49" charset="0"/>
              </a:rPr>
              <a:t>dom</a:t>
            </a:r>
            <a:r>
              <a:rPr lang="en-US" sz="2400" b="1" dirty="0" err="1" smtClean="0">
                <a:solidFill>
                  <a:srgbClr val="FFFF99"/>
                </a:solidFill>
                <a:latin typeface="Courier New" pitchFamily="49" charset="0"/>
                <a:cs typeface="Courier New" pitchFamily="49" charset="0"/>
              </a:rPr>
              <a:t>.style.backgroundColor</a:t>
            </a:r>
            <a:r>
              <a:rPr lang="en-US" sz="2400" b="1" dirty="0" smtClean="0">
                <a:solidFill>
                  <a:srgbClr val="FFFF99"/>
                </a:solidFill>
                <a:latin typeface="Courier New" pitchFamily="49" charset="0"/>
                <a:cs typeface="Courier New" pitchFamily="49" charset="0"/>
              </a:rPr>
              <a:t> =</a:t>
            </a:r>
          </a:p>
          <a:p>
            <a:pPr>
              <a:buFontTx/>
              <a:buNone/>
            </a:pPr>
            <a:r>
              <a:rPr lang="en-US" sz="2400" b="1" dirty="0" smtClean="0">
                <a:solidFill>
                  <a:srgbClr val="FFFF99"/>
                </a:solidFill>
                <a:latin typeface="Courier New" pitchFamily="49" charset="0"/>
                <a:cs typeface="Courier New" pitchFamily="49" charset="0"/>
              </a:rPr>
              <a:t>            '#FFFF' + h + h;</a:t>
            </a:r>
          </a:p>
          <a:p>
            <a:pPr>
              <a:buFontTx/>
              <a:buNone/>
            </a:pPr>
            <a:r>
              <a:rPr lang="en-US" sz="2400" b="1" dirty="0" smtClean="0">
                <a:solidFill>
                  <a:srgbClr val="FFFF99"/>
                </a:solidFill>
                <a:latin typeface="Courier New" pitchFamily="49" charset="0"/>
                <a:cs typeface="Courier New" pitchFamily="49" charset="0"/>
              </a:rPr>
              <a:t>        if (</a:t>
            </a:r>
            <a:r>
              <a:rPr lang="en-US" sz="2400" b="1" dirty="0" smtClean="0">
                <a:solidFill>
                  <a:srgbClr val="CCFFCC"/>
                </a:solidFill>
                <a:latin typeface="Courier New" pitchFamily="49" charset="0"/>
                <a:cs typeface="Courier New" pitchFamily="49" charset="0"/>
              </a:rPr>
              <a:t>level</a:t>
            </a:r>
            <a:r>
              <a:rPr lang="en-US" sz="2400" b="1" dirty="0" smtClean="0">
                <a:solidFill>
                  <a:srgbClr val="FFFF99"/>
                </a:solidFill>
                <a:latin typeface="Courier New" pitchFamily="49" charset="0"/>
                <a:cs typeface="Courier New" pitchFamily="49" charset="0"/>
              </a:rPr>
              <a:t> &lt; 15) {</a:t>
            </a:r>
          </a:p>
          <a:p>
            <a:pPr>
              <a:buFontTx/>
              <a:buNone/>
            </a:pPr>
            <a:r>
              <a:rPr lang="en-US" sz="2400" b="1" dirty="0" smtClean="0">
                <a:solidFill>
                  <a:srgbClr val="CCFFCC"/>
                </a:solidFill>
                <a:latin typeface="Courier New" pitchFamily="49" charset="0"/>
                <a:cs typeface="Courier New" pitchFamily="49" charset="0"/>
              </a:rPr>
              <a:t>            level</a:t>
            </a:r>
            <a:r>
              <a:rPr lang="en-US" sz="2400" b="1" dirty="0" smtClean="0">
                <a:solidFill>
                  <a:srgbClr val="FFFF99"/>
                </a:solidFill>
                <a:latin typeface="Courier New" pitchFamily="49" charset="0"/>
                <a:cs typeface="Courier New" pitchFamily="49" charset="0"/>
              </a:rPr>
              <a:t> += 1;</a:t>
            </a:r>
          </a:p>
          <a:p>
            <a:pPr>
              <a:buFontTx/>
              <a:buNone/>
            </a:pPr>
            <a:r>
              <a:rPr lang="en-US" sz="2400" b="1" dirty="0" smtClean="0">
                <a:solidFill>
                  <a:srgbClr val="FFFF99"/>
                </a:solidFill>
                <a:latin typeface="Courier New" pitchFamily="49" charset="0"/>
                <a:cs typeface="Courier New" pitchFamily="49" charset="0"/>
              </a:rPr>
              <a:t>            </a:t>
            </a:r>
            <a:r>
              <a:rPr lang="en-US" sz="2400" b="1" dirty="0" err="1" smtClean="0">
                <a:solidFill>
                  <a:srgbClr val="FFFF99"/>
                </a:solidFill>
                <a:latin typeface="Courier New" pitchFamily="49" charset="0"/>
                <a:cs typeface="Courier New" pitchFamily="49" charset="0"/>
              </a:rPr>
              <a:t>setTimeout</a:t>
            </a:r>
            <a:r>
              <a:rPr lang="en-US" sz="2400" b="1" dirty="0" smtClean="0">
                <a:solidFill>
                  <a:srgbClr val="FFFF99"/>
                </a:solidFill>
                <a:latin typeface="Courier New" pitchFamily="49" charset="0"/>
                <a:cs typeface="Courier New" pitchFamily="49" charset="0"/>
              </a:rPr>
              <a:t>(</a:t>
            </a:r>
            <a:r>
              <a:rPr lang="en-US" sz="2400" b="1" dirty="0" smtClean="0">
                <a:solidFill>
                  <a:srgbClr val="CCFFCC"/>
                </a:solidFill>
                <a:latin typeface="Courier New" pitchFamily="49" charset="0"/>
                <a:cs typeface="Courier New" pitchFamily="49" charset="0"/>
              </a:rPr>
              <a:t>step</a:t>
            </a:r>
            <a:r>
              <a:rPr lang="en-US" sz="2400" b="1" dirty="0" smtClean="0">
                <a:solidFill>
                  <a:srgbClr val="FFFF99"/>
                </a:solidFill>
                <a:latin typeface="Courier New" pitchFamily="49" charset="0"/>
                <a:cs typeface="Courier New" pitchFamily="49" charset="0"/>
              </a:rPr>
              <a:t>, 100);</a:t>
            </a:r>
          </a:p>
          <a:p>
            <a:pPr>
              <a:buFontTx/>
              <a:buNone/>
            </a:pPr>
            <a:r>
              <a:rPr lang="en-US" sz="2400" b="1" dirty="0" smtClean="0">
                <a:solidFill>
                  <a:srgbClr val="FFFF99"/>
                </a:solidFill>
                <a:latin typeface="Courier New" pitchFamily="49" charset="0"/>
                <a:cs typeface="Courier New" pitchFamily="49" charset="0"/>
              </a:rPr>
              <a:t>        }</a:t>
            </a:r>
          </a:p>
          <a:p>
            <a:pPr>
              <a:buFontTx/>
              <a:buNone/>
            </a:pPr>
            <a:r>
              <a:rPr lang="en-US" sz="2400" b="1" dirty="0" smtClean="0">
                <a:solidFill>
                  <a:srgbClr val="FFFF99"/>
                </a:solidFill>
                <a:latin typeface="Courier New" pitchFamily="49" charset="0"/>
                <a:cs typeface="Courier New" pitchFamily="49" charset="0"/>
              </a:rPr>
              <a:t>    }</a:t>
            </a:r>
          </a:p>
          <a:p>
            <a:pPr>
              <a:buFontTx/>
              <a:buNone/>
            </a:pPr>
            <a:r>
              <a:rPr lang="en-US" sz="2400" b="1" dirty="0" smtClean="0">
                <a:solidFill>
                  <a:srgbClr val="CCFFCC"/>
                </a:solidFill>
                <a:latin typeface="Courier New" pitchFamily="49" charset="0"/>
                <a:cs typeface="Courier New" pitchFamily="49" charset="0"/>
              </a:rPr>
              <a:t>    </a:t>
            </a:r>
            <a:r>
              <a:rPr lang="en-US" sz="2400" b="1" dirty="0" err="1" smtClean="0">
                <a:solidFill>
                  <a:srgbClr val="CCFFCC"/>
                </a:solidFill>
                <a:latin typeface="Courier New" pitchFamily="49" charset="0"/>
                <a:cs typeface="Courier New" pitchFamily="49" charset="0"/>
              </a:rPr>
              <a:t>setTimeout</a:t>
            </a:r>
            <a:r>
              <a:rPr lang="en-US" sz="2400" b="1" dirty="0" smtClean="0">
                <a:solidFill>
                  <a:srgbClr val="CCFFCC"/>
                </a:solidFill>
                <a:latin typeface="Courier New" pitchFamily="49" charset="0"/>
                <a:cs typeface="Courier New" pitchFamily="49" charset="0"/>
              </a:rPr>
              <a:t>(step, 100);</a:t>
            </a:r>
          </a:p>
          <a:p>
            <a:pPr>
              <a:buFontTx/>
              <a:buNone/>
            </a:pPr>
            <a:r>
              <a:rPr lang="en-US" sz="2400" b="1" dirty="0" smtClean="0">
                <a:solidFill>
                  <a:srgbClr val="CCFFCC"/>
                </a:solidFill>
                <a:latin typeface="Courier New" pitchFamily="49" charset="0"/>
                <a:cs typeface="Courier New" pitchFamily="49" charset="0"/>
              </a:rPr>
              <a:t>}</a:t>
            </a:r>
            <a:endParaRPr lang="en-US" sz="2400" dirty="0" smtClean="0">
              <a:solidFill>
                <a:srgbClr val="CCFFCC"/>
              </a:solidFill>
              <a:latin typeface="Courier New" pitchFamily="49" charset="0"/>
              <a:cs typeface="Courier New" pitchFamily="49" charset="0"/>
            </a:endParaRPr>
          </a:p>
        </p:txBody>
      </p:sp>
    </p:spTree>
  </p:cSld>
  <p:clrMapOvr>
    <a:masterClrMapping/>
  </p:clrMapOvr>
  <p:transition spd="slow">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dirty="0" err="1" smtClean="0"/>
              <a:t>Pseudoclassical</a:t>
            </a:r>
            <a:endParaRPr lang="en-US" dirty="0"/>
          </a:p>
        </p:txBody>
      </p:sp>
      <p:sp>
        <p:nvSpPr>
          <p:cNvPr id="172035" name="Text Box 3"/>
          <p:cNvSpPr txBox="1">
            <a:spLocks noChangeArrowheads="1"/>
          </p:cNvSpPr>
          <p:nvPr/>
        </p:nvSpPr>
        <p:spPr bwMode="auto">
          <a:xfrm>
            <a:off x="762000" y="2133600"/>
            <a:ext cx="7772400" cy="3195638"/>
          </a:xfrm>
          <a:prstGeom prst="rect">
            <a:avLst/>
          </a:prstGeom>
          <a:noFill/>
          <a:ln w="9525">
            <a:noFill/>
            <a:miter lim="800000"/>
            <a:headEnd/>
            <a:tailEnd/>
          </a:ln>
          <a:effectLst/>
        </p:spPr>
        <p:txBody>
          <a:bodyPr>
            <a:spAutoFit/>
          </a:bodyPr>
          <a:lstStyle/>
          <a:p>
            <a:pPr algn="l">
              <a:spcBef>
                <a:spcPct val="50000"/>
              </a:spcBef>
            </a:pPr>
            <a:r>
              <a:rPr lang="en-US" sz="2400" b="1">
                <a:solidFill>
                  <a:schemeClr val="bg1"/>
                </a:solidFill>
                <a:latin typeface="Courier New" pitchFamily="49" charset="0"/>
              </a:rPr>
              <a:t>function Gizmo(id) {</a:t>
            </a:r>
          </a:p>
          <a:p>
            <a:pPr algn="l">
              <a:spcBef>
                <a:spcPct val="50000"/>
              </a:spcBef>
            </a:pPr>
            <a:r>
              <a:rPr lang="en-US" sz="2400" b="1">
                <a:solidFill>
                  <a:schemeClr val="bg1"/>
                </a:solidFill>
                <a:latin typeface="Courier New" pitchFamily="49" charset="0"/>
              </a:rPr>
              <a:t>    this.id = id;</a:t>
            </a:r>
          </a:p>
          <a:p>
            <a:pPr algn="l">
              <a:spcBef>
                <a:spcPct val="50000"/>
              </a:spcBef>
            </a:pPr>
            <a:r>
              <a:rPr lang="en-US" sz="2400" b="1">
                <a:solidFill>
                  <a:schemeClr val="bg1"/>
                </a:solidFill>
                <a:latin typeface="Courier New" pitchFamily="49" charset="0"/>
              </a:rPr>
              <a:t>}</a:t>
            </a:r>
          </a:p>
          <a:p>
            <a:pPr algn="l">
              <a:spcBef>
                <a:spcPct val="50000"/>
              </a:spcBef>
            </a:pPr>
            <a:r>
              <a:rPr lang="en-US" sz="2400" b="1">
                <a:solidFill>
                  <a:schemeClr val="bg1"/>
                </a:solidFill>
                <a:latin typeface="Courier New" pitchFamily="49" charset="0"/>
              </a:rPr>
              <a:t>Gizmo.prototype.toString = function () {</a:t>
            </a:r>
          </a:p>
          <a:p>
            <a:pPr algn="l">
              <a:spcBef>
                <a:spcPct val="50000"/>
              </a:spcBef>
            </a:pPr>
            <a:r>
              <a:rPr lang="en-US" sz="2400" b="1">
                <a:solidFill>
                  <a:schemeClr val="bg1"/>
                </a:solidFill>
                <a:latin typeface="Courier New" pitchFamily="49" charset="0"/>
              </a:rPr>
              <a:t>    return "gizmo " + this.id;</a:t>
            </a:r>
          </a:p>
          <a:p>
            <a:pPr algn="l">
              <a:spcBef>
                <a:spcPct val="50000"/>
              </a:spcBef>
            </a:pPr>
            <a:r>
              <a:rPr lang="en-US" sz="2400" b="1">
                <a:solidFill>
                  <a:schemeClr val="bg1"/>
                </a:solidFill>
                <a:latin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b="1" smtClean="0">
                <a:latin typeface="Courier New" pitchFamily="49" charset="0"/>
                <a:cs typeface="Courier New" pitchFamily="49" charset="0"/>
              </a:rPr>
              <a:t>var</a:t>
            </a:r>
            <a:r>
              <a:rPr lang="en-US" smtClean="0"/>
              <a:t> statement</a:t>
            </a:r>
          </a:p>
        </p:txBody>
      </p:sp>
      <p:sp>
        <p:nvSpPr>
          <p:cNvPr id="9219" name="Content Placeholder 2"/>
          <p:cNvSpPr>
            <a:spLocks noGrp="1"/>
          </p:cNvSpPr>
          <p:nvPr>
            <p:ph idx="1"/>
          </p:nvPr>
        </p:nvSpPr>
        <p:spPr/>
        <p:txBody>
          <a:bodyPr/>
          <a:lstStyle/>
          <a:p>
            <a:r>
              <a:rPr lang="en-US" dirty="0" smtClean="0"/>
              <a:t>Declares and initializes variables within a function.</a:t>
            </a:r>
          </a:p>
          <a:p>
            <a:r>
              <a:rPr lang="en-US" dirty="0" smtClean="0"/>
              <a:t>Types are not specified.</a:t>
            </a:r>
          </a:p>
          <a:p>
            <a:r>
              <a:rPr lang="en-US" dirty="0" smtClean="0"/>
              <a:t>A variable declared anywhere within a function is visible everywhere within the function.</a:t>
            </a:r>
          </a:p>
        </p:txBody>
      </p:sp>
    </p:spTree>
  </p:cSld>
  <p:clrMapOvr>
    <a:masterClrMapping/>
  </p:clrMapOvr>
  <p:transition spd="slow">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13119" name="Group 127"/>
          <p:cNvGraphicFramePr>
            <a:graphicFrameLocks noGrp="1"/>
          </p:cNvGraphicFramePr>
          <p:nvPr>
            <p:ph sz="quarter" idx="1"/>
          </p:nvPr>
        </p:nvGraphicFramePr>
        <p:xfrm>
          <a:off x="914400" y="2562225"/>
          <a:ext cx="1798638" cy="670560"/>
        </p:xfrm>
        <a:graphic>
          <a:graphicData uri="http://schemas.openxmlformats.org/drawingml/2006/table">
            <a:tbl>
              <a:tblPr/>
              <a:tblGrid>
                <a:gridCol w="1371600">
                  <a:extLst>
                    <a:ext uri="{9D8B030D-6E8A-4147-A177-3AD203B41FA5}">
                      <a16:colId xmlns:a16="http://schemas.microsoft.com/office/drawing/2014/main" val="20000"/>
                    </a:ext>
                  </a:extLst>
                </a:gridCol>
                <a:gridCol w="427038">
                  <a:extLst>
                    <a:ext uri="{9D8B030D-6E8A-4147-A177-3AD203B41FA5}">
                      <a16:colId xmlns:a16="http://schemas.microsoft.com/office/drawing/2014/main" val="20001"/>
                    </a:ext>
                  </a:extLst>
                </a:gridCol>
              </a:tblGrid>
              <a:tr h="23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1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graphicFrame>
        <p:nvGraphicFramePr>
          <p:cNvPr id="213127" name="Group 135"/>
          <p:cNvGraphicFramePr>
            <a:graphicFrameLocks noGrp="1"/>
          </p:cNvGraphicFramePr>
          <p:nvPr>
            <p:ph sz="quarter" idx="2"/>
            <p:extLst>
              <p:ext uri="{D42A27DB-BD31-4B8C-83A1-F6EECF244321}">
                <p14:modId xmlns:p14="http://schemas.microsoft.com/office/powerpoint/2010/main" val="635180866"/>
              </p:ext>
            </p:extLst>
          </p:nvPr>
        </p:nvGraphicFramePr>
        <p:xfrm>
          <a:off x="6400800" y="914400"/>
          <a:ext cx="1828800" cy="694055"/>
        </p:xfrm>
        <a:graphic>
          <a:graphicData uri="http://schemas.openxmlformats.org/drawingml/2006/table">
            <a:tbl>
              <a:tblPr/>
              <a:tblGrid>
                <a:gridCol w="590550">
                  <a:extLst>
                    <a:ext uri="{9D8B030D-6E8A-4147-A177-3AD203B41FA5}">
                      <a16:colId xmlns:a16="http://schemas.microsoft.com/office/drawing/2014/main" val="20000"/>
                    </a:ext>
                  </a:extLst>
                </a:gridCol>
                <a:gridCol w="1238250">
                  <a:extLst>
                    <a:ext uri="{9D8B030D-6E8A-4147-A177-3AD203B41FA5}">
                      <a16:colId xmlns:a16="http://schemas.microsoft.com/office/drawing/2014/main" val="20001"/>
                    </a:ext>
                  </a:extLst>
                </a:gridCol>
              </a:tblGrid>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212995" name="Text Box 3"/>
          <p:cNvSpPr txBox="1">
            <a:spLocks noChangeArrowheads="1"/>
          </p:cNvSpPr>
          <p:nvPr/>
        </p:nvSpPr>
        <p:spPr bwMode="auto">
          <a:xfrm>
            <a:off x="288925" y="525463"/>
            <a:ext cx="7772400" cy="1647825"/>
          </a:xfrm>
          <a:prstGeom prst="rect">
            <a:avLst/>
          </a:prstGeom>
          <a:noFill/>
          <a:ln w="9525">
            <a:noFill/>
            <a:miter lim="800000"/>
            <a:headEnd/>
            <a:tailEnd/>
          </a:ln>
          <a:effectLst/>
        </p:spPr>
        <p:txBody>
          <a:bodyPr>
            <a:spAutoFit/>
          </a:bodyPr>
          <a:lstStyle/>
          <a:p>
            <a:pPr algn="l">
              <a:spcBef>
                <a:spcPct val="50000"/>
              </a:spcBef>
            </a:pPr>
            <a:r>
              <a:rPr lang="en-US" sz="1200" b="1">
                <a:solidFill>
                  <a:schemeClr val="bg1"/>
                </a:solidFill>
                <a:latin typeface="Courier New" pitchFamily="49" charset="0"/>
              </a:rPr>
              <a:t>function Gizmo(id) {</a:t>
            </a:r>
          </a:p>
          <a:p>
            <a:pPr algn="l">
              <a:spcBef>
                <a:spcPct val="50000"/>
              </a:spcBef>
            </a:pPr>
            <a:r>
              <a:rPr lang="en-US" sz="1200" b="1">
                <a:solidFill>
                  <a:schemeClr val="bg1"/>
                </a:solidFill>
                <a:latin typeface="Courier New" pitchFamily="49" charset="0"/>
              </a:rPr>
              <a:t>    this.id = id;</a:t>
            </a:r>
          </a:p>
          <a:p>
            <a:pPr algn="l">
              <a:spcBef>
                <a:spcPct val="50000"/>
              </a:spcBef>
            </a:pPr>
            <a:r>
              <a:rPr lang="en-US" sz="1200" b="1">
                <a:solidFill>
                  <a:schemeClr val="bg1"/>
                </a:solidFill>
                <a:latin typeface="Courier New" pitchFamily="49" charset="0"/>
              </a:rPr>
              <a:t>}</a:t>
            </a:r>
          </a:p>
          <a:p>
            <a:pPr algn="l">
              <a:spcBef>
                <a:spcPct val="50000"/>
              </a:spcBef>
            </a:pPr>
            <a:r>
              <a:rPr lang="en-US" sz="1200" b="1">
                <a:solidFill>
                  <a:schemeClr val="bg1"/>
                </a:solidFill>
                <a:latin typeface="Courier New" pitchFamily="49" charset="0"/>
              </a:rPr>
              <a:t>Gizmo.prototype.toString = function () {</a:t>
            </a:r>
          </a:p>
          <a:p>
            <a:pPr algn="l">
              <a:spcBef>
                <a:spcPct val="50000"/>
              </a:spcBef>
            </a:pPr>
            <a:r>
              <a:rPr lang="en-US" sz="1200" b="1">
                <a:solidFill>
                  <a:schemeClr val="bg1"/>
                </a:solidFill>
                <a:latin typeface="Courier New" pitchFamily="49" charset="0"/>
              </a:rPr>
              <a:t>    return "gizmo " + this.id;</a:t>
            </a:r>
          </a:p>
          <a:p>
            <a:pPr algn="l">
              <a:spcBef>
                <a:spcPct val="50000"/>
              </a:spcBef>
            </a:pPr>
            <a:r>
              <a:rPr lang="en-US" sz="1200" b="1">
                <a:solidFill>
                  <a:schemeClr val="bg1"/>
                </a:solidFill>
                <a:latin typeface="Courier New" pitchFamily="49" charset="0"/>
              </a:rPr>
              <a:t>};</a:t>
            </a:r>
          </a:p>
        </p:txBody>
      </p:sp>
      <p:graphicFrame>
        <p:nvGraphicFramePr>
          <p:cNvPr id="213134" name="Group 142"/>
          <p:cNvGraphicFramePr>
            <a:graphicFrameLocks noGrp="1"/>
          </p:cNvGraphicFramePr>
          <p:nvPr>
            <p:ph sz="quarter" idx="4"/>
            <p:extLst>
              <p:ext uri="{D42A27DB-BD31-4B8C-83A1-F6EECF244321}">
                <p14:modId xmlns:p14="http://schemas.microsoft.com/office/powerpoint/2010/main" val="1156815415"/>
              </p:ext>
            </p:extLst>
          </p:nvPr>
        </p:nvGraphicFramePr>
        <p:xfrm>
          <a:off x="3657600" y="5029200"/>
          <a:ext cx="2743200" cy="1005840"/>
        </p:xfrm>
        <a:graphic>
          <a:graphicData uri="http://schemas.openxmlformats.org/drawingml/2006/table">
            <a:tbl>
              <a:tblPr/>
              <a:tblGrid>
                <a:gridCol w="1600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2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graphicFrame>
        <p:nvGraphicFramePr>
          <p:cNvPr id="213123" name="Group 131"/>
          <p:cNvGraphicFramePr>
            <a:graphicFrameLocks noGrp="1"/>
          </p:cNvGraphicFramePr>
          <p:nvPr/>
        </p:nvGraphicFramePr>
        <p:xfrm>
          <a:off x="914400" y="5257800"/>
          <a:ext cx="1828800" cy="670560"/>
        </p:xfrm>
        <a:graphic>
          <a:graphicData uri="http://schemas.openxmlformats.org/drawingml/2006/table">
            <a:tbl>
              <a:tblPr/>
              <a:tblGrid>
                <a:gridCol w="13716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graphicFrame>
        <p:nvGraphicFramePr>
          <p:cNvPr id="213130" name="Group 138"/>
          <p:cNvGraphicFramePr>
            <a:graphicFrameLocks noGrp="1"/>
          </p:cNvGraphicFramePr>
          <p:nvPr>
            <p:extLst>
              <p:ext uri="{D42A27DB-BD31-4B8C-83A1-F6EECF244321}">
                <p14:modId xmlns:p14="http://schemas.microsoft.com/office/powerpoint/2010/main" val="2657689047"/>
              </p:ext>
            </p:extLst>
          </p:nvPr>
        </p:nvGraphicFramePr>
        <p:xfrm>
          <a:off x="3657600" y="2286000"/>
          <a:ext cx="2743200" cy="1005840"/>
        </p:xfrm>
        <a:graphic>
          <a:graphicData uri="http://schemas.openxmlformats.org/drawingml/2006/table">
            <a:tbl>
              <a:tblPr/>
              <a:tblGrid>
                <a:gridCol w="1600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213138" name="Text Box 146"/>
          <p:cNvSpPr txBox="1">
            <a:spLocks noChangeArrowheads="1"/>
          </p:cNvSpPr>
          <p:nvPr/>
        </p:nvSpPr>
        <p:spPr bwMode="auto">
          <a:xfrm>
            <a:off x="6400800" y="449263"/>
            <a:ext cx="2284413" cy="366712"/>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new Gizmo(</a:t>
            </a:r>
            <a:r>
              <a:rPr lang="en-US" i="1">
                <a:solidFill>
                  <a:schemeClr val="bg1"/>
                </a:solidFill>
                <a:latin typeface="Cooper Md BT" pitchFamily="18" charset="0"/>
              </a:rPr>
              <a:t>string</a:t>
            </a:r>
            <a:r>
              <a:rPr lang="en-US" b="1">
                <a:solidFill>
                  <a:schemeClr val="bg1"/>
                </a:solidFill>
                <a:latin typeface="Courier New" pitchFamily="49" charset="0"/>
              </a:rPr>
              <a:t>)</a:t>
            </a:r>
          </a:p>
        </p:txBody>
      </p:sp>
      <p:sp>
        <p:nvSpPr>
          <p:cNvPr id="213139" name="Line 147"/>
          <p:cNvSpPr>
            <a:spLocks noChangeShapeType="1"/>
          </p:cNvSpPr>
          <p:nvPr/>
        </p:nvSpPr>
        <p:spPr bwMode="auto">
          <a:xfrm flipV="1">
            <a:off x="2514600" y="2286000"/>
            <a:ext cx="1143000" cy="457200"/>
          </a:xfrm>
          <a:prstGeom prst="line">
            <a:avLst/>
          </a:prstGeom>
          <a:noFill/>
          <a:ln w="127000">
            <a:solidFill>
              <a:srgbClr val="99FF66"/>
            </a:solidFill>
            <a:round/>
            <a:headEnd type="oval" w="med" len="med"/>
            <a:tailEnd type="triangle" w="med" len="med"/>
          </a:ln>
          <a:effectLst/>
        </p:spPr>
        <p:txBody>
          <a:bodyPr/>
          <a:lstStyle/>
          <a:p>
            <a:endParaRPr lang="en-US"/>
          </a:p>
        </p:txBody>
      </p:sp>
      <p:sp>
        <p:nvSpPr>
          <p:cNvPr id="213141" name="Line 149"/>
          <p:cNvSpPr>
            <a:spLocks noChangeShapeType="1"/>
          </p:cNvSpPr>
          <p:nvPr/>
        </p:nvSpPr>
        <p:spPr bwMode="auto">
          <a:xfrm flipV="1">
            <a:off x="2511425" y="5049838"/>
            <a:ext cx="1143000" cy="400050"/>
          </a:xfrm>
          <a:prstGeom prst="line">
            <a:avLst/>
          </a:prstGeom>
          <a:noFill/>
          <a:ln w="127000">
            <a:solidFill>
              <a:srgbClr val="99FF66"/>
            </a:solidFill>
            <a:round/>
            <a:headEnd type="oval" w="med" len="med"/>
            <a:tailEnd type="triangle" w="med" len="med"/>
          </a:ln>
          <a:effectLst/>
        </p:spPr>
        <p:txBody>
          <a:bodyPr/>
          <a:lstStyle/>
          <a:p>
            <a:endParaRPr lang="en-US"/>
          </a:p>
        </p:txBody>
      </p:sp>
      <p:sp>
        <p:nvSpPr>
          <p:cNvPr id="213135" name="Text Box 143"/>
          <p:cNvSpPr txBox="1">
            <a:spLocks noChangeArrowheads="1"/>
          </p:cNvSpPr>
          <p:nvPr/>
        </p:nvSpPr>
        <p:spPr bwMode="auto">
          <a:xfrm>
            <a:off x="914400" y="2057400"/>
            <a:ext cx="866775" cy="366713"/>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Gizmo</a:t>
            </a:r>
          </a:p>
        </p:txBody>
      </p:sp>
      <p:sp>
        <p:nvSpPr>
          <p:cNvPr id="213137" name="Text Box 145"/>
          <p:cNvSpPr txBox="1">
            <a:spLocks noChangeArrowheads="1"/>
          </p:cNvSpPr>
          <p:nvPr/>
        </p:nvSpPr>
        <p:spPr bwMode="auto">
          <a:xfrm>
            <a:off x="914400" y="4800600"/>
            <a:ext cx="1003300" cy="366713"/>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Object</a:t>
            </a:r>
          </a:p>
        </p:txBody>
      </p:sp>
    </p:spTree>
  </p:cSld>
  <p:clrMapOvr>
    <a:masterClrMapping/>
  </p:clrMapOvr>
  <p:transition spd="slow">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25283" name="Group 3"/>
          <p:cNvGraphicFramePr>
            <a:graphicFrameLocks noGrp="1"/>
          </p:cNvGraphicFramePr>
          <p:nvPr>
            <p:ph sz="quarter" idx="1"/>
          </p:nvPr>
        </p:nvGraphicFramePr>
        <p:xfrm>
          <a:off x="914400" y="2562225"/>
          <a:ext cx="1798638" cy="670560"/>
        </p:xfrm>
        <a:graphic>
          <a:graphicData uri="http://schemas.openxmlformats.org/drawingml/2006/table">
            <a:tbl>
              <a:tblPr/>
              <a:tblGrid>
                <a:gridCol w="1371600">
                  <a:extLst>
                    <a:ext uri="{9D8B030D-6E8A-4147-A177-3AD203B41FA5}">
                      <a16:colId xmlns:a16="http://schemas.microsoft.com/office/drawing/2014/main" val="20000"/>
                    </a:ext>
                  </a:extLst>
                </a:gridCol>
                <a:gridCol w="427038">
                  <a:extLst>
                    <a:ext uri="{9D8B030D-6E8A-4147-A177-3AD203B41FA5}">
                      <a16:colId xmlns:a16="http://schemas.microsoft.com/office/drawing/2014/main" val="20001"/>
                    </a:ext>
                  </a:extLst>
                </a:gridCol>
              </a:tblGrid>
              <a:tr h="23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1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graphicFrame>
        <p:nvGraphicFramePr>
          <p:cNvPr id="225294" name="Group 14"/>
          <p:cNvGraphicFramePr>
            <a:graphicFrameLocks noGrp="1"/>
          </p:cNvGraphicFramePr>
          <p:nvPr>
            <p:ph sz="quarter" idx="2"/>
            <p:extLst>
              <p:ext uri="{D42A27DB-BD31-4B8C-83A1-F6EECF244321}">
                <p14:modId xmlns:p14="http://schemas.microsoft.com/office/powerpoint/2010/main" val="2843129163"/>
              </p:ext>
            </p:extLst>
          </p:nvPr>
        </p:nvGraphicFramePr>
        <p:xfrm>
          <a:off x="6400800" y="914400"/>
          <a:ext cx="1828800" cy="694055"/>
        </p:xfrm>
        <a:graphic>
          <a:graphicData uri="http://schemas.openxmlformats.org/drawingml/2006/table">
            <a:tbl>
              <a:tblPr/>
              <a:tblGrid>
                <a:gridCol w="590550">
                  <a:extLst>
                    <a:ext uri="{9D8B030D-6E8A-4147-A177-3AD203B41FA5}">
                      <a16:colId xmlns:a16="http://schemas.microsoft.com/office/drawing/2014/main" val="20000"/>
                    </a:ext>
                  </a:extLst>
                </a:gridCol>
                <a:gridCol w="1238250">
                  <a:extLst>
                    <a:ext uri="{9D8B030D-6E8A-4147-A177-3AD203B41FA5}">
                      <a16:colId xmlns:a16="http://schemas.microsoft.com/office/drawing/2014/main" val="20001"/>
                    </a:ext>
                  </a:extLst>
                </a:gridCol>
              </a:tblGrid>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225316" name="Text Box 36"/>
          <p:cNvSpPr txBox="1">
            <a:spLocks noChangeArrowheads="1"/>
          </p:cNvSpPr>
          <p:nvPr/>
        </p:nvSpPr>
        <p:spPr bwMode="auto">
          <a:xfrm>
            <a:off x="288925" y="525463"/>
            <a:ext cx="7772400" cy="1647825"/>
          </a:xfrm>
          <a:prstGeom prst="rect">
            <a:avLst/>
          </a:prstGeom>
          <a:noFill/>
          <a:ln w="9525">
            <a:noFill/>
            <a:miter lim="800000"/>
            <a:headEnd/>
            <a:tailEnd/>
          </a:ln>
          <a:effectLst/>
        </p:spPr>
        <p:txBody>
          <a:bodyPr>
            <a:spAutoFit/>
          </a:bodyPr>
          <a:lstStyle/>
          <a:p>
            <a:pPr algn="l">
              <a:spcBef>
                <a:spcPct val="50000"/>
              </a:spcBef>
            </a:pPr>
            <a:r>
              <a:rPr lang="en-US" sz="1200" b="1">
                <a:solidFill>
                  <a:schemeClr val="bg1"/>
                </a:solidFill>
                <a:latin typeface="Courier New" pitchFamily="49" charset="0"/>
              </a:rPr>
              <a:t>function Gizmo(id) {</a:t>
            </a:r>
          </a:p>
          <a:p>
            <a:pPr algn="l">
              <a:spcBef>
                <a:spcPct val="50000"/>
              </a:spcBef>
            </a:pPr>
            <a:r>
              <a:rPr lang="en-US" sz="1200" b="1">
                <a:solidFill>
                  <a:schemeClr val="bg1"/>
                </a:solidFill>
                <a:latin typeface="Courier New" pitchFamily="49" charset="0"/>
              </a:rPr>
              <a:t>    this.id = id;</a:t>
            </a:r>
          </a:p>
          <a:p>
            <a:pPr algn="l">
              <a:spcBef>
                <a:spcPct val="50000"/>
              </a:spcBef>
            </a:pPr>
            <a:r>
              <a:rPr lang="en-US" sz="1200" b="1">
                <a:solidFill>
                  <a:schemeClr val="bg1"/>
                </a:solidFill>
                <a:latin typeface="Courier New" pitchFamily="49" charset="0"/>
              </a:rPr>
              <a:t>}</a:t>
            </a:r>
          </a:p>
          <a:p>
            <a:pPr algn="l">
              <a:spcBef>
                <a:spcPct val="50000"/>
              </a:spcBef>
            </a:pPr>
            <a:r>
              <a:rPr lang="en-US" sz="1200" b="1">
                <a:solidFill>
                  <a:schemeClr val="bg1"/>
                </a:solidFill>
                <a:latin typeface="Courier New" pitchFamily="49" charset="0"/>
              </a:rPr>
              <a:t>Gizmo.prototype.toString = function () {</a:t>
            </a:r>
          </a:p>
          <a:p>
            <a:pPr algn="l">
              <a:spcBef>
                <a:spcPct val="50000"/>
              </a:spcBef>
            </a:pPr>
            <a:r>
              <a:rPr lang="en-US" sz="1200" b="1">
                <a:solidFill>
                  <a:schemeClr val="bg1"/>
                </a:solidFill>
                <a:latin typeface="Courier New" pitchFamily="49" charset="0"/>
              </a:rPr>
              <a:t>    return "gizmo " + this.id;</a:t>
            </a:r>
          </a:p>
          <a:p>
            <a:pPr algn="l">
              <a:spcBef>
                <a:spcPct val="50000"/>
              </a:spcBef>
            </a:pPr>
            <a:r>
              <a:rPr lang="en-US" sz="1200" b="1">
                <a:solidFill>
                  <a:schemeClr val="bg1"/>
                </a:solidFill>
                <a:latin typeface="Courier New" pitchFamily="49" charset="0"/>
              </a:rPr>
              <a:t>};</a:t>
            </a:r>
          </a:p>
        </p:txBody>
      </p:sp>
      <p:graphicFrame>
        <p:nvGraphicFramePr>
          <p:cNvPr id="225317" name="Group 37"/>
          <p:cNvGraphicFramePr>
            <a:graphicFrameLocks noGrp="1"/>
          </p:cNvGraphicFramePr>
          <p:nvPr>
            <p:ph sz="quarter" idx="4"/>
            <p:extLst>
              <p:ext uri="{D42A27DB-BD31-4B8C-83A1-F6EECF244321}">
                <p14:modId xmlns:p14="http://schemas.microsoft.com/office/powerpoint/2010/main" val="2140511500"/>
              </p:ext>
            </p:extLst>
          </p:nvPr>
        </p:nvGraphicFramePr>
        <p:xfrm>
          <a:off x="3657600" y="5029200"/>
          <a:ext cx="2743200" cy="1005840"/>
        </p:xfrm>
        <a:graphic>
          <a:graphicData uri="http://schemas.openxmlformats.org/drawingml/2006/table">
            <a:tbl>
              <a:tblPr/>
              <a:tblGrid>
                <a:gridCol w="1600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2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graphicFrame>
        <p:nvGraphicFramePr>
          <p:cNvPr id="225331" name="Group 51"/>
          <p:cNvGraphicFramePr>
            <a:graphicFrameLocks noGrp="1"/>
          </p:cNvGraphicFramePr>
          <p:nvPr/>
        </p:nvGraphicFramePr>
        <p:xfrm>
          <a:off x="914400" y="5257800"/>
          <a:ext cx="1828800" cy="670560"/>
        </p:xfrm>
        <a:graphic>
          <a:graphicData uri="http://schemas.openxmlformats.org/drawingml/2006/table">
            <a:tbl>
              <a:tblPr/>
              <a:tblGrid>
                <a:gridCol w="13716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graphicFrame>
        <p:nvGraphicFramePr>
          <p:cNvPr id="225356" name="Group 76"/>
          <p:cNvGraphicFramePr>
            <a:graphicFrameLocks noGrp="1"/>
          </p:cNvGraphicFramePr>
          <p:nvPr>
            <p:extLst>
              <p:ext uri="{D42A27DB-BD31-4B8C-83A1-F6EECF244321}">
                <p14:modId xmlns:p14="http://schemas.microsoft.com/office/powerpoint/2010/main" val="2186075874"/>
              </p:ext>
            </p:extLst>
          </p:nvPr>
        </p:nvGraphicFramePr>
        <p:xfrm>
          <a:off x="3657600" y="2286000"/>
          <a:ext cx="2743200" cy="1005840"/>
        </p:xfrm>
        <a:graphic>
          <a:graphicData uri="http://schemas.openxmlformats.org/drawingml/2006/table">
            <a:tbl>
              <a:tblPr/>
              <a:tblGrid>
                <a:gridCol w="1600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225370" name="Text Box 90"/>
          <p:cNvSpPr txBox="1">
            <a:spLocks noChangeArrowheads="1"/>
          </p:cNvSpPr>
          <p:nvPr/>
        </p:nvSpPr>
        <p:spPr bwMode="auto">
          <a:xfrm>
            <a:off x="6400800" y="449263"/>
            <a:ext cx="2284413" cy="366712"/>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new Gizmo(</a:t>
            </a:r>
            <a:r>
              <a:rPr lang="en-US" i="1">
                <a:solidFill>
                  <a:schemeClr val="bg1"/>
                </a:solidFill>
                <a:latin typeface="Cooper Md BT" pitchFamily="18" charset="0"/>
              </a:rPr>
              <a:t>string</a:t>
            </a:r>
            <a:r>
              <a:rPr lang="en-US" b="1">
                <a:solidFill>
                  <a:schemeClr val="bg1"/>
                </a:solidFill>
                <a:latin typeface="Courier New" pitchFamily="49" charset="0"/>
              </a:rPr>
              <a:t>)</a:t>
            </a:r>
          </a:p>
        </p:txBody>
      </p:sp>
      <p:sp>
        <p:nvSpPr>
          <p:cNvPr id="225371" name="Line 91"/>
          <p:cNvSpPr>
            <a:spLocks noChangeShapeType="1"/>
          </p:cNvSpPr>
          <p:nvPr/>
        </p:nvSpPr>
        <p:spPr bwMode="auto">
          <a:xfrm flipV="1">
            <a:off x="2514600" y="2286000"/>
            <a:ext cx="1143000" cy="457200"/>
          </a:xfrm>
          <a:prstGeom prst="line">
            <a:avLst/>
          </a:prstGeom>
          <a:noFill/>
          <a:ln w="127000">
            <a:solidFill>
              <a:srgbClr val="99FF66"/>
            </a:solidFill>
            <a:round/>
            <a:headEnd type="oval" w="med" len="med"/>
            <a:tailEnd type="triangle" w="med" len="med"/>
          </a:ln>
          <a:effectLst/>
        </p:spPr>
        <p:txBody>
          <a:bodyPr/>
          <a:lstStyle/>
          <a:p>
            <a:endParaRPr lang="en-US"/>
          </a:p>
        </p:txBody>
      </p:sp>
      <p:sp>
        <p:nvSpPr>
          <p:cNvPr id="225378" name="Line 98"/>
          <p:cNvSpPr>
            <a:spLocks noChangeShapeType="1"/>
          </p:cNvSpPr>
          <p:nvPr/>
        </p:nvSpPr>
        <p:spPr bwMode="auto">
          <a:xfrm flipV="1">
            <a:off x="2511425" y="5049838"/>
            <a:ext cx="1143000" cy="400050"/>
          </a:xfrm>
          <a:prstGeom prst="line">
            <a:avLst/>
          </a:prstGeom>
          <a:noFill/>
          <a:ln w="127000">
            <a:solidFill>
              <a:srgbClr val="99FF66"/>
            </a:solidFill>
            <a:round/>
            <a:headEnd type="oval" w="med" len="med"/>
            <a:tailEnd type="triangle" w="med" len="med"/>
          </a:ln>
          <a:effectLst/>
        </p:spPr>
        <p:txBody>
          <a:bodyPr/>
          <a:lstStyle/>
          <a:p>
            <a:endParaRPr lang="en-US"/>
          </a:p>
        </p:txBody>
      </p:sp>
      <p:cxnSp>
        <p:nvCxnSpPr>
          <p:cNvPr id="225379" name="AutoShape 99"/>
          <p:cNvCxnSpPr>
            <a:cxnSpLocks noChangeShapeType="1"/>
          </p:cNvCxnSpPr>
          <p:nvPr/>
        </p:nvCxnSpPr>
        <p:spPr bwMode="auto">
          <a:xfrm rot="16200000" flipH="1" flipV="1">
            <a:off x="3240881" y="81757"/>
            <a:ext cx="261937" cy="4914900"/>
          </a:xfrm>
          <a:prstGeom prst="curvedConnector3">
            <a:avLst>
              <a:gd name="adj1" fmla="val -87273"/>
            </a:avLst>
          </a:prstGeom>
          <a:noFill/>
          <a:ln w="127000">
            <a:solidFill>
              <a:srgbClr val="9900FF"/>
            </a:solidFill>
            <a:round/>
            <a:headEnd type="oval" w="med" len="med"/>
            <a:tailEnd type="triangle" w="med" len="med"/>
          </a:ln>
          <a:effectLst/>
        </p:spPr>
      </p:cxnSp>
      <p:cxnSp>
        <p:nvCxnSpPr>
          <p:cNvPr id="225381" name="AutoShape 101"/>
          <p:cNvCxnSpPr>
            <a:cxnSpLocks noChangeShapeType="1"/>
          </p:cNvCxnSpPr>
          <p:nvPr/>
        </p:nvCxnSpPr>
        <p:spPr bwMode="auto">
          <a:xfrm rot="16200000" flipH="1" flipV="1">
            <a:off x="3248819" y="2810669"/>
            <a:ext cx="261938" cy="4914900"/>
          </a:xfrm>
          <a:prstGeom prst="curvedConnector3">
            <a:avLst>
              <a:gd name="adj1" fmla="val -87273"/>
            </a:avLst>
          </a:prstGeom>
          <a:noFill/>
          <a:ln w="127000">
            <a:solidFill>
              <a:srgbClr val="9900FF"/>
            </a:solidFill>
            <a:round/>
            <a:headEnd type="oval" w="med" len="med"/>
            <a:tailEnd type="triangle" w="med" len="med"/>
          </a:ln>
          <a:effectLst/>
        </p:spPr>
      </p:cxnSp>
      <p:sp>
        <p:nvSpPr>
          <p:cNvPr id="225383" name="Text Box 103"/>
          <p:cNvSpPr txBox="1">
            <a:spLocks noChangeArrowheads="1"/>
          </p:cNvSpPr>
          <p:nvPr/>
        </p:nvSpPr>
        <p:spPr bwMode="auto">
          <a:xfrm>
            <a:off x="914400" y="2057400"/>
            <a:ext cx="866775" cy="366713"/>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Gizmo</a:t>
            </a:r>
          </a:p>
        </p:txBody>
      </p:sp>
      <p:sp>
        <p:nvSpPr>
          <p:cNvPr id="225384" name="Text Box 104"/>
          <p:cNvSpPr txBox="1">
            <a:spLocks noChangeArrowheads="1"/>
          </p:cNvSpPr>
          <p:nvPr/>
        </p:nvSpPr>
        <p:spPr bwMode="auto">
          <a:xfrm>
            <a:off x="914400" y="4800600"/>
            <a:ext cx="1003300" cy="366713"/>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Object</a:t>
            </a:r>
          </a:p>
        </p:txBody>
      </p:sp>
    </p:spTree>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40" name="Text Box 36"/>
          <p:cNvSpPr txBox="1">
            <a:spLocks noChangeArrowheads="1"/>
          </p:cNvSpPr>
          <p:nvPr/>
        </p:nvSpPr>
        <p:spPr bwMode="auto">
          <a:xfrm>
            <a:off x="288925" y="525463"/>
            <a:ext cx="7772400" cy="1647825"/>
          </a:xfrm>
          <a:prstGeom prst="rect">
            <a:avLst/>
          </a:prstGeom>
          <a:noFill/>
          <a:ln w="9525">
            <a:noFill/>
            <a:miter lim="800000"/>
            <a:headEnd/>
            <a:tailEnd/>
          </a:ln>
          <a:effectLst/>
        </p:spPr>
        <p:txBody>
          <a:bodyPr>
            <a:spAutoFit/>
          </a:bodyPr>
          <a:lstStyle/>
          <a:p>
            <a:pPr algn="l">
              <a:spcBef>
                <a:spcPct val="50000"/>
              </a:spcBef>
            </a:pPr>
            <a:r>
              <a:rPr lang="en-US" sz="1200" b="1" dirty="0">
                <a:solidFill>
                  <a:schemeClr val="bg1"/>
                </a:solidFill>
                <a:latin typeface="Courier New" pitchFamily="49" charset="0"/>
              </a:rPr>
              <a:t>function Gizmo(id) {</a:t>
            </a:r>
          </a:p>
          <a:p>
            <a:pPr algn="l">
              <a:spcBef>
                <a:spcPct val="50000"/>
              </a:spcBef>
            </a:pPr>
            <a:r>
              <a:rPr lang="en-US" sz="1200" b="1" dirty="0">
                <a:solidFill>
                  <a:schemeClr val="bg1"/>
                </a:solidFill>
                <a:latin typeface="Courier New" pitchFamily="49" charset="0"/>
              </a:rPr>
              <a:t>    this.id = id;</a:t>
            </a:r>
          </a:p>
          <a:p>
            <a:pPr algn="l">
              <a:spcBef>
                <a:spcPct val="50000"/>
              </a:spcBef>
            </a:pPr>
            <a:r>
              <a:rPr lang="en-US" sz="1200" b="1" dirty="0">
                <a:solidFill>
                  <a:schemeClr val="bg1"/>
                </a:solidFill>
                <a:latin typeface="Courier New" pitchFamily="49" charset="0"/>
              </a:rPr>
              <a:t>}</a:t>
            </a:r>
          </a:p>
          <a:p>
            <a:pPr algn="l">
              <a:spcBef>
                <a:spcPct val="50000"/>
              </a:spcBef>
            </a:pPr>
            <a:r>
              <a:rPr lang="en-US" sz="1200" b="1" dirty="0" err="1">
                <a:solidFill>
                  <a:schemeClr val="bg1"/>
                </a:solidFill>
                <a:latin typeface="Courier New" pitchFamily="49" charset="0"/>
              </a:rPr>
              <a:t>Gizmo.prototype.toString</a:t>
            </a:r>
            <a:r>
              <a:rPr lang="en-US" sz="1200" b="1" dirty="0">
                <a:solidFill>
                  <a:schemeClr val="bg1"/>
                </a:solidFill>
                <a:latin typeface="Courier New" pitchFamily="49" charset="0"/>
              </a:rPr>
              <a:t> = function () {</a:t>
            </a:r>
          </a:p>
          <a:p>
            <a:pPr algn="l">
              <a:spcBef>
                <a:spcPct val="50000"/>
              </a:spcBef>
            </a:pPr>
            <a:r>
              <a:rPr lang="en-US" sz="1200" b="1" dirty="0">
                <a:solidFill>
                  <a:schemeClr val="bg1"/>
                </a:solidFill>
                <a:latin typeface="Courier New" pitchFamily="49" charset="0"/>
              </a:rPr>
              <a:t>    return "gizmo " + this.id;</a:t>
            </a:r>
          </a:p>
          <a:p>
            <a:pPr algn="l">
              <a:spcBef>
                <a:spcPct val="50000"/>
              </a:spcBef>
            </a:pPr>
            <a:r>
              <a:rPr lang="en-US" sz="1200" b="1" dirty="0">
                <a:solidFill>
                  <a:schemeClr val="bg1"/>
                </a:solidFill>
                <a:latin typeface="Courier New" pitchFamily="49" charset="0"/>
              </a:rPr>
              <a:t>};</a:t>
            </a:r>
          </a:p>
        </p:txBody>
      </p:sp>
      <p:graphicFrame>
        <p:nvGraphicFramePr>
          <p:cNvPr id="226307" name="Group 3"/>
          <p:cNvGraphicFramePr>
            <a:graphicFrameLocks noGrp="1"/>
          </p:cNvGraphicFramePr>
          <p:nvPr>
            <p:ph sz="quarter" idx="1"/>
          </p:nvPr>
        </p:nvGraphicFramePr>
        <p:xfrm>
          <a:off x="914400" y="2562225"/>
          <a:ext cx="1798638" cy="670560"/>
        </p:xfrm>
        <a:graphic>
          <a:graphicData uri="http://schemas.openxmlformats.org/drawingml/2006/table">
            <a:tbl>
              <a:tblPr/>
              <a:tblGrid>
                <a:gridCol w="1371600">
                  <a:extLst>
                    <a:ext uri="{9D8B030D-6E8A-4147-A177-3AD203B41FA5}">
                      <a16:colId xmlns:a16="http://schemas.microsoft.com/office/drawing/2014/main" val="20000"/>
                    </a:ext>
                  </a:extLst>
                </a:gridCol>
                <a:gridCol w="427038">
                  <a:extLst>
                    <a:ext uri="{9D8B030D-6E8A-4147-A177-3AD203B41FA5}">
                      <a16:colId xmlns:a16="http://schemas.microsoft.com/office/drawing/2014/main" val="20001"/>
                    </a:ext>
                  </a:extLst>
                </a:gridCol>
              </a:tblGrid>
              <a:tr h="23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1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graphicFrame>
        <p:nvGraphicFramePr>
          <p:cNvPr id="226318" name="Group 14"/>
          <p:cNvGraphicFramePr>
            <a:graphicFrameLocks noGrp="1"/>
          </p:cNvGraphicFramePr>
          <p:nvPr>
            <p:ph sz="quarter" idx="2"/>
            <p:extLst>
              <p:ext uri="{D42A27DB-BD31-4B8C-83A1-F6EECF244321}">
                <p14:modId xmlns:p14="http://schemas.microsoft.com/office/powerpoint/2010/main" val="697531508"/>
              </p:ext>
            </p:extLst>
          </p:nvPr>
        </p:nvGraphicFramePr>
        <p:xfrm>
          <a:off x="6400800" y="914400"/>
          <a:ext cx="1828800" cy="694055"/>
        </p:xfrm>
        <a:graphic>
          <a:graphicData uri="http://schemas.openxmlformats.org/drawingml/2006/table">
            <a:tbl>
              <a:tblPr/>
              <a:tblGrid>
                <a:gridCol w="590550">
                  <a:extLst>
                    <a:ext uri="{9D8B030D-6E8A-4147-A177-3AD203B41FA5}">
                      <a16:colId xmlns:a16="http://schemas.microsoft.com/office/drawing/2014/main" val="20000"/>
                    </a:ext>
                  </a:extLst>
                </a:gridCol>
                <a:gridCol w="1238250">
                  <a:extLst>
                    <a:ext uri="{9D8B030D-6E8A-4147-A177-3AD203B41FA5}">
                      <a16:colId xmlns:a16="http://schemas.microsoft.com/office/drawing/2014/main" val="20001"/>
                    </a:ext>
                  </a:extLst>
                </a:gridCol>
              </a:tblGrid>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graphicFrame>
        <p:nvGraphicFramePr>
          <p:cNvPr id="226341" name="Group 37"/>
          <p:cNvGraphicFramePr>
            <a:graphicFrameLocks noGrp="1"/>
          </p:cNvGraphicFramePr>
          <p:nvPr>
            <p:ph sz="quarter" idx="4"/>
            <p:extLst>
              <p:ext uri="{D42A27DB-BD31-4B8C-83A1-F6EECF244321}">
                <p14:modId xmlns:p14="http://schemas.microsoft.com/office/powerpoint/2010/main" val="3358366204"/>
              </p:ext>
            </p:extLst>
          </p:nvPr>
        </p:nvGraphicFramePr>
        <p:xfrm>
          <a:off x="3657600" y="5029200"/>
          <a:ext cx="2743200" cy="1005840"/>
        </p:xfrm>
        <a:graphic>
          <a:graphicData uri="http://schemas.openxmlformats.org/drawingml/2006/table">
            <a:tbl>
              <a:tblPr/>
              <a:tblGrid>
                <a:gridCol w="1600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2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graphicFrame>
        <p:nvGraphicFramePr>
          <p:cNvPr id="226355" name="Group 51"/>
          <p:cNvGraphicFramePr>
            <a:graphicFrameLocks noGrp="1"/>
          </p:cNvGraphicFramePr>
          <p:nvPr/>
        </p:nvGraphicFramePr>
        <p:xfrm>
          <a:off x="914400" y="5257800"/>
          <a:ext cx="1828800" cy="670560"/>
        </p:xfrm>
        <a:graphic>
          <a:graphicData uri="http://schemas.openxmlformats.org/drawingml/2006/table">
            <a:tbl>
              <a:tblPr/>
              <a:tblGrid>
                <a:gridCol w="13716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graphicFrame>
        <p:nvGraphicFramePr>
          <p:cNvPr id="226380" name="Group 76"/>
          <p:cNvGraphicFramePr>
            <a:graphicFrameLocks noGrp="1"/>
          </p:cNvGraphicFramePr>
          <p:nvPr>
            <p:extLst>
              <p:ext uri="{D42A27DB-BD31-4B8C-83A1-F6EECF244321}">
                <p14:modId xmlns:p14="http://schemas.microsoft.com/office/powerpoint/2010/main" val="56717314"/>
              </p:ext>
            </p:extLst>
          </p:nvPr>
        </p:nvGraphicFramePr>
        <p:xfrm>
          <a:off x="3657600" y="2286000"/>
          <a:ext cx="2743200" cy="1005840"/>
        </p:xfrm>
        <a:graphic>
          <a:graphicData uri="http://schemas.openxmlformats.org/drawingml/2006/table">
            <a:tbl>
              <a:tblPr/>
              <a:tblGrid>
                <a:gridCol w="1600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226394" name="Text Box 90"/>
          <p:cNvSpPr txBox="1">
            <a:spLocks noChangeArrowheads="1"/>
          </p:cNvSpPr>
          <p:nvPr/>
        </p:nvSpPr>
        <p:spPr bwMode="auto">
          <a:xfrm>
            <a:off x="6400800" y="449263"/>
            <a:ext cx="2284413" cy="366712"/>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new Gizmo(</a:t>
            </a:r>
            <a:r>
              <a:rPr lang="en-US" i="1">
                <a:solidFill>
                  <a:schemeClr val="bg1"/>
                </a:solidFill>
                <a:latin typeface="Cooper Md BT" pitchFamily="18" charset="0"/>
              </a:rPr>
              <a:t>string</a:t>
            </a:r>
            <a:r>
              <a:rPr lang="en-US" b="1">
                <a:solidFill>
                  <a:schemeClr val="bg1"/>
                </a:solidFill>
                <a:latin typeface="Courier New" pitchFamily="49" charset="0"/>
              </a:rPr>
              <a:t>)</a:t>
            </a:r>
          </a:p>
        </p:txBody>
      </p:sp>
      <p:sp>
        <p:nvSpPr>
          <p:cNvPr id="226395" name="Line 91"/>
          <p:cNvSpPr>
            <a:spLocks noChangeShapeType="1"/>
          </p:cNvSpPr>
          <p:nvPr/>
        </p:nvSpPr>
        <p:spPr bwMode="auto">
          <a:xfrm flipV="1">
            <a:off x="2514600" y="2286000"/>
            <a:ext cx="1143000" cy="457200"/>
          </a:xfrm>
          <a:prstGeom prst="line">
            <a:avLst/>
          </a:prstGeom>
          <a:noFill/>
          <a:ln w="127000">
            <a:solidFill>
              <a:srgbClr val="99FF66"/>
            </a:solidFill>
            <a:round/>
            <a:headEnd type="oval" w="med" len="med"/>
            <a:tailEnd type="triangle" w="med" len="med"/>
          </a:ln>
          <a:effectLst/>
        </p:spPr>
        <p:txBody>
          <a:bodyPr/>
          <a:lstStyle/>
          <a:p>
            <a:endParaRPr lang="en-US"/>
          </a:p>
        </p:txBody>
      </p:sp>
      <p:sp>
        <p:nvSpPr>
          <p:cNvPr id="226402" name="Line 98"/>
          <p:cNvSpPr>
            <a:spLocks noChangeShapeType="1"/>
          </p:cNvSpPr>
          <p:nvPr/>
        </p:nvSpPr>
        <p:spPr bwMode="auto">
          <a:xfrm flipV="1">
            <a:off x="2511425" y="5049838"/>
            <a:ext cx="1143000" cy="400050"/>
          </a:xfrm>
          <a:prstGeom prst="line">
            <a:avLst/>
          </a:prstGeom>
          <a:noFill/>
          <a:ln w="127000">
            <a:solidFill>
              <a:srgbClr val="99FF66"/>
            </a:solidFill>
            <a:round/>
            <a:headEnd type="oval" w="med" len="med"/>
            <a:tailEnd type="triangle" w="med" len="med"/>
          </a:ln>
          <a:effectLst/>
        </p:spPr>
        <p:txBody>
          <a:bodyPr/>
          <a:lstStyle/>
          <a:p>
            <a:endParaRPr lang="en-US"/>
          </a:p>
        </p:txBody>
      </p:sp>
      <p:cxnSp>
        <p:nvCxnSpPr>
          <p:cNvPr id="226403" name="AutoShape 99"/>
          <p:cNvCxnSpPr>
            <a:cxnSpLocks noChangeShapeType="1"/>
          </p:cNvCxnSpPr>
          <p:nvPr/>
        </p:nvCxnSpPr>
        <p:spPr bwMode="auto">
          <a:xfrm rot="16200000" flipH="1" flipV="1">
            <a:off x="3240881" y="81757"/>
            <a:ext cx="261937" cy="4914900"/>
          </a:xfrm>
          <a:prstGeom prst="curvedConnector3">
            <a:avLst>
              <a:gd name="adj1" fmla="val -87273"/>
            </a:avLst>
          </a:prstGeom>
          <a:noFill/>
          <a:ln w="127000">
            <a:solidFill>
              <a:srgbClr val="9900FF"/>
            </a:solidFill>
            <a:round/>
            <a:headEnd type="oval" w="med" len="med"/>
            <a:tailEnd type="triangle" w="med" len="med"/>
          </a:ln>
          <a:effectLst/>
        </p:spPr>
      </p:cxnSp>
      <p:cxnSp>
        <p:nvCxnSpPr>
          <p:cNvPr id="226405" name="AutoShape 101"/>
          <p:cNvCxnSpPr>
            <a:cxnSpLocks noChangeShapeType="1"/>
          </p:cNvCxnSpPr>
          <p:nvPr/>
        </p:nvCxnSpPr>
        <p:spPr bwMode="auto">
          <a:xfrm rot="16200000" flipH="1" flipV="1">
            <a:off x="3248819" y="2810669"/>
            <a:ext cx="261938" cy="4914900"/>
          </a:xfrm>
          <a:prstGeom prst="curvedConnector3">
            <a:avLst>
              <a:gd name="adj1" fmla="val -87273"/>
            </a:avLst>
          </a:prstGeom>
          <a:noFill/>
          <a:ln w="127000">
            <a:solidFill>
              <a:srgbClr val="9900FF"/>
            </a:solidFill>
            <a:round/>
            <a:headEnd type="oval" w="med" len="med"/>
            <a:tailEnd type="triangle" w="med" len="med"/>
          </a:ln>
          <a:effectLst/>
        </p:spPr>
      </p:cxnSp>
      <p:sp>
        <p:nvSpPr>
          <p:cNvPr id="226407" name="Text Box 103"/>
          <p:cNvSpPr txBox="1">
            <a:spLocks noChangeArrowheads="1"/>
          </p:cNvSpPr>
          <p:nvPr/>
        </p:nvSpPr>
        <p:spPr bwMode="auto">
          <a:xfrm>
            <a:off x="914400" y="2057400"/>
            <a:ext cx="866775" cy="366713"/>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Gizmo</a:t>
            </a:r>
          </a:p>
        </p:txBody>
      </p:sp>
      <p:sp>
        <p:nvSpPr>
          <p:cNvPr id="226397" name="Line 93"/>
          <p:cNvSpPr>
            <a:spLocks noChangeShapeType="1"/>
          </p:cNvSpPr>
          <p:nvPr/>
        </p:nvSpPr>
        <p:spPr bwMode="auto">
          <a:xfrm flipH="1">
            <a:off x="3667125" y="1385888"/>
            <a:ext cx="3868738" cy="896937"/>
          </a:xfrm>
          <a:prstGeom prst="line">
            <a:avLst/>
          </a:prstGeom>
          <a:noFill/>
          <a:ln w="127000">
            <a:solidFill>
              <a:srgbClr val="FF0101"/>
            </a:solidFill>
            <a:round/>
            <a:headEnd type="oval" w="med" len="med"/>
            <a:tailEnd type="triangle" w="med" len="med"/>
          </a:ln>
          <a:effectLst/>
        </p:spPr>
        <p:txBody>
          <a:bodyPr/>
          <a:lstStyle/>
          <a:p>
            <a:endParaRPr lang="en-US"/>
          </a:p>
        </p:txBody>
      </p:sp>
      <p:sp>
        <p:nvSpPr>
          <p:cNvPr id="226408" name="Text Box 104"/>
          <p:cNvSpPr txBox="1">
            <a:spLocks noChangeArrowheads="1"/>
          </p:cNvSpPr>
          <p:nvPr/>
        </p:nvSpPr>
        <p:spPr bwMode="auto">
          <a:xfrm>
            <a:off x="914400" y="4800600"/>
            <a:ext cx="1003300" cy="366713"/>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Object</a:t>
            </a:r>
          </a:p>
        </p:txBody>
      </p:sp>
      <p:sp>
        <p:nvSpPr>
          <p:cNvPr id="226400" name="Line 96"/>
          <p:cNvSpPr>
            <a:spLocks noChangeShapeType="1"/>
          </p:cNvSpPr>
          <p:nvPr/>
        </p:nvSpPr>
        <p:spPr bwMode="auto">
          <a:xfrm flipH="1">
            <a:off x="3805238" y="3074988"/>
            <a:ext cx="2052637" cy="1927225"/>
          </a:xfrm>
          <a:prstGeom prst="line">
            <a:avLst/>
          </a:prstGeom>
          <a:noFill/>
          <a:ln w="127000">
            <a:solidFill>
              <a:srgbClr val="FF0101"/>
            </a:solidFill>
            <a:round/>
            <a:headEnd type="oval" w="med" len="med"/>
            <a:tailEnd type="triangle" w="med" len="med"/>
          </a:ln>
          <a:effectLst/>
        </p:spPr>
        <p:txBody>
          <a:bodyPr/>
          <a:lstStyle/>
          <a:p>
            <a:endParaRPr lang="en-US"/>
          </a:p>
        </p:txBody>
      </p:sp>
    </p:spTree>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b="1" smtClean="0">
                <a:latin typeface="Courier New" pitchFamily="49" charset="0"/>
                <a:cs typeface="Courier New" pitchFamily="49" charset="0"/>
              </a:rPr>
              <a:t>new</a:t>
            </a:r>
            <a:r>
              <a:rPr lang="en-US" smtClean="0"/>
              <a:t> prefix operator</a:t>
            </a:r>
          </a:p>
        </p:txBody>
      </p:sp>
      <p:sp>
        <p:nvSpPr>
          <p:cNvPr id="22531" name="Content Placeholder 2"/>
          <p:cNvSpPr>
            <a:spLocks noGrp="1"/>
          </p:cNvSpPr>
          <p:nvPr>
            <p:ph idx="1"/>
          </p:nvPr>
        </p:nvSpPr>
        <p:spPr>
          <a:xfrm>
            <a:off x="457200" y="1600200"/>
            <a:ext cx="8686800" cy="5029200"/>
          </a:xfrm>
        </p:spPr>
        <p:txBody>
          <a:bodyPr/>
          <a:lstStyle/>
          <a:p>
            <a:pPr>
              <a:buFontTx/>
              <a:buNone/>
            </a:pPr>
            <a:r>
              <a:rPr lang="en-US" sz="2400" b="1" dirty="0" err="1" smtClean="0">
                <a:latin typeface="Courier New" pitchFamily="49" charset="0"/>
                <a:cs typeface="Courier New" pitchFamily="49" charset="0"/>
              </a:rPr>
              <a:t>Function.prototype.new</a:t>
            </a:r>
            <a:r>
              <a:rPr lang="en-US" sz="2400" b="1" dirty="0" smtClean="0">
                <a:latin typeface="Courier New" pitchFamily="49" charset="0"/>
                <a:cs typeface="Courier New" pitchFamily="49" charset="0"/>
              </a:rPr>
              <a:t> = </a:t>
            </a:r>
            <a:r>
              <a:rPr lang="en-US" sz="2400" b="1" dirty="0" smtClean="0">
                <a:solidFill>
                  <a:srgbClr val="CCFFCC"/>
                </a:solidFill>
                <a:latin typeface="Courier New" pitchFamily="49" charset="0"/>
                <a:cs typeface="Courier New" pitchFamily="49" charset="0"/>
              </a:rPr>
              <a:t>function new() {</a:t>
            </a:r>
          </a:p>
          <a:p>
            <a:pPr>
              <a:buFontTx/>
              <a:buNone/>
            </a:pPr>
            <a:r>
              <a:rPr lang="en-US" sz="2400" b="1" dirty="0" smtClean="0">
                <a:solidFill>
                  <a:srgbClr val="CCFFCC"/>
                </a:solidFill>
                <a:latin typeface="Courier New" pitchFamily="49" charset="0"/>
                <a:cs typeface="Courier New" pitchFamily="49" charset="0"/>
              </a:rPr>
              <a:t>    </a:t>
            </a:r>
            <a:r>
              <a:rPr lang="en-US" sz="2400" b="1" dirty="0" err="1" smtClean="0">
                <a:solidFill>
                  <a:srgbClr val="CCFFCC"/>
                </a:solidFill>
                <a:latin typeface="Courier New" pitchFamily="49" charset="0"/>
                <a:cs typeface="Courier New" pitchFamily="49" charset="0"/>
              </a:rPr>
              <a:t>var</a:t>
            </a:r>
            <a:r>
              <a:rPr lang="en-US" sz="2400" b="1" dirty="0" smtClean="0">
                <a:solidFill>
                  <a:srgbClr val="CCFFCC"/>
                </a:solidFill>
                <a:latin typeface="Courier New" pitchFamily="49" charset="0"/>
                <a:cs typeface="Courier New" pitchFamily="49" charset="0"/>
              </a:rPr>
              <a:t> that = </a:t>
            </a:r>
            <a:r>
              <a:rPr lang="en-US" sz="2400" b="1" dirty="0" err="1" smtClean="0">
                <a:latin typeface="Courier New" pitchFamily="49" charset="0"/>
                <a:cs typeface="Courier New" pitchFamily="49" charset="0"/>
              </a:rPr>
              <a:t>Object</a:t>
            </a:r>
            <a:r>
              <a:rPr lang="en-US" sz="2400" b="1" dirty="0" err="1" smtClean="0">
                <a:solidFill>
                  <a:srgbClr val="CCFFCC"/>
                </a:solidFill>
                <a:latin typeface="Courier New" pitchFamily="49" charset="0"/>
                <a:cs typeface="Courier New" pitchFamily="49" charset="0"/>
              </a:rPr>
              <a:t>.create</a:t>
            </a:r>
            <a:r>
              <a:rPr lang="en-US" sz="2400" b="1" dirty="0" smtClean="0">
                <a:solidFill>
                  <a:srgbClr val="CCFFCC"/>
                </a:solidFill>
                <a:latin typeface="Courier New" pitchFamily="49" charset="0"/>
                <a:cs typeface="Courier New" pitchFamily="49" charset="0"/>
              </a:rPr>
              <a:t>(</a:t>
            </a:r>
            <a:r>
              <a:rPr lang="en-US" sz="2400" b="1" dirty="0" err="1" smtClean="0">
                <a:solidFill>
                  <a:srgbClr val="CCFFCC"/>
                </a:solidFill>
                <a:latin typeface="Courier New" pitchFamily="49" charset="0"/>
                <a:cs typeface="Courier New" pitchFamily="49" charset="0"/>
              </a:rPr>
              <a:t>this.prototype</a:t>
            </a:r>
            <a:r>
              <a:rPr lang="en-US" sz="2400" b="1" dirty="0" smtClean="0">
                <a:solidFill>
                  <a:srgbClr val="CCFFCC"/>
                </a:solidFill>
                <a:latin typeface="Courier New" pitchFamily="49" charset="0"/>
                <a:cs typeface="Courier New" pitchFamily="49" charset="0"/>
              </a:rPr>
              <a:t>),</a:t>
            </a:r>
          </a:p>
          <a:p>
            <a:pPr>
              <a:buFontTx/>
              <a:buNone/>
            </a:pPr>
            <a:r>
              <a:rPr lang="en-US" sz="2400" b="1" dirty="0" smtClean="0">
                <a:solidFill>
                  <a:srgbClr val="CCFFCC"/>
                </a:solidFill>
                <a:latin typeface="Courier New" pitchFamily="49" charset="0"/>
                <a:cs typeface="Courier New" pitchFamily="49" charset="0"/>
              </a:rPr>
              <a:t>        result = </a:t>
            </a:r>
            <a:r>
              <a:rPr lang="en-US" sz="2400" b="1" dirty="0" err="1" smtClean="0">
                <a:solidFill>
                  <a:srgbClr val="CCFFCC"/>
                </a:solidFill>
                <a:latin typeface="Courier New" pitchFamily="49" charset="0"/>
                <a:cs typeface="Courier New" pitchFamily="49" charset="0"/>
              </a:rPr>
              <a:t>this.apply</a:t>
            </a:r>
            <a:r>
              <a:rPr lang="en-US" sz="2400" b="1" dirty="0" smtClean="0">
                <a:solidFill>
                  <a:srgbClr val="CCFFCC"/>
                </a:solidFill>
                <a:latin typeface="Courier New" pitchFamily="49" charset="0"/>
                <a:cs typeface="Courier New" pitchFamily="49" charset="0"/>
              </a:rPr>
              <a:t>(that, arguments</a:t>
            </a:r>
            <a:r>
              <a:rPr lang="en-US" sz="2400" b="1" dirty="0" smtClean="0">
                <a:solidFill>
                  <a:srgbClr val="CCFFCC"/>
                </a:solidFill>
                <a:latin typeface="Courier New" pitchFamily="49" charset="0"/>
                <a:cs typeface="Courier New" pitchFamily="49" charset="0"/>
              </a:rPr>
              <a:t>);</a:t>
            </a:r>
          </a:p>
          <a:p>
            <a:pPr>
              <a:buFontTx/>
              <a:buNone/>
            </a:pPr>
            <a:r>
              <a:rPr lang="en-US" sz="2400" b="1" dirty="0">
                <a:solidFill>
                  <a:srgbClr val="CCFFCC"/>
                </a:solidFill>
                <a:latin typeface="Courier New" pitchFamily="49" charset="0"/>
                <a:cs typeface="Courier New" pitchFamily="49" charset="0"/>
              </a:rPr>
              <a:t> </a:t>
            </a:r>
            <a:r>
              <a:rPr lang="en-US" sz="2400" b="1" dirty="0" smtClean="0">
                <a:solidFill>
                  <a:srgbClr val="CCFFCC"/>
                </a:solidFill>
                <a:latin typeface="Courier New" pitchFamily="49" charset="0"/>
                <a:cs typeface="Courier New" pitchFamily="49" charset="0"/>
              </a:rPr>
              <a:t>   return (</a:t>
            </a:r>
          </a:p>
          <a:p>
            <a:pPr>
              <a:buFontTx/>
              <a:buNone/>
            </a:pPr>
            <a:r>
              <a:rPr lang="en-US" sz="2400" b="1" dirty="0" smtClean="0">
                <a:solidFill>
                  <a:srgbClr val="CCFFCC"/>
                </a:solidFill>
                <a:latin typeface="Courier New" pitchFamily="49" charset="0"/>
                <a:cs typeface="Courier New" pitchFamily="49" charset="0"/>
              </a:rPr>
              <a:t>        </a:t>
            </a:r>
            <a:r>
              <a:rPr lang="en-US" sz="2400" b="1" dirty="0" err="1" smtClean="0">
                <a:solidFill>
                  <a:srgbClr val="CCFFCC"/>
                </a:solidFill>
                <a:latin typeface="Courier New" pitchFamily="49" charset="0"/>
                <a:cs typeface="Courier New" pitchFamily="49" charset="0"/>
              </a:rPr>
              <a:t>typeof</a:t>
            </a:r>
            <a:r>
              <a:rPr lang="en-US" sz="2400" b="1" dirty="0" smtClean="0">
                <a:solidFill>
                  <a:srgbClr val="CCFFCC"/>
                </a:solidFill>
                <a:latin typeface="Courier New" pitchFamily="49" charset="0"/>
                <a:cs typeface="Courier New" pitchFamily="49" charset="0"/>
              </a:rPr>
              <a:t> </a:t>
            </a:r>
            <a:r>
              <a:rPr lang="en-US" sz="2400" b="1" dirty="0">
                <a:solidFill>
                  <a:srgbClr val="CCFFCC"/>
                </a:solidFill>
                <a:latin typeface="Courier New" pitchFamily="49" charset="0"/>
                <a:cs typeface="Courier New" pitchFamily="49" charset="0"/>
              </a:rPr>
              <a:t>result === 'object' &amp;&amp;</a:t>
            </a:r>
          </a:p>
          <a:p>
            <a:pPr>
              <a:buFontTx/>
              <a:buNone/>
            </a:pPr>
            <a:r>
              <a:rPr lang="en-US" sz="2400" b="1" dirty="0">
                <a:solidFill>
                  <a:srgbClr val="CCFFCC"/>
                </a:solidFill>
                <a:latin typeface="Courier New" pitchFamily="49" charset="0"/>
                <a:cs typeface="Courier New" pitchFamily="49" charset="0"/>
              </a:rPr>
              <a:t>        result !== null</a:t>
            </a:r>
          </a:p>
          <a:p>
            <a:pPr>
              <a:buFontTx/>
              <a:buNone/>
            </a:pPr>
            <a:r>
              <a:rPr lang="en-US" sz="2400" b="1" dirty="0" smtClean="0">
                <a:solidFill>
                  <a:srgbClr val="CCFFCC"/>
                </a:solidFill>
                <a:latin typeface="Courier New" pitchFamily="49" charset="0"/>
                <a:cs typeface="Courier New" pitchFamily="49" charset="0"/>
              </a:rPr>
              <a:t>    ) </a:t>
            </a:r>
          </a:p>
          <a:p>
            <a:pPr>
              <a:buFontTx/>
              <a:buNone/>
            </a:pPr>
            <a:r>
              <a:rPr lang="en-US" sz="2400" b="1" dirty="0">
                <a:solidFill>
                  <a:srgbClr val="CCFFCC"/>
                </a:solidFill>
                <a:latin typeface="Courier New" pitchFamily="49" charset="0"/>
                <a:cs typeface="Courier New" pitchFamily="49" charset="0"/>
              </a:rPr>
              <a:t> </a:t>
            </a:r>
            <a:r>
              <a:rPr lang="en-US" sz="2400" b="1" dirty="0" smtClean="0">
                <a:solidFill>
                  <a:srgbClr val="CCFFCC"/>
                </a:solidFill>
                <a:latin typeface="Courier New" pitchFamily="49" charset="0"/>
                <a:cs typeface="Courier New" pitchFamily="49" charset="0"/>
              </a:rPr>
              <a:t>       ? result</a:t>
            </a:r>
          </a:p>
          <a:p>
            <a:pPr>
              <a:buFontTx/>
              <a:buNone/>
            </a:pPr>
            <a:r>
              <a:rPr lang="en-US" sz="2400" b="1" dirty="0">
                <a:solidFill>
                  <a:srgbClr val="CCFFCC"/>
                </a:solidFill>
                <a:latin typeface="Courier New" pitchFamily="49" charset="0"/>
                <a:cs typeface="Courier New" pitchFamily="49" charset="0"/>
              </a:rPr>
              <a:t> </a:t>
            </a:r>
            <a:r>
              <a:rPr lang="en-US" sz="2400" b="1" dirty="0" smtClean="0">
                <a:solidFill>
                  <a:srgbClr val="CCFFCC"/>
                </a:solidFill>
                <a:latin typeface="Courier New" pitchFamily="49" charset="0"/>
                <a:cs typeface="Courier New" pitchFamily="49" charset="0"/>
              </a:rPr>
              <a:t>       : </a:t>
            </a:r>
            <a:r>
              <a:rPr lang="en-US" sz="2400" b="1" dirty="0" smtClean="0">
                <a:solidFill>
                  <a:srgbClr val="CCFFCC"/>
                </a:solidFill>
                <a:latin typeface="Courier New" pitchFamily="49" charset="0"/>
                <a:cs typeface="Courier New" pitchFamily="49" charset="0"/>
              </a:rPr>
              <a:t>that;</a:t>
            </a:r>
          </a:p>
          <a:p>
            <a:pPr>
              <a:buFontTx/>
              <a:buNone/>
            </a:pPr>
            <a:r>
              <a:rPr lang="en-US" sz="2400" b="1" dirty="0" smtClean="0">
                <a:solidFill>
                  <a:srgbClr val="CCFFCC"/>
                </a:solidFill>
                <a:latin typeface="Courier New" pitchFamily="49" charset="0"/>
                <a:cs typeface="Courier New" pitchFamily="49" charset="0"/>
              </a:rPr>
              <a:t>}</a:t>
            </a:r>
            <a:r>
              <a:rPr lang="en-US" sz="2400" b="1" dirty="0" smtClean="0">
                <a:latin typeface="Courier New" pitchFamily="49" charset="0"/>
                <a:cs typeface="Courier New" pitchFamily="49" charset="0"/>
              </a:rPr>
              <a:t>;</a:t>
            </a:r>
            <a:endParaRPr lang="en-US" sz="2400" b="1" dirty="0" smtClean="0">
              <a:latin typeface="Courier New" pitchFamily="49" charset="0"/>
              <a:cs typeface="Courier New" pitchFamily="49" charset="0"/>
            </a:endParaRPr>
          </a:p>
        </p:txBody>
      </p:sp>
    </p:spTree>
    <p:extLst>
      <p:ext uri="{BB962C8B-B14F-4D97-AF65-F5344CB8AC3E}">
        <p14:creationId xmlns:p14="http://schemas.microsoft.com/office/powerpoint/2010/main" val="697872824"/>
      </p:ext>
    </p:extLst>
  </p:cSld>
  <p:clrMapOvr>
    <a:masterClrMapping/>
  </p:clrMapOvr>
  <p:transition spd="slow">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p:txBody>
          <a:bodyPr/>
          <a:lstStyle/>
          <a:p>
            <a:r>
              <a:rPr lang="en-US" dirty="0" err="1" smtClean="0"/>
              <a:t>Pseudoclassical</a:t>
            </a:r>
            <a:r>
              <a:rPr lang="en-US" dirty="0" smtClean="0"/>
              <a:t> Inheritance</a:t>
            </a:r>
            <a:endParaRPr lang="en-US" dirty="0"/>
          </a:p>
        </p:txBody>
      </p:sp>
      <p:sp>
        <p:nvSpPr>
          <p:cNvPr id="40963" name="Rectangle 3"/>
          <p:cNvSpPr>
            <a:spLocks noGrp="1" noChangeArrowheads="1"/>
          </p:cNvSpPr>
          <p:nvPr>
            <p:ph type="subTitle" idx="1"/>
          </p:nvPr>
        </p:nvSpPr>
        <p:spPr/>
        <p:txBody>
          <a:bodyPr/>
          <a:lstStyle/>
          <a:p>
            <a:r>
              <a:rPr lang="en-US"/>
              <a:t>If we replace the original prototype object, then we can inherit another object's stuff.</a:t>
            </a:r>
          </a:p>
        </p:txBody>
      </p:sp>
    </p:spTree>
  </p:cSld>
  <p:clrMapOvr>
    <a:masterClrMapping/>
  </p:clrMapOvr>
  <p:transition spd="slow">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3" name="Text Box 3"/>
          <p:cNvSpPr txBox="1">
            <a:spLocks noChangeArrowheads="1"/>
          </p:cNvSpPr>
          <p:nvPr/>
        </p:nvSpPr>
        <p:spPr bwMode="auto">
          <a:xfrm>
            <a:off x="762000" y="2133600"/>
            <a:ext cx="7772400" cy="3743325"/>
          </a:xfrm>
          <a:prstGeom prst="rect">
            <a:avLst/>
          </a:prstGeom>
          <a:noFill/>
          <a:ln w="9525">
            <a:noFill/>
            <a:miter lim="800000"/>
            <a:headEnd/>
            <a:tailEnd/>
          </a:ln>
          <a:effectLst/>
        </p:spPr>
        <p:txBody>
          <a:bodyPr>
            <a:spAutoFit/>
          </a:bodyPr>
          <a:lstStyle/>
          <a:p>
            <a:pPr algn="l">
              <a:spcBef>
                <a:spcPct val="50000"/>
              </a:spcBef>
            </a:pPr>
            <a:r>
              <a:rPr lang="en-US" sz="2400" b="1" dirty="0">
                <a:solidFill>
                  <a:schemeClr val="bg1"/>
                </a:solidFill>
                <a:latin typeface="Courier New" pitchFamily="49" charset="0"/>
              </a:rPr>
              <a:t>function </a:t>
            </a:r>
            <a:r>
              <a:rPr lang="en-US" sz="2400" b="1" dirty="0" err="1">
                <a:solidFill>
                  <a:schemeClr val="bg1"/>
                </a:solidFill>
                <a:latin typeface="Courier New" pitchFamily="49" charset="0"/>
              </a:rPr>
              <a:t>Hoozit</a:t>
            </a:r>
            <a:r>
              <a:rPr lang="en-US" sz="2400" b="1" dirty="0">
                <a:solidFill>
                  <a:schemeClr val="bg1"/>
                </a:solidFill>
                <a:latin typeface="Courier New" pitchFamily="49" charset="0"/>
              </a:rPr>
              <a:t>(id) {</a:t>
            </a:r>
          </a:p>
          <a:p>
            <a:pPr algn="l">
              <a:spcBef>
                <a:spcPct val="50000"/>
              </a:spcBef>
            </a:pPr>
            <a:r>
              <a:rPr lang="en-US" sz="2400" b="1" dirty="0">
                <a:solidFill>
                  <a:schemeClr val="bg1"/>
                </a:solidFill>
                <a:latin typeface="Courier New" pitchFamily="49" charset="0"/>
              </a:rPr>
              <a:t>    this.id = id;</a:t>
            </a:r>
          </a:p>
          <a:p>
            <a:pPr algn="l">
              <a:spcBef>
                <a:spcPct val="50000"/>
              </a:spcBef>
            </a:pPr>
            <a:r>
              <a:rPr lang="en-US" sz="2400" b="1" dirty="0">
                <a:solidFill>
                  <a:schemeClr val="bg1"/>
                </a:solidFill>
                <a:latin typeface="Courier New" pitchFamily="49" charset="0"/>
              </a:rPr>
              <a:t>}</a:t>
            </a:r>
          </a:p>
          <a:p>
            <a:pPr algn="l">
              <a:spcBef>
                <a:spcPct val="50000"/>
              </a:spcBef>
            </a:pPr>
            <a:r>
              <a:rPr lang="en-US" sz="2400" b="1" dirty="0" err="1">
                <a:solidFill>
                  <a:schemeClr val="bg1"/>
                </a:solidFill>
                <a:latin typeface="Courier New" pitchFamily="49" charset="0"/>
              </a:rPr>
              <a:t>Hoozit.prototype</a:t>
            </a:r>
            <a:r>
              <a:rPr lang="en-US" sz="2400" b="1" dirty="0">
                <a:solidFill>
                  <a:schemeClr val="bg1"/>
                </a:solidFill>
                <a:latin typeface="Courier New" pitchFamily="49" charset="0"/>
              </a:rPr>
              <a:t> = new Gizmo();</a:t>
            </a:r>
          </a:p>
          <a:p>
            <a:pPr algn="l">
              <a:spcBef>
                <a:spcPct val="50000"/>
              </a:spcBef>
            </a:pPr>
            <a:r>
              <a:rPr lang="en-US" sz="2400" b="1" dirty="0" err="1">
                <a:solidFill>
                  <a:schemeClr val="bg1"/>
                </a:solidFill>
                <a:latin typeface="Courier New" pitchFamily="49" charset="0"/>
              </a:rPr>
              <a:t>Hoozit.prototype.test</a:t>
            </a:r>
            <a:r>
              <a:rPr lang="en-US" sz="2400" b="1" dirty="0">
                <a:solidFill>
                  <a:schemeClr val="bg1"/>
                </a:solidFill>
                <a:latin typeface="Courier New" pitchFamily="49" charset="0"/>
              </a:rPr>
              <a:t> = function (id) {</a:t>
            </a:r>
          </a:p>
          <a:p>
            <a:pPr algn="l">
              <a:spcBef>
                <a:spcPct val="50000"/>
              </a:spcBef>
            </a:pPr>
            <a:r>
              <a:rPr lang="en-US" sz="2400" b="1" dirty="0">
                <a:solidFill>
                  <a:schemeClr val="bg1"/>
                </a:solidFill>
                <a:latin typeface="Courier New" pitchFamily="49" charset="0"/>
              </a:rPr>
              <a:t>    return this.id === id;</a:t>
            </a:r>
          </a:p>
          <a:p>
            <a:pPr algn="l">
              <a:spcBef>
                <a:spcPct val="50000"/>
              </a:spcBef>
            </a:pPr>
            <a:r>
              <a:rPr lang="en-US" sz="2400" b="1" dirty="0">
                <a:solidFill>
                  <a:schemeClr val="bg1"/>
                </a:solidFill>
                <a:latin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18115" name="Group 3"/>
          <p:cNvGraphicFramePr>
            <a:graphicFrameLocks noGrp="1"/>
          </p:cNvGraphicFramePr>
          <p:nvPr>
            <p:ph sz="quarter" idx="1"/>
          </p:nvPr>
        </p:nvGraphicFramePr>
        <p:xfrm>
          <a:off x="914400" y="2562225"/>
          <a:ext cx="1798638" cy="670560"/>
        </p:xfrm>
        <a:graphic>
          <a:graphicData uri="http://schemas.openxmlformats.org/drawingml/2006/table">
            <a:tbl>
              <a:tblPr/>
              <a:tblGrid>
                <a:gridCol w="1371600">
                  <a:extLst>
                    <a:ext uri="{9D8B030D-6E8A-4147-A177-3AD203B41FA5}">
                      <a16:colId xmlns:a16="http://schemas.microsoft.com/office/drawing/2014/main" val="20000"/>
                    </a:ext>
                  </a:extLst>
                </a:gridCol>
                <a:gridCol w="427038">
                  <a:extLst>
                    <a:ext uri="{9D8B030D-6E8A-4147-A177-3AD203B41FA5}">
                      <a16:colId xmlns:a16="http://schemas.microsoft.com/office/drawing/2014/main" val="20001"/>
                    </a:ext>
                  </a:extLst>
                </a:gridCol>
              </a:tblGrid>
              <a:tr h="23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1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graphicFrame>
        <p:nvGraphicFramePr>
          <p:cNvPr id="218137" name="Group 25"/>
          <p:cNvGraphicFramePr>
            <a:graphicFrameLocks noGrp="1"/>
          </p:cNvGraphicFramePr>
          <p:nvPr>
            <p:ph sz="quarter" idx="3"/>
          </p:nvPr>
        </p:nvGraphicFramePr>
        <p:xfrm>
          <a:off x="914400" y="3886200"/>
          <a:ext cx="1828800" cy="670560"/>
        </p:xfrm>
        <a:graphic>
          <a:graphicData uri="http://schemas.openxmlformats.org/drawingml/2006/table">
            <a:tbl>
              <a:tblPr/>
              <a:tblGrid>
                <a:gridCol w="13716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176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6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218148" name="Text Box 36"/>
          <p:cNvSpPr txBox="1">
            <a:spLocks noChangeArrowheads="1"/>
          </p:cNvSpPr>
          <p:nvPr/>
        </p:nvSpPr>
        <p:spPr bwMode="auto">
          <a:xfrm>
            <a:off x="288925" y="525463"/>
            <a:ext cx="7772400" cy="1370012"/>
          </a:xfrm>
          <a:prstGeom prst="rect">
            <a:avLst/>
          </a:prstGeom>
          <a:noFill/>
          <a:ln w="9525">
            <a:noFill/>
            <a:miter lim="800000"/>
            <a:headEnd/>
            <a:tailEnd/>
          </a:ln>
          <a:effectLst/>
        </p:spPr>
        <p:txBody>
          <a:bodyPr>
            <a:spAutoFit/>
          </a:bodyPr>
          <a:lstStyle/>
          <a:p>
            <a:pPr algn="l"/>
            <a:r>
              <a:rPr lang="en-US" sz="1200" b="1" dirty="0">
                <a:solidFill>
                  <a:schemeClr val="bg1"/>
                </a:solidFill>
                <a:latin typeface="Courier New" pitchFamily="49" charset="0"/>
              </a:rPr>
              <a:t>function </a:t>
            </a:r>
            <a:r>
              <a:rPr lang="en-US" sz="1200" b="1" dirty="0" err="1">
                <a:solidFill>
                  <a:schemeClr val="bg1"/>
                </a:solidFill>
                <a:latin typeface="Courier New" pitchFamily="49" charset="0"/>
              </a:rPr>
              <a:t>Hoozit</a:t>
            </a:r>
            <a:r>
              <a:rPr lang="en-US" sz="1200" b="1" dirty="0">
                <a:solidFill>
                  <a:schemeClr val="bg1"/>
                </a:solidFill>
                <a:latin typeface="Courier New" pitchFamily="49" charset="0"/>
              </a:rPr>
              <a:t>(id) {</a:t>
            </a:r>
          </a:p>
          <a:p>
            <a:pPr algn="l"/>
            <a:r>
              <a:rPr lang="en-US" sz="1200" b="1" dirty="0">
                <a:solidFill>
                  <a:schemeClr val="bg1"/>
                </a:solidFill>
                <a:latin typeface="Courier New" pitchFamily="49" charset="0"/>
              </a:rPr>
              <a:t>    this.id = id;</a:t>
            </a:r>
          </a:p>
          <a:p>
            <a:pPr algn="l"/>
            <a:r>
              <a:rPr lang="en-US" sz="1200" b="1" dirty="0">
                <a:solidFill>
                  <a:schemeClr val="bg1"/>
                </a:solidFill>
                <a:latin typeface="Courier New" pitchFamily="49" charset="0"/>
              </a:rPr>
              <a:t>}</a:t>
            </a:r>
          </a:p>
          <a:p>
            <a:pPr algn="l"/>
            <a:r>
              <a:rPr lang="en-US" sz="1200" b="1" dirty="0" err="1">
                <a:solidFill>
                  <a:srgbClr val="CCFFCC"/>
                </a:solidFill>
                <a:latin typeface="Courier New" pitchFamily="49" charset="0"/>
              </a:rPr>
              <a:t>Hoozit.prototype</a:t>
            </a:r>
            <a:r>
              <a:rPr lang="en-US" sz="1200" b="1" dirty="0">
                <a:solidFill>
                  <a:srgbClr val="CCFFCC"/>
                </a:solidFill>
                <a:latin typeface="Courier New" pitchFamily="49" charset="0"/>
              </a:rPr>
              <a:t> = new Gizmo();</a:t>
            </a:r>
          </a:p>
          <a:p>
            <a:pPr algn="l"/>
            <a:r>
              <a:rPr lang="en-US" sz="1200" b="1" dirty="0" err="1">
                <a:solidFill>
                  <a:schemeClr val="bg1"/>
                </a:solidFill>
                <a:latin typeface="Courier New" pitchFamily="49" charset="0"/>
              </a:rPr>
              <a:t>Hoozit.prototype.test</a:t>
            </a:r>
            <a:r>
              <a:rPr lang="en-US" sz="1200" b="1" dirty="0">
                <a:solidFill>
                  <a:schemeClr val="bg1"/>
                </a:solidFill>
                <a:latin typeface="Courier New" pitchFamily="49" charset="0"/>
              </a:rPr>
              <a:t> = function (id) {</a:t>
            </a:r>
          </a:p>
          <a:p>
            <a:pPr algn="l"/>
            <a:r>
              <a:rPr lang="en-US" sz="1200" b="1" dirty="0">
                <a:solidFill>
                  <a:schemeClr val="bg1"/>
                </a:solidFill>
                <a:latin typeface="Courier New" pitchFamily="49" charset="0"/>
              </a:rPr>
              <a:t>    return this.id === id;</a:t>
            </a:r>
          </a:p>
          <a:p>
            <a:pPr algn="l"/>
            <a:r>
              <a:rPr lang="en-US" sz="1200" b="1" dirty="0">
                <a:solidFill>
                  <a:schemeClr val="bg1"/>
                </a:solidFill>
                <a:latin typeface="Courier New" pitchFamily="49" charset="0"/>
              </a:rPr>
              <a:t>};</a:t>
            </a:r>
          </a:p>
        </p:txBody>
      </p:sp>
      <p:graphicFrame>
        <p:nvGraphicFramePr>
          <p:cNvPr id="218245" name="Group 133"/>
          <p:cNvGraphicFramePr>
            <a:graphicFrameLocks noGrp="1"/>
          </p:cNvGraphicFramePr>
          <p:nvPr>
            <p:ph sz="quarter" idx="4"/>
          </p:nvPr>
        </p:nvGraphicFramePr>
        <p:xfrm>
          <a:off x="3657600" y="5029200"/>
          <a:ext cx="2743200" cy="670560"/>
        </p:xfrm>
        <a:graphic>
          <a:graphicData uri="http://schemas.openxmlformats.org/drawingml/2006/table">
            <a:tbl>
              <a:tblPr/>
              <a:tblGrid>
                <a:gridCol w="1600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22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test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graphicFrame>
        <p:nvGraphicFramePr>
          <p:cNvPr id="218246" name="Group 134"/>
          <p:cNvGraphicFramePr>
            <a:graphicFrameLocks noGrp="1"/>
          </p:cNvGraphicFramePr>
          <p:nvPr/>
        </p:nvGraphicFramePr>
        <p:xfrm>
          <a:off x="3657600" y="3657600"/>
          <a:ext cx="2743200" cy="670560"/>
        </p:xfrm>
        <a:graphic>
          <a:graphicData uri="http://schemas.openxmlformats.org/drawingml/2006/table">
            <a:tbl>
              <a:tblPr/>
              <a:tblGrid>
                <a:gridCol w="1600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graphicFrame>
        <p:nvGraphicFramePr>
          <p:cNvPr id="218188" name="Group 76"/>
          <p:cNvGraphicFramePr>
            <a:graphicFrameLocks noGrp="1"/>
          </p:cNvGraphicFramePr>
          <p:nvPr>
            <p:extLst>
              <p:ext uri="{D42A27DB-BD31-4B8C-83A1-F6EECF244321}">
                <p14:modId xmlns:p14="http://schemas.microsoft.com/office/powerpoint/2010/main" val="3687533203"/>
              </p:ext>
            </p:extLst>
          </p:nvPr>
        </p:nvGraphicFramePr>
        <p:xfrm>
          <a:off x="3657600" y="2286000"/>
          <a:ext cx="2743200" cy="1005840"/>
        </p:xfrm>
        <a:graphic>
          <a:graphicData uri="http://schemas.openxmlformats.org/drawingml/2006/table">
            <a:tbl>
              <a:tblPr/>
              <a:tblGrid>
                <a:gridCol w="1600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218204" name="Line 92"/>
          <p:cNvSpPr>
            <a:spLocks noChangeShapeType="1"/>
          </p:cNvSpPr>
          <p:nvPr/>
        </p:nvSpPr>
        <p:spPr bwMode="auto">
          <a:xfrm flipV="1">
            <a:off x="2514600" y="2286000"/>
            <a:ext cx="1143000" cy="457200"/>
          </a:xfrm>
          <a:prstGeom prst="line">
            <a:avLst/>
          </a:prstGeom>
          <a:noFill/>
          <a:ln w="127000">
            <a:solidFill>
              <a:srgbClr val="99FF66"/>
            </a:solidFill>
            <a:round/>
            <a:headEnd type="oval" w="med" len="med"/>
            <a:tailEnd type="triangle" w="med" len="med"/>
          </a:ln>
          <a:effectLst/>
        </p:spPr>
        <p:txBody>
          <a:bodyPr/>
          <a:lstStyle/>
          <a:p>
            <a:endParaRPr lang="en-US"/>
          </a:p>
        </p:txBody>
      </p:sp>
      <p:sp>
        <p:nvSpPr>
          <p:cNvPr id="218205" name="Line 93"/>
          <p:cNvSpPr>
            <a:spLocks noChangeShapeType="1"/>
          </p:cNvSpPr>
          <p:nvPr/>
        </p:nvSpPr>
        <p:spPr bwMode="auto">
          <a:xfrm>
            <a:off x="2505075" y="4035425"/>
            <a:ext cx="1163638" cy="965200"/>
          </a:xfrm>
          <a:prstGeom prst="line">
            <a:avLst/>
          </a:prstGeom>
          <a:noFill/>
          <a:ln w="127000">
            <a:solidFill>
              <a:srgbClr val="99FF66"/>
            </a:solidFill>
            <a:round/>
            <a:headEnd type="oval" w="med" len="med"/>
            <a:tailEnd type="triangle" w="med" len="med"/>
          </a:ln>
          <a:effectLst/>
        </p:spPr>
        <p:txBody>
          <a:bodyPr/>
          <a:lstStyle/>
          <a:p>
            <a:endParaRPr lang="en-US"/>
          </a:p>
        </p:txBody>
      </p:sp>
      <p:graphicFrame>
        <p:nvGraphicFramePr>
          <p:cNvPr id="218232" name="Group 120"/>
          <p:cNvGraphicFramePr>
            <a:graphicFrameLocks noGrp="1"/>
          </p:cNvGraphicFramePr>
          <p:nvPr>
            <p:ph sz="quarter" idx="2"/>
            <p:extLst>
              <p:ext uri="{D42A27DB-BD31-4B8C-83A1-F6EECF244321}">
                <p14:modId xmlns:p14="http://schemas.microsoft.com/office/powerpoint/2010/main" val="69435905"/>
              </p:ext>
            </p:extLst>
          </p:nvPr>
        </p:nvGraphicFramePr>
        <p:xfrm>
          <a:off x="6629400" y="1143000"/>
          <a:ext cx="1828800" cy="694055"/>
        </p:xfrm>
        <a:graphic>
          <a:graphicData uri="http://schemas.openxmlformats.org/drawingml/2006/table">
            <a:tbl>
              <a:tblPr/>
              <a:tblGrid>
                <a:gridCol w="590550">
                  <a:extLst>
                    <a:ext uri="{9D8B030D-6E8A-4147-A177-3AD203B41FA5}">
                      <a16:colId xmlns:a16="http://schemas.microsoft.com/office/drawing/2014/main" val="20000"/>
                    </a:ext>
                  </a:extLst>
                </a:gridCol>
                <a:gridCol w="1238250">
                  <a:extLst>
                    <a:ext uri="{9D8B030D-6E8A-4147-A177-3AD203B41FA5}">
                      <a16:colId xmlns:a16="http://schemas.microsoft.com/office/drawing/2014/main" val="20001"/>
                    </a:ext>
                  </a:extLst>
                </a:gridCol>
              </a:tblGrid>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218243" name="Text Box 131"/>
          <p:cNvSpPr txBox="1">
            <a:spLocks noChangeArrowheads="1"/>
          </p:cNvSpPr>
          <p:nvPr/>
        </p:nvSpPr>
        <p:spPr bwMode="auto">
          <a:xfrm>
            <a:off x="6629400" y="677863"/>
            <a:ext cx="2422525" cy="366712"/>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new Hoozit(</a:t>
            </a:r>
            <a:r>
              <a:rPr lang="en-US" i="1">
                <a:solidFill>
                  <a:schemeClr val="bg1"/>
                </a:solidFill>
                <a:latin typeface="Cooper Md BT" pitchFamily="18" charset="0"/>
              </a:rPr>
              <a:t>string</a:t>
            </a:r>
            <a:r>
              <a:rPr lang="en-US" b="1">
                <a:solidFill>
                  <a:schemeClr val="bg1"/>
                </a:solidFill>
                <a:latin typeface="Courier New" pitchFamily="49" charset="0"/>
              </a:rPr>
              <a:t>)</a:t>
            </a:r>
          </a:p>
        </p:txBody>
      </p:sp>
      <p:cxnSp>
        <p:nvCxnSpPr>
          <p:cNvPr id="14" name="AutoShape 99"/>
          <p:cNvCxnSpPr>
            <a:cxnSpLocks noChangeShapeType="1"/>
          </p:cNvCxnSpPr>
          <p:nvPr/>
        </p:nvCxnSpPr>
        <p:spPr bwMode="auto">
          <a:xfrm rot="16200000" flipH="1" flipV="1">
            <a:off x="3240881" y="81757"/>
            <a:ext cx="261937" cy="4914900"/>
          </a:xfrm>
          <a:prstGeom prst="curvedConnector3">
            <a:avLst>
              <a:gd name="adj1" fmla="val -87273"/>
            </a:avLst>
          </a:prstGeom>
          <a:noFill/>
          <a:ln w="127000">
            <a:solidFill>
              <a:srgbClr val="9900FF"/>
            </a:solidFill>
            <a:round/>
            <a:headEnd type="oval" w="med" len="med"/>
            <a:tailEnd type="triangle" w="med" len="med"/>
          </a:ln>
          <a:effectLst/>
        </p:spPr>
      </p:cxnSp>
      <p:cxnSp>
        <p:nvCxnSpPr>
          <p:cNvPr id="15" name="AutoShape 99"/>
          <p:cNvCxnSpPr>
            <a:cxnSpLocks noChangeShapeType="1"/>
          </p:cNvCxnSpPr>
          <p:nvPr/>
        </p:nvCxnSpPr>
        <p:spPr bwMode="auto">
          <a:xfrm rot="16200000" flipH="1" flipV="1">
            <a:off x="3240882" y="1373981"/>
            <a:ext cx="261937" cy="4914900"/>
          </a:xfrm>
          <a:prstGeom prst="curvedConnector3">
            <a:avLst>
              <a:gd name="adj1" fmla="val -87273"/>
            </a:avLst>
          </a:prstGeom>
          <a:noFill/>
          <a:ln w="127000">
            <a:solidFill>
              <a:srgbClr val="9900FF"/>
            </a:solidFill>
            <a:round/>
            <a:headEnd type="oval" w="med" len="med"/>
            <a:tailEnd type="triangle" w="med" len="med"/>
          </a:ln>
          <a:effectLst/>
        </p:spPr>
      </p:cxnSp>
      <p:sp>
        <p:nvSpPr>
          <p:cNvPr id="218209" name="Text Box 97"/>
          <p:cNvSpPr txBox="1">
            <a:spLocks noChangeArrowheads="1"/>
          </p:cNvSpPr>
          <p:nvPr/>
        </p:nvSpPr>
        <p:spPr bwMode="auto">
          <a:xfrm>
            <a:off x="914400" y="3429000"/>
            <a:ext cx="1003300" cy="366713"/>
          </a:xfrm>
          <a:prstGeom prst="rect">
            <a:avLst/>
          </a:prstGeom>
          <a:noFill/>
          <a:ln w="9525">
            <a:noFill/>
            <a:miter lim="800000"/>
            <a:headEnd/>
            <a:tailEnd/>
          </a:ln>
          <a:effectLst/>
        </p:spPr>
        <p:txBody>
          <a:bodyPr wrap="none">
            <a:spAutoFit/>
          </a:bodyPr>
          <a:lstStyle/>
          <a:p>
            <a:pPr algn="l"/>
            <a:r>
              <a:rPr lang="en-US" b="1" dirty="0" err="1">
                <a:solidFill>
                  <a:schemeClr val="bg1"/>
                </a:solidFill>
                <a:latin typeface="Courier New" pitchFamily="49" charset="0"/>
              </a:rPr>
              <a:t>Hoozit</a:t>
            </a:r>
            <a:endParaRPr lang="en-US" b="1" dirty="0">
              <a:solidFill>
                <a:schemeClr val="bg1"/>
              </a:solidFill>
              <a:latin typeface="Courier New" pitchFamily="49" charset="0"/>
            </a:endParaRPr>
          </a:p>
        </p:txBody>
      </p:sp>
      <p:sp>
        <p:nvSpPr>
          <p:cNvPr id="218202" name="Text Box 90"/>
          <p:cNvSpPr txBox="1">
            <a:spLocks noChangeArrowheads="1"/>
          </p:cNvSpPr>
          <p:nvPr/>
        </p:nvSpPr>
        <p:spPr bwMode="auto">
          <a:xfrm>
            <a:off x="914400" y="2057400"/>
            <a:ext cx="873957" cy="369332"/>
          </a:xfrm>
          <a:prstGeom prst="rect">
            <a:avLst/>
          </a:prstGeom>
          <a:noFill/>
          <a:ln w="9525">
            <a:noFill/>
            <a:miter lim="800000"/>
            <a:headEnd/>
            <a:tailEnd/>
          </a:ln>
          <a:effectLst/>
        </p:spPr>
        <p:txBody>
          <a:bodyPr wrap="none">
            <a:spAutoFit/>
          </a:bodyPr>
          <a:lstStyle/>
          <a:p>
            <a:pPr algn="l"/>
            <a:r>
              <a:rPr lang="en-US" b="1" dirty="0" smtClean="0">
                <a:solidFill>
                  <a:schemeClr val="bg1"/>
                </a:solidFill>
                <a:latin typeface="Courier New" pitchFamily="49" charset="0"/>
              </a:rPr>
              <a:t>Gizmo</a:t>
            </a:r>
            <a:endParaRPr lang="en-US" b="1" dirty="0">
              <a:solidFill>
                <a:schemeClr val="bg1"/>
              </a:solidFill>
              <a:latin typeface="Courier New" pitchFamily="49" charset="0"/>
            </a:endParaRPr>
          </a:p>
        </p:txBody>
      </p:sp>
    </p:spTree>
  </p:cSld>
  <p:clrMapOvr>
    <a:masterClrMapping/>
  </p:clrMapOvr>
  <p:transition spd="slow">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41667" name="Group 3"/>
          <p:cNvGraphicFramePr>
            <a:graphicFrameLocks noGrp="1"/>
          </p:cNvGraphicFramePr>
          <p:nvPr>
            <p:ph sz="quarter" idx="1"/>
          </p:nvPr>
        </p:nvGraphicFramePr>
        <p:xfrm>
          <a:off x="914400" y="2562225"/>
          <a:ext cx="1798638" cy="670560"/>
        </p:xfrm>
        <a:graphic>
          <a:graphicData uri="http://schemas.openxmlformats.org/drawingml/2006/table">
            <a:tbl>
              <a:tblPr/>
              <a:tblGrid>
                <a:gridCol w="1371600">
                  <a:extLst>
                    <a:ext uri="{9D8B030D-6E8A-4147-A177-3AD203B41FA5}">
                      <a16:colId xmlns:a16="http://schemas.microsoft.com/office/drawing/2014/main" val="20000"/>
                    </a:ext>
                  </a:extLst>
                </a:gridCol>
                <a:gridCol w="427038">
                  <a:extLst>
                    <a:ext uri="{9D8B030D-6E8A-4147-A177-3AD203B41FA5}">
                      <a16:colId xmlns:a16="http://schemas.microsoft.com/office/drawing/2014/main" val="20001"/>
                    </a:ext>
                  </a:extLst>
                </a:gridCol>
              </a:tblGrid>
              <a:tr h="23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1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graphicFrame>
        <p:nvGraphicFramePr>
          <p:cNvPr id="241678" name="Group 14"/>
          <p:cNvGraphicFramePr>
            <a:graphicFrameLocks noGrp="1"/>
          </p:cNvGraphicFramePr>
          <p:nvPr>
            <p:ph sz="quarter" idx="3"/>
          </p:nvPr>
        </p:nvGraphicFramePr>
        <p:xfrm>
          <a:off x="914400" y="3886200"/>
          <a:ext cx="1828800" cy="670560"/>
        </p:xfrm>
        <a:graphic>
          <a:graphicData uri="http://schemas.openxmlformats.org/drawingml/2006/table">
            <a:tbl>
              <a:tblPr/>
              <a:tblGrid>
                <a:gridCol w="13716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176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6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241689" name="Text Box 25"/>
          <p:cNvSpPr txBox="1">
            <a:spLocks noChangeArrowheads="1"/>
          </p:cNvSpPr>
          <p:nvPr/>
        </p:nvSpPr>
        <p:spPr bwMode="auto">
          <a:xfrm>
            <a:off x="288925" y="525463"/>
            <a:ext cx="7772400" cy="1370012"/>
          </a:xfrm>
          <a:prstGeom prst="rect">
            <a:avLst/>
          </a:prstGeom>
          <a:noFill/>
          <a:ln w="9525">
            <a:noFill/>
            <a:miter lim="800000"/>
            <a:headEnd/>
            <a:tailEnd/>
          </a:ln>
          <a:effectLst/>
        </p:spPr>
        <p:txBody>
          <a:bodyPr>
            <a:spAutoFit/>
          </a:bodyPr>
          <a:lstStyle/>
          <a:p>
            <a:pPr algn="l"/>
            <a:r>
              <a:rPr lang="en-US" sz="1200" b="1">
                <a:solidFill>
                  <a:schemeClr val="bg1"/>
                </a:solidFill>
                <a:latin typeface="Courier New" pitchFamily="49" charset="0"/>
              </a:rPr>
              <a:t>function Hoozit(id) {</a:t>
            </a:r>
          </a:p>
          <a:p>
            <a:pPr algn="l"/>
            <a:r>
              <a:rPr lang="en-US" sz="1200" b="1">
                <a:solidFill>
                  <a:schemeClr val="bg1"/>
                </a:solidFill>
                <a:latin typeface="Courier New" pitchFamily="49" charset="0"/>
              </a:rPr>
              <a:t>    this.id = id;</a:t>
            </a:r>
          </a:p>
          <a:p>
            <a:pPr algn="l"/>
            <a:r>
              <a:rPr lang="en-US" sz="1200" b="1">
                <a:solidFill>
                  <a:schemeClr val="bg1"/>
                </a:solidFill>
                <a:latin typeface="Courier New" pitchFamily="49" charset="0"/>
              </a:rPr>
              <a:t>}</a:t>
            </a:r>
          </a:p>
          <a:p>
            <a:pPr algn="l"/>
            <a:r>
              <a:rPr lang="en-US" sz="1200" b="1">
                <a:solidFill>
                  <a:schemeClr val="bg1"/>
                </a:solidFill>
                <a:latin typeface="Courier New" pitchFamily="49" charset="0"/>
              </a:rPr>
              <a:t>Hoozit.prototype = new Gizmo();</a:t>
            </a:r>
          </a:p>
          <a:p>
            <a:pPr algn="l"/>
            <a:r>
              <a:rPr lang="en-US" sz="1200" b="1">
                <a:solidFill>
                  <a:schemeClr val="bg1"/>
                </a:solidFill>
                <a:latin typeface="Courier New" pitchFamily="49" charset="0"/>
              </a:rPr>
              <a:t>Hoozit.prototype.test = function (id) {</a:t>
            </a:r>
          </a:p>
          <a:p>
            <a:pPr algn="l"/>
            <a:r>
              <a:rPr lang="en-US" sz="1200" b="1">
                <a:solidFill>
                  <a:schemeClr val="bg1"/>
                </a:solidFill>
                <a:latin typeface="Courier New" pitchFamily="49" charset="0"/>
              </a:rPr>
              <a:t>    return this.id === id;</a:t>
            </a:r>
          </a:p>
          <a:p>
            <a:pPr algn="l"/>
            <a:r>
              <a:rPr lang="en-US" sz="1200" b="1">
                <a:solidFill>
                  <a:schemeClr val="bg1"/>
                </a:solidFill>
                <a:latin typeface="Courier New" pitchFamily="49" charset="0"/>
              </a:rPr>
              <a:t>};</a:t>
            </a:r>
          </a:p>
        </p:txBody>
      </p:sp>
      <p:graphicFrame>
        <p:nvGraphicFramePr>
          <p:cNvPr id="241690" name="Group 26"/>
          <p:cNvGraphicFramePr>
            <a:graphicFrameLocks noGrp="1"/>
          </p:cNvGraphicFramePr>
          <p:nvPr>
            <p:ph sz="quarter" idx="4"/>
            <p:extLst>
              <p:ext uri="{D42A27DB-BD31-4B8C-83A1-F6EECF244321}">
                <p14:modId xmlns:p14="http://schemas.microsoft.com/office/powerpoint/2010/main" val="3132616460"/>
              </p:ext>
            </p:extLst>
          </p:nvPr>
        </p:nvGraphicFramePr>
        <p:xfrm>
          <a:off x="3657600" y="5029200"/>
          <a:ext cx="2743200" cy="670560"/>
        </p:xfrm>
        <a:graphic>
          <a:graphicData uri="http://schemas.openxmlformats.org/drawingml/2006/table">
            <a:tbl>
              <a:tblPr/>
              <a:tblGrid>
                <a:gridCol w="1600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22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test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graphicFrame>
        <p:nvGraphicFramePr>
          <p:cNvPr id="241712" name="Group 48"/>
          <p:cNvGraphicFramePr>
            <a:graphicFrameLocks noGrp="1"/>
          </p:cNvGraphicFramePr>
          <p:nvPr>
            <p:extLst>
              <p:ext uri="{D42A27DB-BD31-4B8C-83A1-F6EECF244321}">
                <p14:modId xmlns:p14="http://schemas.microsoft.com/office/powerpoint/2010/main" val="540240467"/>
              </p:ext>
            </p:extLst>
          </p:nvPr>
        </p:nvGraphicFramePr>
        <p:xfrm>
          <a:off x="3657600" y="2286000"/>
          <a:ext cx="2743200" cy="1005840"/>
        </p:xfrm>
        <a:graphic>
          <a:graphicData uri="http://schemas.openxmlformats.org/drawingml/2006/table">
            <a:tbl>
              <a:tblPr/>
              <a:tblGrid>
                <a:gridCol w="1600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constructor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toString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241727" name="Line 63"/>
          <p:cNvSpPr>
            <a:spLocks noChangeShapeType="1"/>
          </p:cNvSpPr>
          <p:nvPr/>
        </p:nvSpPr>
        <p:spPr bwMode="auto">
          <a:xfrm flipV="1">
            <a:off x="2514600" y="2286000"/>
            <a:ext cx="1143000" cy="457200"/>
          </a:xfrm>
          <a:prstGeom prst="line">
            <a:avLst/>
          </a:prstGeom>
          <a:noFill/>
          <a:ln w="127000">
            <a:solidFill>
              <a:srgbClr val="99FF66"/>
            </a:solidFill>
            <a:round/>
            <a:headEnd type="oval" w="med" len="med"/>
            <a:tailEnd type="triangle" w="med" len="med"/>
          </a:ln>
          <a:effectLst/>
        </p:spPr>
        <p:txBody>
          <a:bodyPr/>
          <a:lstStyle/>
          <a:p>
            <a:endParaRPr lang="en-US"/>
          </a:p>
        </p:txBody>
      </p:sp>
      <p:sp>
        <p:nvSpPr>
          <p:cNvPr id="241728" name="Line 64"/>
          <p:cNvSpPr>
            <a:spLocks noChangeShapeType="1"/>
          </p:cNvSpPr>
          <p:nvPr/>
        </p:nvSpPr>
        <p:spPr bwMode="auto">
          <a:xfrm>
            <a:off x="2505075" y="4035425"/>
            <a:ext cx="1163638" cy="965200"/>
          </a:xfrm>
          <a:prstGeom prst="line">
            <a:avLst/>
          </a:prstGeom>
          <a:noFill/>
          <a:ln w="127000">
            <a:solidFill>
              <a:srgbClr val="99FF66"/>
            </a:solidFill>
            <a:round/>
            <a:headEnd type="oval" w="med" len="med"/>
            <a:tailEnd type="triangle" w="med" len="med"/>
          </a:ln>
          <a:effectLst/>
        </p:spPr>
        <p:txBody>
          <a:bodyPr/>
          <a:lstStyle/>
          <a:p>
            <a:endParaRPr lang="en-US"/>
          </a:p>
        </p:txBody>
      </p:sp>
      <p:graphicFrame>
        <p:nvGraphicFramePr>
          <p:cNvPr id="241730" name="Group 66"/>
          <p:cNvGraphicFramePr>
            <a:graphicFrameLocks noGrp="1"/>
          </p:cNvGraphicFramePr>
          <p:nvPr>
            <p:ph sz="quarter" idx="2"/>
            <p:extLst>
              <p:ext uri="{D42A27DB-BD31-4B8C-83A1-F6EECF244321}">
                <p14:modId xmlns:p14="http://schemas.microsoft.com/office/powerpoint/2010/main" val="701804447"/>
              </p:ext>
            </p:extLst>
          </p:nvPr>
        </p:nvGraphicFramePr>
        <p:xfrm>
          <a:off x="6629400" y="1143000"/>
          <a:ext cx="1828800" cy="694055"/>
        </p:xfrm>
        <a:graphic>
          <a:graphicData uri="http://schemas.openxmlformats.org/drawingml/2006/table">
            <a:tbl>
              <a:tblPr/>
              <a:tblGrid>
                <a:gridCol w="590550">
                  <a:extLst>
                    <a:ext uri="{9D8B030D-6E8A-4147-A177-3AD203B41FA5}">
                      <a16:colId xmlns:a16="http://schemas.microsoft.com/office/drawing/2014/main" val="20000"/>
                    </a:ext>
                  </a:extLst>
                </a:gridCol>
                <a:gridCol w="1238250">
                  <a:extLst>
                    <a:ext uri="{9D8B030D-6E8A-4147-A177-3AD203B41FA5}">
                      <a16:colId xmlns:a16="http://schemas.microsoft.com/office/drawing/2014/main" val="20001"/>
                    </a:ext>
                  </a:extLst>
                </a:gridCol>
              </a:tblGrid>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heltenhm BdItHd BT" panose="02040703050705090403" pitchFamily="18" charset="0"/>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241741" name="Text Box 77"/>
          <p:cNvSpPr txBox="1">
            <a:spLocks noChangeArrowheads="1"/>
          </p:cNvSpPr>
          <p:nvPr/>
        </p:nvSpPr>
        <p:spPr bwMode="auto">
          <a:xfrm>
            <a:off x="6629400" y="677863"/>
            <a:ext cx="2422525" cy="366712"/>
          </a:xfrm>
          <a:prstGeom prst="rect">
            <a:avLst/>
          </a:prstGeom>
          <a:noFill/>
          <a:ln w="9525">
            <a:noFill/>
            <a:miter lim="800000"/>
            <a:headEnd/>
            <a:tailEnd/>
          </a:ln>
          <a:effectLst/>
        </p:spPr>
        <p:txBody>
          <a:bodyPr wrap="none">
            <a:spAutoFit/>
          </a:bodyPr>
          <a:lstStyle/>
          <a:p>
            <a:pPr algn="l"/>
            <a:r>
              <a:rPr lang="en-US" b="1">
                <a:solidFill>
                  <a:schemeClr val="bg1"/>
                </a:solidFill>
                <a:latin typeface="Courier New" pitchFamily="49" charset="0"/>
              </a:rPr>
              <a:t>new Hoozit(</a:t>
            </a:r>
            <a:r>
              <a:rPr lang="en-US" i="1">
                <a:solidFill>
                  <a:schemeClr val="bg1"/>
                </a:solidFill>
                <a:latin typeface="Cooper Md BT" pitchFamily="18" charset="0"/>
              </a:rPr>
              <a:t>string</a:t>
            </a:r>
            <a:r>
              <a:rPr lang="en-US" b="1">
                <a:solidFill>
                  <a:schemeClr val="bg1"/>
                </a:solidFill>
                <a:latin typeface="Courier New" pitchFamily="49" charset="0"/>
              </a:rPr>
              <a:t>)</a:t>
            </a:r>
          </a:p>
        </p:txBody>
      </p:sp>
      <p:cxnSp>
        <p:nvCxnSpPr>
          <p:cNvPr id="241742" name="AutoShape 78"/>
          <p:cNvCxnSpPr>
            <a:cxnSpLocks noChangeShapeType="1"/>
            <a:stCxn id="0" idx="2"/>
          </p:cNvCxnSpPr>
          <p:nvPr/>
        </p:nvCxnSpPr>
        <p:spPr bwMode="auto">
          <a:xfrm rot="5400000">
            <a:off x="4168775" y="1376363"/>
            <a:ext cx="3209925" cy="4130675"/>
          </a:xfrm>
          <a:prstGeom prst="curvedConnector2">
            <a:avLst/>
          </a:prstGeom>
          <a:noFill/>
          <a:ln w="127000">
            <a:solidFill>
              <a:srgbClr val="FF0101"/>
            </a:solidFill>
            <a:round/>
            <a:headEnd type="oval" w="med" len="med"/>
            <a:tailEnd type="triangle" w="med" len="med"/>
          </a:ln>
          <a:effectLst/>
        </p:spPr>
      </p:cxnSp>
      <p:cxnSp>
        <p:nvCxnSpPr>
          <p:cNvPr id="241743" name="AutoShape 79"/>
          <p:cNvCxnSpPr>
            <a:cxnSpLocks noChangeShapeType="1"/>
            <a:endCxn id="0" idx="0"/>
          </p:cNvCxnSpPr>
          <p:nvPr/>
        </p:nvCxnSpPr>
        <p:spPr bwMode="auto">
          <a:xfrm rot="16200000" flipV="1">
            <a:off x="3089276" y="2840037"/>
            <a:ext cx="3306762" cy="2170113"/>
          </a:xfrm>
          <a:prstGeom prst="curvedConnector5">
            <a:avLst>
              <a:gd name="adj1" fmla="val -13588"/>
              <a:gd name="adj2" fmla="val 122602"/>
              <a:gd name="adj3" fmla="val 91116"/>
            </a:avLst>
          </a:prstGeom>
          <a:noFill/>
          <a:ln w="127000">
            <a:solidFill>
              <a:srgbClr val="FF0101"/>
            </a:solidFill>
            <a:round/>
            <a:headEnd type="oval" w="med" len="med"/>
            <a:tailEnd type="triangle" w="med" len="med"/>
          </a:ln>
          <a:effectLst/>
        </p:spPr>
      </p:cxnSp>
      <p:cxnSp>
        <p:nvCxnSpPr>
          <p:cNvPr id="16" name="AutoShape 99"/>
          <p:cNvCxnSpPr>
            <a:cxnSpLocks noChangeShapeType="1"/>
          </p:cNvCxnSpPr>
          <p:nvPr/>
        </p:nvCxnSpPr>
        <p:spPr bwMode="auto">
          <a:xfrm rot="16200000" flipH="1" flipV="1">
            <a:off x="3240881" y="81757"/>
            <a:ext cx="261937" cy="4914900"/>
          </a:xfrm>
          <a:prstGeom prst="curvedConnector3">
            <a:avLst>
              <a:gd name="adj1" fmla="val -87273"/>
            </a:avLst>
          </a:prstGeom>
          <a:noFill/>
          <a:ln w="127000">
            <a:solidFill>
              <a:srgbClr val="9900FF"/>
            </a:solidFill>
            <a:round/>
            <a:headEnd type="oval" w="med" len="med"/>
            <a:tailEnd type="triangle" w="med" len="med"/>
          </a:ln>
          <a:effectLst/>
        </p:spPr>
      </p:cxnSp>
      <p:sp>
        <p:nvSpPr>
          <p:cNvPr id="241729" name="Text Box 65"/>
          <p:cNvSpPr txBox="1">
            <a:spLocks noChangeArrowheads="1"/>
          </p:cNvSpPr>
          <p:nvPr/>
        </p:nvSpPr>
        <p:spPr bwMode="auto">
          <a:xfrm>
            <a:off x="914400" y="3429000"/>
            <a:ext cx="1003300" cy="366713"/>
          </a:xfrm>
          <a:prstGeom prst="rect">
            <a:avLst/>
          </a:prstGeom>
          <a:noFill/>
          <a:ln w="9525">
            <a:noFill/>
            <a:miter lim="800000"/>
            <a:headEnd/>
            <a:tailEnd/>
          </a:ln>
          <a:effectLst/>
        </p:spPr>
        <p:txBody>
          <a:bodyPr wrap="none">
            <a:spAutoFit/>
          </a:bodyPr>
          <a:lstStyle/>
          <a:p>
            <a:pPr algn="l"/>
            <a:r>
              <a:rPr lang="en-US" b="1" dirty="0" err="1">
                <a:solidFill>
                  <a:schemeClr val="bg1"/>
                </a:solidFill>
                <a:latin typeface="Courier New" pitchFamily="49" charset="0"/>
              </a:rPr>
              <a:t>Hoozit</a:t>
            </a:r>
            <a:endParaRPr lang="en-US" b="1" dirty="0">
              <a:solidFill>
                <a:schemeClr val="bg1"/>
              </a:solidFill>
              <a:latin typeface="Courier New" pitchFamily="49" charset="0"/>
            </a:endParaRPr>
          </a:p>
        </p:txBody>
      </p:sp>
      <p:sp>
        <p:nvSpPr>
          <p:cNvPr id="241726" name="Text Box 62"/>
          <p:cNvSpPr txBox="1">
            <a:spLocks noChangeArrowheads="1"/>
          </p:cNvSpPr>
          <p:nvPr/>
        </p:nvSpPr>
        <p:spPr bwMode="auto">
          <a:xfrm>
            <a:off x="914400" y="2057400"/>
            <a:ext cx="866775" cy="366713"/>
          </a:xfrm>
          <a:prstGeom prst="rect">
            <a:avLst/>
          </a:prstGeom>
          <a:noFill/>
          <a:ln w="9525">
            <a:noFill/>
            <a:miter lim="800000"/>
            <a:headEnd/>
            <a:tailEnd/>
          </a:ln>
          <a:effectLst/>
        </p:spPr>
        <p:txBody>
          <a:bodyPr wrap="none">
            <a:spAutoFit/>
          </a:bodyPr>
          <a:lstStyle/>
          <a:p>
            <a:pPr algn="l"/>
            <a:r>
              <a:rPr lang="en-US" b="1" dirty="0">
                <a:solidFill>
                  <a:schemeClr val="bg1"/>
                </a:solidFill>
                <a:latin typeface="Courier New" pitchFamily="49" charset="0"/>
              </a:rPr>
              <a:t>Gizmo</a:t>
            </a:r>
          </a:p>
        </p:txBody>
      </p:sp>
    </p:spTree>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Pseudoclassical Inheritance</a:t>
            </a:r>
          </a:p>
        </p:txBody>
      </p:sp>
      <p:sp>
        <p:nvSpPr>
          <p:cNvPr id="54275" name="Content Placeholder 2"/>
          <p:cNvSpPr>
            <a:spLocks noGrp="1"/>
          </p:cNvSpPr>
          <p:nvPr>
            <p:ph idx="1"/>
          </p:nvPr>
        </p:nvSpPr>
        <p:spPr/>
        <p:txBody>
          <a:bodyPr/>
          <a:lstStyle/>
          <a:p>
            <a:pPr>
              <a:buFontTx/>
              <a:buNone/>
            </a:pPr>
            <a:r>
              <a:rPr lang="en-US" sz="1800" b="1" dirty="0" smtClean="0">
                <a:latin typeface="Courier New" pitchFamily="49" charset="0"/>
              </a:rPr>
              <a:t>function Gizmo(id) {</a:t>
            </a:r>
          </a:p>
          <a:p>
            <a:pPr>
              <a:buFontTx/>
              <a:buNone/>
            </a:pPr>
            <a:r>
              <a:rPr lang="en-US" sz="1800" b="1" dirty="0" smtClean="0">
                <a:latin typeface="Courier New" pitchFamily="49" charset="0"/>
              </a:rPr>
              <a:t>    this.id = id;</a:t>
            </a:r>
          </a:p>
          <a:p>
            <a:pPr>
              <a:buFontTx/>
              <a:buNone/>
            </a:pPr>
            <a:r>
              <a:rPr lang="en-US" sz="1800" b="1" dirty="0" smtClean="0">
                <a:latin typeface="Courier New" pitchFamily="49" charset="0"/>
              </a:rPr>
              <a:t>}</a:t>
            </a:r>
          </a:p>
          <a:p>
            <a:pPr>
              <a:buFontTx/>
              <a:buNone/>
            </a:pPr>
            <a:r>
              <a:rPr lang="en-US" sz="1800" b="1" dirty="0" err="1" smtClean="0">
                <a:latin typeface="Courier New" pitchFamily="49" charset="0"/>
              </a:rPr>
              <a:t>Gizmo.prototype.toString</a:t>
            </a:r>
            <a:r>
              <a:rPr lang="en-US" sz="1800" b="1" dirty="0" smtClean="0">
                <a:latin typeface="Courier New" pitchFamily="49" charset="0"/>
              </a:rPr>
              <a:t> = </a:t>
            </a:r>
            <a:r>
              <a:rPr lang="en-US" sz="1800" b="1" dirty="0" smtClean="0">
                <a:solidFill>
                  <a:srgbClr val="CCECFF"/>
                </a:solidFill>
                <a:latin typeface="Courier New" pitchFamily="49" charset="0"/>
              </a:rPr>
              <a:t>function () {</a:t>
            </a:r>
          </a:p>
          <a:p>
            <a:pPr>
              <a:buFontTx/>
              <a:buNone/>
            </a:pPr>
            <a:r>
              <a:rPr lang="en-US" sz="1800" b="1" dirty="0" smtClean="0">
                <a:solidFill>
                  <a:srgbClr val="CCECFF"/>
                </a:solidFill>
                <a:latin typeface="Courier New" pitchFamily="49" charset="0"/>
              </a:rPr>
              <a:t>    return "gizmo " + this.id;</a:t>
            </a:r>
          </a:p>
          <a:p>
            <a:pPr>
              <a:buFontTx/>
              <a:buNone/>
            </a:pPr>
            <a:r>
              <a:rPr lang="en-US" sz="1800" b="1" dirty="0" smtClean="0">
                <a:solidFill>
                  <a:srgbClr val="CCECFF"/>
                </a:solidFill>
                <a:latin typeface="Courier New" pitchFamily="49" charset="0"/>
              </a:rPr>
              <a:t>}</a:t>
            </a:r>
            <a:r>
              <a:rPr lang="en-US" sz="1800" b="1" dirty="0" smtClean="0">
                <a:latin typeface="Courier New" pitchFamily="49" charset="0"/>
              </a:rPr>
              <a:t>;</a:t>
            </a:r>
          </a:p>
          <a:p>
            <a:pPr>
              <a:buFontTx/>
              <a:buNone/>
            </a:pPr>
            <a:endParaRPr lang="en-US" sz="1800" b="1" dirty="0" smtClean="0">
              <a:latin typeface="Courier New" pitchFamily="49" charset="0"/>
            </a:endParaRPr>
          </a:p>
          <a:p>
            <a:pPr>
              <a:buFontTx/>
              <a:buNone/>
            </a:pPr>
            <a:endParaRPr lang="en-US" sz="1800" b="1" dirty="0" smtClean="0">
              <a:latin typeface="Courier New" pitchFamily="49" charset="0"/>
            </a:endParaRPr>
          </a:p>
          <a:p>
            <a:pPr>
              <a:buFontTx/>
              <a:buNone/>
            </a:pPr>
            <a:r>
              <a:rPr lang="en-US" sz="1800" b="1" dirty="0" smtClean="0">
                <a:latin typeface="Courier New" pitchFamily="49" charset="0"/>
              </a:rPr>
              <a:t>function </a:t>
            </a:r>
            <a:r>
              <a:rPr lang="en-US" sz="1800" b="1" dirty="0" err="1" smtClean="0">
                <a:latin typeface="Courier New" pitchFamily="49" charset="0"/>
              </a:rPr>
              <a:t>Hoozit</a:t>
            </a:r>
            <a:r>
              <a:rPr lang="en-US" sz="1800" b="1" dirty="0" smtClean="0">
                <a:latin typeface="Courier New" pitchFamily="49" charset="0"/>
              </a:rPr>
              <a:t>(id) {</a:t>
            </a:r>
          </a:p>
          <a:p>
            <a:pPr>
              <a:buFontTx/>
              <a:buNone/>
            </a:pPr>
            <a:r>
              <a:rPr lang="en-US" sz="1800" b="1" dirty="0" smtClean="0">
                <a:latin typeface="Courier New" pitchFamily="49" charset="0"/>
              </a:rPr>
              <a:t>    this.id = id;</a:t>
            </a:r>
          </a:p>
          <a:p>
            <a:pPr>
              <a:buFontTx/>
              <a:buNone/>
            </a:pPr>
            <a:r>
              <a:rPr lang="en-US" sz="1800" b="1" dirty="0" smtClean="0">
                <a:latin typeface="Courier New" pitchFamily="49" charset="0"/>
              </a:rPr>
              <a:t>}</a:t>
            </a:r>
          </a:p>
          <a:p>
            <a:pPr>
              <a:buFontTx/>
              <a:buNone/>
            </a:pPr>
            <a:r>
              <a:rPr lang="en-US" sz="1800" b="1" dirty="0" err="1" smtClean="0">
                <a:latin typeface="Courier New" pitchFamily="49" charset="0"/>
              </a:rPr>
              <a:t>Hoozit.prototype</a:t>
            </a:r>
            <a:r>
              <a:rPr lang="en-US" sz="1800" b="1" dirty="0" smtClean="0">
                <a:latin typeface="Courier New" pitchFamily="49" charset="0"/>
              </a:rPr>
              <a:t> = new Gizmo();</a:t>
            </a:r>
          </a:p>
          <a:p>
            <a:pPr>
              <a:buFontTx/>
              <a:buNone/>
            </a:pPr>
            <a:r>
              <a:rPr lang="en-US" sz="1800" b="1" dirty="0" err="1" smtClean="0">
                <a:latin typeface="Courier New" pitchFamily="49" charset="0"/>
              </a:rPr>
              <a:t>Hoozit.prototype.test</a:t>
            </a:r>
            <a:r>
              <a:rPr lang="en-US" sz="1800" b="1" dirty="0" smtClean="0">
                <a:latin typeface="Courier New" pitchFamily="49" charset="0"/>
              </a:rPr>
              <a:t> = </a:t>
            </a:r>
            <a:r>
              <a:rPr lang="en-US" sz="1800" b="1" dirty="0" smtClean="0">
                <a:solidFill>
                  <a:srgbClr val="CCECFF"/>
                </a:solidFill>
                <a:latin typeface="Courier New" pitchFamily="49" charset="0"/>
              </a:rPr>
              <a:t>function (id) {</a:t>
            </a:r>
          </a:p>
          <a:p>
            <a:pPr>
              <a:buFontTx/>
              <a:buNone/>
            </a:pPr>
            <a:r>
              <a:rPr lang="en-US" sz="1800" b="1" dirty="0" smtClean="0">
                <a:solidFill>
                  <a:srgbClr val="CCECFF"/>
                </a:solidFill>
                <a:latin typeface="Courier New" pitchFamily="49" charset="0"/>
              </a:rPr>
              <a:t>    return this.id === id;</a:t>
            </a:r>
          </a:p>
          <a:p>
            <a:pPr>
              <a:buFontTx/>
              <a:buNone/>
            </a:pPr>
            <a:r>
              <a:rPr lang="en-US" sz="1800" b="1" dirty="0" smtClean="0">
                <a:solidFill>
                  <a:srgbClr val="CCECFF"/>
                </a:solidFill>
                <a:latin typeface="Courier New" pitchFamily="49" charset="0"/>
              </a:rPr>
              <a:t>}</a:t>
            </a:r>
            <a:r>
              <a:rPr lang="en-US" sz="1800" b="1" dirty="0" smtClean="0">
                <a:latin typeface="Courier New" pitchFamily="49" charset="0"/>
              </a:rPr>
              <a:t>;</a:t>
            </a:r>
          </a:p>
          <a:p>
            <a:pPr>
              <a:buFontTx/>
              <a:buNone/>
            </a:pPr>
            <a:endParaRPr lang="en-US" sz="2000" dirty="0" smtClean="0"/>
          </a:p>
        </p:txBody>
      </p:sp>
    </p:spTree>
  </p:cSld>
  <p:clrMapOvr>
    <a:masterClrMapping/>
  </p:clrMapOvr>
  <p:transition spd="slow">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Prototypal Inheritance</a:t>
            </a:r>
          </a:p>
        </p:txBody>
      </p:sp>
      <p:sp>
        <p:nvSpPr>
          <p:cNvPr id="57347" name="Content Placeholder 2"/>
          <p:cNvSpPr>
            <a:spLocks noGrp="1"/>
          </p:cNvSpPr>
          <p:nvPr>
            <p:ph idx="1"/>
          </p:nvPr>
        </p:nvSpPr>
        <p:spPr/>
        <p:txBody>
          <a:bodyPr/>
          <a:lstStyle/>
          <a:p>
            <a:pPr>
              <a:buFontTx/>
              <a:buNone/>
            </a:pPr>
            <a:r>
              <a:rPr lang="en-US" sz="1800" b="1" dirty="0" err="1" smtClean="0">
                <a:latin typeface="Courier New" pitchFamily="49" charset="0"/>
              </a:rPr>
              <a:t>var</a:t>
            </a:r>
            <a:r>
              <a:rPr lang="en-US" sz="1800" b="1" dirty="0" smtClean="0">
                <a:latin typeface="Courier New" pitchFamily="49" charset="0"/>
              </a:rPr>
              <a:t> gizmo = </a:t>
            </a:r>
            <a:r>
              <a:rPr lang="en-US" sz="1800" b="1" dirty="0" err="1" smtClean="0">
                <a:latin typeface="Courier New" pitchFamily="49" charset="0"/>
              </a:rPr>
              <a:t>new_constructor</a:t>
            </a:r>
            <a:r>
              <a:rPr lang="en-US" sz="1800" b="1" dirty="0" smtClean="0">
                <a:latin typeface="Courier New" pitchFamily="49" charset="0"/>
              </a:rPr>
              <a:t>(Object, </a:t>
            </a:r>
            <a:r>
              <a:rPr lang="en-US" sz="1800" b="1" dirty="0" smtClean="0">
                <a:solidFill>
                  <a:srgbClr val="CCECFF"/>
                </a:solidFill>
                <a:latin typeface="Courier New" pitchFamily="49" charset="0"/>
              </a:rPr>
              <a:t>function (id) {</a:t>
            </a:r>
          </a:p>
          <a:p>
            <a:pPr>
              <a:buFontTx/>
              <a:buNone/>
            </a:pPr>
            <a:r>
              <a:rPr lang="en-US" sz="1800" b="1" dirty="0" smtClean="0">
                <a:solidFill>
                  <a:srgbClr val="CCECFF"/>
                </a:solidFill>
                <a:latin typeface="Courier New" pitchFamily="49" charset="0"/>
              </a:rPr>
              <a:t>    this.id = id;</a:t>
            </a:r>
          </a:p>
          <a:p>
            <a:pPr>
              <a:buFontTx/>
              <a:buNone/>
            </a:pPr>
            <a:r>
              <a:rPr lang="en-US" sz="1800" b="1" dirty="0" smtClean="0">
                <a:solidFill>
                  <a:srgbClr val="CCECFF"/>
                </a:solidFill>
                <a:latin typeface="Courier New" pitchFamily="49" charset="0"/>
              </a:rPr>
              <a:t>}</a:t>
            </a:r>
            <a:r>
              <a:rPr lang="en-US" sz="1800" b="1" dirty="0" smtClean="0">
                <a:latin typeface="Courier New" pitchFamily="49" charset="0"/>
              </a:rPr>
              <a:t>, {</a:t>
            </a:r>
          </a:p>
          <a:p>
            <a:pPr>
              <a:buFontTx/>
              <a:buNone/>
            </a:pPr>
            <a:r>
              <a:rPr lang="en-US" sz="1800" b="1" dirty="0" smtClean="0">
                <a:latin typeface="Courier New" pitchFamily="49" charset="0"/>
              </a:rPr>
              <a:t>    </a:t>
            </a:r>
            <a:r>
              <a:rPr lang="en-US" sz="1800" b="1" dirty="0" err="1" smtClean="0">
                <a:latin typeface="Courier New" pitchFamily="49" charset="0"/>
              </a:rPr>
              <a:t>toString</a:t>
            </a:r>
            <a:r>
              <a:rPr lang="en-US" sz="1800" b="1" dirty="0" smtClean="0">
                <a:latin typeface="Courier New" pitchFamily="49" charset="0"/>
              </a:rPr>
              <a:t>: </a:t>
            </a:r>
            <a:r>
              <a:rPr lang="en-US" sz="1800" b="1" dirty="0" smtClean="0">
                <a:solidFill>
                  <a:srgbClr val="CCECFF"/>
                </a:solidFill>
                <a:latin typeface="Courier New" pitchFamily="49" charset="0"/>
              </a:rPr>
              <a:t>function () {</a:t>
            </a:r>
          </a:p>
          <a:p>
            <a:pPr>
              <a:buFontTx/>
              <a:buNone/>
            </a:pPr>
            <a:r>
              <a:rPr lang="en-US" sz="1800" b="1" dirty="0" smtClean="0">
                <a:solidFill>
                  <a:srgbClr val="CCECFF"/>
                </a:solidFill>
                <a:latin typeface="Courier New" pitchFamily="49" charset="0"/>
              </a:rPr>
              <a:t>        return "gizmo " + this.id;</a:t>
            </a:r>
          </a:p>
          <a:p>
            <a:pPr>
              <a:buFontTx/>
              <a:buNone/>
            </a:pPr>
            <a:r>
              <a:rPr lang="en-US" sz="1800" b="1" dirty="0" smtClean="0">
                <a:solidFill>
                  <a:srgbClr val="CCECFF"/>
                </a:solidFill>
                <a:latin typeface="Courier New" pitchFamily="49" charset="0"/>
              </a:rPr>
              <a:t>    }</a:t>
            </a:r>
          </a:p>
          <a:p>
            <a:pPr>
              <a:buFontTx/>
              <a:buNone/>
            </a:pPr>
            <a:r>
              <a:rPr lang="en-US" sz="1800" b="1" dirty="0" smtClean="0">
                <a:latin typeface="Courier New" pitchFamily="49" charset="0"/>
              </a:rPr>
              <a:t>});</a:t>
            </a:r>
          </a:p>
          <a:p>
            <a:pPr>
              <a:buFontTx/>
              <a:buNone/>
            </a:pPr>
            <a:endParaRPr lang="en-US" sz="1800" b="1" dirty="0" smtClean="0">
              <a:latin typeface="Courier New" pitchFamily="49" charset="0"/>
            </a:endParaRPr>
          </a:p>
          <a:p>
            <a:pPr>
              <a:buFontTx/>
              <a:buNone/>
            </a:pPr>
            <a:r>
              <a:rPr lang="en-US" sz="1800" b="1" dirty="0" err="1" smtClean="0">
                <a:latin typeface="Courier New" pitchFamily="49" charset="0"/>
              </a:rPr>
              <a:t>var</a:t>
            </a:r>
            <a:r>
              <a:rPr lang="en-US" sz="1800" b="1" dirty="0" smtClean="0">
                <a:latin typeface="Courier New" pitchFamily="49" charset="0"/>
              </a:rPr>
              <a:t> </a:t>
            </a:r>
            <a:r>
              <a:rPr lang="en-US" sz="1800" b="1" dirty="0" err="1" smtClean="0">
                <a:latin typeface="Courier New" pitchFamily="49" charset="0"/>
              </a:rPr>
              <a:t>hoozit</a:t>
            </a:r>
            <a:r>
              <a:rPr lang="en-US" sz="1800" b="1" dirty="0" smtClean="0">
                <a:latin typeface="Courier New" pitchFamily="49" charset="0"/>
              </a:rPr>
              <a:t> = </a:t>
            </a:r>
            <a:r>
              <a:rPr lang="en-US" sz="1800" b="1" dirty="0" err="1" smtClean="0">
                <a:latin typeface="Courier New" pitchFamily="49" charset="0"/>
              </a:rPr>
              <a:t>new_constructor</a:t>
            </a:r>
            <a:r>
              <a:rPr lang="en-US" sz="1800" b="1" dirty="0" smtClean="0">
                <a:latin typeface="Courier New" pitchFamily="49" charset="0"/>
              </a:rPr>
              <a:t>(gizmo, </a:t>
            </a:r>
            <a:r>
              <a:rPr lang="en-US" sz="1800" b="1" dirty="0" smtClean="0">
                <a:solidFill>
                  <a:srgbClr val="CCECFF"/>
                </a:solidFill>
                <a:latin typeface="Courier New" pitchFamily="49" charset="0"/>
              </a:rPr>
              <a:t>function (id) {</a:t>
            </a:r>
          </a:p>
          <a:p>
            <a:pPr>
              <a:buFontTx/>
              <a:buNone/>
            </a:pPr>
            <a:r>
              <a:rPr lang="en-US" sz="1800" b="1" dirty="0" smtClean="0">
                <a:solidFill>
                  <a:srgbClr val="CCECFF"/>
                </a:solidFill>
                <a:latin typeface="Courier New" pitchFamily="49" charset="0"/>
              </a:rPr>
              <a:t>    this.id = id;</a:t>
            </a:r>
          </a:p>
          <a:p>
            <a:pPr>
              <a:buFontTx/>
              <a:buNone/>
            </a:pPr>
            <a:r>
              <a:rPr lang="en-US" sz="1800" b="1" dirty="0" smtClean="0">
                <a:solidFill>
                  <a:srgbClr val="CCECFF"/>
                </a:solidFill>
                <a:latin typeface="Courier New" pitchFamily="49" charset="0"/>
              </a:rPr>
              <a:t>}</a:t>
            </a:r>
            <a:r>
              <a:rPr lang="en-US" sz="1800" b="1" dirty="0" smtClean="0">
                <a:latin typeface="Courier New" pitchFamily="49" charset="0"/>
              </a:rPr>
              <a:t>, {</a:t>
            </a:r>
          </a:p>
          <a:p>
            <a:pPr>
              <a:buFontTx/>
              <a:buNone/>
            </a:pPr>
            <a:r>
              <a:rPr lang="en-US" sz="1800" b="1" dirty="0" smtClean="0">
                <a:latin typeface="Courier New" pitchFamily="49" charset="0"/>
              </a:rPr>
              <a:t>    test: </a:t>
            </a:r>
            <a:r>
              <a:rPr lang="en-US" sz="1800" b="1" dirty="0" smtClean="0">
                <a:solidFill>
                  <a:srgbClr val="CCECFF"/>
                </a:solidFill>
                <a:latin typeface="Courier New" pitchFamily="49" charset="0"/>
              </a:rPr>
              <a:t>function (id) {</a:t>
            </a:r>
          </a:p>
          <a:p>
            <a:pPr>
              <a:buFontTx/>
              <a:buNone/>
            </a:pPr>
            <a:r>
              <a:rPr lang="en-US" sz="1800" b="1" dirty="0" smtClean="0">
                <a:solidFill>
                  <a:srgbClr val="CCECFF"/>
                </a:solidFill>
                <a:latin typeface="Courier New" pitchFamily="49" charset="0"/>
              </a:rPr>
              <a:t>        return this.id === id;</a:t>
            </a:r>
          </a:p>
          <a:p>
            <a:pPr>
              <a:buFontTx/>
              <a:buNone/>
            </a:pPr>
            <a:r>
              <a:rPr lang="en-US" sz="1800" b="1" dirty="0" smtClean="0">
                <a:solidFill>
                  <a:srgbClr val="CCECFF"/>
                </a:solidFill>
                <a:latin typeface="Courier New" pitchFamily="49" charset="0"/>
              </a:rPr>
              <a:t>    }</a:t>
            </a:r>
          </a:p>
          <a:p>
            <a:pPr>
              <a:buFontTx/>
              <a:buNone/>
            </a:pPr>
            <a:r>
              <a:rPr lang="en-US" sz="1800" b="1" dirty="0" smtClean="0">
                <a:latin typeface="Courier New" pitchFamily="49" charset="0"/>
              </a:rPr>
              <a:t>});</a:t>
            </a:r>
          </a:p>
          <a:p>
            <a:pPr>
              <a:buFontTx/>
              <a:buNone/>
            </a:pPr>
            <a:endParaRPr lang="en-US" sz="1800" dirty="0" smtClean="0"/>
          </a:p>
        </p:txBody>
      </p:sp>
    </p:spTree>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b="1" smtClean="0">
                <a:latin typeface="Courier New" pitchFamily="49" charset="0"/>
                <a:cs typeface="Courier New" pitchFamily="49" charset="0"/>
              </a:rPr>
              <a:t>var</a:t>
            </a:r>
            <a:r>
              <a:rPr lang="en-US" smtClean="0"/>
              <a:t> statement</a:t>
            </a:r>
          </a:p>
        </p:txBody>
      </p:sp>
      <p:sp>
        <p:nvSpPr>
          <p:cNvPr id="20483" name="Rectangle 3"/>
          <p:cNvSpPr>
            <a:spLocks noGrp="1" noChangeArrowheads="1"/>
          </p:cNvSpPr>
          <p:nvPr>
            <p:ph type="body" idx="1"/>
          </p:nvPr>
        </p:nvSpPr>
        <p:spPr/>
        <p:txBody>
          <a:bodyPr>
            <a:normAutofit lnSpcReduction="10000"/>
          </a:bodyPr>
          <a:lstStyle/>
          <a:p>
            <a:pPr eaLnBrk="1" hangingPunct="1">
              <a:lnSpc>
                <a:spcPct val="90000"/>
              </a:lnSpc>
              <a:defRPr/>
            </a:pPr>
            <a:r>
              <a:rPr lang="en-US" dirty="0" smtClean="0"/>
              <a:t>It gets split into two parts: </a:t>
            </a:r>
          </a:p>
          <a:p>
            <a:pPr lvl="1" eaLnBrk="1" hangingPunct="1">
              <a:lnSpc>
                <a:spcPct val="90000"/>
              </a:lnSpc>
              <a:defRPr/>
            </a:pPr>
            <a:r>
              <a:rPr lang="en-US" dirty="0" smtClean="0"/>
              <a:t>The declaration part gets hoisted to the top of the function, initializing with </a:t>
            </a:r>
            <a:r>
              <a:rPr lang="en-US" b="1" dirty="0" smtClean="0">
                <a:latin typeface="Courier New" pitchFamily="49" charset="0"/>
                <a:cs typeface="Courier New" pitchFamily="49" charset="0"/>
              </a:rPr>
              <a:t>undefined</a:t>
            </a:r>
            <a:r>
              <a:rPr lang="en-US" dirty="0" smtClean="0"/>
              <a:t>.</a:t>
            </a:r>
          </a:p>
          <a:p>
            <a:pPr lvl="1" eaLnBrk="1" hangingPunct="1">
              <a:lnSpc>
                <a:spcPct val="90000"/>
              </a:lnSpc>
              <a:defRPr/>
            </a:pPr>
            <a:r>
              <a:rPr lang="en-US" dirty="0" smtClean="0"/>
              <a:t>The initialization part turns into an ordinary assignment.</a:t>
            </a:r>
          </a:p>
          <a:p>
            <a:pPr marL="342900" lvl="1" indent="-342900" eaLnBrk="1" hangingPunct="1">
              <a:lnSpc>
                <a:spcPct val="90000"/>
              </a:lnSpc>
              <a:buFont typeface="Arial" pitchFamily="34" charset="0"/>
              <a:buNone/>
              <a:defRPr/>
            </a:pPr>
            <a:r>
              <a:rPr lang="en-US" b="1" dirty="0" smtClean="0">
                <a:latin typeface="Courier New" pitchFamily="49" charset="0"/>
              </a:rPr>
              <a:t>        </a:t>
            </a:r>
            <a:r>
              <a:rPr lang="en-US" b="1" dirty="0" err="1" smtClean="0">
                <a:latin typeface="Courier New" pitchFamily="49" charset="0"/>
              </a:rPr>
              <a:t>var</a:t>
            </a:r>
            <a:r>
              <a:rPr lang="en-US" b="1" dirty="0" smtClean="0">
                <a:latin typeface="Courier New" pitchFamily="49" charset="0"/>
              </a:rPr>
              <a:t> </a:t>
            </a:r>
            <a:r>
              <a:rPr lang="en-US" b="1" dirty="0" err="1" smtClean="0">
                <a:latin typeface="Courier New" pitchFamily="49" charset="0"/>
              </a:rPr>
              <a:t>myVar</a:t>
            </a:r>
            <a:r>
              <a:rPr lang="en-US" b="1" dirty="0" smtClean="0">
                <a:latin typeface="Courier New" pitchFamily="49" charset="0"/>
              </a:rPr>
              <a:t> = 0, </a:t>
            </a:r>
            <a:r>
              <a:rPr lang="en-US" b="1" dirty="0" err="1" smtClean="0">
                <a:latin typeface="Courier New" pitchFamily="49" charset="0"/>
              </a:rPr>
              <a:t>myOtherVar</a:t>
            </a:r>
            <a:r>
              <a:rPr lang="en-US" b="1" dirty="0" smtClean="0">
                <a:latin typeface="Courier New" pitchFamily="49" charset="0"/>
              </a:rPr>
              <a:t>;</a:t>
            </a:r>
          </a:p>
          <a:p>
            <a:pPr marL="342900" lvl="1" indent="-342900" eaLnBrk="1" hangingPunct="1">
              <a:lnSpc>
                <a:spcPct val="90000"/>
              </a:lnSpc>
              <a:buFontTx/>
              <a:buChar char="•"/>
              <a:defRPr/>
            </a:pPr>
            <a:r>
              <a:rPr lang="en-US" dirty="0" smtClean="0"/>
              <a:t>Expands into </a:t>
            </a:r>
          </a:p>
          <a:p>
            <a:pPr marL="342900" lvl="1" indent="-342900" eaLnBrk="1" hangingPunct="1">
              <a:lnSpc>
                <a:spcPct val="90000"/>
              </a:lnSpc>
              <a:buFont typeface="Arial" pitchFamily="34" charset="0"/>
              <a:buNone/>
              <a:defRPr/>
            </a:pPr>
            <a:r>
              <a:rPr lang="en-US" b="1" dirty="0" smtClean="0">
                <a:latin typeface="Courier New" pitchFamily="49" charset="0"/>
              </a:rPr>
              <a:t>        </a:t>
            </a:r>
            <a:r>
              <a:rPr lang="en-US" b="1" dirty="0" err="1" smtClean="0">
                <a:latin typeface="Courier New" pitchFamily="49" charset="0"/>
              </a:rPr>
              <a:t>var</a:t>
            </a:r>
            <a:r>
              <a:rPr lang="en-US" b="1" dirty="0" smtClean="0">
                <a:latin typeface="Courier New" pitchFamily="49" charset="0"/>
              </a:rPr>
              <a:t> </a:t>
            </a:r>
            <a:r>
              <a:rPr lang="en-US" b="1" dirty="0" err="1" smtClean="0">
                <a:latin typeface="Courier New" pitchFamily="49" charset="0"/>
              </a:rPr>
              <a:t>myVar</a:t>
            </a:r>
            <a:r>
              <a:rPr lang="en-US" b="1" dirty="0" smtClean="0">
                <a:latin typeface="Courier New" pitchFamily="49" charset="0"/>
              </a:rPr>
              <a:t> = undefined,</a:t>
            </a:r>
          </a:p>
          <a:p>
            <a:pPr marL="342900" lvl="1" indent="-342900" eaLnBrk="1" hangingPunct="1">
              <a:lnSpc>
                <a:spcPct val="90000"/>
              </a:lnSpc>
              <a:buFont typeface="Arial" pitchFamily="34" charset="0"/>
              <a:buNone/>
              <a:defRPr/>
            </a:pPr>
            <a:r>
              <a:rPr lang="en-US" b="1" dirty="0" smtClean="0">
                <a:latin typeface="Courier New" pitchFamily="49" charset="0"/>
              </a:rPr>
              <a:t>            </a:t>
            </a:r>
            <a:r>
              <a:rPr lang="en-US" b="1" dirty="0" err="1" smtClean="0">
                <a:latin typeface="Courier New" pitchFamily="49" charset="0"/>
              </a:rPr>
              <a:t>myOtherVar</a:t>
            </a:r>
            <a:r>
              <a:rPr lang="en-US" b="1" dirty="0" smtClean="0">
                <a:latin typeface="Courier New" pitchFamily="49" charset="0"/>
              </a:rPr>
              <a:t> = undefined;</a:t>
            </a:r>
          </a:p>
          <a:p>
            <a:pPr marL="342900" lvl="1" indent="-342900" eaLnBrk="1" hangingPunct="1">
              <a:lnSpc>
                <a:spcPct val="90000"/>
              </a:lnSpc>
              <a:buFont typeface="Arial" pitchFamily="34" charset="0"/>
              <a:buNone/>
              <a:defRPr/>
            </a:pPr>
            <a:r>
              <a:rPr lang="en-US" b="1" dirty="0" smtClean="0">
                <a:latin typeface="Courier New" pitchFamily="49" charset="0"/>
              </a:rPr>
              <a:t>            …</a:t>
            </a:r>
          </a:p>
          <a:p>
            <a:pPr marL="342900" lvl="1" indent="-342900" eaLnBrk="1" hangingPunct="1">
              <a:lnSpc>
                <a:spcPct val="90000"/>
              </a:lnSpc>
              <a:buFont typeface="Arial" pitchFamily="34" charset="0"/>
              <a:buNone/>
              <a:defRPr/>
            </a:pPr>
            <a:r>
              <a:rPr lang="en-US" b="1" dirty="0" smtClean="0">
                <a:latin typeface="Courier New" pitchFamily="49" charset="0"/>
              </a:rPr>
              <a:t>        </a:t>
            </a:r>
            <a:r>
              <a:rPr lang="en-US" b="1" dirty="0" err="1" smtClean="0">
                <a:latin typeface="Courier New" pitchFamily="49" charset="0"/>
              </a:rPr>
              <a:t>myVar</a:t>
            </a:r>
            <a:r>
              <a:rPr lang="en-US" b="1" dirty="0" smtClean="0">
                <a:latin typeface="Courier New" pitchFamily="49" charset="0"/>
              </a:rPr>
              <a:t> = 0;</a:t>
            </a:r>
          </a:p>
          <a:p>
            <a:pPr eaLnBrk="1" hangingPunct="1">
              <a:lnSpc>
                <a:spcPct val="90000"/>
              </a:lnSpc>
              <a:defRPr/>
            </a:pPr>
            <a:endParaRPr lang="en-US" dirty="0" smtClean="0"/>
          </a:p>
        </p:txBody>
      </p:sp>
    </p:spTree>
  </p:cSld>
  <p:clrMapOvr>
    <a:masterClrMapping/>
  </p:clrMapOvr>
  <p:transition spd="slow">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Content Placeholder 4"/>
          <p:cNvSpPr>
            <a:spLocks noGrp="1"/>
          </p:cNvSpPr>
          <p:nvPr>
            <p:ph idx="1"/>
          </p:nvPr>
        </p:nvSpPr>
        <p:spPr>
          <a:xfrm>
            <a:off x="457200" y="152400"/>
            <a:ext cx="8686800" cy="6477000"/>
          </a:xfrm>
        </p:spPr>
        <p:txBody>
          <a:bodyPr/>
          <a:lstStyle/>
          <a:p>
            <a:pPr>
              <a:buFontTx/>
              <a:buNone/>
            </a:pPr>
            <a:r>
              <a:rPr lang="en-US" sz="1800" b="1" dirty="0" smtClean="0">
                <a:solidFill>
                  <a:srgbClr val="CCFFCC"/>
                </a:solidFill>
                <a:latin typeface="Courier New" pitchFamily="49" charset="0"/>
                <a:cs typeface="Courier New" pitchFamily="49" charset="0"/>
              </a:rPr>
              <a:t>function </a:t>
            </a:r>
            <a:r>
              <a:rPr lang="en-US" sz="1800" b="1" dirty="0" err="1" smtClean="0">
                <a:latin typeface="Courier New" pitchFamily="49" charset="0"/>
                <a:cs typeface="Courier New" pitchFamily="49" charset="0"/>
              </a:rPr>
              <a:t>new_constructor</a:t>
            </a:r>
            <a:r>
              <a:rPr lang="en-US" sz="1800" b="1" dirty="0" smtClean="0">
                <a:solidFill>
                  <a:srgbClr val="CCFFCC"/>
                </a:solidFill>
                <a:latin typeface="Courier New" pitchFamily="49" charset="0"/>
                <a:cs typeface="Courier New" pitchFamily="49" charset="0"/>
              </a:rPr>
              <a:t>(initializer, </a:t>
            </a:r>
            <a:r>
              <a:rPr lang="en-US" sz="1800" b="1" dirty="0">
                <a:solidFill>
                  <a:srgbClr val="CCFFCC"/>
                </a:solidFill>
                <a:latin typeface="Courier New" pitchFamily="49" charset="0"/>
                <a:cs typeface="Courier New" pitchFamily="49" charset="0"/>
              </a:rPr>
              <a:t>methods, extend) </a:t>
            </a:r>
            <a:r>
              <a:rPr lang="en-US" sz="1800" b="1" dirty="0" smtClean="0">
                <a:solidFill>
                  <a:srgbClr val="CCFFCC"/>
                </a:solidFill>
                <a:latin typeface="Courier New" pitchFamily="49" charset="0"/>
                <a:cs typeface="Courier New" pitchFamily="49" charset="0"/>
              </a:rPr>
              <a:t>{</a:t>
            </a:r>
          </a:p>
          <a:p>
            <a:pPr>
              <a:buFontTx/>
              <a:buNone/>
            </a:pPr>
            <a:r>
              <a:rPr lang="en-US" sz="1800" b="1" dirty="0" smtClean="0">
                <a:solidFill>
                  <a:srgbClr val="CCFFCC"/>
                </a:solidFill>
                <a:latin typeface="Courier New" pitchFamily="49" charset="0"/>
                <a:cs typeface="Courier New" pitchFamily="49" charset="0"/>
              </a:rPr>
              <a:t>    </a:t>
            </a:r>
            <a:r>
              <a:rPr lang="en-US" sz="1800" b="1" dirty="0" err="1" smtClean="0">
                <a:solidFill>
                  <a:srgbClr val="CCFFCC"/>
                </a:solidFill>
                <a:latin typeface="Courier New" pitchFamily="49" charset="0"/>
                <a:cs typeface="Courier New" pitchFamily="49" charset="0"/>
              </a:rPr>
              <a:t>var</a:t>
            </a:r>
            <a:r>
              <a:rPr lang="en-US" sz="1800" b="1" dirty="0" smtClean="0">
                <a:solidFill>
                  <a:srgbClr val="CCFFCC"/>
                </a:solidFill>
                <a:latin typeface="Courier New" pitchFamily="49" charset="0"/>
                <a:cs typeface="Courier New" pitchFamily="49" charset="0"/>
              </a:rPr>
              <a:t> prototype = </a:t>
            </a:r>
            <a:r>
              <a:rPr lang="en-US" sz="1800" b="1" dirty="0" err="1" smtClean="0">
                <a:latin typeface="Courier New" pitchFamily="49" charset="0"/>
                <a:cs typeface="Courier New" pitchFamily="49" charset="0"/>
              </a:rPr>
              <a:t>Object</a:t>
            </a:r>
            <a:r>
              <a:rPr lang="en-US" sz="1800" b="1" dirty="0" err="1" smtClean="0">
                <a:solidFill>
                  <a:srgbClr val="CCFFCC"/>
                </a:solidFill>
                <a:latin typeface="Courier New" pitchFamily="49" charset="0"/>
                <a:cs typeface="Courier New" pitchFamily="49" charset="0"/>
              </a:rPr>
              <a:t>.create</a:t>
            </a:r>
            <a:r>
              <a:rPr lang="en-US" sz="1800" b="1" dirty="0" smtClean="0">
                <a:solidFill>
                  <a:srgbClr val="CCFFCC"/>
                </a:solidFill>
                <a:latin typeface="Courier New" pitchFamily="49" charset="0"/>
                <a:cs typeface="Courier New" pitchFamily="49" charset="0"/>
              </a:rPr>
              <a:t>(</a:t>
            </a:r>
            <a:r>
              <a:rPr lang="en-US" sz="1800" b="1" dirty="0" err="1" smtClean="0">
                <a:solidFill>
                  <a:srgbClr val="CCFFCC"/>
                </a:solidFill>
                <a:latin typeface="Courier New" pitchFamily="49" charset="0"/>
                <a:cs typeface="Courier New" pitchFamily="49" charset="0"/>
              </a:rPr>
              <a:t>typeof</a:t>
            </a:r>
            <a:r>
              <a:rPr lang="en-US" sz="1800" b="1" dirty="0" smtClean="0">
                <a:solidFill>
                  <a:srgbClr val="CCFFCC"/>
                </a:solidFill>
                <a:latin typeface="Courier New" pitchFamily="49" charset="0"/>
                <a:cs typeface="Courier New" pitchFamily="49" charset="0"/>
              </a:rPr>
              <a:t> extend === 'function'</a:t>
            </a:r>
          </a:p>
          <a:p>
            <a:pPr>
              <a:buFontTx/>
              <a:buNone/>
            </a:pPr>
            <a:r>
              <a:rPr lang="en-US" sz="1800" b="1" dirty="0">
                <a:solidFill>
                  <a:srgbClr val="CCFFCC"/>
                </a:solidFill>
                <a:latin typeface="Courier New" pitchFamily="49" charset="0"/>
                <a:cs typeface="Courier New" pitchFamily="49" charset="0"/>
              </a:rPr>
              <a:t> </a:t>
            </a:r>
            <a:r>
              <a:rPr lang="en-US" sz="1800" b="1" dirty="0" smtClean="0">
                <a:solidFill>
                  <a:srgbClr val="CCFFCC"/>
                </a:solidFill>
                <a:latin typeface="Courier New" pitchFamily="49" charset="0"/>
                <a:cs typeface="Courier New" pitchFamily="49" charset="0"/>
              </a:rPr>
              <a:t>       ? </a:t>
            </a:r>
            <a:r>
              <a:rPr lang="en-US" sz="1800" b="1" dirty="0" err="1" smtClean="0">
                <a:solidFill>
                  <a:srgbClr val="CCFFCC"/>
                </a:solidFill>
                <a:latin typeface="Courier New" pitchFamily="49" charset="0"/>
                <a:cs typeface="Courier New" pitchFamily="49" charset="0"/>
              </a:rPr>
              <a:t>extend.prototype</a:t>
            </a:r>
            <a:endParaRPr lang="en-US" sz="1800" b="1" dirty="0" smtClean="0">
              <a:solidFill>
                <a:srgbClr val="CCFFCC"/>
              </a:solidFill>
              <a:latin typeface="Courier New" pitchFamily="49" charset="0"/>
              <a:cs typeface="Courier New" pitchFamily="49" charset="0"/>
            </a:endParaRPr>
          </a:p>
          <a:p>
            <a:pPr>
              <a:buFontTx/>
              <a:buNone/>
            </a:pPr>
            <a:r>
              <a:rPr lang="en-US" sz="1800" b="1" dirty="0">
                <a:solidFill>
                  <a:srgbClr val="CCFFCC"/>
                </a:solidFill>
                <a:latin typeface="Courier New" pitchFamily="49" charset="0"/>
                <a:cs typeface="Courier New" pitchFamily="49" charset="0"/>
              </a:rPr>
              <a:t> </a:t>
            </a:r>
            <a:r>
              <a:rPr lang="en-US" sz="1800" b="1" dirty="0" smtClean="0">
                <a:solidFill>
                  <a:srgbClr val="CCFFCC"/>
                </a:solidFill>
                <a:latin typeface="Courier New" pitchFamily="49" charset="0"/>
                <a:cs typeface="Courier New" pitchFamily="49" charset="0"/>
              </a:rPr>
              <a:t>       : extend);</a:t>
            </a:r>
          </a:p>
          <a:p>
            <a:pPr>
              <a:buFontTx/>
              <a:buNone/>
            </a:pPr>
            <a:r>
              <a:rPr lang="en-US" sz="1800" b="1" dirty="0" smtClean="0">
                <a:solidFill>
                  <a:srgbClr val="CCFFCC"/>
                </a:solidFill>
                <a:latin typeface="Courier New" pitchFamily="49" charset="0"/>
                <a:cs typeface="Courier New" pitchFamily="49" charset="0"/>
              </a:rPr>
              <a:t>    if (methods) {</a:t>
            </a:r>
          </a:p>
          <a:p>
            <a:pPr>
              <a:buFontTx/>
              <a:buNone/>
            </a:pPr>
            <a:r>
              <a:rPr lang="en-US" sz="1800" b="1" dirty="0" smtClean="0">
                <a:solidFill>
                  <a:srgbClr val="CCFFCC"/>
                </a:solidFill>
                <a:latin typeface="Courier New" pitchFamily="49" charset="0"/>
                <a:cs typeface="Courier New" pitchFamily="49" charset="0"/>
              </a:rPr>
              <a:t>        </a:t>
            </a:r>
            <a:r>
              <a:rPr lang="en-US" sz="1800" b="1" dirty="0" err="1" smtClean="0">
                <a:solidFill>
                  <a:srgbClr val="CCFFCC"/>
                </a:solidFill>
                <a:latin typeface="Courier New" pitchFamily="49" charset="0"/>
                <a:cs typeface="Courier New" pitchFamily="49" charset="0"/>
              </a:rPr>
              <a:t>methods.keys</a:t>
            </a:r>
            <a:r>
              <a:rPr lang="en-US" sz="1800" b="1" dirty="0" smtClean="0">
                <a:solidFill>
                  <a:srgbClr val="CCFFCC"/>
                </a:solidFill>
                <a:latin typeface="Courier New" pitchFamily="49" charset="0"/>
                <a:cs typeface="Courier New" pitchFamily="49" charset="0"/>
              </a:rPr>
              <a:t>().</a:t>
            </a:r>
            <a:r>
              <a:rPr lang="en-US" sz="1800" b="1" dirty="0" err="1" smtClean="0">
                <a:solidFill>
                  <a:srgbClr val="CCFFCC"/>
                </a:solidFill>
                <a:latin typeface="Courier New" pitchFamily="49" charset="0"/>
                <a:cs typeface="Courier New" pitchFamily="49" charset="0"/>
              </a:rPr>
              <a:t>forEach</a:t>
            </a:r>
            <a:r>
              <a:rPr lang="en-US" sz="1800" b="1" dirty="0" smtClean="0">
                <a:solidFill>
                  <a:srgbClr val="CCFFCC"/>
                </a:solidFill>
                <a:latin typeface="Courier New" pitchFamily="49" charset="0"/>
                <a:cs typeface="Courier New" pitchFamily="49" charset="0"/>
              </a:rPr>
              <a:t>(</a:t>
            </a:r>
            <a:r>
              <a:rPr lang="en-US" sz="1800" b="1" dirty="0" smtClean="0">
                <a:solidFill>
                  <a:srgbClr val="FFFF99"/>
                </a:solidFill>
                <a:latin typeface="Courier New" pitchFamily="49" charset="0"/>
                <a:cs typeface="Courier New" pitchFamily="49" charset="0"/>
              </a:rPr>
              <a:t>function (key) {</a:t>
            </a:r>
          </a:p>
          <a:p>
            <a:pPr>
              <a:buFontTx/>
              <a:buNone/>
            </a:pPr>
            <a:r>
              <a:rPr lang="en-US" sz="1800" b="1" dirty="0" smtClean="0">
                <a:solidFill>
                  <a:srgbClr val="CCFFCC"/>
                </a:solidFill>
                <a:latin typeface="Courier New" pitchFamily="49" charset="0"/>
                <a:cs typeface="Courier New" pitchFamily="49" charset="0"/>
              </a:rPr>
              <a:t>            prototype</a:t>
            </a:r>
            <a:r>
              <a:rPr lang="en-US" sz="1800" b="1" dirty="0" smtClean="0">
                <a:solidFill>
                  <a:srgbClr val="FFFF99"/>
                </a:solidFill>
                <a:latin typeface="Courier New" pitchFamily="49" charset="0"/>
                <a:cs typeface="Courier New" pitchFamily="49" charset="0"/>
              </a:rPr>
              <a:t>[key] = </a:t>
            </a:r>
            <a:r>
              <a:rPr lang="en-US" sz="1800" b="1" dirty="0" smtClean="0">
                <a:solidFill>
                  <a:srgbClr val="CCFFCC"/>
                </a:solidFill>
                <a:latin typeface="Courier New" pitchFamily="49" charset="0"/>
                <a:cs typeface="Courier New" pitchFamily="49" charset="0"/>
              </a:rPr>
              <a:t>methods</a:t>
            </a:r>
            <a:r>
              <a:rPr lang="en-US" sz="1800" b="1" dirty="0" smtClean="0">
                <a:solidFill>
                  <a:srgbClr val="FFFF99"/>
                </a:solidFill>
                <a:latin typeface="Courier New" pitchFamily="49" charset="0"/>
                <a:cs typeface="Courier New" pitchFamily="49" charset="0"/>
              </a:rPr>
              <a:t>[key];</a:t>
            </a:r>
          </a:p>
          <a:p>
            <a:pPr>
              <a:buFontTx/>
              <a:buNone/>
            </a:pPr>
            <a:r>
              <a:rPr lang="en-US" sz="1800" b="1" dirty="0" smtClean="0">
                <a:solidFill>
                  <a:srgbClr val="FFFF99"/>
                </a:solidFill>
                <a:latin typeface="Courier New" pitchFamily="49" charset="0"/>
                <a:cs typeface="Courier New" pitchFamily="49" charset="0"/>
              </a:rPr>
              <a:t>        }</a:t>
            </a:r>
            <a:r>
              <a:rPr lang="en-US" sz="1800" b="1" dirty="0" smtClean="0">
                <a:solidFill>
                  <a:srgbClr val="CCFFCC"/>
                </a:solidFill>
                <a:latin typeface="Courier New" pitchFamily="49" charset="0"/>
                <a:cs typeface="Courier New" pitchFamily="49" charset="0"/>
              </a:rPr>
              <a:t>);</a:t>
            </a:r>
          </a:p>
          <a:p>
            <a:pPr>
              <a:buFontTx/>
              <a:buNone/>
            </a:pPr>
            <a:r>
              <a:rPr lang="en-US" sz="1800" b="1" dirty="0" smtClean="0">
                <a:solidFill>
                  <a:srgbClr val="CCFFCC"/>
                </a:solidFill>
                <a:latin typeface="Courier New" pitchFamily="49" charset="0"/>
                <a:cs typeface="Courier New" pitchFamily="49" charset="0"/>
              </a:rPr>
              <a:t>    }</a:t>
            </a:r>
          </a:p>
          <a:p>
            <a:pPr>
              <a:buFontTx/>
              <a:buNone/>
            </a:pPr>
            <a:r>
              <a:rPr lang="en-US" sz="1800" b="1" dirty="0">
                <a:solidFill>
                  <a:srgbClr val="CCFFCC"/>
                </a:solidFill>
                <a:latin typeface="Courier New" pitchFamily="49" charset="0"/>
                <a:cs typeface="Courier New" pitchFamily="49" charset="0"/>
              </a:rPr>
              <a:t> </a:t>
            </a:r>
            <a:r>
              <a:rPr lang="en-US" sz="1800" b="1" dirty="0" smtClean="0">
                <a:solidFill>
                  <a:srgbClr val="CCFFCC"/>
                </a:solidFill>
                <a:latin typeface="Courier New" pitchFamily="49" charset="0"/>
                <a:cs typeface="Courier New" pitchFamily="49" charset="0"/>
              </a:rPr>
              <a:t>   </a:t>
            </a:r>
            <a:r>
              <a:rPr lang="en-US" sz="1800" b="1" dirty="0" smtClean="0">
                <a:solidFill>
                  <a:srgbClr val="FFFF99"/>
                </a:solidFill>
                <a:latin typeface="Courier New" pitchFamily="49" charset="0"/>
                <a:cs typeface="Courier New" pitchFamily="49" charset="0"/>
              </a:rPr>
              <a:t>function</a:t>
            </a:r>
            <a:r>
              <a:rPr lang="en-US" sz="1800" b="1" dirty="0" smtClean="0">
                <a:solidFill>
                  <a:srgbClr val="CCFFCC"/>
                </a:solidFill>
                <a:latin typeface="Courier New" pitchFamily="49" charset="0"/>
                <a:cs typeface="Courier New" pitchFamily="49" charset="0"/>
              </a:rPr>
              <a:t> </a:t>
            </a:r>
            <a:r>
              <a:rPr lang="en-US" sz="1800" b="1" dirty="0">
                <a:solidFill>
                  <a:srgbClr val="CCFFCC"/>
                </a:solidFill>
                <a:latin typeface="Courier New" pitchFamily="49" charset="0"/>
                <a:cs typeface="Courier New" pitchFamily="49" charset="0"/>
              </a:rPr>
              <a:t>constructor</a:t>
            </a:r>
            <a:r>
              <a:rPr lang="en-US" sz="1800" b="1" dirty="0">
                <a:solidFill>
                  <a:srgbClr val="FFFF99"/>
                </a:solidFill>
                <a:latin typeface="Courier New" pitchFamily="49" charset="0"/>
                <a:cs typeface="Courier New" pitchFamily="49" charset="0"/>
              </a:rPr>
              <a:t>() {</a:t>
            </a:r>
          </a:p>
          <a:p>
            <a:pPr>
              <a:buFontTx/>
              <a:buNone/>
            </a:pPr>
            <a:r>
              <a:rPr lang="en-US" sz="1800" b="1" dirty="0">
                <a:solidFill>
                  <a:srgbClr val="FFFF99"/>
                </a:solidFill>
                <a:latin typeface="Courier New" pitchFamily="49" charset="0"/>
                <a:cs typeface="Courier New" pitchFamily="49" charset="0"/>
              </a:rPr>
              <a:t>        </a:t>
            </a:r>
            <a:r>
              <a:rPr lang="en-US" sz="1800" b="1" dirty="0" err="1">
                <a:solidFill>
                  <a:srgbClr val="FFFF99"/>
                </a:solidFill>
                <a:latin typeface="Courier New" pitchFamily="49" charset="0"/>
                <a:cs typeface="Courier New" pitchFamily="49" charset="0"/>
              </a:rPr>
              <a:t>var</a:t>
            </a:r>
            <a:r>
              <a:rPr lang="en-US" sz="1800" b="1" dirty="0">
                <a:solidFill>
                  <a:srgbClr val="FFFF99"/>
                </a:solidFill>
                <a:latin typeface="Courier New" pitchFamily="49" charset="0"/>
                <a:cs typeface="Courier New" pitchFamily="49" charset="0"/>
              </a:rPr>
              <a:t> that = </a:t>
            </a:r>
            <a:r>
              <a:rPr lang="en-US" sz="1800" b="1" dirty="0" err="1">
                <a:latin typeface="Courier New" pitchFamily="49" charset="0"/>
                <a:cs typeface="Courier New" pitchFamily="49" charset="0"/>
              </a:rPr>
              <a:t>Object</a:t>
            </a:r>
            <a:r>
              <a:rPr lang="en-US" sz="1800" b="1" dirty="0" err="1">
                <a:solidFill>
                  <a:srgbClr val="FFFF99"/>
                </a:solidFill>
                <a:latin typeface="Courier New" pitchFamily="49" charset="0"/>
                <a:cs typeface="Courier New" pitchFamily="49" charset="0"/>
              </a:rPr>
              <a:t>.create</a:t>
            </a:r>
            <a:r>
              <a:rPr lang="en-US" sz="1800" b="1" dirty="0">
                <a:solidFill>
                  <a:srgbClr val="FFFF99"/>
                </a:solidFill>
                <a:latin typeface="Courier New" pitchFamily="49" charset="0"/>
                <a:cs typeface="Courier New" pitchFamily="49" charset="0"/>
              </a:rPr>
              <a:t>(</a:t>
            </a:r>
            <a:r>
              <a:rPr lang="en-US" sz="1800" b="1" dirty="0">
                <a:solidFill>
                  <a:srgbClr val="CCFFCC"/>
                </a:solidFill>
                <a:latin typeface="Courier New" pitchFamily="49" charset="0"/>
                <a:cs typeface="Courier New" pitchFamily="49" charset="0"/>
              </a:rPr>
              <a:t>prototype</a:t>
            </a:r>
            <a:r>
              <a:rPr lang="en-US" sz="1800" b="1" dirty="0">
                <a:solidFill>
                  <a:srgbClr val="FFFF99"/>
                </a:solidFill>
                <a:latin typeface="Courier New" pitchFamily="49" charset="0"/>
                <a:cs typeface="Courier New" pitchFamily="49" charset="0"/>
              </a:rPr>
              <a:t>);</a:t>
            </a:r>
          </a:p>
          <a:p>
            <a:pPr>
              <a:buFontTx/>
              <a:buNone/>
            </a:pPr>
            <a:r>
              <a:rPr lang="en-US" sz="1800" b="1" dirty="0">
                <a:solidFill>
                  <a:srgbClr val="FFFF99"/>
                </a:solidFill>
                <a:latin typeface="Courier New" pitchFamily="49" charset="0"/>
                <a:cs typeface="Courier New" pitchFamily="49" charset="0"/>
              </a:rPr>
              <a:t>        if (</a:t>
            </a:r>
            <a:r>
              <a:rPr lang="en-US" sz="1800" b="1" dirty="0" err="1">
                <a:solidFill>
                  <a:srgbClr val="FFFF99"/>
                </a:solidFill>
                <a:latin typeface="Courier New" pitchFamily="49" charset="0"/>
                <a:cs typeface="Courier New" pitchFamily="49" charset="0"/>
              </a:rPr>
              <a:t>typeof</a:t>
            </a:r>
            <a:r>
              <a:rPr lang="en-US" sz="1800" b="1" dirty="0">
                <a:solidFill>
                  <a:srgbClr val="FFFF99"/>
                </a:solidFill>
                <a:latin typeface="Courier New" pitchFamily="49" charset="0"/>
                <a:cs typeface="Courier New" pitchFamily="49" charset="0"/>
              </a:rPr>
              <a:t> </a:t>
            </a:r>
            <a:r>
              <a:rPr lang="en-US" sz="1800" b="1" dirty="0">
                <a:solidFill>
                  <a:srgbClr val="CCFFCC"/>
                </a:solidFill>
                <a:latin typeface="Courier New" pitchFamily="49" charset="0"/>
                <a:cs typeface="Courier New" pitchFamily="49" charset="0"/>
              </a:rPr>
              <a:t>initializer</a:t>
            </a:r>
            <a:r>
              <a:rPr lang="en-US" sz="1800" b="1" dirty="0">
                <a:solidFill>
                  <a:srgbClr val="FFFF99"/>
                </a:solidFill>
                <a:latin typeface="Courier New" pitchFamily="49" charset="0"/>
                <a:cs typeface="Courier New" pitchFamily="49" charset="0"/>
              </a:rPr>
              <a:t> === 'function') {</a:t>
            </a:r>
          </a:p>
          <a:p>
            <a:pPr>
              <a:buFontTx/>
              <a:buNone/>
            </a:pPr>
            <a:r>
              <a:rPr lang="en-US" sz="1800" b="1" dirty="0">
                <a:solidFill>
                  <a:srgbClr val="CCFFCC"/>
                </a:solidFill>
                <a:latin typeface="Courier New" pitchFamily="49" charset="0"/>
                <a:cs typeface="Courier New" pitchFamily="49" charset="0"/>
              </a:rPr>
              <a:t>            </a:t>
            </a:r>
            <a:r>
              <a:rPr lang="en-US" sz="1800" b="1" dirty="0" err="1">
                <a:solidFill>
                  <a:srgbClr val="CCFFCC"/>
                </a:solidFill>
                <a:latin typeface="Courier New" pitchFamily="49" charset="0"/>
                <a:cs typeface="Courier New" pitchFamily="49" charset="0"/>
              </a:rPr>
              <a:t>initializer</a:t>
            </a:r>
            <a:r>
              <a:rPr lang="en-US" sz="1800" b="1" dirty="0" err="1">
                <a:solidFill>
                  <a:srgbClr val="FFFF99"/>
                </a:solidFill>
                <a:latin typeface="Courier New" pitchFamily="49" charset="0"/>
                <a:cs typeface="Courier New" pitchFamily="49" charset="0"/>
              </a:rPr>
              <a:t>.apply</a:t>
            </a:r>
            <a:r>
              <a:rPr lang="en-US" sz="1800" b="1" dirty="0">
                <a:solidFill>
                  <a:srgbClr val="FFFF99"/>
                </a:solidFill>
                <a:latin typeface="Courier New" pitchFamily="49" charset="0"/>
                <a:cs typeface="Courier New" pitchFamily="49" charset="0"/>
              </a:rPr>
              <a:t>(that, arguments);</a:t>
            </a:r>
          </a:p>
          <a:p>
            <a:pPr>
              <a:buFontTx/>
              <a:buNone/>
            </a:pPr>
            <a:r>
              <a:rPr lang="en-US" sz="1800" b="1" dirty="0">
                <a:solidFill>
                  <a:srgbClr val="FFFF99"/>
                </a:solidFill>
                <a:latin typeface="Courier New" pitchFamily="49" charset="0"/>
                <a:cs typeface="Courier New" pitchFamily="49" charset="0"/>
              </a:rPr>
              <a:t>        }</a:t>
            </a:r>
          </a:p>
          <a:p>
            <a:pPr>
              <a:buFontTx/>
              <a:buNone/>
            </a:pPr>
            <a:r>
              <a:rPr lang="en-US" sz="1800" b="1" dirty="0">
                <a:solidFill>
                  <a:srgbClr val="FFFF99"/>
                </a:solidFill>
                <a:latin typeface="Courier New" pitchFamily="49" charset="0"/>
                <a:cs typeface="Courier New" pitchFamily="49" charset="0"/>
              </a:rPr>
              <a:t>        return that;</a:t>
            </a:r>
          </a:p>
          <a:p>
            <a:pPr>
              <a:buFontTx/>
              <a:buNone/>
            </a:pPr>
            <a:r>
              <a:rPr lang="en-US" sz="1800" b="1" dirty="0">
                <a:solidFill>
                  <a:srgbClr val="FFFF99"/>
                </a:solidFill>
                <a:latin typeface="Courier New" pitchFamily="49" charset="0"/>
                <a:cs typeface="Courier New" pitchFamily="49" charset="0"/>
              </a:rPr>
              <a:t>    }    </a:t>
            </a:r>
            <a:r>
              <a:rPr lang="en-US" sz="1800" b="1" dirty="0" smtClean="0">
                <a:solidFill>
                  <a:srgbClr val="CCFFCC"/>
                </a:solidFill>
                <a:latin typeface="Courier New" pitchFamily="49" charset="0"/>
                <a:cs typeface="Courier New" pitchFamily="49" charset="0"/>
              </a:rPr>
              <a:t>    </a:t>
            </a:r>
          </a:p>
          <a:p>
            <a:pPr>
              <a:buFontTx/>
              <a:buNone/>
            </a:pPr>
            <a:r>
              <a:rPr lang="en-US" sz="1800" b="1" dirty="0">
                <a:solidFill>
                  <a:srgbClr val="CCFFCC"/>
                </a:solidFill>
                <a:latin typeface="Courier New" pitchFamily="49" charset="0"/>
                <a:cs typeface="Courier New" pitchFamily="49" charset="0"/>
              </a:rPr>
              <a:t> </a:t>
            </a:r>
            <a:r>
              <a:rPr lang="en-US" sz="1800" b="1" dirty="0" smtClean="0">
                <a:solidFill>
                  <a:srgbClr val="CCFFCC"/>
                </a:solidFill>
                <a:latin typeface="Courier New" pitchFamily="49" charset="0"/>
                <a:cs typeface="Courier New" pitchFamily="49" charset="0"/>
              </a:rPr>
              <a:t>   </a:t>
            </a:r>
            <a:r>
              <a:rPr lang="en-US" sz="1800" b="1" dirty="0" err="1" smtClean="0">
                <a:solidFill>
                  <a:srgbClr val="CCFFCC"/>
                </a:solidFill>
                <a:latin typeface="Courier New" pitchFamily="49" charset="0"/>
                <a:cs typeface="Courier New" pitchFamily="49" charset="0"/>
              </a:rPr>
              <a:t>constructor.prototype</a:t>
            </a:r>
            <a:r>
              <a:rPr lang="en-US" sz="1800" b="1" dirty="0" smtClean="0">
                <a:solidFill>
                  <a:srgbClr val="CCFFCC"/>
                </a:solidFill>
                <a:latin typeface="Courier New" pitchFamily="49" charset="0"/>
                <a:cs typeface="Courier New" pitchFamily="49" charset="0"/>
              </a:rPr>
              <a:t> = prototype;</a:t>
            </a:r>
          </a:p>
          <a:p>
            <a:pPr>
              <a:buFontTx/>
              <a:buNone/>
            </a:pPr>
            <a:r>
              <a:rPr lang="en-US" sz="1800" b="1" dirty="0" smtClean="0">
                <a:solidFill>
                  <a:srgbClr val="CCFFCC"/>
                </a:solidFill>
                <a:latin typeface="Courier New" pitchFamily="49" charset="0"/>
                <a:cs typeface="Courier New" pitchFamily="49" charset="0"/>
              </a:rPr>
              <a:t>    </a:t>
            </a:r>
            <a:r>
              <a:rPr lang="en-US" sz="1800" b="1" u="sng" dirty="0" err="1" smtClean="0">
                <a:solidFill>
                  <a:srgbClr val="CCFFCC"/>
                </a:solidFill>
                <a:latin typeface="Courier New" pitchFamily="49" charset="0"/>
                <a:cs typeface="Courier New" pitchFamily="49" charset="0"/>
              </a:rPr>
              <a:t>prototype.constructor</a:t>
            </a:r>
            <a:r>
              <a:rPr lang="en-US" sz="1800" b="1" u="sng" dirty="0" smtClean="0">
                <a:solidFill>
                  <a:srgbClr val="CCFFCC"/>
                </a:solidFill>
                <a:latin typeface="Courier New" pitchFamily="49" charset="0"/>
                <a:cs typeface="Courier New" pitchFamily="49" charset="0"/>
              </a:rPr>
              <a:t> = </a:t>
            </a:r>
            <a:r>
              <a:rPr lang="en-US" sz="1800" b="1" u="sng" dirty="0">
                <a:solidFill>
                  <a:srgbClr val="CCFFCC"/>
                </a:solidFill>
                <a:latin typeface="Courier New" pitchFamily="49" charset="0"/>
                <a:cs typeface="Courier New" pitchFamily="49" charset="0"/>
              </a:rPr>
              <a:t>constructor;</a:t>
            </a:r>
            <a:endParaRPr lang="en-US" sz="1800" b="1" u="sng" dirty="0" smtClean="0">
              <a:solidFill>
                <a:srgbClr val="CCFFCC"/>
              </a:solidFill>
              <a:latin typeface="Courier New" pitchFamily="49" charset="0"/>
              <a:cs typeface="Courier New" pitchFamily="49" charset="0"/>
            </a:endParaRPr>
          </a:p>
          <a:p>
            <a:pPr>
              <a:buFontTx/>
              <a:buNone/>
            </a:pPr>
            <a:r>
              <a:rPr lang="en-US" sz="1800" b="1" dirty="0" smtClean="0">
                <a:solidFill>
                  <a:srgbClr val="CCFFCC"/>
                </a:solidFill>
                <a:latin typeface="Courier New" pitchFamily="49" charset="0"/>
                <a:cs typeface="Courier New" pitchFamily="49" charset="0"/>
              </a:rPr>
              <a:t>    return </a:t>
            </a:r>
            <a:r>
              <a:rPr lang="en-US" sz="1800" b="1" dirty="0">
                <a:solidFill>
                  <a:srgbClr val="CCFFCC"/>
                </a:solidFill>
                <a:latin typeface="Courier New" pitchFamily="49" charset="0"/>
                <a:cs typeface="Courier New" pitchFamily="49" charset="0"/>
              </a:rPr>
              <a:t>constructor;</a:t>
            </a:r>
            <a:endParaRPr lang="en-US" sz="1800" b="1" dirty="0" smtClean="0">
              <a:solidFill>
                <a:srgbClr val="CCFFCC"/>
              </a:solidFill>
              <a:latin typeface="Courier New" pitchFamily="49" charset="0"/>
              <a:cs typeface="Courier New" pitchFamily="49" charset="0"/>
            </a:endParaRPr>
          </a:p>
          <a:p>
            <a:pPr>
              <a:buFontTx/>
              <a:buNone/>
            </a:pPr>
            <a:r>
              <a:rPr lang="en-US" sz="1800" b="1" dirty="0" smtClean="0">
                <a:solidFill>
                  <a:srgbClr val="CCFFCC"/>
                </a:solidFill>
                <a:latin typeface="Courier New" pitchFamily="49" charset="0"/>
                <a:cs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as module</a:t>
            </a:r>
            <a:endParaRPr lang="en-US" dirty="0"/>
          </a:p>
        </p:txBody>
      </p:sp>
      <p:sp>
        <p:nvSpPr>
          <p:cNvPr id="3" name="Content Placeholder 2"/>
          <p:cNvSpPr>
            <a:spLocks noGrp="1"/>
          </p:cNvSpPr>
          <p:nvPr>
            <p:ph sz="half" idx="1"/>
          </p:nvPr>
        </p:nvSpPr>
        <p:spPr/>
        <p:txBody>
          <a:bodyPr/>
          <a:lstStyle/>
          <a:p>
            <a:pPr marL="0" indent="0">
              <a:buNone/>
            </a:pPr>
            <a:endParaRPr lang="en-US" b="1" dirty="0" smtClean="0">
              <a:latin typeface="Courier New" pitchFamily="49" charset="0"/>
              <a:cs typeface="Courier New" pitchFamily="49" charset="0"/>
            </a:endParaRPr>
          </a:p>
          <a:p>
            <a:pPr marL="0" indent="0">
              <a:buNone/>
            </a:pP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p>
          <a:p>
            <a:pPr marL="0" indent="0">
              <a:buNone/>
            </a:pPr>
            <a:r>
              <a:rPr lang="en-US" b="1" dirty="0" smtClean="0">
                <a:latin typeface="Courier New" pitchFamily="49" charset="0"/>
                <a:cs typeface="Courier New" pitchFamily="49" charset="0"/>
              </a:rPr>
              <a:t>function …</a:t>
            </a:r>
          </a:p>
          <a:p>
            <a:pPr marL="0" indent="0">
              <a:buNone/>
            </a:pPr>
            <a:r>
              <a:rPr lang="en-US" b="1" dirty="0" smtClean="0">
                <a:latin typeface="Courier New" pitchFamily="49" charset="0"/>
                <a:cs typeface="Courier New" pitchFamily="49" charset="0"/>
              </a:rPr>
              <a:t>function …</a:t>
            </a:r>
            <a:endParaRPr lang="en-US" b="1" dirty="0">
              <a:latin typeface="Courier New" pitchFamily="49" charset="0"/>
              <a:cs typeface="Courier New" pitchFamily="49" charset="0"/>
            </a:endParaRPr>
          </a:p>
        </p:txBody>
      </p:sp>
      <p:sp>
        <p:nvSpPr>
          <p:cNvPr id="4" name="Content Placeholder 3"/>
          <p:cNvSpPr>
            <a:spLocks noGrp="1"/>
          </p:cNvSpPr>
          <p:nvPr>
            <p:ph sz="half" idx="2"/>
          </p:nvPr>
        </p:nvSpPr>
        <p:spPr/>
        <p:txBody>
          <a:bodyPr/>
          <a:lstStyle/>
          <a:p>
            <a:pPr marL="0" indent="0">
              <a:buNone/>
            </a:pPr>
            <a:r>
              <a:rPr lang="en-US" b="1" dirty="0" smtClean="0">
                <a:latin typeface="Courier New" pitchFamily="49" charset="0"/>
                <a:cs typeface="Courier New" pitchFamily="49" charset="0"/>
              </a:rPr>
              <a:t>(</a:t>
            </a:r>
            <a:r>
              <a:rPr lang="en-US" b="1" dirty="0" smtClean="0">
                <a:solidFill>
                  <a:srgbClr val="FFFF99"/>
                </a:solidFill>
                <a:latin typeface="Courier New" pitchFamily="49" charset="0"/>
                <a:cs typeface="Courier New" pitchFamily="49" charset="0"/>
              </a:rPr>
              <a:t>function () {</a:t>
            </a:r>
          </a:p>
          <a:p>
            <a:pPr marL="0" indent="0">
              <a:buNone/>
            </a:pPr>
            <a:r>
              <a:rPr lang="en-US" b="1" dirty="0" smtClean="0">
                <a:solidFill>
                  <a:srgbClr val="FFFF99"/>
                </a:solidFill>
                <a:latin typeface="Courier New" pitchFamily="49" charset="0"/>
                <a:cs typeface="Courier New" pitchFamily="49" charset="0"/>
              </a:rPr>
              <a:t>    </a:t>
            </a:r>
            <a:r>
              <a:rPr lang="en-US" b="1" dirty="0" err="1" smtClean="0">
                <a:solidFill>
                  <a:srgbClr val="FFFF99"/>
                </a:solidFill>
                <a:latin typeface="Courier New" pitchFamily="49" charset="0"/>
                <a:cs typeface="Courier New" pitchFamily="49" charset="0"/>
              </a:rPr>
              <a:t>var</a:t>
            </a:r>
            <a:r>
              <a:rPr lang="en-US" b="1" dirty="0" smtClean="0">
                <a:solidFill>
                  <a:srgbClr val="FFFF99"/>
                </a:solidFill>
                <a:latin typeface="Courier New" pitchFamily="49" charset="0"/>
                <a:cs typeface="Courier New" pitchFamily="49" charset="0"/>
              </a:rPr>
              <a:t> </a:t>
            </a:r>
            <a:r>
              <a:rPr lang="en-US" b="1" dirty="0">
                <a:solidFill>
                  <a:srgbClr val="FFFF99"/>
                </a:solidFill>
                <a:latin typeface="Courier New" pitchFamily="49" charset="0"/>
                <a:cs typeface="Courier New" pitchFamily="49" charset="0"/>
              </a:rPr>
              <a:t>…</a:t>
            </a:r>
          </a:p>
          <a:p>
            <a:pPr marL="0" indent="0">
              <a:buNone/>
            </a:pPr>
            <a:r>
              <a:rPr lang="en-US" b="1" dirty="0" smtClean="0">
                <a:solidFill>
                  <a:srgbClr val="FFFF99"/>
                </a:solidFill>
                <a:latin typeface="Courier New" pitchFamily="49" charset="0"/>
                <a:cs typeface="Courier New" pitchFamily="49" charset="0"/>
              </a:rPr>
              <a:t>    </a:t>
            </a:r>
            <a:r>
              <a:rPr lang="en-US" b="1" dirty="0" smtClean="0">
                <a:solidFill>
                  <a:srgbClr val="CCFFCC"/>
                </a:solidFill>
                <a:latin typeface="Courier New" pitchFamily="49" charset="0"/>
                <a:cs typeface="Courier New" pitchFamily="49" charset="0"/>
              </a:rPr>
              <a:t>function </a:t>
            </a:r>
            <a:r>
              <a:rPr lang="en-US" b="1" dirty="0">
                <a:solidFill>
                  <a:srgbClr val="CCFFCC"/>
                </a:solidFill>
                <a:latin typeface="Courier New" pitchFamily="49" charset="0"/>
                <a:cs typeface="Courier New" pitchFamily="49" charset="0"/>
              </a:rPr>
              <a:t>…</a:t>
            </a:r>
          </a:p>
          <a:p>
            <a:pPr marL="0" indent="0">
              <a:buNone/>
            </a:pPr>
            <a:r>
              <a:rPr lang="en-US" b="1" dirty="0" smtClean="0">
                <a:solidFill>
                  <a:srgbClr val="CCFFCC"/>
                </a:solidFill>
                <a:latin typeface="Courier New" pitchFamily="49" charset="0"/>
                <a:cs typeface="Courier New" pitchFamily="49" charset="0"/>
              </a:rPr>
              <a:t>    function </a:t>
            </a:r>
            <a:r>
              <a:rPr lang="en-US" b="1" dirty="0">
                <a:solidFill>
                  <a:srgbClr val="CCFFCC"/>
                </a:solidFill>
                <a:latin typeface="Courier New" pitchFamily="49" charset="0"/>
                <a:cs typeface="Courier New" pitchFamily="49" charset="0"/>
              </a:rPr>
              <a:t>…</a:t>
            </a:r>
          </a:p>
          <a:p>
            <a:pPr marL="0" indent="0">
              <a:buNone/>
            </a:pPr>
            <a:r>
              <a:rPr lang="en-US" b="1" dirty="0" smtClean="0">
                <a:solidFill>
                  <a:srgbClr val="FFFF99"/>
                </a:solidFill>
                <a:latin typeface="Courier New" pitchFamily="49" charset="0"/>
                <a:cs typeface="Courier New" pitchFamily="49" charset="0"/>
              </a:rPr>
              <a:t>}</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79365313"/>
      </p:ext>
    </p:extLst>
  </p:cSld>
  <p:clrMapOvr>
    <a:masterClrMapping/>
  </p:clrMapOvr>
  <p:transition spd="slow">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A Module Pattern</a:t>
            </a:r>
          </a:p>
        </p:txBody>
      </p:sp>
      <p:sp>
        <p:nvSpPr>
          <p:cNvPr id="58371" name="Rectangle 3"/>
          <p:cNvSpPr>
            <a:spLocks noGrp="1" noChangeArrowheads="1"/>
          </p:cNvSpPr>
          <p:nvPr>
            <p:ph type="body" idx="1"/>
          </p:nvPr>
        </p:nvSpPr>
        <p:spPr/>
        <p:txBody>
          <a:bodyPr/>
          <a:lstStyle/>
          <a:p>
            <a:pPr>
              <a:lnSpc>
                <a:spcPct val="80000"/>
              </a:lnSpc>
              <a:buFontTx/>
              <a:buNone/>
            </a:pPr>
            <a:r>
              <a:rPr lang="en-US" sz="2000" b="1" dirty="0" err="1" smtClean="0">
                <a:latin typeface="Courier New" pitchFamily="49" charset="0"/>
              </a:rPr>
              <a:t>var</a:t>
            </a:r>
            <a:r>
              <a:rPr lang="en-US" sz="2000" b="1" dirty="0" smtClean="0">
                <a:latin typeface="Courier New" pitchFamily="49" charset="0"/>
              </a:rPr>
              <a:t> singleton = (</a:t>
            </a:r>
            <a:r>
              <a:rPr lang="en-US" sz="2000" b="1" dirty="0" smtClean="0">
                <a:solidFill>
                  <a:srgbClr val="CCFFCC"/>
                </a:solidFill>
                <a:latin typeface="Courier New" pitchFamily="49" charset="0"/>
              </a:rPr>
              <a:t>function () {</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var</a:t>
            </a: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privateVariable</a:t>
            </a:r>
            <a:r>
              <a:rPr lang="en-US" sz="2000" b="1" dirty="0" smtClean="0">
                <a:solidFill>
                  <a:srgbClr val="CCFFCC"/>
                </a:solidFill>
                <a:latin typeface="Courier New" pitchFamily="49" charset="0"/>
              </a:rPr>
              <a:t>;</a:t>
            </a:r>
          </a:p>
          <a:p>
            <a:pPr>
              <a:lnSpc>
                <a:spcPct val="80000"/>
              </a:lnSpc>
              <a:buFontTx/>
              <a:buNone/>
            </a:pPr>
            <a:r>
              <a:rPr lang="en-US" sz="2000" b="1" dirty="0" smtClean="0">
                <a:solidFill>
                  <a:srgbClr val="CCFFCC"/>
                </a:solidFill>
                <a:latin typeface="Courier New" pitchFamily="49" charset="0"/>
              </a:rPr>
              <a:t>    </a:t>
            </a:r>
            <a:r>
              <a:rPr lang="en-US" sz="2000" b="1" dirty="0" smtClean="0">
                <a:solidFill>
                  <a:srgbClr val="FFFF99"/>
                </a:solidFill>
                <a:latin typeface="Courier New" pitchFamily="49" charset="0"/>
              </a:rPr>
              <a:t>function </a:t>
            </a:r>
            <a:r>
              <a:rPr lang="en-US" sz="2000" b="1" dirty="0" err="1" smtClean="0">
                <a:solidFill>
                  <a:srgbClr val="CCFFCC"/>
                </a:solidFill>
                <a:latin typeface="Courier New" pitchFamily="49" charset="0"/>
              </a:rPr>
              <a:t>privateFunction</a:t>
            </a:r>
            <a:r>
              <a:rPr lang="en-US" sz="2000" b="1" dirty="0" smtClean="0">
                <a:solidFill>
                  <a:srgbClr val="FFFF99"/>
                </a:solidFill>
                <a:latin typeface="Courier New" pitchFamily="49" charset="0"/>
              </a:rPr>
              <a:t>(x) {</a:t>
            </a:r>
          </a:p>
          <a:p>
            <a:pPr>
              <a:lnSpc>
                <a:spcPct val="80000"/>
              </a:lnSpc>
              <a:buFontTx/>
              <a:buNone/>
            </a:pPr>
            <a:r>
              <a:rPr lang="en-US" sz="2000" b="1" dirty="0" smtClean="0">
                <a:solidFill>
                  <a:srgbClr val="CCFFCC"/>
                </a:solidFill>
                <a:latin typeface="Courier New" pitchFamily="49" charset="0"/>
              </a:rPr>
              <a:t>        </a:t>
            </a:r>
            <a:r>
              <a:rPr lang="en-US" sz="2000" b="1" dirty="0" smtClean="0">
                <a:solidFill>
                  <a:srgbClr val="FFFF99"/>
                </a:solidFill>
                <a:latin typeface="Courier New" pitchFamily="49" charset="0"/>
              </a:rPr>
              <a:t>...</a:t>
            </a:r>
            <a:r>
              <a:rPr lang="en-US" sz="2000" b="1" dirty="0" err="1" smtClean="0">
                <a:solidFill>
                  <a:srgbClr val="CCFFCC"/>
                </a:solidFill>
                <a:latin typeface="Courier New" pitchFamily="49" charset="0"/>
              </a:rPr>
              <a:t>privateVariable</a:t>
            </a:r>
            <a:r>
              <a:rPr lang="en-US" sz="2000" b="1" dirty="0" smtClean="0">
                <a:solidFill>
                  <a:srgbClr val="FFFF99"/>
                </a:solidFill>
                <a:latin typeface="Courier New" pitchFamily="49" charset="0"/>
              </a:rPr>
              <a:t>...</a:t>
            </a:r>
          </a:p>
          <a:p>
            <a:pPr>
              <a:lnSpc>
                <a:spcPct val="80000"/>
              </a:lnSpc>
              <a:buFontTx/>
              <a:buNone/>
            </a:pPr>
            <a:r>
              <a:rPr lang="en-US" sz="2000" b="1" dirty="0" smtClean="0">
                <a:solidFill>
                  <a:srgbClr val="CCFFCC"/>
                </a:solidFill>
                <a:latin typeface="Courier New" pitchFamily="49" charset="0"/>
              </a:rPr>
              <a:t>    </a:t>
            </a:r>
            <a:r>
              <a:rPr lang="en-US" sz="2000" b="1" dirty="0" smtClean="0">
                <a:solidFill>
                  <a:srgbClr val="FFFF99"/>
                </a:solidFill>
                <a:latin typeface="Courier New" pitchFamily="49" charset="0"/>
              </a:rPr>
              <a:t>}</a:t>
            </a:r>
          </a:p>
          <a:p>
            <a:pPr>
              <a:lnSpc>
                <a:spcPct val="80000"/>
              </a:lnSpc>
              <a:buFontTx/>
              <a:buNone/>
            </a:pPr>
            <a:r>
              <a:rPr lang="en-US" sz="2000" b="1" dirty="0" smtClean="0">
                <a:solidFill>
                  <a:srgbClr val="CCFFCC"/>
                </a:solidFill>
                <a:latin typeface="Courier New" pitchFamily="49" charset="0"/>
              </a:rPr>
              <a:t>    return {</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firstMethod</a:t>
            </a:r>
            <a:r>
              <a:rPr lang="en-US" sz="2000" b="1" dirty="0" smtClean="0">
                <a:solidFill>
                  <a:srgbClr val="CCFFCC"/>
                </a:solidFill>
                <a:latin typeface="Courier New" pitchFamily="49" charset="0"/>
              </a:rPr>
              <a:t>: </a:t>
            </a:r>
            <a:r>
              <a:rPr lang="en-US" sz="2000" b="1" dirty="0" smtClean="0">
                <a:solidFill>
                  <a:srgbClr val="FFFF99"/>
                </a:solidFill>
                <a:latin typeface="Courier New" pitchFamily="49" charset="0"/>
              </a:rPr>
              <a:t>function (a, b) {</a:t>
            </a:r>
          </a:p>
          <a:p>
            <a:pPr>
              <a:lnSpc>
                <a:spcPct val="80000"/>
              </a:lnSpc>
              <a:buFontTx/>
              <a:buNone/>
            </a:pPr>
            <a:r>
              <a:rPr lang="en-US" sz="2000" b="1" dirty="0" smtClean="0">
                <a:solidFill>
                  <a:srgbClr val="FFFF99"/>
                </a:solidFill>
                <a:latin typeface="Courier New" pitchFamily="49" charset="0"/>
              </a:rPr>
              <a:t>            ...</a:t>
            </a:r>
            <a:r>
              <a:rPr lang="en-US" sz="2000" b="1" dirty="0" err="1" smtClean="0">
                <a:solidFill>
                  <a:srgbClr val="CCFFCC"/>
                </a:solidFill>
                <a:latin typeface="Courier New" pitchFamily="49" charset="0"/>
              </a:rPr>
              <a:t>privateVariable</a:t>
            </a:r>
            <a:r>
              <a:rPr lang="en-US" sz="2000" b="1" dirty="0" smtClean="0">
                <a:solidFill>
                  <a:srgbClr val="FFFF99"/>
                </a:solidFill>
                <a:latin typeface="Courier New" pitchFamily="49" charset="0"/>
              </a:rPr>
              <a:t>...</a:t>
            </a:r>
          </a:p>
          <a:p>
            <a:pPr>
              <a:lnSpc>
                <a:spcPct val="80000"/>
              </a:lnSpc>
              <a:buFontTx/>
              <a:buNone/>
            </a:pP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secondMethod</a:t>
            </a:r>
            <a:r>
              <a:rPr lang="en-US" sz="2000" b="1" dirty="0" smtClean="0">
                <a:solidFill>
                  <a:srgbClr val="CCFFCC"/>
                </a:solidFill>
                <a:latin typeface="Courier New" pitchFamily="49" charset="0"/>
              </a:rPr>
              <a:t>: </a:t>
            </a:r>
            <a:r>
              <a:rPr lang="en-US" sz="2000" b="1" dirty="0" smtClean="0">
                <a:solidFill>
                  <a:srgbClr val="FFFF99"/>
                </a:solidFill>
                <a:latin typeface="Courier New" pitchFamily="49" charset="0"/>
              </a:rPr>
              <a:t>function (c) {</a:t>
            </a:r>
          </a:p>
          <a:p>
            <a:pPr>
              <a:lnSpc>
                <a:spcPct val="80000"/>
              </a:lnSpc>
              <a:buFontTx/>
              <a:buNone/>
            </a:pPr>
            <a:r>
              <a:rPr lang="en-US" sz="2000" b="1" dirty="0" smtClean="0">
                <a:solidFill>
                  <a:srgbClr val="FFFF99"/>
                </a:solidFill>
                <a:latin typeface="Courier New" pitchFamily="49" charset="0"/>
              </a:rPr>
              <a:t>            ...</a:t>
            </a:r>
            <a:r>
              <a:rPr lang="en-US" sz="2000" b="1" dirty="0" err="1" smtClean="0">
                <a:solidFill>
                  <a:srgbClr val="CCFFCC"/>
                </a:solidFill>
                <a:latin typeface="Courier New" pitchFamily="49" charset="0"/>
              </a:rPr>
              <a:t>privateFunction</a:t>
            </a:r>
            <a:r>
              <a:rPr lang="en-US" sz="2000" b="1" dirty="0" smtClean="0">
                <a:solidFill>
                  <a:srgbClr val="FFFF99"/>
                </a:solidFill>
                <a:latin typeface="Courier New" pitchFamily="49" charset="0"/>
              </a:rPr>
              <a:t>()...</a:t>
            </a:r>
          </a:p>
          <a:p>
            <a:pPr>
              <a:lnSpc>
                <a:spcPct val="80000"/>
              </a:lnSpc>
              <a:buFontTx/>
              <a:buNone/>
            </a:pPr>
            <a:r>
              <a:rPr lang="en-US" sz="2000" b="1" dirty="0" smtClean="0">
                <a:solidFill>
                  <a:srgbClr val="FFFF99"/>
                </a:solidFill>
                <a:latin typeface="Courier New" pitchFamily="49" charset="0"/>
              </a:rPr>
              <a:t>        }</a:t>
            </a:r>
          </a:p>
          <a:p>
            <a:pPr>
              <a:lnSpc>
                <a:spcPct val="80000"/>
              </a:lnSpc>
              <a:buFontTx/>
              <a:buNone/>
            </a:pPr>
            <a:r>
              <a:rPr lang="en-US" sz="2000" b="1" dirty="0" smtClean="0">
                <a:solidFill>
                  <a:srgbClr val="CCFFCC"/>
                </a:solidFill>
                <a:latin typeface="Courier New" pitchFamily="49" charset="0"/>
              </a:rPr>
              <a:t>    };</a:t>
            </a:r>
          </a:p>
          <a:p>
            <a:pPr>
              <a:lnSpc>
                <a:spcPct val="80000"/>
              </a:lnSpc>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A Module Pattern</a:t>
            </a:r>
          </a:p>
        </p:txBody>
      </p:sp>
      <p:sp>
        <p:nvSpPr>
          <p:cNvPr id="59395" name="Rectangle 3"/>
          <p:cNvSpPr>
            <a:spLocks noGrp="1" noChangeArrowheads="1"/>
          </p:cNvSpPr>
          <p:nvPr>
            <p:ph type="body" idx="1"/>
          </p:nvPr>
        </p:nvSpPr>
        <p:spPr/>
        <p:txBody>
          <a:bodyPr/>
          <a:lstStyle/>
          <a:p>
            <a:pPr>
              <a:lnSpc>
                <a:spcPct val="80000"/>
              </a:lnSpc>
              <a:buFontTx/>
              <a:buNone/>
            </a:pPr>
            <a:r>
              <a:rPr lang="en-US" sz="2000" b="1" dirty="0" smtClean="0">
                <a:latin typeface="Courier New" pitchFamily="49" charset="0"/>
              </a:rPr>
              <a:t>(</a:t>
            </a:r>
            <a:r>
              <a:rPr lang="en-US" sz="2000" b="1" dirty="0">
                <a:solidFill>
                  <a:srgbClr val="CCFFCC"/>
                </a:solidFill>
                <a:latin typeface="Courier New" pitchFamily="49" charset="0"/>
              </a:rPr>
              <a:t>function () {</a:t>
            </a:r>
          </a:p>
          <a:p>
            <a:pPr>
              <a:lnSpc>
                <a:spcPct val="80000"/>
              </a:lnSpc>
              <a:buFontTx/>
              <a:buNone/>
            </a:pPr>
            <a:r>
              <a:rPr lang="en-US" sz="2000" b="1" dirty="0">
                <a:solidFill>
                  <a:srgbClr val="CCFFCC"/>
                </a:solidFill>
                <a:latin typeface="Courier New" pitchFamily="49" charset="0"/>
              </a:rPr>
              <a:t>    </a:t>
            </a:r>
            <a:r>
              <a:rPr lang="en-US" sz="2000" b="1" dirty="0" err="1">
                <a:solidFill>
                  <a:srgbClr val="CCFFCC"/>
                </a:solidFill>
                <a:latin typeface="Courier New" pitchFamily="49" charset="0"/>
              </a:rPr>
              <a:t>var</a:t>
            </a:r>
            <a:r>
              <a:rPr lang="en-US" sz="2000" b="1" dirty="0">
                <a:solidFill>
                  <a:srgbClr val="CCFFCC"/>
                </a:solidFill>
                <a:latin typeface="Courier New" pitchFamily="49" charset="0"/>
              </a:rPr>
              <a:t> </a:t>
            </a:r>
            <a:r>
              <a:rPr lang="en-US" sz="2000" b="1" dirty="0" err="1">
                <a:solidFill>
                  <a:srgbClr val="CCFFCC"/>
                </a:solidFill>
                <a:latin typeface="Courier New" pitchFamily="49" charset="0"/>
              </a:rPr>
              <a:t>privateVariable</a:t>
            </a:r>
            <a:r>
              <a:rPr lang="en-US" sz="2000" b="1" dirty="0">
                <a:solidFill>
                  <a:srgbClr val="CCFFCC"/>
                </a:solidFill>
                <a:latin typeface="Courier New" pitchFamily="49" charset="0"/>
              </a:rPr>
              <a:t>;</a:t>
            </a:r>
          </a:p>
          <a:p>
            <a:pPr>
              <a:lnSpc>
                <a:spcPct val="80000"/>
              </a:lnSpc>
              <a:buFontTx/>
              <a:buNone/>
            </a:pPr>
            <a:r>
              <a:rPr lang="en-US" sz="2000" b="1" dirty="0">
                <a:solidFill>
                  <a:srgbClr val="CCFFCC"/>
                </a:solidFill>
                <a:latin typeface="Courier New" pitchFamily="49" charset="0"/>
              </a:rPr>
              <a:t>    function </a:t>
            </a:r>
            <a:r>
              <a:rPr lang="en-US" sz="2000" b="1" dirty="0" err="1">
                <a:solidFill>
                  <a:srgbClr val="FFFF99"/>
                </a:solidFill>
                <a:latin typeface="Courier New" pitchFamily="49" charset="0"/>
              </a:rPr>
              <a:t>privateFunction</a:t>
            </a:r>
            <a:r>
              <a:rPr lang="en-US" sz="2000" b="1" dirty="0">
                <a:solidFill>
                  <a:srgbClr val="FFFF99"/>
                </a:solidFill>
                <a:latin typeface="Courier New" pitchFamily="49" charset="0"/>
              </a:rPr>
              <a:t>(x) {</a:t>
            </a:r>
          </a:p>
          <a:p>
            <a:pPr>
              <a:lnSpc>
                <a:spcPct val="80000"/>
              </a:lnSpc>
              <a:buFontTx/>
              <a:buNone/>
            </a:pPr>
            <a:r>
              <a:rPr lang="en-US" sz="2000" b="1" dirty="0">
                <a:solidFill>
                  <a:srgbClr val="FFFF99"/>
                </a:solidFill>
                <a:latin typeface="Courier New" pitchFamily="49" charset="0"/>
              </a:rPr>
              <a:t>        ...</a:t>
            </a:r>
            <a:r>
              <a:rPr lang="en-US" sz="2000" b="1" dirty="0" err="1">
                <a:solidFill>
                  <a:srgbClr val="CCFFCC"/>
                </a:solidFill>
                <a:latin typeface="Courier New" pitchFamily="49" charset="0"/>
              </a:rPr>
              <a:t>privateVariable</a:t>
            </a:r>
            <a:r>
              <a:rPr lang="en-US" sz="2000" b="1" dirty="0">
                <a:solidFill>
                  <a:srgbClr val="FFFF99"/>
                </a:solidFill>
                <a:latin typeface="Courier New" pitchFamily="49" charset="0"/>
              </a:rPr>
              <a:t>...</a:t>
            </a:r>
          </a:p>
          <a:p>
            <a:pPr>
              <a:lnSpc>
                <a:spcPct val="80000"/>
              </a:lnSpc>
              <a:buFontTx/>
              <a:buNone/>
            </a:pPr>
            <a:r>
              <a:rPr lang="en-US" sz="2000" b="1" dirty="0">
                <a:solidFill>
                  <a:srgbClr val="FFFF99"/>
                </a:solidFill>
                <a:latin typeface="Courier New" pitchFamily="49" charset="0"/>
              </a:rPr>
              <a:t>    }</a:t>
            </a:r>
          </a:p>
          <a:p>
            <a:pPr>
              <a:lnSpc>
                <a:spcPct val="80000"/>
              </a:lnSpc>
              <a:buFontTx/>
              <a:buNone/>
            </a:pPr>
            <a:r>
              <a:rPr lang="en-US" sz="2000" b="1" dirty="0">
                <a:solidFill>
                  <a:srgbClr val="CCFFCC"/>
                </a:solidFill>
                <a:latin typeface="Courier New" pitchFamily="49" charset="0"/>
              </a:rPr>
              <a:t> </a:t>
            </a:r>
            <a:r>
              <a:rPr lang="en-US" sz="2000" b="1" dirty="0" smtClean="0">
                <a:solidFill>
                  <a:srgbClr val="CCFFCC"/>
                </a:solidFill>
                <a:latin typeface="Courier New" pitchFamily="49" charset="0"/>
              </a:rPr>
              <a:t>   </a:t>
            </a:r>
            <a:r>
              <a:rPr lang="en-US" sz="2000" b="1" dirty="0" err="1" smtClean="0">
                <a:latin typeface="Courier New" pitchFamily="49" charset="0"/>
              </a:rPr>
              <a:t>GLOBAL</a:t>
            </a:r>
            <a:r>
              <a:rPr lang="en-US" sz="2000" b="1" dirty="0" err="1" smtClean="0">
                <a:solidFill>
                  <a:srgbClr val="CCFFCC"/>
                </a:solidFill>
                <a:latin typeface="Courier New" pitchFamily="49" charset="0"/>
              </a:rPr>
              <a:t>.methodical</a:t>
            </a:r>
            <a:r>
              <a:rPr lang="en-US" sz="2000" b="1" dirty="0" smtClean="0">
                <a:solidFill>
                  <a:srgbClr val="CCFFCC"/>
                </a:solidFill>
                <a:latin typeface="Courier New" pitchFamily="49" charset="0"/>
              </a:rPr>
              <a:t> </a:t>
            </a:r>
            <a:r>
              <a:rPr lang="en-US" sz="2000" b="1" dirty="0">
                <a:solidFill>
                  <a:srgbClr val="CCFFCC"/>
                </a:solidFill>
                <a:latin typeface="Courier New" pitchFamily="49" charset="0"/>
              </a:rPr>
              <a:t>=</a:t>
            </a:r>
            <a:r>
              <a:rPr lang="en-US" sz="2000" b="1" dirty="0" smtClean="0">
                <a:solidFill>
                  <a:srgbClr val="CCFFCC"/>
                </a:solidFill>
                <a:latin typeface="Courier New" pitchFamily="49" charset="0"/>
              </a:rPr>
              <a:t> </a:t>
            </a:r>
            <a:r>
              <a:rPr lang="en-US" sz="2000" b="1" dirty="0">
                <a:solidFill>
                  <a:srgbClr val="CCFFCC"/>
                </a:solidFill>
                <a:latin typeface="Courier New" pitchFamily="49" charset="0"/>
              </a:rPr>
              <a:t>{</a:t>
            </a:r>
          </a:p>
          <a:p>
            <a:pPr>
              <a:lnSpc>
                <a:spcPct val="80000"/>
              </a:lnSpc>
              <a:buFontTx/>
              <a:buNone/>
            </a:pPr>
            <a:r>
              <a:rPr lang="en-US" sz="2000" b="1" dirty="0">
                <a:solidFill>
                  <a:srgbClr val="CCFFCC"/>
                </a:solidFill>
                <a:latin typeface="Courier New" pitchFamily="49" charset="0"/>
              </a:rPr>
              <a:t>        </a:t>
            </a:r>
            <a:r>
              <a:rPr lang="en-US" sz="2000" b="1" dirty="0" err="1">
                <a:solidFill>
                  <a:srgbClr val="CCFFCC"/>
                </a:solidFill>
                <a:latin typeface="Courier New" pitchFamily="49" charset="0"/>
              </a:rPr>
              <a:t>firstMethod</a:t>
            </a:r>
            <a:r>
              <a:rPr lang="en-US" sz="2000" b="1" dirty="0">
                <a:solidFill>
                  <a:srgbClr val="CCFFCC"/>
                </a:solidFill>
                <a:latin typeface="Courier New" pitchFamily="49" charset="0"/>
              </a:rPr>
              <a:t>: </a:t>
            </a:r>
            <a:r>
              <a:rPr lang="en-US" sz="2000" b="1" dirty="0">
                <a:solidFill>
                  <a:srgbClr val="FFFF99"/>
                </a:solidFill>
                <a:latin typeface="Courier New" pitchFamily="49" charset="0"/>
              </a:rPr>
              <a:t>function (a, b) {</a:t>
            </a:r>
          </a:p>
          <a:p>
            <a:pPr>
              <a:lnSpc>
                <a:spcPct val="80000"/>
              </a:lnSpc>
              <a:buFontTx/>
              <a:buNone/>
            </a:pPr>
            <a:r>
              <a:rPr lang="en-US" sz="2000" b="1" dirty="0">
                <a:solidFill>
                  <a:srgbClr val="FFFF99"/>
                </a:solidFill>
                <a:latin typeface="Courier New" pitchFamily="49" charset="0"/>
              </a:rPr>
              <a:t>            ...</a:t>
            </a:r>
            <a:r>
              <a:rPr lang="en-US" sz="2000" b="1" dirty="0" err="1">
                <a:solidFill>
                  <a:srgbClr val="CCFFCC"/>
                </a:solidFill>
                <a:latin typeface="Courier New" pitchFamily="49" charset="0"/>
              </a:rPr>
              <a:t>privateVariable</a:t>
            </a:r>
            <a:r>
              <a:rPr lang="en-US" sz="2000" b="1" dirty="0">
                <a:solidFill>
                  <a:srgbClr val="FFFF99"/>
                </a:solidFill>
                <a:latin typeface="Courier New" pitchFamily="49" charset="0"/>
              </a:rPr>
              <a:t>...</a:t>
            </a:r>
          </a:p>
          <a:p>
            <a:pPr>
              <a:lnSpc>
                <a:spcPct val="80000"/>
              </a:lnSpc>
              <a:buFontTx/>
              <a:buNone/>
            </a:pPr>
            <a:r>
              <a:rPr lang="en-US" sz="2000" b="1" dirty="0">
                <a:solidFill>
                  <a:srgbClr val="FFFF99"/>
                </a:solidFill>
                <a:latin typeface="Courier New" pitchFamily="49" charset="0"/>
              </a:rPr>
              <a:t>        }</a:t>
            </a:r>
            <a:r>
              <a:rPr lang="en-US" sz="2000" b="1" dirty="0">
                <a:solidFill>
                  <a:srgbClr val="CCFFCC"/>
                </a:solidFill>
                <a:latin typeface="Courier New" pitchFamily="49" charset="0"/>
              </a:rPr>
              <a:t>,</a:t>
            </a:r>
          </a:p>
          <a:p>
            <a:pPr>
              <a:lnSpc>
                <a:spcPct val="80000"/>
              </a:lnSpc>
              <a:buFontTx/>
              <a:buNone/>
            </a:pPr>
            <a:r>
              <a:rPr lang="en-US" sz="2000" b="1" dirty="0">
                <a:solidFill>
                  <a:srgbClr val="CCFFCC"/>
                </a:solidFill>
                <a:latin typeface="Courier New" pitchFamily="49" charset="0"/>
              </a:rPr>
              <a:t>        </a:t>
            </a:r>
            <a:r>
              <a:rPr lang="en-US" sz="2000" b="1" dirty="0" err="1">
                <a:solidFill>
                  <a:srgbClr val="CCFFCC"/>
                </a:solidFill>
                <a:latin typeface="Courier New" pitchFamily="49" charset="0"/>
              </a:rPr>
              <a:t>secondMethod</a:t>
            </a:r>
            <a:r>
              <a:rPr lang="en-US" sz="2000" b="1" dirty="0">
                <a:solidFill>
                  <a:srgbClr val="CCFFCC"/>
                </a:solidFill>
                <a:latin typeface="Courier New" pitchFamily="49" charset="0"/>
              </a:rPr>
              <a:t>: </a:t>
            </a:r>
            <a:r>
              <a:rPr lang="en-US" sz="2000" b="1" dirty="0">
                <a:solidFill>
                  <a:srgbClr val="FFFF99"/>
                </a:solidFill>
                <a:latin typeface="Courier New" pitchFamily="49" charset="0"/>
              </a:rPr>
              <a:t>function (c) {</a:t>
            </a:r>
          </a:p>
          <a:p>
            <a:pPr>
              <a:lnSpc>
                <a:spcPct val="80000"/>
              </a:lnSpc>
              <a:buFontTx/>
              <a:buNone/>
            </a:pPr>
            <a:r>
              <a:rPr lang="en-US" sz="2000" b="1" dirty="0">
                <a:solidFill>
                  <a:srgbClr val="FFFF99"/>
                </a:solidFill>
                <a:latin typeface="Courier New" pitchFamily="49" charset="0"/>
              </a:rPr>
              <a:t>            ...</a:t>
            </a:r>
            <a:r>
              <a:rPr lang="en-US" sz="2000" b="1" dirty="0" err="1">
                <a:solidFill>
                  <a:srgbClr val="CCFFCC"/>
                </a:solidFill>
                <a:latin typeface="Courier New" pitchFamily="49" charset="0"/>
              </a:rPr>
              <a:t>privateFunction</a:t>
            </a:r>
            <a:r>
              <a:rPr lang="en-US" sz="2000" b="1" dirty="0">
                <a:solidFill>
                  <a:srgbClr val="FFFF99"/>
                </a:solidFill>
                <a:latin typeface="Courier New" pitchFamily="49" charset="0"/>
              </a:rPr>
              <a:t>()...</a:t>
            </a:r>
          </a:p>
          <a:p>
            <a:pPr>
              <a:lnSpc>
                <a:spcPct val="80000"/>
              </a:lnSpc>
              <a:buFontTx/>
              <a:buNone/>
            </a:pPr>
            <a:r>
              <a:rPr lang="en-US" sz="2000" b="1" dirty="0">
                <a:solidFill>
                  <a:srgbClr val="FFFF99"/>
                </a:solidFill>
                <a:latin typeface="Courier New" pitchFamily="49" charset="0"/>
              </a:rPr>
              <a:t>        }</a:t>
            </a:r>
          </a:p>
          <a:p>
            <a:pPr>
              <a:lnSpc>
                <a:spcPct val="80000"/>
              </a:lnSpc>
              <a:buFontTx/>
              <a:buNone/>
            </a:pPr>
            <a:r>
              <a:rPr lang="en-US" sz="2000" b="1" dirty="0">
                <a:solidFill>
                  <a:srgbClr val="CCFFCC"/>
                </a:solidFill>
                <a:latin typeface="Courier New" pitchFamily="49" charset="0"/>
              </a:rPr>
              <a:t>    };</a:t>
            </a:r>
          </a:p>
          <a:p>
            <a:pPr>
              <a:lnSpc>
                <a:spcPct val="80000"/>
              </a:lnSpc>
              <a:buFontTx/>
              <a:buNone/>
            </a:pPr>
            <a:r>
              <a:rPr lang="en-US" sz="2000" b="1" dirty="0">
                <a:solidFill>
                  <a:srgbClr val="CCFFCC"/>
                </a:solidFill>
                <a:latin typeface="Courier New" pitchFamily="49" charset="0"/>
              </a:rPr>
              <a:t>}()</a:t>
            </a:r>
            <a:r>
              <a:rPr lang="en-US" sz="2000" b="1" dirty="0">
                <a:latin typeface="Courier New" pitchFamily="49" charset="0"/>
              </a:rPr>
              <a:t>);</a:t>
            </a:r>
            <a:endParaRPr lang="en-US" sz="2000" b="1" dirty="0" smtClean="0">
              <a:latin typeface="Courier New" pitchFamily="49" charset="0"/>
            </a:endParaRPr>
          </a:p>
        </p:txBody>
      </p:sp>
    </p:spTree>
  </p:cSld>
  <p:clrMapOvr>
    <a:masterClrMapping/>
  </p:clrMapOvr>
  <p:transition spd="slow">
    <p:wipe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ctrTitle"/>
          </p:nvPr>
        </p:nvSpPr>
        <p:spPr/>
        <p:txBody>
          <a:bodyPr/>
          <a:lstStyle/>
          <a:p>
            <a:r>
              <a:rPr lang="en-US" sz="4000" smtClean="0"/>
              <a:t>Module pattern is easily transformed into a powerful constructor pattern.</a:t>
            </a:r>
          </a:p>
        </p:txBody>
      </p:sp>
      <p:sp>
        <p:nvSpPr>
          <p:cNvPr id="61443" name="Rectangle 5"/>
          <p:cNvSpPr>
            <a:spLocks noGrp="1" noChangeArrowheads="1"/>
          </p:cNvSpPr>
          <p:nvPr>
            <p:ph type="subTitle" idx="1"/>
          </p:nvPr>
        </p:nvSpPr>
        <p:spPr/>
        <p:txBody>
          <a:bodyPr/>
          <a:lstStyle/>
          <a:p>
            <a:endParaRPr lang="en-US" smtClean="0"/>
          </a:p>
        </p:txBody>
      </p:sp>
    </p:spTree>
  </p:cSld>
  <p:clrMapOvr>
    <a:masterClrMapping/>
  </p:clrMapOvr>
  <p:transition spd="slow">
    <p:wipe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mtClean="0"/>
              <a:t>Power Constructors</a:t>
            </a:r>
          </a:p>
        </p:txBody>
      </p:sp>
      <p:sp>
        <p:nvSpPr>
          <p:cNvPr id="62467" name="Rectangle 3"/>
          <p:cNvSpPr>
            <a:spLocks noGrp="1" noChangeArrowheads="1"/>
          </p:cNvSpPr>
          <p:nvPr>
            <p:ph type="body" idx="1"/>
          </p:nvPr>
        </p:nvSpPr>
        <p:spPr/>
        <p:txBody>
          <a:bodyPr/>
          <a:lstStyle/>
          <a:p>
            <a:pPr marL="609600" indent="-609600">
              <a:buFontTx/>
              <a:buAutoNum type="arabicPeriod"/>
            </a:pPr>
            <a:r>
              <a:rPr lang="en-US" smtClean="0"/>
              <a:t>Make an object.</a:t>
            </a:r>
          </a:p>
          <a:p>
            <a:pPr marL="990600" lvl="1" indent="-533400">
              <a:buFontTx/>
              <a:buChar char="•"/>
            </a:pPr>
            <a:r>
              <a:rPr lang="en-US" smtClean="0"/>
              <a:t>Object literal</a:t>
            </a:r>
          </a:p>
          <a:p>
            <a:pPr marL="990600" lvl="1" indent="-533400">
              <a:buFontTx/>
              <a:buChar char="•"/>
            </a:pPr>
            <a:r>
              <a:rPr lang="en-US" b="1" smtClean="0">
                <a:latin typeface="Courier New" pitchFamily="49" charset="0"/>
              </a:rPr>
              <a:t>new</a:t>
            </a:r>
          </a:p>
          <a:p>
            <a:pPr marL="990600" lvl="1" indent="-533400">
              <a:buFontTx/>
              <a:buChar char="•"/>
            </a:pPr>
            <a:r>
              <a:rPr lang="en-US" b="1" smtClean="0">
                <a:latin typeface="Courier New" pitchFamily="49" charset="0"/>
              </a:rPr>
              <a:t>Object.create</a:t>
            </a:r>
          </a:p>
          <a:p>
            <a:pPr marL="990600" lvl="1" indent="-533400">
              <a:buFontTx/>
              <a:buChar char="•"/>
            </a:pPr>
            <a:r>
              <a:rPr lang="en-US" smtClean="0"/>
              <a:t>call another power constructor</a:t>
            </a:r>
          </a:p>
        </p:txBody>
      </p:sp>
    </p:spTree>
  </p:cSld>
  <p:clrMapOvr>
    <a:masterClrMapping/>
  </p:clrMapOvr>
  <p:transition spd="slow">
    <p:wipe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Power Constructors</a:t>
            </a:r>
          </a:p>
        </p:txBody>
      </p:sp>
      <p:sp>
        <p:nvSpPr>
          <p:cNvPr id="63491" name="Rectangle 3"/>
          <p:cNvSpPr>
            <a:spLocks noGrp="1" noChangeArrowheads="1"/>
          </p:cNvSpPr>
          <p:nvPr>
            <p:ph type="body" idx="1"/>
          </p:nvPr>
        </p:nvSpPr>
        <p:spPr/>
        <p:txBody>
          <a:bodyPr/>
          <a:lstStyle/>
          <a:p>
            <a:pPr marL="609600" indent="-609600">
              <a:buFontTx/>
              <a:buAutoNum type="arabicPeriod"/>
            </a:pPr>
            <a:r>
              <a:rPr lang="en-US" smtClean="0"/>
              <a:t>Make an object.</a:t>
            </a:r>
          </a:p>
          <a:p>
            <a:pPr marL="990600" lvl="1" indent="-533400">
              <a:buFontTx/>
              <a:buChar char="•"/>
            </a:pPr>
            <a:r>
              <a:rPr lang="en-US" smtClean="0"/>
              <a:t>Object literal, </a:t>
            </a:r>
            <a:r>
              <a:rPr lang="en-US" b="1" smtClean="0">
                <a:latin typeface="Courier New" pitchFamily="49" charset="0"/>
              </a:rPr>
              <a:t>new</a:t>
            </a:r>
            <a:r>
              <a:rPr lang="en-US" smtClean="0"/>
              <a:t>, </a:t>
            </a:r>
            <a:r>
              <a:rPr lang="en-US" b="1" smtClean="0">
                <a:latin typeface="Courier New" pitchFamily="49" charset="0"/>
              </a:rPr>
              <a:t>Object.create</a:t>
            </a:r>
            <a:r>
              <a:rPr lang="en-US" smtClean="0"/>
              <a:t>, call another power constructor</a:t>
            </a:r>
            <a:endParaRPr lang="en-US" sz="3200" smtClean="0"/>
          </a:p>
          <a:p>
            <a:pPr marL="609600" indent="-609600">
              <a:buFontTx/>
              <a:buAutoNum type="arabicPeriod"/>
            </a:pPr>
            <a:r>
              <a:rPr lang="en-US" smtClean="0"/>
              <a:t>Define some variables and functions. </a:t>
            </a:r>
          </a:p>
          <a:p>
            <a:pPr marL="990600" lvl="1" indent="-533400">
              <a:buFontTx/>
              <a:buChar char="•"/>
            </a:pPr>
            <a:r>
              <a:rPr lang="en-US" sz="3200" smtClean="0"/>
              <a:t>These become private members.</a:t>
            </a:r>
          </a:p>
        </p:txBody>
      </p:sp>
    </p:spTree>
  </p:cSld>
  <p:clrMapOvr>
    <a:masterClrMapping/>
  </p:clrMapOvr>
  <p:transition spd="slow">
    <p:wipe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mtClean="0"/>
              <a:t>Power Constructors</a:t>
            </a:r>
          </a:p>
        </p:txBody>
      </p:sp>
      <p:sp>
        <p:nvSpPr>
          <p:cNvPr id="64515" name="Rectangle 3"/>
          <p:cNvSpPr>
            <a:spLocks noGrp="1" noChangeArrowheads="1"/>
          </p:cNvSpPr>
          <p:nvPr>
            <p:ph type="body" idx="1"/>
          </p:nvPr>
        </p:nvSpPr>
        <p:spPr/>
        <p:txBody>
          <a:bodyPr/>
          <a:lstStyle/>
          <a:p>
            <a:pPr marL="609600" indent="-609600">
              <a:buFontTx/>
              <a:buAutoNum type="arabicPeriod"/>
            </a:pPr>
            <a:r>
              <a:rPr lang="en-US" smtClean="0"/>
              <a:t>Make an object.</a:t>
            </a:r>
          </a:p>
          <a:p>
            <a:pPr marL="990600" lvl="1" indent="-533400">
              <a:buFontTx/>
              <a:buChar char="•"/>
            </a:pPr>
            <a:r>
              <a:rPr lang="en-US" smtClean="0"/>
              <a:t>Object literal, </a:t>
            </a:r>
            <a:r>
              <a:rPr lang="en-US" b="1" smtClean="0">
                <a:latin typeface="Courier New" pitchFamily="49" charset="0"/>
              </a:rPr>
              <a:t>new</a:t>
            </a:r>
            <a:r>
              <a:rPr lang="en-US" smtClean="0"/>
              <a:t>, </a:t>
            </a:r>
            <a:r>
              <a:rPr lang="en-US" b="1" smtClean="0">
                <a:latin typeface="Courier New" pitchFamily="49" charset="0"/>
              </a:rPr>
              <a:t>Object.create</a:t>
            </a:r>
            <a:r>
              <a:rPr lang="en-US" smtClean="0"/>
              <a:t>, call another power constructor</a:t>
            </a:r>
            <a:endParaRPr lang="en-US" sz="3200" smtClean="0"/>
          </a:p>
          <a:p>
            <a:pPr marL="609600" indent="-609600">
              <a:buFontTx/>
              <a:buAutoNum type="arabicPeriod"/>
            </a:pPr>
            <a:r>
              <a:rPr lang="en-US" smtClean="0"/>
              <a:t>Define some variables and functions. </a:t>
            </a:r>
          </a:p>
          <a:p>
            <a:pPr marL="990600" lvl="1" indent="-533400">
              <a:buFontTx/>
              <a:buChar char="•"/>
            </a:pPr>
            <a:r>
              <a:rPr lang="en-US" sz="3200" smtClean="0"/>
              <a:t>These become private members.</a:t>
            </a:r>
          </a:p>
          <a:p>
            <a:pPr marL="609600" indent="-609600">
              <a:buFontTx/>
              <a:buAutoNum type="arabicPeriod"/>
            </a:pPr>
            <a:r>
              <a:rPr lang="en-US" smtClean="0"/>
              <a:t>Augment the object with privileged methods.</a:t>
            </a:r>
          </a:p>
        </p:txBody>
      </p:sp>
    </p:spTree>
  </p:cSld>
  <p:clrMapOvr>
    <a:masterClrMapping/>
  </p:clrMapOvr>
  <p:transition spd="slow">
    <p:wipe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t>Power Constructors</a:t>
            </a:r>
          </a:p>
        </p:txBody>
      </p:sp>
      <p:sp>
        <p:nvSpPr>
          <p:cNvPr id="65539" name="Rectangle 3"/>
          <p:cNvSpPr>
            <a:spLocks noGrp="1" noChangeArrowheads="1"/>
          </p:cNvSpPr>
          <p:nvPr>
            <p:ph type="body" idx="1"/>
          </p:nvPr>
        </p:nvSpPr>
        <p:spPr/>
        <p:txBody>
          <a:bodyPr/>
          <a:lstStyle/>
          <a:p>
            <a:pPr marL="609600" indent="-609600">
              <a:buFontTx/>
              <a:buAutoNum type="arabicPeriod"/>
            </a:pPr>
            <a:r>
              <a:rPr lang="en-US" smtClean="0"/>
              <a:t>Make an object.</a:t>
            </a:r>
          </a:p>
          <a:p>
            <a:pPr marL="990600" lvl="1" indent="-533400">
              <a:buFontTx/>
              <a:buChar char="•"/>
            </a:pPr>
            <a:r>
              <a:rPr lang="en-US" smtClean="0"/>
              <a:t>Object literal, </a:t>
            </a:r>
            <a:r>
              <a:rPr lang="en-US" b="1" smtClean="0">
                <a:latin typeface="Courier New" pitchFamily="49" charset="0"/>
              </a:rPr>
              <a:t>new</a:t>
            </a:r>
            <a:r>
              <a:rPr lang="en-US" smtClean="0"/>
              <a:t>, </a:t>
            </a:r>
            <a:r>
              <a:rPr lang="en-US" b="1" smtClean="0">
                <a:latin typeface="Courier New" pitchFamily="49" charset="0"/>
              </a:rPr>
              <a:t>Object.create</a:t>
            </a:r>
            <a:r>
              <a:rPr lang="en-US" smtClean="0"/>
              <a:t>, call another power constructor</a:t>
            </a:r>
            <a:endParaRPr lang="en-US" sz="3200" smtClean="0"/>
          </a:p>
          <a:p>
            <a:pPr marL="609600" indent="-609600">
              <a:buFontTx/>
              <a:buAutoNum type="arabicPeriod"/>
            </a:pPr>
            <a:r>
              <a:rPr lang="en-US" smtClean="0"/>
              <a:t>Define some variables and functions. </a:t>
            </a:r>
          </a:p>
          <a:p>
            <a:pPr marL="990600" lvl="1" indent="-533400">
              <a:buFontTx/>
              <a:buChar char="•"/>
            </a:pPr>
            <a:r>
              <a:rPr lang="en-US" sz="3200" smtClean="0"/>
              <a:t>These become private members.</a:t>
            </a:r>
          </a:p>
          <a:p>
            <a:pPr marL="609600" indent="-609600">
              <a:buFontTx/>
              <a:buAutoNum type="arabicPeriod"/>
            </a:pPr>
            <a:r>
              <a:rPr lang="en-US" smtClean="0"/>
              <a:t>Augment the object with privileged methods.</a:t>
            </a:r>
          </a:p>
          <a:p>
            <a:pPr marL="609600" indent="-609600">
              <a:buFontTx/>
              <a:buAutoNum type="arabicPeriod"/>
            </a:pPr>
            <a:r>
              <a:rPr lang="en-US" smtClean="0"/>
              <a:t>Return the object.</a:t>
            </a:r>
          </a:p>
        </p:txBody>
      </p:sp>
    </p:spTree>
  </p:cSld>
  <p:clrMapOvr>
    <a:masterClrMapping/>
  </p:clrMapOvr>
  <p:transition spd="slow">
    <p:wipe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Step One</a:t>
            </a:r>
          </a:p>
        </p:txBody>
      </p:sp>
      <p:sp>
        <p:nvSpPr>
          <p:cNvPr id="66563" name="Rectangle 3"/>
          <p:cNvSpPr>
            <a:spLocks noGrp="1" noChangeArrowheads="1"/>
          </p:cNvSpPr>
          <p:nvPr>
            <p:ph type="body" idx="1"/>
          </p:nvPr>
        </p:nvSpPr>
        <p:spPr/>
        <p:txBody>
          <a:bodyPr/>
          <a:lstStyle/>
          <a:p>
            <a:pPr>
              <a:spcBef>
                <a:spcPct val="0"/>
              </a:spcBef>
              <a:buFontTx/>
              <a:buNone/>
            </a:pPr>
            <a:r>
              <a:rPr lang="en-US" b="1" dirty="0" smtClean="0">
                <a:solidFill>
                  <a:srgbClr val="CCFFCC"/>
                </a:solidFill>
                <a:latin typeface="Courier New" pitchFamily="49" charset="0"/>
              </a:rPr>
              <a:t>function</a:t>
            </a:r>
            <a:r>
              <a:rPr lang="en-US" b="1" dirty="0" smtClean="0">
                <a:latin typeface="Courier New" pitchFamily="49" charset="0"/>
              </a:rPr>
              <a:t> constructor</a:t>
            </a:r>
            <a:r>
              <a:rPr lang="en-US" b="1" dirty="0" smtClean="0">
                <a:solidFill>
                  <a:srgbClr val="CCFFCC"/>
                </a:solidFill>
                <a:latin typeface="Courier New" pitchFamily="49" charset="0"/>
              </a:rPr>
              <a:t>(spec) {</a:t>
            </a:r>
          </a:p>
          <a:p>
            <a:pPr>
              <a:spcBef>
                <a:spcPct val="0"/>
              </a:spcBef>
              <a:buFontTx/>
              <a:buNone/>
            </a:pPr>
            <a:r>
              <a:rPr lang="en-US" b="1" dirty="0" smtClean="0">
                <a:solidFill>
                  <a:srgbClr val="CCFFCC"/>
                </a:solidFill>
                <a:latin typeface="Courier New" pitchFamily="49" charset="0"/>
              </a:rPr>
              <a:t>    </a:t>
            </a:r>
            <a:r>
              <a:rPr lang="en-US" b="1" dirty="0" err="1" smtClean="0">
                <a:solidFill>
                  <a:srgbClr val="CCFFCC"/>
                </a:solidFill>
                <a:latin typeface="Courier New" pitchFamily="49" charset="0"/>
              </a:rPr>
              <a:t>var</a:t>
            </a:r>
            <a:r>
              <a:rPr lang="en-US" b="1" dirty="0" smtClean="0">
                <a:solidFill>
                  <a:srgbClr val="CCFFCC"/>
                </a:solidFill>
                <a:latin typeface="Courier New" pitchFamily="49" charset="0"/>
              </a:rPr>
              <a:t> that = </a:t>
            </a:r>
            <a:r>
              <a:rPr lang="en-US" b="1" dirty="0" err="1" smtClean="0">
                <a:latin typeface="Courier New" pitchFamily="49" charset="0"/>
              </a:rPr>
              <a:t>otherMaker</a:t>
            </a:r>
            <a:r>
              <a:rPr lang="en-US" b="1" dirty="0" smtClean="0">
                <a:solidFill>
                  <a:srgbClr val="CCFFCC"/>
                </a:solidFill>
                <a:latin typeface="Courier New" pitchFamily="49" charset="0"/>
              </a:rPr>
              <a:t>(spec);</a:t>
            </a:r>
          </a:p>
          <a:p>
            <a:pPr>
              <a:spcBef>
                <a:spcPct val="0"/>
              </a:spcBef>
              <a:buFontTx/>
              <a:buNone/>
            </a:pPr>
            <a:r>
              <a:rPr lang="en-US" b="1" dirty="0" smtClean="0">
                <a:solidFill>
                  <a:srgbClr val="CCFFCC"/>
                </a:solidFill>
                <a:latin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function statement</a:t>
            </a:r>
          </a:p>
        </p:txBody>
      </p:sp>
      <p:sp>
        <p:nvSpPr>
          <p:cNvPr id="11267" name="Content Placeholder 2"/>
          <p:cNvSpPr>
            <a:spLocks noGrp="1"/>
          </p:cNvSpPr>
          <p:nvPr>
            <p:ph idx="1"/>
          </p:nvPr>
        </p:nvSpPr>
        <p:spPr/>
        <p:txBody>
          <a:bodyPr/>
          <a:lstStyle/>
          <a:p>
            <a:r>
              <a:rPr lang="en-US" b="1" dirty="0" smtClean="0">
                <a:latin typeface="Courier New" pitchFamily="49" charset="0"/>
                <a:cs typeface="Courier New" pitchFamily="49" charset="0"/>
              </a:rPr>
              <a:t>function</a:t>
            </a:r>
          </a:p>
          <a:p>
            <a:r>
              <a:rPr lang="en-US" dirty="0" smtClean="0"/>
              <a:t>mandatory name</a:t>
            </a:r>
          </a:p>
          <a:p>
            <a:r>
              <a:rPr lang="en-US" dirty="0" smtClean="0"/>
              <a:t>parameters</a:t>
            </a:r>
          </a:p>
          <a:p>
            <a:pPr lvl="1">
              <a:buFont typeface="Arial" charset="0"/>
              <a:buChar char="•"/>
            </a:pPr>
            <a:r>
              <a:rPr lang="en-US" dirty="0" smtClean="0"/>
              <a:t>Wrapped in </a:t>
            </a:r>
            <a:r>
              <a:rPr lang="en-US" dirty="0" err="1" smtClean="0"/>
              <a:t>parens</a:t>
            </a:r>
            <a:endParaRPr lang="en-US" dirty="0" smtClean="0"/>
          </a:p>
          <a:p>
            <a:pPr lvl="1">
              <a:buFont typeface="Arial" charset="0"/>
              <a:buChar char="•"/>
            </a:pPr>
            <a:r>
              <a:rPr lang="en-US" dirty="0" smtClean="0"/>
              <a:t>Zero or more names</a:t>
            </a:r>
          </a:p>
          <a:p>
            <a:pPr lvl="1">
              <a:buFont typeface="Arial" charset="0"/>
              <a:buChar char="•"/>
            </a:pPr>
            <a:r>
              <a:rPr lang="en-US" dirty="0" smtClean="0"/>
              <a:t>Separated by </a:t>
            </a:r>
            <a:r>
              <a:rPr lang="en-US" b="1" dirty="0" smtClean="0">
                <a:latin typeface="Courier New" pitchFamily="49" charset="0"/>
                <a:cs typeface="Courier New" pitchFamily="49" charset="0"/>
              </a:rPr>
              <a:t>,</a:t>
            </a:r>
            <a:r>
              <a:rPr lang="en-US" dirty="0" smtClean="0"/>
              <a:t> </a:t>
            </a:r>
            <a:r>
              <a:rPr lang="en-US" sz="2000" dirty="0" smtClean="0"/>
              <a:t>(comma)</a:t>
            </a:r>
          </a:p>
          <a:p>
            <a:r>
              <a:rPr lang="en-US" dirty="0" smtClean="0"/>
              <a:t>body</a:t>
            </a:r>
          </a:p>
          <a:p>
            <a:pPr lvl="1">
              <a:buFont typeface="Arial" charset="0"/>
              <a:buChar char="•"/>
            </a:pPr>
            <a:r>
              <a:rPr lang="en-US" dirty="0" smtClean="0"/>
              <a:t>Wrapped in curly braces</a:t>
            </a:r>
          </a:p>
          <a:p>
            <a:pPr lvl="1">
              <a:buFont typeface="Arial" charset="0"/>
              <a:buChar char="•"/>
            </a:pPr>
            <a:r>
              <a:rPr lang="en-US" dirty="0" smtClean="0"/>
              <a:t>Zero or more statements</a:t>
            </a:r>
          </a:p>
        </p:txBody>
      </p:sp>
    </p:spTree>
  </p:cSld>
  <p:clrMapOvr>
    <a:masterClrMapping/>
  </p:clrMapOvr>
  <p:transition spd="slow">
    <p:wipe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Step Two</a:t>
            </a:r>
          </a:p>
        </p:txBody>
      </p:sp>
      <p:sp>
        <p:nvSpPr>
          <p:cNvPr id="67587" name="Rectangle 3"/>
          <p:cNvSpPr>
            <a:spLocks noGrp="1" noChangeArrowheads="1"/>
          </p:cNvSpPr>
          <p:nvPr>
            <p:ph type="body" idx="1"/>
          </p:nvPr>
        </p:nvSpPr>
        <p:spPr/>
        <p:txBody>
          <a:bodyPr/>
          <a:lstStyle/>
          <a:p>
            <a:pPr>
              <a:spcBef>
                <a:spcPct val="0"/>
              </a:spcBef>
              <a:buFontTx/>
              <a:buNone/>
            </a:pPr>
            <a:r>
              <a:rPr lang="en-US" b="1" dirty="0">
                <a:solidFill>
                  <a:srgbClr val="CCFFCC"/>
                </a:solidFill>
                <a:latin typeface="Courier New" pitchFamily="49" charset="0"/>
              </a:rPr>
              <a:t>function</a:t>
            </a:r>
            <a:r>
              <a:rPr lang="en-US" b="1" dirty="0">
                <a:latin typeface="Courier New" pitchFamily="49" charset="0"/>
              </a:rPr>
              <a:t> constructor</a:t>
            </a:r>
            <a:r>
              <a:rPr lang="en-US" b="1" dirty="0">
                <a:solidFill>
                  <a:srgbClr val="CCFFCC"/>
                </a:solidFill>
                <a:latin typeface="Courier New" pitchFamily="49" charset="0"/>
              </a:rPr>
              <a:t>(spec) {</a:t>
            </a:r>
          </a:p>
          <a:p>
            <a:pPr>
              <a:spcBef>
                <a:spcPct val="0"/>
              </a:spcBef>
              <a:buFontTx/>
              <a:buNone/>
            </a:pPr>
            <a:r>
              <a:rPr lang="en-US" b="1" dirty="0">
                <a:solidFill>
                  <a:srgbClr val="CCFFCC"/>
                </a:solidFill>
                <a:latin typeface="Courier New" pitchFamily="49" charset="0"/>
              </a:rPr>
              <a:t>    </a:t>
            </a:r>
            <a:r>
              <a:rPr lang="en-US" b="1" dirty="0" err="1">
                <a:solidFill>
                  <a:srgbClr val="CCFFCC"/>
                </a:solidFill>
                <a:latin typeface="Courier New" pitchFamily="49" charset="0"/>
              </a:rPr>
              <a:t>var</a:t>
            </a:r>
            <a:r>
              <a:rPr lang="en-US" b="1" dirty="0">
                <a:solidFill>
                  <a:srgbClr val="CCFFCC"/>
                </a:solidFill>
                <a:latin typeface="Courier New" pitchFamily="49" charset="0"/>
              </a:rPr>
              <a:t> that = </a:t>
            </a:r>
            <a:r>
              <a:rPr lang="en-US" b="1" dirty="0" err="1">
                <a:latin typeface="Courier New" pitchFamily="49" charset="0"/>
              </a:rPr>
              <a:t>otherMaker</a:t>
            </a:r>
            <a:r>
              <a:rPr lang="en-US" b="1" dirty="0">
                <a:solidFill>
                  <a:srgbClr val="CCFFCC"/>
                </a:solidFill>
                <a:latin typeface="Courier New" pitchFamily="49" charset="0"/>
              </a:rPr>
              <a:t>(spec</a:t>
            </a:r>
            <a:r>
              <a:rPr lang="en-US" b="1" dirty="0" smtClean="0">
                <a:solidFill>
                  <a:srgbClr val="CCFFCC"/>
                </a:solidFill>
                <a:latin typeface="Courier New" pitchFamily="49" charset="0"/>
              </a:rPr>
              <a:t>),</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       member;</a:t>
            </a:r>
            <a:endParaRPr lang="en-US" b="1" dirty="0">
              <a:solidFill>
                <a:srgbClr val="CCFFCC"/>
              </a:solidFill>
              <a:latin typeface="Courier New" pitchFamily="49" charset="0"/>
            </a:endParaRPr>
          </a:p>
          <a:p>
            <a:pPr>
              <a:spcBef>
                <a:spcPct val="0"/>
              </a:spcBef>
              <a:buFontTx/>
              <a:buNone/>
            </a:pPr>
            <a:r>
              <a:rPr lang="en-US" b="1" dirty="0">
                <a:solidFill>
                  <a:srgbClr val="CCFFCC"/>
                </a:solidFill>
                <a:latin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mtClean="0"/>
              <a:t>Step Three</a:t>
            </a:r>
          </a:p>
        </p:txBody>
      </p:sp>
      <p:sp>
        <p:nvSpPr>
          <p:cNvPr id="68611" name="Rectangle 3"/>
          <p:cNvSpPr>
            <a:spLocks noGrp="1" noChangeArrowheads="1"/>
          </p:cNvSpPr>
          <p:nvPr>
            <p:ph type="body" idx="1"/>
          </p:nvPr>
        </p:nvSpPr>
        <p:spPr>
          <a:xfrm>
            <a:off x="457200" y="1600200"/>
            <a:ext cx="8610600" cy="5029200"/>
          </a:xfrm>
        </p:spPr>
        <p:txBody>
          <a:bodyPr/>
          <a:lstStyle/>
          <a:p>
            <a:pPr>
              <a:spcBef>
                <a:spcPct val="0"/>
              </a:spcBef>
              <a:buFontTx/>
              <a:buNone/>
            </a:pPr>
            <a:r>
              <a:rPr lang="en-US" b="1" dirty="0">
                <a:solidFill>
                  <a:srgbClr val="CCFFCC"/>
                </a:solidFill>
                <a:latin typeface="Courier New" pitchFamily="49" charset="0"/>
              </a:rPr>
              <a:t>function</a:t>
            </a:r>
            <a:r>
              <a:rPr lang="en-US" b="1" dirty="0">
                <a:latin typeface="Courier New" pitchFamily="49" charset="0"/>
              </a:rPr>
              <a:t> constructor</a:t>
            </a:r>
            <a:r>
              <a:rPr lang="en-US" b="1" dirty="0">
                <a:solidFill>
                  <a:srgbClr val="CCFFCC"/>
                </a:solidFill>
                <a:latin typeface="Courier New" pitchFamily="49" charset="0"/>
              </a:rPr>
              <a:t>(spec) {</a:t>
            </a:r>
          </a:p>
          <a:p>
            <a:pPr>
              <a:spcBef>
                <a:spcPct val="0"/>
              </a:spcBef>
              <a:buFontTx/>
              <a:buNone/>
            </a:pPr>
            <a:r>
              <a:rPr lang="en-US" b="1" dirty="0">
                <a:solidFill>
                  <a:srgbClr val="CCFFCC"/>
                </a:solidFill>
                <a:latin typeface="Courier New" pitchFamily="49" charset="0"/>
              </a:rPr>
              <a:t>    </a:t>
            </a:r>
            <a:r>
              <a:rPr lang="en-US" b="1" dirty="0" err="1">
                <a:solidFill>
                  <a:srgbClr val="CCFFCC"/>
                </a:solidFill>
                <a:latin typeface="Courier New" pitchFamily="49" charset="0"/>
              </a:rPr>
              <a:t>var</a:t>
            </a:r>
            <a:r>
              <a:rPr lang="en-US" b="1" dirty="0">
                <a:solidFill>
                  <a:srgbClr val="CCFFCC"/>
                </a:solidFill>
                <a:latin typeface="Courier New" pitchFamily="49" charset="0"/>
              </a:rPr>
              <a:t> that = </a:t>
            </a:r>
            <a:r>
              <a:rPr lang="en-US" b="1" dirty="0" err="1">
                <a:latin typeface="Courier New" pitchFamily="49" charset="0"/>
              </a:rPr>
              <a:t>otherMaker</a:t>
            </a:r>
            <a:r>
              <a:rPr lang="en-US" b="1" dirty="0">
                <a:solidFill>
                  <a:srgbClr val="CCFFCC"/>
                </a:solidFill>
                <a:latin typeface="Courier New" pitchFamily="49" charset="0"/>
              </a:rPr>
              <a:t>(spec),</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member,</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       method = </a:t>
            </a:r>
            <a:r>
              <a:rPr lang="en-US" b="1" dirty="0" smtClean="0">
                <a:solidFill>
                  <a:srgbClr val="FFFF99"/>
                </a:solidFill>
                <a:latin typeface="Courier New" pitchFamily="49" charset="0"/>
              </a:rPr>
              <a:t>function () {</a:t>
            </a:r>
          </a:p>
          <a:p>
            <a:pPr>
              <a:spcBef>
                <a:spcPct val="0"/>
              </a:spcBef>
              <a:buFontTx/>
              <a:buNone/>
            </a:pPr>
            <a:r>
              <a:rPr lang="en-US" b="1" dirty="0">
                <a:solidFill>
                  <a:srgbClr val="FFFF99"/>
                </a:solidFill>
                <a:latin typeface="Courier New" pitchFamily="49" charset="0"/>
              </a:rPr>
              <a:t> </a:t>
            </a:r>
            <a:r>
              <a:rPr lang="en-US" b="1" dirty="0" smtClean="0">
                <a:solidFill>
                  <a:srgbClr val="FFFF99"/>
                </a:solidFill>
                <a:latin typeface="Courier New" pitchFamily="49" charset="0"/>
              </a:rPr>
              <a:t>          // </a:t>
            </a:r>
            <a:r>
              <a:rPr lang="en-US" b="1" dirty="0" smtClean="0">
                <a:solidFill>
                  <a:srgbClr val="CCFFCC"/>
                </a:solidFill>
                <a:latin typeface="Courier New" pitchFamily="49" charset="0"/>
              </a:rPr>
              <a:t>spec</a:t>
            </a:r>
            <a:r>
              <a:rPr lang="en-US" b="1" dirty="0" smtClean="0">
                <a:solidFill>
                  <a:srgbClr val="FFFF99"/>
                </a:solidFill>
                <a:latin typeface="Courier New" pitchFamily="49" charset="0"/>
              </a:rPr>
              <a:t>,</a:t>
            </a:r>
            <a:r>
              <a:rPr lang="en-US" b="1" dirty="0" smtClean="0">
                <a:solidFill>
                  <a:srgbClr val="CCFFCC"/>
                </a:solidFill>
                <a:latin typeface="Courier New" pitchFamily="49" charset="0"/>
              </a:rPr>
              <a:t> member</a:t>
            </a:r>
            <a:r>
              <a:rPr lang="en-US" b="1" dirty="0" smtClean="0">
                <a:solidFill>
                  <a:srgbClr val="FFFF99"/>
                </a:solidFill>
                <a:latin typeface="Courier New" pitchFamily="49" charset="0"/>
              </a:rPr>
              <a:t>,</a:t>
            </a:r>
            <a:r>
              <a:rPr lang="en-US" b="1" dirty="0" smtClean="0">
                <a:solidFill>
                  <a:srgbClr val="CCFFCC"/>
                </a:solidFill>
                <a:latin typeface="Courier New" pitchFamily="49" charset="0"/>
              </a:rPr>
              <a:t> method</a:t>
            </a:r>
            <a:endParaRPr lang="en-US" b="1" dirty="0" smtClean="0">
              <a:solidFill>
                <a:srgbClr val="FFFF99"/>
              </a:solidFill>
              <a:latin typeface="Courier New" pitchFamily="49" charset="0"/>
            </a:endParaRPr>
          </a:p>
          <a:p>
            <a:pPr>
              <a:spcBef>
                <a:spcPct val="0"/>
              </a:spcBef>
              <a:buFontTx/>
              <a:buNone/>
            </a:pPr>
            <a:r>
              <a:rPr lang="en-US" b="1" dirty="0">
                <a:solidFill>
                  <a:srgbClr val="FFFF99"/>
                </a:solidFill>
                <a:latin typeface="Courier New" pitchFamily="49" charset="0"/>
              </a:rPr>
              <a:t> </a:t>
            </a:r>
            <a:r>
              <a:rPr lang="en-US" b="1" dirty="0" smtClean="0">
                <a:solidFill>
                  <a:srgbClr val="FFFF99"/>
                </a:solidFill>
                <a:latin typeface="Courier New" pitchFamily="49" charset="0"/>
              </a:rPr>
              <a:t>       }</a:t>
            </a:r>
            <a:r>
              <a:rPr lang="en-US" b="1" dirty="0" smtClean="0">
                <a:solidFill>
                  <a:srgbClr val="CCFFCC"/>
                </a:solidFill>
                <a:latin typeface="Courier New" pitchFamily="49" charset="0"/>
              </a:rPr>
              <a:t>;</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   </a:t>
            </a:r>
            <a:r>
              <a:rPr lang="en-US" b="1" dirty="0" err="1" smtClean="0">
                <a:solidFill>
                  <a:srgbClr val="CCFFCC"/>
                </a:solidFill>
                <a:latin typeface="Courier New" pitchFamily="49" charset="0"/>
              </a:rPr>
              <a:t>that.method</a:t>
            </a:r>
            <a:r>
              <a:rPr lang="en-US" b="1" dirty="0" smtClean="0">
                <a:solidFill>
                  <a:srgbClr val="CCFFCC"/>
                </a:solidFill>
                <a:latin typeface="Courier New" pitchFamily="49" charset="0"/>
              </a:rPr>
              <a:t> = method;</a:t>
            </a:r>
            <a:endParaRPr lang="en-US" b="1" dirty="0">
              <a:solidFill>
                <a:srgbClr val="CCFFCC"/>
              </a:solidFill>
              <a:latin typeface="Courier New" pitchFamily="49" charset="0"/>
            </a:endParaRPr>
          </a:p>
          <a:p>
            <a:pPr>
              <a:spcBef>
                <a:spcPct val="0"/>
              </a:spcBef>
              <a:buFontTx/>
              <a:buNone/>
            </a:pPr>
            <a:r>
              <a:rPr lang="en-US" b="1" dirty="0">
                <a:solidFill>
                  <a:srgbClr val="CCFFCC"/>
                </a:solidFill>
                <a:latin typeface="Courier New" pitchFamily="49" charset="0"/>
              </a:rPr>
              <a:t>}</a:t>
            </a:r>
          </a:p>
        </p:txBody>
      </p:sp>
    </p:spTree>
  </p:cSld>
  <p:clrMapOvr>
    <a:masterClrMapping/>
  </p:clrMapOvr>
  <p:transition spd="slow">
    <p:wipe di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smtClean="0"/>
              <a:t>Step Four</a:t>
            </a:r>
          </a:p>
        </p:txBody>
      </p:sp>
      <p:sp>
        <p:nvSpPr>
          <p:cNvPr id="68611" name="Rectangle 3"/>
          <p:cNvSpPr>
            <a:spLocks noGrp="1" noChangeArrowheads="1"/>
          </p:cNvSpPr>
          <p:nvPr>
            <p:ph type="body" idx="1"/>
          </p:nvPr>
        </p:nvSpPr>
        <p:spPr>
          <a:xfrm>
            <a:off x="457200" y="1600200"/>
            <a:ext cx="8610600" cy="5029200"/>
          </a:xfrm>
        </p:spPr>
        <p:txBody>
          <a:bodyPr/>
          <a:lstStyle/>
          <a:p>
            <a:pPr>
              <a:spcBef>
                <a:spcPct val="0"/>
              </a:spcBef>
              <a:buFontTx/>
              <a:buNone/>
            </a:pPr>
            <a:r>
              <a:rPr lang="en-US" b="1" dirty="0">
                <a:solidFill>
                  <a:srgbClr val="CCFFCC"/>
                </a:solidFill>
                <a:latin typeface="Courier New" pitchFamily="49" charset="0"/>
              </a:rPr>
              <a:t>function</a:t>
            </a:r>
            <a:r>
              <a:rPr lang="en-US" b="1" dirty="0">
                <a:latin typeface="Courier New" pitchFamily="49" charset="0"/>
              </a:rPr>
              <a:t> constructor</a:t>
            </a:r>
            <a:r>
              <a:rPr lang="en-US" b="1" dirty="0">
                <a:solidFill>
                  <a:srgbClr val="CCFFCC"/>
                </a:solidFill>
                <a:latin typeface="Courier New" pitchFamily="49" charset="0"/>
              </a:rPr>
              <a:t>(spec) {</a:t>
            </a:r>
          </a:p>
          <a:p>
            <a:pPr>
              <a:spcBef>
                <a:spcPct val="0"/>
              </a:spcBef>
              <a:buFontTx/>
              <a:buNone/>
            </a:pPr>
            <a:r>
              <a:rPr lang="en-US" b="1" dirty="0">
                <a:solidFill>
                  <a:srgbClr val="CCFFCC"/>
                </a:solidFill>
                <a:latin typeface="Courier New" pitchFamily="49" charset="0"/>
              </a:rPr>
              <a:t>    </a:t>
            </a:r>
            <a:r>
              <a:rPr lang="en-US" b="1" dirty="0" err="1">
                <a:solidFill>
                  <a:srgbClr val="CCFFCC"/>
                </a:solidFill>
                <a:latin typeface="Courier New" pitchFamily="49" charset="0"/>
              </a:rPr>
              <a:t>var</a:t>
            </a:r>
            <a:r>
              <a:rPr lang="en-US" b="1" dirty="0">
                <a:solidFill>
                  <a:srgbClr val="CCFFCC"/>
                </a:solidFill>
                <a:latin typeface="Courier New" pitchFamily="49" charset="0"/>
              </a:rPr>
              <a:t> that = </a:t>
            </a:r>
            <a:r>
              <a:rPr lang="en-US" b="1" dirty="0" err="1">
                <a:latin typeface="Courier New" pitchFamily="49" charset="0"/>
              </a:rPr>
              <a:t>otherMaker</a:t>
            </a:r>
            <a:r>
              <a:rPr lang="en-US" b="1" dirty="0">
                <a:solidFill>
                  <a:srgbClr val="CCFFCC"/>
                </a:solidFill>
                <a:latin typeface="Courier New" pitchFamily="49" charset="0"/>
              </a:rPr>
              <a:t>(spec),</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member,</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       method = </a:t>
            </a:r>
            <a:r>
              <a:rPr lang="en-US" b="1" dirty="0" smtClean="0">
                <a:solidFill>
                  <a:srgbClr val="FFFF99"/>
                </a:solidFill>
                <a:latin typeface="Courier New" pitchFamily="49" charset="0"/>
              </a:rPr>
              <a:t>function () {</a:t>
            </a:r>
          </a:p>
          <a:p>
            <a:pPr>
              <a:spcBef>
                <a:spcPct val="0"/>
              </a:spcBef>
              <a:buFontTx/>
              <a:buNone/>
            </a:pPr>
            <a:r>
              <a:rPr lang="en-US" b="1" dirty="0">
                <a:solidFill>
                  <a:srgbClr val="FFFF99"/>
                </a:solidFill>
                <a:latin typeface="Courier New" pitchFamily="49" charset="0"/>
              </a:rPr>
              <a:t> </a:t>
            </a:r>
            <a:r>
              <a:rPr lang="en-US" b="1" dirty="0" smtClean="0">
                <a:solidFill>
                  <a:srgbClr val="FFFF99"/>
                </a:solidFill>
                <a:latin typeface="Courier New" pitchFamily="49" charset="0"/>
              </a:rPr>
              <a:t>          // </a:t>
            </a:r>
            <a:r>
              <a:rPr lang="en-US" b="1" dirty="0" smtClean="0">
                <a:solidFill>
                  <a:srgbClr val="CCFFCC"/>
                </a:solidFill>
                <a:latin typeface="Courier New" pitchFamily="49" charset="0"/>
              </a:rPr>
              <a:t>spec</a:t>
            </a:r>
            <a:r>
              <a:rPr lang="en-US" b="1" dirty="0" smtClean="0">
                <a:solidFill>
                  <a:srgbClr val="FFFF99"/>
                </a:solidFill>
                <a:latin typeface="Courier New" pitchFamily="49" charset="0"/>
              </a:rPr>
              <a:t>,</a:t>
            </a:r>
            <a:r>
              <a:rPr lang="en-US" b="1" dirty="0" smtClean="0">
                <a:solidFill>
                  <a:srgbClr val="CCFFCC"/>
                </a:solidFill>
                <a:latin typeface="Courier New" pitchFamily="49" charset="0"/>
              </a:rPr>
              <a:t> member</a:t>
            </a:r>
            <a:r>
              <a:rPr lang="en-US" b="1" dirty="0" smtClean="0">
                <a:solidFill>
                  <a:srgbClr val="FFFF99"/>
                </a:solidFill>
                <a:latin typeface="Courier New" pitchFamily="49" charset="0"/>
              </a:rPr>
              <a:t>,</a:t>
            </a:r>
            <a:r>
              <a:rPr lang="en-US" b="1" dirty="0" smtClean="0">
                <a:solidFill>
                  <a:srgbClr val="CCFFCC"/>
                </a:solidFill>
                <a:latin typeface="Courier New" pitchFamily="49" charset="0"/>
              </a:rPr>
              <a:t> method</a:t>
            </a:r>
            <a:endParaRPr lang="en-US" b="1" dirty="0" smtClean="0">
              <a:solidFill>
                <a:srgbClr val="FFFF99"/>
              </a:solidFill>
              <a:latin typeface="Courier New" pitchFamily="49" charset="0"/>
            </a:endParaRPr>
          </a:p>
          <a:p>
            <a:pPr>
              <a:spcBef>
                <a:spcPct val="0"/>
              </a:spcBef>
              <a:buFontTx/>
              <a:buNone/>
            </a:pPr>
            <a:r>
              <a:rPr lang="en-US" b="1" dirty="0">
                <a:solidFill>
                  <a:srgbClr val="FFFF99"/>
                </a:solidFill>
                <a:latin typeface="Courier New" pitchFamily="49" charset="0"/>
              </a:rPr>
              <a:t> </a:t>
            </a:r>
            <a:r>
              <a:rPr lang="en-US" b="1" dirty="0" smtClean="0">
                <a:solidFill>
                  <a:srgbClr val="FFFF99"/>
                </a:solidFill>
                <a:latin typeface="Courier New" pitchFamily="49" charset="0"/>
              </a:rPr>
              <a:t>       }</a:t>
            </a:r>
            <a:r>
              <a:rPr lang="en-US" b="1" dirty="0" smtClean="0">
                <a:solidFill>
                  <a:srgbClr val="CCFFCC"/>
                </a:solidFill>
                <a:latin typeface="Courier New" pitchFamily="49" charset="0"/>
              </a:rPr>
              <a:t>;</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   </a:t>
            </a:r>
            <a:r>
              <a:rPr lang="en-US" b="1" dirty="0" err="1" smtClean="0">
                <a:solidFill>
                  <a:srgbClr val="CCFFCC"/>
                </a:solidFill>
                <a:latin typeface="Courier New" pitchFamily="49" charset="0"/>
              </a:rPr>
              <a:t>that.method</a:t>
            </a:r>
            <a:r>
              <a:rPr lang="en-US" b="1" dirty="0" smtClean="0">
                <a:solidFill>
                  <a:srgbClr val="CCFFCC"/>
                </a:solidFill>
                <a:latin typeface="Courier New" pitchFamily="49" charset="0"/>
              </a:rPr>
              <a:t> = method;</a:t>
            </a:r>
          </a:p>
          <a:p>
            <a:pPr>
              <a:spcBef>
                <a:spcPct val="0"/>
              </a:spcBef>
              <a:buFontTx/>
              <a:buNone/>
            </a:pPr>
            <a:r>
              <a:rPr lang="en-US" b="1" dirty="0">
                <a:solidFill>
                  <a:srgbClr val="CCFFCC"/>
                </a:solidFill>
                <a:latin typeface="Courier New" pitchFamily="49" charset="0"/>
              </a:rPr>
              <a:t> </a:t>
            </a:r>
            <a:r>
              <a:rPr lang="en-US" b="1" dirty="0" smtClean="0">
                <a:solidFill>
                  <a:srgbClr val="CCFFCC"/>
                </a:solidFill>
                <a:latin typeface="Courier New" pitchFamily="49" charset="0"/>
              </a:rPr>
              <a:t>   return that;</a:t>
            </a:r>
            <a:endParaRPr lang="en-US" b="1" dirty="0">
              <a:solidFill>
                <a:srgbClr val="CCFFCC"/>
              </a:solidFill>
              <a:latin typeface="Courier New" pitchFamily="49" charset="0"/>
            </a:endParaRPr>
          </a:p>
          <a:p>
            <a:pPr>
              <a:spcBef>
                <a:spcPct val="0"/>
              </a:spcBef>
              <a:buFontTx/>
              <a:buNone/>
            </a:pPr>
            <a:r>
              <a:rPr lang="en-US" b="1" dirty="0">
                <a:solidFill>
                  <a:srgbClr val="CCFFCC"/>
                </a:solidFill>
                <a:latin typeface="Courier New" pitchFamily="49" charset="0"/>
              </a:rPr>
              <a:t>}</a:t>
            </a:r>
          </a:p>
        </p:txBody>
      </p:sp>
    </p:spTree>
    <p:extLst>
      <p:ext uri="{BB962C8B-B14F-4D97-AF65-F5344CB8AC3E}">
        <p14:creationId xmlns:p14="http://schemas.microsoft.com/office/powerpoint/2010/main" val="3636757066"/>
      </p:ext>
    </p:extLst>
  </p:cSld>
  <p:clrMapOvr>
    <a:masterClrMapping/>
  </p:clrMapOvr>
  <p:transition spd="slow">
    <p:wipe di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smtClean="0"/>
              <a:t>Pseudoclassical Inheritance</a:t>
            </a:r>
          </a:p>
        </p:txBody>
      </p:sp>
      <p:sp>
        <p:nvSpPr>
          <p:cNvPr id="70659" name="Content Placeholder 2"/>
          <p:cNvSpPr>
            <a:spLocks noGrp="1"/>
          </p:cNvSpPr>
          <p:nvPr>
            <p:ph idx="1"/>
          </p:nvPr>
        </p:nvSpPr>
        <p:spPr/>
        <p:txBody>
          <a:bodyPr/>
          <a:lstStyle/>
          <a:p>
            <a:pPr>
              <a:buFontTx/>
              <a:buNone/>
            </a:pPr>
            <a:r>
              <a:rPr lang="en-US" sz="2000" b="1" dirty="0" smtClean="0">
                <a:solidFill>
                  <a:srgbClr val="CCFFCC"/>
                </a:solidFill>
                <a:latin typeface="Courier New" pitchFamily="49" charset="0"/>
              </a:rPr>
              <a:t>function</a:t>
            </a:r>
            <a:r>
              <a:rPr lang="en-US" sz="2000" b="1" dirty="0" smtClean="0">
                <a:latin typeface="Courier New" pitchFamily="49" charset="0"/>
              </a:rPr>
              <a:t> Gizmo</a:t>
            </a:r>
            <a:r>
              <a:rPr lang="en-US" sz="2000" b="1" dirty="0" smtClean="0">
                <a:solidFill>
                  <a:srgbClr val="CCFFCC"/>
                </a:solidFill>
                <a:latin typeface="Courier New" pitchFamily="49" charset="0"/>
              </a:rPr>
              <a:t>(id) {</a:t>
            </a:r>
          </a:p>
          <a:p>
            <a:pPr>
              <a:buFontTx/>
              <a:buNone/>
            </a:pPr>
            <a:r>
              <a:rPr lang="en-US" sz="2000" b="1" dirty="0" smtClean="0">
                <a:solidFill>
                  <a:srgbClr val="CCFFCC"/>
                </a:solidFill>
                <a:latin typeface="Courier New" pitchFamily="49" charset="0"/>
              </a:rPr>
              <a:t>    this.id = id;</a:t>
            </a:r>
          </a:p>
          <a:p>
            <a:pPr>
              <a:buFontTx/>
              <a:buNone/>
            </a:pPr>
            <a:r>
              <a:rPr lang="en-US" sz="2000" b="1" dirty="0" smtClean="0">
                <a:solidFill>
                  <a:srgbClr val="CCFFCC"/>
                </a:solidFill>
                <a:latin typeface="Courier New" pitchFamily="49" charset="0"/>
              </a:rPr>
              <a:t>}</a:t>
            </a:r>
          </a:p>
          <a:p>
            <a:pPr>
              <a:buFontTx/>
              <a:buNone/>
            </a:pPr>
            <a:r>
              <a:rPr lang="en-US" sz="2000" b="1" dirty="0" err="1" smtClean="0">
                <a:latin typeface="Courier New" pitchFamily="49" charset="0"/>
              </a:rPr>
              <a:t>Gizmo.prototype.toString</a:t>
            </a:r>
            <a:r>
              <a:rPr lang="en-US" sz="2000" b="1" dirty="0" smtClean="0">
                <a:latin typeface="Courier New" pitchFamily="49" charset="0"/>
              </a:rPr>
              <a:t> = </a:t>
            </a:r>
            <a:r>
              <a:rPr lang="en-US" sz="2000" b="1" dirty="0" smtClean="0">
                <a:solidFill>
                  <a:srgbClr val="CCFFCC"/>
                </a:solidFill>
                <a:latin typeface="Courier New" pitchFamily="49" charset="0"/>
              </a:rPr>
              <a:t>function () {</a:t>
            </a:r>
          </a:p>
          <a:p>
            <a:pPr>
              <a:buFontTx/>
              <a:buNone/>
            </a:pPr>
            <a:r>
              <a:rPr lang="en-US" sz="2000" b="1" dirty="0" smtClean="0">
                <a:solidFill>
                  <a:srgbClr val="CCFFCC"/>
                </a:solidFill>
                <a:latin typeface="Courier New" pitchFamily="49" charset="0"/>
              </a:rPr>
              <a:t>    return "gizmo " + this.id;</a:t>
            </a:r>
          </a:p>
          <a:p>
            <a:pPr>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buFontTx/>
              <a:buNone/>
            </a:pPr>
            <a:endParaRPr lang="en-US" sz="2000" b="1" dirty="0" smtClean="0">
              <a:latin typeface="Courier New" pitchFamily="49" charset="0"/>
            </a:endParaRPr>
          </a:p>
          <a:p>
            <a:pPr>
              <a:buFontTx/>
              <a:buNone/>
            </a:pPr>
            <a:r>
              <a:rPr lang="en-US" sz="2000" b="1" dirty="0" smtClean="0">
                <a:solidFill>
                  <a:srgbClr val="CCFFCC"/>
                </a:solidFill>
                <a:latin typeface="Courier New" pitchFamily="49" charset="0"/>
              </a:rPr>
              <a:t>function </a:t>
            </a:r>
            <a:r>
              <a:rPr lang="en-US" sz="2000" b="1" dirty="0" err="1" smtClean="0">
                <a:latin typeface="Courier New" pitchFamily="49" charset="0"/>
              </a:rPr>
              <a:t>Hoozit</a:t>
            </a:r>
            <a:r>
              <a:rPr lang="en-US" sz="2000" b="1" dirty="0" smtClean="0">
                <a:solidFill>
                  <a:srgbClr val="CCFFCC"/>
                </a:solidFill>
                <a:latin typeface="Courier New" pitchFamily="49" charset="0"/>
              </a:rPr>
              <a:t>(id) {</a:t>
            </a:r>
          </a:p>
          <a:p>
            <a:pPr>
              <a:buFontTx/>
              <a:buNone/>
            </a:pPr>
            <a:r>
              <a:rPr lang="en-US" sz="2000" b="1" dirty="0" smtClean="0">
                <a:solidFill>
                  <a:srgbClr val="CCFFCC"/>
                </a:solidFill>
                <a:latin typeface="Courier New" pitchFamily="49" charset="0"/>
              </a:rPr>
              <a:t>    this.id = id;</a:t>
            </a:r>
          </a:p>
          <a:p>
            <a:pPr>
              <a:buFontTx/>
              <a:buNone/>
            </a:pPr>
            <a:r>
              <a:rPr lang="en-US" sz="2000" b="1" dirty="0" smtClean="0">
                <a:solidFill>
                  <a:srgbClr val="CCFFCC"/>
                </a:solidFill>
                <a:latin typeface="Courier New" pitchFamily="49" charset="0"/>
              </a:rPr>
              <a:t>}</a:t>
            </a:r>
          </a:p>
          <a:p>
            <a:pPr>
              <a:buFontTx/>
              <a:buNone/>
            </a:pPr>
            <a:r>
              <a:rPr lang="en-US" sz="2000" b="1" dirty="0" err="1" smtClean="0">
                <a:latin typeface="Courier New" pitchFamily="49" charset="0"/>
              </a:rPr>
              <a:t>Hoozit.prototype</a:t>
            </a:r>
            <a:r>
              <a:rPr lang="en-US" sz="2000" b="1" dirty="0" smtClean="0">
                <a:latin typeface="Courier New" pitchFamily="49" charset="0"/>
              </a:rPr>
              <a:t> = new Gizmo();</a:t>
            </a:r>
          </a:p>
          <a:p>
            <a:pPr>
              <a:buFontTx/>
              <a:buNone/>
            </a:pPr>
            <a:r>
              <a:rPr lang="en-US" sz="2000" b="1" dirty="0" err="1" smtClean="0">
                <a:latin typeface="Courier New" pitchFamily="49" charset="0"/>
              </a:rPr>
              <a:t>Hoozit.prototype.test</a:t>
            </a:r>
            <a:r>
              <a:rPr lang="en-US" sz="2000" b="1" dirty="0" smtClean="0">
                <a:latin typeface="Courier New" pitchFamily="49" charset="0"/>
              </a:rPr>
              <a:t> = </a:t>
            </a:r>
            <a:r>
              <a:rPr lang="en-US" sz="2000" b="1" dirty="0" smtClean="0">
                <a:solidFill>
                  <a:srgbClr val="CCFFCC"/>
                </a:solidFill>
                <a:latin typeface="Courier New" pitchFamily="49" charset="0"/>
              </a:rPr>
              <a:t>function (id) {</a:t>
            </a:r>
          </a:p>
          <a:p>
            <a:pPr>
              <a:buFontTx/>
              <a:buNone/>
            </a:pPr>
            <a:r>
              <a:rPr lang="en-US" sz="2000" b="1" dirty="0" smtClean="0">
                <a:solidFill>
                  <a:srgbClr val="CCFFCC"/>
                </a:solidFill>
                <a:latin typeface="Courier New" pitchFamily="49" charset="0"/>
              </a:rPr>
              <a:t>    return this.id === id;</a:t>
            </a:r>
          </a:p>
          <a:p>
            <a:pPr>
              <a:buFontTx/>
              <a:buNone/>
            </a:pPr>
            <a:r>
              <a:rPr lang="en-US" sz="2000" b="1" dirty="0" smtClean="0">
                <a:solidFill>
                  <a:srgbClr val="CCFFCC"/>
                </a:solidFill>
                <a:latin typeface="Courier New" pitchFamily="49" charset="0"/>
              </a:rPr>
              <a:t>}</a:t>
            </a:r>
            <a:r>
              <a:rPr lang="en-US" sz="2000" b="1" dirty="0" smtClean="0">
                <a:latin typeface="Courier New" pitchFamily="49" charset="0"/>
              </a:rPr>
              <a:t>;</a:t>
            </a:r>
          </a:p>
          <a:p>
            <a:pPr>
              <a:buFontTx/>
              <a:buNone/>
            </a:pPr>
            <a:endParaRPr lang="en-US" sz="2000" dirty="0" smtClean="0"/>
          </a:p>
        </p:txBody>
      </p:sp>
    </p:spTree>
  </p:cSld>
  <p:clrMapOvr>
    <a:masterClrMapping/>
  </p:clrMapOvr>
  <p:transition spd="slow">
    <p:wipe di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t>Functional Inheritance</a:t>
            </a:r>
          </a:p>
        </p:txBody>
      </p:sp>
      <p:sp>
        <p:nvSpPr>
          <p:cNvPr id="71683" name="Content Placeholder 2"/>
          <p:cNvSpPr>
            <a:spLocks noGrp="1"/>
          </p:cNvSpPr>
          <p:nvPr>
            <p:ph idx="1"/>
          </p:nvPr>
        </p:nvSpPr>
        <p:spPr/>
        <p:txBody>
          <a:bodyPr/>
          <a:lstStyle/>
          <a:p>
            <a:pPr>
              <a:lnSpc>
                <a:spcPct val="80000"/>
              </a:lnSpc>
              <a:buFontTx/>
              <a:buNone/>
            </a:pPr>
            <a:r>
              <a:rPr lang="en-US" sz="2000" b="1" dirty="0" smtClean="0">
                <a:solidFill>
                  <a:srgbClr val="CCFFCC"/>
                </a:solidFill>
                <a:latin typeface="Courier New" pitchFamily="49" charset="0"/>
              </a:rPr>
              <a:t>function</a:t>
            </a:r>
            <a:r>
              <a:rPr lang="en-US" sz="2000" b="1" dirty="0" smtClean="0">
                <a:latin typeface="Courier New" pitchFamily="49" charset="0"/>
              </a:rPr>
              <a:t> gizmo</a:t>
            </a:r>
            <a:r>
              <a:rPr lang="en-US" sz="2000" b="1" dirty="0" smtClean="0">
                <a:solidFill>
                  <a:srgbClr val="CCFFCC"/>
                </a:solidFill>
                <a:latin typeface="Courier New" pitchFamily="49" charset="0"/>
              </a:rPr>
              <a:t>(id) {</a:t>
            </a:r>
          </a:p>
          <a:p>
            <a:pPr>
              <a:lnSpc>
                <a:spcPct val="80000"/>
              </a:lnSpc>
              <a:buFontTx/>
              <a:buNone/>
            </a:pPr>
            <a:r>
              <a:rPr lang="en-US" sz="2000" b="1" dirty="0" smtClean="0">
                <a:solidFill>
                  <a:srgbClr val="CCFFCC"/>
                </a:solidFill>
                <a:latin typeface="Courier New" pitchFamily="49" charset="0"/>
              </a:rPr>
              <a:t>    return {</a:t>
            </a:r>
          </a:p>
          <a:p>
            <a:pPr>
              <a:lnSpc>
                <a:spcPct val="80000"/>
              </a:lnSpc>
              <a:buFontTx/>
              <a:buNone/>
            </a:pPr>
            <a:r>
              <a:rPr lang="en-US" sz="2000" b="1" dirty="0" smtClean="0">
                <a:solidFill>
                  <a:srgbClr val="CCFFCC"/>
                </a:solidFill>
                <a:latin typeface="Courier New" pitchFamily="49" charset="0"/>
              </a:rPr>
              <a:t>        id: id,</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toString</a:t>
            </a:r>
            <a:r>
              <a:rPr lang="en-US" sz="2000" b="1" dirty="0" smtClean="0">
                <a:solidFill>
                  <a:srgbClr val="CCFFCC"/>
                </a:solidFill>
                <a:latin typeface="Courier New" pitchFamily="49" charset="0"/>
              </a:rPr>
              <a:t>: </a:t>
            </a:r>
            <a:r>
              <a:rPr lang="en-US" sz="2000" b="1" dirty="0" smtClean="0">
                <a:solidFill>
                  <a:srgbClr val="FFFF99"/>
                </a:solidFill>
                <a:latin typeface="Courier New" pitchFamily="49" charset="0"/>
              </a:rPr>
              <a:t>function () {</a:t>
            </a:r>
          </a:p>
          <a:p>
            <a:pPr>
              <a:lnSpc>
                <a:spcPct val="80000"/>
              </a:lnSpc>
              <a:buFontTx/>
              <a:buNone/>
            </a:pPr>
            <a:r>
              <a:rPr lang="en-US" sz="2000" b="1" dirty="0" smtClean="0">
                <a:solidFill>
                  <a:srgbClr val="FFFF99"/>
                </a:solidFill>
                <a:latin typeface="Courier New" pitchFamily="49" charset="0"/>
              </a:rPr>
              <a:t>            return "gizmo " + this.id;</a:t>
            </a:r>
          </a:p>
          <a:p>
            <a:pPr>
              <a:lnSpc>
                <a:spcPct val="80000"/>
              </a:lnSpc>
              <a:buFontTx/>
              <a:buNone/>
            </a:pPr>
            <a:r>
              <a:rPr lang="en-US" sz="2000" b="1" dirty="0" smtClean="0">
                <a:solidFill>
                  <a:srgbClr val="FFFF99"/>
                </a:solidFill>
                <a:latin typeface="Courier New" pitchFamily="49" charset="0"/>
              </a:rPr>
              <a:t>        }</a:t>
            </a:r>
          </a:p>
          <a:p>
            <a:pPr>
              <a:lnSpc>
                <a:spcPct val="80000"/>
              </a:lnSpc>
              <a:buFontTx/>
              <a:buNone/>
            </a:pPr>
            <a:r>
              <a:rPr lang="en-US" sz="2000" b="1" dirty="0" smtClean="0">
                <a:latin typeface="Courier New" pitchFamily="49" charset="0"/>
              </a:rPr>
              <a:t>    </a:t>
            </a:r>
            <a:r>
              <a:rPr lang="en-US" sz="2000" b="1" dirty="0" smtClean="0">
                <a:solidFill>
                  <a:srgbClr val="CCECFF"/>
                </a:solidFill>
                <a:latin typeface="Courier New" pitchFamily="49" charset="0"/>
              </a:rPr>
              <a:t>};</a:t>
            </a:r>
          </a:p>
          <a:p>
            <a:pPr>
              <a:lnSpc>
                <a:spcPct val="80000"/>
              </a:lnSpc>
              <a:buFontTx/>
              <a:buNone/>
            </a:pPr>
            <a:r>
              <a:rPr lang="en-US" sz="2000" b="1" dirty="0" smtClean="0">
                <a:solidFill>
                  <a:srgbClr val="CCECFF"/>
                </a:solidFill>
                <a:latin typeface="Courier New" pitchFamily="49" charset="0"/>
              </a:rPr>
              <a:t>}</a:t>
            </a:r>
          </a:p>
          <a:p>
            <a:pPr>
              <a:lnSpc>
                <a:spcPct val="80000"/>
              </a:lnSpc>
              <a:buFontTx/>
              <a:buNone/>
            </a:pPr>
            <a:endParaRPr lang="en-US" sz="2000" b="1" dirty="0" smtClean="0">
              <a:latin typeface="Courier New" pitchFamily="49" charset="0"/>
            </a:endParaRPr>
          </a:p>
          <a:p>
            <a:pPr>
              <a:lnSpc>
                <a:spcPct val="80000"/>
              </a:lnSpc>
              <a:buFontTx/>
              <a:buNone/>
            </a:pPr>
            <a:r>
              <a:rPr lang="en-US" sz="2000" b="1" dirty="0" smtClean="0">
                <a:solidFill>
                  <a:srgbClr val="CCFFCC"/>
                </a:solidFill>
                <a:latin typeface="Courier New" pitchFamily="49" charset="0"/>
              </a:rPr>
              <a:t>function</a:t>
            </a:r>
            <a:r>
              <a:rPr lang="en-US" sz="2000" b="1" dirty="0" smtClean="0">
                <a:solidFill>
                  <a:srgbClr val="CCECFF"/>
                </a:solidFill>
                <a:latin typeface="Courier New" pitchFamily="49" charset="0"/>
              </a:rPr>
              <a:t> </a:t>
            </a:r>
            <a:r>
              <a:rPr lang="en-US" sz="2000" b="1" dirty="0" err="1" smtClean="0">
                <a:latin typeface="Courier New" pitchFamily="49" charset="0"/>
              </a:rPr>
              <a:t>hoozit</a:t>
            </a:r>
            <a:r>
              <a:rPr lang="en-US" sz="2000" b="1" dirty="0" smtClean="0">
                <a:solidFill>
                  <a:srgbClr val="CCFFCC"/>
                </a:solidFill>
                <a:latin typeface="Courier New" pitchFamily="49" charset="0"/>
              </a:rPr>
              <a:t>(id) {</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var</a:t>
            </a:r>
            <a:r>
              <a:rPr lang="en-US" sz="2000" b="1" dirty="0" smtClean="0">
                <a:solidFill>
                  <a:srgbClr val="CCFFCC"/>
                </a:solidFill>
                <a:latin typeface="Courier New" pitchFamily="49" charset="0"/>
              </a:rPr>
              <a:t> that = </a:t>
            </a:r>
            <a:r>
              <a:rPr lang="en-US" sz="2000" b="1" dirty="0" smtClean="0">
                <a:latin typeface="Courier New" pitchFamily="49" charset="0"/>
              </a:rPr>
              <a:t>gizmo</a:t>
            </a:r>
            <a:r>
              <a:rPr lang="en-US" sz="2000" b="1" dirty="0" smtClean="0">
                <a:solidFill>
                  <a:srgbClr val="CCFFCC"/>
                </a:solidFill>
                <a:latin typeface="Courier New" pitchFamily="49" charset="0"/>
              </a:rPr>
              <a:t>(id);</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that.test</a:t>
            </a:r>
            <a:r>
              <a:rPr lang="en-US" sz="2000" b="1" dirty="0" smtClean="0">
                <a:solidFill>
                  <a:srgbClr val="CCFFCC"/>
                </a:solidFill>
                <a:latin typeface="Courier New" pitchFamily="49" charset="0"/>
              </a:rPr>
              <a:t> = </a:t>
            </a:r>
            <a:r>
              <a:rPr lang="en-US" sz="2000" b="1" dirty="0" smtClean="0">
                <a:solidFill>
                  <a:srgbClr val="FFFF99"/>
                </a:solidFill>
                <a:latin typeface="Courier New" pitchFamily="49" charset="0"/>
              </a:rPr>
              <a:t>function (</a:t>
            </a:r>
            <a:r>
              <a:rPr lang="en-US" sz="2000" b="1" dirty="0" err="1" smtClean="0">
                <a:solidFill>
                  <a:srgbClr val="FFFF99"/>
                </a:solidFill>
                <a:latin typeface="Courier New" pitchFamily="49" charset="0"/>
              </a:rPr>
              <a:t>testid</a:t>
            </a:r>
            <a:r>
              <a:rPr lang="en-US" sz="2000" b="1" dirty="0" smtClean="0">
                <a:solidFill>
                  <a:srgbClr val="FFFF99"/>
                </a:solidFill>
                <a:latin typeface="Courier New" pitchFamily="49" charset="0"/>
              </a:rPr>
              <a:t>) {</a:t>
            </a:r>
          </a:p>
          <a:p>
            <a:pPr>
              <a:lnSpc>
                <a:spcPct val="80000"/>
              </a:lnSpc>
              <a:buFontTx/>
              <a:buNone/>
            </a:pPr>
            <a:r>
              <a:rPr lang="en-US" sz="2000" b="1" dirty="0" smtClean="0">
                <a:solidFill>
                  <a:srgbClr val="FFFF99"/>
                </a:solidFill>
                <a:latin typeface="Courier New" pitchFamily="49" charset="0"/>
              </a:rPr>
              <a:t>        return </a:t>
            </a:r>
            <a:r>
              <a:rPr lang="en-US" sz="2000" b="1" dirty="0" err="1" smtClean="0">
                <a:solidFill>
                  <a:srgbClr val="FFFF99"/>
                </a:solidFill>
                <a:latin typeface="Courier New" pitchFamily="49" charset="0"/>
              </a:rPr>
              <a:t>testid</a:t>
            </a:r>
            <a:r>
              <a:rPr lang="en-US" sz="2000" b="1" dirty="0" smtClean="0">
                <a:solidFill>
                  <a:srgbClr val="FFFF99"/>
                </a:solidFill>
                <a:latin typeface="Courier New" pitchFamily="49" charset="0"/>
              </a:rPr>
              <a:t> === this.id;</a:t>
            </a:r>
          </a:p>
          <a:p>
            <a:pPr>
              <a:lnSpc>
                <a:spcPct val="80000"/>
              </a:lnSpc>
              <a:buFontTx/>
              <a:buNone/>
            </a:pP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a:t>
            </a:r>
          </a:p>
          <a:p>
            <a:pPr>
              <a:lnSpc>
                <a:spcPct val="80000"/>
              </a:lnSpc>
              <a:buFontTx/>
              <a:buNone/>
            </a:pPr>
            <a:r>
              <a:rPr lang="en-US" sz="2000" b="1" dirty="0" smtClean="0">
                <a:solidFill>
                  <a:srgbClr val="CCFFCC"/>
                </a:solidFill>
                <a:latin typeface="Courier New" pitchFamily="49" charset="0"/>
              </a:rPr>
              <a:t>    return that;</a:t>
            </a:r>
          </a:p>
          <a:p>
            <a:pPr>
              <a:lnSpc>
                <a:spcPct val="80000"/>
              </a:lnSpc>
              <a:buFontTx/>
              <a:buNone/>
            </a:pPr>
            <a:r>
              <a:rPr lang="en-US" sz="2000" b="1" dirty="0" smtClean="0">
                <a:solidFill>
                  <a:srgbClr val="CCFFCC"/>
                </a:solidFill>
                <a:latin typeface="Courier New" pitchFamily="49" charset="0"/>
              </a:rPr>
              <a:t>}</a:t>
            </a:r>
          </a:p>
          <a:p>
            <a:pPr>
              <a:buFontTx/>
              <a:buNone/>
            </a:pPr>
            <a:endParaRPr lang="en-US" sz="2000" dirty="0" smtClean="0"/>
          </a:p>
        </p:txBody>
      </p:sp>
    </p:spTree>
  </p:cSld>
  <p:clrMapOvr>
    <a:masterClrMapping/>
  </p:clrMapOvr>
  <p:transition spd="slow">
    <p:wipe di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dirty="0" smtClean="0"/>
              <a:t>Privacy</a:t>
            </a:r>
          </a:p>
        </p:txBody>
      </p:sp>
      <p:sp>
        <p:nvSpPr>
          <p:cNvPr id="72707" name="Content Placeholder 2"/>
          <p:cNvSpPr>
            <a:spLocks noGrp="1"/>
          </p:cNvSpPr>
          <p:nvPr>
            <p:ph idx="1"/>
          </p:nvPr>
        </p:nvSpPr>
        <p:spPr/>
        <p:txBody>
          <a:bodyPr/>
          <a:lstStyle/>
          <a:p>
            <a:pPr>
              <a:lnSpc>
                <a:spcPct val="80000"/>
              </a:lnSpc>
              <a:buFontTx/>
              <a:buNone/>
            </a:pPr>
            <a:r>
              <a:rPr lang="en-US" sz="2000" b="1" dirty="0" smtClean="0">
                <a:solidFill>
                  <a:srgbClr val="CCFFCC"/>
                </a:solidFill>
                <a:latin typeface="Courier New" pitchFamily="49" charset="0"/>
              </a:rPr>
              <a:t>function </a:t>
            </a:r>
            <a:r>
              <a:rPr lang="en-US" sz="2000" b="1" dirty="0" smtClean="0">
                <a:latin typeface="Courier New" pitchFamily="49" charset="0"/>
              </a:rPr>
              <a:t>gizmo</a:t>
            </a:r>
            <a:r>
              <a:rPr lang="en-US" sz="2000" b="1" dirty="0" smtClean="0">
                <a:solidFill>
                  <a:srgbClr val="CCFFCC"/>
                </a:solidFill>
                <a:latin typeface="Courier New" pitchFamily="49" charset="0"/>
              </a:rPr>
              <a:t>(id) {</a:t>
            </a:r>
          </a:p>
          <a:p>
            <a:pPr>
              <a:lnSpc>
                <a:spcPct val="80000"/>
              </a:lnSpc>
              <a:buFontTx/>
              <a:buNone/>
            </a:pPr>
            <a:r>
              <a:rPr lang="en-US" sz="2000" b="1" dirty="0" smtClean="0">
                <a:solidFill>
                  <a:srgbClr val="CCFFCC"/>
                </a:solidFill>
                <a:latin typeface="Courier New" pitchFamily="49" charset="0"/>
              </a:rPr>
              <a:t>    return {</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toString</a:t>
            </a:r>
            <a:r>
              <a:rPr lang="en-US" sz="2000" b="1" dirty="0" smtClean="0">
                <a:solidFill>
                  <a:srgbClr val="CCFFCC"/>
                </a:solidFill>
                <a:latin typeface="Courier New" pitchFamily="49" charset="0"/>
              </a:rPr>
              <a:t>: </a:t>
            </a:r>
            <a:r>
              <a:rPr lang="en-US" sz="2000" b="1" dirty="0" smtClean="0">
                <a:solidFill>
                  <a:srgbClr val="FFFF99"/>
                </a:solidFill>
                <a:latin typeface="Courier New" pitchFamily="49" charset="0"/>
              </a:rPr>
              <a:t>function () {</a:t>
            </a:r>
          </a:p>
          <a:p>
            <a:pPr>
              <a:lnSpc>
                <a:spcPct val="80000"/>
              </a:lnSpc>
              <a:buFontTx/>
              <a:buNone/>
            </a:pPr>
            <a:r>
              <a:rPr lang="en-US" sz="2000" b="1" dirty="0" smtClean="0">
                <a:solidFill>
                  <a:srgbClr val="FFFF99"/>
                </a:solidFill>
                <a:latin typeface="Courier New" pitchFamily="49" charset="0"/>
              </a:rPr>
              <a:t>            return "gizmo " + </a:t>
            </a:r>
            <a:r>
              <a:rPr lang="en-US" sz="2000" b="1" dirty="0" smtClean="0">
                <a:solidFill>
                  <a:srgbClr val="CCFFCC"/>
                </a:solidFill>
                <a:latin typeface="Courier New" pitchFamily="49" charset="0"/>
              </a:rPr>
              <a:t>id</a:t>
            </a:r>
            <a:r>
              <a:rPr lang="en-US" sz="2000" b="1" dirty="0" smtClean="0">
                <a:solidFill>
                  <a:srgbClr val="FFFF99"/>
                </a:solidFill>
                <a:latin typeface="Courier New" pitchFamily="49" charset="0"/>
              </a:rPr>
              <a:t>;</a:t>
            </a:r>
          </a:p>
          <a:p>
            <a:pPr>
              <a:lnSpc>
                <a:spcPct val="80000"/>
              </a:lnSpc>
              <a:buFontTx/>
              <a:buNone/>
            </a:pPr>
            <a:r>
              <a:rPr lang="en-US" sz="2000" b="1" dirty="0" smtClean="0">
                <a:solidFill>
                  <a:srgbClr val="FFFF99"/>
                </a:solidFill>
                <a:latin typeface="Courier New" pitchFamily="49" charset="0"/>
              </a:rPr>
              <a:t>        }</a:t>
            </a:r>
          </a:p>
          <a:p>
            <a:pPr>
              <a:lnSpc>
                <a:spcPct val="80000"/>
              </a:lnSpc>
              <a:buFontTx/>
              <a:buNone/>
            </a:pPr>
            <a:r>
              <a:rPr lang="en-US" sz="2000" b="1" dirty="0" smtClean="0">
                <a:latin typeface="Courier New" pitchFamily="49" charset="0"/>
              </a:rPr>
              <a:t>    </a:t>
            </a:r>
            <a:r>
              <a:rPr lang="en-US" sz="2000" b="1" dirty="0" smtClean="0">
                <a:solidFill>
                  <a:srgbClr val="CCFFCC"/>
                </a:solidFill>
                <a:latin typeface="Courier New" pitchFamily="49" charset="0"/>
              </a:rPr>
              <a:t>};</a:t>
            </a:r>
          </a:p>
          <a:p>
            <a:pPr>
              <a:lnSpc>
                <a:spcPct val="80000"/>
              </a:lnSpc>
              <a:buFontTx/>
              <a:buNone/>
            </a:pPr>
            <a:r>
              <a:rPr lang="en-US" sz="2000" b="1" dirty="0" smtClean="0">
                <a:solidFill>
                  <a:srgbClr val="CCFFCC"/>
                </a:solidFill>
                <a:latin typeface="Courier New" pitchFamily="49" charset="0"/>
              </a:rPr>
              <a:t>}</a:t>
            </a:r>
          </a:p>
          <a:p>
            <a:pPr>
              <a:lnSpc>
                <a:spcPct val="80000"/>
              </a:lnSpc>
              <a:buFontTx/>
              <a:buNone/>
            </a:pPr>
            <a:endParaRPr lang="en-US" sz="2000" b="1" dirty="0" smtClean="0">
              <a:latin typeface="Courier New" pitchFamily="49" charset="0"/>
            </a:endParaRPr>
          </a:p>
          <a:p>
            <a:pPr>
              <a:lnSpc>
                <a:spcPct val="80000"/>
              </a:lnSpc>
              <a:buFontTx/>
              <a:buNone/>
            </a:pPr>
            <a:endParaRPr lang="en-US" sz="2000" b="1" dirty="0" smtClean="0">
              <a:latin typeface="Courier New" pitchFamily="49" charset="0"/>
            </a:endParaRPr>
          </a:p>
          <a:p>
            <a:pPr>
              <a:lnSpc>
                <a:spcPct val="80000"/>
              </a:lnSpc>
              <a:buFontTx/>
              <a:buNone/>
            </a:pPr>
            <a:r>
              <a:rPr lang="en-US" sz="2000" b="1" dirty="0" smtClean="0">
                <a:solidFill>
                  <a:srgbClr val="CCFFCC"/>
                </a:solidFill>
                <a:latin typeface="Courier New" pitchFamily="49" charset="0"/>
              </a:rPr>
              <a:t>function </a:t>
            </a:r>
            <a:r>
              <a:rPr lang="en-US" sz="2000" b="1" dirty="0" err="1" smtClean="0">
                <a:latin typeface="Courier New" pitchFamily="49" charset="0"/>
              </a:rPr>
              <a:t>hoozit</a:t>
            </a:r>
            <a:r>
              <a:rPr lang="en-US" sz="2000" b="1" dirty="0" smtClean="0">
                <a:solidFill>
                  <a:srgbClr val="CCFFCC"/>
                </a:solidFill>
                <a:latin typeface="Courier New" pitchFamily="49" charset="0"/>
              </a:rPr>
              <a:t>(id) {</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var</a:t>
            </a:r>
            <a:r>
              <a:rPr lang="en-US" sz="2000" b="1" dirty="0" smtClean="0">
                <a:solidFill>
                  <a:srgbClr val="CCFFCC"/>
                </a:solidFill>
                <a:latin typeface="Courier New" pitchFamily="49" charset="0"/>
              </a:rPr>
              <a:t> that = </a:t>
            </a:r>
            <a:r>
              <a:rPr lang="en-US" sz="2000" b="1" dirty="0" smtClean="0">
                <a:latin typeface="Courier New" pitchFamily="49" charset="0"/>
              </a:rPr>
              <a:t>gizmo</a:t>
            </a:r>
            <a:r>
              <a:rPr lang="en-US" sz="2000" b="1" dirty="0" smtClean="0">
                <a:solidFill>
                  <a:srgbClr val="CCFFCC"/>
                </a:solidFill>
                <a:latin typeface="Courier New" pitchFamily="49" charset="0"/>
              </a:rPr>
              <a:t>(id);</a:t>
            </a:r>
          </a:p>
          <a:p>
            <a:pPr>
              <a:lnSpc>
                <a:spcPct val="80000"/>
              </a:lnSpc>
              <a:buFontTx/>
              <a:buNone/>
            </a:pPr>
            <a:r>
              <a:rPr lang="en-US" sz="2000" b="1" dirty="0" smtClean="0">
                <a:solidFill>
                  <a:srgbClr val="CCFFCC"/>
                </a:solidFill>
                <a:latin typeface="Courier New" pitchFamily="49" charset="0"/>
              </a:rPr>
              <a:t>    </a:t>
            </a:r>
            <a:r>
              <a:rPr lang="en-US" sz="2000" b="1" dirty="0" err="1" smtClean="0">
                <a:solidFill>
                  <a:srgbClr val="CCFFCC"/>
                </a:solidFill>
                <a:latin typeface="Courier New" pitchFamily="49" charset="0"/>
              </a:rPr>
              <a:t>that.test</a:t>
            </a:r>
            <a:r>
              <a:rPr lang="en-US" sz="2000" b="1" dirty="0" smtClean="0">
                <a:solidFill>
                  <a:srgbClr val="CCFFCC"/>
                </a:solidFill>
                <a:latin typeface="Courier New" pitchFamily="49" charset="0"/>
              </a:rPr>
              <a:t> = </a:t>
            </a:r>
            <a:r>
              <a:rPr lang="en-US" sz="2000" b="1" dirty="0" smtClean="0">
                <a:solidFill>
                  <a:srgbClr val="FFFF99"/>
                </a:solidFill>
                <a:latin typeface="Courier New" pitchFamily="49" charset="0"/>
              </a:rPr>
              <a:t>function (</a:t>
            </a:r>
            <a:r>
              <a:rPr lang="en-US" sz="2000" b="1" dirty="0" err="1" smtClean="0">
                <a:solidFill>
                  <a:srgbClr val="FFFF99"/>
                </a:solidFill>
                <a:latin typeface="Courier New" pitchFamily="49" charset="0"/>
              </a:rPr>
              <a:t>testid</a:t>
            </a:r>
            <a:r>
              <a:rPr lang="en-US" sz="2000" b="1" dirty="0" smtClean="0">
                <a:solidFill>
                  <a:srgbClr val="FFFF99"/>
                </a:solidFill>
                <a:latin typeface="Courier New" pitchFamily="49" charset="0"/>
              </a:rPr>
              <a:t>) {</a:t>
            </a:r>
          </a:p>
          <a:p>
            <a:pPr>
              <a:lnSpc>
                <a:spcPct val="80000"/>
              </a:lnSpc>
              <a:buFontTx/>
              <a:buNone/>
            </a:pPr>
            <a:r>
              <a:rPr lang="en-US" sz="2000" b="1" dirty="0" smtClean="0">
                <a:solidFill>
                  <a:srgbClr val="FFFF99"/>
                </a:solidFill>
                <a:latin typeface="Courier New" pitchFamily="49" charset="0"/>
              </a:rPr>
              <a:t>        return </a:t>
            </a:r>
            <a:r>
              <a:rPr lang="en-US" sz="2000" b="1" dirty="0" err="1" smtClean="0">
                <a:solidFill>
                  <a:srgbClr val="FFFF99"/>
                </a:solidFill>
                <a:latin typeface="Courier New" pitchFamily="49" charset="0"/>
              </a:rPr>
              <a:t>testid</a:t>
            </a:r>
            <a:r>
              <a:rPr lang="en-US" sz="2000" b="1" dirty="0" smtClean="0">
                <a:solidFill>
                  <a:srgbClr val="FFFF99"/>
                </a:solidFill>
                <a:latin typeface="Courier New" pitchFamily="49" charset="0"/>
              </a:rPr>
              <a:t> === </a:t>
            </a:r>
            <a:r>
              <a:rPr lang="en-US" sz="2000" b="1" dirty="0" smtClean="0">
                <a:solidFill>
                  <a:srgbClr val="CCFFCC"/>
                </a:solidFill>
                <a:latin typeface="Courier New" pitchFamily="49" charset="0"/>
              </a:rPr>
              <a:t>id</a:t>
            </a:r>
            <a:r>
              <a:rPr lang="en-US" sz="2000" b="1" dirty="0" smtClean="0">
                <a:solidFill>
                  <a:srgbClr val="FFFF99"/>
                </a:solidFill>
                <a:latin typeface="Courier New" pitchFamily="49" charset="0"/>
              </a:rPr>
              <a:t>;</a:t>
            </a:r>
          </a:p>
          <a:p>
            <a:pPr>
              <a:lnSpc>
                <a:spcPct val="80000"/>
              </a:lnSpc>
              <a:buFontTx/>
              <a:buNone/>
            </a:pPr>
            <a:r>
              <a:rPr lang="en-US" sz="2000" b="1" dirty="0" smtClean="0">
                <a:solidFill>
                  <a:srgbClr val="FFFF99"/>
                </a:solidFill>
                <a:latin typeface="Courier New" pitchFamily="49" charset="0"/>
              </a:rPr>
              <a:t>    }</a:t>
            </a:r>
            <a:r>
              <a:rPr lang="en-US" sz="2000" b="1" dirty="0" smtClean="0">
                <a:solidFill>
                  <a:srgbClr val="CCFFCC"/>
                </a:solidFill>
                <a:latin typeface="Courier New" pitchFamily="49" charset="0"/>
              </a:rPr>
              <a:t>;</a:t>
            </a:r>
          </a:p>
          <a:p>
            <a:pPr>
              <a:lnSpc>
                <a:spcPct val="80000"/>
              </a:lnSpc>
              <a:buFontTx/>
              <a:buNone/>
            </a:pPr>
            <a:r>
              <a:rPr lang="en-US" sz="2000" b="1" dirty="0" smtClean="0">
                <a:solidFill>
                  <a:srgbClr val="CCFFCC"/>
                </a:solidFill>
                <a:latin typeface="Courier New" pitchFamily="49" charset="0"/>
              </a:rPr>
              <a:t>    return that;</a:t>
            </a:r>
          </a:p>
          <a:p>
            <a:pPr>
              <a:lnSpc>
                <a:spcPct val="80000"/>
              </a:lnSpc>
              <a:buFontTx/>
              <a:buNone/>
            </a:pPr>
            <a:r>
              <a:rPr lang="en-US" sz="2000" b="1" dirty="0" smtClean="0">
                <a:solidFill>
                  <a:srgbClr val="CCFFCC"/>
                </a:solidFill>
                <a:latin typeface="Courier New" pitchFamily="49" charset="0"/>
              </a:rPr>
              <a:t>}</a:t>
            </a:r>
          </a:p>
          <a:p>
            <a:pPr>
              <a:buFontTx/>
              <a:buNone/>
            </a:pPr>
            <a:endParaRPr lang="en-US" sz="2000" dirty="0" smtClean="0"/>
          </a:p>
        </p:txBody>
      </p:sp>
    </p:spTree>
  </p:cSld>
  <p:clrMapOvr>
    <a:masterClrMapping/>
  </p:clrMapOvr>
  <p:transition spd="slow">
    <p:wipe di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p:cNvSpPr>
            <a:spLocks noGrp="1"/>
          </p:cNvSpPr>
          <p:nvPr>
            <p:ph idx="1"/>
          </p:nvPr>
        </p:nvSpPr>
        <p:spPr>
          <a:xfrm>
            <a:off x="457200" y="304800"/>
            <a:ext cx="8610600" cy="6324600"/>
          </a:xfrm>
        </p:spPr>
        <p:txBody>
          <a:bodyPr anchor="ctr"/>
          <a:lstStyle/>
          <a:p>
            <a:pPr>
              <a:buFontTx/>
              <a:buNone/>
            </a:pPr>
            <a:r>
              <a:rPr lang="en-US" sz="2000" b="1" dirty="0" smtClean="0">
                <a:solidFill>
                  <a:srgbClr val="99FF99"/>
                </a:solidFill>
                <a:latin typeface="Courier New" pitchFamily="49" charset="0"/>
              </a:rPr>
              <a:t>function</a:t>
            </a:r>
            <a:r>
              <a:rPr lang="en-US" sz="2000" b="1" dirty="0" smtClean="0">
                <a:latin typeface="Courier New" pitchFamily="49" charset="0"/>
              </a:rPr>
              <a:t> </a:t>
            </a:r>
            <a:r>
              <a:rPr lang="en-US" sz="2000" b="1" dirty="0" err="1">
                <a:solidFill>
                  <a:srgbClr val="99FF99"/>
                </a:solidFill>
                <a:latin typeface="Courier New" pitchFamily="49" charset="0"/>
              </a:rPr>
              <a:t>Hoozit</a:t>
            </a:r>
            <a:r>
              <a:rPr lang="en-US" sz="2000" b="1" dirty="0">
                <a:solidFill>
                  <a:srgbClr val="99FF99"/>
                </a:solidFill>
                <a:latin typeface="Courier New" pitchFamily="49" charset="0"/>
              </a:rPr>
              <a:t>(id) {</a:t>
            </a:r>
          </a:p>
          <a:p>
            <a:pPr>
              <a:buFontTx/>
              <a:buNone/>
            </a:pPr>
            <a:r>
              <a:rPr lang="en-US" sz="2000" b="1" dirty="0">
                <a:solidFill>
                  <a:srgbClr val="99FF99"/>
                </a:solidFill>
                <a:latin typeface="Courier New" pitchFamily="49" charset="0"/>
              </a:rPr>
              <a:t>    this.id = id;</a:t>
            </a:r>
          </a:p>
          <a:p>
            <a:pPr>
              <a:buFontTx/>
              <a:buNone/>
            </a:pPr>
            <a:r>
              <a:rPr lang="en-US" sz="2000" b="1" dirty="0">
                <a:solidFill>
                  <a:srgbClr val="99FF99"/>
                </a:solidFill>
                <a:latin typeface="Courier New" pitchFamily="49" charset="0"/>
              </a:rPr>
              <a:t>}</a:t>
            </a:r>
          </a:p>
          <a:p>
            <a:pPr>
              <a:buFontTx/>
              <a:buNone/>
            </a:pPr>
            <a:r>
              <a:rPr lang="en-US" sz="2000" b="1" dirty="0" err="1">
                <a:latin typeface="Courier New" pitchFamily="49" charset="0"/>
              </a:rPr>
              <a:t>Hoozit.prototype</a:t>
            </a:r>
            <a:r>
              <a:rPr lang="en-US" sz="2000" b="1" dirty="0">
                <a:latin typeface="Courier New" pitchFamily="49" charset="0"/>
              </a:rPr>
              <a:t> = new Gizmo();</a:t>
            </a:r>
          </a:p>
          <a:p>
            <a:pPr>
              <a:buFontTx/>
              <a:buNone/>
            </a:pPr>
            <a:r>
              <a:rPr lang="en-US" sz="2000" b="1" dirty="0" err="1">
                <a:latin typeface="Courier New" pitchFamily="49" charset="0"/>
              </a:rPr>
              <a:t>Hoozit.prototype.test</a:t>
            </a:r>
            <a:r>
              <a:rPr lang="en-US" sz="2000" b="1" dirty="0">
                <a:latin typeface="Courier New" pitchFamily="49" charset="0"/>
              </a:rPr>
              <a:t> = </a:t>
            </a:r>
            <a:r>
              <a:rPr lang="en-US" sz="2000" b="1" dirty="0">
                <a:solidFill>
                  <a:srgbClr val="99FF99"/>
                </a:solidFill>
                <a:latin typeface="Courier New" pitchFamily="49" charset="0"/>
              </a:rPr>
              <a:t>function (id) {</a:t>
            </a:r>
          </a:p>
          <a:p>
            <a:pPr>
              <a:buFontTx/>
              <a:buNone/>
            </a:pPr>
            <a:r>
              <a:rPr lang="en-US" sz="2000" b="1" dirty="0">
                <a:solidFill>
                  <a:srgbClr val="99FF99"/>
                </a:solidFill>
                <a:latin typeface="Courier New" pitchFamily="49" charset="0"/>
              </a:rPr>
              <a:t>    return this.id === id;</a:t>
            </a:r>
          </a:p>
          <a:p>
            <a:pPr>
              <a:buFontTx/>
              <a:buNone/>
            </a:pPr>
            <a:r>
              <a:rPr lang="en-US" sz="2000" b="1" dirty="0" smtClean="0">
                <a:solidFill>
                  <a:srgbClr val="99FF99"/>
                </a:solidFill>
                <a:latin typeface="Courier New" pitchFamily="49" charset="0"/>
              </a:rPr>
              <a:t>}</a:t>
            </a:r>
            <a:r>
              <a:rPr lang="en-US" sz="2000" b="1" dirty="0" smtClean="0">
                <a:latin typeface="Courier New" pitchFamily="49" charset="0"/>
              </a:rPr>
              <a:t>;</a:t>
            </a:r>
          </a:p>
          <a:p>
            <a:pPr>
              <a:buFontTx/>
              <a:buNone/>
            </a:pPr>
            <a:endParaRPr lang="en-US" sz="2000" b="1" dirty="0">
              <a:latin typeface="Courier New" pitchFamily="49" charset="0"/>
            </a:endParaRPr>
          </a:p>
          <a:p>
            <a:pPr>
              <a:lnSpc>
                <a:spcPct val="80000"/>
              </a:lnSpc>
              <a:buFontTx/>
              <a:buNone/>
            </a:pPr>
            <a:r>
              <a:rPr lang="en-US" sz="2000" b="1" dirty="0">
                <a:solidFill>
                  <a:schemeClr val="tx1"/>
                </a:solidFill>
                <a:latin typeface="Courier New" pitchFamily="49" charset="0"/>
              </a:rPr>
              <a:t>function </a:t>
            </a:r>
            <a:r>
              <a:rPr lang="en-US" sz="2000" b="1" dirty="0" err="1">
                <a:solidFill>
                  <a:schemeClr val="tx1"/>
                </a:solidFill>
                <a:latin typeface="Courier New" pitchFamily="49" charset="0"/>
              </a:rPr>
              <a:t>hoozit</a:t>
            </a:r>
            <a:r>
              <a:rPr lang="en-US" sz="2000" b="1" dirty="0">
                <a:solidFill>
                  <a:schemeClr val="tx1"/>
                </a:solidFill>
                <a:latin typeface="Courier New" pitchFamily="49" charset="0"/>
              </a:rPr>
              <a:t>(id) {</a:t>
            </a:r>
          </a:p>
          <a:p>
            <a:pPr>
              <a:lnSpc>
                <a:spcPct val="80000"/>
              </a:lnSpc>
              <a:buFontTx/>
              <a:buNone/>
            </a:pPr>
            <a:r>
              <a:rPr lang="en-US" sz="2000" b="1" dirty="0">
                <a:solidFill>
                  <a:schemeClr val="tx1"/>
                </a:solidFill>
                <a:latin typeface="Courier New" pitchFamily="49" charset="0"/>
              </a:rPr>
              <a:t>    </a:t>
            </a:r>
            <a:r>
              <a:rPr lang="en-US" sz="2000" b="1" dirty="0" err="1">
                <a:solidFill>
                  <a:schemeClr val="tx1"/>
                </a:solidFill>
                <a:latin typeface="Courier New" pitchFamily="49" charset="0"/>
              </a:rPr>
              <a:t>var</a:t>
            </a:r>
            <a:r>
              <a:rPr lang="en-US" sz="2000" b="1" dirty="0">
                <a:solidFill>
                  <a:schemeClr val="tx1"/>
                </a:solidFill>
                <a:latin typeface="Courier New" pitchFamily="49" charset="0"/>
              </a:rPr>
              <a:t> that = gizmo(id);</a:t>
            </a:r>
          </a:p>
          <a:p>
            <a:pPr>
              <a:lnSpc>
                <a:spcPct val="80000"/>
              </a:lnSpc>
              <a:buFontTx/>
              <a:buNone/>
            </a:pPr>
            <a:r>
              <a:rPr lang="en-US" sz="2000" b="1" dirty="0">
                <a:solidFill>
                  <a:schemeClr val="tx1"/>
                </a:solidFill>
                <a:latin typeface="Courier New" pitchFamily="49" charset="0"/>
              </a:rPr>
              <a:t>    </a:t>
            </a:r>
            <a:r>
              <a:rPr lang="en-US" sz="2000" b="1" dirty="0" err="1">
                <a:solidFill>
                  <a:schemeClr val="tx1"/>
                </a:solidFill>
                <a:latin typeface="Courier New" pitchFamily="49" charset="0"/>
              </a:rPr>
              <a:t>that.test</a:t>
            </a:r>
            <a:r>
              <a:rPr lang="en-US" sz="2000" b="1" dirty="0">
                <a:solidFill>
                  <a:schemeClr val="tx1"/>
                </a:solidFill>
                <a:latin typeface="Courier New" pitchFamily="49" charset="0"/>
              </a:rPr>
              <a:t> = function (</a:t>
            </a:r>
            <a:r>
              <a:rPr lang="en-US" sz="2000" b="1" dirty="0" err="1">
                <a:solidFill>
                  <a:schemeClr val="tx1"/>
                </a:solidFill>
                <a:latin typeface="Courier New" pitchFamily="49" charset="0"/>
              </a:rPr>
              <a:t>testid</a:t>
            </a:r>
            <a:r>
              <a:rPr lang="en-US" sz="2000" b="1" dirty="0">
                <a:solidFill>
                  <a:schemeClr val="tx1"/>
                </a:solidFill>
                <a:latin typeface="Courier New" pitchFamily="49" charset="0"/>
              </a:rPr>
              <a:t>) {</a:t>
            </a:r>
          </a:p>
          <a:p>
            <a:pPr>
              <a:lnSpc>
                <a:spcPct val="80000"/>
              </a:lnSpc>
              <a:buFontTx/>
              <a:buNone/>
            </a:pPr>
            <a:r>
              <a:rPr lang="en-US" sz="2000" b="1" dirty="0">
                <a:solidFill>
                  <a:schemeClr val="tx1"/>
                </a:solidFill>
                <a:latin typeface="Courier New" pitchFamily="49" charset="0"/>
              </a:rPr>
              <a:t>        return </a:t>
            </a:r>
            <a:r>
              <a:rPr lang="en-US" sz="2000" b="1" dirty="0" err="1">
                <a:solidFill>
                  <a:schemeClr val="tx1"/>
                </a:solidFill>
                <a:latin typeface="Courier New" pitchFamily="49" charset="0"/>
              </a:rPr>
              <a:t>testid</a:t>
            </a:r>
            <a:r>
              <a:rPr lang="en-US" sz="2000" b="1" dirty="0">
                <a:solidFill>
                  <a:schemeClr val="tx1"/>
                </a:solidFill>
                <a:latin typeface="Courier New" pitchFamily="49" charset="0"/>
              </a:rPr>
              <a:t> === id;</a:t>
            </a:r>
          </a:p>
          <a:p>
            <a:pPr>
              <a:lnSpc>
                <a:spcPct val="80000"/>
              </a:lnSpc>
              <a:buFontTx/>
              <a:buNone/>
            </a:pPr>
            <a:r>
              <a:rPr lang="en-US" sz="2000" b="1" dirty="0">
                <a:solidFill>
                  <a:schemeClr val="tx1"/>
                </a:solidFill>
                <a:latin typeface="Courier New" pitchFamily="49" charset="0"/>
              </a:rPr>
              <a:t>    };</a:t>
            </a:r>
          </a:p>
          <a:p>
            <a:pPr>
              <a:lnSpc>
                <a:spcPct val="80000"/>
              </a:lnSpc>
              <a:buFontTx/>
              <a:buNone/>
            </a:pPr>
            <a:r>
              <a:rPr lang="en-US" sz="2000" b="1" dirty="0">
                <a:solidFill>
                  <a:schemeClr val="tx1"/>
                </a:solidFill>
                <a:latin typeface="Courier New" pitchFamily="49" charset="0"/>
              </a:rPr>
              <a:t>    return that;</a:t>
            </a:r>
          </a:p>
          <a:p>
            <a:pPr>
              <a:lnSpc>
                <a:spcPct val="80000"/>
              </a:lnSpc>
              <a:buFontTx/>
              <a:buNone/>
            </a:pPr>
            <a:r>
              <a:rPr lang="en-US" sz="2000" b="1" dirty="0">
                <a:solidFill>
                  <a:schemeClr val="tx1"/>
                </a:solidFill>
                <a:latin typeface="Courier New" pitchFamily="49" charset="0"/>
              </a:rPr>
              <a:t>}</a:t>
            </a:r>
          </a:p>
          <a:p>
            <a:pPr>
              <a:buFontTx/>
              <a:buNone/>
            </a:pPr>
            <a:endParaRPr lang="en-US" sz="2000" b="1" dirty="0">
              <a:latin typeface="Courier New" pitchFamily="49" charset="0"/>
            </a:endParaRPr>
          </a:p>
          <a:p>
            <a:pPr>
              <a:buFontTx/>
              <a:buNone/>
            </a:pPr>
            <a:r>
              <a:rPr lang="en-US" sz="2000" b="1" dirty="0" err="1">
                <a:latin typeface="Courier New" pitchFamily="49" charset="0"/>
              </a:rPr>
              <a:t>var</a:t>
            </a:r>
            <a:r>
              <a:rPr lang="en-US" sz="2000" b="1" dirty="0">
                <a:latin typeface="Courier New" pitchFamily="49" charset="0"/>
              </a:rPr>
              <a:t> </a:t>
            </a:r>
            <a:r>
              <a:rPr lang="en-US" sz="2000" b="1" dirty="0" err="1" smtClean="0">
                <a:latin typeface="Courier New" pitchFamily="49" charset="0"/>
              </a:rPr>
              <a:t>my_hoozit</a:t>
            </a:r>
            <a:r>
              <a:rPr lang="en-US" sz="2000" b="1" dirty="0" smtClean="0">
                <a:latin typeface="Courier New" pitchFamily="49" charset="0"/>
              </a:rPr>
              <a:t> = new </a:t>
            </a:r>
            <a:r>
              <a:rPr lang="en-US" sz="2000" b="1" dirty="0" err="1" smtClean="0">
                <a:latin typeface="Courier New" pitchFamily="49" charset="0"/>
              </a:rPr>
              <a:t>Hoozit</a:t>
            </a:r>
            <a:r>
              <a:rPr lang="en-US" sz="2000" b="1" dirty="0" smtClean="0">
                <a:latin typeface="Courier New" pitchFamily="49" charset="0"/>
              </a:rPr>
              <a:t>("</a:t>
            </a:r>
            <a:r>
              <a:rPr lang="en-US" sz="2000" b="1" dirty="0">
                <a:latin typeface="Courier New" pitchFamily="49" charset="0"/>
              </a:rPr>
              <a:t>success</a:t>
            </a:r>
            <a:r>
              <a:rPr lang="en-US" sz="2000" b="1" dirty="0" smtClean="0">
                <a:latin typeface="Courier New" pitchFamily="49" charset="0"/>
              </a:rPr>
              <a:t>"),</a:t>
            </a:r>
            <a:endParaRPr lang="en-US" sz="2000" b="1" dirty="0">
              <a:latin typeface="Courier New" pitchFamily="49" charset="0"/>
            </a:endParaRPr>
          </a:p>
          <a:p>
            <a:pPr>
              <a:buNone/>
            </a:pPr>
            <a:r>
              <a:rPr lang="en-US" sz="2000" b="1" dirty="0" smtClean="0">
                <a:latin typeface="Courier New" pitchFamily="49" charset="0"/>
              </a:rPr>
              <a:t>    </a:t>
            </a:r>
            <a:r>
              <a:rPr lang="en-US" sz="2000" b="1" dirty="0">
                <a:latin typeface="Courier New" pitchFamily="49" charset="0"/>
              </a:rPr>
              <a:t>test = </a:t>
            </a:r>
            <a:r>
              <a:rPr lang="en-US" sz="2000" b="1" smtClean="0">
                <a:latin typeface="Courier New" pitchFamily="49" charset="0"/>
              </a:rPr>
              <a:t>my_hoozit.test</a:t>
            </a:r>
            <a:r>
              <a:rPr lang="en-US" sz="2000" b="1" dirty="0">
                <a:latin typeface="Courier New" pitchFamily="49" charset="0"/>
              </a:rPr>
              <a:t>;</a:t>
            </a:r>
          </a:p>
          <a:p>
            <a:pPr>
              <a:buFontTx/>
              <a:buNone/>
            </a:pPr>
            <a:r>
              <a:rPr lang="en-US" sz="2000" b="1" dirty="0" smtClean="0">
                <a:latin typeface="Courier New" pitchFamily="49" charset="0"/>
              </a:rPr>
              <a:t>alert(test</a:t>
            </a:r>
            <a:r>
              <a:rPr lang="en-US" sz="2000" b="1" dirty="0">
                <a:latin typeface="Courier New" pitchFamily="49" charset="0"/>
              </a:rPr>
              <a:t>("success</a:t>
            </a:r>
            <a:r>
              <a:rPr lang="en-US" sz="2000" b="1" dirty="0" smtClean="0">
                <a:latin typeface="Courier New" pitchFamily="49" charset="0"/>
              </a:rPr>
              <a:t>"));    </a:t>
            </a:r>
            <a:r>
              <a:rPr lang="en-US" sz="2000" b="1" dirty="0" smtClean="0">
                <a:solidFill>
                  <a:srgbClr val="FF0000"/>
                </a:solidFill>
                <a:latin typeface="Courier New" pitchFamily="49" charset="0"/>
              </a:rPr>
              <a:t>//  B O </a:t>
            </a:r>
            <a:r>
              <a:rPr lang="en-US" sz="2000" b="1" dirty="0" err="1" smtClean="0">
                <a:solidFill>
                  <a:srgbClr val="FF0000"/>
                </a:solidFill>
                <a:latin typeface="Courier New" pitchFamily="49" charset="0"/>
              </a:rPr>
              <a:t>O</a:t>
            </a:r>
            <a:r>
              <a:rPr lang="en-US" sz="2000" b="1" dirty="0" smtClean="0">
                <a:solidFill>
                  <a:srgbClr val="FF0000"/>
                </a:solidFill>
                <a:latin typeface="Courier New" pitchFamily="49" charset="0"/>
              </a:rPr>
              <a:t> M !</a:t>
            </a:r>
            <a:endParaRPr lang="en-US" sz="2000" b="1" dirty="0">
              <a:solidFill>
                <a:srgbClr val="FF0000"/>
              </a:solidFill>
              <a:latin typeface="Courier New" pitchFamily="49" charset="0"/>
            </a:endParaRPr>
          </a:p>
          <a:p>
            <a:pPr>
              <a:spcBef>
                <a:spcPts val="0"/>
              </a:spcBef>
              <a:buFontTx/>
              <a:buNone/>
            </a:pPr>
            <a:endParaRPr lang="en-US" sz="2000" b="1" dirty="0" smtClean="0">
              <a:latin typeface="Courier New" pitchFamily="49" charset="0"/>
              <a:cs typeface="Courier New" pitchFamily="49" charset="0"/>
            </a:endParaRPr>
          </a:p>
        </p:txBody>
      </p:sp>
    </p:spTree>
  </p:cSld>
  <p:clrMapOvr>
    <a:masterClrMapping/>
  </p:clrMapOvr>
  <p:transition spd="slow">
    <p:wipe di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p:cNvSpPr>
            <a:spLocks noGrp="1"/>
          </p:cNvSpPr>
          <p:nvPr>
            <p:ph idx="1"/>
          </p:nvPr>
        </p:nvSpPr>
        <p:spPr>
          <a:xfrm>
            <a:off x="457200" y="304800"/>
            <a:ext cx="8610600" cy="6324600"/>
          </a:xfrm>
        </p:spPr>
        <p:txBody>
          <a:bodyPr anchor="ctr"/>
          <a:lstStyle/>
          <a:p>
            <a:pPr>
              <a:buFontTx/>
              <a:buNone/>
            </a:pPr>
            <a:r>
              <a:rPr lang="en-US" sz="2000" b="1" dirty="0" smtClean="0">
                <a:solidFill>
                  <a:srgbClr val="99FF99"/>
                </a:solidFill>
                <a:latin typeface="Courier New" pitchFamily="49" charset="0"/>
              </a:rPr>
              <a:t>function</a:t>
            </a:r>
            <a:r>
              <a:rPr lang="en-US" sz="2000" b="1" dirty="0" smtClean="0">
                <a:latin typeface="Courier New" pitchFamily="49" charset="0"/>
              </a:rPr>
              <a:t> </a:t>
            </a:r>
            <a:r>
              <a:rPr lang="en-US" sz="2000" b="1" dirty="0" err="1">
                <a:solidFill>
                  <a:srgbClr val="99FF99"/>
                </a:solidFill>
                <a:latin typeface="Courier New" pitchFamily="49" charset="0"/>
              </a:rPr>
              <a:t>Hoozit</a:t>
            </a:r>
            <a:r>
              <a:rPr lang="en-US" sz="2000" b="1" dirty="0">
                <a:solidFill>
                  <a:srgbClr val="99FF99"/>
                </a:solidFill>
                <a:latin typeface="Courier New" pitchFamily="49" charset="0"/>
              </a:rPr>
              <a:t>(id) {</a:t>
            </a:r>
          </a:p>
          <a:p>
            <a:pPr>
              <a:buFontTx/>
              <a:buNone/>
            </a:pPr>
            <a:r>
              <a:rPr lang="en-US" sz="2000" b="1" dirty="0">
                <a:solidFill>
                  <a:srgbClr val="99FF99"/>
                </a:solidFill>
                <a:latin typeface="Courier New" pitchFamily="49" charset="0"/>
              </a:rPr>
              <a:t>    this.id = id;</a:t>
            </a:r>
          </a:p>
          <a:p>
            <a:pPr>
              <a:buFontTx/>
              <a:buNone/>
            </a:pPr>
            <a:r>
              <a:rPr lang="en-US" sz="2000" b="1" dirty="0">
                <a:solidFill>
                  <a:srgbClr val="99FF99"/>
                </a:solidFill>
                <a:latin typeface="Courier New" pitchFamily="49" charset="0"/>
              </a:rPr>
              <a:t>}</a:t>
            </a:r>
          </a:p>
          <a:p>
            <a:pPr>
              <a:buFontTx/>
              <a:buNone/>
            </a:pPr>
            <a:r>
              <a:rPr lang="en-US" sz="2000" b="1" dirty="0" err="1">
                <a:latin typeface="Courier New" pitchFamily="49" charset="0"/>
              </a:rPr>
              <a:t>Hoozit.prototype</a:t>
            </a:r>
            <a:r>
              <a:rPr lang="en-US" sz="2000" b="1" dirty="0">
                <a:latin typeface="Courier New" pitchFamily="49" charset="0"/>
              </a:rPr>
              <a:t> = new Gizmo();</a:t>
            </a:r>
          </a:p>
          <a:p>
            <a:pPr>
              <a:buFontTx/>
              <a:buNone/>
            </a:pPr>
            <a:r>
              <a:rPr lang="en-US" sz="2000" b="1" dirty="0" err="1">
                <a:latin typeface="Courier New" pitchFamily="49" charset="0"/>
              </a:rPr>
              <a:t>Hoozit.prototype.test</a:t>
            </a:r>
            <a:r>
              <a:rPr lang="en-US" sz="2000" b="1" dirty="0">
                <a:latin typeface="Courier New" pitchFamily="49" charset="0"/>
              </a:rPr>
              <a:t> = </a:t>
            </a:r>
            <a:r>
              <a:rPr lang="en-US" sz="2000" b="1" dirty="0">
                <a:solidFill>
                  <a:srgbClr val="99FF99"/>
                </a:solidFill>
                <a:latin typeface="Courier New" pitchFamily="49" charset="0"/>
              </a:rPr>
              <a:t>function (id) {</a:t>
            </a:r>
          </a:p>
          <a:p>
            <a:pPr>
              <a:buFontTx/>
              <a:buNone/>
            </a:pPr>
            <a:r>
              <a:rPr lang="en-US" sz="2000" b="1" dirty="0">
                <a:solidFill>
                  <a:srgbClr val="99FF99"/>
                </a:solidFill>
                <a:latin typeface="Courier New" pitchFamily="49" charset="0"/>
              </a:rPr>
              <a:t>    return this.id === id;</a:t>
            </a:r>
          </a:p>
          <a:p>
            <a:pPr>
              <a:buFontTx/>
              <a:buNone/>
            </a:pPr>
            <a:r>
              <a:rPr lang="en-US" sz="2000" b="1" dirty="0" smtClean="0">
                <a:solidFill>
                  <a:srgbClr val="99FF99"/>
                </a:solidFill>
                <a:latin typeface="Courier New" pitchFamily="49" charset="0"/>
              </a:rPr>
              <a:t>}</a:t>
            </a:r>
            <a:r>
              <a:rPr lang="en-US" sz="2000" b="1" dirty="0" smtClean="0">
                <a:latin typeface="Courier New" pitchFamily="49" charset="0"/>
              </a:rPr>
              <a:t>;</a:t>
            </a:r>
          </a:p>
          <a:p>
            <a:pPr>
              <a:buFontTx/>
              <a:buNone/>
            </a:pPr>
            <a:endParaRPr lang="en-US" sz="2000" b="1" dirty="0">
              <a:latin typeface="Courier New" pitchFamily="49" charset="0"/>
            </a:endParaRPr>
          </a:p>
          <a:p>
            <a:pPr>
              <a:lnSpc>
                <a:spcPct val="80000"/>
              </a:lnSpc>
              <a:buFontTx/>
              <a:buNone/>
            </a:pPr>
            <a:r>
              <a:rPr lang="en-US" sz="2000" b="1" dirty="0">
                <a:solidFill>
                  <a:srgbClr val="99FF99"/>
                </a:solidFill>
                <a:latin typeface="Courier New" pitchFamily="49" charset="0"/>
              </a:rPr>
              <a:t>function</a:t>
            </a:r>
            <a:r>
              <a:rPr lang="en-US" sz="2000" b="1" dirty="0">
                <a:solidFill>
                  <a:srgbClr val="CCFFCC"/>
                </a:solidFill>
                <a:latin typeface="Courier New" pitchFamily="49" charset="0"/>
              </a:rPr>
              <a:t> </a:t>
            </a:r>
            <a:r>
              <a:rPr lang="en-US" sz="2000" b="1" dirty="0" err="1">
                <a:solidFill>
                  <a:srgbClr val="99FF99"/>
                </a:solidFill>
                <a:latin typeface="Courier New" pitchFamily="49" charset="0"/>
              </a:rPr>
              <a:t>hoozit</a:t>
            </a:r>
            <a:r>
              <a:rPr lang="en-US" sz="2000" b="1" dirty="0">
                <a:solidFill>
                  <a:srgbClr val="99FF99"/>
                </a:solidFill>
                <a:latin typeface="Courier New" pitchFamily="49" charset="0"/>
              </a:rPr>
              <a:t>(id) {</a:t>
            </a:r>
          </a:p>
          <a:p>
            <a:pPr>
              <a:lnSpc>
                <a:spcPct val="80000"/>
              </a:lnSpc>
              <a:buFontTx/>
              <a:buNone/>
            </a:pPr>
            <a:r>
              <a:rPr lang="en-US" sz="2000" b="1" dirty="0">
                <a:solidFill>
                  <a:srgbClr val="99FF99"/>
                </a:solidFill>
                <a:latin typeface="Courier New" pitchFamily="49" charset="0"/>
              </a:rPr>
              <a:t>    </a:t>
            </a:r>
            <a:r>
              <a:rPr lang="en-US" sz="2000" b="1" dirty="0" err="1">
                <a:solidFill>
                  <a:srgbClr val="99FF99"/>
                </a:solidFill>
                <a:latin typeface="Courier New" pitchFamily="49" charset="0"/>
              </a:rPr>
              <a:t>var</a:t>
            </a:r>
            <a:r>
              <a:rPr lang="en-US" sz="2000" b="1" dirty="0">
                <a:solidFill>
                  <a:srgbClr val="99FF99"/>
                </a:solidFill>
                <a:latin typeface="Courier New" pitchFamily="49" charset="0"/>
              </a:rPr>
              <a:t> that = gizmo(id);</a:t>
            </a:r>
          </a:p>
          <a:p>
            <a:pPr>
              <a:lnSpc>
                <a:spcPct val="80000"/>
              </a:lnSpc>
              <a:buFontTx/>
              <a:buNone/>
            </a:pPr>
            <a:r>
              <a:rPr lang="en-US" sz="2000" b="1" dirty="0">
                <a:solidFill>
                  <a:srgbClr val="99FF99"/>
                </a:solidFill>
                <a:latin typeface="Courier New" pitchFamily="49" charset="0"/>
              </a:rPr>
              <a:t>    </a:t>
            </a:r>
            <a:r>
              <a:rPr lang="en-US" sz="2000" b="1" dirty="0" err="1">
                <a:solidFill>
                  <a:srgbClr val="99FF99"/>
                </a:solidFill>
                <a:latin typeface="Courier New" pitchFamily="49" charset="0"/>
              </a:rPr>
              <a:t>that.test</a:t>
            </a:r>
            <a:r>
              <a:rPr lang="en-US" sz="2000" b="1" dirty="0">
                <a:solidFill>
                  <a:srgbClr val="99FF99"/>
                </a:solidFill>
                <a:latin typeface="Courier New" pitchFamily="49" charset="0"/>
              </a:rPr>
              <a:t> = </a:t>
            </a:r>
            <a:r>
              <a:rPr lang="en-US" sz="2000" b="1" dirty="0">
                <a:solidFill>
                  <a:srgbClr val="FFFF99"/>
                </a:solidFill>
                <a:latin typeface="Courier New" pitchFamily="49" charset="0"/>
              </a:rPr>
              <a:t>function (</a:t>
            </a:r>
            <a:r>
              <a:rPr lang="en-US" sz="2000" b="1" dirty="0" err="1">
                <a:solidFill>
                  <a:srgbClr val="FFFF99"/>
                </a:solidFill>
                <a:latin typeface="Courier New" pitchFamily="49" charset="0"/>
              </a:rPr>
              <a:t>testid</a:t>
            </a:r>
            <a:r>
              <a:rPr lang="en-US" sz="2000" b="1" dirty="0">
                <a:solidFill>
                  <a:srgbClr val="FFFF99"/>
                </a:solidFill>
                <a:latin typeface="Courier New" pitchFamily="49" charset="0"/>
              </a:rPr>
              <a:t>) {</a:t>
            </a:r>
          </a:p>
          <a:p>
            <a:pPr>
              <a:lnSpc>
                <a:spcPct val="80000"/>
              </a:lnSpc>
              <a:buFontTx/>
              <a:buNone/>
            </a:pPr>
            <a:r>
              <a:rPr lang="en-US" sz="2000" b="1" dirty="0">
                <a:solidFill>
                  <a:srgbClr val="FFFF99"/>
                </a:solidFill>
                <a:latin typeface="Courier New" pitchFamily="49" charset="0"/>
              </a:rPr>
              <a:t>        return </a:t>
            </a:r>
            <a:r>
              <a:rPr lang="en-US" sz="2000" b="1" dirty="0" err="1">
                <a:solidFill>
                  <a:srgbClr val="FFFF99"/>
                </a:solidFill>
                <a:latin typeface="Courier New" pitchFamily="49" charset="0"/>
              </a:rPr>
              <a:t>testid</a:t>
            </a:r>
            <a:r>
              <a:rPr lang="en-US" sz="2000" b="1" dirty="0">
                <a:solidFill>
                  <a:srgbClr val="FFFF99"/>
                </a:solidFill>
                <a:latin typeface="Courier New" pitchFamily="49" charset="0"/>
              </a:rPr>
              <a:t> === </a:t>
            </a:r>
            <a:r>
              <a:rPr lang="en-US" sz="2000" b="1" dirty="0">
                <a:solidFill>
                  <a:srgbClr val="99FF99"/>
                </a:solidFill>
                <a:latin typeface="Courier New" pitchFamily="49" charset="0"/>
              </a:rPr>
              <a:t>id</a:t>
            </a:r>
            <a:r>
              <a:rPr lang="en-US" sz="2000" b="1" dirty="0">
                <a:solidFill>
                  <a:srgbClr val="FFFF99"/>
                </a:solidFill>
                <a:latin typeface="Courier New" pitchFamily="49" charset="0"/>
              </a:rPr>
              <a:t>;</a:t>
            </a:r>
          </a:p>
          <a:p>
            <a:pPr>
              <a:lnSpc>
                <a:spcPct val="80000"/>
              </a:lnSpc>
              <a:buFontTx/>
              <a:buNone/>
            </a:pPr>
            <a:r>
              <a:rPr lang="en-US" sz="2000" b="1" dirty="0">
                <a:solidFill>
                  <a:srgbClr val="FFFF99"/>
                </a:solidFill>
                <a:latin typeface="Courier New" pitchFamily="49" charset="0"/>
              </a:rPr>
              <a:t>    }</a:t>
            </a:r>
            <a:r>
              <a:rPr lang="en-US" sz="2000" b="1" dirty="0">
                <a:solidFill>
                  <a:srgbClr val="99FF99"/>
                </a:solidFill>
                <a:latin typeface="Courier New" pitchFamily="49" charset="0"/>
              </a:rPr>
              <a:t>;</a:t>
            </a:r>
          </a:p>
          <a:p>
            <a:pPr>
              <a:lnSpc>
                <a:spcPct val="80000"/>
              </a:lnSpc>
              <a:buFontTx/>
              <a:buNone/>
            </a:pPr>
            <a:r>
              <a:rPr lang="en-US" sz="2000" b="1" dirty="0">
                <a:solidFill>
                  <a:srgbClr val="99FF99"/>
                </a:solidFill>
                <a:latin typeface="Courier New" pitchFamily="49" charset="0"/>
              </a:rPr>
              <a:t>    return that;</a:t>
            </a:r>
          </a:p>
          <a:p>
            <a:pPr>
              <a:lnSpc>
                <a:spcPct val="80000"/>
              </a:lnSpc>
              <a:buFontTx/>
              <a:buNone/>
            </a:pPr>
            <a:r>
              <a:rPr lang="en-US" sz="2000" b="1" dirty="0">
                <a:solidFill>
                  <a:srgbClr val="99FF99"/>
                </a:solidFill>
                <a:latin typeface="Courier New" pitchFamily="49" charset="0"/>
              </a:rPr>
              <a:t>}</a:t>
            </a:r>
          </a:p>
          <a:p>
            <a:pPr>
              <a:buFontTx/>
              <a:buNone/>
            </a:pPr>
            <a:endParaRPr lang="en-US" sz="2000" b="1" dirty="0">
              <a:latin typeface="Courier New" pitchFamily="49" charset="0"/>
            </a:endParaRPr>
          </a:p>
          <a:p>
            <a:pPr>
              <a:buFontTx/>
              <a:buNone/>
            </a:pPr>
            <a:r>
              <a:rPr lang="en-US" sz="2000" b="1" dirty="0" err="1">
                <a:latin typeface="Courier New" pitchFamily="49" charset="0"/>
              </a:rPr>
              <a:t>var</a:t>
            </a:r>
            <a:r>
              <a:rPr lang="en-US" sz="2000" b="1" dirty="0">
                <a:latin typeface="Courier New" pitchFamily="49" charset="0"/>
              </a:rPr>
              <a:t> </a:t>
            </a:r>
            <a:r>
              <a:rPr lang="en-US" sz="2000" b="1" dirty="0" err="1" smtClean="0">
                <a:latin typeface="Courier New" pitchFamily="49" charset="0"/>
              </a:rPr>
              <a:t>my_hoozit</a:t>
            </a:r>
            <a:r>
              <a:rPr lang="en-US" sz="2000" b="1" dirty="0" smtClean="0">
                <a:latin typeface="Courier New" pitchFamily="49" charset="0"/>
              </a:rPr>
              <a:t> = </a:t>
            </a:r>
            <a:r>
              <a:rPr lang="en-US" sz="2000" b="1" dirty="0" err="1" smtClean="0">
                <a:latin typeface="Courier New" pitchFamily="49" charset="0"/>
              </a:rPr>
              <a:t>hoozit</a:t>
            </a:r>
            <a:r>
              <a:rPr lang="en-US" sz="2000" b="1" dirty="0" smtClean="0">
                <a:latin typeface="Courier New" pitchFamily="49" charset="0"/>
              </a:rPr>
              <a:t>("</a:t>
            </a:r>
            <a:r>
              <a:rPr lang="en-US" sz="2000" b="1" dirty="0">
                <a:latin typeface="Courier New" pitchFamily="49" charset="0"/>
              </a:rPr>
              <a:t>success</a:t>
            </a:r>
            <a:r>
              <a:rPr lang="en-US" sz="2000" b="1" dirty="0" smtClean="0">
                <a:latin typeface="Courier New" pitchFamily="49" charset="0"/>
              </a:rPr>
              <a:t>"),</a:t>
            </a:r>
            <a:endParaRPr lang="en-US" sz="2000" b="1" dirty="0">
              <a:latin typeface="Courier New" pitchFamily="49" charset="0"/>
            </a:endParaRPr>
          </a:p>
          <a:p>
            <a:pPr>
              <a:buNone/>
            </a:pPr>
            <a:r>
              <a:rPr lang="en-US" sz="2000" b="1" dirty="0" smtClean="0">
                <a:latin typeface="Courier New" pitchFamily="49" charset="0"/>
              </a:rPr>
              <a:t>    </a:t>
            </a:r>
            <a:r>
              <a:rPr lang="en-US" sz="2000" b="1" dirty="0">
                <a:latin typeface="Courier New" pitchFamily="49" charset="0"/>
              </a:rPr>
              <a:t>test = </a:t>
            </a:r>
            <a:r>
              <a:rPr lang="en-US" sz="2000" b="1" dirty="0" err="1" smtClean="0">
                <a:latin typeface="Courier New" pitchFamily="49" charset="0"/>
              </a:rPr>
              <a:t>my_hoozit.test</a:t>
            </a:r>
            <a:r>
              <a:rPr lang="en-US" sz="2000" b="1" dirty="0">
                <a:latin typeface="Courier New" pitchFamily="49" charset="0"/>
              </a:rPr>
              <a:t>;</a:t>
            </a:r>
          </a:p>
          <a:p>
            <a:pPr>
              <a:buFontTx/>
              <a:buNone/>
            </a:pPr>
            <a:r>
              <a:rPr lang="en-US" sz="2000" b="1" dirty="0" smtClean="0">
                <a:latin typeface="Courier New" pitchFamily="49" charset="0"/>
              </a:rPr>
              <a:t>alert(test</a:t>
            </a:r>
            <a:r>
              <a:rPr lang="en-US" sz="2000" b="1" dirty="0">
                <a:latin typeface="Courier New" pitchFamily="49" charset="0"/>
              </a:rPr>
              <a:t>("success</a:t>
            </a:r>
            <a:r>
              <a:rPr lang="en-US" sz="2000" b="1" dirty="0" smtClean="0">
                <a:latin typeface="Courier New" pitchFamily="49" charset="0"/>
              </a:rPr>
              <a:t>"));    // true</a:t>
            </a:r>
            <a:endParaRPr lang="en-US" sz="2000" b="1" dirty="0">
              <a:latin typeface="Courier New" pitchFamily="49" charset="0"/>
            </a:endParaRPr>
          </a:p>
          <a:p>
            <a:pPr>
              <a:spcBef>
                <a:spcPts val="0"/>
              </a:spcBef>
              <a:buFontTx/>
              <a:buNone/>
            </a:pPr>
            <a:endParaRPr lang="en-US" sz="2000" b="1" dirty="0" smtClean="0">
              <a:latin typeface="Courier New" pitchFamily="49" charset="0"/>
              <a:cs typeface="Courier New" pitchFamily="49" charset="0"/>
            </a:endParaRPr>
          </a:p>
        </p:txBody>
      </p:sp>
    </p:spTree>
    <p:extLst>
      <p:ext uri="{BB962C8B-B14F-4D97-AF65-F5344CB8AC3E}">
        <p14:creationId xmlns:p14="http://schemas.microsoft.com/office/powerpoint/2010/main" val="2957643932"/>
      </p:ext>
    </p:extLst>
  </p:cSld>
  <p:clrMapOvr>
    <a:masterClrMapping/>
  </p:clrMapOvr>
  <p:transition spd="slow">
    <p:wipe di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ChangeArrowheads="1"/>
          </p:cNvSpPr>
          <p:nvPr>
            <p:ph type="ctrTitle"/>
          </p:nvPr>
        </p:nvSpPr>
        <p:spPr/>
        <p:txBody>
          <a:bodyPr/>
          <a:lstStyle/>
          <a:p>
            <a:pPr eaLnBrk="1" hangingPunct="1"/>
            <a:r>
              <a:rPr lang="en-US" dirty="0" smtClean="0"/>
              <a:t>Next:</a:t>
            </a:r>
            <a:endParaRPr lang="en-US" dirty="0" smtClean="0"/>
          </a:p>
        </p:txBody>
      </p:sp>
      <p:sp>
        <p:nvSpPr>
          <p:cNvPr id="83971" name="Rectangle 6"/>
          <p:cNvSpPr>
            <a:spLocks noGrp="1" noChangeArrowheads="1"/>
          </p:cNvSpPr>
          <p:nvPr>
            <p:ph type="subTitle" idx="1"/>
          </p:nvPr>
        </p:nvSpPr>
        <p:spPr/>
        <p:txBody>
          <a:bodyPr/>
          <a:lstStyle/>
          <a:p>
            <a:pPr eaLnBrk="1" hangingPunct="1"/>
            <a:r>
              <a:rPr lang="en-US" smtClean="0"/>
              <a:t>Episode IV</a:t>
            </a:r>
          </a:p>
          <a:p>
            <a:pPr eaLnBrk="1" hangingPunct="1"/>
            <a:r>
              <a:rPr lang="en-US" smtClean="0"/>
              <a:t>The Metamorphosis of Ajax</a:t>
            </a:r>
          </a:p>
        </p:txBody>
      </p:sp>
    </p:spTree>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b="1" dirty="0" smtClean="0">
                <a:latin typeface="Courier New" pitchFamily="49" charset="0"/>
                <a:cs typeface="Courier New" pitchFamily="49" charset="0"/>
              </a:rPr>
              <a:t>function</a:t>
            </a:r>
            <a:r>
              <a:rPr lang="en-US" dirty="0" smtClean="0"/>
              <a:t> statement</a:t>
            </a:r>
          </a:p>
        </p:txBody>
      </p:sp>
      <p:sp>
        <p:nvSpPr>
          <p:cNvPr id="12291" name="Rectangle 3"/>
          <p:cNvSpPr>
            <a:spLocks noGrp="1" noChangeArrowheads="1"/>
          </p:cNvSpPr>
          <p:nvPr>
            <p:ph type="body" idx="1"/>
          </p:nvPr>
        </p:nvSpPr>
        <p:spPr/>
        <p:txBody>
          <a:bodyPr>
            <a:normAutofit fontScale="92500"/>
          </a:bodyPr>
          <a:lstStyle/>
          <a:p>
            <a:pPr eaLnBrk="1" hangingPunct="1">
              <a:defRPr/>
            </a:pPr>
            <a:r>
              <a:rPr lang="en-US" dirty="0" smtClean="0"/>
              <a:t>The </a:t>
            </a:r>
            <a:r>
              <a:rPr lang="en-US" b="1" dirty="0" smtClean="0">
                <a:latin typeface="Courier New" pitchFamily="49" charset="0"/>
                <a:cs typeface="Courier New" pitchFamily="49" charset="0"/>
              </a:rPr>
              <a:t>function</a:t>
            </a:r>
            <a:r>
              <a:rPr lang="en-US" dirty="0" smtClean="0"/>
              <a:t> statement is a short-hand for a </a:t>
            </a:r>
            <a:r>
              <a:rPr lang="en-US" b="1" dirty="0" err="1" smtClean="0">
                <a:latin typeface="Courier New" pitchFamily="49" charset="0"/>
              </a:rPr>
              <a:t>var</a:t>
            </a:r>
            <a:r>
              <a:rPr lang="en-US" dirty="0" smtClean="0"/>
              <a:t> statement with a function value.</a:t>
            </a:r>
            <a:endParaRPr lang="en-US" b="1" dirty="0" smtClean="0">
              <a:latin typeface="Courier New" pitchFamily="49" charset="0"/>
            </a:endParaRPr>
          </a:p>
          <a:p>
            <a:pPr eaLnBrk="1" hangingPunct="1">
              <a:buFontTx/>
              <a:buNone/>
              <a:defRPr/>
            </a:pPr>
            <a:r>
              <a:rPr lang="en-US" b="1" dirty="0" smtClean="0">
                <a:latin typeface="Courier New" pitchFamily="49" charset="0"/>
              </a:rPr>
              <a:t>    function </a:t>
            </a:r>
            <a:r>
              <a:rPr lang="en-US" b="1" dirty="0" err="1" smtClean="0">
                <a:latin typeface="Courier New" pitchFamily="49" charset="0"/>
              </a:rPr>
              <a:t>foo</a:t>
            </a:r>
            <a:r>
              <a:rPr lang="en-US" b="1" dirty="0" smtClean="0">
                <a:latin typeface="Courier New" pitchFamily="49" charset="0"/>
              </a:rPr>
              <a:t>() {}</a:t>
            </a:r>
          </a:p>
          <a:p>
            <a:pPr eaLnBrk="1" hangingPunct="1">
              <a:buFontTx/>
              <a:buNone/>
              <a:defRPr/>
            </a:pPr>
            <a:r>
              <a:rPr lang="en-US" dirty="0" smtClean="0"/>
              <a:t>expands to</a:t>
            </a:r>
            <a:endParaRPr lang="en-US" b="1" dirty="0" smtClean="0">
              <a:latin typeface="Courier New" pitchFamily="49" charset="0"/>
            </a:endParaRPr>
          </a:p>
          <a:p>
            <a:pPr eaLnBrk="1" hangingPunct="1">
              <a:buFontTx/>
              <a:buNone/>
              <a:defRPr/>
            </a:pPr>
            <a:r>
              <a:rPr lang="en-US" b="1" dirty="0" smtClean="0">
                <a:latin typeface="Courier New" pitchFamily="49" charset="0"/>
              </a:rPr>
              <a:t>    </a:t>
            </a:r>
            <a:r>
              <a:rPr lang="en-US" b="1" dirty="0" err="1" smtClean="0">
                <a:latin typeface="Courier New" pitchFamily="49" charset="0"/>
              </a:rPr>
              <a:t>var</a:t>
            </a:r>
            <a:r>
              <a:rPr lang="en-US" b="1" dirty="0" smtClean="0">
                <a:latin typeface="Courier New" pitchFamily="49" charset="0"/>
              </a:rPr>
              <a:t> </a:t>
            </a:r>
            <a:r>
              <a:rPr lang="en-US" b="1" dirty="0" err="1" smtClean="0">
                <a:latin typeface="Courier New" pitchFamily="49" charset="0"/>
              </a:rPr>
              <a:t>foo</a:t>
            </a:r>
            <a:r>
              <a:rPr lang="en-US" b="1" dirty="0" smtClean="0">
                <a:latin typeface="Courier New" pitchFamily="49" charset="0"/>
              </a:rPr>
              <a:t> = function </a:t>
            </a:r>
            <a:r>
              <a:rPr lang="en-US" b="1" dirty="0" err="1" smtClean="0">
                <a:latin typeface="Courier New" pitchFamily="49" charset="0"/>
              </a:rPr>
              <a:t>foo</a:t>
            </a:r>
            <a:r>
              <a:rPr lang="en-US" b="1" dirty="0" smtClean="0">
                <a:latin typeface="Courier New" pitchFamily="49" charset="0"/>
              </a:rPr>
              <a:t>() {};</a:t>
            </a:r>
          </a:p>
          <a:p>
            <a:pPr eaLnBrk="1" hangingPunct="1">
              <a:buFontTx/>
              <a:buNone/>
              <a:defRPr/>
            </a:pPr>
            <a:r>
              <a:rPr lang="en-US" dirty="0" smtClean="0"/>
              <a:t>which further expands to</a:t>
            </a:r>
            <a:endParaRPr lang="en-US" b="1" dirty="0" smtClean="0">
              <a:latin typeface="Courier New" pitchFamily="49" charset="0"/>
            </a:endParaRPr>
          </a:p>
          <a:p>
            <a:pPr eaLnBrk="1" hangingPunct="1">
              <a:buFontTx/>
              <a:buNone/>
              <a:defRPr/>
            </a:pPr>
            <a:r>
              <a:rPr lang="en-US" b="1" dirty="0" smtClean="0">
                <a:latin typeface="Courier New" pitchFamily="49" charset="0"/>
              </a:rPr>
              <a:t>    </a:t>
            </a:r>
            <a:r>
              <a:rPr lang="en-US" b="1" dirty="0" err="1" smtClean="0">
                <a:latin typeface="Courier New" pitchFamily="49" charset="0"/>
              </a:rPr>
              <a:t>var</a:t>
            </a:r>
            <a:r>
              <a:rPr lang="en-US" b="1" dirty="0" smtClean="0">
                <a:latin typeface="Courier New" pitchFamily="49" charset="0"/>
              </a:rPr>
              <a:t> </a:t>
            </a:r>
            <a:r>
              <a:rPr lang="en-US" b="1" dirty="0" err="1" smtClean="0">
                <a:latin typeface="Courier New" pitchFamily="49" charset="0"/>
              </a:rPr>
              <a:t>foo</a:t>
            </a:r>
            <a:r>
              <a:rPr lang="en-US" b="1" dirty="0" smtClean="0">
                <a:latin typeface="Courier New" pitchFamily="49" charset="0"/>
              </a:rPr>
              <a:t> = undefined;</a:t>
            </a:r>
          </a:p>
          <a:p>
            <a:pPr eaLnBrk="1" hangingPunct="1">
              <a:buFontTx/>
              <a:buNone/>
              <a:defRPr/>
            </a:pPr>
            <a:r>
              <a:rPr lang="en-US" b="1" dirty="0" smtClean="0">
                <a:latin typeface="Courier New" pitchFamily="49" charset="0"/>
              </a:rPr>
              <a:t>    </a:t>
            </a:r>
            <a:r>
              <a:rPr lang="en-US" b="1" dirty="0" err="1" smtClean="0">
                <a:latin typeface="Courier New" pitchFamily="49" charset="0"/>
              </a:rPr>
              <a:t>foo</a:t>
            </a:r>
            <a:r>
              <a:rPr lang="en-US" b="1" dirty="0" smtClean="0">
                <a:latin typeface="Courier New" pitchFamily="49" charset="0"/>
              </a:rPr>
              <a:t> = function </a:t>
            </a:r>
            <a:r>
              <a:rPr lang="en-US" b="1" dirty="0" err="1" smtClean="0">
                <a:latin typeface="Courier New" pitchFamily="49" charset="0"/>
              </a:rPr>
              <a:t>foo</a:t>
            </a:r>
            <a:r>
              <a:rPr lang="en-US" b="1" dirty="0" smtClean="0">
                <a:latin typeface="Courier New" pitchFamily="49" charset="0"/>
              </a:rPr>
              <a:t>() {};</a:t>
            </a:r>
          </a:p>
          <a:p>
            <a:pPr eaLnBrk="1" hangingPunct="1">
              <a:buFontTx/>
              <a:buNone/>
              <a:defRPr/>
            </a:pPr>
            <a:r>
              <a:rPr lang="en-US" dirty="0" smtClean="0"/>
              <a:t>The assignment of the function is also hoisted!</a:t>
            </a:r>
          </a:p>
        </p:txBody>
      </p:sp>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ctrTitle"/>
          </p:nvPr>
        </p:nvSpPr>
        <p:spPr/>
        <p:txBody>
          <a:bodyPr/>
          <a:lstStyle/>
          <a:p>
            <a:r>
              <a:rPr lang="en-US" b="1" dirty="0" smtClean="0">
                <a:latin typeface="Courier New" pitchFamily="49" charset="0"/>
                <a:cs typeface="Courier New" pitchFamily="49" charset="0"/>
              </a:rPr>
              <a:t>function</a:t>
            </a:r>
            <a:r>
              <a:rPr lang="en-US" dirty="0" smtClean="0"/>
              <a:t> expression</a:t>
            </a:r>
            <a:br>
              <a:rPr lang="en-US" dirty="0" smtClean="0"/>
            </a:br>
            <a:r>
              <a:rPr lang="en-US" dirty="0" smtClean="0"/>
              <a:t>v</a:t>
            </a:r>
            <a:br>
              <a:rPr lang="en-US" dirty="0" smtClean="0"/>
            </a:br>
            <a:r>
              <a:rPr lang="en-US" b="1" dirty="0" smtClean="0">
                <a:latin typeface="Courier New" pitchFamily="49" charset="0"/>
                <a:cs typeface="Courier New" pitchFamily="49" charset="0"/>
              </a:rPr>
              <a:t>function</a:t>
            </a:r>
            <a:r>
              <a:rPr lang="en-US" dirty="0" smtClean="0"/>
              <a:t> statement</a:t>
            </a:r>
          </a:p>
        </p:txBody>
      </p:sp>
      <p:sp>
        <p:nvSpPr>
          <p:cNvPr id="13315" name="Content Placeholder 2"/>
          <p:cNvSpPr>
            <a:spLocks noGrp="1"/>
          </p:cNvSpPr>
          <p:nvPr>
            <p:ph type="subTitle" idx="1"/>
          </p:nvPr>
        </p:nvSpPr>
        <p:spPr/>
        <p:txBody>
          <a:bodyPr/>
          <a:lstStyle/>
          <a:p>
            <a:endParaRPr lang="en-US" dirty="0" smtClean="0"/>
          </a:p>
          <a:p>
            <a:r>
              <a:rPr lang="en-US" dirty="0" smtClean="0"/>
              <a:t>If the first token in a statement is </a:t>
            </a:r>
            <a:r>
              <a:rPr lang="en-US" b="1" dirty="0" smtClean="0">
                <a:latin typeface="Courier New" pitchFamily="49" charset="0"/>
                <a:cs typeface="Courier New" pitchFamily="49" charset="0"/>
              </a:rPr>
              <a:t>function</a:t>
            </a:r>
            <a:r>
              <a:rPr lang="en-US" dirty="0" smtClean="0"/>
              <a:t>, then it is a function statement.</a:t>
            </a:r>
          </a:p>
          <a:p>
            <a:endParaRPr lang="en-US" dirty="0" smtClean="0"/>
          </a:p>
        </p:txBody>
      </p:sp>
    </p:spTree>
  </p:cSld>
  <p:clrMapOvr>
    <a:masterClrMapping/>
  </p:clrMapOvr>
  <p:transition spd="slow">
    <p:wipe dir="d"/>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heltenhm BdHd BT"/>
        <a:ea typeface=""/>
        <a:cs typeface=""/>
      </a:majorFont>
      <a:minorFont>
        <a:latin typeface="Cheltenhm BdH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20762</TotalTime>
  <Words>3103</Words>
  <Application>Microsoft Office PowerPoint</Application>
  <PresentationFormat>On-screen Show (4:3)</PresentationFormat>
  <Paragraphs>778</Paragraphs>
  <Slides>78</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78</vt:i4>
      </vt:variant>
    </vt:vector>
  </HeadingPairs>
  <TitlesOfParts>
    <vt:vector size="87" baseType="lpstr">
      <vt:lpstr>Courier New</vt:lpstr>
      <vt:lpstr>Cheltenhm BdItHd BT</vt:lpstr>
      <vt:lpstr>Cooper Md BT</vt:lpstr>
      <vt:lpstr>Cheltenhm XBdCn BT</vt:lpstr>
      <vt:lpstr>Cheltenhm BdHd BT</vt:lpstr>
      <vt:lpstr>Arial</vt:lpstr>
      <vt:lpstr>Cheltenhm BdCn BT</vt:lpstr>
      <vt:lpstr>Calibri</vt:lpstr>
      <vt:lpstr>Default Design</vt:lpstr>
      <vt:lpstr>PowerPoint Presentation</vt:lpstr>
      <vt:lpstr>Function</vt:lpstr>
      <vt:lpstr>function expression</vt:lpstr>
      <vt:lpstr>function expression</vt:lpstr>
      <vt:lpstr>var statement</vt:lpstr>
      <vt:lpstr>var statement</vt:lpstr>
      <vt:lpstr>function statement</vt:lpstr>
      <vt:lpstr>function statement</vt:lpstr>
      <vt:lpstr>function expression v function statement</vt:lpstr>
      <vt:lpstr>Scope</vt:lpstr>
      <vt:lpstr>Scope</vt:lpstr>
      <vt:lpstr>Declare all variables at the top of the function.  Declare all functions before you call them.  The language provides mechanisms that allow you to ignore this advice, but they are problematic.</vt:lpstr>
      <vt:lpstr>Return statement</vt:lpstr>
      <vt:lpstr>Don’t make functions in a loop.</vt:lpstr>
      <vt:lpstr>Don't create functions in a loop</vt:lpstr>
      <vt:lpstr>Invocation</vt:lpstr>
      <vt:lpstr>Invocation</vt:lpstr>
      <vt:lpstr>Two pseudo parameters</vt:lpstr>
      <vt:lpstr>arguments</vt:lpstr>
      <vt:lpstr>Example</vt:lpstr>
      <vt:lpstr>this</vt:lpstr>
      <vt:lpstr>Invocation</vt:lpstr>
      <vt:lpstr>Method form</vt:lpstr>
      <vt:lpstr>Function form</vt:lpstr>
      <vt:lpstr>Constructor form</vt:lpstr>
      <vt:lpstr>Apply form</vt:lpstr>
      <vt:lpstr>this</vt:lpstr>
      <vt:lpstr>Recursion</vt:lpstr>
      <vt:lpstr>Quicksort</vt:lpstr>
      <vt:lpstr>The Little Lisper</vt:lpstr>
      <vt:lpstr>The Little Schemer</vt:lpstr>
      <vt:lpstr>Tennent’s Principle of Correspondence</vt:lpstr>
      <vt:lpstr>Tennent’s Principle of Correspondence</vt:lpstr>
      <vt:lpstr>Closure</vt:lpstr>
      <vt:lpstr>Closure</vt:lpstr>
      <vt:lpstr>Block Scope</vt:lpstr>
      <vt:lpstr>Function Scope</vt:lpstr>
      <vt:lpstr>Function Scope</vt:lpstr>
      <vt:lpstr>Function Scope</vt:lpstr>
      <vt:lpstr>PowerPoint Presentation</vt:lpstr>
      <vt:lpstr>Inner survives the outer</vt:lpstr>
      <vt:lpstr>Global</vt:lpstr>
      <vt:lpstr>Slow</vt:lpstr>
      <vt:lpstr>Closure</vt:lpstr>
      <vt:lpstr>Start Over</vt:lpstr>
      <vt:lpstr>Immediate function returns a function</vt:lpstr>
      <vt:lpstr>Closure</vt:lpstr>
      <vt:lpstr>PowerPoint Presentation</vt:lpstr>
      <vt:lpstr>Pseudoclassical</vt:lpstr>
      <vt:lpstr>PowerPoint Presentation</vt:lpstr>
      <vt:lpstr>PowerPoint Presentation</vt:lpstr>
      <vt:lpstr>PowerPoint Presentation</vt:lpstr>
      <vt:lpstr>new prefix operator</vt:lpstr>
      <vt:lpstr>Pseudoclassical Inheritance</vt:lpstr>
      <vt:lpstr>PowerPoint Presentation</vt:lpstr>
      <vt:lpstr>PowerPoint Presentation</vt:lpstr>
      <vt:lpstr>PowerPoint Presentation</vt:lpstr>
      <vt:lpstr>Pseudoclassical Inheritance</vt:lpstr>
      <vt:lpstr>Prototypal Inheritance</vt:lpstr>
      <vt:lpstr>PowerPoint Presentation</vt:lpstr>
      <vt:lpstr>Function as module</vt:lpstr>
      <vt:lpstr>A Module Pattern</vt:lpstr>
      <vt:lpstr>A Module Pattern</vt:lpstr>
      <vt:lpstr>Module pattern is easily transformed into a powerful constructor pattern.</vt:lpstr>
      <vt:lpstr>Power Constructors</vt:lpstr>
      <vt:lpstr>Power Constructors</vt:lpstr>
      <vt:lpstr>Power Constructors</vt:lpstr>
      <vt:lpstr>Power Constructors</vt:lpstr>
      <vt:lpstr>Step One</vt:lpstr>
      <vt:lpstr>Step Two</vt:lpstr>
      <vt:lpstr>Step Three</vt:lpstr>
      <vt:lpstr>Step Four</vt:lpstr>
      <vt:lpstr>Pseudoclassical Inheritance</vt:lpstr>
      <vt:lpstr>Functional Inheritance</vt:lpstr>
      <vt:lpstr>Privacy</vt:lpstr>
      <vt:lpstr>PowerPoint Presentation</vt:lpstr>
      <vt:lpstr>PowerPoint Presentation</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Crockford On JavaScript</dc:title>
  <dc:subject>Act III: Function the Ultimate</dc:subject>
  <dc:creator>Douglas Crockford</dc:creator>
  <cp:lastModifiedBy>Douglas Crockford</cp:lastModifiedBy>
  <cp:revision>578</cp:revision>
  <dcterms:created xsi:type="dcterms:W3CDTF">2009-10-26T16:53:11Z</dcterms:created>
  <dcterms:modified xsi:type="dcterms:W3CDTF">2015-11-30T19:55:18Z</dcterms:modified>
</cp:coreProperties>
</file>