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329" r:id="rId2"/>
    <p:sldId id="625" r:id="rId3"/>
    <p:sldId id="678" r:id="rId4"/>
    <p:sldId id="679" r:id="rId5"/>
    <p:sldId id="680" r:id="rId6"/>
    <p:sldId id="681" r:id="rId7"/>
    <p:sldId id="682" r:id="rId8"/>
    <p:sldId id="683" r:id="rId9"/>
    <p:sldId id="685" r:id="rId10"/>
    <p:sldId id="686" r:id="rId11"/>
    <p:sldId id="687" r:id="rId12"/>
    <p:sldId id="688" r:id="rId13"/>
    <p:sldId id="689" r:id="rId14"/>
    <p:sldId id="690" r:id="rId15"/>
    <p:sldId id="697" r:id="rId16"/>
    <p:sldId id="773" r:id="rId17"/>
    <p:sldId id="698" r:id="rId18"/>
    <p:sldId id="699" r:id="rId19"/>
    <p:sldId id="691" r:id="rId20"/>
    <p:sldId id="700" r:id="rId21"/>
    <p:sldId id="694" r:id="rId22"/>
    <p:sldId id="701" r:id="rId23"/>
    <p:sldId id="692" r:id="rId24"/>
    <p:sldId id="696" r:id="rId25"/>
    <p:sldId id="695" r:id="rId26"/>
    <p:sldId id="702" r:id="rId27"/>
    <p:sldId id="703" r:id="rId28"/>
    <p:sldId id="704" r:id="rId29"/>
    <p:sldId id="706" r:id="rId30"/>
    <p:sldId id="772" r:id="rId31"/>
    <p:sldId id="707" r:id="rId32"/>
    <p:sldId id="708" r:id="rId33"/>
    <p:sldId id="717" r:id="rId34"/>
    <p:sldId id="719" r:id="rId35"/>
    <p:sldId id="718" r:id="rId36"/>
    <p:sldId id="709" r:id="rId37"/>
    <p:sldId id="710" r:id="rId38"/>
    <p:sldId id="711" r:id="rId39"/>
    <p:sldId id="712" r:id="rId40"/>
    <p:sldId id="713" r:id="rId41"/>
    <p:sldId id="714" r:id="rId42"/>
    <p:sldId id="715" r:id="rId43"/>
    <p:sldId id="716" r:id="rId44"/>
    <p:sldId id="743" r:id="rId45"/>
    <p:sldId id="724" r:id="rId46"/>
    <p:sldId id="725" r:id="rId47"/>
    <p:sldId id="726" r:id="rId48"/>
    <p:sldId id="727" r:id="rId49"/>
    <p:sldId id="728" r:id="rId50"/>
    <p:sldId id="729" r:id="rId51"/>
    <p:sldId id="730" r:id="rId52"/>
    <p:sldId id="731" r:id="rId53"/>
    <p:sldId id="732" r:id="rId54"/>
    <p:sldId id="733" r:id="rId55"/>
    <p:sldId id="734" r:id="rId56"/>
    <p:sldId id="735" r:id="rId57"/>
    <p:sldId id="736" r:id="rId58"/>
    <p:sldId id="737" r:id="rId59"/>
    <p:sldId id="738" r:id="rId60"/>
    <p:sldId id="739" r:id="rId61"/>
    <p:sldId id="740" r:id="rId62"/>
    <p:sldId id="741" r:id="rId63"/>
    <p:sldId id="742" r:id="rId64"/>
    <p:sldId id="744" r:id="rId65"/>
    <p:sldId id="771" r:id="rId66"/>
    <p:sldId id="751" r:id="rId67"/>
    <p:sldId id="755" r:id="rId68"/>
    <p:sldId id="756" r:id="rId69"/>
    <p:sldId id="759" r:id="rId70"/>
    <p:sldId id="670" r:id="rId71"/>
    <p:sldId id="671" r:id="rId72"/>
    <p:sldId id="672" r:id="rId73"/>
    <p:sldId id="673" r:id="rId7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  <a:srgbClr val="FFFF66"/>
    <a:srgbClr val="FFFF00"/>
    <a:srgbClr val="FFABAB"/>
    <a:srgbClr val="FF6767"/>
    <a:srgbClr val="CC99FF"/>
    <a:srgbClr val="CC66FF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518" autoAdjust="0"/>
  </p:normalViewPr>
  <p:slideViewPr>
    <p:cSldViewPr>
      <p:cViewPr varScale="1">
        <p:scale>
          <a:sx n="89" d="100"/>
          <a:sy n="89" d="100"/>
        </p:scale>
        <p:origin x="858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30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EBE30B5-1E0C-4ED5-B406-9C2D9E4B6BE0}" type="datetimeFigureOut">
              <a:rPr lang="en-US"/>
              <a:pPr>
                <a:defRPr/>
              </a:pPr>
              <a:t>2015-11-30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8EC11DD-2EC4-4CC5-963B-60A3D3585F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413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6354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heltenhm BdHd BT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0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1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2.e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3.e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0" y="3495418"/>
            <a:ext cx="9144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8000" dirty="0">
                <a:solidFill>
                  <a:schemeClr val="bg1"/>
                </a:solidFill>
                <a:latin typeface="Cheltenhm XBdCn BT" pitchFamily="18" charset="0"/>
              </a:rPr>
              <a:t>The Metamorphosis of Ajax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1219200"/>
            <a:ext cx="91440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Cheltenhm BdCn BT" pitchFamily="18" charset="0"/>
              </a:rPr>
              <a:t>Episode IV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GML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50292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200" b="1" smtClean="0">
                <a:latin typeface="Courier New" pitchFamily="49" charset="0"/>
              </a:rPr>
              <a:t>    :h1.Chapter 1:  Introduction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200" b="1" smtClean="0">
                <a:latin typeface="Courier New" pitchFamily="49" charset="0"/>
              </a:rPr>
              <a:t>    :p.GML supported hierarchical containers, such as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200" b="1" smtClean="0">
                <a:latin typeface="Courier New" pitchFamily="49" charset="0"/>
              </a:rPr>
              <a:t>    :ol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200" b="1" smtClean="0">
                <a:latin typeface="Courier New" pitchFamily="49" charset="0"/>
              </a:rPr>
              <a:t>    :li.Ordered lists (like this one),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200" b="1" smtClean="0">
                <a:latin typeface="Courier New" pitchFamily="49" charset="0"/>
              </a:rPr>
              <a:t>    :li.Unordered lists, and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200" b="1" smtClean="0">
                <a:latin typeface="Courier New" pitchFamily="49" charset="0"/>
              </a:rPr>
              <a:t>    :li.Definition lists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200" b="1" smtClean="0">
                <a:latin typeface="Courier New" pitchFamily="49" charset="0"/>
              </a:rPr>
              <a:t>    :eol.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200" b="1" smtClean="0">
                <a:latin typeface="Courier New" pitchFamily="49" charset="0"/>
              </a:rPr>
              <a:t>    as well as simple structures.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200" b="1" smtClean="0">
                <a:latin typeface="Courier New" pitchFamily="49" charset="0"/>
              </a:rPr>
              <a:t>    :p.Markup minimization (later generalized and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200" b="1" smtClean="0">
                <a:latin typeface="Courier New" pitchFamily="49" charset="0"/>
              </a:rPr>
              <a:t>    formalized in SGML),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200" b="1" smtClean="0">
                <a:latin typeface="Courier New" pitchFamily="49" charset="0"/>
              </a:rPr>
              <a:t>    allowed the end-tags to be omitted for the "h1"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200" b="1" smtClean="0">
                <a:latin typeface="Courier New" pitchFamily="49" charset="0"/>
              </a:rPr>
              <a:t>    and "p" elements.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b="1" smtClean="0">
                <a:latin typeface="Courier New" pitchFamily="49" charset="0"/>
              </a:rPr>
              <a:t>:eol.</a:t>
            </a:r>
          </a:p>
          <a:p>
            <a:pPr algn="ctr">
              <a:buFontTx/>
              <a:buNone/>
            </a:pPr>
            <a:endParaRPr lang="en-US" b="1" smtClean="0">
              <a:latin typeface="Courier New" pitchFamily="49" charset="0"/>
            </a:endParaRPr>
          </a:p>
          <a:p>
            <a:pPr algn="ctr">
              <a:buFontTx/>
              <a:buNone/>
            </a:pPr>
            <a:r>
              <a:rPr lang="en-US" b="1" smtClean="0">
                <a:latin typeface="Courier New" pitchFamily="49" charset="0"/>
              </a:rPr>
              <a:t>::ol.</a:t>
            </a:r>
          </a:p>
          <a:p>
            <a:pPr algn="ctr">
              <a:buFontTx/>
              <a:buNone/>
            </a:pPr>
            <a:endParaRPr lang="en-US" b="1" smtClean="0">
              <a:latin typeface="Courier New" pitchFamily="49" charset="0"/>
            </a:endParaRPr>
          </a:p>
          <a:p>
            <a:pPr algn="ctr">
              <a:buFontTx/>
              <a:buNone/>
            </a:pPr>
            <a:r>
              <a:rPr lang="en-US" b="1" smtClean="0">
                <a:latin typeface="Courier New" pitchFamily="49" charset="0"/>
              </a:rPr>
              <a:t>&lt;/ol&gt;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Brian Reid’s Scribe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b="1" smtClean="0">
                <a:latin typeface="Courier New" pitchFamily="49" charset="0"/>
              </a:rPr>
              <a:t>@Quote(Any damn fool)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smtClean="0">
                <a:latin typeface="Courier New" pitchFamily="49" charset="0"/>
              </a:rPr>
              <a:t>    ( )   [ ]   { }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smtClean="0">
                <a:latin typeface="Courier New" pitchFamily="49" charset="0"/>
              </a:rPr>
              <a:t>    &lt; &gt;   " "   ' '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smtClean="0">
                <a:latin typeface="Courier New" pitchFamily="49" charset="0"/>
              </a:rPr>
              <a:t>@Begin(Quote)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smtClean="0">
                <a:latin typeface="Courier New" pitchFamily="49" charset="0"/>
              </a:rPr>
              <a:t>    Any damn fool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smtClean="0">
                <a:latin typeface="Courier New" pitchFamily="49" charset="0"/>
              </a:rPr>
              <a:t>@End(Quote)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 b="1" smtClean="0">
              <a:latin typeface="Courier New" pitchFamily="49" charset="0"/>
            </a:endParaRP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2800" smtClean="0"/>
              <a:t>1980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Scribe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 @techreport(PUB, key="Tesler", author="Tesler, Larry", </a:t>
            </a:r>
            <a:br>
              <a:rPr lang="en-US" sz="2400" b="1" smtClean="0">
                <a:latin typeface="Courier New" pitchFamily="49" charset="0"/>
              </a:rPr>
            </a:br>
            <a:r>
              <a:rPr lang="en-US" sz="2400" b="1" smtClean="0">
                <a:latin typeface="Courier New" pitchFamily="49" charset="0"/>
              </a:rPr>
              <a:t>title="PUB: The Document Compiler", </a:t>
            </a:r>
            <a:br>
              <a:rPr lang="en-US" sz="2400" b="1" smtClean="0">
                <a:latin typeface="Courier New" pitchFamily="49" charset="0"/>
              </a:rPr>
            </a:br>
            <a:r>
              <a:rPr lang="en-US" sz="2400" b="1" smtClean="0">
                <a:latin typeface="Courier New" pitchFamily="49" charset="0"/>
              </a:rPr>
              <a:t>year=1972, number="ON-72", month="Sep", </a:t>
            </a:r>
            <a:br>
              <a:rPr lang="en-US" sz="2400" b="1" smtClean="0">
                <a:latin typeface="Courier New" pitchFamily="49" charset="0"/>
              </a:rPr>
            </a:br>
            <a:r>
              <a:rPr lang="en-US" sz="2400" b="1" smtClean="0">
                <a:latin typeface="Courier New" pitchFamily="49" charset="0"/>
              </a:rPr>
              <a:t>institution="Stanford University Artificial Intelligence Project")</a:t>
            </a:r>
            <a:br>
              <a:rPr lang="en-US" sz="2400" b="1" smtClean="0">
                <a:latin typeface="Courier New" pitchFamily="49" charset="0"/>
              </a:rPr>
            </a:br>
            <a:r>
              <a:rPr lang="en-US" sz="2400" b="1" smtClean="0">
                <a:latin typeface="Courier New" pitchFamily="49" charset="0"/>
              </a:rPr>
              <a:t/>
            </a:r>
            <a:br>
              <a:rPr lang="en-US" sz="2400" b="1" smtClean="0">
                <a:latin typeface="Courier New" pitchFamily="49" charset="0"/>
              </a:rPr>
            </a:br>
            <a:r>
              <a:rPr lang="en-US" sz="2400" b="1" smtClean="0">
                <a:latin typeface="Courier New" pitchFamily="49" charset="0"/>
              </a:rPr>
              <a:t>@book(Volume3, key="Knuth",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 author="Knuth, Donald E.", </a:t>
            </a:r>
            <a:br>
              <a:rPr lang="en-US" sz="2400" b="1" smtClean="0">
                <a:latin typeface="Courier New" pitchFamily="49" charset="0"/>
              </a:rPr>
            </a:br>
            <a:r>
              <a:rPr lang="en-US" sz="2400" b="1" smtClean="0">
                <a:latin typeface="Courier New" pitchFamily="49" charset="0"/>
              </a:rPr>
              <a:t>title="Sorting and Searching", publisher="Addison-Wesley",</a:t>
            </a:r>
            <a:br>
              <a:rPr lang="en-US" sz="2400" b="1" smtClean="0">
                <a:latin typeface="Courier New" pitchFamily="49" charset="0"/>
              </a:rPr>
            </a:br>
            <a:r>
              <a:rPr lang="en-US" sz="2400" b="1" smtClean="0">
                <a:latin typeface="Courier New" pitchFamily="49" charset="0"/>
              </a:rPr>
              <a:t>year=1973, volume=3,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 series="The Art of Computer Programming", </a:t>
            </a:r>
            <a:br>
              <a:rPr lang="en-US" sz="2400" b="1" smtClean="0">
                <a:latin typeface="Courier New" pitchFamily="49" charset="0"/>
              </a:rPr>
            </a:br>
            <a:r>
              <a:rPr lang="en-US" sz="2400" b="1" smtClean="0">
                <a:latin typeface="Courier New" pitchFamily="49" charset="0"/>
              </a:rPr>
              <a:t>address="Reading, Mass.")</a:t>
            </a:r>
            <a:r>
              <a:rPr lang="en-US" sz="2400" smtClean="0"/>
              <a:t> 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009650" y="685800"/>
            <a:ext cx="16986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Cheltenhm BdHd BT" pitchFamily="18" charset="0"/>
              </a:rPr>
              <a:t>Runoff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3276600" y="1828800"/>
            <a:ext cx="1595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Cheltenhm BdHd BT" pitchFamily="18" charset="0"/>
              </a:rPr>
              <a:t>Scribe</a:t>
            </a:r>
          </a:p>
        </p:txBody>
      </p:sp>
      <p:sp>
        <p:nvSpPr>
          <p:cNvPr id="27652" name="Text Box 5"/>
          <p:cNvSpPr txBox="1">
            <a:spLocks noChangeArrowheads="1"/>
          </p:cNvSpPr>
          <p:nvPr/>
        </p:nvSpPr>
        <p:spPr bwMode="auto">
          <a:xfrm>
            <a:off x="1190625" y="2184400"/>
            <a:ext cx="13366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Cheltenhm BdHd BT" pitchFamily="18" charset="0"/>
              </a:rPr>
              <a:t>GML</a:t>
            </a:r>
          </a:p>
        </p:txBody>
      </p:sp>
      <p:sp>
        <p:nvSpPr>
          <p:cNvPr id="27653" name="Line 6"/>
          <p:cNvSpPr>
            <a:spLocks noChangeShapeType="1"/>
          </p:cNvSpPr>
          <p:nvPr/>
        </p:nvSpPr>
        <p:spPr bwMode="auto">
          <a:xfrm flipH="1" flipV="1">
            <a:off x="1828800" y="1447800"/>
            <a:ext cx="0" cy="6858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4" name="Line 11"/>
          <p:cNvSpPr>
            <a:spLocks noChangeShapeType="1"/>
          </p:cNvSpPr>
          <p:nvPr/>
        </p:nvSpPr>
        <p:spPr bwMode="auto">
          <a:xfrm flipH="1" flipV="1">
            <a:off x="4191000" y="2590800"/>
            <a:ext cx="1295400" cy="12954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5" name="Text Box 3"/>
          <p:cNvSpPr txBox="1">
            <a:spLocks noChangeArrowheads="1"/>
          </p:cNvSpPr>
          <p:nvPr/>
        </p:nvSpPr>
        <p:spPr bwMode="auto">
          <a:xfrm>
            <a:off x="1008063" y="5181600"/>
            <a:ext cx="1701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Cheltenhm BdHd BT" pitchFamily="18" charset="0"/>
              </a:rPr>
              <a:t>HTML</a:t>
            </a:r>
          </a:p>
        </p:txBody>
      </p:sp>
      <p:sp>
        <p:nvSpPr>
          <p:cNvPr id="27656" name="Text Box 5"/>
          <p:cNvSpPr txBox="1">
            <a:spLocks noChangeArrowheads="1"/>
          </p:cNvSpPr>
          <p:nvPr/>
        </p:nvSpPr>
        <p:spPr bwMode="auto">
          <a:xfrm>
            <a:off x="1042988" y="3683000"/>
            <a:ext cx="16319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Cheltenhm BdHd BT" pitchFamily="18" charset="0"/>
              </a:rPr>
              <a:t>SGML</a:t>
            </a:r>
          </a:p>
        </p:txBody>
      </p:sp>
      <p:sp>
        <p:nvSpPr>
          <p:cNvPr id="27657" name="Line 6"/>
          <p:cNvSpPr>
            <a:spLocks noChangeShapeType="1"/>
          </p:cNvSpPr>
          <p:nvPr/>
        </p:nvSpPr>
        <p:spPr bwMode="auto">
          <a:xfrm flipH="1" flipV="1">
            <a:off x="1828800" y="2971800"/>
            <a:ext cx="0" cy="6858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8" name="Line 6"/>
          <p:cNvSpPr>
            <a:spLocks noChangeShapeType="1"/>
          </p:cNvSpPr>
          <p:nvPr/>
        </p:nvSpPr>
        <p:spPr bwMode="auto">
          <a:xfrm flipH="1" flipV="1">
            <a:off x="1828800" y="4495800"/>
            <a:ext cx="0" cy="6858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9" name="Text Box 3"/>
          <p:cNvSpPr txBox="1">
            <a:spLocks noChangeArrowheads="1"/>
          </p:cNvSpPr>
          <p:nvPr/>
        </p:nvSpPr>
        <p:spPr bwMode="auto">
          <a:xfrm>
            <a:off x="6096000" y="1981200"/>
            <a:ext cx="119221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Cheltenhm BdHd BT" pitchFamily="18" charset="0"/>
              </a:rPr>
              <a:t>T</a:t>
            </a:r>
            <a:r>
              <a:rPr lang="en-US" sz="6000" baseline="-25000">
                <a:solidFill>
                  <a:schemeClr val="bg1"/>
                </a:solidFill>
                <a:latin typeface="Cheltenhm BdHd BT" pitchFamily="18" charset="0"/>
              </a:rPr>
              <a:t>E</a:t>
            </a:r>
            <a:r>
              <a:rPr lang="en-US" sz="4000">
                <a:solidFill>
                  <a:schemeClr val="bg1"/>
                </a:solidFill>
                <a:latin typeface="Cheltenhm BdHd BT" pitchFamily="18" charset="0"/>
              </a:rPr>
              <a:t>X</a:t>
            </a:r>
          </a:p>
        </p:txBody>
      </p:sp>
      <p:sp>
        <p:nvSpPr>
          <p:cNvPr id="27660" name="Text Box 5"/>
          <p:cNvSpPr txBox="1">
            <a:spLocks noChangeArrowheads="1"/>
          </p:cNvSpPr>
          <p:nvPr/>
        </p:nvSpPr>
        <p:spPr bwMode="auto">
          <a:xfrm>
            <a:off x="4800600" y="3962400"/>
            <a:ext cx="17605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Cheltenhm BdHd BT" pitchFamily="18" charset="0"/>
              </a:rPr>
              <a:t>L</a:t>
            </a:r>
            <a:r>
              <a:rPr lang="en-US" sz="4400" baseline="30000">
                <a:solidFill>
                  <a:schemeClr val="bg1"/>
                </a:solidFill>
                <a:latin typeface="Cheltenhm BdHd BT" pitchFamily="18" charset="0"/>
              </a:rPr>
              <a:t>A</a:t>
            </a:r>
            <a:r>
              <a:rPr lang="en-US" sz="4000">
                <a:solidFill>
                  <a:schemeClr val="bg1"/>
                </a:solidFill>
                <a:latin typeface="Cheltenhm BdHd BT" pitchFamily="18" charset="0"/>
              </a:rPr>
              <a:t>T</a:t>
            </a:r>
            <a:r>
              <a:rPr lang="en-US" sz="6000" baseline="-25000">
                <a:solidFill>
                  <a:schemeClr val="bg1"/>
                </a:solidFill>
                <a:latin typeface="Cheltenhm BdHd BT" pitchFamily="18" charset="0"/>
              </a:rPr>
              <a:t>E</a:t>
            </a:r>
            <a:r>
              <a:rPr lang="en-US" sz="4000">
                <a:solidFill>
                  <a:schemeClr val="bg1"/>
                </a:solidFill>
                <a:latin typeface="Cheltenhm BdHd BT" pitchFamily="18" charset="0"/>
              </a:rPr>
              <a:t>X</a:t>
            </a:r>
          </a:p>
        </p:txBody>
      </p:sp>
      <p:sp>
        <p:nvSpPr>
          <p:cNvPr id="27661" name="Line 11"/>
          <p:cNvSpPr>
            <a:spLocks noChangeShapeType="1"/>
          </p:cNvSpPr>
          <p:nvPr/>
        </p:nvSpPr>
        <p:spPr bwMode="auto">
          <a:xfrm flipV="1">
            <a:off x="5638800" y="2895600"/>
            <a:ext cx="1066800" cy="9906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2" name="Line 11"/>
          <p:cNvSpPr>
            <a:spLocks noChangeShapeType="1"/>
          </p:cNvSpPr>
          <p:nvPr/>
        </p:nvSpPr>
        <p:spPr bwMode="auto">
          <a:xfrm flipH="1" flipV="1">
            <a:off x="2133600" y="1447800"/>
            <a:ext cx="1828800" cy="4572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3" name="Line 11"/>
          <p:cNvSpPr>
            <a:spLocks noChangeShapeType="1"/>
          </p:cNvSpPr>
          <p:nvPr/>
        </p:nvSpPr>
        <p:spPr bwMode="auto">
          <a:xfrm flipH="1" flipV="1">
            <a:off x="2514600" y="1371600"/>
            <a:ext cx="3962400" cy="5334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4" name="Line 11"/>
          <p:cNvSpPr>
            <a:spLocks noChangeShapeType="1"/>
          </p:cNvSpPr>
          <p:nvPr/>
        </p:nvSpPr>
        <p:spPr bwMode="auto">
          <a:xfrm flipV="1">
            <a:off x="2057400" y="2590800"/>
            <a:ext cx="1905000" cy="10668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sz="4000" smtClean="0"/>
              <a:t>HTML was not </a:t>
            </a:r>
            <a:br>
              <a:rPr lang="en-US" sz="4000" smtClean="0"/>
            </a:br>
            <a:r>
              <a:rPr lang="en-US" sz="4000" smtClean="0"/>
              <a:t>state-of-the-art </a:t>
            </a:r>
            <a:br>
              <a:rPr lang="en-US" sz="4000" smtClean="0"/>
            </a:br>
            <a:r>
              <a:rPr lang="en-US" sz="4000" smtClean="0"/>
              <a:t>when it was introduced </a:t>
            </a:r>
            <a:br>
              <a:rPr lang="en-US" sz="4000" smtClean="0"/>
            </a:br>
            <a:r>
              <a:rPr lang="en-US" sz="4000" smtClean="0"/>
              <a:t>in the late 20th century.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It was intended for simple document viewers.</a:t>
            </a:r>
          </a:p>
          <a:p>
            <a:r>
              <a:rPr lang="en-US" smtClean="0"/>
              <a:t>It was not intended to be an application platform.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3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smtClean="0"/>
              <a:t>A lot of people looked at the WWW and thought it didn’t have what it takes.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smtClean="0"/>
              <a:t>The web standards were grown from a naïve hypertext system under intense, highly unstable competitive pressure.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sz="5900" smtClean="0"/>
              <a:t>It wasn’t designed to do all of this Ajax stuff.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Its success is due to a lot of clever people who found ways to make it work.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HTML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huge improvement over SGML.</a:t>
            </a:r>
          </a:p>
          <a:p>
            <a:r>
              <a:rPr lang="en-US" smtClean="0"/>
              <a:t>Much simpler.</a:t>
            </a:r>
          </a:p>
          <a:p>
            <a:r>
              <a:rPr lang="en-US" smtClean="0"/>
              <a:t>More resilient. The Dark Side.</a:t>
            </a:r>
          </a:p>
          <a:p>
            <a:endParaRPr lang="en-US" smtClean="0"/>
          </a:p>
          <a:p>
            <a:r>
              <a:rPr lang="en-US" smtClean="0"/>
              <a:t>Authors have virtually no control over presentation.</a:t>
            </a:r>
          </a:p>
          <a:p>
            <a:r>
              <a:rPr lang="en-US" smtClean="0"/>
              <a:t>Too limited: Classitis and iditis.</a:t>
            </a:r>
          </a:p>
          <a:p>
            <a:r>
              <a:rPr lang="en-US" smtClean="0"/>
              <a:t>It did not anticipate applications beyond simple document retrieval.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“all the world’s a page and all the men and women merely pointers and clickers.” </a:t>
            </a:r>
            <a:br>
              <a:rPr lang="en-US" smtClean="0"/>
            </a:br>
            <a:endParaRPr lang="en-US" smtClean="0"/>
          </a:p>
        </p:txBody>
      </p:sp>
      <p:sp>
        <p:nvSpPr>
          <p:cNvPr id="14339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Two forms for writing outlines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ol, li nesting</a:t>
            </a:r>
          </a:p>
          <a:p>
            <a:endParaRPr lang="en-US" smtClean="0"/>
          </a:p>
          <a:p>
            <a:r>
              <a:rPr lang="en-US" smtClean="0"/>
              <a:t>h1, h2… not nesting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 page is not a page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thing that the WWW calls a page isn’t really a page at all. It is a scroll. </a:t>
            </a:r>
          </a:p>
          <a:p>
            <a:r>
              <a:rPr lang="en-US" dirty="0" smtClean="0"/>
              <a:t>The scroll is an ancient technology. 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SGML Strikes Back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&lt;p&gt; changed from a separator to a container.</a:t>
            </a:r>
          </a:p>
          <a:p>
            <a:r>
              <a:rPr lang="en-US" smtClean="0"/>
              <a:t>Mythical Semantic Markup.</a:t>
            </a:r>
          </a:p>
          <a:p>
            <a:r>
              <a:rPr lang="en-US" smtClean="0"/>
              <a:t>The XML Fiasco.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CSS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Cascading Style Sheets.</a:t>
            </a:r>
          </a:p>
          <a:p>
            <a:r>
              <a:rPr lang="en-US" smtClean="0"/>
              <a:t>Unhealthy separation of structure and presentation.</a:t>
            </a:r>
          </a:p>
          <a:p>
            <a:r>
              <a:rPr lang="en-US" smtClean="0"/>
              <a:t>Long, fragile lists of self-contradictory rules.</a:t>
            </a:r>
          </a:p>
          <a:p>
            <a:r>
              <a:rPr lang="en-US" smtClean="0"/>
              <a:t>Each rule has two parts: Selector and declaration.</a:t>
            </a:r>
          </a:p>
          <a:p>
            <a:r>
              <a:rPr lang="en-US" smtClean="0"/>
              <a:t>Difficult to understand. Difficult to use.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CSS’s Five Big Problems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Lack of modularity. </a:t>
            </a:r>
          </a:p>
          <a:p>
            <a:r>
              <a:rPr lang="en-US" smtClean="0"/>
              <a:t>Selector management is complicated.</a:t>
            </a:r>
          </a:p>
          <a:p>
            <a:r>
              <a:rPr lang="en-US" smtClean="0"/>
              <a:t>Declarations are too weak for modern web applications.</a:t>
            </a:r>
          </a:p>
          <a:p>
            <a:r>
              <a:rPr lang="en-US" smtClean="0"/>
              <a:t>Not intended for dynamic content.</a:t>
            </a:r>
          </a:p>
          <a:p>
            <a:r>
              <a:rPr lang="en-US" smtClean="0"/>
              <a:t>It is unimplementable. It’s all about the quirks.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CODEpendence</a:t>
            </a:r>
          </a:p>
        </p:txBody>
      </p:sp>
      <p:sp>
        <p:nvSpPr>
          <p:cNvPr id="3891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smtClean="0"/>
              <a:t>“CSS isn’t bad. </a:t>
            </a:r>
            <a:br>
              <a:rPr lang="en-US" i="1" smtClean="0"/>
            </a:br>
            <a:r>
              <a:rPr lang="en-US" i="1" smtClean="0"/>
              <a:t>You just don’t understand </a:t>
            </a:r>
            <a:br>
              <a:rPr lang="en-US" i="1" smtClean="0"/>
            </a:br>
            <a:r>
              <a:rPr lang="en-US" i="1" smtClean="0"/>
              <a:t>it like I do.”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If that was all there was, the web would have been replaced by now.</a:t>
            </a:r>
          </a:p>
        </p:txBody>
      </p:sp>
      <p:sp>
        <p:nvSpPr>
          <p:cNvPr id="39939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8229600" cy="2228850"/>
          </a:xfrm>
        </p:spPr>
        <p:txBody>
          <a:bodyPr/>
          <a:lstStyle/>
          <a:p>
            <a:r>
              <a:rPr lang="en-US" sz="4000" smtClean="0"/>
              <a:t>“Another software technology will come along and kill off the Web, just as </a:t>
            </a:r>
            <a:r>
              <a:rPr lang="en-US" sz="4000" i="1" smtClean="0"/>
              <a:t>it</a:t>
            </a:r>
            <a:r>
              <a:rPr lang="en-US" sz="4000" smtClean="0"/>
              <a:t> killed News, Gopher, et al. And that judgment day will arrive very soon -- in the next two to three years”</a:t>
            </a:r>
          </a:p>
        </p:txBody>
      </p:sp>
      <p:sp>
        <p:nvSpPr>
          <p:cNvPr id="40963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George F. Colony</a:t>
            </a:r>
          </a:p>
          <a:p>
            <a:r>
              <a:rPr lang="en-US" smtClean="0"/>
              <a:t>Chairman of the Board and CEO</a:t>
            </a:r>
          </a:p>
          <a:p>
            <a:r>
              <a:rPr lang="en-US" smtClean="0"/>
              <a:t>Forrester Research, Inc. [2000]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JavaScript</a:t>
            </a:r>
          </a:p>
        </p:txBody>
      </p:sp>
      <p:sp>
        <p:nvSpPr>
          <p:cNvPr id="41987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Document Object Model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heltenhm BdItHd BT" pitchFamily="18" charset="0"/>
              </a:rPr>
              <a:t>DOM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is what most people hate when they say they hate JavaScript.</a:t>
            </a:r>
          </a:p>
          <a:p>
            <a:r>
              <a:rPr lang="en-US" dirty="0" smtClean="0"/>
              <a:t>The browser’s API.</a:t>
            </a:r>
          </a:p>
          <a:p>
            <a:r>
              <a:rPr lang="en-US" dirty="0" smtClean="0"/>
              <a:t>Brendan </a:t>
            </a:r>
            <a:r>
              <a:rPr lang="en-US" dirty="0" err="1" smtClean="0"/>
              <a:t>Eich</a:t>
            </a:r>
            <a:r>
              <a:rPr lang="en-US" dirty="0" smtClean="0"/>
              <a:t>, Netscape.</a:t>
            </a:r>
          </a:p>
          <a:p>
            <a:pPr lvl="1">
              <a:buFontTx/>
              <a:buNone/>
            </a:pPr>
            <a:r>
              <a:rPr lang="en-US" dirty="0" smtClean="0"/>
              <a:t>Influenced by a book on HyperCard</a:t>
            </a:r>
          </a:p>
          <a:p>
            <a:r>
              <a:rPr lang="en-US" dirty="0" smtClean="0"/>
              <a:t>Scott Isaacs, Microsoft.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0"/>
            <a:ext cx="66817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057400" y="5715000"/>
            <a:ext cx="5341938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600" dirty="0">
                <a:solidFill>
                  <a:schemeClr val="bg1"/>
                </a:solidFill>
                <a:latin typeface="+mj-lt"/>
              </a:rPr>
              <a:t>Sir John Harrington</a:t>
            </a: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772400" cy="2609850"/>
          </a:xfrm>
        </p:spPr>
        <p:txBody>
          <a:bodyPr/>
          <a:lstStyle/>
          <a:p>
            <a:r>
              <a:rPr lang="en-US" smtClean="0"/>
              <a:t>In the original Netscape model, not all elements were scriptable.</a:t>
            </a:r>
          </a:p>
        </p:txBody>
      </p:sp>
      <p:sp>
        <p:nvSpPr>
          <p:cNvPr id="44035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In the Microsoft model, all elements are completely scriptable.</a:t>
            </a:r>
          </a:p>
          <a:p>
            <a:endParaRPr lang="en-US" smtClean="0"/>
          </a:p>
          <a:p>
            <a:r>
              <a:rPr lang="en-US" smtClean="0"/>
              <a:t>But it wasn’t finished.</a:t>
            </a:r>
          </a:p>
          <a:p>
            <a:endParaRPr lang="en-US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Browser</a:t>
            </a:r>
          </a:p>
        </p:txBody>
      </p:sp>
      <p:graphicFrame>
        <p:nvGraphicFramePr>
          <p:cNvPr id="3074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457200" y="2543175"/>
          <a:ext cx="8229600" cy="291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Visio" r:id="rId3" imgW="8493062" imgH="3006661" progId="">
                  <p:embed/>
                </p:oleObj>
              </mc:Choice>
              <mc:Fallback>
                <p:oleObj name="Visio" r:id="rId3" imgW="8493062" imgH="3006661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543175"/>
                        <a:ext cx="8229600" cy="2913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Scripted Browser</a:t>
            </a:r>
          </a:p>
        </p:txBody>
      </p:sp>
      <p:graphicFrame>
        <p:nvGraphicFramePr>
          <p:cNvPr id="4098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2701925" y="2130425"/>
          <a:ext cx="3738563" cy="373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Visio" r:id="rId3" imgW="3789616" imgH="3789616" progId="">
                  <p:embed/>
                </p:oleObj>
              </mc:Choice>
              <mc:Fallback>
                <p:oleObj name="Visio" r:id="rId3" imgW="3789616" imgH="3789616" progId="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1925" y="2130425"/>
                        <a:ext cx="3738563" cy="3738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Courier New" pitchFamily="49" charset="0"/>
              </a:rPr>
              <a:t>&lt;script&gt;&lt;/script&gt;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&lt;!--  // --&gt;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smtClean="0"/>
              <a:t>Hack for Mosaic and Navigator 1.0.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24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language=javascript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smtClean="0"/>
              <a:t>Deprecated.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24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src=</a:t>
            </a:r>
            <a:r>
              <a:rPr lang="en-US" sz="2400" smtClean="0"/>
              <a:t>URL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smtClean="0"/>
              <a:t>Highly recommended.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smtClean="0"/>
              <a:t>Don’t put code on pages.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24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type=application/ecmascript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smtClean="0"/>
              <a:t>Ignored.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Courier New" pitchFamily="49" charset="0"/>
              </a:rPr>
              <a:t>document.write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Allows JavaScript to produce HTML text.</a:t>
            </a:r>
          </a:p>
          <a:p>
            <a:pPr>
              <a:lnSpc>
                <a:spcPct val="90000"/>
              </a:lnSpc>
            </a:pPr>
            <a:endParaRPr lang="en-US" sz="2800" smtClean="0"/>
          </a:p>
          <a:p>
            <a:pPr>
              <a:lnSpc>
                <a:spcPct val="90000"/>
              </a:lnSpc>
            </a:pPr>
            <a:r>
              <a:rPr lang="en-US" sz="2800" smtClean="0"/>
              <a:t>Before onload: Inserts HTML text into the document.</a:t>
            </a:r>
          </a:p>
          <a:p>
            <a:pPr>
              <a:lnSpc>
                <a:spcPct val="90000"/>
              </a:lnSpc>
            </a:pPr>
            <a:endParaRPr lang="en-US" sz="2800" smtClean="0"/>
          </a:p>
          <a:p>
            <a:pPr>
              <a:lnSpc>
                <a:spcPct val="90000"/>
              </a:lnSpc>
            </a:pPr>
            <a:r>
              <a:rPr lang="en-US" sz="2800" smtClean="0"/>
              <a:t>After onload: Uses HTML text to replace the current document.</a:t>
            </a:r>
          </a:p>
          <a:p>
            <a:pPr>
              <a:lnSpc>
                <a:spcPct val="90000"/>
              </a:lnSpc>
            </a:pPr>
            <a:endParaRPr lang="en-US" sz="2800" smtClean="0"/>
          </a:p>
          <a:p>
            <a:pPr>
              <a:lnSpc>
                <a:spcPct val="90000"/>
              </a:lnSpc>
            </a:pPr>
            <a:r>
              <a:rPr lang="en-US" sz="2800" smtClean="0"/>
              <a:t>Not recommended.</a:t>
            </a:r>
          </a:p>
          <a:p>
            <a:pPr>
              <a:lnSpc>
                <a:spcPct val="90000"/>
              </a:lnSpc>
            </a:pPr>
            <a:endParaRPr lang="en-US" sz="2800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Courier New" pitchFamily="49" charset="0"/>
              </a:rPr>
              <a:t>&lt;script&gt;&lt;/script&gt;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80000"/>
              </a:lnSpc>
            </a:pPr>
            <a:r>
              <a:rPr lang="en-US" sz="2800" smtClean="0"/>
              <a:t>Script files can have a big impact on page loading time.</a:t>
            </a:r>
          </a:p>
          <a:p>
            <a:pPr marL="533400" indent="-533400">
              <a:lnSpc>
                <a:spcPct val="80000"/>
              </a:lnSpc>
            </a:pPr>
            <a:endParaRPr lang="en-US" sz="2800" smtClean="0"/>
          </a:p>
          <a:p>
            <a:pPr marL="533400" indent="-533400">
              <a:lnSpc>
                <a:spcPct val="80000"/>
              </a:lnSpc>
              <a:buFontTx/>
              <a:buAutoNum type="arabicPeriod"/>
            </a:pPr>
            <a:r>
              <a:rPr lang="en-US" sz="2800" smtClean="0"/>
              <a:t>Place </a:t>
            </a:r>
            <a:r>
              <a:rPr lang="en-US" sz="2800" b="1" smtClean="0">
                <a:latin typeface="Courier New" pitchFamily="49" charset="0"/>
              </a:rPr>
              <a:t>&lt;script src&gt;</a:t>
            </a:r>
            <a:r>
              <a:rPr lang="en-US" sz="2800" smtClean="0"/>
              <a:t> tags as close to the bottom of the body as possible. (Also, place CSS </a:t>
            </a:r>
            <a:r>
              <a:rPr lang="en-US" sz="2800" b="1" smtClean="0">
                <a:latin typeface="Courier New" pitchFamily="49" charset="0"/>
              </a:rPr>
              <a:t>&lt;link&gt;</a:t>
            </a:r>
            <a:r>
              <a:rPr lang="en-US" sz="2800" smtClean="0"/>
              <a:t> as high in the head as possible.)</a:t>
            </a:r>
          </a:p>
          <a:p>
            <a:pPr marL="533400" indent="-533400">
              <a:lnSpc>
                <a:spcPct val="80000"/>
              </a:lnSpc>
              <a:buFontTx/>
              <a:buAutoNum type="arabicPeriod"/>
            </a:pPr>
            <a:endParaRPr lang="en-US" sz="2800" smtClean="0"/>
          </a:p>
          <a:p>
            <a:pPr marL="533400" indent="-533400">
              <a:lnSpc>
                <a:spcPct val="80000"/>
              </a:lnSpc>
              <a:buFontTx/>
              <a:buAutoNum type="arabicPeriod"/>
            </a:pPr>
            <a:r>
              <a:rPr lang="en-US" sz="2800" smtClean="0"/>
              <a:t>Minify and gzip script files.</a:t>
            </a:r>
          </a:p>
          <a:p>
            <a:pPr marL="533400" indent="-533400">
              <a:lnSpc>
                <a:spcPct val="80000"/>
              </a:lnSpc>
              <a:buFontTx/>
              <a:buAutoNum type="arabicPeriod"/>
            </a:pPr>
            <a:endParaRPr lang="en-US" sz="2800" smtClean="0"/>
          </a:p>
          <a:p>
            <a:pPr marL="533400" indent="-533400">
              <a:lnSpc>
                <a:spcPct val="80000"/>
              </a:lnSpc>
              <a:buFontTx/>
              <a:buAutoNum type="arabicPeriod"/>
            </a:pPr>
            <a:r>
              <a:rPr lang="en-US" sz="2800" smtClean="0"/>
              <a:t>Reduce the number of script files as much as possible.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Document Tree Structure</a:t>
            </a:r>
          </a:p>
        </p:txBody>
      </p:sp>
      <p:graphicFrame>
        <p:nvGraphicFramePr>
          <p:cNvPr id="5122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1692275" y="1600200"/>
          <a:ext cx="6645275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Visio" r:id="rId3" imgW="9707499" imgH="7013448" progId="">
                  <p:embed/>
                </p:oleObj>
              </mc:Choice>
              <mc:Fallback>
                <p:oleObj name="Visio" r:id="rId3" imgW="9707499" imgH="7013448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600200"/>
                        <a:ext cx="6645275" cy="480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Rectangle 17"/>
          <p:cNvSpPr>
            <a:spLocks noChangeArrowheads="1"/>
          </p:cNvSpPr>
          <p:nvPr/>
        </p:nvSpPr>
        <p:spPr bwMode="auto">
          <a:xfrm>
            <a:off x="304800" y="1600200"/>
            <a:ext cx="1276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ourier New" pitchFamily="49" charset="0"/>
              </a:rPr>
              <a:t>document</a:t>
            </a:r>
          </a:p>
        </p:txBody>
      </p:sp>
      <p:sp>
        <p:nvSpPr>
          <p:cNvPr id="5125" name="Rectangle 18"/>
          <p:cNvSpPr>
            <a:spLocks noChangeArrowheads="1"/>
          </p:cNvSpPr>
          <p:nvPr/>
        </p:nvSpPr>
        <p:spPr bwMode="auto">
          <a:xfrm>
            <a:off x="304800" y="3138488"/>
            <a:ext cx="1958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ourier New" pitchFamily="49" charset="0"/>
              </a:rPr>
              <a:t>document.body</a:t>
            </a:r>
          </a:p>
        </p:txBody>
      </p:sp>
      <p:sp>
        <p:nvSpPr>
          <p:cNvPr id="5126" name="Rectangle 19"/>
          <p:cNvSpPr>
            <a:spLocks noChangeArrowheads="1"/>
          </p:cNvSpPr>
          <p:nvPr/>
        </p:nvSpPr>
        <p:spPr bwMode="auto">
          <a:xfrm>
            <a:off x="304800" y="2286000"/>
            <a:ext cx="23082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ourier New" pitchFamily="49" charset="0"/>
              </a:rPr>
              <a:t>document.</a:t>
            </a:r>
          </a:p>
          <a:p>
            <a:r>
              <a:rPr lang="en-US">
                <a:solidFill>
                  <a:schemeClr val="bg1"/>
                </a:solidFill>
                <a:latin typeface="Courier New" pitchFamily="49" charset="0"/>
              </a:rPr>
              <a:t>documentElement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CCFF99"/>
                </a:solidFill>
              </a:rPr>
              <a:t>child</a:t>
            </a:r>
            <a:r>
              <a:rPr lang="en-US" smtClean="0">
                <a:solidFill>
                  <a:schemeClr val="tx2"/>
                </a:solidFill>
              </a:rPr>
              <a:t>, sibling, parent</a:t>
            </a:r>
          </a:p>
        </p:txBody>
      </p:sp>
      <p:graphicFrame>
        <p:nvGraphicFramePr>
          <p:cNvPr id="6146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546100" y="1968500"/>
          <a:ext cx="8051800" cy="406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Visio" r:id="rId3" imgW="6651117" imgH="3355848" progId="">
                  <p:embed/>
                </p:oleObj>
              </mc:Choice>
              <mc:Fallback>
                <p:oleObj name="Visio" r:id="rId3" imgW="6651117" imgH="3355848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" y="1968500"/>
                        <a:ext cx="8051800" cy="4062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CCFF99"/>
                </a:solidFill>
              </a:rPr>
              <a:t>child</a:t>
            </a:r>
            <a:r>
              <a:rPr lang="en-US" smtClean="0"/>
              <a:t>, </a:t>
            </a:r>
            <a:r>
              <a:rPr lang="en-US" smtClean="0">
                <a:solidFill>
                  <a:srgbClr val="FBD1D1"/>
                </a:solidFill>
              </a:rPr>
              <a:t>sibling</a:t>
            </a:r>
            <a:r>
              <a:rPr lang="en-US" smtClean="0">
                <a:solidFill>
                  <a:schemeClr val="tx1"/>
                </a:solidFill>
              </a:rPr>
              <a:t>, parent</a:t>
            </a:r>
          </a:p>
        </p:txBody>
      </p:sp>
      <p:graphicFrame>
        <p:nvGraphicFramePr>
          <p:cNvPr id="7170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546100" y="1968500"/>
          <a:ext cx="8051800" cy="406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Visio" r:id="rId3" imgW="6651117" imgH="3355848" progId="">
                  <p:embed/>
                </p:oleObj>
              </mc:Choice>
              <mc:Fallback>
                <p:oleObj name="Visio" r:id="rId3" imgW="6651117" imgH="3355848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" y="1968500"/>
                        <a:ext cx="8051800" cy="4062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CCFF99"/>
                </a:solidFill>
              </a:rPr>
              <a:t>child</a:t>
            </a:r>
            <a:r>
              <a:rPr lang="en-US" smtClean="0"/>
              <a:t>, </a:t>
            </a:r>
            <a:r>
              <a:rPr lang="en-US" smtClean="0">
                <a:solidFill>
                  <a:srgbClr val="FBD1D1"/>
                </a:solidFill>
              </a:rPr>
              <a:t>sibling</a:t>
            </a:r>
            <a:r>
              <a:rPr lang="en-US" smtClean="0"/>
              <a:t>, </a:t>
            </a:r>
            <a:r>
              <a:rPr lang="en-US" smtClean="0">
                <a:solidFill>
                  <a:srgbClr val="CCCCFF"/>
                </a:solidFill>
              </a:rPr>
              <a:t>parent</a:t>
            </a:r>
          </a:p>
        </p:txBody>
      </p:sp>
      <p:graphicFrame>
        <p:nvGraphicFramePr>
          <p:cNvPr id="8194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546100" y="1968500"/>
          <a:ext cx="8051800" cy="406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Visio" r:id="rId3" imgW="6651117" imgH="3355848" progId="">
                  <p:embed/>
                </p:oleObj>
              </mc:Choice>
              <mc:Fallback>
                <p:oleObj name="Visio" r:id="rId3" imgW="6651117" imgH="3355848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" y="1968500"/>
                        <a:ext cx="8051800" cy="4062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5400" y="0"/>
            <a:ext cx="91948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CCFF99"/>
                </a:solidFill>
              </a:rPr>
              <a:t>child</a:t>
            </a:r>
            <a:r>
              <a:rPr lang="en-US" smtClean="0"/>
              <a:t>, </a:t>
            </a:r>
            <a:r>
              <a:rPr lang="en-US" smtClean="0">
                <a:solidFill>
                  <a:srgbClr val="FBD1D1"/>
                </a:solidFill>
              </a:rPr>
              <a:t>sibling</a:t>
            </a:r>
            <a:r>
              <a:rPr lang="en-US" smtClean="0"/>
              <a:t>, </a:t>
            </a:r>
            <a:r>
              <a:rPr lang="en-US" smtClean="0">
                <a:solidFill>
                  <a:srgbClr val="CCCCFF"/>
                </a:solidFill>
              </a:rPr>
              <a:t>parent</a:t>
            </a:r>
          </a:p>
        </p:txBody>
      </p:sp>
      <p:graphicFrame>
        <p:nvGraphicFramePr>
          <p:cNvPr id="9218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546100" y="1968500"/>
          <a:ext cx="8051800" cy="406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Visio" r:id="rId3" imgW="6651117" imgH="3355848" progId="">
                  <p:embed/>
                </p:oleObj>
              </mc:Choice>
              <mc:Fallback>
                <p:oleObj name="Visio" r:id="rId3" imgW="6651117" imgH="3355848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" y="1968500"/>
                        <a:ext cx="8051800" cy="4062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 the DOM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Using recursion, follow the </a:t>
            </a:r>
            <a:r>
              <a:rPr lang="en-US" sz="2800" b="1" dirty="0" err="1" smtClean="0">
                <a:solidFill>
                  <a:srgbClr val="CCFF99"/>
                </a:solidFill>
                <a:latin typeface="Courier New" pitchFamily="49" charset="0"/>
              </a:rPr>
              <a:t>firstChild</a:t>
            </a:r>
            <a:r>
              <a:rPr lang="en-US" sz="2800" dirty="0" smtClean="0"/>
              <a:t> node, and then the </a:t>
            </a:r>
            <a:r>
              <a:rPr lang="en-US" sz="2800" b="1" dirty="0" err="1" smtClean="0">
                <a:solidFill>
                  <a:srgbClr val="FFCCFF"/>
                </a:solidFill>
                <a:latin typeface="Courier New" pitchFamily="49" charset="0"/>
              </a:rPr>
              <a:t>nextSibling</a:t>
            </a:r>
            <a:r>
              <a:rPr lang="en-US" sz="2800" dirty="0" smtClean="0"/>
              <a:t> nodes.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    </a:t>
            </a:r>
            <a:r>
              <a:rPr lang="en-US" sz="2400" b="1" dirty="0" smtClean="0">
                <a:solidFill>
                  <a:srgbClr val="66FF66"/>
                </a:solidFill>
                <a:latin typeface="Courier New" pitchFamily="49" charset="0"/>
              </a:rPr>
              <a:t>function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</a:rPr>
              <a:t>walkTheDOM</a:t>
            </a:r>
            <a:r>
              <a:rPr lang="en-US" sz="2400" b="1" dirty="0" smtClean="0">
                <a:solidFill>
                  <a:srgbClr val="66FF66"/>
                </a:solidFill>
                <a:latin typeface="Courier New" pitchFamily="49" charset="0"/>
              </a:rPr>
              <a:t>(node, </a:t>
            </a:r>
            <a:r>
              <a:rPr lang="en-US" sz="2400" b="1" dirty="0" err="1" smtClean="0">
                <a:solidFill>
                  <a:srgbClr val="66FF66"/>
                </a:solidFill>
                <a:latin typeface="Courier New" pitchFamily="49" charset="0"/>
              </a:rPr>
              <a:t>func</a:t>
            </a:r>
            <a:r>
              <a:rPr lang="en-US" sz="2400" b="1" dirty="0" smtClean="0">
                <a:solidFill>
                  <a:srgbClr val="66FF66"/>
                </a:solidFill>
                <a:latin typeface="Courier New" pitchFamily="49" charset="0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66FF66"/>
                </a:solidFill>
                <a:latin typeface="Courier New" pitchFamily="49" charset="0"/>
              </a:rPr>
              <a:t>        </a:t>
            </a:r>
            <a:r>
              <a:rPr lang="en-US" sz="2400" b="1" dirty="0" err="1" smtClean="0">
                <a:solidFill>
                  <a:srgbClr val="66FF66"/>
                </a:solidFill>
                <a:latin typeface="Courier New" pitchFamily="49" charset="0"/>
              </a:rPr>
              <a:t>func</a:t>
            </a:r>
            <a:r>
              <a:rPr lang="en-US" sz="2400" b="1" dirty="0" smtClean="0">
                <a:solidFill>
                  <a:srgbClr val="66FF66"/>
                </a:solidFill>
                <a:latin typeface="Courier New" pitchFamily="49" charset="0"/>
              </a:rPr>
              <a:t>(node);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66FF66"/>
                </a:solidFill>
                <a:latin typeface="Courier New" pitchFamily="49" charset="0"/>
              </a:rPr>
              <a:t>        node = </a:t>
            </a:r>
            <a:r>
              <a:rPr lang="en-US" sz="2400" b="1" dirty="0" err="1" smtClean="0">
                <a:solidFill>
                  <a:srgbClr val="66FF66"/>
                </a:solidFill>
                <a:latin typeface="Courier New" pitchFamily="49" charset="0"/>
              </a:rPr>
              <a:t>node.firstChild</a:t>
            </a:r>
            <a:r>
              <a:rPr lang="en-US" sz="2400" b="1" dirty="0" smtClean="0">
                <a:solidFill>
                  <a:srgbClr val="66FF66"/>
                </a:solidFill>
                <a:latin typeface="Courier New" pitchFamily="49" charset="0"/>
              </a:rPr>
              <a:t>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66FF66"/>
                </a:solidFill>
                <a:latin typeface="Courier New" pitchFamily="49" charset="0"/>
              </a:rPr>
              <a:t>        while (node) {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66FF66"/>
                </a:solidFill>
                <a:latin typeface="Courier New" pitchFamily="49" charset="0"/>
              </a:rPr>
              <a:t>            </a:t>
            </a:r>
            <a:r>
              <a:rPr lang="en-US" sz="2400" b="1" dirty="0" err="1" smtClean="0">
                <a:latin typeface="Courier New" pitchFamily="49" charset="0"/>
              </a:rPr>
              <a:t>walkTheDOM</a:t>
            </a:r>
            <a:r>
              <a:rPr lang="en-US" sz="2400" b="1" dirty="0" smtClean="0">
                <a:solidFill>
                  <a:srgbClr val="66FF66"/>
                </a:solidFill>
                <a:latin typeface="Courier New" pitchFamily="49" charset="0"/>
              </a:rPr>
              <a:t>(node, </a:t>
            </a:r>
            <a:r>
              <a:rPr lang="en-US" sz="2400" b="1" dirty="0" err="1" smtClean="0">
                <a:solidFill>
                  <a:srgbClr val="66FF66"/>
                </a:solidFill>
                <a:latin typeface="Courier New" pitchFamily="49" charset="0"/>
              </a:rPr>
              <a:t>func</a:t>
            </a:r>
            <a:r>
              <a:rPr lang="en-US" sz="2400" b="1" dirty="0" smtClean="0">
                <a:solidFill>
                  <a:srgbClr val="66FF66"/>
                </a:solidFill>
                <a:latin typeface="Courier New" pitchFamily="49" charset="0"/>
              </a:rPr>
              <a:t>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66FF66"/>
                </a:solidFill>
                <a:latin typeface="Courier New" pitchFamily="49" charset="0"/>
              </a:rPr>
              <a:t>            node = </a:t>
            </a:r>
            <a:r>
              <a:rPr lang="en-US" sz="2400" b="1" dirty="0" err="1" smtClean="0">
                <a:solidFill>
                  <a:srgbClr val="66FF66"/>
                </a:solidFill>
                <a:latin typeface="Courier New" pitchFamily="49" charset="0"/>
              </a:rPr>
              <a:t>node.nextSibling</a:t>
            </a:r>
            <a:r>
              <a:rPr lang="en-US" sz="2400" b="1" dirty="0" smtClean="0">
                <a:solidFill>
                  <a:srgbClr val="66FF66"/>
                </a:solidFill>
                <a:latin typeface="Courier New" pitchFamily="49" charset="0"/>
              </a:rPr>
              <a:t>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66FF66"/>
                </a:solidFill>
                <a:latin typeface="Courier New" pitchFamily="49" charset="0"/>
              </a:rPr>
              <a:t>        }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66FF66"/>
                </a:solidFill>
                <a:latin typeface="Courier New" pitchFamily="49" charset="0"/>
              </a:rPr>
              <a:t>    }</a:t>
            </a:r>
            <a:r>
              <a:rPr lang="en-US" sz="3600" dirty="0" smtClean="0">
                <a:solidFill>
                  <a:srgbClr val="66FF66"/>
                </a:solidFill>
              </a:rPr>
              <a:t> 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smtClean="0">
                <a:latin typeface="Courier New" pitchFamily="49" charset="0"/>
              </a:rPr>
              <a:t>getElementsByClassName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rgbClr val="66FF66"/>
                </a:solidFill>
                <a:latin typeface="Courier New" pitchFamily="49" charset="0"/>
              </a:rPr>
              <a:t>function </a:t>
            </a:r>
            <a:r>
              <a:rPr lang="en-US" sz="2000" b="1" dirty="0" err="1" smtClean="0">
                <a:latin typeface="Courier New" pitchFamily="49" charset="0"/>
              </a:rPr>
              <a:t>getElementsByClassName</a:t>
            </a:r>
            <a:r>
              <a:rPr lang="en-US" sz="2000" b="1" dirty="0" smtClean="0">
                <a:solidFill>
                  <a:srgbClr val="66FF66"/>
                </a:solidFill>
                <a:latin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66FF66"/>
                </a:solidFill>
                <a:latin typeface="Courier New" pitchFamily="49" charset="0"/>
              </a:rPr>
              <a:t>className</a:t>
            </a:r>
            <a:r>
              <a:rPr lang="en-US" sz="2000" b="1" dirty="0" smtClean="0">
                <a:solidFill>
                  <a:srgbClr val="66FF66"/>
                </a:solidFill>
                <a:latin typeface="Courier New" pitchFamily="49" charset="0"/>
              </a:rPr>
              <a:t>) 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rgbClr val="66FF66"/>
                </a:solidFill>
                <a:latin typeface="Courier New" pitchFamily="49" charset="0"/>
              </a:rPr>
              <a:t>    </a:t>
            </a:r>
            <a:r>
              <a:rPr lang="en-US" sz="2000" b="1" dirty="0" err="1" smtClean="0">
                <a:solidFill>
                  <a:srgbClr val="66FF66"/>
                </a:solidFill>
                <a:latin typeface="Courier New" pitchFamily="49" charset="0"/>
              </a:rPr>
              <a:t>var</a:t>
            </a:r>
            <a:r>
              <a:rPr lang="en-US" sz="2000" b="1" dirty="0" smtClean="0">
                <a:solidFill>
                  <a:srgbClr val="66FF66"/>
                </a:solidFill>
                <a:latin typeface="Courier New" pitchFamily="49" charset="0"/>
              </a:rPr>
              <a:t> results = [];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rgbClr val="66FF66"/>
                </a:solidFill>
                <a:latin typeface="Courier New" pitchFamily="49" charset="0"/>
              </a:rPr>
              <a:t>    </a:t>
            </a:r>
            <a:r>
              <a:rPr lang="en-US" sz="2000" b="1" dirty="0" err="1" smtClean="0">
                <a:latin typeface="Courier New" pitchFamily="49" charset="0"/>
              </a:rPr>
              <a:t>walkTheDOM</a:t>
            </a:r>
            <a:r>
              <a:rPr lang="en-US" sz="2000" b="1" dirty="0" smtClean="0">
                <a:solidFill>
                  <a:srgbClr val="66FF66"/>
                </a:solidFill>
                <a:latin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66FF66"/>
                </a:solidFill>
                <a:latin typeface="Courier New" pitchFamily="49" charset="0"/>
              </a:rPr>
              <a:t>document.body</a:t>
            </a:r>
            <a:r>
              <a:rPr lang="en-US" sz="2000" b="1" dirty="0" smtClean="0">
                <a:solidFill>
                  <a:srgbClr val="66FF66"/>
                </a:solidFill>
                <a:latin typeface="Courier New" pitchFamily="49" charset="0"/>
              </a:rPr>
              <a:t>, </a:t>
            </a:r>
            <a:r>
              <a:rPr lang="en-US" sz="2000" b="1" dirty="0" smtClean="0">
                <a:solidFill>
                  <a:srgbClr val="FFFF66"/>
                </a:solidFill>
                <a:latin typeface="Courier New" pitchFamily="49" charset="0"/>
              </a:rPr>
              <a:t>function (node) 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rgbClr val="FFFF66"/>
                </a:solidFill>
                <a:latin typeface="Courier New" pitchFamily="49" charset="0"/>
              </a:rPr>
              <a:t>        </a:t>
            </a:r>
            <a:r>
              <a:rPr lang="en-US" sz="2000" b="1" dirty="0" err="1" smtClean="0">
                <a:solidFill>
                  <a:srgbClr val="FFFF66"/>
                </a:solidFill>
                <a:latin typeface="Courier New" pitchFamily="49" charset="0"/>
              </a:rPr>
              <a:t>var</a:t>
            </a:r>
            <a:r>
              <a:rPr lang="en-US" sz="2000" b="1" dirty="0" smtClean="0">
                <a:solidFill>
                  <a:srgbClr val="FFFF66"/>
                </a:solidFill>
                <a:latin typeface="Courier New" pitchFamily="49" charset="0"/>
              </a:rPr>
              <a:t> a, c = </a:t>
            </a:r>
            <a:r>
              <a:rPr lang="en-US" sz="2000" b="1" dirty="0" err="1" smtClean="0">
                <a:solidFill>
                  <a:srgbClr val="FFFF66"/>
                </a:solidFill>
                <a:latin typeface="Courier New" pitchFamily="49" charset="0"/>
              </a:rPr>
              <a:t>node.className</a:t>
            </a:r>
            <a:r>
              <a:rPr lang="en-US" sz="2000" b="1" dirty="0" smtClean="0">
                <a:solidFill>
                  <a:srgbClr val="FFFF66"/>
                </a:solidFill>
                <a:latin typeface="Courier New" pitchFamily="49" charset="0"/>
              </a:rPr>
              <a:t>, </a:t>
            </a:r>
            <a:r>
              <a:rPr lang="en-US" sz="2000" b="1" dirty="0" err="1" smtClean="0">
                <a:solidFill>
                  <a:srgbClr val="FFFF66"/>
                </a:solidFill>
                <a:latin typeface="Courier New" pitchFamily="49" charset="0"/>
              </a:rPr>
              <a:t>i</a:t>
            </a:r>
            <a:r>
              <a:rPr lang="en-US" sz="2000" b="1" dirty="0" smtClean="0">
                <a:solidFill>
                  <a:srgbClr val="FFFF66"/>
                </a:solidFill>
                <a:latin typeface="Courier New" pitchFamily="49" charset="0"/>
              </a:rPr>
              <a:t>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rgbClr val="FFFF66"/>
                </a:solidFill>
                <a:latin typeface="Courier New" pitchFamily="49" charset="0"/>
              </a:rPr>
              <a:t>        if (c) 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rgbClr val="FFFF66"/>
                </a:solidFill>
                <a:latin typeface="Courier New" pitchFamily="49" charset="0"/>
              </a:rPr>
              <a:t>            a = </a:t>
            </a:r>
            <a:r>
              <a:rPr lang="en-US" sz="2000" b="1" dirty="0" err="1" smtClean="0">
                <a:solidFill>
                  <a:srgbClr val="FFFF66"/>
                </a:solidFill>
                <a:latin typeface="Courier New" pitchFamily="49" charset="0"/>
              </a:rPr>
              <a:t>c.split</a:t>
            </a:r>
            <a:r>
              <a:rPr lang="en-US" sz="2000" b="1" dirty="0" smtClean="0">
                <a:solidFill>
                  <a:srgbClr val="FFFF66"/>
                </a:solidFill>
                <a:latin typeface="Courier New" pitchFamily="49" charset="0"/>
              </a:rPr>
              <a:t>(' ');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rgbClr val="FFFF66"/>
                </a:solidFill>
                <a:latin typeface="Courier New" pitchFamily="49" charset="0"/>
              </a:rPr>
              <a:t>            for (</a:t>
            </a:r>
            <a:r>
              <a:rPr lang="en-US" sz="2000" b="1" dirty="0" err="1" smtClean="0">
                <a:solidFill>
                  <a:srgbClr val="FFFF66"/>
                </a:solidFill>
                <a:latin typeface="Courier New" pitchFamily="49" charset="0"/>
              </a:rPr>
              <a:t>i</a:t>
            </a:r>
            <a:r>
              <a:rPr lang="en-US" sz="2000" b="1" dirty="0" smtClean="0">
                <a:solidFill>
                  <a:srgbClr val="FFFF66"/>
                </a:solidFill>
                <a:latin typeface="Courier New" pitchFamily="49" charset="0"/>
              </a:rPr>
              <a:t> = 0; </a:t>
            </a:r>
            <a:r>
              <a:rPr lang="en-US" sz="2000" b="1" dirty="0" err="1" smtClean="0">
                <a:solidFill>
                  <a:srgbClr val="FFFF66"/>
                </a:solidFill>
                <a:latin typeface="Courier New" pitchFamily="49" charset="0"/>
              </a:rPr>
              <a:t>i</a:t>
            </a:r>
            <a:r>
              <a:rPr lang="en-US" sz="2000" b="1" dirty="0" smtClean="0">
                <a:solidFill>
                  <a:srgbClr val="FFFF66"/>
                </a:solidFill>
                <a:latin typeface="Courier New" pitchFamily="49" charset="0"/>
              </a:rPr>
              <a:t> &lt; </a:t>
            </a:r>
            <a:r>
              <a:rPr lang="en-US" sz="2000" b="1" dirty="0" err="1" smtClean="0">
                <a:solidFill>
                  <a:srgbClr val="FFFF66"/>
                </a:solidFill>
                <a:latin typeface="Courier New" pitchFamily="49" charset="0"/>
              </a:rPr>
              <a:t>a.length</a:t>
            </a:r>
            <a:r>
              <a:rPr lang="en-US" sz="2000" b="1" dirty="0" smtClean="0">
                <a:solidFill>
                  <a:srgbClr val="FFFF66"/>
                </a:solidFill>
                <a:latin typeface="Courier New" pitchFamily="49" charset="0"/>
              </a:rPr>
              <a:t>; </a:t>
            </a:r>
            <a:r>
              <a:rPr lang="en-US" sz="2000" b="1" dirty="0" err="1" smtClean="0">
                <a:solidFill>
                  <a:srgbClr val="FFFF66"/>
                </a:solidFill>
                <a:latin typeface="Courier New" pitchFamily="49" charset="0"/>
              </a:rPr>
              <a:t>i</a:t>
            </a:r>
            <a:r>
              <a:rPr lang="en-US" sz="2000" b="1" dirty="0" smtClean="0">
                <a:solidFill>
                  <a:srgbClr val="FFFF66"/>
                </a:solidFill>
                <a:latin typeface="Courier New" pitchFamily="49" charset="0"/>
              </a:rPr>
              <a:t> += 1) 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rgbClr val="FFFF66"/>
                </a:solidFill>
                <a:latin typeface="Courier New" pitchFamily="49" charset="0"/>
              </a:rPr>
              <a:t>                if (a[</a:t>
            </a:r>
            <a:r>
              <a:rPr lang="en-US" sz="2000" b="1" dirty="0" err="1" smtClean="0">
                <a:solidFill>
                  <a:srgbClr val="FFFF66"/>
                </a:solidFill>
                <a:latin typeface="Courier New" pitchFamily="49" charset="0"/>
              </a:rPr>
              <a:t>i</a:t>
            </a:r>
            <a:r>
              <a:rPr lang="en-US" sz="2000" b="1" dirty="0" smtClean="0">
                <a:solidFill>
                  <a:srgbClr val="FFFF66"/>
                </a:solidFill>
                <a:latin typeface="Courier New" pitchFamily="49" charset="0"/>
              </a:rPr>
              <a:t>] === </a:t>
            </a:r>
            <a:r>
              <a:rPr lang="en-US" sz="2000" b="1" dirty="0" err="1" smtClean="0">
                <a:solidFill>
                  <a:srgbClr val="66FF66"/>
                </a:solidFill>
                <a:latin typeface="Courier New" pitchFamily="49" charset="0"/>
              </a:rPr>
              <a:t>className</a:t>
            </a:r>
            <a:r>
              <a:rPr lang="en-US" sz="2000" b="1" dirty="0" smtClean="0">
                <a:solidFill>
                  <a:srgbClr val="FFFF66"/>
                </a:solidFill>
                <a:latin typeface="Courier New" pitchFamily="49" charset="0"/>
              </a:rPr>
              <a:t>) 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rgbClr val="FFFF66"/>
                </a:solidFill>
                <a:latin typeface="Courier New" pitchFamily="49" charset="0"/>
              </a:rPr>
              <a:t>                    </a:t>
            </a:r>
            <a:r>
              <a:rPr lang="en-US" sz="2000" b="1" dirty="0" err="1" smtClean="0">
                <a:solidFill>
                  <a:srgbClr val="66FF66"/>
                </a:solidFill>
                <a:latin typeface="Courier New" pitchFamily="49" charset="0"/>
              </a:rPr>
              <a:t>results</a:t>
            </a:r>
            <a:r>
              <a:rPr lang="en-US" sz="2000" b="1" dirty="0" err="1" smtClean="0">
                <a:solidFill>
                  <a:srgbClr val="FFFF66"/>
                </a:solidFill>
                <a:latin typeface="Courier New" pitchFamily="49" charset="0"/>
              </a:rPr>
              <a:t>.push</a:t>
            </a:r>
            <a:r>
              <a:rPr lang="en-US" sz="2000" b="1" dirty="0" smtClean="0">
                <a:solidFill>
                  <a:srgbClr val="FFFF66"/>
                </a:solidFill>
                <a:latin typeface="Courier New" pitchFamily="49" charset="0"/>
              </a:rPr>
              <a:t>(node);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rgbClr val="FFFF66"/>
                </a:solidFill>
                <a:latin typeface="Courier New" pitchFamily="49" charset="0"/>
              </a:rPr>
              <a:t>                    break;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rgbClr val="FFFF66"/>
                </a:solidFill>
                <a:latin typeface="Courier New" pitchFamily="49" charset="0"/>
              </a:rPr>
              <a:t>                }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rgbClr val="FFFF66"/>
                </a:solidFill>
                <a:latin typeface="Courier New" pitchFamily="49" charset="0"/>
              </a:rPr>
              <a:t>            }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rgbClr val="FFFF66"/>
                </a:solidFill>
                <a:latin typeface="Courier New" pitchFamily="49" charset="0"/>
              </a:rPr>
              <a:t>        }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rgbClr val="FFFF66"/>
                </a:solidFill>
                <a:latin typeface="Courier New" pitchFamily="49" charset="0"/>
              </a:rPr>
              <a:t>    }</a:t>
            </a:r>
            <a:r>
              <a:rPr lang="en-US" sz="2000" b="1" dirty="0" smtClean="0">
                <a:solidFill>
                  <a:srgbClr val="66FF66"/>
                </a:solidFill>
                <a:latin typeface="Courier New" pitchFamily="49" charset="0"/>
              </a:rPr>
              <a:t>);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rgbClr val="66FF66"/>
                </a:solidFill>
                <a:latin typeface="Courier New" pitchFamily="49" charset="0"/>
              </a:rPr>
              <a:t>    return results;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rgbClr val="66FF66"/>
                </a:solidFill>
                <a:latin typeface="Courier New" pitchFamily="49" charset="0"/>
              </a:rPr>
              <a:t>}</a:t>
            </a:r>
            <a:r>
              <a:rPr lang="en-US" sz="1800" b="1" dirty="0" smtClean="0">
                <a:latin typeface="Courier New" pitchFamily="49" charset="0"/>
              </a:rPr>
              <a:t> 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CCFF99"/>
                </a:solidFill>
              </a:rPr>
              <a:t>childNodes</a:t>
            </a:r>
          </a:p>
        </p:txBody>
      </p:sp>
      <p:graphicFrame>
        <p:nvGraphicFramePr>
          <p:cNvPr id="10242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530225" y="2249488"/>
          <a:ext cx="8083550" cy="350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Visio" r:id="rId3" imgW="9351454" imgH="4051935" progId="">
                  <p:embed/>
                </p:oleObj>
              </mc:Choice>
              <mc:Fallback>
                <p:oleObj name="Visio" r:id="rId3" imgW="9351454" imgH="4051935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25" y="2249488"/>
                        <a:ext cx="8083550" cy="350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Retrieving Nodes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en-US" b="1" smtClean="0">
                <a:latin typeface="Courier New" pitchFamily="49" charset="0"/>
              </a:rPr>
              <a:t>document.getElementById(</a:t>
            </a:r>
            <a:r>
              <a:rPr lang="en-US" b="1" i="1" smtClean="0">
                <a:latin typeface="Courier New" pitchFamily="49" charset="0"/>
              </a:rPr>
              <a:t>id</a:t>
            </a:r>
            <a:r>
              <a:rPr lang="en-US" b="1" smtClean="0">
                <a:latin typeface="Courier New" pitchFamily="49" charset="0"/>
              </a:rPr>
              <a:t>)</a:t>
            </a:r>
          </a:p>
          <a:p>
            <a:pPr lvl="1">
              <a:buFontTx/>
              <a:buNone/>
            </a:pPr>
            <a:endParaRPr lang="en-US" b="1" smtClean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b="1" smtClean="0">
                <a:latin typeface="Courier New" pitchFamily="49" charset="0"/>
              </a:rPr>
              <a:t>document.getElementsByName(</a:t>
            </a:r>
            <a:r>
              <a:rPr lang="en-US" b="1" i="1" smtClean="0">
                <a:latin typeface="Courier New" pitchFamily="49" charset="0"/>
              </a:rPr>
              <a:t>name</a:t>
            </a:r>
            <a:r>
              <a:rPr lang="en-US" b="1" smtClean="0">
                <a:latin typeface="Courier New" pitchFamily="49" charset="0"/>
              </a:rPr>
              <a:t>)</a:t>
            </a:r>
          </a:p>
          <a:p>
            <a:pPr lvl="1">
              <a:buFontTx/>
              <a:buNone/>
            </a:pPr>
            <a:endParaRPr lang="en-US" b="1" smtClean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b="1" i="1" smtClean="0">
                <a:latin typeface="Courier New" pitchFamily="49" charset="0"/>
              </a:rPr>
              <a:t>node</a:t>
            </a:r>
            <a:r>
              <a:rPr lang="en-US" b="1" smtClean="0">
                <a:latin typeface="Courier New" pitchFamily="49" charset="0"/>
              </a:rPr>
              <a:t>.getElementsByTagName(</a:t>
            </a:r>
            <a:r>
              <a:rPr lang="en-US" b="1" i="1" smtClean="0">
                <a:latin typeface="Courier New" pitchFamily="49" charset="0"/>
              </a:rPr>
              <a:t>tagName</a:t>
            </a:r>
            <a:r>
              <a:rPr lang="en-US" b="1" smtClean="0">
                <a:latin typeface="Courier New" pitchFamily="49" charset="0"/>
              </a:rPr>
              <a:t>)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Manipulating Elements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&lt;IMG&gt;</a:t>
            </a:r>
            <a:r>
              <a:rPr lang="en-US" sz="2000" smtClean="0"/>
              <a:t> has these properties:</a:t>
            </a:r>
          </a:p>
          <a:p>
            <a:pPr>
              <a:lnSpc>
                <a:spcPct val="80000"/>
              </a:lnSpc>
            </a:pPr>
            <a:endParaRPr lang="en-US" sz="2000" smtClean="0"/>
          </a:p>
          <a:p>
            <a:pPr>
              <a:lnSpc>
                <a:spcPct val="80000"/>
              </a:lnSpc>
            </a:pPr>
            <a:r>
              <a:rPr lang="en-US" sz="2000" b="1" smtClean="0">
                <a:latin typeface="Courier New" pitchFamily="49" charset="0"/>
              </a:rPr>
              <a:t>align</a:t>
            </a:r>
            <a:r>
              <a:rPr lang="en-US" sz="2000" smtClean="0"/>
              <a:t>		</a:t>
            </a:r>
            <a:r>
              <a:rPr lang="en-US" sz="2000" b="1" smtClean="0">
                <a:latin typeface="Courier New" pitchFamily="49" charset="0"/>
              </a:rPr>
              <a:t>'none'</a:t>
            </a:r>
            <a:r>
              <a:rPr lang="en-US" sz="2000" smtClean="0"/>
              <a:t>, </a:t>
            </a:r>
            <a:r>
              <a:rPr lang="en-US" sz="2000" b="1" smtClean="0">
                <a:latin typeface="Courier New" pitchFamily="49" charset="0"/>
              </a:rPr>
              <a:t>'top'</a:t>
            </a:r>
            <a:r>
              <a:rPr lang="en-US" sz="2000" smtClean="0"/>
              <a:t>, </a:t>
            </a:r>
            <a:r>
              <a:rPr lang="en-US" sz="2000" b="1" smtClean="0">
                <a:latin typeface="Courier New" pitchFamily="49" charset="0"/>
              </a:rPr>
              <a:t>'left'</a:t>
            </a:r>
            <a:r>
              <a:rPr lang="en-US" sz="2000" smtClean="0"/>
              <a:t>, ...</a:t>
            </a:r>
          </a:p>
          <a:p>
            <a:pPr>
              <a:lnSpc>
                <a:spcPct val="80000"/>
              </a:lnSpc>
            </a:pPr>
            <a:r>
              <a:rPr lang="en-US" sz="2000" b="1" smtClean="0">
                <a:latin typeface="Courier New" pitchFamily="49" charset="0"/>
              </a:rPr>
              <a:t>alt</a:t>
            </a:r>
            <a:r>
              <a:rPr lang="en-US" sz="2000" smtClean="0"/>
              <a:t>			string</a:t>
            </a:r>
          </a:p>
          <a:p>
            <a:pPr>
              <a:lnSpc>
                <a:spcPct val="80000"/>
              </a:lnSpc>
            </a:pPr>
            <a:r>
              <a:rPr lang="en-US" sz="2000" b="1" smtClean="0">
                <a:latin typeface="Courier New" pitchFamily="49" charset="0"/>
              </a:rPr>
              <a:t>border</a:t>
            </a:r>
            <a:r>
              <a:rPr lang="en-US" sz="2000" smtClean="0"/>
              <a:t>		integer (pixels)</a:t>
            </a:r>
          </a:p>
          <a:p>
            <a:pPr>
              <a:lnSpc>
                <a:spcPct val="80000"/>
              </a:lnSpc>
            </a:pPr>
            <a:r>
              <a:rPr lang="en-US" sz="2000" b="1" smtClean="0">
                <a:latin typeface="Courier New" pitchFamily="49" charset="0"/>
              </a:rPr>
              <a:t>height</a:t>
            </a:r>
            <a:r>
              <a:rPr lang="en-US" sz="2000" smtClean="0"/>
              <a:t>		integer (pixels)</a:t>
            </a:r>
          </a:p>
          <a:p>
            <a:pPr>
              <a:lnSpc>
                <a:spcPct val="80000"/>
              </a:lnSpc>
            </a:pPr>
            <a:r>
              <a:rPr lang="en-US" sz="2000" b="1" smtClean="0">
                <a:latin typeface="Courier New" pitchFamily="49" charset="0"/>
              </a:rPr>
              <a:t>hspace</a:t>
            </a:r>
            <a:r>
              <a:rPr lang="en-US" sz="2000" smtClean="0"/>
              <a:t>		integer (pixels)</a:t>
            </a:r>
          </a:p>
          <a:p>
            <a:pPr>
              <a:lnSpc>
                <a:spcPct val="80000"/>
              </a:lnSpc>
            </a:pPr>
            <a:r>
              <a:rPr lang="en-US" sz="2000" b="1" smtClean="0">
                <a:latin typeface="Courier New" pitchFamily="49" charset="0"/>
              </a:rPr>
              <a:t>id</a:t>
            </a:r>
            <a:r>
              <a:rPr lang="en-US" sz="2000" smtClean="0"/>
              <a:t>			string</a:t>
            </a:r>
          </a:p>
          <a:p>
            <a:pPr>
              <a:lnSpc>
                <a:spcPct val="80000"/>
              </a:lnSpc>
            </a:pPr>
            <a:r>
              <a:rPr lang="en-US" sz="2000" b="1" smtClean="0">
                <a:latin typeface="Courier New" pitchFamily="49" charset="0"/>
              </a:rPr>
              <a:t>isMap</a:t>
            </a:r>
            <a:r>
              <a:rPr lang="en-US" sz="2000" smtClean="0"/>
              <a:t>		boolean</a:t>
            </a:r>
          </a:p>
          <a:p>
            <a:pPr>
              <a:lnSpc>
                <a:spcPct val="80000"/>
              </a:lnSpc>
            </a:pPr>
            <a:r>
              <a:rPr lang="en-US" sz="2000" b="1" smtClean="0">
                <a:latin typeface="Courier New" pitchFamily="49" charset="0"/>
              </a:rPr>
              <a:t>src</a:t>
            </a:r>
            <a:r>
              <a:rPr lang="en-US" sz="2000" smtClean="0"/>
              <a:t>			url</a:t>
            </a:r>
          </a:p>
          <a:p>
            <a:pPr>
              <a:lnSpc>
                <a:spcPct val="80000"/>
              </a:lnSpc>
            </a:pPr>
            <a:r>
              <a:rPr lang="en-US" sz="2000" b="1" smtClean="0">
                <a:latin typeface="Courier New" pitchFamily="49" charset="0"/>
              </a:rPr>
              <a:t>useMap</a:t>
            </a:r>
            <a:r>
              <a:rPr lang="en-US" sz="2000" smtClean="0"/>
              <a:t>		url</a:t>
            </a:r>
          </a:p>
          <a:p>
            <a:pPr>
              <a:lnSpc>
                <a:spcPct val="80000"/>
              </a:lnSpc>
            </a:pPr>
            <a:r>
              <a:rPr lang="en-US" sz="2000" b="1" smtClean="0">
                <a:latin typeface="Courier New" pitchFamily="49" charset="0"/>
              </a:rPr>
              <a:t>vspace</a:t>
            </a:r>
            <a:r>
              <a:rPr lang="en-US" sz="2000" smtClean="0"/>
              <a:t>		integer (pixels)</a:t>
            </a:r>
          </a:p>
          <a:p>
            <a:pPr>
              <a:lnSpc>
                <a:spcPct val="80000"/>
              </a:lnSpc>
            </a:pPr>
            <a:r>
              <a:rPr lang="en-US" sz="2000" b="1" smtClean="0">
                <a:latin typeface="Courier New" pitchFamily="49" charset="0"/>
              </a:rPr>
              <a:t>width</a:t>
            </a:r>
            <a:r>
              <a:rPr lang="en-US" sz="2000" smtClean="0"/>
              <a:t>		integer (pixels)</a:t>
            </a:r>
          </a:p>
          <a:p>
            <a:pPr>
              <a:lnSpc>
                <a:spcPct val="80000"/>
              </a:lnSpc>
            </a:pPr>
            <a:endParaRPr lang="en-US" sz="20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i="1" smtClean="0"/>
              <a:t>node</a:t>
            </a:r>
            <a:r>
              <a:rPr lang="en-US" sz="2000" b="1" smtClean="0">
                <a:latin typeface="Courier New" pitchFamily="49" charset="0"/>
              </a:rPr>
              <a:t>.</a:t>
            </a:r>
            <a:r>
              <a:rPr lang="en-US" sz="2000" i="1" smtClean="0"/>
              <a:t>property</a:t>
            </a:r>
            <a:r>
              <a:rPr lang="en-US" sz="2000" b="1" smtClean="0">
                <a:latin typeface="Courier New" pitchFamily="49" charset="0"/>
              </a:rPr>
              <a:t> = </a:t>
            </a:r>
            <a:r>
              <a:rPr lang="en-US" sz="2000" i="1" smtClean="0"/>
              <a:t>expression</a:t>
            </a:r>
            <a:r>
              <a:rPr lang="en-US" sz="2000" b="1" i="1" smtClean="0">
                <a:latin typeface="Courier New" pitchFamily="49" charset="0"/>
              </a:rPr>
              <a:t>;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Manipulating Elements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Old School</a:t>
            </a:r>
          </a:p>
          <a:p>
            <a:pPr>
              <a:lnSpc>
                <a:spcPct val="90000"/>
              </a:lnSpc>
            </a:pPr>
            <a:endParaRPr lang="en-US" sz="28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if (my_image.complete)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   my_image.src = superurl;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smtClean="0"/>
          </a:p>
          <a:p>
            <a:pPr>
              <a:lnSpc>
                <a:spcPct val="90000"/>
              </a:lnSpc>
            </a:pPr>
            <a:r>
              <a:rPr lang="en-US" sz="2800" smtClean="0"/>
              <a:t>New School</a:t>
            </a:r>
          </a:p>
          <a:p>
            <a:pPr>
              <a:lnSpc>
                <a:spcPct val="90000"/>
              </a:lnSpc>
            </a:pPr>
            <a:endParaRPr lang="en-US" sz="28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if (my_image.getAttribute('complete'))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   my_image.setAttribute('src', superurl);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Style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 b="1" i="1" smtClean="0">
                <a:latin typeface="Courier New" pitchFamily="49" charset="0"/>
              </a:rPr>
              <a:t>node</a:t>
            </a:r>
            <a:r>
              <a:rPr lang="en-US" sz="2800" b="1" smtClean="0">
                <a:latin typeface="Courier New" pitchFamily="49" charset="0"/>
              </a:rPr>
              <a:t>.className</a:t>
            </a:r>
          </a:p>
          <a:p>
            <a:pPr>
              <a:buFontTx/>
              <a:buNone/>
            </a:pPr>
            <a:endParaRPr lang="en-US" sz="2800" smtClean="0"/>
          </a:p>
          <a:p>
            <a:pPr>
              <a:buFontTx/>
              <a:buNone/>
            </a:pPr>
            <a:r>
              <a:rPr lang="en-US" sz="2800" b="1" i="1" smtClean="0">
                <a:latin typeface="Courier New" pitchFamily="49" charset="0"/>
              </a:rPr>
              <a:t>node</a:t>
            </a:r>
            <a:r>
              <a:rPr lang="en-US" sz="2800" b="1" smtClean="0">
                <a:latin typeface="Courier New" pitchFamily="49" charset="0"/>
              </a:rPr>
              <a:t>.style.</a:t>
            </a:r>
            <a:r>
              <a:rPr lang="en-US" sz="2800" b="1" i="1" smtClean="0">
                <a:latin typeface="Courier New" pitchFamily="49" charset="0"/>
              </a:rPr>
              <a:t>stylename</a:t>
            </a:r>
          </a:p>
          <a:p>
            <a:pPr>
              <a:buFontTx/>
              <a:buNone/>
            </a:pPr>
            <a:endParaRPr lang="en-US" sz="2800" b="1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800" b="1" i="1" smtClean="0">
                <a:latin typeface="Courier New" pitchFamily="49" charset="0"/>
              </a:rPr>
              <a:t>node</a:t>
            </a:r>
            <a:r>
              <a:rPr lang="en-US" sz="2800" b="1" smtClean="0">
                <a:latin typeface="Courier New" pitchFamily="49" charset="0"/>
              </a:rPr>
              <a:t>.currentStyle.</a:t>
            </a:r>
            <a:r>
              <a:rPr lang="en-US" sz="2800" b="1" i="1" smtClean="0">
                <a:latin typeface="Courier New" pitchFamily="49" charset="0"/>
              </a:rPr>
              <a:t>stylename</a:t>
            </a:r>
            <a:r>
              <a:rPr lang="en-US" sz="2800" b="1" smtClean="0">
                <a:latin typeface="Courier New" pitchFamily="49" charset="0"/>
              </a:rPr>
              <a:t>	</a:t>
            </a:r>
            <a:r>
              <a:rPr lang="en-US" sz="2000" smtClean="0"/>
              <a:t>Only IE</a:t>
            </a:r>
          </a:p>
          <a:p>
            <a:pPr>
              <a:buFontTx/>
              <a:buNone/>
            </a:pPr>
            <a:endParaRPr lang="en-US" sz="2800" smtClean="0"/>
          </a:p>
          <a:p>
            <a:pPr>
              <a:buFontTx/>
              <a:buNone/>
            </a:pPr>
            <a:r>
              <a:rPr lang="en-US" sz="2800" b="1" smtClean="0">
                <a:latin typeface="Courier New" pitchFamily="49" charset="0"/>
              </a:rPr>
              <a:t>document.defaultView().</a:t>
            </a:r>
          </a:p>
          <a:p>
            <a:pPr>
              <a:buFontTx/>
              <a:buNone/>
            </a:pPr>
            <a:r>
              <a:rPr lang="en-US" sz="2800" b="1" smtClean="0">
                <a:latin typeface="Courier New" pitchFamily="49" charset="0"/>
              </a:rPr>
              <a:t>    getComputedStyle(</a:t>
            </a:r>
            <a:r>
              <a:rPr lang="en-US" sz="2800" b="1" i="1" smtClean="0">
                <a:latin typeface="Courier New" pitchFamily="49" charset="0"/>
              </a:rPr>
              <a:t>node</a:t>
            </a:r>
            <a:r>
              <a:rPr lang="en-US" sz="2800" b="1" smtClean="0">
                <a:latin typeface="Courier New" pitchFamily="49" charset="0"/>
              </a:rPr>
              <a:t>, "").</a:t>
            </a:r>
          </a:p>
          <a:p>
            <a:pPr>
              <a:buFontTx/>
              <a:buNone/>
            </a:pPr>
            <a:r>
              <a:rPr lang="en-US" sz="2800" b="1" smtClean="0">
                <a:latin typeface="Courier New" pitchFamily="49" charset="0"/>
              </a:rPr>
              <a:t>    getPropertyValue(</a:t>
            </a:r>
            <a:r>
              <a:rPr lang="en-US" sz="2800" b="1" i="1" smtClean="0">
                <a:latin typeface="Courier New" pitchFamily="49" charset="0"/>
              </a:rPr>
              <a:t>stylename</a:t>
            </a:r>
            <a:r>
              <a:rPr lang="en-US" sz="2800" b="1" smtClean="0">
                <a:latin typeface="Courier New" pitchFamily="49" charset="0"/>
              </a:rPr>
              <a:t>);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Style Names</a:t>
            </a:r>
          </a:p>
        </p:txBody>
      </p:sp>
      <p:sp>
        <p:nvSpPr>
          <p:cNvPr id="57347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smtClean="0"/>
              <a:t>CSS</a:t>
            </a:r>
          </a:p>
          <a:p>
            <a:endParaRPr lang="en-US" smtClean="0"/>
          </a:p>
          <a:p>
            <a:r>
              <a:rPr lang="en-US" b="1" smtClean="0">
                <a:latin typeface="Courier New" pitchFamily="49" charset="0"/>
              </a:rPr>
              <a:t>background-color</a:t>
            </a:r>
          </a:p>
          <a:p>
            <a:r>
              <a:rPr lang="en-US" b="1" smtClean="0">
                <a:latin typeface="Courier New" pitchFamily="49" charset="0"/>
              </a:rPr>
              <a:t>border-radius</a:t>
            </a:r>
          </a:p>
          <a:p>
            <a:r>
              <a:rPr lang="en-US" b="1" smtClean="0">
                <a:latin typeface="Courier New" pitchFamily="49" charset="0"/>
              </a:rPr>
              <a:t>font-size</a:t>
            </a:r>
          </a:p>
          <a:p>
            <a:r>
              <a:rPr lang="en-US" b="1" smtClean="0">
                <a:latin typeface="Courier New" pitchFamily="49" charset="0"/>
              </a:rPr>
              <a:t>list-style-type</a:t>
            </a:r>
          </a:p>
          <a:p>
            <a:r>
              <a:rPr lang="en-US" b="1" smtClean="0">
                <a:latin typeface="Courier New" pitchFamily="49" charset="0"/>
              </a:rPr>
              <a:t>word-spacing</a:t>
            </a:r>
          </a:p>
          <a:p>
            <a:r>
              <a:rPr lang="en-US" b="1" smtClean="0">
                <a:latin typeface="Courier New" pitchFamily="49" charset="0"/>
              </a:rPr>
              <a:t>z-index</a:t>
            </a:r>
          </a:p>
          <a:p>
            <a:r>
              <a:rPr lang="en-US" b="1" smtClean="0">
                <a:latin typeface="Courier New" pitchFamily="49" charset="0"/>
              </a:rPr>
              <a:t>float</a:t>
            </a:r>
          </a:p>
          <a:p>
            <a:endParaRPr lang="en-US" smtClean="0"/>
          </a:p>
        </p:txBody>
      </p:sp>
      <p:sp>
        <p:nvSpPr>
          <p:cNvPr id="57348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smtClean="0"/>
              <a:t>DOM</a:t>
            </a:r>
          </a:p>
          <a:p>
            <a:endParaRPr lang="en-US" smtClean="0"/>
          </a:p>
          <a:p>
            <a:r>
              <a:rPr lang="en-US" b="1" smtClean="0">
                <a:latin typeface="Courier New" pitchFamily="49" charset="0"/>
              </a:rPr>
              <a:t>backgroundColor</a:t>
            </a:r>
          </a:p>
          <a:p>
            <a:r>
              <a:rPr lang="en-US" b="1" smtClean="0">
                <a:latin typeface="Courier New" pitchFamily="49" charset="0"/>
              </a:rPr>
              <a:t>borderRadius</a:t>
            </a:r>
          </a:p>
          <a:p>
            <a:r>
              <a:rPr lang="en-US" b="1" smtClean="0">
                <a:latin typeface="Courier New" pitchFamily="49" charset="0"/>
              </a:rPr>
              <a:t>fontSize</a:t>
            </a:r>
          </a:p>
          <a:p>
            <a:r>
              <a:rPr lang="en-US" b="1" smtClean="0">
                <a:latin typeface="Courier New" pitchFamily="49" charset="0"/>
              </a:rPr>
              <a:t>listStyleType</a:t>
            </a:r>
          </a:p>
          <a:p>
            <a:r>
              <a:rPr lang="en-US" b="1" smtClean="0">
                <a:latin typeface="Courier New" pitchFamily="49" charset="0"/>
              </a:rPr>
              <a:t>wordSpacing</a:t>
            </a:r>
          </a:p>
          <a:p>
            <a:r>
              <a:rPr lang="en-US" b="1" smtClean="0">
                <a:latin typeface="Courier New" pitchFamily="49" charset="0"/>
              </a:rPr>
              <a:t>zIndex</a:t>
            </a:r>
          </a:p>
          <a:p>
            <a:r>
              <a:rPr lang="en-US" b="1" smtClean="0">
                <a:latin typeface="Courier New" pitchFamily="49" charset="0"/>
              </a:rPr>
              <a:t>cssFloat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Making Elements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document.createElement(</a:t>
            </a:r>
            <a:r>
              <a:rPr lang="en-US" sz="2400" b="1" i="1" smtClean="0">
                <a:latin typeface="Courier New" pitchFamily="49" charset="0"/>
              </a:rPr>
              <a:t>tagName</a:t>
            </a:r>
            <a:r>
              <a:rPr lang="en-US" sz="2400" b="1" smtClean="0">
                <a:latin typeface="Courier New" pitchFamily="49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document.createTextNode(</a:t>
            </a:r>
            <a:r>
              <a:rPr lang="en-US" sz="2400" b="1" i="1" smtClean="0">
                <a:latin typeface="Courier New" pitchFamily="49" charset="0"/>
              </a:rPr>
              <a:t>text</a:t>
            </a:r>
            <a:r>
              <a:rPr lang="en-US" sz="2400" b="1" smtClean="0">
                <a:latin typeface="Courier New" pitchFamily="49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i="1" smtClean="0">
                <a:latin typeface="Courier New" pitchFamily="49" charset="0"/>
              </a:rPr>
              <a:t>node</a:t>
            </a:r>
            <a:r>
              <a:rPr lang="en-US" sz="2400" b="1" smtClean="0">
                <a:latin typeface="Courier New" pitchFamily="49" charset="0"/>
              </a:rPr>
              <a:t>.cloneNode()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smtClean="0"/>
              <a:t>Clone an individual element.</a:t>
            </a:r>
          </a:p>
          <a:p>
            <a:pPr lvl="1">
              <a:lnSpc>
                <a:spcPct val="90000"/>
              </a:lnSpc>
            </a:pPr>
            <a:endParaRPr lang="en-US" sz="24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i="1" smtClean="0">
                <a:latin typeface="Courier New" pitchFamily="49" charset="0"/>
              </a:rPr>
              <a:t>node</a:t>
            </a:r>
            <a:r>
              <a:rPr lang="en-US" sz="2400" b="1" smtClean="0">
                <a:latin typeface="Courier New" pitchFamily="49" charset="0"/>
              </a:rPr>
              <a:t>.cloneNode(true)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smtClean="0"/>
              <a:t>Clone an element and all of its descendents.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400" smtClean="0"/>
              <a:t>The new nodes are not connected to the document.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Ajax</a:t>
            </a:r>
          </a:p>
        </p:txBody>
      </p:sp>
      <p:sp>
        <p:nvSpPr>
          <p:cNvPr id="17411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1596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Linking Elements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i="1" smtClean="0">
                <a:latin typeface="Courier New" pitchFamily="49" charset="0"/>
              </a:rPr>
              <a:t>node</a:t>
            </a:r>
            <a:r>
              <a:rPr lang="en-US" b="1" smtClean="0">
                <a:latin typeface="Courier New" pitchFamily="49" charset="0"/>
              </a:rPr>
              <a:t>.appendChild(</a:t>
            </a:r>
            <a:r>
              <a:rPr lang="en-US" b="1" i="1" smtClean="0">
                <a:latin typeface="Courier New" pitchFamily="49" charset="0"/>
              </a:rPr>
              <a:t>new</a:t>
            </a:r>
            <a:r>
              <a:rPr lang="en-US" b="1" smtClean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endParaRPr lang="en-US" b="1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b="1" i="1" smtClean="0">
                <a:latin typeface="Courier New" pitchFamily="49" charset="0"/>
              </a:rPr>
              <a:t>node</a:t>
            </a:r>
            <a:r>
              <a:rPr lang="en-US" b="1" smtClean="0">
                <a:latin typeface="Courier New" pitchFamily="49" charset="0"/>
              </a:rPr>
              <a:t>.insertBefore(</a:t>
            </a:r>
            <a:r>
              <a:rPr lang="en-US" b="1" i="1" smtClean="0">
                <a:latin typeface="Courier New" pitchFamily="49" charset="0"/>
              </a:rPr>
              <a:t>new</a:t>
            </a:r>
            <a:r>
              <a:rPr lang="en-US" b="1" smtClean="0">
                <a:latin typeface="Courier New" pitchFamily="49" charset="0"/>
              </a:rPr>
              <a:t>, </a:t>
            </a:r>
            <a:r>
              <a:rPr lang="en-US" b="1" i="1" smtClean="0">
                <a:latin typeface="Courier New" pitchFamily="49" charset="0"/>
              </a:rPr>
              <a:t>sibling</a:t>
            </a:r>
            <a:r>
              <a:rPr lang="en-US" b="1" smtClean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endParaRPr lang="en-US" b="1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b="1" i="1" smtClean="0">
                <a:latin typeface="Courier New" pitchFamily="49" charset="0"/>
              </a:rPr>
              <a:t>node</a:t>
            </a:r>
            <a:r>
              <a:rPr lang="en-US" b="1" smtClean="0">
                <a:latin typeface="Courier New" pitchFamily="49" charset="0"/>
              </a:rPr>
              <a:t>.replaceChild(</a:t>
            </a:r>
            <a:r>
              <a:rPr lang="en-US" b="1" i="1" smtClean="0">
                <a:latin typeface="Courier New" pitchFamily="49" charset="0"/>
              </a:rPr>
              <a:t>new</a:t>
            </a:r>
            <a:r>
              <a:rPr lang="en-US" b="1" smtClean="0">
                <a:latin typeface="Courier New" pitchFamily="49" charset="0"/>
              </a:rPr>
              <a:t>, </a:t>
            </a:r>
            <a:r>
              <a:rPr lang="en-US" b="1" i="1" smtClean="0">
                <a:latin typeface="Courier New" pitchFamily="49" charset="0"/>
              </a:rPr>
              <a:t>old</a:t>
            </a:r>
            <a:r>
              <a:rPr lang="en-US" b="1" smtClean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endParaRPr lang="en-US" b="1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800" b="1" i="1" smtClean="0">
                <a:solidFill>
                  <a:srgbClr val="FFFFCC"/>
                </a:solidFill>
                <a:latin typeface="Courier New" pitchFamily="49" charset="0"/>
              </a:rPr>
              <a:t>old.parentNode</a:t>
            </a:r>
            <a:r>
              <a:rPr lang="en-US" sz="2800" b="1" smtClean="0">
                <a:solidFill>
                  <a:srgbClr val="FFFFCC"/>
                </a:solidFill>
                <a:latin typeface="Courier New" pitchFamily="49" charset="0"/>
              </a:rPr>
              <a:t>.replaceChild(</a:t>
            </a:r>
            <a:r>
              <a:rPr lang="en-US" sz="2800" b="1" i="1" smtClean="0">
                <a:solidFill>
                  <a:srgbClr val="FFFFCC"/>
                </a:solidFill>
                <a:latin typeface="Courier New" pitchFamily="49" charset="0"/>
              </a:rPr>
              <a:t>new</a:t>
            </a:r>
            <a:r>
              <a:rPr lang="en-US" sz="2800" b="1" smtClean="0">
                <a:solidFill>
                  <a:srgbClr val="FFFFCC"/>
                </a:solidFill>
                <a:latin typeface="Courier New" pitchFamily="49" charset="0"/>
              </a:rPr>
              <a:t>, </a:t>
            </a:r>
            <a:r>
              <a:rPr lang="en-US" sz="2800" b="1" i="1" smtClean="0">
                <a:solidFill>
                  <a:srgbClr val="FFFFCC"/>
                </a:solidFill>
                <a:latin typeface="Courier New" pitchFamily="49" charset="0"/>
              </a:rPr>
              <a:t>old</a:t>
            </a:r>
            <a:r>
              <a:rPr lang="en-US" sz="2800" b="1" smtClean="0">
                <a:solidFill>
                  <a:srgbClr val="FFFFCC"/>
                </a:solidFill>
                <a:latin typeface="Courier New" pitchFamily="49" charset="0"/>
              </a:rPr>
              <a:t>)</a:t>
            </a:r>
            <a:endParaRPr lang="en-US" b="1" smtClean="0">
              <a:latin typeface="Courier New" pitchFamily="49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Removing Elements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i="1" smtClean="0">
                <a:latin typeface="Courier New" pitchFamily="49" charset="0"/>
              </a:rPr>
              <a:t>node</a:t>
            </a:r>
            <a:r>
              <a:rPr lang="en-US" b="1" smtClean="0">
                <a:latin typeface="Courier New" pitchFamily="49" charset="0"/>
              </a:rPr>
              <a:t>.removeChild(</a:t>
            </a:r>
            <a:r>
              <a:rPr lang="en-US" b="1" i="1" smtClean="0">
                <a:latin typeface="Courier New" pitchFamily="49" charset="0"/>
              </a:rPr>
              <a:t>old</a:t>
            </a:r>
            <a:r>
              <a:rPr lang="en-US" b="1" smtClean="0">
                <a:latin typeface="Courier New" pitchFamily="49" charset="0"/>
              </a:rPr>
              <a:t>)</a:t>
            </a:r>
          </a:p>
          <a:p>
            <a:pPr lvl="1">
              <a:buFontTx/>
              <a:buNone/>
            </a:pPr>
            <a:r>
              <a:rPr lang="en-US" smtClean="0"/>
              <a:t>It returns the node. </a:t>
            </a:r>
          </a:p>
          <a:p>
            <a:pPr lvl="1">
              <a:buFontTx/>
              <a:buNone/>
            </a:pPr>
            <a:r>
              <a:rPr lang="en-US" smtClean="0"/>
              <a:t>Be sure to remove any event handlers.</a:t>
            </a:r>
          </a:p>
          <a:p>
            <a:pPr lvl="1"/>
            <a:endParaRPr lang="en-US" smtClean="0"/>
          </a:p>
          <a:p>
            <a:pPr>
              <a:buFontTx/>
              <a:buNone/>
            </a:pPr>
            <a:r>
              <a:rPr lang="en-US" sz="2800" b="1" i="1" smtClean="0">
                <a:solidFill>
                  <a:srgbClr val="FFFFCC"/>
                </a:solidFill>
                <a:latin typeface="Courier New" pitchFamily="49" charset="0"/>
              </a:rPr>
              <a:t>old.parentNode</a:t>
            </a:r>
            <a:r>
              <a:rPr lang="en-US" sz="2800" b="1" smtClean="0">
                <a:solidFill>
                  <a:srgbClr val="FFFFCC"/>
                </a:solidFill>
                <a:latin typeface="Courier New" pitchFamily="49" charset="0"/>
              </a:rPr>
              <a:t>.removeChild(</a:t>
            </a:r>
            <a:r>
              <a:rPr lang="en-US" sz="2800" b="1" i="1" smtClean="0">
                <a:solidFill>
                  <a:srgbClr val="FFFFCC"/>
                </a:solidFill>
                <a:latin typeface="Courier New" pitchFamily="49" charset="0"/>
              </a:rPr>
              <a:t>old</a:t>
            </a:r>
            <a:r>
              <a:rPr lang="en-US" sz="2800" b="1" smtClean="0">
                <a:solidFill>
                  <a:srgbClr val="FFFFCC"/>
                </a:solidFill>
                <a:latin typeface="Courier New" pitchFamily="49" charset="0"/>
              </a:rPr>
              <a:t>)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innerHTML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53400" cy="4800600"/>
          </a:xfrm>
        </p:spPr>
        <p:txBody>
          <a:bodyPr/>
          <a:lstStyle/>
          <a:p>
            <a:r>
              <a:rPr lang="en-US" sz="2800" smtClean="0"/>
              <a:t>The W3C standard does not provide access to the HTML parser.</a:t>
            </a:r>
          </a:p>
          <a:p>
            <a:endParaRPr lang="en-US" sz="2800" smtClean="0"/>
          </a:p>
          <a:p>
            <a:r>
              <a:rPr lang="en-US" sz="2800" smtClean="0"/>
              <a:t>All A browsers implement Microsoft's </a:t>
            </a:r>
            <a:r>
              <a:rPr lang="en-US" sz="2800" b="1" smtClean="0">
                <a:latin typeface="Courier New" pitchFamily="49" charset="0"/>
              </a:rPr>
              <a:t>innerHTML</a:t>
            </a:r>
            <a:r>
              <a:rPr lang="en-US" sz="2800" smtClean="0"/>
              <a:t> property.</a:t>
            </a:r>
          </a:p>
          <a:p>
            <a:endParaRPr lang="en-US" sz="2800" smtClean="0"/>
          </a:p>
          <a:p>
            <a:r>
              <a:rPr lang="en-US" sz="2800" smtClean="0"/>
              <a:t>Security hazard.</a:t>
            </a:r>
          </a:p>
        </p:txBody>
      </p:sp>
      <p:graphicFrame>
        <p:nvGraphicFramePr>
          <p:cNvPr id="11266" name="Object 2"/>
          <p:cNvGraphicFramePr>
            <a:graphicFrameLocks noGrp="1" noChangeAspect="1"/>
          </p:cNvGraphicFramePr>
          <p:nvPr>
            <p:ph sz="half" idx="2"/>
          </p:nvPr>
        </p:nvGraphicFramePr>
        <p:xfrm>
          <a:off x="7391400" y="228600"/>
          <a:ext cx="1543050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Visio" r:id="rId3" imgW="1543622" imgH="1543622" progId="">
                  <p:embed/>
                </p:oleObj>
              </mc:Choice>
              <mc:Fallback>
                <p:oleObj name="Visio" r:id="rId3" imgW="1543622" imgH="1543622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228600"/>
                        <a:ext cx="1543050" cy="154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Which Way Is Better?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 smtClean="0"/>
              <a:t>It is better to build or clone elements and append them to the document?</a:t>
            </a:r>
          </a:p>
          <a:p>
            <a:pPr>
              <a:lnSpc>
                <a:spcPct val="80000"/>
              </a:lnSpc>
            </a:pPr>
            <a:endParaRPr lang="en-US" sz="2800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Or is it better to compile an HTML text and use </a:t>
            </a:r>
            <a:r>
              <a:rPr lang="en-US" sz="2800" dirty="0" err="1" smtClean="0"/>
              <a:t>innerHTML</a:t>
            </a:r>
            <a:r>
              <a:rPr lang="en-US" sz="2800" dirty="0" smtClean="0"/>
              <a:t> to realize it?</a:t>
            </a:r>
          </a:p>
          <a:p>
            <a:pPr>
              <a:lnSpc>
                <a:spcPct val="80000"/>
              </a:lnSpc>
            </a:pPr>
            <a:endParaRPr lang="en-US" sz="2800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Favor clean code and easy maintenance.</a:t>
            </a:r>
          </a:p>
          <a:p>
            <a:pPr>
              <a:lnSpc>
                <a:spcPct val="80000"/>
              </a:lnSpc>
            </a:pPr>
            <a:endParaRPr lang="en-US" sz="2800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Favor performance only in extreme cases.</a:t>
            </a:r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 smtClean="0"/>
              <a:t>The DOM is massively inefficient.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Events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7200" cy="4800600"/>
          </a:xfrm>
        </p:spPr>
        <p:txBody>
          <a:bodyPr/>
          <a:lstStyle/>
          <a:p>
            <a:r>
              <a:rPr lang="en-US" sz="2800" smtClean="0"/>
              <a:t>The browser has an event-driven, single-threaded programming model.</a:t>
            </a:r>
          </a:p>
          <a:p>
            <a:endParaRPr lang="en-US" sz="2800" smtClean="0"/>
          </a:p>
          <a:p>
            <a:r>
              <a:rPr lang="en-US" sz="2800" smtClean="0"/>
              <a:t>Events are targeted to particular nodes.</a:t>
            </a:r>
          </a:p>
          <a:p>
            <a:endParaRPr lang="en-US" sz="2800" smtClean="0"/>
          </a:p>
          <a:p>
            <a:r>
              <a:rPr lang="en-US" sz="2800" smtClean="0"/>
              <a:t>Events cause the invocation of event handler functions.</a:t>
            </a:r>
          </a:p>
        </p:txBody>
      </p:sp>
      <p:graphicFrame>
        <p:nvGraphicFramePr>
          <p:cNvPr id="12290" name="Object 2"/>
          <p:cNvGraphicFramePr>
            <a:graphicFrameLocks noGrp="1" noChangeAspect="1"/>
          </p:cNvGraphicFramePr>
          <p:nvPr>
            <p:ph sz="half" idx="2"/>
          </p:nvPr>
        </p:nvGraphicFramePr>
        <p:xfrm>
          <a:off x="7391400" y="228600"/>
          <a:ext cx="1543050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name="Visio" r:id="rId3" imgW="1543622" imgH="1543622" progId="">
                  <p:embed/>
                </p:oleObj>
              </mc:Choice>
              <mc:Fallback>
                <p:oleObj name="Visio" r:id="rId3" imgW="1543622" imgH="1543622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228600"/>
                        <a:ext cx="1543050" cy="154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Mouse Events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The target is the topmost (z-index) node containing the cursor.</a:t>
            </a:r>
          </a:p>
          <a:p>
            <a:pPr>
              <a:lnSpc>
                <a:spcPct val="90000"/>
              </a:lnSpc>
            </a:pPr>
            <a:endParaRPr lang="en-US" sz="2800" smtClean="0"/>
          </a:p>
          <a:p>
            <a:pPr>
              <a:lnSpc>
                <a:spcPct val="90000"/>
              </a:lnSpc>
            </a:pPr>
            <a:r>
              <a:rPr lang="en-US" sz="2800" smtClean="0"/>
              <a:t>click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dblclick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mousedown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mousemove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mouseout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mouseover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mouseup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Input Events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The target is the node having focus.</a:t>
            </a:r>
          </a:p>
          <a:p>
            <a:pPr>
              <a:lnSpc>
                <a:spcPct val="90000"/>
              </a:lnSpc>
            </a:pPr>
            <a:endParaRPr lang="en-US" sz="2800" smtClean="0"/>
          </a:p>
          <a:p>
            <a:pPr>
              <a:lnSpc>
                <a:spcPct val="90000"/>
              </a:lnSpc>
            </a:pPr>
            <a:r>
              <a:rPr lang="en-US" sz="2800" smtClean="0"/>
              <a:t>blur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change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focus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keydown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keypress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keyup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reset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submit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Event Handlers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 dirty="0" smtClean="0"/>
              <a:t>Netscape</a:t>
            </a:r>
          </a:p>
          <a:p>
            <a:pPr lvl="1">
              <a:buFontTx/>
              <a:buNone/>
            </a:pPr>
            <a:r>
              <a:rPr lang="en-US" b="1" i="1" dirty="0" smtClean="0">
                <a:latin typeface="Courier New" pitchFamily="49" charset="0"/>
              </a:rPr>
              <a:t>node</a:t>
            </a:r>
            <a:r>
              <a:rPr lang="en-US" b="1" dirty="0" smtClean="0">
                <a:latin typeface="Courier New" pitchFamily="49" charset="0"/>
              </a:rPr>
              <a:t>["on" + </a:t>
            </a:r>
            <a:r>
              <a:rPr lang="en-US" b="1" i="1" dirty="0" smtClean="0">
                <a:latin typeface="Courier New" pitchFamily="49" charset="0"/>
              </a:rPr>
              <a:t>type</a:t>
            </a:r>
            <a:r>
              <a:rPr lang="en-US" b="1" dirty="0" smtClean="0">
                <a:latin typeface="Courier New" pitchFamily="49" charset="0"/>
              </a:rPr>
              <a:t>] = </a:t>
            </a:r>
            <a:r>
              <a:rPr lang="en-US" b="1" i="1" dirty="0" smtClean="0">
                <a:latin typeface="Courier New" pitchFamily="49" charset="0"/>
              </a:rPr>
              <a:t>f</a:t>
            </a:r>
            <a:r>
              <a:rPr lang="en-US" b="1" dirty="0" smtClean="0">
                <a:latin typeface="Courier New" pitchFamily="49" charset="0"/>
              </a:rPr>
              <a:t>;</a:t>
            </a:r>
          </a:p>
          <a:p>
            <a:pPr lvl="1">
              <a:buFontTx/>
              <a:buNone/>
            </a:pPr>
            <a:endParaRPr lang="en-US" dirty="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800" dirty="0" smtClean="0"/>
              <a:t>Microsoft</a:t>
            </a:r>
          </a:p>
          <a:p>
            <a:pPr lvl="1">
              <a:buFontTx/>
              <a:buNone/>
            </a:pPr>
            <a:r>
              <a:rPr lang="en-US" b="1" i="1" dirty="0" err="1" smtClean="0">
                <a:latin typeface="Courier New" pitchFamily="49" charset="0"/>
              </a:rPr>
              <a:t>node</a:t>
            </a:r>
            <a:r>
              <a:rPr lang="en-US" b="1" dirty="0" err="1" smtClean="0">
                <a:latin typeface="Courier New" pitchFamily="49" charset="0"/>
              </a:rPr>
              <a:t>.attachEvent</a:t>
            </a:r>
            <a:r>
              <a:rPr lang="en-US" b="1" dirty="0" smtClean="0">
                <a:latin typeface="Courier New" pitchFamily="49" charset="0"/>
              </a:rPr>
              <a:t>("on" + </a:t>
            </a:r>
            <a:r>
              <a:rPr lang="en-US" b="1" i="1" dirty="0" smtClean="0">
                <a:latin typeface="Courier New" pitchFamily="49" charset="0"/>
              </a:rPr>
              <a:t>type</a:t>
            </a:r>
            <a:r>
              <a:rPr lang="en-US" b="1" dirty="0" smtClean="0">
                <a:latin typeface="Courier New" pitchFamily="49" charset="0"/>
              </a:rPr>
              <a:t>, </a:t>
            </a:r>
            <a:r>
              <a:rPr lang="en-US" b="1" i="1" dirty="0" smtClean="0">
                <a:latin typeface="Courier New" pitchFamily="49" charset="0"/>
              </a:rPr>
              <a:t>f</a:t>
            </a:r>
            <a:r>
              <a:rPr lang="en-US" b="1" dirty="0" smtClean="0">
                <a:latin typeface="Courier New" pitchFamily="49" charset="0"/>
              </a:rPr>
              <a:t>);</a:t>
            </a:r>
          </a:p>
          <a:p>
            <a:pPr lvl="1">
              <a:buFontTx/>
              <a:buNone/>
            </a:pPr>
            <a:endParaRPr lang="en-US" dirty="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800" b="1" dirty="0" smtClean="0"/>
              <a:t>W3C</a:t>
            </a:r>
          </a:p>
          <a:p>
            <a:pPr lvl="1">
              <a:buFontTx/>
              <a:buNone/>
            </a:pPr>
            <a:r>
              <a:rPr lang="en-US" sz="2400" b="1" i="1" dirty="0" err="1" smtClean="0">
                <a:latin typeface="Courier New" pitchFamily="49" charset="0"/>
              </a:rPr>
              <a:t>node</a:t>
            </a:r>
            <a:r>
              <a:rPr lang="en-US" sz="2400" b="1" dirty="0" err="1" smtClean="0">
                <a:latin typeface="Courier New" pitchFamily="49" charset="0"/>
              </a:rPr>
              <a:t>.addEventListener</a:t>
            </a:r>
            <a:r>
              <a:rPr lang="en-US" sz="2400" b="1" dirty="0" smtClean="0">
                <a:latin typeface="Courier New" pitchFamily="49" charset="0"/>
              </a:rPr>
              <a:t>(</a:t>
            </a:r>
            <a:r>
              <a:rPr lang="en-US" sz="2400" b="1" i="1" dirty="0" smtClean="0">
                <a:latin typeface="Courier New" pitchFamily="49" charset="0"/>
              </a:rPr>
              <a:t>type</a:t>
            </a:r>
            <a:r>
              <a:rPr lang="en-US" sz="2400" b="1" dirty="0" smtClean="0">
                <a:latin typeface="Courier New" pitchFamily="49" charset="0"/>
              </a:rPr>
              <a:t>, </a:t>
            </a:r>
            <a:r>
              <a:rPr lang="en-US" sz="2400" b="1" i="1" dirty="0" smtClean="0">
                <a:latin typeface="Courier New" pitchFamily="49" charset="0"/>
              </a:rPr>
              <a:t>f</a:t>
            </a:r>
            <a:r>
              <a:rPr lang="en-US" sz="2400" b="1" dirty="0" smtClean="0">
                <a:latin typeface="Courier New" pitchFamily="49" charset="0"/>
              </a:rPr>
              <a:t>, false);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Event Handlers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handler takes an optional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event</a:t>
            </a:r>
            <a:r>
              <a:rPr lang="en-US" dirty="0" smtClean="0"/>
              <a:t> parameter.</a:t>
            </a:r>
          </a:p>
          <a:p>
            <a:pPr lvl="1">
              <a:buFontTx/>
              <a:buNone/>
            </a:pPr>
            <a:r>
              <a:rPr lang="en-US" dirty="0" smtClean="0"/>
              <a:t>  Microsoft did not send an event parameter, using the global </a:t>
            </a:r>
            <a:r>
              <a:rPr lang="en-US" b="1" dirty="0" smtClean="0">
                <a:latin typeface="Courier New" pitchFamily="49" charset="0"/>
              </a:rPr>
              <a:t>event</a:t>
            </a:r>
            <a:r>
              <a:rPr lang="en-US" dirty="0" smtClean="0"/>
              <a:t> object instead.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Event Handlers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 b="1" smtClean="0">
                <a:latin typeface="Courier New" pitchFamily="49" charset="0"/>
              </a:rPr>
              <a:t>function (e) {</a:t>
            </a:r>
          </a:p>
          <a:p>
            <a:pPr>
              <a:buFontTx/>
              <a:buNone/>
            </a:pPr>
            <a:r>
              <a:rPr lang="en-US" sz="2800" b="1" smtClean="0">
                <a:latin typeface="Courier New" pitchFamily="49" charset="0"/>
              </a:rPr>
              <a:t>    e = e || event; </a:t>
            </a:r>
          </a:p>
          <a:p>
            <a:pPr>
              <a:buFontTx/>
              <a:buNone/>
            </a:pPr>
            <a:r>
              <a:rPr lang="en-US" sz="2800" b="1" smtClean="0">
                <a:latin typeface="Courier New" pitchFamily="49" charset="0"/>
              </a:rPr>
              <a:t>    var target = </a:t>
            </a:r>
          </a:p>
          <a:p>
            <a:pPr>
              <a:buFontTx/>
              <a:buNone/>
            </a:pPr>
            <a:r>
              <a:rPr lang="en-US" sz="2800" b="1" smtClean="0">
                <a:latin typeface="Courier New" pitchFamily="49" charset="0"/>
              </a:rPr>
              <a:t>        e.target || e.srcElement;</a:t>
            </a:r>
            <a:r>
              <a:rPr lang="en-US" sz="2800" smtClean="0"/>
              <a:t> </a:t>
            </a:r>
            <a:endParaRPr lang="en-US" sz="2800" b="1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800" b="1" smtClean="0">
                <a:latin typeface="Courier New" pitchFamily="49" charset="0"/>
              </a:rPr>
              <a:t>    ...</a:t>
            </a:r>
          </a:p>
          <a:p>
            <a:pPr>
              <a:buFontTx/>
              <a:buNone/>
            </a:pPr>
            <a:r>
              <a:rPr lang="en-US" sz="2800" b="1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A picture of Jesse James Garrett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152400"/>
            <a:ext cx="4419600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057400" y="5715000"/>
            <a:ext cx="5341938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600" dirty="0">
                <a:solidFill>
                  <a:schemeClr val="bg1"/>
                </a:solidFill>
                <a:latin typeface="+mj-lt"/>
              </a:rPr>
              <a:t>Jesse James Garrett</a:t>
            </a: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Trickling and Bubbling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Trickling is an event capturing pattern which provides compatibility with the Netscape 4 model. Avoid it.</a:t>
            </a:r>
          </a:p>
          <a:p>
            <a:endParaRPr lang="en-US" smtClean="0"/>
          </a:p>
          <a:p>
            <a:r>
              <a:rPr lang="en-US" smtClean="0"/>
              <a:t>Bubbling means that the event is given to the target, and then its parent, and then its parent, and so on until the event is canceled.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Bubble?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Suppose you have 100 draggable objects.</a:t>
            </a:r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You could attach 100 sets of event handlers to those objects.</a:t>
            </a:r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Or you could attach one set of event handlers to the container of the 100 objects.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Cancel Bubbling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Cancel bubbling to keep the parent nodes from seeing the event.</a:t>
            </a:r>
          </a:p>
          <a:p>
            <a:pPr>
              <a:lnSpc>
                <a:spcPct val="90000"/>
              </a:lnSpc>
            </a:pPr>
            <a:endParaRPr lang="en-US" sz="28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smtClean="0">
                <a:latin typeface="Courier New" pitchFamily="49" charset="0"/>
              </a:rPr>
              <a:t>    e.cancelBubble = true;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smtClean="0">
                <a:latin typeface="Courier New" pitchFamily="49" charset="0"/>
              </a:rPr>
              <a:t>    if (e.stopPropagation)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smtClean="0">
                <a:latin typeface="Courier New" pitchFamily="49" charset="0"/>
              </a:rPr>
              <a:t>        e.stopPropagation();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smtClean="0">
                <a:latin typeface="Courier New" pitchFamily="49" charset="0"/>
              </a:rPr>
              <a:t>    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 b="1" smtClean="0">
              <a:latin typeface="Courier New" pitchFamily="49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Prevent Default Action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An event handler can prevent a browser action associated with the event (such as submitting a form).</a:t>
            </a:r>
          </a:p>
          <a:p>
            <a:pPr>
              <a:lnSpc>
                <a:spcPct val="90000"/>
              </a:lnSpc>
            </a:pPr>
            <a:endParaRPr lang="en-US" sz="24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   e.returnValue = false;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   if (e.preventDefault)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       e.preventDefault();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   return false;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Performance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Touching a node has a cost.</a:t>
            </a:r>
          </a:p>
          <a:p>
            <a:r>
              <a:rPr lang="en-US" smtClean="0"/>
              <a:t>Styling can have a big cost.</a:t>
            </a:r>
          </a:p>
          <a:p>
            <a:r>
              <a:rPr lang="en-US" smtClean="0"/>
              <a:t>Reflow can have a big cost.</a:t>
            </a:r>
          </a:p>
          <a:p>
            <a:r>
              <a:rPr lang="en-US" smtClean="0"/>
              <a:t>Repaint can have a big cost.</a:t>
            </a:r>
          </a:p>
          <a:p>
            <a:r>
              <a:rPr lang="en-US" smtClean="0"/>
              <a:t>Random things like nodelist can have a big cost.</a:t>
            </a:r>
          </a:p>
          <a:p>
            <a:endParaRPr lang="en-US" smtClean="0"/>
          </a:p>
          <a:p>
            <a:r>
              <a:rPr lang="en-US" smtClean="0"/>
              <a:t>In most applications, JavaScript has a small cost.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Performance</a:t>
            </a: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Speed Tracer  [Chrome]</a:t>
            </a:r>
          </a:p>
          <a:p>
            <a:r>
              <a:rPr lang="en-US" dirty="0"/>
              <a:t>Performance </a:t>
            </a:r>
            <a:r>
              <a:rPr lang="en-US" dirty="0" smtClean="0"/>
              <a:t>Dashboard  [IE]</a:t>
            </a:r>
          </a:p>
          <a:p>
            <a:endParaRPr lang="en-US" dirty="0" smtClean="0"/>
          </a:p>
          <a:p>
            <a:r>
              <a:rPr lang="en-US" dirty="0" smtClean="0"/>
              <a:t>Optimization without good performance data is a waste of time.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 small amount of JavaScript can transform the DOM (one of the world’s awfullest APIs) into something pleasant and productive.</a:t>
            </a:r>
            <a:br>
              <a:rPr lang="en-US" smtClean="0"/>
            </a:br>
            <a:endParaRPr lang="en-US" smtClean="0"/>
          </a:p>
        </p:txBody>
      </p:sp>
      <p:sp>
        <p:nvSpPr>
          <p:cNvPr id="8704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endParaRPr lang="en-US" smtClean="0"/>
          </a:p>
          <a:p>
            <a:r>
              <a:rPr lang="en-US" smtClean="0"/>
              <a:t>Ajax libraries are fun and easy to make.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Libraries</a:t>
            </a:r>
            <a:endParaRPr lang="en-US" dirty="0" smtClean="0"/>
          </a:p>
        </p:txBody>
      </p:sp>
      <p:sp>
        <p:nvSpPr>
          <p:cNvPr id="880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Portability</a:t>
            </a:r>
          </a:p>
          <a:p>
            <a:r>
              <a:rPr lang="en-US" smtClean="0"/>
              <a:t>Correction</a:t>
            </a:r>
          </a:p>
          <a:p>
            <a:r>
              <a:rPr lang="en-US" smtClean="0"/>
              <a:t>Model</a:t>
            </a:r>
          </a:p>
          <a:p>
            <a:r>
              <a:rPr lang="en-US" smtClean="0"/>
              <a:t>Widgets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How to choose?</a:t>
            </a:r>
          </a:p>
        </p:txBody>
      </p:sp>
      <p:sp>
        <p:nvSpPr>
          <p:cNvPr id="90115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It would take longer to do a complete evaluation of all of the existing </a:t>
            </a:r>
            <a:r>
              <a:rPr lang="en-US" dirty="0" smtClean="0"/>
              <a:t>libraries </a:t>
            </a:r>
            <a:r>
              <a:rPr lang="en-US" dirty="0" smtClean="0"/>
              <a:t>than to build a new one from scratch.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Subject all of the </a:t>
            </a:r>
            <a:br>
              <a:rPr lang="en-US" dirty="0" smtClean="0"/>
            </a:br>
            <a:r>
              <a:rPr lang="en-US" dirty="0" smtClean="0"/>
              <a:t>candidates to </a:t>
            </a:r>
            <a:r>
              <a:rPr lang="en-US" dirty="0" err="1" smtClean="0"/>
              <a:t>JSLint</a:t>
            </a:r>
            <a:r>
              <a:rPr lang="en-US" dirty="0" smtClean="0"/>
              <a:t>.</a:t>
            </a:r>
          </a:p>
        </p:txBody>
      </p:sp>
      <p:sp>
        <p:nvSpPr>
          <p:cNvPr id="92163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Ajax</a:t>
            </a:r>
          </a:p>
        </p:txBody>
      </p:sp>
      <p:sp>
        <p:nvSpPr>
          <p:cNvPr id="1945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2005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Division of Labor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How is the application divided between the browser and the server?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Pendulum of Despair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sz="4800" smtClean="0"/>
              <a:t>Server                                 </a:t>
            </a:r>
            <a:endParaRPr lang="en-US" smtClean="0"/>
          </a:p>
          <a:p>
            <a:pPr algn="l"/>
            <a:r>
              <a:rPr lang="en-US" smtClean="0"/>
              <a:t>The browser </a:t>
            </a:r>
          </a:p>
          <a:p>
            <a:pPr algn="l"/>
            <a:r>
              <a:rPr lang="en-US" smtClean="0"/>
              <a:t>is a terminal.</a:t>
            </a:r>
          </a:p>
        </p:txBody>
      </p:sp>
      <p:sp>
        <p:nvSpPr>
          <p:cNvPr id="106500" name="Line 4"/>
          <p:cNvSpPr>
            <a:spLocks noChangeShapeType="1"/>
          </p:cNvSpPr>
          <p:nvPr/>
        </p:nvSpPr>
        <p:spPr bwMode="auto">
          <a:xfrm flipH="1">
            <a:off x="2103438" y="946150"/>
            <a:ext cx="2366962" cy="3138488"/>
          </a:xfrm>
          <a:prstGeom prst="line">
            <a:avLst/>
          </a:prstGeom>
          <a:noFill/>
          <a:ln w="38100">
            <a:solidFill>
              <a:srgbClr val="FF99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Pendulum of Despair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sz="4800" smtClean="0"/>
              <a:t>Server                                 </a:t>
            </a:r>
          </a:p>
          <a:p>
            <a:pPr algn="l"/>
            <a:r>
              <a:rPr lang="en-US" smtClean="0"/>
              <a:t>The browser </a:t>
            </a:r>
          </a:p>
          <a:p>
            <a:pPr algn="l"/>
            <a:r>
              <a:rPr lang="en-US" smtClean="0"/>
              <a:t>is a terminal.</a:t>
            </a:r>
          </a:p>
          <a:p>
            <a:pPr algn="l"/>
            <a:endParaRPr lang="en-US" sz="4800" smtClean="0"/>
          </a:p>
        </p:txBody>
      </p:sp>
      <p:sp>
        <p:nvSpPr>
          <p:cNvPr id="107524" name="Line 4"/>
          <p:cNvSpPr>
            <a:spLocks noChangeShapeType="1"/>
          </p:cNvSpPr>
          <p:nvPr/>
        </p:nvSpPr>
        <p:spPr bwMode="auto">
          <a:xfrm>
            <a:off x="4459288" y="954088"/>
            <a:ext cx="2398712" cy="3181350"/>
          </a:xfrm>
          <a:prstGeom prst="line">
            <a:avLst/>
          </a:prstGeom>
          <a:noFill/>
          <a:ln w="38100">
            <a:solidFill>
              <a:srgbClr val="FF99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>
              <a:spcBef>
                <a:spcPct val="20000"/>
              </a:spcBef>
              <a:defRPr/>
            </a:pPr>
            <a:r>
              <a:rPr lang="en-US" sz="4800" kern="0" dirty="0">
                <a:solidFill>
                  <a:schemeClr val="bg1"/>
                </a:solidFill>
                <a:latin typeface="+mn-lt"/>
              </a:rPr>
              <a:t>Browser</a:t>
            </a:r>
          </a:p>
          <a:p>
            <a:pPr algn="r" eaLnBrk="0" hangingPunct="0">
              <a:spcBef>
                <a:spcPct val="20000"/>
              </a:spcBef>
              <a:defRPr/>
            </a:pPr>
            <a:r>
              <a:rPr lang="en-US" sz="3200" kern="0" dirty="0">
                <a:solidFill>
                  <a:schemeClr val="bg1"/>
                </a:solidFill>
                <a:latin typeface="+mn-lt"/>
              </a:rPr>
              <a:t>The server is </a:t>
            </a:r>
          </a:p>
          <a:p>
            <a:pPr algn="r" eaLnBrk="0" hangingPunct="0">
              <a:spcBef>
                <a:spcPct val="20000"/>
              </a:spcBef>
              <a:defRPr/>
            </a:pPr>
            <a:r>
              <a:rPr lang="en-US" sz="3200" kern="0" dirty="0">
                <a:solidFill>
                  <a:schemeClr val="bg1"/>
                </a:solidFill>
                <a:latin typeface="+mn-lt"/>
              </a:rPr>
              <a:t>a file system.</a:t>
            </a:r>
          </a:p>
          <a:p>
            <a:pPr algn="r" eaLnBrk="0" hangingPunct="0">
              <a:spcBef>
                <a:spcPct val="20000"/>
              </a:spcBef>
              <a:defRPr/>
            </a:pPr>
            <a:endParaRPr lang="en-US" sz="4800" kern="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Seek the Middle Way.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pleasant dialogue between specialized peers.</a:t>
            </a:r>
          </a:p>
          <a:p>
            <a:endParaRPr lang="en-US" dirty="0"/>
          </a:p>
          <a:p>
            <a:r>
              <a:rPr lang="en-US" dirty="0" smtClean="0"/>
              <a:t>Minimize the volume of traffic.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2870200" y="685800"/>
            <a:ext cx="39116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Cheltenhm BdHd BT" pitchFamily="18" charset="0"/>
              </a:rPr>
              <a:t>Word Processing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185863" y="4611688"/>
            <a:ext cx="31321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Cheltenhm BdHd BT" pitchFamily="18" charset="0"/>
              </a:rPr>
              <a:t>Shared Logic</a:t>
            </a:r>
          </a:p>
        </p:txBody>
      </p:sp>
      <p:sp>
        <p:nvSpPr>
          <p:cNvPr id="20484" name="Text Box 5"/>
          <p:cNvSpPr txBox="1">
            <a:spLocks noChangeArrowheads="1"/>
          </p:cNvSpPr>
          <p:nvPr/>
        </p:nvSpPr>
        <p:spPr bwMode="auto">
          <a:xfrm>
            <a:off x="1385888" y="1789113"/>
            <a:ext cx="2732087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4000">
                <a:solidFill>
                  <a:schemeClr val="bg1"/>
                </a:solidFill>
                <a:latin typeface="Cheltenhm BdHd BT" pitchFamily="18" charset="0"/>
              </a:rPr>
              <a:t>Binary</a:t>
            </a:r>
          </a:p>
          <a:p>
            <a:pPr algn="ctr"/>
            <a:r>
              <a:rPr lang="en-US" sz="4000">
                <a:solidFill>
                  <a:schemeClr val="bg1"/>
                </a:solidFill>
                <a:latin typeface="Cheltenhm BdHd BT" pitchFamily="18" charset="0"/>
              </a:rPr>
              <a:t>Proprietary</a:t>
            </a:r>
          </a:p>
        </p:txBody>
      </p:sp>
      <p:sp>
        <p:nvSpPr>
          <p:cNvPr id="20485" name="Line 6"/>
          <p:cNvSpPr>
            <a:spLocks noChangeShapeType="1"/>
          </p:cNvSpPr>
          <p:nvPr/>
        </p:nvSpPr>
        <p:spPr bwMode="auto">
          <a:xfrm flipV="1">
            <a:off x="2819400" y="1447800"/>
            <a:ext cx="1752600" cy="4572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6" name="Line 11"/>
          <p:cNvSpPr>
            <a:spLocks noChangeShapeType="1"/>
          </p:cNvSpPr>
          <p:nvPr/>
        </p:nvSpPr>
        <p:spPr bwMode="auto">
          <a:xfrm flipV="1">
            <a:off x="2743200" y="3124200"/>
            <a:ext cx="0" cy="3810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7" name="Text Box 5"/>
          <p:cNvSpPr txBox="1">
            <a:spLocks noChangeArrowheads="1"/>
          </p:cNvSpPr>
          <p:nvPr/>
        </p:nvSpPr>
        <p:spPr bwMode="auto">
          <a:xfrm>
            <a:off x="5737225" y="1752600"/>
            <a:ext cx="181292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4000">
                <a:solidFill>
                  <a:schemeClr val="bg1"/>
                </a:solidFill>
                <a:latin typeface="Cheltenhm BdHd BT" pitchFamily="18" charset="0"/>
              </a:rPr>
              <a:t>Textual</a:t>
            </a:r>
          </a:p>
          <a:p>
            <a:pPr algn="ctr"/>
            <a:r>
              <a:rPr lang="en-US" sz="4000">
                <a:solidFill>
                  <a:schemeClr val="bg1"/>
                </a:solidFill>
                <a:latin typeface="Cheltenhm BdHd BT" pitchFamily="18" charset="0"/>
              </a:rPr>
              <a:t>Open</a:t>
            </a:r>
          </a:p>
        </p:txBody>
      </p:sp>
      <p:sp>
        <p:nvSpPr>
          <p:cNvPr id="20488" name="Text Box 3"/>
          <p:cNvSpPr txBox="1">
            <a:spLocks noChangeArrowheads="1"/>
          </p:cNvSpPr>
          <p:nvPr/>
        </p:nvSpPr>
        <p:spPr bwMode="auto">
          <a:xfrm>
            <a:off x="1411288" y="3508375"/>
            <a:ext cx="268128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Cheltenhm BdHd BT" pitchFamily="18" charset="0"/>
              </a:rPr>
              <a:t>Standalone</a:t>
            </a:r>
          </a:p>
        </p:txBody>
      </p:sp>
      <p:sp>
        <p:nvSpPr>
          <p:cNvPr id="20489" name="Text Box 3"/>
          <p:cNvSpPr txBox="1">
            <a:spLocks noChangeArrowheads="1"/>
          </p:cNvSpPr>
          <p:nvPr/>
        </p:nvSpPr>
        <p:spPr bwMode="auto">
          <a:xfrm>
            <a:off x="533400" y="5715000"/>
            <a:ext cx="443706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Cheltenhm BdHd BT" pitchFamily="18" charset="0"/>
              </a:rPr>
              <a:t>Personal Computer</a:t>
            </a:r>
          </a:p>
        </p:txBody>
      </p:sp>
      <p:sp>
        <p:nvSpPr>
          <p:cNvPr id="20490" name="Line 6"/>
          <p:cNvSpPr>
            <a:spLocks noChangeShapeType="1"/>
          </p:cNvSpPr>
          <p:nvPr/>
        </p:nvSpPr>
        <p:spPr bwMode="auto">
          <a:xfrm flipH="1" flipV="1">
            <a:off x="4838700" y="1447800"/>
            <a:ext cx="1714500" cy="3810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 flipV="1">
            <a:off x="2743200" y="4191000"/>
            <a:ext cx="0" cy="3810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2" name="Line 11"/>
          <p:cNvSpPr>
            <a:spLocks noChangeShapeType="1"/>
          </p:cNvSpPr>
          <p:nvPr/>
        </p:nvSpPr>
        <p:spPr bwMode="auto">
          <a:xfrm flipV="1">
            <a:off x="2743200" y="5334000"/>
            <a:ext cx="0" cy="3810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RUNOFF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.SK 1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Text processing and word processing systems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typically require additional information to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be interspersed among the natural text of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the document being processed.  This added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information, called "markup", serves two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purposes: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.TB 4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.OF 4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.SK 1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1.#Separating the logical elements of the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document; and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.OF 4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.SK 1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2.#Specifying the processing functions to be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performed on those elements.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.OF 0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.SK 1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heltenhm BdHd BT"/>
        <a:ea typeface=""/>
        <a:cs typeface=""/>
      </a:majorFont>
      <a:minorFont>
        <a:latin typeface="Cheltenhm BdHd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10086</TotalTime>
  <Words>1703</Words>
  <Application>Microsoft Office PowerPoint</Application>
  <PresentationFormat>On-screen Show (4:3)</PresentationFormat>
  <Paragraphs>420</Paragraphs>
  <Slides>73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2" baseType="lpstr">
      <vt:lpstr>Arial</vt:lpstr>
      <vt:lpstr>Calibri</vt:lpstr>
      <vt:lpstr>Cheltenhm BdCn BT</vt:lpstr>
      <vt:lpstr>Cheltenhm BdHd BT</vt:lpstr>
      <vt:lpstr>Cheltenhm BdItHd BT</vt:lpstr>
      <vt:lpstr>Cheltenhm XBdCn BT</vt:lpstr>
      <vt:lpstr>Courier New</vt:lpstr>
      <vt:lpstr>Default Design</vt:lpstr>
      <vt:lpstr>Visio</vt:lpstr>
      <vt:lpstr>PowerPoint Presentation</vt:lpstr>
      <vt:lpstr>“all the world’s a page and all the men and women merely pointers and clickers.”  </vt:lpstr>
      <vt:lpstr>PowerPoint Presentation</vt:lpstr>
      <vt:lpstr>PowerPoint Presentation</vt:lpstr>
      <vt:lpstr>Ajax</vt:lpstr>
      <vt:lpstr>PowerPoint Presentation</vt:lpstr>
      <vt:lpstr>Ajax</vt:lpstr>
      <vt:lpstr>PowerPoint Presentation</vt:lpstr>
      <vt:lpstr>RUNOFF</vt:lpstr>
      <vt:lpstr>GML</vt:lpstr>
      <vt:lpstr>PowerPoint Presentation</vt:lpstr>
      <vt:lpstr>Brian Reid’s Scribe</vt:lpstr>
      <vt:lpstr>Scribe</vt:lpstr>
      <vt:lpstr>PowerPoint Presentation</vt:lpstr>
      <vt:lpstr>HTML was not  state-of-the-art  when it was introduced  in the late 20th century.</vt:lpstr>
      <vt:lpstr>A lot of people looked at the WWW and thought it didn’t have what it takes.</vt:lpstr>
      <vt:lpstr>The web standards were grown from a naïve hypertext system under intense, highly unstable competitive pressure.</vt:lpstr>
      <vt:lpstr>It wasn’t designed to do all of this Ajax stuff.</vt:lpstr>
      <vt:lpstr>HTML</vt:lpstr>
      <vt:lpstr>Two forms for writing outlines</vt:lpstr>
      <vt:lpstr>Web page is not a page</vt:lpstr>
      <vt:lpstr>SGML Strikes Back</vt:lpstr>
      <vt:lpstr>CSS</vt:lpstr>
      <vt:lpstr>CSS’s Five Big Problems</vt:lpstr>
      <vt:lpstr>CODEpendence</vt:lpstr>
      <vt:lpstr>If that was all there was, the web would have been replaced by now.</vt:lpstr>
      <vt:lpstr>“Another software technology will come along and kill off the Web, just as it killed News, Gopher, et al. And that judgment day will arrive very soon -- in the next two to three years”</vt:lpstr>
      <vt:lpstr>JavaScript</vt:lpstr>
      <vt:lpstr>The Document Object Model</vt:lpstr>
      <vt:lpstr>In the original Netscape model, not all elements were scriptable.</vt:lpstr>
      <vt:lpstr>Browser</vt:lpstr>
      <vt:lpstr>Scripted Browser</vt:lpstr>
      <vt:lpstr>&lt;script&gt;&lt;/script&gt;</vt:lpstr>
      <vt:lpstr>document.write</vt:lpstr>
      <vt:lpstr>&lt;script&gt;&lt;/script&gt;</vt:lpstr>
      <vt:lpstr>Document Tree Structure</vt:lpstr>
      <vt:lpstr>child, sibling, parent</vt:lpstr>
      <vt:lpstr>child, sibling, parent</vt:lpstr>
      <vt:lpstr>child, sibling, parent</vt:lpstr>
      <vt:lpstr>child, sibling, parent</vt:lpstr>
      <vt:lpstr>Walk the DOM</vt:lpstr>
      <vt:lpstr>getElementsByClassName</vt:lpstr>
      <vt:lpstr>childNodes</vt:lpstr>
      <vt:lpstr>Retrieving Nodes</vt:lpstr>
      <vt:lpstr>Manipulating Elements</vt:lpstr>
      <vt:lpstr>Manipulating Elements</vt:lpstr>
      <vt:lpstr>Style</vt:lpstr>
      <vt:lpstr>Style Names</vt:lpstr>
      <vt:lpstr>Making Elements</vt:lpstr>
      <vt:lpstr>Linking Elements</vt:lpstr>
      <vt:lpstr>Removing Elements</vt:lpstr>
      <vt:lpstr>innerHTML</vt:lpstr>
      <vt:lpstr>Which Way Is Better?</vt:lpstr>
      <vt:lpstr>Events</vt:lpstr>
      <vt:lpstr>Mouse Events</vt:lpstr>
      <vt:lpstr>Input Events</vt:lpstr>
      <vt:lpstr>Event Handlers</vt:lpstr>
      <vt:lpstr>Event Handlers</vt:lpstr>
      <vt:lpstr>Event Handlers</vt:lpstr>
      <vt:lpstr>Trickling and Bubbling</vt:lpstr>
      <vt:lpstr>Why Bubble?</vt:lpstr>
      <vt:lpstr>Cancel Bubbling</vt:lpstr>
      <vt:lpstr>Prevent Default Action</vt:lpstr>
      <vt:lpstr>Performance</vt:lpstr>
      <vt:lpstr>Performance</vt:lpstr>
      <vt:lpstr>A small amount of JavaScript can transform the DOM (one of the world’s awfullest APIs) into something pleasant and productive. </vt:lpstr>
      <vt:lpstr>JavaScript Libraries</vt:lpstr>
      <vt:lpstr>How to choose?</vt:lpstr>
      <vt:lpstr>Subject all of the  candidates to JSLint.</vt:lpstr>
      <vt:lpstr>Division of Labor</vt:lpstr>
      <vt:lpstr>Pendulum of Despair</vt:lpstr>
      <vt:lpstr>Pendulum of Despair</vt:lpstr>
      <vt:lpstr>Seek the Middle Way.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Crockford On JavaScript</dc:title>
  <dc:subject>Episode IV: The Metamorphosis of Ajax</dc:subject>
  <dc:creator>Douglas Crockford</dc:creator>
  <cp:lastModifiedBy>Douglas Crockford</cp:lastModifiedBy>
  <cp:revision>296</cp:revision>
  <dcterms:created xsi:type="dcterms:W3CDTF">2009-10-26T16:53:11Z</dcterms:created>
  <dcterms:modified xsi:type="dcterms:W3CDTF">2015-11-30T19:59:45Z</dcterms:modified>
</cp:coreProperties>
</file>