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1"/>
  </p:notesMasterIdLst>
  <p:sldIdLst>
    <p:sldId id="918" r:id="rId2"/>
    <p:sldId id="1114" r:id="rId3"/>
    <p:sldId id="1214" r:id="rId4"/>
    <p:sldId id="1113" r:id="rId5"/>
    <p:sldId id="1169" r:id="rId6"/>
    <p:sldId id="1167" r:id="rId7"/>
    <p:sldId id="1159" r:id="rId8"/>
    <p:sldId id="1200" r:id="rId9"/>
    <p:sldId id="1164" r:id="rId10"/>
    <p:sldId id="1165" r:id="rId11"/>
    <p:sldId id="1170" r:id="rId12"/>
    <p:sldId id="1135" r:id="rId13"/>
    <p:sldId id="1166" r:id="rId14"/>
    <p:sldId id="1109" r:id="rId15"/>
    <p:sldId id="1108" r:id="rId16"/>
    <p:sldId id="1172" r:id="rId17"/>
    <p:sldId id="1171" r:id="rId18"/>
    <p:sldId id="1242" r:id="rId19"/>
    <p:sldId id="1236" r:id="rId20"/>
    <p:sldId id="1237" r:id="rId21"/>
    <p:sldId id="1238" r:id="rId22"/>
    <p:sldId id="1239" r:id="rId23"/>
    <p:sldId id="1240" r:id="rId24"/>
    <p:sldId id="1241" r:id="rId25"/>
    <p:sldId id="1137" r:id="rId26"/>
    <p:sldId id="1111" r:id="rId27"/>
    <p:sldId id="957" r:id="rId28"/>
    <p:sldId id="1198" r:id="rId29"/>
    <p:sldId id="1163" r:id="rId30"/>
    <p:sldId id="1174" r:id="rId31"/>
    <p:sldId id="1173" r:id="rId32"/>
    <p:sldId id="1208" r:id="rId33"/>
    <p:sldId id="1212" r:id="rId34"/>
    <p:sldId id="1213" r:id="rId35"/>
    <p:sldId id="1224" r:id="rId36"/>
    <p:sldId id="1225" r:id="rId37"/>
    <p:sldId id="1226" r:id="rId38"/>
    <p:sldId id="1223" r:id="rId39"/>
    <p:sldId id="1221" r:id="rId40"/>
    <p:sldId id="1161" r:id="rId41"/>
    <p:sldId id="1207" r:id="rId42"/>
    <p:sldId id="1206" r:id="rId43"/>
    <p:sldId id="1215" r:id="rId44"/>
    <p:sldId id="1216" r:id="rId45"/>
    <p:sldId id="1160" r:id="rId46"/>
    <p:sldId id="1201" r:id="rId47"/>
    <p:sldId id="1176" r:id="rId48"/>
    <p:sldId id="1157" r:id="rId49"/>
    <p:sldId id="1177" r:id="rId50"/>
    <p:sldId id="1096" r:id="rId51"/>
    <p:sldId id="1199" r:id="rId52"/>
    <p:sldId id="1098" r:id="rId53"/>
    <p:sldId id="1099" r:id="rId54"/>
    <p:sldId id="1100" r:id="rId55"/>
    <p:sldId id="1138" r:id="rId56"/>
    <p:sldId id="1139" r:id="rId57"/>
    <p:sldId id="1140" r:id="rId58"/>
    <p:sldId id="1141" r:id="rId59"/>
    <p:sldId id="1143" r:id="rId60"/>
    <p:sldId id="1218" r:id="rId61"/>
    <p:sldId id="1227" r:id="rId62"/>
    <p:sldId id="1211" r:id="rId63"/>
    <p:sldId id="1219" r:id="rId64"/>
    <p:sldId id="1179" r:id="rId65"/>
    <p:sldId id="1180" r:id="rId66"/>
    <p:sldId id="1182" r:id="rId67"/>
    <p:sldId id="1203" r:id="rId68"/>
    <p:sldId id="1178" r:id="rId69"/>
    <p:sldId id="1183" r:id="rId70"/>
    <p:sldId id="1184" r:id="rId71"/>
    <p:sldId id="1204" r:id="rId72"/>
    <p:sldId id="1188" r:id="rId73"/>
    <p:sldId id="1222" r:id="rId74"/>
    <p:sldId id="1228" r:id="rId75"/>
    <p:sldId id="1205" r:id="rId76"/>
    <p:sldId id="1190" r:id="rId77"/>
    <p:sldId id="1194" r:id="rId78"/>
    <p:sldId id="1195" r:id="rId79"/>
    <p:sldId id="785" r:id="rId80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82"/>
      <p:bold r:id="rId83"/>
      <p:italic r:id="rId84"/>
      <p:boldItalic r:id="rId85"/>
    </p:embeddedFont>
    <p:embeddedFont>
      <p:font typeface="Cheltenhm BdItHd BT" panose="02040703050705090403" pitchFamily="18" charset="0"/>
      <p:regular r:id="rId86"/>
    </p:embeddedFont>
    <p:embeddedFont>
      <p:font typeface="Palatino Sans Com" panose="020C0503050509020803" pitchFamily="34" charset="0"/>
      <p:regular r:id="rId87"/>
      <p:bold r:id="rId88"/>
      <p:italic r:id="rId89"/>
      <p:boldItalic r:id="rId90"/>
    </p:embeddedFont>
    <p:embeddedFont>
      <p:font typeface="Palatino Linotype" panose="02040502050505030304" pitchFamily="18" charset="0"/>
      <p:regular r:id="rId91"/>
      <p:bold r:id="rId92"/>
      <p:italic r:id="rId93"/>
      <p:boldItalic r:id="rId94"/>
    </p:embeddedFont>
    <p:embeddedFont>
      <p:font typeface="Patua One" panose="02000000000000000000" pitchFamily="50" charset="0"/>
      <p:regular r:id="rId95"/>
    </p:embeddedFont>
    <p:embeddedFont>
      <p:font typeface="Cheltenhm BdHd BT" panose="02040703050705020403" pitchFamily="18" charset="0"/>
      <p:regular r:id="rId96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008000"/>
    <a:srgbClr val="99FF66"/>
    <a:srgbClr val="FFFF99"/>
    <a:srgbClr val="FF99CC"/>
    <a:srgbClr val="99CCFF"/>
    <a:srgbClr val="FFFFFF"/>
    <a:srgbClr val="FF505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6" autoAdjust="0"/>
    <p:restoredTop sz="86384" autoAdjust="0"/>
  </p:normalViewPr>
  <p:slideViewPr>
    <p:cSldViewPr snapToGrid="0">
      <p:cViewPr varScale="1">
        <p:scale>
          <a:sx n="77" d="100"/>
          <a:sy n="77" d="100"/>
        </p:scale>
        <p:origin x="1509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9.fntdata"/><Relationship Id="rId95" Type="http://schemas.openxmlformats.org/officeDocument/2006/relationships/font" Target="fonts/font14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font" Target="fonts/font10.fntdata"/><Relationship Id="rId96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4" Type="http://schemas.openxmlformats.org/officeDocument/2006/relationships/font" Target="fonts/font13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6.fntdata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2.fntdata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5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5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0C4A4F-4FDB-4476-8E43-8AFADDAA76E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12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4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Palatino Linotype" panose="020405020505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latin typeface="Palatino Linotype" panose="0204050205050503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5455ED-7CA6-4D15-8064-E7192D448F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7EE68D-7FB9-43B5-A2C1-A8904FF4B4A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B3A57D-C169-4004-89F3-F816B1E40C1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alatino Linotype" panose="020405020505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Palatino Linotype" panose="02040502050505030304" pitchFamily="18" charset="0"/>
              </a:defRPr>
            </a:lvl1pPr>
            <a:lvl2pPr>
              <a:defRPr b="1">
                <a:latin typeface="Palatino Linotype" panose="02040502050505030304" pitchFamily="18" charset="0"/>
              </a:defRPr>
            </a:lvl2pPr>
            <a:lvl3pPr>
              <a:defRPr b="1">
                <a:latin typeface="Palatino Linotype" panose="02040502050505030304" pitchFamily="18" charset="0"/>
              </a:defRPr>
            </a:lvl3pPr>
            <a:lvl4pPr>
              <a:defRPr b="1">
                <a:latin typeface="Palatino Linotype" panose="02040502050505030304" pitchFamily="18" charset="0"/>
              </a:defRPr>
            </a:lvl4pPr>
            <a:lvl5pPr>
              <a:defRPr b="1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64E31F-C093-4FDF-8B35-CB4205B094C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1A5A72-037A-45AD-B641-C7869968764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alatino Linotype" panose="020405020505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 b="1">
                <a:latin typeface="Palatino Linotype" panose="02040502050505030304" pitchFamily="18" charset="0"/>
              </a:defRPr>
            </a:lvl1pPr>
            <a:lvl2pPr>
              <a:defRPr sz="2400" b="1">
                <a:latin typeface="Palatino Linotype" panose="02040502050505030304" pitchFamily="18" charset="0"/>
              </a:defRPr>
            </a:lvl2pPr>
            <a:lvl3pPr>
              <a:defRPr sz="2000" b="1">
                <a:latin typeface="Palatino Linotype" panose="02040502050505030304" pitchFamily="18" charset="0"/>
              </a:defRPr>
            </a:lvl3pPr>
            <a:lvl4pPr>
              <a:defRPr sz="1800" b="1">
                <a:latin typeface="Palatino Linotype" panose="02040502050505030304" pitchFamily="18" charset="0"/>
              </a:defRPr>
            </a:lvl4pPr>
            <a:lvl5pPr>
              <a:defRPr sz="1800" b="1">
                <a:latin typeface="Palatino Linotype" panose="0204050205050503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 b="1">
                <a:latin typeface="Palatino Linotype" panose="02040502050505030304" pitchFamily="18" charset="0"/>
              </a:defRPr>
            </a:lvl1pPr>
            <a:lvl2pPr>
              <a:defRPr sz="2400" b="1">
                <a:latin typeface="Palatino Linotype" panose="02040502050505030304" pitchFamily="18" charset="0"/>
              </a:defRPr>
            </a:lvl2pPr>
            <a:lvl3pPr>
              <a:defRPr sz="2000" b="1">
                <a:latin typeface="Palatino Linotype" panose="02040502050505030304" pitchFamily="18" charset="0"/>
              </a:defRPr>
            </a:lvl3pPr>
            <a:lvl4pPr>
              <a:defRPr sz="1800" b="1">
                <a:latin typeface="Palatino Linotype" panose="02040502050505030304" pitchFamily="18" charset="0"/>
              </a:defRPr>
            </a:lvl4pPr>
            <a:lvl5pPr>
              <a:defRPr sz="1800" b="1">
                <a:latin typeface="Palatino Linotype" panose="0204050205050503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B9DA86-9468-47B7-9FEA-2D017740292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alatino Linotype" panose="020405020505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2000">
                <a:latin typeface="Palatino Linotype" panose="02040502050505030304" pitchFamily="18" charset="0"/>
              </a:defRPr>
            </a:lvl2pPr>
            <a:lvl3pPr>
              <a:defRPr sz="18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2000">
                <a:latin typeface="Palatino Linotype" panose="02040502050505030304" pitchFamily="18" charset="0"/>
              </a:defRPr>
            </a:lvl2pPr>
            <a:lvl3pPr>
              <a:defRPr sz="18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10FC52-3B80-4438-A1AD-1E53E037F4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alatino Linotype" panose="020405020505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965277-4CF5-43AC-9F49-043F646C5D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1916A9-5D63-41C8-A2FE-81B8D443A4C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4C61E-F407-4D54-A67B-3A350C103B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B93FD-725B-4AF8-AA40-9F30A1CFDB0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3DD7551-992F-46A6-9F54-0F3B581DB19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2000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5120"/>
            <a:ext cx="9144000" cy="4106691"/>
          </a:xfrm>
        </p:spPr>
        <p:txBody>
          <a:bodyPr anchor="ctr"/>
          <a:lstStyle/>
          <a:p>
            <a:r>
              <a:rPr lang="en-US" sz="9600" smtClean="0"/>
              <a:t>The </a:t>
            </a:r>
            <a:br>
              <a:rPr lang="en-US" sz="9600" smtClean="0"/>
            </a:br>
            <a:r>
              <a:rPr lang="en-US" sz="9600" smtClean="0"/>
              <a:t>Better </a:t>
            </a:r>
            <a:br>
              <a:rPr lang="en-US" sz="9600" smtClean="0"/>
            </a:br>
            <a:r>
              <a:rPr lang="en-US" sz="9600" smtClean="0"/>
              <a:t>Parts</a:t>
            </a:r>
            <a:r>
              <a:rPr lang="en-US" sz="6000" dirty="0"/>
              <a:t/>
            </a:r>
            <a:br>
              <a:rPr lang="en-US" sz="6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9233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made every mistake with JavaScript you could make.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682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3423" y="1696370"/>
            <a:ext cx="68499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err="1" smtClean="0">
                <a:solidFill>
                  <a:schemeClr val="bg1"/>
                </a:solidFill>
                <a:latin typeface="Patua One" panose="02000000000000000000" pitchFamily="50" charset="0"/>
              </a:rPr>
              <a:t>J</a:t>
            </a:r>
            <a:r>
              <a:rPr lang="en-US" sz="20000" u="sng" dirty="0" err="1" smtClean="0">
                <a:solidFill>
                  <a:schemeClr val="bg1"/>
                </a:solidFill>
                <a:latin typeface="Patua One" panose="02000000000000000000" pitchFamily="50" charset="0"/>
              </a:rPr>
              <a:t>SLint</a:t>
            </a:r>
            <a:endParaRPr lang="en-US" sz="20000" u="sng" dirty="0">
              <a:solidFill>
                <a:schemeClr val="bg1"/>
              </a:solidFill>
              <a:latin typeface="Patua One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5790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8914" name="Object 2"/>
          <p:cNvGraphicFramePr>
            <a:graphicFrameLocks noChangeAspect="1"/>
          </p:cNvGraphicFramePr>
          <p:nvPr/>
        </p:nvGraphicFramePr>
        <p:xfrm>
          <a:off x="2163763" y="265113"/>
          <a:ext cx="4816475" cy="632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Image" r:id="rId3" imgW="4816096" imgH="6328274" progId="Photoshop.Image.4">
                  <p:embed/>
                </p:oleObj>
              </mc:Choice>
              <mc:Fallback>
                <p:oleObj name="Image" r:id="rId3" imgW="4816096" imgH="6328274" progId="Photoshop.Image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265113"/>
                        <a:ext cx="4816475" cy="632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9593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against good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Just a matter of opinion.</a:t>
            </a:r>
          </a:p>
          <a:p>
            <a:r>
              <a:rPr lang="en-US" dirty="0" smtClean="0"/>
              <a:t>Every feature is an essential tool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sometimes useful.</a:t>
            </a:r>
            <a:endParaRPr lang="en-US" dirty="0" smtClean="0"/>
          </a:p>
          <a:p>
            <a:r>
              <a:rPr lang="en-US" dirty="0" smtClean="0"/>
              <a:t>I have a right to use every feature.</a:t>
            </a:r>
          </a:p>
          <a:p>
            <a:r>
              <a:rPr lang="en-US" dirty="0" smtClean="0"/>
              <a:t>I need the freedom to express myself.</a:t>
            </a:r>
          </a:p>
          <a:p>
            <a:r>
              <a:rPr lang="en-US" dirty="0" smtClean="0"/>
              <a:t>I need to reduce my keystrokes.</a:t>
            </a:r>
          </a:p>
          <a:p>
            <a:r>
              <a:rPr lang="en-US" dirty="0" smtClean="0"/>
              <a:t>It is an insult to suggest that I would ever make a mistake with a dangerous feature.</a:t>
            </a:r>
          </a:p>
          <a:p>
            <a:r>
              <a:rPr lang="en-US" dirty="0" smtClean="0"/>
              <a:t>There is a good reason those features were added to the language.</a:t>
            </a:r>
          </a:p>
        </p:txBody>
      </p:sp>
    </p:spTree>
    <p:extLst>
      <p:ext uri="{BB962C8B-B14F-4D97-AF65-F5344CB8AC3E}">
        <p14:creationId xmlns:p14="http://schemas.microsoft.com/office/powerpoint/2010/main" val="423563920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i="1" dirty="0" smtClean="0"/>
              <a:t>Foot Guns</a:t>
            </a:r>
            <a:endParaRPr lang="en-US" sz="6000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Brendan 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1468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85901"/>
            <a:ext cx="7772400" cy="2114550"/>
          </a:xfrm>
        </p:spPr>
        <p:txBody>
          <a:bodyPr/>
          <a:lstStyle/>
          <a:p>
            <a:r>
              <a:rPr lang="en-US" dirty="0" smtClean="0"/>
              <a:t>The purpose of a programming language is to aid programmers in producing error-free programs.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4168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is not possible to write good programs in JavaScript.</a:t>
            </a:r>
          </a:p>
        </p:txBody>
      </p:sp>
    </p:spTree>
    <p:extLst>
      <p:ext uri="{BB962C8B-B14F-4D97-AF65-F5344CB8AC3E}">
        <p14:creationId xmlns:p14="http://schemas.microsoft.com/office/powerpoint/2010/main" val="357671971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It is not only possible to write good programs in JavaScript, </a:t>
            </a:r>
            <a:br>
              <a:rPr lang="en-US" dirty="0" smtClean="0"/>
            </a:br>
            <a:r>
              <a:rPr lang="en-US" dirty="0" smtClean="0"/>
              <a:t>it is necessary.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is not possible to write good programs in JavaScript.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71650" y="4057650"/>
            <a:ext cx="5543550" cy="67763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3779660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&lt;&gt; 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6949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&lt;&gt; 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Star Trek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Star Wars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6896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O_uZ9BzIhRY/UHtxqz1B-SI/AAAAAAAAELY/9pGJDv3Luo0/s1600/Antoine+de+Saint-Exupe%CC%81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208" y="0"/>
            <a:ext cx="49827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 bwMode="auto">
          <a:xfrm>
            <a:off x="478976" y="530911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heltenhm BdHd BT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heltenhm BdHd BT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heltenhm BdHd BT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heltenhm BdHd BT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heltenhm BdHd BT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heltenhm BdHd BT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heltenhm BdHd BT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heltenhm BdHd BT" pitchFamily="18" charset="0"/>
              </a:defRPr>
            </a:lvl9pPr>
          </a:lstStyle>
          <a:p>
            <a:r>
              <a:rPr lang="en-US" kern="0" dirty="0" smtClean="0">
                <a:solidFill>
                  <a:schemeClr val="tx1"/>
                </a:solidFill>
              </a:rPr>
              <a:t>Antoine de Saint-Exupéry</a:t>
            </a:r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287334"/>
            <a:ext cx="8229600" cy="1143000"/>
          </a:xfrm>
        </p:spPr>
        <p:txBody>
          <a:bodyPr/>
          <a:lstStyle/>
          <a:p>
            <a:r>
              <a:rPr lang="en-US" dirty="0"/>
              <a:t>Antoine de Saint-Exupéry</a:t>
            </a:r>
          </a:p>
        </p:txBody>
      </p:sp>
    </p:spTree>
    <p:extLst>
      <p:ext uri="{BB962C8B-B14F-4D97-AF65-F5344CB8AC3E}">
        <p14:creationId xmlns:p14="http://schemas.microsoft.com/office/powerpoint/2010/main" val="136353382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&lt;&gt; 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Star Trek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Phasers</a:t>
            </a:r>
            <a:endParaRPr lang="en-US" dirty="0" smtClean="0"/>
          </a:p>
          <a:p>
            <a:r>
              <a:rPr lang="en-US" dirty="0" smtClean="0"/>
              <a:t>Photon Torpedoes</a:t>
            </a:r>
          </a:p>
          <a:p>
            <a:r>
              <a:rPr lang="en-US" dirty="0" smtClean="0"/>
              <a:t>Uniforms</a:t>
            </a:r>
          </a:p>
          <a:p>
            <a:r>
              <a:rPr lang="en-US" dirty="0" smtClean="0"/>
              <a:t>Regulations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Star Wars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3903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&lt;&gt; 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Star Trek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Phasers</a:t>
            </a:r>
            <a:endParaRPr lang="en-US" dirty="0" smtClean="0"/>
          </a:p>
          <a:p>
            <a:r>
              <a:rPr lang="en-US" dirty="0" smtClean="0"/>
              <a:t>Photon Torpedoes</a:t>
            </a:r>
          </a:p>
          <a:p>
            <a:r>
              <a:rPr lang="en-US" dirty="0" smtClean="0"/>
              <a:t>Uniforms</a:t>
            </a:r>
          </a:p>
          <a:p>
            <a:r>
              <a:rPr lang="en-US" dirty="0" smtClean="0"/>
              <a:t>Regulations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Star Wars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Light </a:t>
            </a:r>
            <a:r>
              <a:rPr lang="en-US" dirty="0" err="1" smtClean="0"/>
              <a:t>Sabres</a:t>
            </a:r>
            <a:r>
              <a:rPr lang="en-US" dirty="0" smtClean="0"/>
              <a:t> &amp; Blasters</a:t>
            </a:r>
          </a:p>
          <a:p>
            <a:r>
              <a:rPr lang="en-US" dirty="0" smtClean="0"/>
              <a:t>Proton Torpedoes</a:t>
            </a:r>
          </a:p>
          <a:p>
            <a:r>
              <a:rPr lang="en-US" dirty="0" smtClean="0"/>
              <a:t>Sand</a:t>
            </a:r>
          </a:p>
          <a:p>
            <a:r>
              <a:rPr lang="en-US" dirty="0" smtClean="0"/>
              <a:t>Chaos</a:t>
            </a:r>
          </a:p>
        </p:txBody>
      </p:sp>
    </p:spTree>
    <p:extLst>
      <p:ext uri="{BB962C8B-B14F-4D97-AF65-F5344CB8AC3E}">
        <p14:creationId xmlns:p14="http://schemas.microsoft.com/office/powerpoint/2010/main" val="314336121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pbs.twimg.com/media/B90RGEHCEAEtv7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957" y="0"/>
            <a:ext cx="5125552" cy="684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7828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thethrowdown.files.wordpress.com/2013/04/jar-jar-bi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05" y="174162"/>
            <a:ext cx="609600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18006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thethrowdown.files.wordpress.com/2013/04/jar-jar-bi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05" y="174162"/>
            <a:ext cx="609600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90725" y="1897224"/>
            <a:ext cx="3159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rgbClr val="FFFF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Meesa</a:t>
            </a:r>
            <a:r>
              <a:rPr lang="en-US" sz="6000" b="1" dirty="0" smtClean="0">
                <a:solidFill>
                  <a:srgbClr val="FFFF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web ninja!</a:t>
            </a:r>
            <a:endParaRPr lang="en-US" sz="6000" b="1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17086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2588078"/>
          </a:xfrm>
        </p:spPr>
        <p:txBody>
          <a:bodyPr/>
          <a:lstStyle/>
          <a:p>
            <a:r>
              <a:rPr lang="en-US" dirty="0" smtClean="0"/>
              <a:t>The fantasy of infallibility.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futility of faultlessness.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2503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 Driven Development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7841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317625"/>
            <a:ext cx="7772400" cy="1470025"/>
          </a:xfrm>
        </p:spPr>
        <p:txBody>
          <a:bodyPr/>
          <a:lstStyle/>
          <a:p>
            <a:r>
              <a:rPr lang="en-US" sz="59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59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3600" dirty="0"/>
              <a:t>The time it takes to write the code. </a:t>
            </a:r>
            <a:endParaRPr lang="en-US" sz="36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3600" dirty="0" smtClean="0"/>
              <a:t>The </a:t>
            </a:r>
            <a:r>
              <a:rPr lang="en-US" sz="3600" dirty="0"/>
              <a:t>time it takes to make the code work right</a:t>
            </a:r>
            <a:r>
              <a:rPr lang="en-US" sz="3600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Always take the time to code well.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800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Good Parts in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tail calls:</a:t>
            </a: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func();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60303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Littlepri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040" y="0"/>
            <a:ext cx="54832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34905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Good Parts in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21486" cy="5105400"/>
          </a:xfrm>
        </p:spPr>
        <p:txBody>
          <a:bodyPr/>
          <a:lstStyle/>
          <a:p>
            <a:r>
              <a:rPr lang="en-US" dirty="0" smtClean="0"/>
              <a:t>Proper tail calls</a:t>
            </a:r>
          </a:p>
          <a:p>
            <a:r>
              <a:rPr lang="en-US" dirty="0"/>
              <a:t>Ellipsis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 smtClean="0"/>
              <a:t>aka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 smtClean="0"/>
              <a:t>rest, aka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 smtClean="0"/>
              <a:t>spread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r>
              <a:rPr lang="en-US" sz="24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(func, ...first)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(...second)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4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...first</a:t>
            </a:r>
            <a:r>
              <a:rPr lang="en-US" sz="24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sz="24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 smtClean="0">
              <a:solidFill>
                <a:srgbClr val="CCFF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r>
              <a:rPr lang="en-US" sz="15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(func)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 slice = 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15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.prototype.slice</a:t>
            </a:r>
            <a:r>
              <a:rPr lang="en-US" sz="15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args </a:t>
            </a:r>
            <a:r>
              <a:rPr lang="en-US" sz="15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slice.call(arguments, 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5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5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5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.apply(null, args.concat(slice.call(arguments</a:t>
            </a:r>
            <a:r>
              <a:rPr lang="en-US" sz="15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  <a:r>
              <a:rPr lang="en-US" sz="15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1500" b="1" dirty="0">
              <a:solidFill>
                <a:srgbClr val="FFFF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sz="15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8089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Good Parts in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tail calls</a:t>
            </a:r>
          </a:p>
          <a:p>
            <a:r>
              <a:rPr lang="en-US" dirty="0"/>
              <a:t>Ellipsis</a:t>
            </a:r>
            <a:endParaRPr lang="en-US" dirty="0" smtClean="0"/>
          </a:p>
          <a:p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6455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Good Parts in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tail calls</a:t>
            </a:r>
          </a:p>
          <a:p>
            <a:r>
              <a:rPr lang="en-US" dirty="0"/>
              <a:t>Ellipsis</a:t>
            </a:r>
            <a:endParaRPr lang="en-US" dirty="0" smtClean="0"/>
          </a:p>
          <a:p>
            <a:r>
              <a:rPr lang="en-US" dirty="0" smtClean="0"/>
              <a:t>Module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onst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fax;</a:t>
            </a:r>
          </a:p>
          <a:p>
            <a:pPr marL="9144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fax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faz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    // bad</a:t>
            </a:r>
          </a:p>
          <a:p>
            <a:pPr marL="9144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fax.fay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faz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// ok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9338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Good Parts in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tail calls</a:t>
            </a:r>
          </a:p>
          <a:p>
            <a:r>
              <a:rPr lang="en-US" dirty="0"/>
              <a:t>Ellipsis</a:t>
            </a:r>
            <a:endParaRPr lang="en-US" dirty="0" smtClean="0"/>
          </a:p>
          <a:p>
            <a:r>
              <a:rPr lang="en-US" dirty="0" smtClean="0"/>
              <a:t>Module</a:t>
            </a:r>
          </a:p>
          <a:p>
            <a:r>
              <a:rPr lang="en-US" dirty="0" smtClean="0"/>
              <a:t>Let</a:t>
            </a:r>
          </a:p>
          <a:p>
            <a:r>
              <a:rPr lang="en-US" dirty="0" err="1" smtClean="0"/>
              <a:t>Destructuring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{that, other} =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some_object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that = </a:t>
            </a:r>
            <a:r>
              <a:rPr lang="en-US" sz="1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some_object.that</a:t>
            </a: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other = </a:t>
            </a:r>
            <a:r>
              <a:rPr lang="en-US" sz="1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some_object.other</a:t>
            </a: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1763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Good Parts in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tail calls</a:t>
            </a:r>
          </a:p>
          <a:p>
            <a:r>
              <a:rPr lang="en-US" dirty="0"/>
              <a:t>Ellipsis</a:t>
            </a:r>
            <a:endParaRPr lang="en-US" dirty="0" smtClean="0"/>
          </a:p>
          <a:p>
            <a:r>
              <a:rPr lang="en-US" dirty="0" smtClean="0"/>
              <a:t>Module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/>
              <a:t>Destructuring</a:t>
            </a:r>
            <a:endParaRPr lang="en-US" dirty="0" smtClean="0"/>
          </a:p>
          <a:p>
            <a:r>
              <a:rPr lang="en-US" dirty="0" err="1" smtClean="0">
                <a:cs typeface="Courier New" panose="02070309020205020404" pitchFamily="49" charset="0"/>
              </a:rPr>
              <a:t>WeakMap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00786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Good Parts in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tail calls</a:t>
            </a:r>
          </a:p>
          <a:p>
            <a:r>
              <a:rPr lang="en-US" dirty="0"/>
              <a:t>Ellipsis</a:t>
            </a:r>
            <a:endParaRPr lang="en-US" dirty="0" smtClean="0"/>
          </a:p>
          <a:p>
            <a:r>
              <a:rPr lang="en-US" dirty="0" smtClean="0"/>
              <a:t>Module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/>
              <a:t>Destructuring</a:t>
            </a:r>
            <a:endParaRPr lang="en-US" dirty="0" smtClean="0"/>
          </a:p>
          <a:p>
            <a:r>
              <a:rPr lang="en-US" dirty="0" err="1" smtClean="0">
                <a:cs typeface="Courier New" panose="02070309020205020404" pitchFamily="49" charset="0"/>
              </a:rPr>
              <a:t>WeakMap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err="1" smtClean="0">
                <a:cs typeface="Courier New" panose="02070309020205020404" pitchFamily="49" charset="0"/>
              </a:rPr>
              <a:t>Megastring</a:t>
            </a:r>
            <a:r>
              <a:rPr lang="en-US" dirty="0" smtClean="0">
                <a:cs typeface="Courier New" panose="02070309020205020404" pitchFamily="49" charset="0"/>
              </a:rPr>
              <a:t> literals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03361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46" y="0"/>
            <a:ext cx="8620585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it-IT" sz="2400" b="0" dirty="0">
                <a:solidFill>
                  <a:srgbClr val="FF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rx_number = /^(0(?:b[01]+|o[0-7]+|x[0-9a-fA-F]+|\.[0-9]+(?:e[+\-]?[0-9]+)?)?|[1-9][0-9]*(?:\.[0-9]+)?(?:e[+\-]?[0-9</a:t>
            </a:r>
            <a:r>
              <a:rPr lang="it-IT" sz="2400" b="0" dirty="0" smtClean="0">
                <a:solidFill>
                  <a:srgbClr val="FF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]+)?)$/;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b="0" dirty="0" err="1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mega_regexp</a:t>
            </a: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0" dirty="0" err="1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dirty="0" err="1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</a:t>
            </a: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return new </a:t>
            </a:r>
            <a:r>
              <a:rPr lang="en-US" sz="2400" b="0" dirty="0" err="1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0" dirty="0" err="1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str.replace</a:t>
            </a:r>
            <a:r>
              <a:rPr lang="en-US" sz="2400" b="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(/\s/, ''), </a:t>
            </a:r>
            <a:r>
              <a:rPr lang="en-US" sz="2400" b="0" dirty="0" err="1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</a:t>
            </a: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t-IT" sz="2400" b="0" dirty="0" smtClean="0">
              <a:solidFill>
                <a:srgbClr val="FFFF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rx_number = </a:t>
            </a:r>
            <a:r>
              <a:rPr lang="pt-B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mega_regexp</a:t>
            </a: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(`^(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 0   (?: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 b [01]+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|   o [0-7]+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|   x [0-9 a-f A-F]+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|   \. [0-9]+ (?: e [+\-]? [0-9]+ )?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</a:t>
            </a:r>
            <a:r>
              <a:rPr lang="pt-B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)?</a:t>
            </a: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|   [1-9] [0-9]*</a:t>
            </a: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(?: \. [0-9]+ )? (?: e [+\-]? [0-9]+ </a:t>
            </a:r>
            <a:r>
              <a:rPr lang="pt-B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)?</a:t>
            </a: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)$`);</a:t>
            </a:r>
            <a:endParaRPr lang="en-US" sz="2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7698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46" y="0"/>
            <a:ext cx="8620585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it-IT" sz="2400" b="0" dirty="0">
                <a:solidFill>
                  <a:srgbClr val="FF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rx_number = /^(0(?:b[01]+|o[0-7]+|x[0-9a-fA-F]+|\.[0-9]+(?:e[+\-]?[0-9]+)?)?|[1-9][0-9]*(?:\.[0-9]+)?(?:e[+\-]?[0-9</a:t>
            </a:r>
            <a:r>
              <a:rPr lang="it-IT" sz="2400" b="0" dirty="0" smtClean="0">
                <a:solidFill>
                  <a:srgbClr val="FF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]+)?)$/;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b="0" dirty="0" err="1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mega_regexp</a:t>
            </a: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0" dirty="0" err="1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dirty="0" err="1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</a:t>
            </a: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return new </a:t>
            </a:r>
            <a:r>
              <a:rPr lang="en-US" sz="2400" b="0" dirty="0" err="1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0" dirty="0" err="1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str.replace</a:t>
            </a:r>
            <a:r>
              <a:rPr lang="en-US" sz="2400" b="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(/\s/, ''), </a:t>
            </a:r>
            <a:r>
              <a:rPr lang="en-US" sz="2400" b="0" dirty="0" err="1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</a:t>
            </a: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t-IT" sz="2400" b="0" dirty="0" smtClean="0">
              <a:solidFill>
                <a:srgbClr val="FFFF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rx_number = </a:t>
            </a:r>
            <a:r>
              <a:rPr lang="pt-B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mega_regexp</a:t>
            </a: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(`^(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 0   (?: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 b [01]+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|   o [0-7]+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|   x [0-9 a-f A-F]+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|   \. [0-9]+ (?: e [+\-]? [0-9]+ )?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)?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 [1-9] [0-9]*</a:t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(?: \. [0-9]+ )? (?: e [+\-]? [0-9]+ </a:t>
            </a:r>
            <a:r>
              <a:rPr lang="pt-B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)?</a:t>
            </a:r>
            <a: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sz="24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)$`);</a:t>
            </a:r>
            <a:endParaRPr lang="en-US" sz="2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051" y="319337"/>
            <a:ext cx="8539701" cy="2330715"/>
          </a:xfrm>
          <a:prstGeom prst="rect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txBody>
          <a:bodyPr wrap="square" tIns="91440" bIns="91440" rtlCol="0" anchor="ctr"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http</a:t>
            </a:r>
            <a:r>
              <a:rPr lang="en-US" sz="6600" dirty="0">
                <a:solidFill>
                  <a:schemeClr val="bg1"/>
                </a:solidFill>
              </a:rPr>
              <a:t>://jex.im/regulex</a:t>
            </a:r>
          </a:p>
        </p:txBody>
      </p:sp>
    </p:spTree>
    <p:extLst>
      <p:ext uri="{BB962C8B-B14F-4D97-AF65-F5344CB8AC3E}">
        <p14:creationId xmlns:p14="http://schemas.microsoft.com/office/powerpoint/2010/main" val="132465897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(name) =&gt; {id: name}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6243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alatino Sans Com" panose="020C0503050509020803" pitchFamily="34" charset="0"/>
              </a:rPr>
              <a:t>class</a:t>
            </a:r>
            <a:endParaRPr lang="en-US" dirty="0">
              <a:latin typeface="Palatino Sans Com" panose="020C05030505090208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8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sz="3200" dirty="0"/>
              <a:t>Il semble que la perfection soit atteinte 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non </a:t>
            </a:r>
            <a:r>
              <a:rPr lang="fr-FR" sz="3200" dirty="0"/>
              <a:t>quand il </a:t>
            </a:r>
            <a:r>
              <a:rPr lang="fr-FR" sz="3200" dirty="0" smtClean="0"/>
              <a:t>n’y </a:t>
            </a:r>
            <a:r>
              <a:rPr lang="fr-FR" sz="3200" dirty="0"/>
              <a:t>a plus rien à ajouter, 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mais </a:t>
            </a:r>
            <a:r>
              <a:rPr lang="fr-FR" sz="3200" dirty="0"/>
              <a:t>quand il </a:t>
            </a:r>
            <a:r>
              <a:rPr lang="fr-FR" sz="3200" dirty="0" smtClean="0"/>
              <a:t>n’y </a:t>
            </a:r>
            <a:r>
              <a:rPr lang="fr-FR" sz="3200" dirty="0"/>
              <a:t>a plus rien à retrancher. 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en-US" sz="3200" dirty="0" smtClean="0"/>
              <a:t>Antoine </a:t>
            </a:r>
            <a:r>
              <a:rPr lang="en-US" sz="3200" dirty="0"/>
              <a:t>de </a:t>
            </a:r>
            <a:r>
              <a:rPr lang="en-US" sz="3200" dirty="0" smtClean="0"/>
              <a:t>Saint-Exupéry </a:t>
            </a:r>
            <a:br>
              <a:rPr lang="en-US" sz="3200" dirty="0" smtClean="0"/>
            </a:br>
            <a:r>
              <a:rPr lang="fr-FR" sz="3200" i="1" dirty="0" smtClean="0"/>
              <a:t>Terre </a:t>
            </a:r>
            <a:r>
              <a:rPr lang="fr-FR" sz="3200" i="1" dirty="0"/>
              <a:t>des Hommes</a:t>
            </a:r>
            <a:r>
              <a:rPr lang="fr-FR" sz="3200" dirty="0"/>
              <a:t>, </a:t>
            </a:r>
            <a:r>
              <a:rPr lang="fr-FR" sz="3200" dirty="0" smtClean="0"/>
              <a:t>1939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8614"/>
            <a:ext cx="8229600" cy="3096986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It </a:t>
            </a:r>
            <a:r>
              <a:rPr lang="en-US" dirty="0"/>
              <a:t>seems that perfection is </a:t>
            </a:r>
            <a:r>
              <a:rPr lang="en-US" dirty="0" smtClean="0"/>
              <a:t>attained </a:t>
            </a:r>
            <a:br>
              <a:rPr lang="en-US" dirty="0" smtClean="0"/>
            </a:br>
            <a:r>
              <a:rPr lang="en-US" dirty="0" smtClean="0"/>
              <a:t>not </a:t>
            </a:r>
            <a:r>
              <a:rPr lang="en-US" dirty="0"/>
              <a:t>when there is nothing </a:t>
            </a:r>
            <a:r>
              <a:rPr lang="en-US" dirty="0" smtClean="0"/>
              <a:t>more to </a:t>
            </a:r>
            <a:r>
              <a:rPr lang="en-US" dirty="0"/>
              <a:t>add,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when there is </a:t>
            </a:r>
            <a:r>
              <a:rPr lang="en-US" dirty="0" smtClean="0"/>
              <a:t>nothing more to subtract.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229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Parts Reconsidered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stopped using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 years ago.</a:t>
            </a:r>
            <a:br>
              <a:rPr lang="en-US" dirty="0" smtClean="0"/>
            </a:br>
            <a:r>
              <a:rPr lang="en-US" dirty="0" smtClean="0"/>
              <a:t>Use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dirty="0" smtClean="0"/>
              <a:t>  instead.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54509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Parts Reconsidered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stopped using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 years ago.</a:t>
            </a:r>
          </a:p>
          <a:p>
            <a:r>
              <a:rPr lang="en-US" dirty="0" smtClean="0"/>
              <a:t>I have stopped using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47035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Parts Reconsidered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stopped using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 years ago.</a:t>
            </a:r>
          </a:p>
          <a:p>
            <a:r>
              <a:rPr lang="en-US" dirty="0" smtClean="0"/>
              <a:t>I have stopped using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have stopped using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.  [</a:t>
            </a:r>
            <a:r>
              <a:rPr lang="en-US" dirty="0" smtClean="0">
                <a:latin typeface="Cheltenhm BdItHd BT" panose="02040703050705090403" pitchFamily="18" charset="0"/>
              </a:rPr>
              <a:t>ADsafe.org</a:t>
            </a:r>
            <a:r>
              <a:rPr lang="en-US" dirty="0" smtClean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91" y="4219362"/>
            <a:ext cx="3810868" cy="18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007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Parts Reconsidered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stopped using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 years ago.</a:t>
            </a:r>
          </a:p>
          <a:p>
            <a:r>
              <a:rPr lang="en-US" dirty="0" smtClean="0"/>
              <a:t>I have stopped using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have stopped using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have stopped 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30333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Parts Reconsidered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stopped using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 years ago.</a:t>
            </a:r>
          </a:p>
          <a:p>
            <a:r>
              <a:rPr lang="en-US" dirty="0" smtClean="0"/>
              <a:t>I have stopped using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have stopped using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.</a:t>
            </a:r>
          </a:p>
          <a:p>
            <a:r>
              <a:rPr lang="en-US" dirty="0"/>
              <a:t>I have stopped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 smtClean="0"/>
              <a:t>I have stopped using </a:t>
            </a:r>
            <a:r>
              <a:rPr lang="en-US" dirty="0" err="1" smtClean="0"/>
              <a:t>falsiness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86322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Reconsidered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use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I now use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dirty="0" smtClean="0"/>
              <a:t> and its many sisters.</a:t>
            </a:r>
          </a:p>
          <a:p>
            <a:r>
              <a:rPr lang="en-US" dirty="0" smtClean="0"/>
              <a:t>I don’t use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b="1" dirty="0" smtClean="0"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 smtClean="0"/>
              <a:t>. I now use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Object.keys(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).forEach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ES6 will have proper tail calls. </a:t>
            </a:r>
            <a:br>
              <a:rPr lang="en-US" dirty="0" smtClean="0"/>
            </a:br>
            <a:r>
              <a:rPr lang="en-US" dirty="0" smtClean="0"/>
              <a:t>At that point I will stop using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70416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371475"/>
            <a:ext cx="8858250" cy="633412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3600" b="1" dirty="0" err="1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!== </a:t>
            </a: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3600" b="1" dirty="0">
              <a:solidFill>
                <a:srgbClr val="CCFF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 smtClean="0">
              <a:solidFill>
                <a:srgbClr val="CCFF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CCFF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3600" b="1" dirty="0" err="1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404783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Next Language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4650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Programmers are as </a:t>
            </a:r>
            <a:br>
              <a:rPr lang="en-US" dirty="0" smtClean="0"/>
            </a:br>
            <a:r>
              <a:rPr lang="en-US" dirty="0" smtClean="0"/>
              <a:t>emotional and irrational </a:t>
            </a:r>
            <a:br>
              <a:rPr lang="en-US" dirty="0" smtClean="0"/>
            </a:br>
            <a:r>
              <a:rPr lang="en-US" dirty="0" smtClean="0"/>
              <a:t>as normal people.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9051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017078"/>
          </a:xfrm>
        </p:spPr>
        <p:txBody>
          <a:bodyPr/>
          <a:lstStyle/>
          <a:p>
            <a:r>
              <a:rPr lang="en-US" sz="3600" dirty="0" smtClean="0"/>
              <a:t>It took a generation to agree that high level languages were a good idea.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It took a generation to agree that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3600" dirty="0" smtClean="0"/>
              <a:t>  was a bad idea.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It took a generation to agree that objects were a good idea.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It took two generations to agree that lambdas were a good idea.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452093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750355"/>
          </a:xfrm>
        </p:spPr>
        <p:txBody>
          <a:bodyPr anchor="ctr"/>
          <a:lstStyle/>
          <a:p>
            <a:r>
              <a:rPr lang="en-US" sz="6000" dirty="0" smtClean="0"/>
              <a:t>Good Parts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8614"/>
            <a:ext cx="8229600" cy="3096986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It seems that perfection is attained </a:t>
            </a:r>
            <a:br>
              <a:rPr lang="en-US" dirty="0"/>
            </a:br>
            <a:r>
              <a:rPr lang="en-US" dirty="0"/>
              <a:t>not when there is nothing more to add, </a:t>
            </a:r>
            <a:br>
              <a:rPr lang="en-US" dirty="0"/>
            </a:br>
            <a:r>
              <a:rPr lang="en-US" dirty="0"/>
              <a:t>but when there is nothing more to subtract.</a:t>
            </a:r>
          </a:p>
        </p:txBody>
      </p:sp>
    </p:spTree>
    <p:extLst>
      <p:ext uri="{BB962C8B-B14F-4D97-AF65-F5344CB8AC3E}">
        <p14:creationId xmlns:p14="http://schemas.microsoft.com/office/powerpoint/2010/main" val="297834798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Systems languages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7823" y="3886200"/>
            <a:ext cx="7800722" cy="1752600"/>
          </a:xfrm>
        </p:spPr>
        <p:txBody>
          <a:bodyPr anchor="ctr"/>
          <a:lstStyle/>
          <a:p>
            <a:r>
              <a:rPr lang="en-US" sz="4800" dirty="0"/>
              <a:t>Application languages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58944" y="3770888"/>
            <a:ext cx="862611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3434196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Classical Inheritance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7823" y="3886200"/>
            <a:ext cx="7800722" cy="1752600"/>
          </a:xfrm>
        </p:spPr>
        <p:txBody>
          <a:bodyPr anchor="ctr"/>
          <a:lstStyle/>
          <a:p>
            <a:r>
              <a:rPr lang="en-US" sz="4800" dirty="0" smtClean="0"/>
              <a:t>Prototypal Inheritance</a:t>
            </a:r>
            <a:endParaRPr lang="en-US" sz="48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58944" y="3770888"/>
            <a:ext cx="862611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8809539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Classiﬁcation</a:t>
            </a:r>
            <a:br>
              <a:rPr lang="en-US" sz="6600" dirty="0" smtClean="0"/>
            </a:br>
            <a:r>
              <a:rPr lang="en-US" sz="6600" dirty="0" smtClean="0"/>
              <a:t>Taxonomy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7415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conservation.</a:t>
            </a:r>
          </a:p>
          <a:p>
            <a:r>
              <a:rPr lang="en-US" dirty="0" smtClean="0"/>
              <a:t>May have made sense in 1995.</a:t>
            </a:r>
          </a:p>
          <a:p>
            <a:r>
              <a:rPr lang="en-US" dirty="0" smtClean="0"/>
              <a:t>Confusion: Own vs inherited.</a:t>
            </a:r>
          </a:p>
          <a:p>
            <a:r>
              <a:rPr lang="en-US" dirty="0" smtClean="0"/>
              <a:t>Retroactive heredity.</a:t>
            </a:r>
          </a:p>
          <a:p>
            <a:r>
              <a:rPr lang="en-US" dirty="0" smtClean="0"/>
              <a:t>Performance inhibiting.</a:t>
            </a:r>
          </a:p>
        </p:txBody>
      </p:sp>
    </p:spTree>
    <p:extLst>
      <p:ext uri="{BB962C8B-B14F-4D97-AF65-F5344CB8AC3E}">
        <p14:creationId xmlns:p14="http://schemas.microsoft.com/office/powerpoint/2010/main" val="363761262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Prototypal Inheritance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7823" y="3886200"/>
            <a:ext cx="7800722" cy="1752600"/>
          </a:xfrm>
        </p:spPr>
        <p:txBody>
          <a:bodyPr anchor="ctr"/>
          <a:lstStyle/>
          <a:p>
            <a:r>
              <a:rPr lang="en-US" sz="4800" dirty="0" smtClean="0"/>
              <a:t>Class Free</a:t>
            </a:r>
            <a:endParaRPr lang="en-US" sz="48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58944" y="3770888"/>
            <a:ext cx="862611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559704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 a;</a:t>
            </a:r>
            <a:endParaRPr lang="en-US" sz="3600" b="1" dirty="0">
              <a:solidFill>
                <a:srgbClr val="CCFF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let b;</a:t>
            </a:r>
            <a:endParaRPr lang="en-US" sz="3600" b="1" dirty="0">
              <a:solidFill>
                <a:srgbClr val="FFFF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… b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 a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55307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 a;</a:t>
            </a:r>
            <a:endParaRPr lang="en-US" sz="3600" b="1" dirty="0">
              <a:solidFill>
                <a:srgbClr val="CCFF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let b;</a:t>
            </a:r>
            <a:endParaRPr lang="en-US" sz="3600" b="1" dirty="0">
              <a:solidFill>
                <a:srgbClr val="FFFF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… b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 a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82593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 a;</a:t>
            </a:r>
            <a:endParaRPr lang="en-US" sz="3600" b="1" dirty="0">
              <a:solidFill>
                <a:srgbClr val="CCFF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let b;</a:t>
            </a:r>
            <a:endParaRPr lang="en-US" sz="3600" b="1" dirty="0">
              <a:solidFill>
                <a:srgbClr val="FFFF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… b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 a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315484" y="4315626"/>
            <a:ext cx="1948441" cy="1811709"/>
          </a:xfrm>
          <a:prstGeom prst="ellipse">
            <a:avLst/>
          </a:prstGeom>
          <a:solidFill>
            <a:srgbClr val="CCFFCC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39563964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 a;</a:t>
            </a:r>
            <a:endParaRPr lang="en-US" sz="3600" b="1" dirty="0">
              <a:solidFill>
                <a:srgbClr val="CCFF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let b;</a:t>
            </a:r>
            <a:endParaRPr lang="en-US" sz="3600" b="1" dirty="0">
              <a:solidFill>
                <a:srgbClr val="FFFF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… b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 a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896740" y="3854153"/>
            <a:ext cx="3845608" cy="2649197"/>
          </a:xfrm>
          <a:prstGeom prst="ellipse">
            <a:avLst/>
          </a:prstGeom>
          <a:solidFill>
            <a:srgbClr val="FFFF99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315484" y="4315626"/>
            <a:ext cx="1948441" cy="1811709"/>
          </a:xfrm>
          <a:prstGeom prst="ellipse">
            <a:avLst/>
          </a:prstGeom>
          <a:solidFill>
            <a:srgbClr val="CCFFCC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4123" y="4578586"/>
            <a:ext cx="606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7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12361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survives the 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17131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green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 a;</a:t>
            </a:r>
            <a:endParaRPr lang="en-US" sz="3600" b="1" dirty="0">
              <a:solidFill>
                <a:srgbClr val="CCFF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b="1" u="sng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3600" b="1" u="sng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yellow()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let b;</a:t>
            </a:r>
            <a:endParaRPr lang="en-US" sz="3600" b="1" dirty="0">
              <a:solidFill>
                <a:srgbClr val="FFFF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 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… b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… a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91037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a feature is sometimes useful and sometimes dangerous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and if there is a better option then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always use the better 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8113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861" y="274638"/>
            <a:ext cx="8805660" cy="6430962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(spec)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900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endParaRPr lang="en-US" sz="2900" dirty="0">
              <a:solidFill>
                <a:srgbClr val="BBFDB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{member} = spec</a:t>
            </a: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{other} = </a:t>
            </a:r>
            <a:r>
              <a:rPr lang="en-US" sz="2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other_constructor</a:t>
            </a: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(spec),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method = 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member, other, method, spec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Object.freeze</a:t>
            </a: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method,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other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63773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861" y="274638"/>
            <a:ext cx="8805660" cy="6430962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(spec)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900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endParaRPr lang="en-US" sz="2900" dirty="0">
              <a:solidFill>
                <a:srgbClr val="BBFDB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{member} = spec,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{other} =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other_constructor</a:t>
            </a: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(spec</a:t>
            </a:r>
            <a:r>
              <a:rPr lang="en-US" sz="2900" dirty="0">
                <a:solidFill>
                  <a:srgbClr val="CC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method = 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member, other, method, spec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Object.freeze</a:t>
            </a: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method,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other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677531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861" y="274638"/>
            <a:ext cx="8805660" cy="6430962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(spec)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900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endParaRPr lang="en-US" sz="2900" dirty="0">
              <a:solidFill>
                <a:srgbClr val="BBFDB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{member} = spec,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{other} =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other_constructor</a:t>
            </a: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(spec),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method = </a:t>
            </a:r>
            <a:r>
              <a:rPr lang="en-US" sz="29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sz="29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other</a:t>
            </a:r>
            <a:r>
              <a:rPr lang="en-US" sz="29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</a:t>
            </a:r>
            <a:r>
              <a:rPr lang="en-US" sz="29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spec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9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Object.freeze</a:t>
            </a: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method,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other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19411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861" y="274638"/>
            <a:ext cx="8805660" cy="6430962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(spec)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{member} = spec,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{other} = </a:t>
            </a:r>
            <a:r>
              <a:rPr lang="en-US" sz="2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other_constructor</a:t>
            </a: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(spec),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method = </a:t>
            </a:r>
            <a:r>
              <a:rPr lang="en-US" sz="29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sz="29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other</a:t>
            </a:r>
            <a:r>
              <a:rPr lang="en-US" sz="29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</a:t>
            </a:r>
            <a:r>
              <a:rPr lang="en-US" sz="2900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900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endParaRPr lang="en-US" sz="2900" b="1" dirty="0" smtClean="0">
              <a:solidFill>
                <a:srgbClr val="BBFDB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900" b="1" dirty="0" smtClean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900" b="1" dirty="0" err="1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.freeze</a:t>
            </a: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method,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other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BBF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900" b="1" dirty="0">
              <a:solidFill>
                <a:srgbClr val="BBFDB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362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Bug Story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int index;</a:t>
            </a:r>
          </a:p>
        </p:txBody>
      </p:sp>
    </p:spTree>
    <p:extLst>
      <p:ext uri="{BB962C8B-B14F-4D97-AF65-F5344CB8AC3E}">
        <p14:creationId xmlns:p14="http://schemas.microsoft.com/office/powerpoint/2010/main" val="263987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37409"/>
            <a:ext cx="7772400" cy="1470025"/>
          </a:xfrm>
        </p:spPr>
        <p:txBody>
          <a:bodyPr anchor="t"/>
          <a:lstStyle/>
          <a:p>
            <a:r>
              <a:rPr lang="en-US" sz="9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099250"/>
            <a:ext cx="6400800" cy="2539550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Overflow errors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Complement: saving gates in subtraction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Memory used to be really expensive and scarce</a:t>
            </a:r>
          </a:p>
        </p:txBody>
      </p:sp>
    </p:spTree>
    <p:extLst>
      <p:ext uri="{BB962C8B-B14F-4D97-AF65-F5344CB8AC3E}">
        <p14:creationId xmlns:p14="http://schemas.microsoft.com/office/powerpoint/2010/main" val="423937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Number types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Java: byte char short int long float double</a:t>
            </a:r>
          </a:p>
          <a:p>
            <a:pPr marL="400050" lvl="1" indent="0">
              <a:buNone/>
            </a:pPr>
            <a:r>
              <a:rPr lang="en-US" sz="2400" dirty="0" smtClean="0"/>
              <a:t>Wastes the programmer’s time by having to select the right type.</a:t>
            </a:r>
          </a:p>
          <a:p>
            <a:pPr marL="400050" lvl="1" indent="0">
              <a:buNone/>
            </a:pPr>
            <a:r>
              <a:rPr lang="en-US" sz="2400" dirty="0" smtClean="0"/>
              <a:t>Errors result from </a:t>
            </a:r>
            <a:r>
              <a:rPr lang="en-US" sz="2400" smtClean="0"/>
              <a:t>choosing the </a:t>
            </a:r>
            <a:r>
              <a:rPr lang="en-US" sz="2400" dirty="0" smtClean="0"/>
              <a:t>wrong type.</a:t>
            </a:r>
          </a:p>
          <a:p>
            <a:pPr marL="400050" lvl="1" indent="0">
              <a:buNone/>
            </a:pPr>
            <a:r>
              <a:rPr lang="en-US" sz="2400" dirty="0" smtClean="0"/>
              <a:t>No real benefit from </a:t>
            </a:r>
            <a:r>
              <a:rPr lang="en-US" sz="2400" dirty="0" err="1" smtClean="0"/>
              <a:t>chosing</a:t>
            </a:r>
            <a:r>
              <a:rPr lang="en-US" sz="2400" dirty="0" smtClean="0"/>
              <a:t> the right type.</a:t>
            </a:r>
          </a:p>
          <a:p>
            <a:pPr marL="0" indent="0">
              <a:buNone/>
            </a:pPr>
            <a:r>
              <a:rPr lang="en-US" sz="2800" dirty="0" smtClean="0"/>
              <a:t>JavaScript: number (same as double)</a:t>
            </a:r>
          </a:p>
          <a:p>
            <a:pPr marL="400050" lvl="1" indent="0">
              <a:buNone/>
            </a:pPr>
            <a:r>
              <a:rPr lang="en-US" sz="2400" dirty="0" smtClean="0"/>
              <a:t>Having only one type is a huge improvement.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Unfortunately, it is the wrong type.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1846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Number types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Java: byte char short int long float double</a:t>
            </a:r>
          </a:p>
          <a:p>
            <a:pPr marL="400050" lvl="1" indent="0">
              <a:buNone/>
            </a:pPr>
            <a:r>
              <a:rPr lang="en-US" sz="2400" dirty="0" smtClean="0"/>
              <a:t>Wastes the programmer’s time by having to select the right type.</a:t>
            </a:r>
          </a:p>
          <a:p>
            <a:pPr marL="400050" lvl="1" indent="0">
              <a:buNone/>
            </a:pPr>
            <a:r>
              <a:rPr lang="en-US" sz="2400" dirty="0" smtClean="0"/>
              <a:t>Errors result from choosing the wrong type.</a:t>
            </a:r>
          </a:p>
          <a:p>
            <a:pPr marL="400050" lvl="1" indent="0">
              <a:buNone/>
            </a:pPr>
            <a:r>
              <a:rPr lang="en-US" sz="2400" dirty="0" smtClean="0"/>
              <a:t>No real benefit.</a:t>
            </a:r>
          </a:p>
          <a:p>
            <a:pPr marL="0" indent="0">
              <a:buNone/>
            </a:pPr>
            <a:r>
              <a:rPr lang="en-US" sz="2800" dirty="0" smtClean="0"/>
              <a:t>JavaScript: number (same as double)</a:t>
            </a:r>
          </a:p>
          <a:p>
            <a:pPr marL="400050" lvl="1" indent="0">
              <a:buNone/>
            </a:pPr>
            <a:r>
              <a:rPr lang="en-US" sz="2400" dirty="0" smtClean="0"/>
              <a:t>Having only one type is a huge improvement.</a:t>
            </a:r>
          </a:p>
          <a:p>
            <a:pPr marL="400050" lvl="1" indent="0">
              <a:buNone/>
            </a:pPr>
            <a:r>
              <a:rPr lang="en-US" sz="2400" dirty="0" smtClean="0"/>
              <a:t>Unfortunately, it is the wrong type.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39763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0.1 + 0.2 == 0.3</a:t>
            </a: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3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13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6317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Floating Point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a lot of sense in the 1950s.</a:t>
            </a:r>
          </a:p>
          <a:p>
            <a:r>
              <a:rPr lang="en-US" dirty="0" smtClean="0"/>
              <a:t>Scientific 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97666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734786"/>
            <a:ext cx="7772400" cy="5470071"/>
          </a:xfrm>
        </p:spPr>
        <p:txBody>
          <a:bodyPr/>
          <a:lstStyle/>
          <a:p>
            <a:r>
              <a:rPr lang="en-US" dirty="0" smtClean="0"/>
              <a:t>We are not paid to use every feature of the language.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5400" dirty="0" smtClean="0">
                <a:solidFill>
                  <a:schemeClr val="tx1"/>
                </a:solidFill>
              </a:rPr>
              <a:t>We are paid to write programs that work well and are free of error.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2931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DEC64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0" y="5380038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alatino Sans Com" panose="020C0503050509020803" pitchFamily="34" charset="0"/>
              </a:rPr>
              <a:t>Number = </a:t>
            </a:r>
            <a:r>
              <a:rPr lang="en-US" sz="4800" dirty="0" smtClean="0">
                <a:solidFill>
                  <a:schemeClr val="bg1"/>
                </a:solidFill>
                <a:latin typeface="Palatino Sans Com" panose="020C0503050509020803" pitchFamily="34" charset="0"/>
              </a:rPr>
              <a:t>Coefficient </a:t>
            </a:r>
            <a:r>
              <a:rPr lang="en-US" sz="4800" dirty="0">
                <a:solidFill>
                  <a:schemeClr val="bg1"/>
                </a:solidFill>
                <a:latin typeface="Palatino Sans Com" panose="020C0503050509020803" pitchFamily="34" charset="0"/>
              </a:rPr>
              <a:t>* 10</a:t>
            </a:r>
            <a:r>
              <a:rPr lang="en-US" sz="4800" baseline="30000" dirty="0">
                <a:solidFill>
                  <a:schemeClr val="bg1"/>
                </a:solidFill>
                <a:latin typeface="Palatino Sans Com" panose="020C0503050509020803" pitchFamily="34" charset="0"/>
              </a:rPr>
              <a:t>Exponent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09799" y="1966365"/>
            <a:ext cx="8132495" cy="1173345"/>
          </a:xfrm>
          <a:prstGeom prst="rect">
            <a:avLst/>
          </a:prstGeom>
          <a:solidFill>
            <a:srgbClr val="45995D"/>
          </a:solidFill>
          <a:ln w="38100" cap="flat" cmpd="sng" algn="ctr">
            <a:solidFill>
              <a:srgbClr val="BBFD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7614606" y="1966365"/>
            <a:ext cx="0" cy="11733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BBFDB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872260" y="2195591"/>
            <a:ext cx="4183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Palatino Sans Com" panose="020C0503050509020803" pitchFamily="34" charset="0"/>
              </a:rPr>
              <a:t>Coefficient</a:t>
            </a:r>
            <a:endParaRPr lang="en-US" sz="4400" dirty="0">
              <a:latin typeface="Palatino Sans Com" panose="020C05030505090208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4985" y="2168316"/>
            <a:ext cx="4183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alatino Sans Com" panose="020C0503050509020803" pitchFamily="34" charset="0"/>
              </a:rPr>
              <a:t>Coefficient</a:t>
            </a:r>
            <a:endParaRPr lang="en-US" sz="4400" dirty="0">
              <a:solidFill>
                <a:schemeClr val="bg1"/>
              </a:solidFill>
              <a:latin typeface="Palatino Sans Com" panose="020C05030505090208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2438" y="3712540"/>
            <a:ext cx="219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Palatino Sans Com" panose="020C0503050509020803" pitchFamily="34" charset="0"/>
              </a:rPr>
              <a:t>Exponent</a:t>
            </a:r>
            <a:endParaRPr lang="en-US" sz="4400" dirty="0">
              <a:solidFill>
                <a:schemeClr val="bg1"/>
              </a:solidFill>
              <a:latin typeface="Palatino Sans Com" panose="020C05030505090208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8131146" y="2596193"/>
            <a:ext cx="0" cy="11733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BBFDBE"/>
            </a:solidFill>
            <a:prstDash val="sysDot"/>
            <a:round/>
            <a:headEnd type="none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802577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latin typeface="Consolas" panose="020B0609020204030204" pitchFamily="49" charset="0"/>
                <a:cs typeface="Consolas" panose="020B0609020204030204" pitchFamily="49" charset="0"/>
              </a:rPr>
              <a:t>dec64.com</a:t>
            </a:r>
            <a:endParaRPr lang="en-US" sz="6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0" y="5380038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https://github.com/douglascrockford/DEC64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09799" y="1966365"/>
            <a:ext cx="8132495" cy="1173345"/>
          </a:xfrm>
          <a:prstGeom prst="rect">
            <a:avLst/>
          </a:prstGeom>
          <a:solidFill>
            <a:srgbClr val="45995D"/>
          </a:solidFill>
          <a:ln w="38100" cap="flat" cmpd="sng" algn="ctr">
            <a:solidFill>
              <a:srgbClr val="BBFD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7614606" y="1966365"/>
            <a:ext cx="0" cy="11733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BBFDB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872260" y="2195591"/>
            <a:ext cx="4183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Palatino Sans Com" panose="020C0503050509020803" pitchFamily="34" charset="0"/>
              </a:rPr>
              <a:t>Coefficient</a:t>
            </a:r>
            <a:endParaRPr lang="en-US" sz="4400" dirty="0">
              <a:latin typeface="Palatino Sans Com" panose="020C05030505090208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4985" y="2168316"/>
            <a:ext cx="4183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alatino Sans Com" panose="020C0503050509020803" pitchFamily="34" charset="0"/>
              </a:rPr>
              <a:t>Coefficient</a:t>
            </a:r>
            <a:endParaRPr lang="en-US" sz="4400" dirty="0">
              <a:solidFill>
                <a:schemeClr val="bg1"/>
              </a:solidFill>
              <a:latin typeface="Palatino Sans Com" panose="020C05030505090208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8131146" y="2596193"/>
            <a:ext cx="0" cy="11733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BBFDBE"/>
            </a:solidFill>
            <a:prstDash val="sysDot"/>
            <a:round/>
            <a:headEnd type="none" w="med" len="med"/>
            <a:tailEnd type="oval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72438" y="3712540"/>
            <a:ext cx="219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Palatino Sans Com" panose="020C0503050509020803" pitchFamily="34" charset="0"/>
              </a:rPr>
              <a:t>Exponent</a:t>
            </a:r>
            <a:endParaRPr lang="en-US" sz="4400" dirty="0">
              <a:solidFill>
                <a:schemeClr val="bg1"/>
              </a:solidFill>
              <a:latin typeface="Palatino Sans Com" panose="020C05030505090208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56928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JSON Data Interchange Format</a:t>
            </a:r>
          </a:p>
        </p:txBody>
      </p:sp>
      <p:pic>
        <p:nvPicPr>
          <p:cNvPr id="71683" name="Picture 3" descr="json160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95700" y="3886200"/>
            <a:ext cx="1752600" cy="1752600"/>
          </a:xfrm>
          <a:noFill/>
        </p:spPr>
      </p:pic>
    </p:spTree>
    <p:extLst>
      <p:ext uri="{BB962C8B-B14F-4D97-AF65-F5344CB8AC3E}">
        <p14:creationId xmlns:p14="http://schemas.microsoft.com/office/powerpoint/2010/main" val="2724260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CCFF"/>
                </a:solidFill>
              </a:rPr>
              <a:t>JSON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XML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456624" y="4382814"/>
            <a:ext cx="628049" cy="2585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9944"/>
              </p:ext>
            </p:extLst>
          </p:nvPr>
        </p:nvGraphicFramePr>
        <p:xfrm>
          <a:off x="12521" y="1729274"/>
          <a:ext cx="9102006" cy="3383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Image" r:id="rId3" imgW="16736400" imgH="6221880" progId="Photoshop.Image.11">
                  <p:embed/>
                </p:oleObj>
              </mc:Choice>
              <mc:Fallback>
                <p:oleObj name="Image" r:id="rId3" imgW="16736400" imgH="62218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1" y="1729274"/>
                        <a:ext cx="9102006" cy="3383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8546306" y="4335066"/>
            <a:ext cx="486966" cy="190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517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CCFF"/>
                </a:solidFill>
              </a:rPr>
              <a:t>JSON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XML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456624" y="4382814"/>
            <a:ext cx="628049" cy="2585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9944"/>
              </p:ext>
            </p:extLst>
          </p:nvPr>
        </p:nvGraphicFramePr>
        <p:xfrm>
          <a:off x="12521" y="1729274"/>
          <a:ext cx="9102006" cy="3383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Image" r:id="rId3" imgW="16736400" imgH="6221880" progId="Photoshop.Image.11">
                  <p:embed/>
                </p:oleObj>
              </mc:Choice>
              <mc:Fallback>
                <p:oleObj name="Image" r:id="rId3" imgW="16736400" imgH="62218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1" y="1729274"/>
                        <a:ext cx="9102006" cy="3383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7618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to data format </a:t>
            </a:r>
            <a:br>
              <a:rPr lang="en-US" dirty="0" smtClean="0"/>
            </a:br>
            <a:r>
              <a:rPr lang="en-US" dirty="0" smtClean="0"/>
              <a:t>standard designers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7900"/>
            <a:ext cx="8229600" cy="4457700"/>
          </a:xfrm>
        </p:spPr>
        <p:txBody>
          <a:bodyPr/>
          <a:lstStyle/>
          <a:p>
            <a:r>
              <a:rPr lang="en-US" dirty="0" smtClean="0"/>
              <a:t>Don’t break JSON.</a:t>
            </a:r>
          </a:p>
          <a:p>
            <a:r>
              <a:rPr lang="en-US" dirty="0" smtClean="0"/>
              <a:t>Make it signiﬁcantly better.</a:t>
            </a:r>
          </a:p>
          <a:p>
            <a:r>
              <a:rPr lang="en-US" dirty="0" smtClean="0"/>
              <a:t>Get a better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289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374" y="1600200"/>
            <a:ext cx="4924423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Java-</a:t>
            </a:r>
          </a:p>
          <a:p>
            <a:pPr marL="0" indent="0">
              <a:buNone/>
            </a:pPr>
            <a:r>
              <a:rPr lang="en-US" dirty="0" smtClean="0"/>
              <a:t>Script</a:t>
            </a:r>
          </a:p>
          <a:p>
            <a:pPr marL="0" indent="0">
              <a:buNone/>
            </a:pPr>
            <a:r>
              <a:rPr lang="en-US" dirty="0" smtClean="0"/>
              <a:t>Object</a:t>
            </a:r>
          </a:p>
          <a:p>
            <a:pPr marL="0" indent="0">
              <a:buNone/>
            </a:pPr>
            <a:r>
              <a:rPr lang="en-US" dirty="0" smtClean="0"/>
              <a:t>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3279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179" y="1600200"/>
            <a:ext cx="6441620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70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And </a:t>
            </a:r>
            <a:r>
              <a:rPr lang="en-US" sz="6000" dirty="0" smtClean="0"/>
              <a:t>ﬁnally</a:t>
            </a:r>
            <a:r>
              <a:rPr lang="en-US" sz="6000" dirty="0"/>
              <a:t>, </a:t>
            </a:r>
            <a:br>
              <a:rPr lang="en-US" sz="6000" dirty="0"/>
            </a:br>
            <a:r>
              <a:rPr lang="en-US" sz="6000" dirty="0"/>
              <a:t>one piece of </a:t>
            </a:r>
            <a:r>
              <a:rPr lang="en-US" sz="6000" dirty="0" smtClean="0"/>
              <a:t>advice:</a:t>
            </a:r>
          </a:p>
          <a:p>
            <a:pPr marL="0" indent="0" algn="ctr">
              <a:buNone/>
            </a:pPr>
            <a:r>
              <a:rPr lang="en-US" sz="6000" dirty="0" smtClean="0"/>
              <a:t>Don’t </a:t>
            </a:r>
            <a:r>
              <a:rPr lang="en-US" sz="6000" dirty="0"/>
              <a:t>make bugs.</a:t>
            </a:r>
          </a:p>
        </p:txBody>
      </p:sp>
    </p:spTree>
    <p:extLst>
      <p:ext uri="{BB962C8B-B14F-4D97-AF65-F5344CB8AC3E}">
        <p14:creationId xmlns:p14="http://schemas.microsoft.com/office/powerpoint/2010/main" val="118767977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8710" y="2130425"/>
            <a:ext cx="3694923" cy="1470025"/>
          </a:xfrm>
        </p:spPr>
        <p:txBody>
          <a:bodyPr/>
          <a:lstStyle/>
          <a:p>
            <a:r>
              <a:rPr lang="en-US" dirty="0" smtClean="0"/>
              <a:t>Thank you and good night.</a:t>
            </a:r>
            <a:endParaRPr lang="en-US" dirty="0"/>
          </a:p>
        </p:txBody>
      </p:sp>
      <p:pic>
        <p:nvPicPr>
          <p:cNvPr id="3" name="Picture 2" descr="C:\Users\crock\Pictures\crock\mousekete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135" y="-1"/>
            <a:ext cx="6997065" cy="687109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734786"/>
            <a:ext cx="7772400" cy="5470071"/>
          </a:xfrm>
        </p:spPr>
        <p:txBody>
          <a:bodyPr/>
          <a:lstStyle/>
          <a:p>
            <a:r>
              <a:rPr lang="en-US" dirty="0" smtClean="0"/>
              <a:t>We are not paid to use every feature of the language.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5400" dirty="0" smtClean="0"/>
              <a:t>We are paid to write programs that work well and are free of error.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6154459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good programming language should teach you.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6732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35001</TotalTime>
  <Words>1364</Words>
  <Application>Microsoft Office PowerPoint</Application>
  <PresentationFormat>On-screen Show (4:3)</PresentationFormat>
  <Paragraphs>333</Paragraphs>
  <Slides>79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Consolas</vt:lpstr>
      <vt:lpstr>Cheltenhm BdItHd BT</vt:lpstr>
      <vt:lpstr>Palatino Sans Com</vt:lpstr>
      <vt:lpstr>Arial</vt:lpstr>
      <vt:lpstr>Palatino Linotype</vt:lpstr>
      <vt:lpstr>Patua One</vt:lpstr>
      <vt:lpstr>Courier New</vt:lpstr>
      <vt:lpstr>Cheltenhm BdHd BT</vt:lpstr>
      <vt:lpstr>Default Design</vt:lpstr>
      <vt:lpstr>Image</vt:lpstr>
      <vt:lpstr>The  Better  Parts </vt:lpstr>
      <vt:lpstr>Antoine de Saint-Exupéry</vt:lpstr>
      <vt:lpstr>PowerPoint Presentation</vt:lpstr>
      <vt:lpstr>Il semble que la perfection soit atteinte  non quand il n’y a plus rien à ajouter,  mais quand il n’y a plus rien à retrancher.   Antoine de Saint-Exupéry  Terre des Hommes, 1939</vt:lpstr>
      <vt:lpstr>Good Parts</vt:lpstr>
      <vt:lpstr>If a feature is sometimes useful and sometimes dangerous  and if there is a better option then   always use the better option.</vt:lpstr>
      <vt:lpstr>We are not paid to use every feature of the language.  We are paid to write programs that work well and are free of error.</vt:lpstr>
      <vt:lpstr>We are not paid to use every feature of the language.  We are paid to write programs that work well and are free of error.</vt:lpstr>
      <vt:lpstr>A good programming language should teach you.</vt:lpstr>
      <vt:lpstr>   I made every mistake with JavaScript you could make.</vt:lpstr>
      <vt:lpstr>PowerPoint Presentation</vt:lpstr>
      <vt:lpstr>PowerPoint Presentation</vt:lpstr>
      <vt:lpstr>Arguments against good parts</vt:lpstr>
      <vt:lpstr>Foot Guns</vt:lpstr>
      <vt:lpstr>The purpose of a programming language is to aid programmers in producing error-free programs.</vt:lpstr>
      <vt:lpstr>PowerPoint Presentation</vt:lpstr>
      <vt:lpstr>It is not only possible to write good programs in JavaScript,  it is necessary.</vt:lpstr>
      <vt:lpstr>Java &lt;&gt; JavaScript</vt:lpstr>
      <vt:lpstr>Java &lt;&gt; JavaScript</vt:lpstr>
      <vt:lpstr>Java &lt;&gt; JavaScript</vt:lpstr>
      <vt:lpstr>Java &lt;&gt; JavaScript</vt:lpstr>
      <vt:lpstr>PowerPoint Presentation</vt:lpstr>
      <vt:lpstr>PowerPoint Presentation</vt:lpstr>
      <vt:lpstr>PowerPoint Presentation</vt:lpstr>
      <vt:lpstr>The fantasy of infallibility.  The futility of faultlessness.</vt:lpstr>
      <vt:lpstr>Danger Driven Development</vt:lpstr>
      <vt:lpstr>;</vt:lpstr>
      <vt:lpstr>Scheduling</vt:lpstr>
      <vt:lpstr>New Good Parts in ES6</vt:lpstr>
      <vt:lpstr>New Good Parts in ES6</vt:lpstr>
      <vt:lpstr>New Good Parts in ES6</vt:lpstr>
      <vt:lpstr>New Good Parts in ES6</vt:lpstr>
      <vt:lpstr>New Good Parts in ES6</vt:lpstr>
      <vt:lpstr>New Good Parts in ES6</vt:lpstr>
      <vt:lpstr>New Good Parts in ES6</vt:lpstr>
      <vt:lpstr>PowerPoint Presentation</vt:lpstr>
      <vt:lpstr>PowerPoint Presentation</vt:lpstr>
      <vt:lpstr>(name) =&gt; {id: name} </vt:lpstr>
      <vt:lpstr>class</vt:lpstr>
      <vt:lpstr>Good Parts Reconsidered</vt:lpstr>
      <vt:lpstr>Good Parts Reconsidered</vt:lpstr>
      <vt:lpstr>Good Parts Reconsidered</vt:lpstr>
      <vt:lpstr>Good Parts Reconsidered</vt:lpstr>
      <vt:lpstr>Good Parts Reconsidered</vt:lpstr>
      <vt:lpstr>Loops Reconsidered</vt:lpstr>
      <vt:lpstr>PowerPoint Presentation</vt:lpstr>
      <vt:lpstr>The Next Language</vt:lpstr>
      <vt:lpstr>Programmers are as  emotional and irrational  as normal people.</vt:lpstr>
      <vt:lpstr>It took a generation to agree that high level languages were a good idea.  It took a generation to agree that goto  was a bad idea.  It took a generation to agree that objects were a good idea.  It took two generations to agree that lambdas were a good idea.</vt:lpstr>
      <vt:lpstr>Systems languages</vt:lpstr>
      <vt:lpstr>Classical Inheritance</vt:lpstr>
      <vt:lpstr>Classiﬁcation Taxonomy</vt:lpstr>
      <vt:lpstr>Prototypal Inheritance</vt:lpstr>
      <vt:lpstr>Prototypal Inheritance</vt:lpstr>
      <vt:lpstr>Block Scope</vt:lpstr>
      <vt:lpstr>Function Scope</vt:lpstr>
      <vt:lpstr>Function Scope</vt:lpstr>
      <vt:lpstr>Closure</vt:lpstr>
      <vt:lpstr>Inner survives the outer</vt:lpstr>
      <vt:lpstr>PowerPoint Presentation</vt:lpstr>
      <vt:lpstr>PowerPoint Presentation</vt:lpstr>
      <vt:lpstr>PowerPoint Presentation</vt:lpstr>
      <vt:lpstr>PowerPoint Presentation</vt:lpstr>
      <vt:lpstr>A Bug Story</vt:lpstr>
      <vt:lpstr>int</vt:lpstr>
      <vt:lpstr>Number types</vt:lpstr>
      <vt:lpstr>Number types</vt:lpstr>
      <vt:lpstr>0.1 + 0.2 == 0.3</vt:lpstr>
      <vt:lpstr>Binary Floating Point</vt:lpstr>
      <vt:lpstr>DEC64</vt:lpstr>
      <vt:lpstr>dec64.com</vt:lpstr>
      <vt:lpstr>The JSON Data Interchange Format</vt:lpstr>
      <vt:lpstr>JSON,XML</vt:lpstr>
      <vt:lpstr>JSON,XML</vt:lpstr>
      <vt:lpstr>Advice to data format  standard designers</vt:lpstr>
      <vt:lpstr>JSON</vt:lpstr>
      <vt:lpstr>Responsibility</vt:lpstr>
      <vt:lpstr>PowerPoint Presentation</vt:lpstr>
      <vt:lpstr>Thank you and good night.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World's Most Misunderstood Programming Language</dc:title>
  <dc:creator>Douglas Crockford</dc:creator>
  <cp:lastModifiedBy>Douglas Crockford</cp:lastModifiedBy>
  <cp:revision>1017</cp:revision>
  <dcterms:created xsi:type="dcterms:W3CDTF">2005-10-05T17:31:40Z</dcterms:created>
  <dcterms:modified xsi:type="dcterms:W3CDTF">2015-10-02T16:28:37Z</dcterms:modified>
</cp:coreProperties>
</file>