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0"/>
  </p:notesMasterIdLst>
  <p:sldIdLst>
    <p:sldId id="417" r:id="rId2"/>
    <p:sldId id="256" r:id="rId3"/>
    <p:sldId id="261" r:id="rId4"/>
    <p:sldId id="384" r:id="rId5"/>
    <p:sldId id="418" r:id="rId6"/>
    <p:sldId id="420" r:id="rId7"/>
    <p:sldId id="479" r:id="rId8"/>
    <p:sldId id="367" r:id="rId9"/>
    <p:sldId id="472" r:id="rId10"/>
    <p:sldId id="470" r:id="rId11"/>
    <p:sldId id="474" r:id="rId12"/>
    <p:sldId id="475" r:id="rId13"/>
    <p:sldId id="368" r:id="rId14"/>
    <p:sldId id="473" r:id="rId15"/>
    <p:sldId id="476" r:id="rId16"/>
    <p:sldId id="478" r:id="rId17"/>
    <p:sldId id="477" r:id="rId18"/>
    <p:sldId id="257" r:id="rId19"/>
    <p:sldId id="258" r:id="rId20"/>
    <p:sldId id="264" r:id="rId21"/>
    <p:sldId id="265" r:id="rId22"/>
    <p:sldId id="266" r:id="rId23"/>
    <p:sldId id="260" r:id="rId24"/>
    <p:sldId id="274" r:id="rId25"/>
    <p:sldId id="285" r:id="rId26"/>
    <p:sldId id="290" r:id="rId27"/>
    <p:sldId id="291" r:id="rId28"/>
    <p:sldId id="316" r:id="rId29"/>
    <p:sldId id="355" r:id="rId30"/>
    <p:sldId id="356" r:id="rId31"/>
    <p:sldId id="318" r:id="rId32"/>
    <p:sldId id="292" r:id="rId33"/>
    <p:sldId id="293" r:id="rId34"/>
    <p:sldId id="381" r:id="rId35"/>
    <p:sldId id="382" r:id="rId36"/>
    <p:sldId id="349" r:id="rId37"/>
    <p:sldId id="353" r:id="rId38"/>
    <p:sldId id="345" r:id="rId39"/>
    <p:sldId id="346" r:id="rId40"/>
    <p:sldId id="375" r:id="rId41"/>
    <p:sldId id="376" r:id="rId42"/>
    <p:sldId id="447" r:id="rId43"/>
    <p:sldId id="448" r:id="rId44"/>
    <p:sldId id="286" r:id="rId45"/>
    <p:sldId id="287" r:id="rId46"/>
    <p:sldId id="489" r:id="rId47"/>
    <p:sldId id="488" r:id="rId48"/>
    <p:sldId id="487" r:id="rId49"/>
    <p:sldId id="490" r:id="rId50"/>
    <p:sldId id="427" r:id="rId51"/>
    <p:sldId id="428" r:id="rId52"/>
    <p:sldId id="484" r:id="rId53"/>
    <p:sldId id="486" r:id="rId54"/>
    <p:sldId id="429" r:id="rId55"/>
    <p:sldId id="430" r:id="rId56"/>
    <p:sldId id="431" r:id="rId57"/>
    <p:sldId id="432" r:id="rId58"/>
    <p:sldId id="435" r:id="rId59"/>
    <p:sldId id="433" r:id="rId60"/>
    <p:sldId id="434" r:id="rId61"/>
    <p:sldId id="492" r:id="rId62"/>
    <p:sldId id="451" r:id="rId63"/>
    <p:sldId id="452" r:id="rId64"/>
    <p:sldId id="458" r:id="rId65"/>
    <p:sldId id="454" r:id="rId66"/>
    <p:sldId id="455" r:id="rId67"/>
    <p:sldId id="456" r:id="rId68"/>
    <p:sldId id="457" r:id="rId69"/>
    <p:sldId id="299" r:id="rId70"/>
    <p:sldId id="300" r:id="rId71"/>
    <p:sldId id="422" r:id="rId72"/>
    <p:sldId id="424" r:id="rId73"/>
    <p:sldId id="281" r:id="rId74"/>
    <p:sldId id="419" r:id="rId75"/>
    <p:sldId id="280" r:id="rId76"/>
    <p:sldId id="449" r:id="rId77"/>
    <p:sldId id="450" r:id="rId78"/>
    <p:sldId id="480" r:id="rId79"/>
    <p:sldId id="481" r:id="rId80"/>
    <p:sldId id="482" r:id="rId81"/>
    <p:sldId id="483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29" r:id="rId91"/>
    <p:sldId id="330" r:id="rId92"/>
    <p:sldId id="412" r:id="rId93"/>
    <p:sldId id="413" r:id="rId94"/>
    <p:sldId id="377" r:id="rId95"/>
    <p:sldId id="378" r:id="rId96"/>
    <p:sldId id="379" r:id="rId97"/>
    <p:sldId id="380" r:id="rId98"/>
    <p:sldId id="414" r:id="rId99"/>
    <p:sldId id="438" r:id="rId100"/>
    <p:sldId id="416" r:id="rId101"/>
    <p:sldId id="400" r:id="rId102"/>
    <p:sldId id="401" r:id="rId103"/>
    <p:sldId id="439" r:id="rId104"/>
    <p:sldId id="460" r:id="rId105"/>
    <p:sldId id="407" r:id="rId106"/>
    <p:sldId id="408" r:id="rId107"/>
    <p:sldId id="409" r:id="rId108"/>
    <p:sldId id="410" r:id="rId109"/>
    <p:sldId id="389" r:id="rId110"/>
    <p:sldId id="390" r:id="rId111"/>
    <p:sldId id="391" r:id="rId112"/>
    <p:sldId id="394" r:id="rId113"/>
    <p:sldId id="465" r:id="rId114"/>
    <p:sldId id="466" r:id="rId115"/>
    <p:sldId id="395" r:id="rId116"/>
    <p:sldId id="396" r:id="rId117"/>
    <p:sldId id="397" r:id="rId118"/>
    <p:sldId id="399" r:id="rId119"/>
  </p:sldIdLst>
  <p:sldSz cx="9144000" cy="6858000" type="screen4x3"/>
  <p:notesSz cx="6858000" cy="9144000"/>
  <p:embeddedFontLst>
    <p:embeddedFont>
      <p:font typeface="Courier Std" panose="02070409020205020404" pitchFamily="49" charset="0"/>
      <p:regular r:id="rId121"/>
      <p:bold r:id="rId122"/>
      <p:italic r:id="rId123"/>
      <p:boldItalic r:id="rId124"/>
    </p:embeddedFont>
    <p:embeddedFont>
      <p:font typeface="Cheltenhm BdItHd BT" panose="02040703050705090403" pitchFamily="18" charset="0"/>
      <p:regular r:id="rId125"/>
    </p:embeddedFont>
    <p:embeddedFont>
      <p:font typeface="Cheltenhm BdHd BT" panose="02040703050705020403" pitchFamily="18" charset="0"/>
      <p:regular r:id="rId126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99FF66"/>
    <a:srgbClr val="66FF33"/>
    <a:srgbClr val="66CCFF"/>
    <a:srgbClr val="FFFFCC"/>
    <a:srgbClr val="FF99CC"/>
    <a:srgbClr val="AC0000"/>
    <a:srgbClr val="000099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7" autoAdjust="0"/>
  </p:normalViewPr>
  <p:slideViewPr>
    <p:cSldViewPr snapToGrid="0">
      <p:cViewPr varScale="1">
        <p:scale>
          <a:sx n="94" d="100"/>
          <a:sy n="94" d="100"/>
        </p:scale>
        <p:origin x="106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3.fntdata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font" Target="fonts/font4.fntdata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2.fntdata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5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0C4A4F-4FDB-4476-8E43-8AFADDAA7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B136B-B51C-4606-BC97-461A2294DF89}" type="slidenum">
              <a:rPr lang="en-US"/>
              <a:pPr/>
              <a:t>2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5455ED-7CA6-4D15-8064-E7192D448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7EE68D-7FB9-43B5-A2C1-A8904FF4B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A57D-C169-4004-89F3-F816B1E40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64E31F-C093-4FDF-8B35-CB4205B09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A5A72-037A-45AD-B641-C786996876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9DA86-9468-47B7-9FEA-2D01774029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10FC52-3B80-4438-A1AD-1E53E037F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965277-4CF5-43AC-9F49-043F646C5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916A9-5D63-41C8-A2FE-81B8D443A4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4C61E-F407-4D54-A67B-3A350C103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93FD-725B-4AF8-AA40-9F30A1CFDB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3DD7551-992F-46A6-9F54-0F3B581DB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2000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Cheltenhm BdHd BT" panose="02040703050705020403" pitchFamily="18" charset="0"/>
                <a:cs typeface="Courier New" pitchFamily="49" charset="0"/>
              </a:rPr>
              <a:t>Save this in an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.html </a:t>
            </a:r>
            <a:r>
              <a:rPr lang="en-US" sz="3600" dirty="0" smtClean="0">
                <a:latin typeface="Cheltenhm BdHd BT" panose="02040703050705020403" pitchFamily="18" charset="0"/>
                <a:cs typeface="Courier New" pitchFamily="49" charset="0"/>
              </a:rPr>
              <a:t>file.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&lt;html&gt;&lt;body&gt;&lt;pre&gt;&lt;script&gt;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log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.writeln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og(identity(3));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&lt;/script&gt;&lt;/pre&gt;&lt;/body&gt;&lt;/html&gt;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54722"/>
              </p:ext>
            </p:extLst>
          </p:nvPr>
        </p:nvGraphicFramePr>
        <p:xfrm>
          <a:off x="5531216" y="4027240"/>
          <a:ext cx="13160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4880" y="3232669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380" y="4030523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[ ]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535264" y="4378358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32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6868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if (first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return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(array, 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array.push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array;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)([first]);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6571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Make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continuize</a:t>
            </a:r>
            <a:r>
              <a:rPr lang="en-US" dirty="0" smtClean="0"/>
              <a:t> that takes a unary function, and returns a function that </a:t>
            </a:r>
            <a:r>
              <a:rPr lang="en-US" dirty="0"/>
              <a:t>takes a </a:t>
            </a:r>
            <a:r>
              <a:rPr lang="en-US" dirty="0" smtClean="0"/>
              <a:t>callback</a:t>
            </a:r>
            <a:r>
              <a:rPr lang="en-US" dirty="0"/>
              <a:t> and</a:t>
            </a:r>
            <a:r>
              <a:rPr lang="en-US" dirty="0" smtClean="0"/>
              <a:t> an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7992" y="3886200"/>
            <a:ext cx="8816010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continuize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(alert, 81)    // 9</a:t>
            </a:r>
          </a:p>
        </p:txBody>
      </p:sp>
    </p:spTree>
    <p:extLst>
      <p:ext uri="{BB962C8B-B14F-4D97-AF65-F5344CB8AC3E}">
        <p14:creationId xmlns:p14="http://schemas.microsoft.com/office/powerpoint/2010/main" val="36262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048" y="258417"/>
            <a:ext cx="8752866" cy="644718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continuize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(callback, </a:t>
            </a:r>
            <a:r>
              <a:rPr lang="en-US" sz="29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callback(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9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9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continuize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(any) 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(callback,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...x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callback(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any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(...x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9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43096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member,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method =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that.method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method;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that;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solidFill>
                <a:srgbClr val="BBFDB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6" y="263880"/>
            <a:ext cx="8998772" cy="643096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(spec)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{member} = spec;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{other}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(spec);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=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2600" b="1" dirty="0" smtClean="0">
                <a:solidFill>
                  <a:srgbClr val="CCFF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</a:p>
          <a:p>
            <a:pPr marL="0" indent="0">
              <a:buNone/>
            </a:pPr>
            <a:r>
              <a:rPr lang="en-US" sz="2600" b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.freeze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method,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other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solidFill>
                <a:srgbClr val="BBFDB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Make an array wrapper object with methods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dirty="0" smtClean="0"/>
              <a:t>, such that an attacker cannot get access to the private array.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myvector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vector();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myvector.append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myvector.store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8);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// 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get(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append(v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get(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append(v)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stash;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myvector.store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('push',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  <a:endParaRPr lang="en-US" sz="2400" b="1" dirty="0">
              <a:solidFill>
                <a:srgbClr val="FFCC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stash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this;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myvector.append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 // stash is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181472" y="4829452"/>
            <a:ext cx="6782540" cy="2028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5115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006242" y="2019640"/>
            <a:ext cx="39061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16487" y="3109018"/>
            <a:ext cx="39061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21177" y="4225514"/>
            <a:ext cx="3366639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[+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[+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876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Make a function that makes a publish/subscribe object. It will reliably deliver all publications to all subscribers in the right order.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6847" y="3886199"/>
            <a:ext cx="8052046" cy="2328169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(log);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my_pubsub.publish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works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log("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 works!")</a:t>
            </a:r>
          </a:p>
        </p:txBody>
      </p:sp>
    </p:spTree>
    <p:extLst>
      <p:ext uri="{BB962C8B-B14F-4D97-AF65-F5344CB8AC3E}">
        <p14:creationId xmlns:p14="http://schemas.microsoft.com/office/powerpoint/2010/main" val="40814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54722"/>
              </p:ext>
            </p:extLst>
          </p:nvPr>
        </p:nvGraphicFramePr>
        <p:xfrm>
          <a:off x="5531216" y="4027240"/>
          <a:ext cx="13160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4880" y="3232669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380" y="4030523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[ ]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535264" y="4378358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59269"/>
              </p:ext>
            </p:extLst>
          </p:nvPr>
        </p:nvGraphicFramePr>
        <p:xfrm>
          <a:off x="5533005" y="5787905"/>
          <a:ext cx="13160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66669" y="4993334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funky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6537053" y="4676854"/>
            <a:ext cx="1289137" cy="146216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807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subscribers[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43705" y="5495277"/>
            <a:ext cx="6782540" cy="13449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3621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66893" y="3500570"/>
            <a:ext cx="996993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66892" y="4206249"/>
            <a:ext cx="3541411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subscribers.push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514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subscribers.push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my_pubsub.publish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undefined;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43705" y="5575852"/>
            <a:ext cx="6782540" cy="12643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3882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292859" y="896519"/>
            <a:ext cx="265682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4288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965713" y="3866322"/>
            <a:ext cx="4651513" cy="298174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sz="2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43705" y="5433133"/>
            <a:ext cx="6782540" cy="1407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799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01581" y="2745196"/>
            <a:ext cx="6284610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37299" y="3494645"/>
            <a:ext cx="311972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try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   s(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2265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try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   s(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});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(limit(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("Out of order");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1));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20009" y="5521911"/>
            <a:ext cx="7706235" cy="1293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722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41554" y="3105297"/>
            <a:ext cx="4899034" cy="1128952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 }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0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}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5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3820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54722"/>
              </p:ext>
            </p:extLst>
          </p:nvPr>
        </p:nvGraphicFramePr>
        <p:xfrm>
          <a:off x="5531216" y="4027240"/>
          <a:ext cx="13160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4880" y="3232669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380" y="4030523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[ ]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535264" y="4378358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59269"/>
              </p:ext>
            </p:extLst>
          </p:nvPr>
        </p:nvGraphicFramePr>
        <p:xfrm>
          <a:off x="5533005" y="5787905"/>
          <a:ext cx="13160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66669" y="4993334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funky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94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A.1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B.2</a:t>
            </a: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1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A.1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B.2</a:t>
            </a:r>
          </a:p>
          <a:p>
            <a:pPr algn="l"/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3456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14945"/>
              </p:ext>
            </p:extLst>
          </p:nvPr>
        </p:nvGraphicFramePr>
        <p:xfrm>
          <a:off x="5466668" y="2714808"/>
          <a:ext cx="1316020" cy="12801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00332" y="1920237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1832" y="2718091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70716" y="3065926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08246" y="3349207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472506" y="3648631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04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14945"/>
              </p:ext>
            </p:extLst>
          </p:nvPr>
        </p:nvGraphicFramePr>
        <p:xfrm>
          <a:off x="5466668" y="2714808"/>
          <a:ext cx="1316020" cy="12801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00332" y="1920237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1832" y="2718091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70716" y="3065926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08246" y="3349207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472506" y="3648631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25885"/>
              </p:ext>
            </p:extLst>
          </p:nvPr>
        </p:nvGraphicFramePr>
        <p:xfrm>
          <a:off x="5463085" y="4808961"/>
          <a:ext cx="1316020" cy="1651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6749" y="4014390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swap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6467133" y="3349207"/>
            <a:ext cx="1299951" cy="181087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468923" y="4061637"/>
            <a:ext cx="1249683" cy="168114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043170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14945"/>
              </p:ext>
            </p:extLst>
          </p:nvPr>
        </p:nvGraphicFramePr>
        <p:xfrm>
          <a:off x="5466668" y="2714808"/>
          <a:ext cx="1316020" cy="12801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00332" y="1920237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1832" y="2718091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70716" y="3065926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08246" y="3349207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472506" y="3648631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25885"/>
              </p:ext>
            </p:extLst>
          </p:nvPr>
        </p:nvGraphicFramePr>
        <p:xfrm>
          <a:off x="5463085" y="4808961"/>
          <a:ext cx="1316020" cy="1651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6749" y="4014390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swap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6467133" y="3995538"/>
            <a:ext cx="1251473" cy="116454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468923" y="3269512"/>
            <a:ext cx="1249683" cy="247327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6477788" y="3349207"/>
            <a:ext cx="1330458" cy="292343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172487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three binary functions,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, </a:t>
            </a:r>
            <a:r>
              <a:rPr lang="en-US" b="1" dirty="0" smtClean="0">
                <a:latin typeface="Courier Std" pitchFamily="49" charset="0"/>
              </a:rPr>
              <a:t>sub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 smtClean="0"/>
              <a:t>, that take two numbers and return their sum, difference, and product.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add(3, 4)    //  7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sub(3, 4)    // -1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(3, 4)    // 12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533"/>
            <a:ext cx="8229600" cy="64600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(first, second)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second;</a:t>
            </a: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first - 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first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Rectangle 73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8000" dirty="0" smtClean="0"/>
              <a:t>Fun With Functions</a:t>
            </a:r>
            <a:endParaRPr lang="en-US" sz="8000" dirty="0"/>
          </a:p>
        </p:txBody>
      </p:sp>
      <p:sp>
        <p:nvSpPr>
          <p:cNvPr id="2122" name="Rectangle 74"/>
          <p:cNvSpPr>
            <a:spLocks noGrp="1" noChangeArrowheads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dirty="0" smtClean="0"/>
              <a:t> that takes an argument and returns a function that returns that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algn="l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three()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addf</a:t>
            </a:r>
            <a:r>
              <a:rPr lang="en-US" dirty="0" smtClean="0"/>
              <a:t> that adds from two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)(4)   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liftf</a:t>
            </a:r>
            <a:r>
              <a:rPr lang="en-US" dirty="0" smtClean="0"/>
              <a:t> that takes a binary function, and makes it callable with two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(3)(4)       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)(5)(6)     // 30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29" y="186431"/>
            <a:ext cx="873409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700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7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7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curry</a:t>
            </a:r>
            <a:r>
              <a:rPr lang="en-US" dirty="0" smtClean="0"/>
              <a:t> that takes </a:t>
            </a:r>
            <a:r>
              <a:rPr lang="en-US" smtClean="0"/>
              <a:t>a binary function </a:t>
            </a:r>
            <a:r>
              <a:rPr lang="en-US" dirty="0" smtClean="0"/>
              <a:t>and an argument, and returns a function that can take a second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add3 = curry(add, 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add3(4)          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curry(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5)(6)     // 30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0962" y="3892378"/>
            <a:ext cx="6524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heltenhm BdItHd BT" pitchFamily="18" charset="0"/>
              </a:rPr>
              <a:t>currying</a:t>
            </a:r>
          </a:p>
          <a:p>
            <a:endParaRPr lang="en-US" sz="4800" dirty="0">
              <a:latin typeface="Cheltenhm BdItHd BT" pitchFamily="18" charset="0"/>
            </a:endParaRPr>
          </a:p>
          <a:p>
            <a:r>
              <a:rPr lang="en-US" sz="4800" dirty="0" err="1">
                <a:latin typeface="Cheltenhm BdItHd BT" pitchFamily="18" charset="0"/>
              </a:rPr>
              <a:t>schönfinkelisation</a:t>
            </a:r>
            <a:endParaRPr lang="en-US" sz="4800" dirty="0">
              <a:latin typeface="Cheltenhm BdIt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2693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0962" y="3892378"/>
            <a:ext cx="6524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CC"/>
                </a:solidFill>
                <a:latin typeface="Cheltenhm BdItHd BT" pitchFamily="18" charset="0"/>
              </a:rPr>
              <a:t>currying</a:t>
            </a:r>
          </a:p>
          <a:p>
            <a:endParaRPr lang="en-US" sz="4800" dirty="0">
              <a:solidFill>
                <a:srgbClr val="FFFFCC"/>
              </a:solidFill>
              <a:latin typeface="Cheltenhm BdItHd BT" pitchFamily="18" charset="0"/>
            </a:endParaRPr>
          </a:p>
          <a:p>
            <a:r>
              <a:rPr lang="en-US" sz="4800" dirty="0" err="1">
                <a:solidFill>
                  <a:srgbClr val="FFFFCC"/>
                </a:solidFill>
                <a:latin typeface="Cheltenhm BdItHd BT" pitchFamily="18" charset="0"/>
              </a:rPr>
              <a:t>schönfinkelisation</a:t>
            </a:r>
            <a:endParaRPr lang="en-US" sz="4800" dirty="0">
              <a:solidFill>
                <a:srgbClr val="FFFFCC"/>
              </a:solidFill>
              <a:latin typeface="Cheltenhm BdIt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7603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US" dirty="0" smtClean="0"/>
              <a:t> function that takes an argument and returns that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identity(3)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6460"/>
            <a:ext cx="8946696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null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.concat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0))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...first)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function (...second)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(...first, ...second);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6460"/>
            <a:ext cx="8946696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slice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null,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args.concat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(arguments, 0))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...first)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(...second)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...first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...second);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0634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Without writing any new functions, show three ways to create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_ _ _ 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              // 6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(5))         // 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(add)(1);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curry(add, 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en-US" dirty="0" smtClean="0"/>
              <a:t> that takes a binary function and returns a unary function that passes its argument to the binary function twice.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add(11, 11)   // 22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twice(add);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(11)     // 22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square 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twice(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square(11)    // 121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4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794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twice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5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dirty="0" smtClean="0"/>
              <a:t>, a function that reverses the arguments of a binary function.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bus = reverse(sub);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bus(3, 2)    // -1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26460"/>
            <a:ext cx="8913345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(second, 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args.reverse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1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dirty="0" smtClean="0"/>
              <a:t> that takes two unary functions and returns a unary function that calls them both.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square)(5)    // 100</a:t>
            </a: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794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(f, g)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4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identity =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identity(x)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dirty="0" smtClean="0"/>
              <a:t> that takes two binary functions and returns a function that calls them both.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mul)(2, 3, 7)    // 35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600200"/>
            <a:ext cx="8814487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(f, g)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b, 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b), c);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47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</a:t>
            </a:r>
            <a:r>
              <a:rPr lang="en-US" dirty="0" smtClean="0">
                <a:latin typeface="Courier Std" panose="02070409020205020404" charset="0"/>
              </a:rPr>
              <a:t>limit</a:t>
            </a:r>
            <a:r>
              <a:rPr lang="en-US" dirty="0" smtClean="0"/>
              <a:t> function that allows a binary function to be called a limited number of times.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649937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add_ltd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limit(add, 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add_ltd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(3, 4)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add_ltd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count)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(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&gt;=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b);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undefined;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</a:t>
            </a:r>
            <a:r>
              <a:rPr lang="en-US" dirty="0" smtClean="0">
                <a:latin typeface="Courier Std" panose="02070409020205020404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function that </a:t>
            </a:r>
            <a:r>
              <a:rPr lang="en-US" dirty="0" smtClean="0"/>
              <a:t>produces a generator that will produce a series of values.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index = from(0);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(start) {</a:t>
            </a:r>
            <a:endParaRPr lang="en-US" sz="3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8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 = 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start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1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</a:t>
            </a:r>
            <a:r>
              <a:rPr lang="en-US" dirty="0" smtClean="0">
                <a:latin typeface="Courier Std" panose="02070409020205020404" charset="0"/>
              </a:rPr>
              <a:t>to</a:t>
            </a:r>
            <a:r>
              <a:rPr lang="en-US" dirty="0" smtClean="0"/>
              <a:t> </a:t>
            </a:r>
            <a:r>
              <a:rPr lang="en-US" dirty="0"/>
              <a:t>function that </a:t>
            </a:r>
            <a:r>
              <a:rPr lang="en-US" dirty="0" smtClean="0"/>
              <a:t>takes a generator and an end value, and returns a generator that will produce numbers up to that limit.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index = to(from(1), 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(gen, end) {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 </a:t>
            </a:r>
            <a:r>
              <a:rPr lang="en-US" b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u="sng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undefined;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6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</a:t>
            </a:r>
            <a:r>
              <a:rPr lang="en-US" dirty="0" err="1">
                <a:latin typeface="Courier Std" panose="02070409020205020404" charset="0"/>
              </a:rPr>
              <a:t>fromTo</a:t>
            </a:r>
            <a:r>
              <a:rPr lang="en-US" dirty="0"/>
              <a:t> function that </a:t>
            </a:r>
            <a:r>
              <a:rPr lang="en-US" dirty="0" smtClean="0"/>
              <a:t>produces a generator that will produce values in a range.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index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(0, 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(start, end) {</a:t>
            </a:r>
            <a:endParaRPr lang="en-US" sz="3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(start),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end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16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&lt;html&gt;&lt;body&gt;&lt;pre&gt;&lt;script&gt;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log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.writeln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og(identity(3));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&lt;/script&gt;&lt;/pre&gt;&lt;/body&gt;&lt;/html&gt;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21732" y="3054220"/>
            <a:ext cx="8517468" cy="1660849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61013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an </a:t>
            </a:r>
            <a:r>
              <a:rPr lang="en-US" sz="3600" dirty="0" smtClean="0">
                <a:latin typeface="Courier Std" panose="02070409020205020404" charset="0"/>
              </a:rPr>
              <a:t>element</a:t>
            </a:r>
            <a:r>
              <a:rPr lang="en-US" sz="3600" dirty="0" smtClean="0"/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an array and a generator and returns a generator that will produce elements from the array.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616788"/>
            <a:ext cx="7417293" cy="3159984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element([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'a', 'b', 'c', 'd'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(1, 3));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'b'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'c'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86431"/>
            <a:ext cx="850174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gen) {</a:t>
            </a: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index =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if (index !== undefined) {</a:t>
            </a:r>
            <a:endParaRPr lang="en-US" sz="2800" b="1" u="sng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[index];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61013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Modify the </a:t>
            </a:r>
            <a:r>
              <a:rPr lang="en-US" sz="3600" dirty="0" smtClean="0">
                <a:latin typeface="Courier Std" panose="02070409020205020404" charset="0"/>
              </a:rPr>
              <a:t>element</a:t>
            </a:r>
            <a:r>
              <a:rPr lang="en-US" sz="3600" dirty="0" smtClean="0"/>
              <a:t> </a:t>
            </a:r>
            <a:r>
              <a:rPr lang="en-US" sz="3600" dirty="0"/>
              <a:t>function </a:t>
            </a:r>
            <a:r>
              <a:rPr lang="en-US" sz="3600" dirty="0" smtClean="0"/>
              <a:t>so that the generator argument is optional. If a generator is not provided, then each of the elements of the array will be produced.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616788"/>
            <a:ext cx="7417293" cy="3159984"/>
          </a:xfrm>
        </p:spPr>
        <p:txBody>
          <a:bodyPr anchor="t">
            <a:normAutofit fontScale="925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element([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'a', 'b', 'c', 'd'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'a'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'b'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'c'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'd'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86431"/>
            <a:ext cx="850174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gen)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u="sng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 === undefined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0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8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array.length</a:t>
            </a:r>
            <a:endParaRPr lang="en-US" sz="28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index =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(index !== undefined) {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[index];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480678" y="900475"/>
            <a:ext cx="5430701" cy="254361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collect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</a:t>
            </a:r>
            <a:r>
              <a:rPr lang="en-US" sz="3600" dirty="0" smtClean="0"/>
              <a:t>that takes a generator and an array and produces a function that will collect the results in the array.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8" y="3099816"/>
            <a:ext cx="859176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 = [],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col = collect(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 2), array);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    // [0, 1]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(gen,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7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filter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 generator and a predicate and produces a generator that produces only the values approved by the predicate.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filter(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 5),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third(value)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return (value % 3) === 0;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3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undefined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(gen,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 while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value !==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undefined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!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4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(gen,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recur()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if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value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=== undefined </a:t>
            </a:r>
            <a:endParaRPr lang="en-US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||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recur();</a:t>
            </a:r>
            <a:endParaRPr lang="en-US" b="1" u="sng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8224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err="1" smtClean="0">
                <a:latin typeface="Courier Std" panose="02070409020205020404" charset="0"/>
              </a:rPr>
              <a:t>concat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two generators and produces a generator that combines the sequences.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con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 3),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(0,2));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con()    //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con()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con()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undefined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If you have a question, you must ask it.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I won’t debug your stuff.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20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(gen1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gen2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gen = gen1;</a:t>
            </a: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gen2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66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(...gens)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next = element(gens),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gen = next();</a:t>
            </a: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recur()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if (value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===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recur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}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 </a:t>
            </a:r>
            <a:endParaRPr lang="en-US" sz="28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19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repeat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 generator and calls it until it returns </a:t>
            </a:r>
            <a:r>
              <a:rPr lang="en-US" sz="3600" dirty="0" smtClean="0">
                <a:latin typeface="Courier Std" panose="02070409020205020404" charset="0"/>
              </a:rPr>
              <a:t>undefined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b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repeat(collect(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(0, 4), array));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log(array);    // 0, 1, 2, 3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gen();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 while (value !== undefined);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repeat(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repeat(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gen();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 while (value !== undefined);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(gen()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0930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2142109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map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an array and a unary function, and returns an array containing the result of passing each element to the unary function. Use the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3600" dirty="0" smtClean="0"/>
              <a:t> function.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b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([2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1, 0],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   // [3, 2, 1]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element(array),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result));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2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2558488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reduce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an array and a binary function, and returns a </a:t>
            </a:r>
            <a:r>
              <a:rPr lang="en-US" sz="3600" dirty="0"/>
              <a:t>single value.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Use </a:t>
            </a:r>
            <a:r>
              <a:rPr lang="en-US" sz="3600" dirty="0"/>
              <a:t>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3600" dirty="0"/>
              <a:t> function.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924380"/>
            <a:ext cx="8359124" cy="1752600"/>
          </a:xfrm>
        </p:spPr>
        <p:txBody>
          <a:bodyPr anchor="b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reduce([], add)       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reduce([2], add)      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reduce([2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1, 0], add)    // 3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binary)  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7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element(array),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result;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7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7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=== undefined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? value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: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7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Make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gensymf</a:t>
            </a:r>
            <a:r>
              <a:rPr lang="en-US" dirty="0" smtClean="0"/>
              <a:t> that makes a function that generates  unique symbols.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2971800"/>
            <a:ext cx="8176334" cy="26670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("G"),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("H");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"G1"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"H1"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// "H2"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(prefix)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number = 0;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1;</a:t>
            </a:r>
            <a:endParaRPr lang="en-US" sz="36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6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gensymff</a:t>
            </a:r>
            <a:r>
              <a:rPr lang="en-US" dirty="0" smtClean="0"/>
              <a:t> that takes a unary function and a seed and returns a </a:t>
            </a:r>
            <a:r>
              <a:rPr lang="en-US" b="1" dirty="0" err="1" smtClean="0">
                <a:latin typeface="Courier Std" panose="02070409020205020404" pitchFamily="49" charset="0"/>
              </a:rPr>
              <a:t>gensymf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171825"/>
            <a:ext cx="8176334" cy="2466975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0),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("G"),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("H");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"G1"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"H1"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// "H2"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(unary, seed)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(prefix)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u="sng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number = </a:t>
            </a:r>
            <a:r>
              <a:rPr lang="en-US" b="1" u="sng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seed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15589"/>
            <a:ext cx="7772400" cy="1819992"/>
          </a:xfrm>
        </p:spPr>
        <p:txBody>
          <a:bodyPr anchor="t"/>
          <a:lstStyle/>
          <a:p>
            <a:r>
              <a:rPr lang="en-US" dirty="0" smtClean="0"/>
              <a:t>Make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fibonaccif</a:t>
            </a:r>
            <a:r>
              <a:rPr lang="en-US" dirty="0" smtClean="0"/>
              <a:t> that returns a generator that will return the next </a:t>
            </a:r>
            <a:r>
              <a:rPr lang="en-US" dirty="0" err="1" smtClean="0"/>
              <a:t>fibonacci</a:t>
            </a:r>
            <a:r>
              <a:rPr lang="en-US" dirty="0" smtClean="0"/>
              <a:t> number.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132667"/>
            <a:ext cx="8176334" cy="2506133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fib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(0, 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3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13288"/>
            <a:ext cx="8868792" cy="659231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4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switch (</a:t>
            </a:r>
            <a:r>
              <a:rPr lang="en-US" sz="40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case 0: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case 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b;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default: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next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4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4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808515" y="4229100"/>
            <a:ext cx="2939143" cy="145324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0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b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186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12271"/>
            <a:ext cx="8868792" cy="6493329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(a), 1),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(b), 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60774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12271"/>
            <a:ext cx="8868792" cy="6493329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([a, b]),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function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16296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3600" dirty="0" smtClean="0"/>
              <a:t> function that returns an object containing two functions that implement an up/down counter, hiding the counter.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object = counter(10),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up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down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object.down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up()     // 11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down()   // 10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down()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up()     // 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2296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up: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down: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-= 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A.null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B.[]</a:t>
            </a: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2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Make a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revocable</a:t>
            </a:r>
            <a:r>
              <a:rPr lang="en-US" sz="3600" dirty="0" smtClean="0"/>
              <a:t> function that takes a binary function, and returns an object </a:t>
            </a:r>
            <a:r>
              <a:rPr lang="en-US" sz="3600" dirty="0"/>
              <a:t>containing an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invoke</a:t>
            </a:r>
            <a:r>
              <a:rPr lang="en-US" sz="3600" dirty="0"/>
              <a:t> function that can invoke </a:t>
            </a:r>
            <a:r>
              <a:rPr lang="en-US" sz="3600"/>
              <a:t>the </a:t>
            </a:r>
            <a:r>
              <a:rPr lang="en-US" sz="3600" smtClean="0"/>
              <a:t>binary function</a:t>
            </a:r>
            <a:r>
              <a:rPr lang="en-US" sz="3600" dirty="0" smtClean="0"/>
              <a:t>, and a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revoke</a:t>
            </a:r>
            <a:r>
              <a:rPr lang="en-US" sz="3600" dirty="0" smtClean="0"/>
              <a:t> function that disables the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en-US" sz="3600" dirty="0" smtClean="0"/>
              <a:t> function.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6" y="3886200"/>
            <a:ext cx="782122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rev = revocable(add),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add_rev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rev.invoke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4);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rev.revoke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7);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2" y="126460"/>
            <a:ext cx="8946813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revocable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invoke: 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return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    first,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   second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sz="27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revoke: 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7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undefined;</a:t>
            </a:r>
            <a:endParaRPr lang="en-US" sz="27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7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31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that takes a value and an optional source string and returns them in an object.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(m(1))</a:t>
            </a:r>
          </a:p>
          <a:p>
            <a:pPr algn="l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{"value": 1, "source": "1"}</a:t>
            </a:r>
          </a:p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(m(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"pi"))</a:t>
            </a:r>
          </a:p>
          <a:p>
            <a:pPr algn="l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{"value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3.14159…, "source": "pi"}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1107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(value, source)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value: value,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source: (</a:t>
            </a:r>
            <a:r>
              <a:rPr lang="en-US" sz="25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source === 'string')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? source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: String(value)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5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dirty="0" smtClean="0"/>
              <a:t> that takes two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 and returns 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5577" y="3886200"/>
            <a:ext cx="8608424" cy="2971800"/>
          </a:xfrm>
        </p:spPr>
        <p:txBody>
          <a:bodyPr anchor="t"/>
          <a:lstStyle/>
          <a:p>
            <a:pPr algn="l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(m(3), m(4)))</a:t>
            </a:r>
          </a:p>
          <a:p>
            <a:pPr algn="l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{"value": 7, "source": "(3+4)"}</a:t>
            </a:r>
          </a:p>
          <a:p>
            <a:pPr algn="l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(m(1), m(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"pi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4.14159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…, "source":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"(1+pi)"}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087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m(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"(" +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"+"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dirty="0" smtClean="0"/>
              <a:t> that takes a binary function and a string and returns a function that acts 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"+");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(m(3), m(4)))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7,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"(3+4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)"}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"*")(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m(3),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m(4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12,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3*4)"}</a:t>
            </a:r>
          </a:p>
        </p:txBody>
      </p:sp>
    </p:spTree>
    <p:extLst>
      <p:ext uri="{BB962C8B-B14F-4D97-AF65-F5344CB8AC3E}">
        <p14:creationId xmlns:p14="http://schemas.microsoft.com/office/powerpoint/2010/main" val="932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586"/>
            <a:ext cx="8686800" cy="6428014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op)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m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"("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op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8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Modify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dirty="0" smtClean="0"/>
              <a:t> so that the functions it produces can accept arguments that are either numbers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"+");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(3, 4))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7,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"(3+4)"}</a:t>
            </a:r>
          </a:p>
          <a:p>
            <a:pPr algn="l"/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8" y="0"/>
            <a:ext cx="8909222" cy="6705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op) {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a === 'number')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a =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=== 'number')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(b);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"("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090057" y="922564"/>
            <a:ext cx="6645729" cy="281667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A.null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B.[]</a:t>
            </a:r>
          </a:p>
          <a:p>
            <a:pPr algn="l"/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47466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46287"/>
            <a:ext cx="7772400" cy="1470025"/>
          </a:xfrm>
        </p:spPr>
        <p:txBody>
          <a:bodyPr anchor="t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 that evaluates simple array expressions.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886199"/>
            <a:ext cx="8176334" cy="2683566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[mul, 5, 11];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// 55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(42)     // 42</a:t>
            </a:r>
          </a:p>
        </p:txBody>
      </p:sp>
    </p:spTree>
    <p:extLst>
      <p:ext uri="{BB962C8B-B14F-4D97-AF65-F5344CB8AC3E}">
        <p14:creationId xmlns:p14="http://schemas.microsoft.com/office/powerpoint/2010/main" val="24121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5678" y="1239520"/>
            <a:ext cx="843832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.isArray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(value)) 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? value[0](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value[1],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value[2]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: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46287"/>
            <a:ext cx="7772400" cy="1470025"/>
          </a:xfrm>
        </p:spPr>
        <p:txBody>
          <a:bodyPr anchor="t"/>
          <a:lstStyle/>
          <a:p>
            <a:r>
              <a:rPr lang="en-US" dirty="0" smtClean="0"/>
              <a:t>Modify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 to evaluate nested array expressions.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87839" y="2551793"/>
            <a:ext cx="8176334" cy="3263229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nae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add,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[square, 3],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[square, 4]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]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nae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   // 5</a:t>
            </a:r>
          </a:p>
        </p:txBody>
      </p:sp>
    </p:spTree>
    <p:extLst>
      <p:ext uri="{BB962C8B-B14F-4D97-AF65-F5344CB8AC3E}">
        <p14:creationId xmlns:p14="http://schemas.microsoft.com/office/powerpoint/2010/main" val="9931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5678" y="1239520"/>
            <a:ext cx="843832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.isArray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(value))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? value[0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(value[1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(value[2])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)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: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recursion: a function calls itself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657600" y="2784021"/>
            <a:ext cx="914400" cy="955222"/>
          </a:xfrm>
          <a:prstGeom prst="rect">
            <a:avLst/>
          </a:prstGeom>
          <a:noFill/>
          <a:ln w="9525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dirty="0" smtClean="0"/>
              <a:t> that adds from many invocations, until it sees an empty invocation.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98720" y="3886200"/>
            <a:ext cx="7945280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(2)()      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(2)(7)()    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(3)(0)(4)()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(1)(2)(4)(8)() // 15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6868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more(next)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(next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en-US" sz="28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first</a:t>
            </a:r>
            <a:r>
              <a:rPr lang="en-US" sz="28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more;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if (first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retursion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 a function returns itself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dirty="0" smtClean="0"/>
              <a:t> that will take a binary function and apply it to many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)()    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)()       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(mul)(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)(0)(4)()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)(1)(2)(4)(8)()  // 64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69" y="186431"/>
            <a:ext cx="8909331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(first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more(next) </a:t>
            </a: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if (next </a:t>
            </a: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, next);</a:t>
            </a:r>
            <a:endParaRPr lang="en-US" sz="28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return more;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1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dirty="0" smtClean="0"/>
              <a:t> that will build an array from many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  // []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(3)()         // [3]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)(4)(5)()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[3, 4, 5]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86431"/>
            <a:ext cx="8833104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[];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(next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(next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(next);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more(first);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0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46091</TotalTime>
  <Words>5179</Words>
  <Application>Microsoft Office PowerPoint</Application>
  <PresentationFormat>On-screen Show (4:3)</PresentationFormat>
  <Paragraphs>1094</Paragraphs>
  <Slides>118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4" baseType="lpstr">
      <vt:lpstr>Courier Std</vt:lpstr>
      <vt:lpstr>Cheltenhm BdItHd BT</vt:lpstr>
      <vt:lpstr>Cheltenhm BdHd BT</vt:lpstr>
      <vt:lpstr>Courier New</vt:lpstr>
      <vt:lpstr>Arial</vt:lpstr>
      <vt:lpstr>Default Design</vt:lpstr>
      <vt:lpstr>PowerPoint Presentation</vt:lpstr>
      <vt:lpstr>Fun With Functions</vt:lpstr>
      <vt:lpstr>Write an identity function that takes an argument and returns that argument.</vt:lpstr>
      <vt:lpstr>PowerPoint Presentation</vt:lpstr>
      <vt:lpstr>PowerPoint Presentation</vt:lpstr>
      <vt:lpstr>The Rules</vt:lpstr>
      <vt:lpstr>Quiz</vt:lpstr>
      <vt:lpstr>What is x?</vt:lpstr>
      <vt:lpstr>What is x?</vt:lpstr>
      <vt:lpstr>PowerPoint Presentation</vt:lpstr>
      <vt:lpstr>PowerPoint Presentation</vt:lpstr>
      <vt:lpstr>PowerPoint Presentation</vt:lpstr>
      <vt:lpstr>What is x?</vt:lpstr>
      <vt:lpstr>What is x?</vt:lpstr>
      <vt:lpstr>PowerPoint Presentation</vt:lpstr>
      <vt:lpstr>PowerPoint Presentation</vt:lpstr>
      <vt:lpstr>PowerPoint Presentation</vt:lpstr>
      <vt:lpstr>Write three binary functions, add , sub, and mul, that take two numbers and return their sum, difference, and product.</vt:lpstr>
      <vt:lpstr>PowerPoint Presentation</vt:lpstr>
      <vt:lpstr>Write a function identityf that takes an argument and returns a function that returns that argument.</vt:lpstr>
      <vt:lpstr>PowerPoint Presentation</vt:lpstr>
      <vt:lpstr>Write a function addf that adds from two invocations.</vt:lpstr>
      <vt:lpstr>PowerPoint Presentation</vt:lpstr>
      <vt:lpstr>Write a function liftf that takes a binary function, and makes it callable with two invocations.</vt:lpstr>
      <vt:lpstr>PowerPoint Presentation</vt:lpstr>
      <vt:lpstr>Write a function curry that takes a binary function and an argument, and returns a function that can take a second argument.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Without writing any new functions, show three ways to create the inc function.</vt:lpstr>
      <vt:lpstr>PowerPoint Presentation</vt:lpstr>
      <vt:lpstr>Write a function twice that takes a binary function and returns a unary function that passes its argument to the binary function twice.</vt:lpstr>
      <vt:lpstr>PowerPoint Presentation</vt:lpstr>
      <vt:lpstr>Write reverse, a function that reverses the arguments of a binary function.</vt:lpstr>
      <vt:lpstr>PowerPoint Presentation</vt:lpstr>
      <vt:lpstr>Write a function composeu that takes two unary functions and returns a unary function that calls them both.</vt:lpstr>
      <vt:lpstr>PowerPoint Presentation</vt:lpstr>
      <vt:lpstr>Write a function composeb that takes two binary functions and returns a function that calls them both.</vt:lpstr>
      <vt:lpstr>PowerPoint Presentation</vt:lpstr>
      <vt:lpstr>Write a limit function that allows a binary function to be called a limited number of times.</vt:lpstr>
      <vt:lpstr>PowerPoint Presentation</vt:lpstr>
      <vt:lpstr>Write a from function that produces a generator that will produce a series of values.</vt:lpstr>
      <vt:lpstr>PowerPoint Presentation</vt:lpstr>
      <vt:lpstr>Write a to function that takes a generator and an end value, and returns a generator that will produce numbers up to that limit.</vt:lpstr>
      <vt:lpstr>PowerPoint Presentation</vt:lpstr>
      <vt:lpstr>Write a fromTo function that produces a generator that will produce values in a range.</vt:lpstr>
      <vt:lpstr>PowerPoint Presentation</vt:lpstr>
      <vt:lpstr>Write an element function that takes an array and a generator and returns a generator that will produce elements from the array.</vt:lpstr>
      <vt:lpstr>PowerPoint Presentation</vt:lpstr>
      <vt:lpstr>Modify the element function so that the generator argument is optional. If a generator is not provided, then each of the elements of the array will be produced.</vt:lpstr>
      <vt:lpstr>PowerPoint Presentation</vt:lpstr>
      <vt:lpstr>Write a collect function that takes a generator and an array and produces a function that will collect the results in the array.</vt:lpstr>
      <vt:lpstr>PowerPoint Presentation</vt:lpstr>
      <vt:lpstr>Write a filter function that takes a generator and a predicate and produces a generator that produces only the values approved by the predicate.</vt:lpstr>
      <vt:lpstr>PowerPoint Presentation</vt:lpstr>
      <vt:lpstr>PowerPoint Presentation</vt:lpstr>
      <vt:lpstr>Write a concat function that takes two generators and produces a generator that combines the sequences.</vt:lpstr>
      <vt:lpstr>PowerPoint Presentation</vt:lpstr>
      <vt:lpstr>PowerPoint Presentation</vt:lpstr>
      <vt:lpstr>Write a repeat function that takes a generator and calls it until it returns undefined.</vt:lpstr>
      <vt:lpstr>PowerPoint Presentation</vt:lpstr>
      <vt:lpstr>PowerPoint Presentation</vt:lpstr>
      <vt:lpstr>Write a map function that takes an array and a unary function, and returns an array containing the result of passing each element to the unary function. Use the repeat function.</vt:lpstr>
      <vt:lpstr>PowerPoint Presentation</vt:lpstr>
      <vt:lpstr>Write a reduce function that takes an array and a binary function, and returns a single value.  Use the repeat function.</vt:lpstr>
      <vt:lpstr>PowerPoint Presentation</vt:lpstr>
      <vt:lpstr>Make a function gensymf that makes a function that generates  unique symbols.</vt:lpstr>
      <vt:lpstr>PowerPoint Presentation</vt:lpstr>
      <vt:lpstr>Write a function gensymff that takes a unary function and a seed and returns a gensymf.</vt:lpstr>
      <vt:lpstr>PowerPoint Presentation</vt:lpstr>
      <vt:lpstr>Make a function fibonaccif that returns a generator that will return the next fibonacci number.</vt:lpstr>
      <vt:lpstr>PowerPoint Presentation</vt:lpstr>
      <vt:lpstr>PowerPoint Presentation</vt:lpstr>
      <vt:lpstr>PowerPoint Presentation</vt:lpstr>
      <vt:lpstr>PowerPoint Presentation</vt:lpstr>
      <vt:lpstr>Write a counter function that returns an object containing two functions that implement an up/down counter, hiding the counter.  </vt:lpstr>
      <vt:lpstr>PowerPoint Presentation</vt:lpstr>
      <vt:lpstr>Make a revocable function that takes a binary function, and returns an object containing an invoke function that can invoke the binary function, and a revoke function that disables the invoke function.</vt:lpstr>
      <vt:lpstr>PowerPoint Presentation</vt:lpstr>
      <vt:lpstr>Write a function m that takes a value and an optional source string and returns them in an object.</vt:lpstr>
      <vt:lpstr>PowerPoint Presentation</vt:lpstr>
      <vt:lpstr>Write a function addm that takes two m objects and returns an m object.</vt:lpstr>
      <vt:lpstr>PowerPoint Presentation</vt:lpstr>
      <vt:lpstr>Write a function liftm that takes a binary function and a string and returns a function that acts on m objects.</vt:lpstr>
      <vt:lpstr>PowerPoint Presentation</vt:lpstr>
      <vt:lpstr>Modify function liftm so that the functions it produces can accept arguments that are either numbers or m objects.</vt:lpstr>
      <vt:lpstr>PowerPoint Presentation</vt:lpstr>
      <vt:lpstr>Write a function exp that evaluates simple array expressions.</vt:lpstr>
      <vt:lpstr>PowerPoint Presentation</vt:lpstr>
      <vt:lpstr>Modify exp to evaluate nested array expressions.</vt:lpstr>
      <vt:lpstr>PowerPoint Presentation</vt:lpstr>
      <vt:lpstr>Write a function addg that adds from many invocations, until it sees an empty invocation.</vt:lpstr>
      <vt:lpstr>PowerPoint Presentation</vt:lpstr>
      <vt:lpstr>Write a function liftg that will take a binary function and apply it to many invocations.</vt:lpstr>
      <vt:lpstr>PowerPoint Presentation</vt:lpstr>
      <vt:lpstr>Write a function arrayg that will build an array from many invocations.</vt:lpstr>
      <vt:lpstr>PowerPoint Presentation</vt:lpstr>
      <vt:lpstr>PowerPoint Presentation</vt:lpstr>
      <vt:lpstr>Make a function continuize that takes a unary function, and returns a function that takes a callback and an argument.</vt:lpstr>
      <vt:lpstr>PowerPoint Presentation</vt:lpstr>
      <vt:lpstr>PowerPoint Presentation</vt:lpstr>
      <vt:lpstr>PowerPoint Presentation</vt:lpstr>
      <vt:lpstr>Make an array wrapper object with methods get, store, and append, such that an attacker cannot get access to the private array.</vt:lpstr>
      <vt:lpstr>PowerPoint Presentation</vt:lpstr>
      <vt:lpstr>PowerPoint Presentation</vt:lpstr>
      <vt:lpstr>PowerPoint Presentation</vt:lpstr>
      <vt:lpstr>Make a function that makes a publish/subscribe object. It will reliably deliver all publications to all subscribers in the right order.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Functions</dc:title>
  <dc:creator>Douglas Crockford</dc:creator>
  <cp:lastModifiedBy>Douglas Crockford</cp:lastModifiedBy>
  <cp:revision>1091</cp:revision>
  <dcterms:created xsi:type="dcterms:W3CDTF">2005-10-05T17:31:40Z</dcterms:created>
  <dcterms:modified xsi:type="dcterms:W3CDTF">2015-12-03T17:21:00Z</dcterms:modified>
</cp:coreProperties>
</file>