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9" r:id="rId4"/>
    <p:sldId id="265" r:id="rId5"/>
    <p:sldId id="257" r:id="rId6"/>
    <p:sldId id="260" r:id="rId7"/>
    <p:sldId id="259" r:id="rId8"/>
    <p:sldId id="262" r:id="rId9"/>
    <p:sldId id="263" r:id="rId10"/>
    <p:sldId id="267" r:id="rId11"/>
    <p:sldId id="258" r:id="rId12"/>
    <p:sldId id="261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02D8F2-109D-198C-40CE-2C3784FFF8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iPrimed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0CF60-44C4-B1FD-52B8-EC0BB02D29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122A8-E3DD-479F-9C66-FC2542760C4A}" type="datetime1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BBC49-5341-101B-786E-074C9DA14D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iPrimed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B796E-8DE9-B7B0-1787-7E8245E011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A12ED-7A23-4D8C-B823-D48E2D3F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908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iPrimed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D6B8F-D251-4693-89FA-F75D4F96B000}" type="datetime1">
              <a:rPr lang="en-IN" smtClean="0"/>
              <a:t>15-11-2022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iPrimed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8CA73-BA1E-4F20-9E8F-EE42ADE17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884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67B1-AD29-EFC1-A398-33E624C98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2763C-6AB7-7D90-7986-92FCEC640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FA1BD-C399-04E2-F4CA-362567FA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F967-54F5-4963-AAF3-44DDBBD6482A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802E-EF61-555A-2814-CE0741F1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756EB-7C30-DA8E-5739-D741F52A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4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EF2-F676-D199-F0D1-CB5B461D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3FDD9-6979-441A-F74D-3114FA3A7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F46A8-0F93-8BD9-30DC-D2097AC4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9738-BA58-4B61-B116-DAD091BFD646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DC2A0-6595-74D6-A27F-5813A0E6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95D7-80E7-18BC-89FC-72F323A1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48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0F869-FDF4-733A-F46C-188BF3AFE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ECB54-8374-61E0-428E-B474F4514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02B9-4FB2-9B17-4D67-630DD8C9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BD45-5F2B-48C7-A11A-13A929CD3731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3A0D4-7330-4FF2-F6E6-9FC9EAD9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8517-02E1-70F9-AABF-4B4E9091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4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0FB2-530C-9E05-6621-A83D2BD8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9F60-8EBF-9DE2-3B5D-39391435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BFF1-CA4C-2FC9-9D49-8D25EEFC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97D-A141-45F6-B563-D5A9429CBAC3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2631-82FB-E6E6-0252-4A77C226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10B4-F4A4-7909-8C60-035C5E2E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9B0D-AEDB-D14B-1ED0-9BCC0990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74F00-54CC-0DB2-72CC-F0BE675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9D7B6-7B54-B1BE-EBA1-E2BA2FB6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C781-EB1F-4CD6-AA98-711768035774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F26A9-0544-08D8-F1A1-BE87B7DF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CBE76-1F40-A22E-FA60-3D63C10F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437F-B644-F06A-DE29-AF6A24FE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AC2F-F089-E316-EDBB-F63146EDB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E17F1-C9D9-2A84-2E13-5AD637ACC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83C07-DA3B-9E47-7F98-C9F1B96E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97F7-8C56-433C-87D5-C08B1064ADF1}" type="datetime1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7D952-DE82-A10E-C0CD-5311C019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61A88-D48E-23D3-A47C-BC8DE050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4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270-3710-B6CA-4806-7DD3ECC1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DCFBA-0F0E-4A6C-7DEF-AE32D6CF0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E6C04-D99C-BBCE-725A-088614E2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4DCC-E036-6CED-2615-E78A60791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A0406-EB7E-4E7F-FEE2-536562332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A5338-6F2C-C1BF-469A-1DF413AB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A632-C4BA-4EA3-B107-0D524E16988D}" type="datetime1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B5266-8A7C-C29E-953C-1C08EBC1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9423C-EAAC-0766-46C9-08416D36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53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5262-41ED-121F-6D90-00380E85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B1360-8D84-4167-3D15-FF038A7E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0022-8651-4B95-B0C1-2C1C45C84DCF}" type="datetime1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B56DA-2EAE-B764-A3CB-2FF27780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2CFB0-28F9-7681-6397-5832A327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08435-4EC1-9C38-B42C-DC1B985A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E655-A4F2-40B2-9FE2-5078F31D6E20}" type="datetime1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08C08-1A7B-2B70-F584-FCFF133F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0327F-B5FA-08F3-CF97-6E6CB35C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2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1F90-A8EE-657A-B0A2-968A8D6B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992D-6D14-41E0-1A07-8C7739B7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9EC31-AC5A-FCE7-E753-39802E982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DF553-2F8D-2053-B97E-EBF851C4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6990-0A05-4F49-A67D-0D63FE18C8AC}" type="datetime1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7C5E0-293C-3105-879B-80B287D8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A1F7F-2222-1BBC-0D45-345E4FE8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61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72B2-FFC2-50A0-7990-ABF560A2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42F2D-B8C7-9D08-0555-8BE0AE6D7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FF95E-3247-C4EE-A847-76052E7C5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C3A17-46C0-54B6-5BC5-32FF6215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DB5-E9A9-41E5-9DB6-4AE43E5EC814}" type="datetime1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ECF1-1268-0886-20C7-659038B7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CB1D5-0A41-8B7F-2135-F59C5B1A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30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479E7-C5D6-DE5B-A74D-C2631C86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9BCF2-F6FD-BB5E-C3C5-B64861C6F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BA29-5898-2F30-0595-0DC351052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5804-F27A-4729-BC9C-1529CDF4751D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324B-CEDD-2EE6-0938-61F43D424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1057-5634-4D40-F4F3-1EDD04FAD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F15D-EEB3-4955-98FC-21514D8AE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39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am logo aws">
            <a:extLst>
              <a:ext uri="{FF2B5EF4-FFF2-40B4-BE49-F238E27FC236}">
                <a16:creationId xmlns:a16="http://schemas.microsoft.com/office/drawing/2014/main" id="{591F1831-F719-7CB6-ED4B-D635C31AE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502" y="421436"/>
            <a:ext cx="3888995" cy="22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C9623-1A35-576B-9F0C-69443F30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5145-B370-0810-4654-9BE38E5F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1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BD9CD-BD03-61F7-F091-75D0DD2D1C64}"/>
              </a:ext>
            </a:extLst>
          </p:cNvPr>
          <p:cNvSpPr txBox="1"/>
          <p:nvPr/>
        </p:nvSpPr>
        <p:spPr>
          <a:xfrm>
            <a:off x="1044350" y="2655974"/>
            <a:ext cx="67825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Contents: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Introduction to IAM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IAM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IAM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IAM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IAM Role</a:t>
            </a:r>
          </a:p>
        </p:txBody>
      </p:sp>
    </p:spTree>
    <p:extLst>
      <p:ext uri="{BB962C8B-B14F-4D97-AF65-F5344CB8AC3E}">
        <p14:creationId xmlns:p14="http://schemas.microsoft.com/office/powerpoint/2010/main" val="497729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42D2-E81E-314F-5680-DCF7815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0C1E-A2E2-3C6B-B7ED-DF15B958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10</a:t>
            </a:fld>
            <a:endParaRPr lang="en-IN"/>
          </a:p>
        </p:txBody>
      </p:sp>
      <p:pic>
        <p:nvPicPr>
          <p:cNvPr id="2050" name="Picture 2" descr="The first pillar for well-architected AWS cloud security - IAM (identity  access management) - Journey Notes">
            <a:extLst>
              <a:ext uri="{FF2B5EF4-FFF2-40B4-BE49-F238E27FC236}">
                <a16:creationId xmlns:a16="http://schemas.microsoft.com/office/drawing/2014/main" id="{E5DCEEF0-2C1D-98C3-9010-76064500A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" t="30278" r="7196" b="7668"/>
          <a:stretch/>
        </p:blipFill>
        <p:spPr bwMode="auto">
          <a:xfrm>
            <a:off x="2354510" y="1468074"/>
            <a:ext cx="7482980" cy="374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90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42D2-E81E-314F-5680-DCF7815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0C1E-A2E2-3C6B-B7ED-DF15B958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11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91B1D-4BAF-2199-F22F-06F39B7D224D}"/>
              </a:ext>
            </a:extLst>
          </p:cNvPr>
          <p:cNvSpPr txBox="1"/>
          <p:nvPr/>
        </p:nvSpPr>
        <p:spPr>
          <a:xfrm>
            <a:off x="441820" y="289069"/>
            <a:ext cx="11308359" cy="5738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Role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IAM identity that has specific set of permissions.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Similar to users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Intended to be assumable by anyone who needs 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When you assume a role, it provides you with temporary security credentials for your role session.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Two ways to use a role: Interactively in the IAM console and Programmatically with the AWS CLI or AWS API.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Common scenarios for which we will use IAM Role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Providing Access to an AWS Service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Providing Access Across AWS Accounts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Providing Access to Third-Party AWS Accounts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Providing Access Through Identity Federation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718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3C2EB-8AEF-ABD5-F774-895FAAC4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8E26D-5486-4EC1-C6F5-EA62F6B6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12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5EDF2-9DEE-6099-2621-4A01585EBDD1}"/>
              </a:ext>
            </a:extLst>
          </p:cNvPr>
          <p:cNvSpPr txBox="1"/>
          <p:nvPr/>
        </p:nvSpPr>
        <p:spPr>
          <a:xfrm>
            <a:off x="1224793" y="1119418"/>
            <a:ext cx="7933888" cy="3891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IAM Best Practices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Create Individual Users, avoid using root credentials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Grant Minimum Privileges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Manage Permissions with Groups Restrict Privileged access further with conditions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Configure a strong password policy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Rotate Security Credentials Regularly Enable MFA for privileged users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Use IAM roles to share access</a:t>
            </a:r>
          </a:p>
        </p:txBody>
      </p:sp>
    </p:spTree>
    <p:extLst>
      <p:ext uri="{BB962C8B-B14F-4D97-AF65-F5344CB8AC3E}">
        <p14:creationId xmlns:p14="http://schemas.microsoft.com/office/powerpoint/2010/main" val="241061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42D2-E81E-314F-5680-DCF7815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0C1E-A2E2-3C6B-B7ED-DF15B958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8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42D2-E81E-314F-5680-DCF7815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0C1E-A2E2-3C6B-B7ED-DF15B958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9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42D2-E81E-314F-5680-DCF7815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0C1E-A2E2-3C6B-B7ED-DF15B958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2</a:t>
            </a:fld>
            <a:endParaRPr lang="en-IN"/>
          </a:p>
        </p:txBody>
      </p:sp>
      <p:pic>
        <p:nvPicPr>
          <p:cNvPr id="1026" name="Picture 2" descr="Cartoon Nerd Man Glasses, Cartoon business people, cartoon Character,  white, hand png | PNGWing">
            <a:extLst>
              <a:ext uri="{FF2B5EF4-FFF2-40B4-BE49-F238E27FC236}">
                <a16:creationId xmlns:a16="http://schemas.microsoft.com/office/drawing/2014/main" id="{F836A876-0D7E-B65C-A56B-304A5C5E9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26" y="981857"/>
            <a:ext cx="1173016" cy="9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F67FFEB-268C-11E0-3294-CD1A28E87E1C}"/>
              </a:ext>
            </a:extLst>
          </p:cNvPr>
          <p:cNvSpPr/>
          <p:nvPr/>
        </p:nvSpPr>
        <p:spPr>
          <a:xfrm>
            <a:off x="6753695" y="529554"/>
            <a:ext cx="4664279" cy="3951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college</a:t>
            </a:r>
          </a:p>
        </p:txBody>
      </p:sp>
      <p:pic>
        <p:nvPicPr>
          <p:cNvPr id="1030" name="Picture 6" descr="Transparent Man Icon Png, Png Download , Transparent Png Image - PNGitem">
            <a:extLst>
              <a:ext uri="{FF2B5EF4-FFF2-40B4-BE49-F238E27FC236}">
                <a16:creationId xmlns:a16="http://schemas.microsoft.com/office/drawing/2014/main" id="{F92A706E-F7A0-58A3-D322-3543D7588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38" y="2891056"/>
            <a:ext cx="1176599" cy="107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343035F-A7D6-776D-D4E5-E9E3C69C4415}"/>
              </a:ext>
            </a:extLst>
          </p:cNvPr>
          <p:cNvSpPr/>
          <p:nvPr/>
        </p:nvSpPr>
        <p:spPr>
          <a:xfrm>
            <a:off x="3067967" y="1211359"/>
            <a:ext cx="3467057" cy="525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Unrestricted access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7920022-67D2-B5E5-0733-B5B01B7C2BC8}"/>
              </a:ext>
            </a:extLst>
          </p:cNvPr>
          <p:cNvSpPr/>
          <p:nvPr/>
        </p:nvSpPr>
        <p:spPr>
          <a:xfrm>
            <a:off x="3059526" y="3449950"/>
            <a:ext cx="3374830" cy="525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Restricted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DBF6C-9E89-84CA-69CA-C20D2EA95643}"/>
              </a:ext>
            </a:extLst>
          </p:cNvPr>
          <p:cNvSpPr txBox="1"/>
          <p:nvPr/>
        </p:nvSpPr>
        <p:spPr>
          <a:xfrm>
            <a:off x="1371876" y="192120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Owner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A75FA-2FC2-3A26-32A0-A17E5068F9D5}"/>
              </a:ext>
            </a:extLst>
          </p:cNvPr>
          <p:cNvSpPr txBox="1"/>
          <p:nvPr/>
        </p:nvSpPr>
        <p:spPr>
          <a:xfrm>
            <a:off x="1502717" y="3839912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A63EA7B-0B3B-0595-FB0D-967FFD2FCFA8}"/>
              </a:ext>
            </a:extLst>
          </p:cNvPr>
          <p:cNvSpPr/>
          <p:nvPr/>
        </p:nvSpPr>
        <p:spPr>
          <a:xfrm>
            <a:off x="6753695" y="3196206"/>
            <a:ext cx="1508903" cy="1284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office</a:t>
            </a:r>
          </a:p>
        </p:txBody>
      </p:sp>
      <p:pic>
        <p:nvPicPr>
          <p:cNvPr id="1032" name="Picture 8" descr="Person Icon png images | PNGWing">
            <a:extLst>
              <a:ext uri="{FF2B5EF4-FFF2-40B4-BE49-F238E27FC236}">
                <a16:creationId xmlns:a16="http://schemas.microsoft.com/office/drawing/2014/main" id="{4B316C38-2C96-67B0-3CD0-5704DEE7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73" y="4764877"/>
            <a:ext cx="1111266" cy="111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58C027-2B38-D4DF-2E92-AB4622F7A909}"/>
              </a:ext>
            </a:extLst>
          </p:cNvPr>
          <p:cNvSpPr txBox="1"/>
          <p:nvPr/>
        </p:nvSpPr>
        <p:spPr>
          <a:xfrm>
            <a:off x="953368" y="5876143"/>
            <a:ext cx="202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Department(group)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68E2B-2B93-3985-F760-D6478893911A}"/>
              </a:ext>
            </a:extLst>
          </p:cNvPr>
          <p:cNvCxnSpPr>
            <a:cxnSpLocks/>
          </p:cNvCxnSpPr>
          <p:nvPr/>
        </p:nvCxnSpPr>
        <p:spPr>
          <a:xfrm flipV="1">
            <a:off x="3261194" y="4311941"/>
            <a:ext cx="3173162" cy="119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98BD5F8-EEA7-CFCC-B4E2-544B82B08C10}"/>
              </a:ext>
            </a:extLst>
          </p:cNvPr>
          <p:cNvSpPr/>
          <p:nvPr/>
        </p:nvSpPr>
        <p:spPr>
          <a:xfrm>
            <a:off x="6753696" y="523240"/>
            <a:ext cx="1508903" cy="1295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Chancellor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31F1B71-5C01-1268-A471-8470A0FFC69A}"/>
              </a:ext>
            </a:extLst>
          </p:cNvPr>
          <p:cNvSpPr/>
          <p:nvPr/>
        </p:nvSpPr>
        <p:spPr>
          <a:xfrm>
            <a:off x="8262599" y="518404"/>
            <a:ext cx="1644797" cy="12957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Mechanical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939D574-B39C-9169-A715-279ACAFAC083}"/>
              </a:ext>
            </a:extLst>
          </p:cNvPr>
          <p:cNvSpPr/>
          <p:nvPr/>
        </p:nvSpPr>
        <p:spPr>
          <a:xfrm>
            <a:off x="9907398" y="529554"/>
            <a:ext cx="1510576" cy="1284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ACCOUNTS AND FINANCE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7E25D8C-409A-0F6B-555E-13FA9DE76543}"/>
              </a:ext>
            </a:extLst>
          </p:cNvPr>
          <p:cNvSpPr/>
          <p:nvPr/>
        </p:nvSpPr>
        <p:spPr>
          <a:xfrm>
            <a:off x="10242392" y="1814117"/>
            <a:ext cx="1175582" cy="13820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ECE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E19A743-8FBA-2EF1-65C9-AD3D7F07C76C}"/>
              </a:ext>
            </a:extLst>
          </p:cNvPr>
          <p:cNvSpPr/>
          <p:nvPr/>
        </p:nvSpPr>
        <p:spPr>
          <a:xfrm>
            <a:off x="9907396" y="3196206"/>
            <a:ext cx="1510576" cy="1284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0E280BD-DA4F-AC1D-4E62-42FD9C505248}"/>
              </a:ext>
            </a:extLst>
          </p:cNvPr>
          <p:cNvSpPr/>
          <p:nvPr/>
        </p:nvSpPr>
        <p:spPr>
          <a:xfrm>
            <a:off x="8262597" y="3196206"/>
            <a:ext cx="1644797" cy="12845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R&amp;D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E6F9557-19EA-9D6A-E9FF-359315233413}"/>
              </a:ext>
            </a:extLst>
          </p:cNvPr>
          <p:cNvSpPr/>
          <p:nvPr/>
        </p:nvSpPr>
        <p:spPr>
          <a:xfrm>
            <a:off x="6755047" y="1823789"/>
            <a:ext cx="1175582" cy="13820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CIVIL</a:t>
            </a:r>
          </a:p>
        </p:txBody>
      </p:sp>
    </p:spTree>
    <p:extLst>
      <p:ext uri="{BB962C8B-B14F-4D97-AF65-F5344CB8AC3E}">
        <p14:creationId xmlns:p14="http://schemas.microsoft.com/office/powerpoint/2010/main" val="425919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42D2-E81E-314F-5680-DCF7815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0C1E-A2E2-3C6B-B7ED-DF15B958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Cartoon Nerd Man Glasses, Cartoon business people, cartoon Character,  white, hand png | PNGWing">
            <a:extLst>
              <a:ext uri="{FF2B5EF4-FFF2-40B4-BE49-F238E27FC236}">
                <a16:creationId xmlns:a16="http://schemas.microsoft.com/office/drawing/2014/main" id="{F836A876-0D7E-B65C-A56B-304A5C5E9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26" y="981857"/>
            <a:ext cx="1173016" cy="9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F67FFEB-268C-11E0-3294-CD1A28E87E1C}"/>
              </a:ext>
            </a:extLst>
          </p:cNvPr>
          <p:cNvSpPr/>
          <p:nvPr/>
        </p:nvSpPr>
        <p:spPr>
          <a:xfrm>
            <a:off x="6753695" y="529554"/>
            <a:ext cx="4664279" cy="39512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AWS CLOUD</a:t>
            </a:r>
          </a:p>
        </p:txBody>
      </p:sp>
      <p:pic>
        <p:nvPicPr>
          <p:cNvPr id="1030" name="Picture 6" descr="Transparent Man Icon Png, Png Download , Transparent Png Image - PNGitem">
            <a:extLst>
              <a:ext uri="{FF2B5EF4-FFF2-40B4-BE49-F238E27FC236}">
                <a16:creationId xmlns:a16="http://schemas.microsoft.com/office/drawing/2014/main" id="{F92A706E-F7A0-58A3-D322-3543D7588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38" y="2891056"/>
            <a:ext cx="1176599" cy="107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343035F-A7D6-776D-D4E5-E9E3C69C4415}"/>
              </a:ext>
            </a:extLst>
          </p:cNvPr>
          <p:cNvSpPr/>
          <p:nvPr/>
        </p:nvSpPr>
        <p:spPr>
          <a:xfrm>
            <a:off x="3067967" y="1211359"/>
            <a:ext cx="3467057" cy="525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Unrestricted access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7920022-67D2-B5E5-0733-B5B01B7C2BC8}"/>
              </a:ext>
            </a:extLst>
          </p:cNvPr>
          <p:cNvSpPr/>
          <p:nvPr/>
        </p:nvSpPr>
        <p:spPr>
          <a:xfrm>
            <a:off x="3059526" y="3449950"/>
            <a:ext cx="3374830" cy="525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Restricted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DBF6C-9E89-84CA-69CA-C20D2EA95643}"/>
              </a:ext>
            </a:extLst>
          </p:cNvPr>
          <p:cNvSpPr txBox="1"/>
          <p:nvPr/>
        </p:nvSpPr>
        <p:spPr>
          <a:xfrm>
            <a:off x="1371876" y="1921204"/>
            <a:ext cx="111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Root 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A75FA-2FC2-3A26-32A0-A17E5068F9D5}"/>
              </a:ext>
            </a:extLst>
          </p:cNvPr>
          <p:cNvSpPr txBox="1"/>
          <p:nvPr/>
        </p:nvSpPr>
        <p:spPr>
          <a:xfrm>
            <a:off x="1409904" y="3860459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IAM User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A63EA7B-0B3B-0595-FB0D-967FFD2FCFA8}"/>
              </a:ext>
            </a:extLst>
          </p:cNvPr>
          <p:cNvSpPr/>
          <p:nvPr/>
        </p:nvSpPr>
        <p:spPr>
          <a:xfrm>
            <a:off x="6753695" y="3043106"/>
            <a:ext cx="1414639" cy="1437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IAM</a:t>
            </a:r>
          </a:p>
        </p:txBody>
      </p:sp>
      <p:pic>
        <p:nvPicPr>
          <p:cNvPr id="1032" name="Picture 8" descr="Person Icon png images | PNGWing">
            <a:extLst>
              <a:ext uri="{FF2B5EF4-FFF2-40B4-BE49-F238E27FC236}">
                <a16:creationId xmlns:a16="http://schemas.microsoft.com/office/drawing/2014/main" id="{4B316C38-2C96-67B0-3CD0-5704DEE7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73" y="4764877"/>
            <a:ext cx="1111266" cy="111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58C027-2B38-D4DF-2E92-AB4622F7A909}"/>
              </a:ext>
            </a:extLst>
          </p:cNvPr>
          <p:cNvSpPr txBox="1"/>
          <p:nvPr/>
        </p:nvSpPr>
        <p:spPr>
          <a:xfrm>
            <a:off x="1340556" y="5876143"/>
            <a:ext cx="12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IAM Group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68E2B-2B93-3985-F760-D6478893911A}"/>
              </a:ext>
            </a:extLst>
          </p:cNvPr>
          <p:cNvCxnSpPr>
            <a:cxnSpLocks/>
          </p:cNvCxnSpPr>
          <p:nvPr/>
        </p:nvCxnSpPr>
        <p:spPr>
          <a:xfrm flipV="1">
            <a:off x="3261194" y="4311941"/>
            <a:ext cx="3173162" cy="119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42D2-E81E-314F-5680-DCF7815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0C1E-A2E2-3C6B-B7ED-DF15B958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4</a:t>
            </a:fld>
            <a:endParaRPr lang="en-IN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96AC146-0A80-C1A5-54EB-25D5022A8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204" y="1174459"/>
            <a:ext cx="6149131" cy="402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97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3FFD5-0D71-BB57-C069-48445187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77374-378A-C90A-A097-D7ED4429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5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FE3D-1672-9A73-93AE-248E7120AFF1}"/>
              </a:ext>
            </a:extLst>
          </p:cNvPr>
          <p:cNvSpPr txBox="1"/>
          <p:nvPr/>
        </p:nvSpPr>
        <p:spPr>
          <a:xfrm>
            <a:off x="1027652" y="1193145"/>
            <a:ext cx="9617978" cy="3891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Introduction to IAM 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16191F"/>
                </a:solidFill>
                <a:effectLst/>
                <a:latin typeface="Amazon Ember"/>
              </a:rPr>
              <a:t>AWS Identity and Access Management (IAM) is a web service that helps you securely control access to AWS resources.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Allows to create and manage AWS users and groups, and use permissions to allow and deny their access to AWS resources.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Control who is authenticated (signed in) and authorized (has permissions) to use 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IAM is offered at no additional charge.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9448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88283-0545-2D80-8430-FDBB2735F728}"/>
              </a:ext>
            </a:extLst>
          </p:cNvPr>
          <p:cNvSpPr txBox="1"/>
          <p:nvPr/>
        </p:nvSpPr>
        <p:spPr>
          <a:xfrm>
            <a:off x="417662" y="612844"/>
            <a:ext cx="1093613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800" b="1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IAM features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Shared access to your AWS account	: </a:t>
            </a:r>
            <a:r>
              <a:rPr lang="en-US" sz="200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 permission to administrator without 						   sharing password and access key.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Granular permissions			</a:t>
            </a:r>
            <a:r>
              <a:rPr lang="en-US" sz="20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 different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Multi-factor authentication (MFA) 		: </a:t>
            </a:r>
            <a:r>
              <a:rPr lang="en-IN" sz="200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 security. Duo, Microsoft authenticator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Identity information for assurance		</a:t>
            </a:r>
            <a:r>
              <a:rPr lang="en-IN" sz="20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logged in and logged out.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Free to use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Integrated with many AWS services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Identity federation				: </a:t>
            </a:r>
            <a:r>
              <a:rPr lang="en-IN" sz="200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Temporary access to AWS account.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IAM				: </a:t>
            </a:r>
            <a:r>
              <a:rPr lang="en-IN" sz="20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management console, SDKs, CLI, 						  IAM HTTPS API.</a:t>
            </a:r>
          </a:p>
          <a:p>
            <a:pPr algn="l"/>
            <a:endParaRPr lang="en-IN" b="1" i="0" dirty="0">
              <a:solidFill>
                <a:srgbClr val="16191F"/>
              </a:solidFill>
              <a:effectLst/>
              <a:latin typeface="Amazon Ember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DC48-31C4-0E0F-1039-878E31A6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2F0D-A42B-96A9-8754-7D49A32B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36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046D-9797-C3A0-8951-A64E7EFD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05BF-EA61-178D-AEE6-852DD088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7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9D01E-A868-58F0-6DED-CB2038EA4624}"/>
              </a:ext>
            </a:extLst>
          </p:cNvPr>
          <p:cNvSpPr txBox="1"/>
          <p:nvPr/>
        </p:nvSpPr>
        <p:spPr>
          <a:xfrm>
            <a:off x="353168" y="-68204"/>
            <a:ext cx="11838832" cy="595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/>
              <a:t>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An entity that we create in AWS to represent the person or application that uses it to interact with AWS.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Users can access AWS in different ways depending on credentials.</a:t>
            </a:r>
          </a:p>
          <a:p>
            <a:pPr>
              <a:lnSpc>
                <a:spcPct val="150000"/>
              </a:lnSpc>
            </a:pPr>
            <a:r>
              <a:rPr lang="en-IN" dirty="0"/>
              <a:t>	1. Console Password</a:t>
            </a:r>
          </a:p>
          <a:p>
            <a:pPr>
              <a:lnSpc>
                <a:spcPct val="150000"/>
              </a:lnSpc>
            </a:pPr>
            <a:r>
              <a:rPr lang="en-IN" dirty="0"/>
              <a:t>	2. Access Keys </a:t>
            </a:r>
          </a:p>
          <a:p>
            <a:pPr>
              <a:lnSpc>
                <a:spcPct val="150000"/>
              </a:lnSpc>
            </a:pPr>
            <a:r>
              <a:rPr lang="en-IN" dirty="0"/>
              <a:t>	3. SSH keys for use with Code Commit.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Types of Users</a:t>
            </a:r>
          </a:p>
          <a:p>
            <a:pPr>
              <a:lnSpc>
                <a:spcPct val="150000"/>
              </a:lnSpc>
            </a:pPr>
            <a:r>
              <a:rPr lang="en-US" dirty="0"/>
              <a:t>	1. </a:t>
            </a:r>
            <a:r>
              <a:rPr lang="en-US" b="1" dirty="0"/>
              <a:t>Root User</a:t>
            </a:r>
            <a:r>
              <a:rPr lang="en-US" dirty="0"/>
              <a:t>: Email we use when creating an AWS account.</a:t>
            </a:r>
          </a:p>
          <a:p>
            <a:pPr>
              <a:lnSpc>
                <a:spcPct val="150000"/>
              </a:lnSpc>
            </a:pPr>
            <a:r>
              <a:rPr lang="en-US" dirty="0"/>
              <a:t>	2. </a:t>
            </a:r>
            <a:r>
              <a:rPr lang="en-US" b="1" dirty="0"/>
              <a:t>IAM User</a:t>
            </a:r>
            <a:r>
              <a:rPr lang="en-US" dirty="0"/>
              <a:t>: Instead of sharing root credentials, we create individual IAM users. </a:t>
            </a:r>
          </a:p>
          <a:p>
            <a:pPr>
              <a:lnSpc>
                <a:spcPct val="150000"/>
              </a:lnSpc>
            </a:pPr>
            <a:r>
              <a:rPr lang="en-US" dirty="0"/>
              <a:t>		     Each user has their own password.</a:t>
            </a:r>
          </a:p>
          <a:p>
            <a:pPr>
              <a:lnSpc>
                <a:spcPct val="150000"/>
              </a:lnSpc>
            </a:pPr>
            <a:r>
              <a:rPr lang="en-US" dirty="0"/>
              <a:t>		     Users can have access keys for programmatic access. </a:t>
            </a:r>
          </a:p>
          <a:p>
            <a:pPr>
              <a:lnSpc>
                <a:spcPct val="150000"/>
              </a:lnSpc>
            </a:pPr>
            <a:r>
              <a:rPr lang="en-US" dirty="0"/>
              <a:t>	3. </a:t>
            </a:r>
            <a:r>
              <a:rPr lang="en-US" b="1" dirty="0"/>
              <a:t>Federated User</a:t>
            </a:r>
            <a:r>
              <a:rPr lang="en-US" dirty="0"/>
              <a:t>: Identities from Corporate Directory or OpenID providers. (Trust between two parties)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24570-54B2-110C-7FB6-36FFACDCF752}"/>
              </a:ext>
            </a:extLst>
          </p:cNvPr>
          <p:cNvSpPr txBox="1"/>
          <p:nvPr/>
        </p:nvSpPr>
        <p:spPr>
          <a:xfrm>
            <a:off x="838200" y="5710019"/>
            <a:ext cx="115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Federated user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F257401-5475-37B1-3C47-D329EFF18AB9}"/>
              </a:ext>
            </a:extLst>
          </p:cNvPr>
          <p:cNvSpPr/>
          <p:nvPr/>
        </p:nvSpPr>
        <p:spPr>
          <a:xfrm>
            <a:off x="2224942" y="5898672"/>
            <a:ext cx="677649" cy="269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B912A-EE56-5B77-DF36-C28E1409BE40}"/>
              </a:ext>
            </a:extLst>
          </p:cNvPr>
          <p:cNvSpPr txBox="1"/>
          <p:nvPr/>
        </p:nvSpPr>
        <p:spPr>
          <a:xfrm>
            <a:off x="3131654" y="5711230"/>
            <a:ext cx="188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Active directory federated services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767A57DB-4A26-89E1-FC96-FD2BD7A359B4}"/>
              </a:ext>
            </a:extLst>
          </p:cNvPr>
          <p:cNvSpPr/>
          <p:nvPr/>
        </p:nvSpPr>
        <p:spPr>
          <a:xfrm>
            <a:off x="5245681" y="5898106"/>
            <a:ext cx="738231" cy="2695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987CF-D648-B0C7-7771-5B455612AFF4}"/>
              </a:ext>
            </a:extLst>
          </p:cNvPr>
          <p:cNvSpPr txBox="1"/>
          <p:nvPr/>
        </p:nvSpPr>
        <p:spPr>
          <a:xfrm>
            <a:off x="6413246" y="5848234"/>
            <a:ext cx="536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STS Security token services……….access to AWS services</a:t>
            </a:r>
          </a:p>
        </p:txBody>
      </p:sp>
    </p:spTree>
    <p:extLst>
      <p:ext uri="{BB962C8B-B14F-4D97-AF65-F5344CB8AC3E}">
        <p14:creationId xmlns:p14="http://schemas.microsoft.com/office/powerpoint/2010/main" val="60606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DFD95-8E35-ED5A-B4FF-803FDF66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F775A-420D-B989-E03F-D9B5A1EC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8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E06B3-A22C-84E7-1689-C77010124D83}"/>
              </a:ext>
            </a:extLst>
          </p:cNvPr>
          <p:cNvSpPr txBox="1"/>
          <p:nvPr/>
        </p:nvSpPr>
        <p:spPr>
          <a:xfrm>
            <a:off x="1199626" y="1220085"/>
            <a:ext cx="9320169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/>
              <a:t>Groups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Collection of IAM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Groups let us specify permissions for multiple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attach permission policies to the 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Any user in a group automatically has the permissions that are assigned to the 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 group can contain many users, and a user can belong to multiple groups.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Groups cannot be nested</a:t>
            </a:r>
          </a:p>
        </p:txBody>
      </p:sp>
    </p:spTree>
    <p:extLst>
      <p:ext uri="{BB962C8B-B14F-4D97-AF65-F5344CB8AC3E}">
        <p14:creationId xmlns:p14="http://schemas.microsoft.com/office/powerpoint/2010/main" val="252111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DFD95-8E35-ED5A-B4FF-803FDF66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Shivashankar,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F775A-420D-B989-E03F-D9B5A1EC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F15D-EEB3-4955-98FC-21514D8AE8DE}" type="slidenum">
              <a:rPr lang="en-IN" smtClean="0"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3D4E9-E14D-9592-2669-962759FC2C1A}"/>
              </a:ext>
            </a:extLst>
          </p:cNvPr>
          <p:cNvSpPr txBox="1"/>
          <p:nvPr/>
        </p:nvSpPr>
        <p:spPr>
          <a:xfrm>
            <a:off x="566606" y="1059013"/>
            <a:ext cx="11058787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/>
              <a:t>Policies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An entity that, when attached to an identity or resource, defines their permissions.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Policies are stored in AWS as JSON documents that defines the permissions for specific identity (users) or resource (S3 Bucket).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can attach policies in users, groups or roles.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AWS evaluates these policies when a principal entity (user or role)makes a request.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IAM's Policy Evaluation Logic denies all requests by default, so successful actions/operations have to be explicitly allowed by the admin within the user and resource policies. </a:t>
            </a:r>
          </a:p>
        </p:txBody>
      </p:sp>
    </p:spTree>
    <p:extLst>
      <p:ext uri="{BB962C8B-B14F-4D97-AF65-F5344CB8AC3E}">
        <p14:creationId xmlns:p14="http://schemas.microsoft.com/office/powerpoint/2010/main" val="143345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1727</TotalTime>
  <Words>768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Shivashankar pujari</dc:creator>
  <cp:lastModifiedBy>Shivashankar pujari</cp:lastModifiedBy>
  <cp:revision>23</cp:revision>
  <dcterms:created xsi:type="dcterms:W3CDTF">2022-11-09T06:47:46Z</dcterms:created>
  <dcterms:modified xsi:type="dcterms:W3CDTF">2022-11-15T13:26:54Z</dcterms:modified>
</cp:coreProperties>
</file>