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7" r:id="rId5"/>
    <p:sldId id="266" r:id="rId6"/>
    <p:sldId id="260" r:id="rId7"/>
    <p:sldId id="258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83DDF7-8944-5E44-7764-EEDE744B0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iPrimed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A59DB-B225-7117-0778-5A67C540CD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4D2CD-831E-48D1-BCE5-B97836F1E4ED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7D13-1086-43C4-48D2-25FC8966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iPrimed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57CF3-074C-E746-8C90-C648C79B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5EF1-52F7-4B9C-A9B9-6688F8F18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0543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iPrimed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1331A-5C7E-4443-BEF1-6BA0347472D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iPrimed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B0E1-C46A-42FD-8AB0-80E489F8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393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D85D-B0B1-BE18-D728-D38EB617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67E56-E51C-2E4C-2AFC-4594E8150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27B8-2903-5985-23CC-8A2101F2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87C3-6B32-4ACA-86D2-4FBD0163F841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40FB-6430-1BD0-E116-4933497F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216C-095F-47A8-5DA7-A87633C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3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92B-AA1C-DB53-D8CC-5D39FD17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D90A7-BBBF-54A2-9C84-E615B2360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E394-EDC9-8A31-D9A5-A895C9E7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484-FB31-478A-8C3A-845073DFC5E0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6D4E-510F-7028-812D-26C80EAE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D47F-D9E6-DB10-6134-2A164BAF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9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A6411-AC4F-A5F7-CDF6-857B77FE5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1B61D-844E-4303-4850-0D039AE19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7877-5306-FAEF-1103-C03FE7AE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A4E2-61A4-400B-BAA2-3091D08B4629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3B4B-B4C9-FEE8-2B61-5BC5AD45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B685-3FAD-E723-B076-0B972B2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8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238E-AB2A-2687-1DEC-92EB1CC0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5774-1C6B-BB9E-36FB-9330A4C0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8D1C-6F74-5078-728C-0C99C8D6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D53F-6944-4849-B83F-BC2F247DE932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22FD-60D0-15C7-D882-3929457F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D2E6-0060-31F1-D336-C2A0EB5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BDCA-E5B2-4993-E243-1B5786BF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06BFA-1ADA-E1F9-8C91-855C19AD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8FA4-8617-5334-1F5B-00F57CA7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EFD0-6562-4F9C-A37B-0C44F58B044F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BE74-EA51-33FC-DCA1-D8D309DD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9C63-A057-F315-E2B0-8522B1F8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4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EBB6-21F6-5830-6F27-CB4183A2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EBA3-5CE8-4408-9B50-6C1C182B1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59E4E-33CD-F08C-CD5C-AF58C7D9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14B5-AB4B-B4BB-E2C6-71BCF7D8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710-D141-41A1-BB6B-080DB70A5D77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95A0-F9EA-9A0E-83CC-CA3CDECE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69D4-5090-B1DB-C1F4-E8950AFC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1E16-C840-CB66-5736-C66C46D4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AC2A-4E85-5084-E6C8-2AD10F47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230B4-9F60-8E56-01AA-E9FCFCDA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EE63E-14FE-A348-E751-754E5264D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D87DC-1F77-6B7F-B9CC-E3887A48B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8A99A-49DE-DB4A-F460-D9482948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52D6-AEF2-4511-A499-6D12B18F267A}" type="datetime1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DDBD2-EB53-86C6-BB91-036CF98C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1F168-5EDC-DA92-0A4E-8EA75138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9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CBB7-BE7B-8A87-16FC-7CD1AC41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DFB34-D672-AB31-9139-C622660E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9D70-4B2B-4D5B-8861-3D52A85D0C03}" type="datetime1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16021-5626-1E0E-7B60-8A98067C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F60AE-A2D1-7633-62FE-3DA28B16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8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E4D62-43AC-F81D-0947-F1470851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9192-401B-4267-A93A-113F5748BCB7}" type="datetime1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2C850-D701-8F62-BEDC-61235366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08C2-8CB6-C05A-7EFF-3B26E710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A357-832B-6AA2-7A9E-93E9701C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AA5-7A5F-D212-5F12-721558EF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60A1-83BD-20FD-705B-86ED65C37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4D626-4B33-F93D-0C32-6849D22E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0F1-44D0-4CFB-96AA-98E9D69446BA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8E9-2BE9-5025-97F9-E0C26A0B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B0F1-5499-AF16-979C-DCBA105E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27C7-8A83-3BD5-A2DA-20EDCAE5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7BBAF-D485-4F19-1F69-F146870FF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49682-4A3B-5600-7B94-CF74CB52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DA7E-CD99-9093-9BF5-1CFA9600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9EBA-0DB0-4475-8C3A-D29475EE3B4C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E80F-5416-4D62-F4DE-054A4A3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21DB-7702-4265-1FEF-AC3087EF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6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4418A-FD0F-27F7-7285-76BD66FF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7556-96D4-9BF0-8DC9-E86510ED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CCA4-53D5-3744-B479-B95F27853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4E68-DDD4-4D0D-90AC-DA68EB02AF13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57CE-8A70-0CE0-800E-EEC960A0C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Shivashankar  Jr. Facilitator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9CB9-A536-6426-30DC-77C33B04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ACD2-3BCE-4134-980D-AA2477992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7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8560DD15-6477-E72C-05F5-03551937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67" y="1693697"/>
            <a:ext cx="3210266" cy="21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F721-3AF2-C1A4-7734-414C50E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7892-52C4-174C-DC07-CD057424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1</a:t>
            </a:fld>
            <a:endParaRPr lang="en-IN"/>
          </a:p>
        </p:txBody>
      </p:sp>
      <p:sp>
        <p:nvSpPr>
          <p:cNvPr id="7" name="AutoShape 4" descr="virtual private cloud">
            <a:extLst>
              <a:ext uri="{FF2B5EF4-FFF2-40B4-BE49-F238E27FC236}">
                <a16:creationId xmlns:a16="http://schemas.microsoft.com/office/drawing/2014/main" id="{6F595F2E-AC92-7AB2-A34E-755578F860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virtual private cloud">
            <a:extLst>
              <a:ext uri="{FF2B5EF4-FFF2-40B4-BE49-F238E27FC236}">
                <a16:creationId xmlns:a16="http://schemas.microsoft.com/office/drawing/2014/main" id="{779E49D3-9440-9CB8-6237-08D12DC97C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1797341" cy="179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1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A0540-5198-55A3-A5BE-20B52F3B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4FF82-945A-3342-DDA4-3F3E67E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7C329-8F87-FB87-644F-841FAD76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1714260"/>
            <a:ext cx="6125430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D0C78-10AF-19AA-CC9F-F80BDE1CF9F6}"/>
              </a:ext>
            </a:extLst>
          </p:cNvPr>
          <p:cNvSpPr txBox="1"/>
          <p:nvPr/>
        </p:nvSpPr>
        <p:spPr>
          <a:xfrm>
            <a:off x="595223" y="750498"/>
            <a:ext cx="854662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are some port numbers which are dedicated for specific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5779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A0540-5198-55A3-A5BE-20B52F3B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4FF82-945A-3342-DDA4-3F3E67E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85DB5-7648-33EA-59E2-93CDC41683DC}"/>
              </a:ext>
            </a:extLst>
          </p:cNvPr>
          <p:cNvSpPr txBox="1"/>
          <p:nvPr/>
        </p:nvSpPr>
        <p:spPr>
          <a:xfrm>
            <a:off x="301925" y="603849"/>
            <a:ext cx="11051875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Transmission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modern networks, data are transferred using packet switching.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Messages are broken into units called packets, and sent from one computer to the other.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 the destination, data are extracted from one or more packets and used to reconstruct the original message.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packet has a maximum size, and consists of a header and a data area.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header contains the addresses of the source and destination computers and sequencing information necessary to reassemble the message at the destination.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6B388-6D7C-9E48-C371-79954E7B9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22" y="3869083"/>
            <a:ext cx="6668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A0540-5198-55A3-A5BE-20B52F3B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4FF82-945A-3342-DDA4-3F3E67E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29916-00A2-9D86-CA8F-3A278D860F22}"/>
              </a:ext>
            </a:extLst>
          </p:cNvPr>
          <p:cNvSpPr txBox="1"/>
          <p:nvPr/>
        </p:nvSpPr>
        <p:spPr>
          <a:xfrm>
            <a:off x="431321" y="314733"/>
            <a:ext cx="1062055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Types of Networks </a:t>
            </a:r>
          </a:p>
          <a:p>
            <a:pPr>
              <a:lnSpc>
                <a:spcPct val="150000"/>
              </a:lnSpc>
            </a:pPr>
            <a:r>
              <a:rPr lang="en-US" dirty="0"/>
              <a:t>Wide Area Networks (WANs) &amp; Local Area Networks (LANs).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WANs</a:t>
            </a:r>
            <a:r>
              <a:rPr lang="en-US" dirty="0"/>
              <a:t> -Cover cities, countries, and continents. Based on packet switching technology –Ex: Asynchronous Transfer Mode (ATM), Integrated Services Digital Network (ISDN)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LANs </a:t>
            </a:r>
            <a:r>
              <a:rPr lang="en-US" dirty="0"/>
              <a:t>-Cover buildings or a set of closely related buildings. -Ex: Ethernet, Token Ring, and Fibber Distributed Data Interconnect (FDDI). </a:t>
            </a:r>
          </a:p>
        </p:txBody>
      </p:sp>
    </p:spTree>
    <p:extLst>
      <p:ext uri="{BB962C8B-B14F-4D97-AF65-F5344CB8AC3E}">
        <p14:creationId xmlns:p14="http://schemas.microsoft.com/office/powerpoint/2010/main" val="4314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F721-3AF2-C1A4-7734-414C50E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7892-52C4-174C-DC07-CD057424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2</a:t>
            </a:fld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FF9F48-BF32-8B5E-D163-4C642D14C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639610"/>
            <a:ext cx="3836972" cy="2074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EFDFA-F193-2CD1-2088-C456A71D7DD2}"/>
              </a:ext>
            </a:extLst>
          </p:cNvPr>
          <p:cNvSpPr txBox="1"/>
          <p:nvPr/>
        </p:nvSpPr>
        <p:spPr>
          <a:xfrm>
            <a:off x="234892" y="3107932"/>
            <a:ext cx="116264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  <a:p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virtual private cloud (VPC) is a secure, isolated private cloud hosted within a public cloud.</a:t>
            </a: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An IP address is a unique address that identifies a device on the internet or a local network.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3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F721-3AF2-C1A4-7734-414C50E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7892-52C4-174C-DC07-CD057424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6BA9E-BFC4-7397-DD70-D2518B5BE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21" y="631737"/>
            <a:ext cx="5419288" cy="4082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7B887-E7B1-1803-C877-D1F1E50BA2A8}"/>
              </a:ext>
            </a:extLst>
          </p:cNvPr>
          <p:cNvSpPr txBox="1"/>
          <p:nvPr/>
        </p:nvSpPr>
        <p:spPr>
          <a:xfrm>
            <a:off x="466987" y="5154874"/>
            <a:ext cx="1125802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range of IP addresses in your VPC.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tables</a:t>
            </a: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determine where network traffic from your subnet or gateway is directed.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576DC-3F76-C803-0525-BDAEB2C1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D5846-03A3-009B-846D-D87FD42B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1613F-ADCA-A59F-77DD-B59462E554B3}"/>
              </a:ext>
            </a:extLst>
          </p:cNvPr>
          <p:cNvSpPr txBox="1"/>
          <p:nvPr/>
        </p:nvSpPr>
        <p:spPr>
          <a:xfrm>
            <a:off x="240102" y="792132"/>
            <a:ext cx="11711796" cy="511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  <a:r>
              <a:rPr lang="en-US" sz="20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 addresses are used for huge networks, like those deployed by Internet Service 		 Providers (ISPs). Class A IP addresses support up to 16 million hosts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range: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0-127 </a:t>
            </a:r>
            <a:endParaRPr lang="en-US" sz="2000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B	: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medium and large-sized networks in enterprises and organizations. They 		 support up to 65,000 hosts on 16,000 individual networks.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range: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128-191 </a:t>
            </a:r>
            <a:endParaRPr lang="en-US" sz="200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C</a:t>
            </a:r>
            <a:r>
              <a:rPr lang="en-US" sz="20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in small business and home networks. These support up to 256 hosts on each 		 of 2 million networks.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range: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192-223</a:t>
            </a:r>
            <a:endParaRPr lang="en-US" sz="2000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D	: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reserved for a not widely used, and reserved for special cases largely for services 		 and applications to stream audio and video to many subscribers at once. </a:t>
            </a: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range: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224-		 255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b="0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E	: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addresses are reserved for research purposes by those responsible for Internet 			networking and IP address research, management, and development.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A0540-5198-55A3-A5BE-20B52F3B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4FF82-945A-3342-DDA4-3F3E67E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5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6F0D5-E5E9-16E7-53EA-F31B3EFA2700}"/>
              </a:ext>
            </a:extLst>
          </p:cNvPr>
          <p:cNvSpPr txBox="1"/>
          <p:nvPr/>
        </p:nvSpPr>
        <p:spPr>
          <a:xfrm>
            <a:off x="173966" y="136525"/>
            <a:ext cx="11706045" cy="613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CIDR Block (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Classless inter-domain routing</a:t>
            </a:r>
            <a:r>
              <a:rPr lang="en-IN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	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CIDR is a set of Internet protocol (IP) standards that is used to create unique identifiers for networks and individual devices.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VPC to create subnets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 example: 10.0.0.0/16  ----2^(32-16)=65536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hosts available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          10.0.0.0/24 -----2^(32-24)=256 hosts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          10.0.1.0/24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          10.0.256.0/24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But in VPC there are 5 reserved Subnets. So if 10.0.0.0/24  ------ 256-5=251 hosts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Where 10.0.0.0 is for VPC routing, 10.0.0.255 is for broadcasting &amp;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(10.0.0.1),(10.0.0.2),(10.0.0.3) for future use.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 subnetting only starts from 28 lowest sizing i.e. 10.0.0.0/28 -----16 hosts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(10.0.0.0/32-----1), (10.0.0.0/31-----2), &amp; (10.0.0.0/29----8 host, again NA coz in that 5 are reserved only 3  are useable. Low Ip sizing</a:t>
            </a:r>
          </a:p>
        </p:txBody>
      </p:sp>
    </p:spTree>
    <p:extLst>
      <p:ext uri="{BB962C8B-B14F-4D97-AF65-F5344CB8AC3E}">
        <p14:creationId xmlns:p14="http://schemas.microsoft.com/office/powerpoint/2010/main" val="415335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F721-3AF2-C1A4-7734-414C50E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7892-52C4-174C-DC07-CD057424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7CC6F-4915-4BBD-053F-4EFB1F75008B}"/>
              </a:ext>
            </a:extLst>
          </p:cNvPr>
          <p:cNvSpPr txBox="1"/>
          <p:nvPr/>
        </p:nvSpPr>
        <p:spPr>
          <a:xfrm>
            <a:off x="386593" y="595618"/>
            <a:ext cx="11418814" cy="6036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gateway </a:t>
            </a: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your VPC to another network.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 gateway 	: connect your VPC to the internet.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		: </a:t>
            </a: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instances in a private subnet can connect to services outside your VPC 				  but external services cannot initiate a connection with those instances. 				  (One way)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Gateway	: </a:t>
            </a: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acts as a central hub, to route traffic between your VPCs, VPN  				  connections, and AWS Direct Connect connections.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endParaRPr lang="en-US" sz="2000" b="1" i="0" dirty="0">
              <a:solidFill>
                <a:srgbClr val="1619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 </a:t>
            </a:r>
            <a:r>
              <a:rPr lang="en-US" sz="2000" b="0" i="1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controls the traffic that is allowed to reach and leave the resources that it is associated with.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619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NACL		: Network Access control List, at subnet level.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8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F721-3AF2-C1A4-7734-414C50E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7892-52C4-174C-DC07-CD057424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7</a:t>
            </a:fld>
            <a:endParaRPr lang="en-IN"/>
          </a:p>
        </p:txBody>
      </p:sp>
      <p:pic>
        <p:nvPicPr>
          <p:cNvPr id="5122" name="Picture 2" descr="&#10;                    Main route table and custom table&#10;                ">
            <a:extLst>
              <a:ext uri="{FF2B5EF4-FFF2-40B4-BE49-F238E27FC236}">
                <a16:creationId xmlns:a16="http://schemas.microsoft.com/office/drawing/2014/main" id="{A1FA1461-E725-08A4-AAF6-1BE0B62FA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24" y="784066"/>
            <a:ext cx="7766370" cy="501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45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2E3-76F5-3889-81BF-8B6A9E6F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94253" cy="419879"/>
          </a:xfrm>
        </p:spPr>
        <p:txBody>
          <a:bodyPr>
            <a:noAutofit/>
          </a:bodyPr>
          <a:lstStyle/>
          <a:p>
            <a:r>
              <a:rPr lang="en-US" sz="4000" b="1" dirty="0"/>
              <a:t>AWS Global Infrastructure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FE4B-8B36-1AA7-67DD-706F9C13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" y="974785"/>
            <a:ext cx="11000117" cy="5202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Regions :Physical locations spread across the globe to host your data.</a:t>
            </a:r>
          </a:p>
          <a:p>
            <a:pPr marL="0" indent="0">
              <a:buNone/>
            </a:pPr>
            <a:r>
              <a:rPr lang="en-US" sz="2000" dirty="0"/>
              <a:t>Currently there are 27 launched regions.</a:t>
            </a:r>
          </a:p>
          <a:p>
            <a:pPr marL="0" indent="0">
              <a:buNone/>
            </a:pPr>
            <a:r>
              <a:rPr lang="en-US" sz="2000" dirty="0"/>
              <a:t>Availability Zones: AZ is combination of one or more datacenters in a region. Min 2 AZ needed to achieve high availability.</a:t>
            </a:r>
          </a:p>
          <a:p>
            <a:pPr marL="0" indent="0">
              <a:buNone/>
            </a:pPr>
            <a:r>
              <a:rPr lang="en-US" sz="2000" dirty="0"/>
              <a:t>Edge Locations: where end user access services.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DE63D-C245-EE27-58CE-7D402E6C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FDEF1-7925-D31A-CAB4-7A39E8A4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7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A0540-5198-55A3-A5BE-20B52F3B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Shivashankar  Jr. Facilitator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4FF82-945A-3342-DDA4-3F3E67E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ACD2-3BCE-4134-980D-AA24779928CB}" type="slidenum">
              <a:rPr lang="en-IN" smtClean="0"/>
              <a:t>9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F6DA5-9FA5-1BCA-559A-98419F44FA96}"/>
              </a:ext>
            </a:extLst>
          </p:cNvPr>
          <p:cNvSpPr txBox="1"/>
          <p:nvPr/>
        </p:nvSpPr>
        <p:spPr>
          <a:xfrm>
            <a:off x="172528" y="136525"/>
            <a:ext cx="11844068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Basic Networking Concepts </a:t>
            </a:r>
          </a:p>
          <a:p>
            <a:pPr marL="342900" indent="-342900">
              <a:buAutoNum type="arabicPeriod"/>
            </a:pPr>
            <a:r>
              <a:rPr lang="en-US" sz="2000" dirty="0"/>
              <a:t>Protocols </a:t>
            </a:r>
          </a:p>
          <a:p>
            <a:pPr marL="342900" indent="-342900">
              <a:buAutoNum type="arabicPeriod"/>
            </a:pPr>
            <a:r>
              <a:rPr lang="en-US" sz="2000" dirty="0"/>
              <a:t>Protocol Layers</a:t>
            </a:r>
          </a:p>
          <a:p>
            <a:pPr marL="342900" indent="-342900">
              <a:buAutoNum type="arabicPeriod"/>
            </a:pPr>
            <a:r>
              <a:rPr lang="en-US" sz="2000" dirty="0"/>
              <a:t>Network Interconnection/Internet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A network can be defined as a group of computers and other devices connected in some ways so as to be able to exchange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of the devices on the network can be thought of as a node; each node has a unique address.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Addresses are numeric quantities that are easy for computers to work with, but not for humans to remember.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Example: 204.160.241.98 -Some networks also provide names that humans can more easily remember than numbers.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Example: www.javasoft.com, corresponding to the above numeric address.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Internet address Consists of 4 bytes separated by periods Example: 136.102.233.49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Ports</a:t>
            </a:r>
            <a:r>
              <a:rPr lang="en-US" sz="2000" dirty="0"/>
              <a:t>   An IP address identifies a </a:t>
            </a:r>
            <a:r>
              <a:rPr lang="en-US" sz="2000" u="sng" dirty="0"/>
              <a:t>host machine </a:t>
            </a:r>
            <a:r>
              <a:rPr lang="en-US" sz="2000" dirty="0"/>
              <a:t>on the Internet.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An IP port will identify a </a:t>
            </a:r>
            <a:r>
              <a:rPr lang="en-US" sz="2000" u="sng" dirty="0"/>
              <a:t>specific application running </a:t>
            </a:r>
            <a:r>
              <a:rPr lang="en-US" sz="2000" dirty="0"/>
              <a:t>on an Internet host machine.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A port is identified by a number, the port number.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23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</TotalTime>
  <Words>993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Global Infrastructure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Shivashankar pujari</dc:creator>
  <cp:lastModifiedBy>Shivashankar pujari</cp:lastModifiedBy>
  <cp:revision>19</cp:revision>
  <dcterms:created xsi:type="dcterms:W3CDTF">2022-11-07T04:09:34Z</dcterms:created>
  <dcterms:modified xsi:type="dcterms:W3CDTF">2022-11-11T05:55:06Z</dcterms:modified>
</cp:coreProperties>
</file>