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59" r:id="rId3"/>
    <p:sldId id="260" r:id="rId4"/>
    <p:sldId id="258" r:id="rId5"/>
    <p:sldId id="257" r:id="rId6"/>
    <p:sldId id="264" r:id="rId7"/>
    <p:sldId id="263" r:id="rId8"/>
    <p:sldId id="262" r:id="rId9"/>
    <p:sldId id="256" r:id="rId10"/>
    <p:sldId id="266" r:id="rId11"/>
    <p:sldId id="269" r:id="rId12"/>
    <p:sldId id="270" r:id="rId13"/>
    <p:sldId id="268"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9CA4E-8E3B-48F0-B025-48E064651A58}" type="datetimeFigureOut">
              <a:rPr lang="en-IN" smtClean="0"/>
              <a:t>29-11-2022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00DC9-3D1F-4899-8D89-15E1D6575CB8}" type="slidenum">
              <a:rPr lang="en-IN" smtClean="0"/>
              <a:t>‹#›</a:t>
            </a:fld>
            <a:endParaRPr lang="en-IN"/>
          </a:p>
        </p:txBody>
      </p:sp>
    </p:spTree>
    <p:extLst>
      <p:ext uri="{BB962C8B-B14F-4D97-AF65-F5344CB8AC3E}">
        <p14:creationId xmlns:p14="http://schemas.microsoft.com/office/powerpoint/2010/main" val="272794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F67C-FF67-E831-1C58-A69509AE6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E3E369-A12E-0F78-94E8-B517716B25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A46F5B-4B92-0710-93C9-2767E2695D8A}"/>
              </a:ext>
            </a:extLst>
          </p:cNvPr>
          <p:cNvSpPr>
            <a:spLocks noGrp="1"/>
          </p:cNvSpPr>
          <p:nvPr>
            <p:ph type="dt" sz="half" idx="10"/>
          </p:nvPr>
        </p:nvSpPr>
        <p:spPr/>
        <p:txBody>
          <a:bodyPr/>
          <a:lstStyle/>
          <a:p>
            <a:fld id="{D19E035B-1A12-4871-9582-D851393985A6}" type="datetime1">
              <a:rPr lang="en-IN" smtClean="0"/>
              <a:t>29-11-2022</a:t>
            </a:fld>
            <a:endParaRPr lang="en-IN"/>
          </a:p>
        </p:txBody>
      </p:sp>
      <p:sp>
        <p:nvSpPr>
          <p:cNvPr id="5" name="Footer Placeholder 4">
            <a:extLst>
              <a:ext uri="{FF2B5EF4-FFF2-40B4-BE49-F238E27FC236}">
                <a16:creationId xmlns:a16="http://schemas.microsoft.com/office/drawing/2014/main" id="{3DCFA9D5-BDE5-3314-045F-677417E91A7E}"/>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F61DD9FE-562E-EB69-1B88-ACE290CA83CB}"/>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4650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5B3D-D001-61E4-4E5B-E1C0A4EFE0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657A60-14A3-EC47-EA9C-3D4E0B01C0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07B4ED-EC65-ACFE-43CB-099CE8ABA933}"/>
              </a:ext>
            </a:extLst>
          </p:cNvPr>
          <p:cNvSpPr>
            <a:spLocks noGrp="1"/>
          </p:cNvSpPr>
          <p:nvPr>
            <p:ph type="dt" sz="half" idx="10"/>
          </p:nvPr>
        </p:nvSpPr>
        <p:spPr/>
        <p:txBody>
          <a:bodyPr/>
          <a:lstStyle/>
          <a:p>
            <a:fld id="{F866C697-AAE5-4204-B915-5BF3F23FFA19}" type="datetime1">
              <a:rPr lang="en-IN" smtClean="0"/>
              <a:t>29-11-2022</a:t>
            </a:fld>
            <a:endParaRPr lang="en-IN"/>
          </a:p>
        </p:txBody>
      </p:sp>
      <p:sp>
        <p:nvSpPr>
          <p:cNvPr id="5" name="Footer Placeholder 4">
            <a:extLst>
              <a:ext uri="{FF2B5EF4-FFF2-40B4-BE49-F238E27FC236}">
                <a16:creationId xmlns:a16="http://schemas.microsoft.com/office/drawing/2014/main" id="{1189538E-58C0-4B83-5677-D4822EA3ED3F}"/>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EB3B5B6A-519F-9AC3-B4C0-49B8958E1400}"/>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334030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0363B3-E4C7-A147-2376-B772423491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30BC6E-FE0B-9C61-3872-6564B223B3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5669F8-8D13-921B-07F5-65A9C608EF71}"/>
              </a:ext>
            </a:extLst>
          </p:cNvPr>
          <p:cNvSpPr>
            <a:spLocks noGrp="1"/>
          </p:cNvSpPr>
          <p:nvPr>
            <p:ph type="dt" sz="half" idx="10"/>
          </p:nvPr>
        </p:nvSpPr>
        <p:spPr/>
        <p:txBody>
          <a:bodyPr/>
          <a:lstStyle/>
          <a:p>
            <a:fld id="{217226FF-277D-47A7-9558-433EE4E85BC7}" type="datetime1">
              <a:rPr lang="en-IN" smtClean="0"/>
              <a:t>29-11-2022</a:t>
            </a:fld>
            <a:endParaRPr lang="en-IN"/>
          </a:p>
        </p:txBody>
      </p:sp>
      <p:sp>
        <p:nvSpPr>
          <p:cNvPr id="5" name="Footer Placeholder 4">
            <a:extLst>
              <a:ext uri="{FF2B5EF4-FFF2-40B4-BE49-F238E27FC236}">
                <a16:creationId xmlns:a16="http://schemas.microsoft.com/office/drawing/2014/main" id="{5CB09059-5F22-0CB8-74A8-821AFC33A49B}"/>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BEF49D96-025E-1B78-7622-95D8E700B638}"/>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320985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D575-AF44-1141-433F-A632D7FE04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C9D394-C843-A0CA-8951-A62ED081F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45414-154D-67FB-A2D1-B058FDE27598}"/>
              </a:ext>
            </a:extLst>
          </p:cNvPr>
          <p:cNvSpPr>
            <a:spLocks noGrp="1"/>
          </p:cNvSpPr>
          <p:nvPr>
            <p:ph type="dt" sz="half" idx="10"/>
          </p:nvPr>
        </p:nvSpPr>
        <p:spPr/>
        <p:txBody>
          <a:bodyPr/>
          <a:lstStyle/>
          <a:p>
            <a:fld id="{B1C728BA-75D7-4FAE-AE48-46D43EC49C6D}" type="datetime1">
              <a:rPr lang="en-IN" smtClean="0"/>
              <a:t>29-11-2022</a:t>
            </a:fld>
            <a:endParaRPr lang="en-IN"/>
          </a:p>
        </p:txBody>
      </p:sp>
      <p:sp>
        <p:nvSpPr>
          <p:cNvPr id="5" name="Footer Placeholder 4">
            <a:extLst>
              <a:ext uri="{FF2B5EF4-FFF2-40B4-BE49-F238E27FC236}">
                <a16:creationId xmlns:a16="http://schemas.microsoft.com/office/drawing/2014/main" id="{E51512DB-ACCB-56EF-DA9D-A37661D67E0E}"/>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FD006E37-F3A1-B977-D793-8172A18580E9}"/>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633816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6C50-D040-B2C5-DA4B-9CECB7FC3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0C2D26-CF9A-B35E-1B62-5D0684ACD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AF81D8-E892-8EE1-97FB-23A5CCA23F25}"/>
              </a:ext>
            </a:extLst>
          </p:cNvPr>
          <p:cNvSpPr>
            <a:spLocks noGrp="1"/>
          </p:cNvSpPr>
          <p:nvPr>
            <p:ph type="dt" sz="half" idx="10"/>
          </p:nvPr>
        </p:nvSpPr>
        <p:spPr/>
        <p:txBody>
          <a:bodyPr/>
          <a:lstStyle/>
          <a:p>
            <a:fld id="{6EDA28F2-2EA3-4CF3-AEBE-BF30ADA75FF1}" type="datetime1">
              <a:rPr lang="en-IN" smtClean="0"/>
              <a:t>29-11-2022</a:t>
            </a:fld>
            <a:endParaRPr lang="en-IN"/>
          </a:p>
        </p:txBody>
      </p:sp>
      <p:sp>
        <p:nvSpPr>
          <p:cNvPr id="5" name="Footer Placeholder 4">
            <a:extLst>
              <a:ext uri="{FF2B5EF4-FFF2-40B4-BE49-F238E27FC236}">
                <a16:creationId xmlns:a16="http://schemas.microsoft.com/office/drawing/2014/main" id="{AC1DF92B-9269-C7AE-8432-C689CB62FB81}"/>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66ACC1C8-5A6F-4FF8-64C5-E72AD0E30D2F}"/>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383759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6469-A808-1B33-9027-0321D88049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EE6E34-F3EF-3721-1E7A-5CABEA4A5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2A187D-16D6-5251-06F2-4B9461225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AD4104-FF48-7405-EE98-AE2A8FED5BB4}"/>
              </a:ext>
            </a:extLst>
          </p:cNvPr>
          <p:cNvSpPr>
            <a:spLocks noGrp="1"/>
          </p:cNvSpPr>
          <p:nvPr>
            <p:ph type="dt" sz="half" idx="10"/>
          </p:nvPr>
        </p:nvSpPr>
        <p:spPr/>
        <p:txBody>
          <a:bodyPr/>
          <a:lstStyle/>
          <a:p>
            <a:fld id="{64B28BE8-218D-47ED-9F8F-30CC303765DE}" type="datetime1">
              <a:rPr lang="en-IN" smtClean="0"/>
              <a:t>29-11-2022</a:t>
            </a:fld>
            <a:endParaRPr lang="en-IN"/>
          </a:p>
        </p:txBody>
      </p:sp>
      <p:sp>
        <p:nvSpPr>
          <p:cNvPr id="6" name="Footer Placeholder 5">
            <a:extLst>
              <a:ext uri="{FF2B5EF4-FFF2-40B4-BE49-F238E27FC236}">
                <a16:creationId xmlns:a16="http://schemas.microsoft.com/office/drawing/2014/main" id="{5DC831B7-B725-D354-7FCC-361AA5CDE1FF}"/>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EA34C4B2-0C15-EAA4-64BE-B66EE0859348}"/>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278128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DCBF-B5A9-73F9-9046-178513FD68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DB78E5-6B52-FFB2-994C-0C9CE09C7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676274-0437-5D1D-A94E-E4CD9B1D0F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7381E7-B5B9-023D-D5EA-7F7951939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915035-E88F-CC92-E873-E3FC5C8D0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D736BA-4E31-0265-1C34-2F0AC2C62EE1}"/>
              </a:ext>
            </a:extLst>
          </p:cNvPr>
          <p:cNvSpPr>
            <a:spLocks noGrp="1"/>
          </p:cNvSpPr>
          <p:nvPr>
            <p:ph type="dt" sz="half" idx="10"/>
          </p:nvPr>
        </p:nvSpPr>
        <p:spPr/>
        <p:txBody>
          <a:bodyPr/>
          <a:lstStyle/>
          <a:p>
            <a:fld id="{E38D821E-65DD-4FD0-A7AB-7F880B92A09A}" type="datetime1">
              <a:rPr lang="en-IN" smtClean="0"/>
              <a:t>29-11-2022</a:t>
            </a:fld>
            <a:endParaRPr lang="en-IN"/>
          </a:p>
        </p:txBody>
      </p:sp>
      <p:sp>
        <p:nvSpPr>
          <p:cNvPr id="8" name="Footer Placeholder 7">
            <a:extLst>
              <a:ext uri="{FF2B5EF4-FFF2-40B4-BE49-F238E27FC236}">
                <a16:creationId xmlns:a16="http://schemas.microsoft.com/office/drawing/2014/main" id="{98476D8F-6A42-82E8-C9EC-08DAAD515DB4}"/>
              </a:ext>
            </a:extLst>
          </p:cNvPr>
          <p:cNvSpPr>
            <a:spLocks noGrp="1"/>
          </p:cNvSpPr>
          <p:nvPr>
            <p:ph type="ftr" sz="quarter" idx="11"/>
          </p:nvPr>
        </p:nvSpPr>
        <p:spPr/>
        <p:txBody>
          <a:bodyPr/>
          <a:lstStyle/>
          <a:p>
            <a:r>
              <a:rPr lang="en-IN"/>
              <a:t>Shivashankar,  Jr. Facilitator</a:t>
            </a:r>
          </a:p>
        </p:txBody>
      </p:sp>
      <p:sp>
        <p:nvSpPr>
          <p:cNvPr id="9" name="Slide Number Placeholder 8">
            <a:extLst>
              <a:ext uri="{FF2B5EF4-FFF2-40B4-BE49-F238E27FC236}">
                <a16:creationId xmlns:a16="http://schemas.microsoft.com/office/drawing/2014/main" id="{A0758CE2-368D-3DE6-22FC-895E3C401F7B}"/>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89671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D117-EF60-3781-9407-DED2DD0CFE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024B14-A3B7-D5BA-805E-2CB7A09C432D}"/>
              </a:ext>
            </a:extLst>
          </p:cNvPr>
          <p:cNvSpPr>
            <a:spLocks noGrp="1"/>
          </p:cNvSpPr>
          <p:nvPr>
            <p:ph type="dt" sz="half" idx="10"/>
          </p:nvPr>
        </p:nvSpPr>
        <p:spPr/>
        <p:txBody>
          <a:bodyPr/>
          <a:lstStyle/>
          <a:p>
            <a:fld id="{49B08641-855A-481B-A181-F9B2EA3B076B}" type="datetime1">
              <a:rPr lang="en-IN" smtClean="0"/>
              <a:t>29-11-2022</a:t>
            </a:fld>
            <a:endParaRPr lang="en-IN"/>
          </a:p>
        </p:txBody>
      </p:sp>
      <p:sp>
        <p:nvSpPr>
          <p:cNvPr id="4" name="Footer Placeholder 3">
            <a:extLst>
              <a:ext uri="{FF2B5EF4-FFF2-40B4-BE49-F238E27FC236}">
                <a16:creationId xmlns:a16="http://schemas.microsoft.com/office/drawing/2014/main" id="{D3F85E85-745E-845D-471C-6641863A6A57}"/>
              </a:ext>
            </a:extLst>
          </p:cNvPr>
          <p:cNvSpPr>
            <a:spLocks noGrp="1"/>
          </p:cNvSpPr>
          <p:nvPr>
            <p:ph type="ftr" sz="quarter" idx="11"/>
          </p:nvPr>
        </p:nvSpPr>
        <p:spPr/>
        <p:txBody>
          <a:bodyPr/>
          <a:lstStyle/>
          <a:p>
            <a:r>
              <a:rPr lang="en-IN"/>
              <a:t>Shivashankar,  Jr. Facilitator</a:t>
            </a:r>
          </a:p>
        </p:txBody>
      </p:sp>
      <p:sp>
        <p:nvSpPr>
          <p:cNvPr id="5" name="Slide Number Placeholder 4">
            <a:extLst>
              <a:ext uri="{FF2B5EF4-FFF2-40B4-BE49-F238E27FC236}">
                <a16:creationId xmlns:a16="http://schemas.microsoft.com/office/drawing/2014/main" id="{DEBF2883-6567-583A-ED87-885F925C6C95}"/>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211098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88068-5BE7-D1E0-B8E6-FF71F525F0B5}"/>
              </a:ext>
            </a:extLst>
          </p:cNvPr>
          <p:cNvSpPr>
            <a:spLocks noGrp="1"/>
          </p:cNvSpPr>
          <p:nvPr>
            <p:ph type="dt" sz="half" idx="10"/>
          </p:nvPr>
        </p:nvSpPr>
        <p:spPr/>
        <p:txBody>
          <a:bodyPr/>
          <a:lstStyle/>
          <a:p>
            <a:fld id="{92912E31-65CD-4C6A-9439-646F6C0B19E2}" type="datetime1">
              <a:rPr lang="en-IN" smtClean="0"/>
              <a:t>29-11-2022</a:t>
            </a:fld>
            <a:endParaRPr lang="en-IN"/>
          </a:p>
        </p:txBody>
      </p:sp>
      <p:sp>
        <p:nvSpPr>
          <p:cNvPr id="3" name="Footer Placeholder 2">
            <a:extLst>
              <a:ext uri="{FF2B5EF4-FFF2-40B4-BE49-F238E27FC236}">
                <a16:creationId xmlns:a16="http://schemas.microsoft.com/office/drawing/2014/main" id="{265A129B-DA4F-D147-EF5A-143BD89771F1}"/>
              </a:ext>
            </a:extLst>
          </p:cNvPr>
          <p:cNvSpPr>
            <a:spLocks noGrp="1"/>
          </p:cNvSpPr>
          <p:nvPr>
            <p:ph type="ftr" sz="quarter" idx="11"/>
          </p:nvPr>
        </p:nvSpPr>
        <p:spPr/>
        <p:txBody>
          <a:bodyPr/>
          <a:lstStyle/>
          <a:p>
            <a:r>
              <a:rPr lang="en-IN"/>
              <a:t>Shivashankar,  Jr. Facilitator</a:t>
            </a:r>
          </a:p>
        </p:txBody>
      </p:sp>
      <p:sp>
        <p:nvSpPr>
          <p:cNvPr id="4" name="Slide Number Placeholder 3">
            <a:extLst>
              <a:ext uri="{FF2B5EF4-FFF2-40B4-BE49-F238E27FC236}">
                <a16:creationId xmlns:a16="http://schemas.microsoft.com/office/drawing/2014/main" id="{CBD83FED-B069-039C-327A-2D9C6639215A}"/>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20816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0C02-B13E-CC72-D421-56E5768EF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42CEBA-029A-EE9D-CB68-AC45AEC6D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064645-5F08-6402-F9C1-4856B26CA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36AC6-A7F8-3896-B285-BF57CE44DD86}"/>
              </a:ext>
            </a:extLst>
          </p:cNvPr>
          <p:cNvSpPr>
            <a:spLocks noGrp="1"/>
          </p:cNvSpPr>
          <p:nvPr>
            <p:ph type="dt" sz="half" idx="10"/>
          </p:nvPr>
        </p:nvSpPr>
        <p:spPr/>
        <p:txBody>
          <a:bodyPr/>
          <a:lstStyle/>
          <a:p>
            <a:fld id="{F8084837-7BC1-41CC-A87B-423FD0950694}" type="datetime1">
              <a:rPr lang="en-IN" smtClean="0"/>
              <a:t>29-11-2022</a:t>
            </a:fld>
            <a:endParaRPr lang="en-IN"/>
          </a:p>
        </p:txBody>
      </p:sp>
      <p:sp>
        <p:nvSpPr>
          <p:cNvPr id="6" name="Footer Placeholder 5">
            <a:extLst>
              <a:ext uri="{FF2B5EF4-FFF2-40B4-BE49-F238E27FC236}">
                <a16:creationId xmlns:a16="http://schemas.microsoft.com/office/drawing/2014/main" id="{2B078122-CFE9-87CD-246D-F66A376425C6}"/>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7C133CB4-B7EA-8F0E-8ACD-9A5D05501128}"/>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7161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08DC-9246-6C5A-D733-151BCA3E9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B05518-04C1-51FF-163D-3334F717A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B320BB-DC65-C4CA-55C8-9BC58BB71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83BCC-641D-5FD1-84D8-50D67DB2B524}"/>
              </a:ext>
            </a:extLst>
          </p:cNvPr>
          <p:cNvSpPr>
            <a:spLocks noGrp="1"/>
          </p:cNvSpPr>
          <p:nvPr>
            <p:ph type="dt" sz="half" idx="10"/>
          </p:nvPr>
        </p:nvSpPr>
        <p:spPr/>
        <p:txBody>
          <a:bodyPr/>
          <a:lstStyle/>
          <a:p>
            <a:fld id="{B02AC785-1BA8-46E6-A39C-5073CF45EB0A}" type="datetime1">
              <a:rPr lang="en-IN" smtClean="0"/>
              <a:t>29-11-2022</a:t>
            </a:fld>
            <a:endParaRPr lang="en-IN"/>
          </a:p>
        </p:txBody>
      </p:sp>
      <p:sp>
        <p:nvSpPr>
          <p:cNvPr id="6" name="Footer Placeholder 5">
            <a:extLst>
              <a:ext uri="{FF2B5EF4-FFF2-40B4-BE49-F238E27FC236}">
                <a16:creationId xmlns:a16="http://schemas.microsoft.com/office/drawing/2014/main" id="{30EB40FE-1920-2B69-9946-B8E326251D12}"/>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D7D4FB87-7E5A-8F1B-9434-57A2A6F39291}"/>
              </a:ext>
            </a:extLst>
          </p:cNvPr>
          <p:cNvSpPr>
            <a:spLocks noGrp="1"/>
          </p:cNvSpPr>
          <p:nvPr>
            <p:ph type="sldNum" sz="quarter" idx="12"/>
          </p:nvPr>
        </p:nvSpPr>
        <p:spPr/>
        <p:txBody>
          <a:bodyPr/>
          <a:lstStyle/>
          <a:p>
            <a:fld id="{54B48381-1447-4D65-8559-05289F3F1F39}" type="slidenum">
              <a:rPr lang="en-IN" smtClean="0"/>
              <a:t>‹#›</a:t>
            </a:fld>
            <a:endParaRPr lang="en-IN"/>
          </a:p>
        </p:txBody>
      </p:sp>
    </p:spTree>
    <p:extLst>
      <p:ext uri="{BB962C8B-B14F-4D97-AF65-F5344CB8AC3E}">
        <p14:creationId xmlns:p14="http://schemas.microsoft.com/office/powerpoint/2010/main" val="428721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E3D5E-868C-C996-B351-7CC458C86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326EF7-7C7F-0D5F-0E1B-C479E7DD3D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8F800-1067-B0A4-873A-B2CCE4EA88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4E051-33D0-431A-BC6A-CF5D9DD57F2B}" type="datetime1">
              <a:rPr lang="en-IN" smtClean="0"/>
              <a:t>29-11-2022</a:t>
            </a:fld>
            <a:endParaRPr lang="en-IN"/>
          </a:p>
        </p:txBody>
      </p:sp>
      <p:sp>
        <p:nvSpPr>
          <p:cNvPr id="5" name="Footer Placeholder 4">
            <a:extLst>
              <a:ext uri="{FF2B5EF4-FFF2-40B4-BE49-F238E27FC236}">
                <a16:creationId xmlns:a16="http://schemas.microsoft.com/office/drawing/2014/main" id="{B54A7F17-CC9A-225A-56DE-F52EA6F14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Shivashankar,  Jr. Facilitator</a:t>
            </a:r>
          </a:p>
        </p:txBody>
      </p:sp>
      <p:sp>
        <p:nvSpPr>
          <p:cNvPr id="6" name="Slide Number Placeholder 5">
            <a:extLst>
              <a:ext uri="{FF2B5EF4-FFF2-40B4-BE49-F238E27FC236}">
                <a16:creationId xmlns:a16="http://schemas.microsoft.com/office/drawing/2014/main" id="{EBC8AD89-879A-D51B-9B0C-6A919D2565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48381-1447-4D65-8559-05289F3F1F39}" type="slidenum">
              <a:rPr lang="en-IN" smtClean="0"/>
              <a:t>‹#›</a:t>
            </a:fld>
            <a:endParaRPr lang="en-IN"/>
          </a:p>
        </p:txBody>
      </p:sp>
    </p:spTree>
    <p:extLst>
      <p:ext uri="{BB962C8B-B14F-4D97-AF65-F5344CB8AC3E}">
        <p14:creationId xmlns:p14="http://schemas.microsoft.com/office/powerpoint/2010/main" val="3751950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azon Web Services (AWS) Web Application Firewall (WAF) Service Delivery  in Dubai, Abu Dhabi and UAE">
            <a:extLst>
              <a:ext uri="{FF2B5EF4-FFF2-40B4-BE49-F238E27FC236}">
                <a16:creationId xmlns:a16="http://schemas.microsoft.com/office/drawing/2014/main" id="{4FAEDED8-9AEE-06FF-A723-1240A18B4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863" y="1438726"/>
            <a:ext cx="1990274" cy="19902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EA234F-4B49-23F4-4E3C-4D0561A7291B}"/>
              </a:ext>
            </a:extLst>
          </p:cNvPr>
          <p:cNvSpPr txBox="1"/>
          <p:nvPr/>
        </p:nvSpPr>
        <p:spPr>
          <a:xfrm>
            <a:off x="4779197" y="4416726"/>
            <a:ext cx="2633606" cy="707886"/>
          </a:xfrm>
          <a:prstGeom prst="rect">
            <a:avLst/>
          </a:prstGeom>
          <a:noFill/>
        </p:spPr>
        <p:txBody>
          <a:bodyPr wrap="none" rtlCol="0">
            <a:spAutoFit/>
          </a:bodyPr>
          <a:lstStyle/>
          <a:p>
            <a:r>
              <a:rPr lang="en-IN" sz="4000" b="1" dirty="0">
                <a:solidFill>
                  <a:srgbClr val="FF0000"/>
                </a:solidFill>
                <a:latin typeface="Arial" panose="020B0604020202020204" pitchFamily="34" charset="0"/>
                <a:cs typeface="Arial" panose="020B0604020202020204" pitchFamily="34" charset="0"/>
              </a:rPr>
              <a:t>AWS WAF</a:t>
            </a:r>
          </a:p>
        </p:txBody>
      </p:sp>
      <p:sp>
        <p:nvSpPr>
          <p:cNvPr id="3" name="Footer Placeholder 2">
            <a:extLst>
              <a:ext uri="{FF2B5EF4-FFF2-40B4-BE49-F238E27FC236}">
                <a16:creationId xmlns:a16="http://schemas.microsoft.com/office/drawing/2014/main" id="{B61CC9C9-8BC6-0D8E-0CF0-24B691923C00}"/>
              </a:ext>
            </a:extLst>
          </p:cNvPr>
          <p:cNvSpPr>
            <a:spLocks noGrp="1"/>
          </p:cNvSpPr>
          <p:nvPr>
            <p:ph type="ftr" sz="quarter" idx="11"/>
          </p:nvPr>
        </p:nvSpPr>
        <p:spPr/>
        <p:txBody>
          <a:bodyPr/>
          <a:lstStyle/>
          <a:p>
            <a:r>
              <a:rPr lang="en-IN"/>
              <a:t>Shivashankar,  Jr. Facilitator</a:t>
            </a:r>
          </a:p>
        </p:txBody>
      </p:sp>
      <p:sp>
        <p:nvSpPr>
          <p:cNvPr id="4" name="Slide Number Placeholder 3">
            <a:extLst>
              <a:ext uri="{FF2B5EF4-FFF2-40B4-BE49-F238E27FC236}">
                <a16:creationId xmlns:a16="http://schemas.microsoft.com/office/drawing/2014/main" id="{807C90F7-E2C4-E652-4FAC-56BCC760607D}"/>
              </a:ext>
            </a:extLst>
          </p:cNvPr>
          <p:cNvSpPr>
            <a:spLocks noGrp="1"/>
          </p:cNvSpPr>
          <p:nvPr>
            <p:ph type="sldNum" sz="quarter" idx="12"/>
          </p:nvPr>
        </p:nvSpPr>
        <p:spPr/>
        <p:txBody>
          <a:bodyPr/>
          <a:lstStyle/>
          <a:p>
            <a:fld id="{54B48381-1447-4D65-8559-05289F3F1F39}" type="slidenum">
              <a:rPr lang="en-IN" smtClean="0"/>
              <a:t>1</a:t>
            </a:fld>
            <a:endParaRPr lang="en-IN"/>
          </a:p>
        </p:txBody>
      </p:sp>
    </p:spTree>
    <p:extLst>
      <p:ext uri="{BB962C8B-B14F-4D97-AF65-F5344CB8AC3E}">
        <p14:creationId xmlns:p14="http://schemas.microsoft.com/office/powerpoint/2010/main" val="1974945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B1042-501D-B03F-BE34-86CF6436EB25}"/>
              </a:ext>
            </a:extLst>
          </p:cNvPr>
          <p:cNvSpPr>
            <a:spLocks noGrp="1"/>
          </p:cNvSpPr>
          <p:nvPr>
            <p:ph type="ftr" sz="quarter" idx="11"/>
          </p:nvPr>
        </p:nvSpPr>
        <p:spPr/>
        <p:txBody>
          <a:bodyPr/>
          <a:lstStyle/>
          <a:p>
            <a:r>
              <a:rPr lang="en-IN"/>
              <a:t>Shivashankar,  Jr. Facilitator</a:t>
            </a:r>
          </a:p>
        </p:txBody>
      </p:sp>
      <p:sp>
        <p:nvSpPr>
          <p:cNvPr id="3" name="Slide Number Placeholder 2">
            <a:extLst>
              <a:ext uri="{FF2B5EF4-FFF2-40B4-BE49-F238E27FC236}">
                <a16:creationId xmlns:a16="http://schemas.microsoft.com/office/drawing/2014/main" id="{14D09B69-031B-D518-5390-5296D8F787CA}"/>
              </a:ext>
            </a:extLst>
          </p:cNvPr>
          <p:cNvSpPr>
            <a:spLocks noGrp="1"/>
          </p:cNvSpPr>
          <p:nvPr>
            <p:ph type="sldNum" sz="quarter" idx="12"/>
          </p:nvPr>
        </p:nvSpPr>
        <p:spPr/>
        <p:txBody>
          <a:bodyPr/>
          <a:lstStyle/>
          <a:p>
            <a:fld id="{54B48381-1447-4D65-8559-05289F3F1F39}" type="slidenum">
              <a:rPr lang="en-IN" smtClean="0"/>
              <a:t>10</a:t>
            </a:fld>
            <a:endParaRPr lang="en-IN"/>
          </a:p>
        </p:txBody>
      </p:sp>
      <p:pic>
        <p:nvPicPr>
          <p:cNvPr id="5" name="Picture 4">
            <a:extLst>
              <a:ext uri="{FF2B5EF4-FFF2-40B4-BE49-F238E27FC236}">
                <a16:creationId xmlns:a16="http://schemas.microsoft.com/office/drawing/2014/main" id="{E18D7588-699C-102C-7363-80DA3C11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532" y="1004198"/>
            <a:ext cx="9514936" cy="5352152"/>
          </a:xfrm>
          <a:prstGeom prst="rect">
            <a:avLst/>
          </a:prstGeom>
        </p:spPr>
      </p:pic>
      <p:sp>
        <p:nvSpPr>
          <p:cNvPr id="6" name="TextBox 5">
            <a:extLst>
              <a:ext uri="{FF2B5EF4-FFF2-40B4-BE49-F238E27FC236}">
                <a16:creationId xmlns:a16="http://schemas.microsoft.com/office/drawing/2014/main" id="{6E69CC58-8591-0013-32B3-3F7632FD0246}"/>
              </a:ext>
            </a:extLst>
          </p:cNvPr>
          <p:cNvSpPr txBox="1"/>
          <p:nvPr/>
        </p:nvSpPr>
        <p:spPr>
          <a:xfrm>
            <a:off x="501542" y="501650"/>
            <a:ext cx="3797386" cy="369332"/>
          </a:xfrm>
          <a:prstGeom prst="rect">
            <a:avLst/>
          </a:prstGeom>
          <a:noFill/>
        </p:spPr>
        <p:txBody>
          <a:bodyPr wrap="none" rtlCol="0">
            <a:spAutoFit/>
          </a:bodyPr>
          <a:lstStyle/>
          <a:p>
            <a:r>
              <a:rPr lang="en-IN" dirty="0">
                <a:solidFill>
                  <a:srgbClr val="FF0000"/>
                </a:solidFill>
              </a:rPr>
              <a:t>2. Created a Application Load Balancer</a:t>
            </a:r>
          </a:p>
        </p:txBody>
      </p:sp>
    </p:spTree>
    <p:extLst>
      <p:ext uri="{BB962C8B-B14F-4D97-AF65-F5344CB8AC3E}">
        <p14:creationId xmlns:p14="http://schemas.microsoft.com/office/powerpoint/2010/main" val="288875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B1042-501D-B03F-BE34-86CF6436EB25}"/>
              </a:ext>
            </a:extLst>
          </p:cNvPr>
          <p:cNvSpPr>
            <a:spLocks noGrp="1"/>
          </p:cNvSpPr>
          <p:nvPr>
            <p:ph type="ftr" sz="quarter" idx="11"/>
          </p:nvPr>
        </p:nvSpPr>
        <p:spPr/>
        <p:txBody>
          <a:bodyPr/>
          <a:lstStyle/>
          <a:p>
            <a:r>
              <a:rPr lang="en-IN"/>
              <a:t>Shivashankar,  Jr. Facilitator</a:t>
            </a:r>
          </a:p>
        </p:txBody>
      </p:sp>
      <p:sp>
        <p:nvSpPr>
          <p:cNvPr id="3" name="Slide Number Placeholder 2">
            <a:extLst>
              <a:ext uri="{FF2B5EF4-FFF2-40B4-BE49-F238E27FC236}">
                <a16:creationId xmlns:a16="http://schemas.microsoft.com/office/drawing/2014/main" id="{14D09B69-031B-D518-5390-5296D8F787CA}"/>
              </a:ext>
            </a:extLst>
          </p:cNvPr>
          <p:cNvSpPr>
            <a:spLocks noGrp="1"/>
          </p:cNvSpPr>
          <p:nvPr>
            <p:ph type="sldNum" sz="quarter" idx="12"/>
          </p:nvPr>
        </p:nvSpPr>
        <p:spPr/>
        <p:txBody>
          <a:bodyPr/>
          <a:lstStyle/>
          <a:p>
            <a:fld id="{54B48381-1447-4D65-8559-05289F3F1F39}" type="slidenum">
              <a:rPr lang="en-IN" smtClean="0"/>
              <a:t>11</a:t>
            </a:fld>
            <a:endParaRPr lang="en-IN"/>
          </a:p>
        </p:txBody>
      </p:sp>
      <p:sp>
        <p:nvSpPr>
          <p:cNvPr id="8" name="TextBox 7">
            <a:extLst>
              <a:ext uri="{FF2B5EF4-FFF2-40B4-BE49-F238E27FC236}">
                <a16:creationId xmlns:a16="http://schemas.microsoft.com/office/drawing/2014/main" id="{65968741-D4F0-3497-7DBE-1ACB224D379B}"/>
              </a:ext>
            </a:extLst>
          </p:cNvPr>
          <p:cNvSpPr txBox="1"/>
          <p:nvPr/>
        </p:nvSpPr>
        <p:spPr>
          <a:xfrm>
            <a:off x="492915" y="596540"/>
            <a:ext cx="7547451" cy="369332"/>
          </a:xfrm>
          <a:prstGeom prst="rect">
            <a:avLst/>
          </a:prstGeom>
          <a:noFill/>
        </p:spPr>
        <p:txBody>
          <a:bodyPr wrap="none" rtlCol="0">
            <a:spAutoFit/>
          </a:bodyPr>
          <a:lstStyle/>
          <a:p>
            <a:r>
              <a:rPr lang="en-IN" dirty="0">
                <a:solidFill>
                  <a:srgbClr val="FF0000"/>
                </a:solidFill>
              </a:rPr>
              <a:t>3. Create IP set for which you want to block access, here I given mine for demo</a:t>
            </a:r>
          </a:p>
        </p:txBody>
      </p:sp>
      <p:pic>
        <p:nvPicPr>
          <p:cNvPr id="10" name="Picture 9">
            <a:extLst>
              <a:ext uri="{FF2B5EF4-FFF2-40B4-BE49-F238E27FC236}">
                <a16:creationId xmlns:a16="http://schemas.microsoft.com/office/drawing/2014/main" id="{526A1AD9-2AEC-F9E6-2202-33F5C785C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73" y="3429000"/>
            <a:ext cx="4744528" cy="2668797"/>
          </a:xfrm>
          <a:prstGeom prst="rect">
            <a:avLst/>
          </a:prstGeom>
        </p:spPr>
      </p:pic>
      <p:pic>
        <p:nvPicPr>
          <p:cNvPr id="12" name="Picture 11">
            <a:extLst>
              <a:ext uri="{FF2B5EF4-FFF2-40B4-BE49-F238E27FC236}">
                <a16:creationId xmlns:a16="http://schemas.microsoft.com/office/drawing/2014/main" id="{D858CEA6-F0D3-6FA3-F416-B55A03C86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192" y="1940943"/>
            <a:ext cx="6830135" cy="4156854"/>
          </a:xfrm>
          <a:prstGeom prst="rect">
            <a:avLst/>
          </a:prstGeom>
        </p:spPr>
      </p:pic>
    </p:spTree>
    <p:extLst>
      <p:ext uri="{BB962C8B-B14F-4D97-AF65-F5344CB8AC3E}">
        <p14:creationId xmlns:p14="http://schemas.microsoft.com/office/powerpoint/2010/main" val="359628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B1042-501D-B03F-BE34-86CF6436EB25}"/>
              </a:ext>
            </a:extLst>
          </p:cNvPr>
          <p:cNvSpPr>
            <a:spLocks noGrp="1"/>
          </p:cNvSpPr>
          <p:nvPr>
            <p:ph type="ftr" sz="quarter" idx="11"/>
          </p:nvPr>
        </p:nvSpPr>
        <p:spPr/>
        <p:txBody>
          <a:bodyPr/>
          <a:lstStyle/>
          <a:p>
            <a:r>
              <a:rPr lang="en-IN"/>
              <a:t>Shivashankar,  Jr. Facilitator</a:t>
            </a:r>
          </a:p>
        </p:txBody>
      </p:sp>
      <p:sp>
        <p:nvSpPr>
          <p:cNvPr id="3" name="Slide Number Placeholder 2">
            <a:extLst>
              <a:ext uri="{FF2B5EF4-FFF2-40B4-BE49-F238E27FC236}">
                <a16:creationId xmlns:a16="http://schemas.microsoft.com/office/drawing/2014/main" id="{14D09B69-031B-D518-5390-5296D8F787CA}"/>
              </a:ext>
            </a:extLst>
          </p:cNvPr>
          <p:cNvSpPr>
            <a:spLocks noGrp="1"/>
          </p:cNvSpPr>
          <p:nvPr>
            <p:ph type="sldNum" sz="quarter" idx="12"/>
          </p:nvPr>
        </p:nvSpPr>
        <p:spPr/>
        <p:txBody>
          <a:bodyPr/>
          <a:lstStyle/>
          <a:p>
            <a:fld id="{54B48381-1447-4D65-8559-05289F3F1F39}" type="slidenum">
              <a:rPr lang="en-IN" smtClean="0"/>
              <a:t>12</a:t>
            </a:fld>
            <a:endParaRPr lang="en-IN"/>
          </a:p>
        </p:txBody>
      </p:sp>
      <p:pic>
        <p:nvPicPr>
          <p:cNvPr id="5" name="Picture 4">
            <a:extLst>
              <a:ext uri="{FF2B5EF4-FFF2-40B4-BE49-F238E27FC236}">
                <a16:creationId xmlns:a16="http://schemas.microsoft.com/office/drawing/2014/main" id="{A993AF70-44B5-3C3E-BC46-9BD8345DE1D9}"/>
              </a:ext>
            </a:extLst>
          </p:cNvPr>
          <p:cNvPicPr>
            <a:picLocks noChangeAspect="1"/>
          </p:cNvPicPr>
          <p:nvPr/>
        </p:nvPicPr>
        <p:blipFill rotWithShape="1">
          <a:blip r:embed="rId2">
            <a:extLst>
              <a:ext uri="{28A0092B-C50C-407E-A947-70E740481C1C}">
                <a14:useLocalDpi xmlns:a14="http://schemas.microsoft.com/office/drawing/2010/main" val="0"/>
              </a:ext>
            </a:extLst>
          </a:blip>
          <a:srcRect r="1369" b="26217"/>
          <a:stretch/>
        </p:blipFill>
        <p:spPr>
          <a:xfrm>
            <a:off x="871268" y="2983883"/>
            <a:ext cx="10482531" cy="3372467"/>
          </a:xfrm>
          <a:prstGeom prst="rect">
            <a:avLst/>
          </a:prstGeom>
        </p:spPr>
      </p:pic>
      <p:pic>
        <p:nvPicPr>
          <p:cNvPr id="7" name="Picture 6">
            <a:extLst>
              <a:ext uri="{FF2B5EF4-FFF2-40B4-BE49-F238E27FC236}">
                <a16:creationId xmlns:a16="http://schemas.microsoft.com/office/drawing/2014/main" id="{E751EC32-5CE7-C9F7-51D5-E5C929736236}"/>
              </a:ext>
            </a:extLst>
          </p:cNvPr>
          <p:cNvPicPr>
            <a:picLocks noChangeAspect="1"/>
          </p:cNvPicPr>
          <p:nvPr/>
        </p:nvPicPr>
        <p:blipFill rotWithShape="1">
          <a:blip r:embed="rId3">
            <a:extLst>
              <a:ext uri="{28A0092B-C50C-407E-A947-70E740481C1C}">
                <a14:useLocalDpi xmlns:a14="http://schemas.microsoft.com/office/drawing/2010/main" val="0"/>
              </a:ext>
            </a:extLst>
          </a:blip>
          <a:srcRect r="1463" b="29364"/>
          <a:stretch/>
        </p:blipFill>
        <p:spPr>
          <a:xfrm>
            <a:off x="871267" y="699220"/>
            <a:ext cx="10482532" cy="3527723"/>
          </a:xfrm>
          <a:prstGeom prst="rect">
            <a:avLst/>
          </a:prstGeom>
        </p:spPr>
      </p:pic>
      <p:sp>
        <p:nvSpPr>
          <p:cNvPr id="8" name="TextBox 7">
            <a:extLst>
              <a:ext uri="{FF2B5EF4-FFF2-40B4-BE49-F238E27FC236}">
                <a16:creationId xmlns:a16="http://schemas.microsoft.com/office/drawing/2014/main" id="{971E770E-40B0-9153-33A6-EBCCD8D51572}"/>
              </a:ext>
            </a:extLst>
          </p:cNvPr>
          <p:cNvSpPr txBox="1"/>
          <p:nvPr/>
        </p:nvSpPr>
        <p:spPr>
          <a:xfrm>
            <a:off x="112144" y="213431"/>
            <a:ext cx="7522444" cy="369332"/>
          </a:xfrm>
          <a:prstGeom prst="rect">
            <a:avLst/>
          </a:prstGeom>
          <a:noFill/>
        </p:spPr>
        <p:txBody>
          <a:bodyPr wrap="none" rtlCol="0">
            <a:spAutoFit/>
          </a:bodyPr>
          <a:lstStyle/>
          <a:p>
            <a:r>
              <a:rPr lang="en-IN" dirty="0">
                <a:solidFill>
                  <a:srgbClr val="FF0000"/>
                </a:solidFill>
              </a:rPr>
              <a:t>4. Rule is to block access, associated </a:t>
            </a:r>
            <a:r>
              <a:rPr lang="en-IN" dirty="0" err="1">
                <a:solidFill>
                  <a:srgbClr val="FF0000"/>
                </a:solidFill>
              </a:rPr>
              <a:t>aws</a:t>
            </a:r>
            <a:r>
              <a:rPr lang="en-IN" dirty="0">
                <a:solidFill>
                  <a:srgbClr val="FF0000"/>
                </a:solidFill>
              </a:rPr>
              <a:t> resources is Application load balancer</a:t>
            </a:r>
          </a:p>
        </p:txBody>
      </p:sp>
    </p:spTree>
    <p:extLst>
      <p:ext uri="{BB962C8B-B14F-4D97-AF65-F5344CB8AC3E}">
        <p14:creationId xmlns:p14="http://schemas.microsoft.com/office/powerpoint/2010/main" val="304083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BB1042-501D-B03F-BE34-86CF6436EB25}"/>
              </a:ext>
            </a:extLst>
          </p:cNvPr>
          <p:cNvSpPr>
            <a:spLocks noGrp="1"/>
          </p:cNvSpPr>
          <p:nvPr>
            <p:ph type="ftr" sz="quarter" idx="11"/>
          </p:nvPr>
        </p:nvSpPr>
        <p:spPr/>
        <p:txBody>
          <a:bodyPr/>
          <a:lstStyle/>
          <a:p>
            <a:r>
              <a:rPr lang="en-IN"/>
              <a:t>Shivashankar,  Jr. Facilitator</a:t>
            </a:r>
          </a:p>
        </p:txBody>
      </p:sp>
      <p:sp>
        <p:nvSpPr>
          <p:cNvPr id="3" name="Slide Number Placeholder 2">
            <a:extLst>
              <a:ext uri="{FF2B5EF4-FFF2-40B4-BE49-F238E27FC236}">
                <a16:creationId xmlns:a16="http://schemas.microsoft.com/office/drawing/2014/main" id="{14D09B69-031B-D518-5390-5296D8F787CA}"/>
              </a:ext>
            </a:extLst>
          </p:cNvPr>
          <p:cNvSpPr>
            <a:spLocks noGrp="1"/>
          </p:cNvSpPr>
          <p:nvPr>
            <p:ph type="sldNum" sz="quarter" idx="12"/>
          </p:nvPr>
        </p:nvSpPr>
        <p:spPr/>
        <p:txBody>
          <a:bodyPr/>
          <a:lstStyle/>
          <a:p>
            <a:fld id="{54B48381-1447-4D65-8559-05289F3F1F39}" type="slidenum">
              <a:rPr lang="en-IN" smtClean="0"/>
              <a:t>13</a:t>
            </a:fld>
            <a:endParaRPr lang="en-IN"/>
          </a:p>
        </p:txBody>
      </p:sp>
      <p:pic>
        <p:nvPicPr>
          <p:cNvPr id="5" name="Picture 4">
            <a:extLst>
              <a:ext uri="{FF2B5EF4-FFF2-40B4-BE49-F238E27FC236}">
                <a16:creationId xmlns:a16="http://schemas.microsoft.com/office/drawing/2014/main" id="{1F77C784-776B-88CA-0A80-A107DDDF4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86" y="816272"/>
            <a:ext cx="10774392" cy="1947157"/>
          </a:xfrm>
          <a:prstGeom prst="rect">
            <a:avLst/>
          </a:prstGeom>
        </p:spPr>
      </p:pic>
      <p:pic>
        <p:nvPicPr>
          <p:cNvPr id="7" name="Picture 6">
            <a:extLst>
              <a:ext uri="{FF2B5EF4-FFF2-40B4-BE49-F238E27FC236}">
                <a16:creationId xmlns:a16="http://schemas.microsoft.com/office/drawing/2014/main" id="{62B0C792-D69D-4FD8-B6DE-FB443920E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22" y="1789851"/>
            <a:ext cx="10774391" cy="4566499"/>
          </a:xfrm>
          <a:prstGeom prst="rect">
            <a:avLst/>
          </a:prstGeom>
        </p:spPr>
      </p:pic>
      <p:sp>
        <p:nvSpPr>
          <p:cNvPr id="8" name="TextBox 7">
            <a:extLst>
              <a:ext uri="{FF2B5EF4-FFF2-40B4-BE49-F238E27FC236}">
                <a16:creationId xmlns:a16="http://schemas.microsoft.com/office/drawing/2014/main" id="{3D31A55E-AC37-8C0F-2363-BE8FBAB9CCC2}"/>
              </a:ext>
            </a:extLst>
          </p:cNvPr>
          <p:cNvSpPr txBox="1"/>
          <p:nvPr/>
        </p:nvSpPr>
        <p:spPr>
          <a:xfrm>
            <a:off x="277378" y="266481"/>
            <a:ext cx="7581178" cy="369332"/>
          </a:xfrm>
          <a:prstGeom prst="rect">
            <a:avLst/>
          </a:prstGeom>
          <a:noFill/>
        </p:spPr>
        <p:txBody>
          <a:bodyPr wrap="none" rtlCol="0">
            <a:spAutoFit/>
          </a:bodyPr>
          <a:lstStyle/>
          <a:p>
            <a:r>
              <a:rPr lang="en-IN" dirty="0">
                <a:solidFill>
                  <a:srgbClr val="FF0000"/>
                </a:solidFill>
              </a:rPr>
              <a:t>5. Tested, that it blocks request originates from my IP and shows 403 forbidden</a:t>
            </a:r>
          </a:p>
        </p:txBody>
      </p:sp>
    </p:spTree>
    <p:extLst>
      <p:ext uri="{BB962C8B-B14F-4D97-AF65-F5344CB8AC3E}">
        <p14:creationId xmlns:p14="http://schemas.microsoft.com/office/powerpoint/2010/main" val="303392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7B55BA-985E-6C3D-9685-05924317C02F}"/>
              </a:ext>
            </a:extLst>
          </p:cNvPr>
          <p:cNvSpPr>
            <a:spLocks noGrp="1"/>
          </p:cNvSpPr>
          <p:nvPr>
            <p:ph type="ftr" sz="quarter" idx="11"/>
          </p:nvPr>
        </p:nvSpPr>
        <p:spPr/>
        <p:txBody>
          <a:bodyPr/>
          <a:lstStyle/>
          <a:p>
            <a:r>
              <a:rPr lang="en-IN"/>
              <a:t>Shivashankar,  Jr. Facilitator</a:t>
            </a:r>
          </a:p>
        </p:txBody>
      </p:sp>
      <p:sp>
        <p:nvSpPr>
          <p:cNvPr id="3" name="Slide Number Placeholder 2">
            <a:extLst>
              <a:ext uri="{FF2B5EF4-FFF2-40B4-BE49-F238E27FC236}">
                <a16:creationId xmlns:a16="http://schemas.microsoft.com/office/drawing/2014/main" id="{E7440558-EA97-6BB7-28DA-C1643844655C}"/>
              </a:ext>
            </a:extLst>
          </p:cNvPr>
          <p:cNvSpPr>
            <a:spLocks noGrp="1"/>
          </p:cNvSpPr>
          <p:nvPr>
            <p:ph type="sldNum" sz="quarter" idx="12"/>
          </p:nvPr>
        </p:nvSpPr>
        <p:spPr/>
        <p:txBody>
          <a:bodyPr/>
          <a:lstStyle/>
          <a:p>
            <a:fld id="{54B48381-1447-4D65-8559-05289F3F1F39}" type="slidenum">
              <a:rPr lang="en-IN" smtClean="0"/>
              <a:t>14</a:t>
            </a:fld>
            <a:endParaRPr lang="en-IN"/>
          </a:p>
        </p:txBody>
      </p:sp>
    </p:spTree>
    <p:extLst>
      <p:ext uri="{BB962C8B-B14F-4D97-AF65-F5344CB8AC3E}">
        <p14:creationId xmlns:p14="http://schemas.microsoft.com/office/powerpoint/2010/main" val="41937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F2ACD3-86E2-5D30-82C6-488BE72B7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922" y="2376879"/>
            <a:ext cx="6676156" cy="3570732"/>
          </a:xfrm>
          <a:prstGeom prst="rect">
            <a:avLst/>
          </a:prstGeom>
        </p:spPr>
      </p:pic>
      <p:sp>
        <p:nvSpPr>
          <p:cNvPr id="5" name="TextBox 4">
            <a:extLst>
              <a:ext uri="{FF2B5EF4-FFF2-40B4-BE49-F238E27FC236}">
                <a16:creationId xmlns:a16="http://schemas.microsoft.com/office/drawing/2014/main" id="{1FB8267A-2AF4-BD28-C203-5D3D6BE0C06B}"/>
              </a:ext>
            </a:extLst>
          </p:cNvPr>
          <p:cNvSpPr txBox="1"/>
          <p:nvPr/>
        </p:nvSpPr>
        <p:spPr>
          <a:xfrm>
            <a:off x="373451" y="1311063"/>
            <a:ext cx="11289821" cy="967957"/>
          </a:xfrm>
          <a:prstGeom prst="rect">
            <a:avLst/>
          </a:prstGeom>
          <a:noFill/>
        </p:spPr>
        <p:txBody>
          <a:bodyPr wrap="square">
            <a:spAutoFit/>
          </a:bodyPr>
          <a:lstStyle/>
          <a:p>
            <a:pPr algn="just">
              <a:lnSpc>
                <a:spcPct val="150000"/>
              </a:lnSpc>
            </a:pPr>
            <a:r>
              <a:rPr lang="en-US" sz="2000" b="1" i="0" dirty="0">
                <a:solidFill>
                  <a:srgbClr val="FF0000"/>
                </a:solidFill>
                <a:effectLst/>
                <a:latin typeface="Noto Sans JP"/>
              </a:rPr>
              <a:t>SQL injections:  </a:t>
            </a:r>
            <a:r>
              <a:rPr lang="en-US" sz="2000" b="0" i="0" dirty="0">
                <a:solidFill>
                  <a:srgbClr val="FF0000"/>
                </a:solidFill>
                <a:effectLst/>
                <a:latin typeface="Noto Sans JP"/>
              </a:rPr>
              <a:t>SQL injection is a code injection procedure that might destroy your SQL database. Attackers can run malicious SQL queries on your web applications.</a:t>
            </a:r>
            <a:endParaRPr lang="en-IN" sz="2000" dirty="0">
              <a:solidFill>
                <a:srgbClr val="FF0000"/>
              </a:solidFill>
            </a:endParaRPr>
          </a:p>
        </p:txBody>
      </p:sp>
      <p:sp>
        <p:nvSpPr>
          <p:cNvPr id="6" name="TextBox 5">
            <a:extLst>
              <a:ext uri="{FF2B5EF4-FFF2-40B4-BE49-F238E27FC236}">
                <a16:creationId xmlns:a16="http://schemas.microsoft.com/office/drawing/2014/main" id="{70ED1BEC-6ED8-700D-49ED-64954F0586AB}"/>
              </a:ext>
            </a:extLst>
          </p:cNvPr>
          <p:cNvSpPr txBox="1"/>
          <p:nvPr/>
        </p:nvSpPr>
        <p:spPr>
          <a:xfrm>
            <a:off x="373451" y="345056"/>
            <a:ext cx="4883453" cy="707886"/>
          </a:xfrm>
          <a:prstGeom prst="rect">
            <a:avLst/>
          </a:prstGeom>
          <a:noFill/>
        </p:spPr>
        <p:txBody>
          <a:bodyPr wrap="none" rtlCol="0">
            <a:spAutoFit/>
          </a:bodyPr>
          <a:lstStyle/>
          <a:p>
            <a:r>
              <a:rPr lang="en-IN" sz="4000" b="1" dirty="0">
                <a:solidFill>
                  <a:srgbClr val="FF0000"/>
                </a:solidFill>
              </a:rPr>
              <a:t>Common Web Attacks</a:t>
            </a:r>
          </a:p>
        </p:txBody>
      </p:sp>
      <p:sp>
        <p:nvSpPr>
          <p:cNvPr id="7" name="Footer Placeholder 6">
            <a:extLst>
              <a:ext uri="{FF2B5EF4-FFF2-40B4-BE49-F238E27FC236}">
                <a16:creationId xmlns:a16="http://schemas.microsoft.com/office/drawing/2014/main" id="{1C8A0E6F-4DA2-5283-9F79-F42ADB0900B6}"/>
              </a:ext>
            </a:extLst>
          </p:cNvPr>
          <p:cNvSpPr>
            <a:spLocks noGrp="1"/>
          </p:cNvSpPr>
          <p:nvPr>
            <p:ph type="ftr" sz="quarter" idx="11"/>
          </p:nvPr>
        </p:nvSpPr>
        <p:spPr/>
        <p:txBody>
          <a:bodyPr/>
          <a:lstStyle/>
          <a:p>
            <a:r>
              <a:rPr lang="en-IN"/>
              <a:t>Shivashankar,  Jr. Facilitator</a:t>
            </a:r>
          </a:p>
        </p:txBody>
      </p:sp>
      <p:sp>
        <p:nvSpPr>
          <p:cNvPr id="8" name="Slide Number Placeholder 7">
            <a:extLst>
              <a:ext uri="{FF2B5EF4-FFF2-40B4-BE49-F238E27FC236}">
                <a16:creationId xmlns:a16="http://schemas.microsoft.com/office/drawing/2014/main" id="{3C7A44CB-E3C0-BB51-EC93-264A61A0AFE5}"/>
              </a:ext>
            </a:extLst>
          </p:cNvPr>
          <p:cNvSpPr>
            <a:spLocks noGrp="1"/>
          </p:cNvSpPr>
          <p:nvPr>
            <p:ph type="sldNum" sz="quarter" idx="12"/>
          </p:nvPr>
        </p:nvSpPr>
        <p:spPr/>
        <p:txBody>
          <a:bodyPr/>
          <a:lstStyle/>
          <a:p>
            <a:fld id="{54B48381-1447-4D65-8559-05289F3F1F39}" type="slidenum">
              <a:rPr lang="en-IN" smtClean="0"/>
              <a:t>2</a:t>
            </a:fld>
            <a:endParaRPr lang="en-IN"/>
          </a:p>
        </p:txBody>
      </p:sp>
    </p:spTree>
    <p:extLst>
      <p:ext uri="{BB962C8B-B14F-4D97-AF65-F5344CB8AC3E}">
        <p14:creationId xmlns:p14="http://schemas.microsoft.com/office/powerpoint/2010/main" val="310844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C78CC5-C7EE-5EB7-BC14-C6A0DFE3F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074" y="2364577"/>
            <a:ext cx="6277851" cy="3267531"/>
          </a:xfrm>
          <a:prstGeom prst="rect">
            <a:avLst/>
          </a:prstGeom>
        </p:spPr>
      </p:pic>
      <p:sp>
        <p:nvSpPr>
          <p:cNvPr id="5" name="TextBox 4">
            <a:extLst>
              <a:ext uri="{FF2B5EF4-FFF2-40B4-BE49-F238E27FC236}">
                <a16:creationId xmlns:a16="http://schemas.microsoft.com/office/drawing/2014/main" id="{FBFEEB16-CE73-898A-119D-EE11678357D8}"/>
              </a:ext>
            </a:extLst>
          </p:cNvPr>
          <p:cNvSpPr txBox="1"/>
          <p:nvPr/>
        </p:nvSpPr>
        <p:spPr>
          <a:xfrm>
            <a:off x="446775" y="577342"/>
            <a:ext cx="11298447" cy="1429622"/>
          </a:xfrm>
          <a:prstGeom prst="rect">
            <a:avLst/>
          </a:prstGeom>
          <a:noFill/>
        </p:spPr>
        <p:txBody>
          <a:bodyPr wrap="square">
            <a:spAutoFit/>
          </a:bodyPr>
          <a:lstStyle/>
          <a:p>
            <a:pPr algn="just">
              <a:lnSpc>
                <a:spcPct val="150000"/>
              </a:lnSpc>
            </a:pPr>
            <a:r>
              <a:rPr lang="en-US" sz="2000" b="1" i="0" dirty="0">
                <a:solidFill>
                  <a:srgbClr val="FF0000"/>
                </a:solidFill>
                <a:effectLst/>
                <a:latin typeface="Noto Sans JP"/>
              </a:rPr>
              <a:t>Cross-Site Scripting: </a:t>
            </a:r>
            <a:r>
              <a:rPr lang="en-US" sz="2000" b="0" i="0" dirty="0">
                <a:solidFill>
                  <a:srgbClr val="FF0000"/>
                </a:solidFill>
                <a:effectLst/>
                <a:latin typeface="Noto Sans JP"/>
              </a:rPr>
              <a:t>If your application is vulnerable to cross-site scripting, then the attacker can run or inject malicious scripts, generally in the form of a browser side script. These scripts can even rewrite the content of the HTML pages.</a:t>
            </a:r>
            <a:endParaRPr lang="en-IN" sz="2000" dirty="0">
              <a:solidFill>
                <a:srgbClr val="FF0000"/>
              </a:solidFill>
            </a:endParaRPr>
          </a:p>
        </p:txBody>
      </p:sp>
      <p:sp>
        <p:nvSpPr>
          <p:cNvPr id="6" name="Footer Placeholder 5">
            <a:extLst>
              <a:ext uri="{FF2B5EF4-FFF2-40B4-BE49-F238E27FC236}">
                <a16:creationId xmlns:a16="http://schemas.microsoft.com/office/drawing/2014/main" id="{20CDBA30-F3E4-814A-F070-EB2CACF29762}"/>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7A4B84F5-6916-69E5-941B-6B543CD129FF}"/>
              </a:ext>
            </a:extLst>
          </p:cNvPr>
          <p:cNvSpPr>
            <a:spLocks noGrp="1"/>
          </p:cNvSpPr>
          <p:nvPr>
            <p:ph type="sldNum" sz="quarter" idx="12"/>
          </p:nvPr>
        </p:nvSpPr>
        <p:spPr/>
        <p:txBody>
          <a:bodyPr/>
          <a:lstStyle/>
          <a:p>
            <a:fld id="{54B48381-1447-4D65-8559-05289F3F1F39}" type="slidenum">
              <a:rPr lang="en-IN" smtClean="0"/>
              <a:t>3</a:t>
            </a:fld>
            <a:endParaRPr lang="en-IN"/>
          </a:p>
        </p:txBody>
      </p:sp>
    </p:spTree>
    <p:extLst>
      <p:ext uri="{BB962C8B-B14F-4D97-AF65-F5344CB8AC3E}">
        <p14:creationId xmlns:p14="http://schemas.microsoft.com/office/powerpoint/2010/main" val="217863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636BB5-F4EB-5086-29B7-A90ADEF36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15" y="2682218"/>
            <a:ext cx="6754168" cy="3391373"/>
          </a:xfrm>
          <a:prstGeom prst="rect">
            <a:avLst/>
          </a:prstGeom>
        </p:spPr>
      </p:pic>
      <p:sp>
        <p:nvSpPr>
          <p:cNvPr id="5" name="TextBox 4">
            <a:extLst>
              <a:ext uri="{FF2B5EF4-FFF2-40B4-BE49-F238E27FC236}">
                <a16:creationId xmlns:a16="http://schemas.microsoft.com/office/drawing/2014/main" id="{D1EE313E-9F3D-9055-A4F0-87A0BFFF22FC}"/>
              </a:ext>
            </a:extLst>
          </p:cNvPr>
          <p:cNvSpPr txBox="1"/>
          <p:nvPr/>
        </p:nvSpPr>
        <p:spPr>
          <a:xfrm>
            <a:off x="343259" y="377980"/>
            <a:ext cx="11505481" cy="1891287"/>
          </a:xfrm>
          <a:prstGeom prst="rect">
            <a:avLst/>
          </a:prstGeom>
          <a:noFill/>
        </p:spPr>
        <p:txBody>
          <a:bodyPr wrap="square">
            <a:spAutoFit/>
          </a:bodyPr>
          <a:lstStyle/>
          <a:p>
            <a:pPr algn="just">
              <a:lnSpc>
                <a:spcPct val="150000"/>
              </a:lnSpc>
            </a:pPr>
            <a:r>
              <a:rPr lang="en-US" sz="2000" b="1" i="0" dirty="0">
                <a:solidFill>
                  <a:srgbClr val="FF0000"/>
                </a:solidFill>
                <a:effectLst/>
                <a:latin typeface="Noto Sans JP"/>
              </a:rPr>
              <a:t>DDoS(Denial-Of-Service) attacks: </a:t>
            </a:r>
            <a:r>
              <a:rPr lang="en-US" sz="2000" b="0" i="0" dirty="0">
                <a:solidFill>
                  <a:srgbClr val="FF0000"/>
                </a:solidFill>
                <a:effectLst/>
                <a:latin typeface="Noto Sans JP"/>
              </a:rPr>
              <a:t>This is probably the most common attack. Attackers overload an application by sending bulk requests to the web servers. Thousands of hosts infected with malware are used in this attack, which utilizes more than one unique IP address or machine. This slows down the application and significantly hurt the value of a brand.</a:t>
            </a:r>
            <a:endParaRPr lang="en-IN" sz="2000" dirty="0">
              <a:solidFill>
                <a:srgbClr val="FF0000"/>
              </a:solidFill>
            </a:endParaRPr>
          </a:p>
        </p:txBody>
      </p:sp>
      <p:sp>
        <p:nvSpPr>
          <p:cNvPr id="6" name="Footer Placeholder 5">
            <a:extLst>
              <a:ext uri="{FF2B5EF4-FFF2-40B4-BE49-F238E27FC236}">
                <a16:creationId xmlns:a16="http://schemas.microsoft.com/office/drawing/2014/main" id="{43777F40-8F5C-8686-4453-EA9DFA823EBD}"/>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A37B8B2A-F381-3E24-91A2-F3816296F8E6}"/>
              </a:ext>
            </a:extLst>
          </p:cNvPr>
          <p:cNvSpPr>
            <a:spLocks noGrp="1"/>
          </p:cNvSpPr>
          <p:nvPr>
            <p:ph type="sldNum" sz="quarter" idx="12"/>
          </p:nvPr>
        </p:nvSpPr>
        <p:spPr/>
        <p:txBody>
          <a:bodyPr/>
          <a:lstStyle/>
          <a:p>
            <a:fld id="{54B48381-1447-4D65-8559-05289F3F1F39}" type="slidenum">
              <a:rPr lang="en-IN" smtClean="0"/>
              <a:t>4</a:t>
            </a:fld>
            <a:endParaRPr lang="en-IN"/>
          </a:p>
        </p:txBody>
      </p:sp>
    </p:spTree>
    <p:extLst>
      <p:ext uri="{BB962C8B-B14F-4D97-AF65-F5344CB8AC3E}">
        <p14:creationId xmlns:p14="http://schemas.microsoft.com/office/powerpoint/2010/main" val="11124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00A1B8-90FA-0529-CD67-AED2DE06D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425" y="2595582"/>
            <a:ext cx="5633111" cy="3581900"/>
          </a:xfrm>
          <a:prstGeom prst="rect">
            <a:avLst/>
          </a:prstGeom>
        </p:spPr>
      </p:pic>
      <p:sp>
        <p:nvSpPr>
          <p:cNvPr id="5" name="TextBox 4">
            <a:extLst>
              <a:ext uri="{FF2B5EF4-FFF2-40B4-BE49-F238E27FC236}">
                <a16:creationId xmlns:a16="http://schemas.microsoft.com/office/drawing/2014/main" id="{AFBDBCBD-E8B1-CB7B-E632-E660ED0AFCC9}"/>
              </a:ext>
            </a:extLst>
          </p:cNvPr>
          <p:cNvSpPr txBox="1"/>
          <p:nvPr/>
        </p:nvSpPr>
        <p:spPr>
          <a:xfrm>
            <a:off x="412269" y="342831"/>
            <a:ext cx="11367459" cy="1881990"/>
          </a:xfrm>
          <a:prstGeom prst="rect">
            <a:avLst/>
          </a:prstGeom>
          <a:noFill/>
        </p:spPr>
        <p:txBody>
          <a:bodyPr wrap="square">
            <a:spAutoFit/>
          </a:bodyPr>
          <a:lstStyle/>
          <a:p>
            <a:pPr algn="just">
              <a:lnSpc>
                <a:spcPct val="150000"/>
              </a:lnSpc>
            </a:pPr>
            <a:r>
              <a:rPr lang="en-US" sz="2000" b="1" i="0" dirty="0">
                <a:solidFill>
                  <a:srgbClr val="FF0000"/>
                </a:solidFill>
                <a:effectLst/>
                <a:latin typeface="Arial" panose="020B0604020202020204" pitchFamily="34" charset="0"/>
                <a:cs typeface="Arial" panose="020B0604020202020204" pitchFamily="34" charset="0"/>
              </a:rPr>
              <a:t>AWS Web Application Firewall (WAF) </a:t>
            </a:r>
            <a:r>
              <a:rPr lang="en-US" sz="2000" b="0" i="0" dirty="0">
                <a:solidFill>
                  <a:srgbClr val="FF0000"/>
                </a:solidFill>
                <a:effectLst/>
                <a:latin typeface="Arial" panose="020B0604020202020204" pitchFamily="34" charset="0"/>
                <a:cs typeface="Arial" panose="020B0604020202020204" pitchFamily="34" charset="0"/>
              </a:rPr>
              <a:t>is a security tool that helps you to protect the application against web attacks. lets you monitor the HTTP(S) requests that are forwarded to your protected web application resources. </a:t>
            </a:r>
          </a:p>
          <a:p>
            <a:pPr algn="just">
              <a:lnSpc>
                <a:spcPct val="150000"/>
              </a:lnSpc>
            </a:pPr>
            <a:r>
              <a:rPr lang="en-US" sz="2000" b="0" i="0" dirty="0">
                <a:solidFill>
                  <a:srgbClr val="FF0000"/>
                </a:solidFill>
                <a:effectLst/>
                <a:latin typeface="Arial" panose="020B0604020202020204" pitchFamily="34" charset="0"/>
                <a:cs typeface="Arial" panose="020B0604020202020204" pitchFamily="34" charset="0"/>
              </a:rPr>
              <a:t>lets you control access to your content by using an IP address from where the request originates.</a:t>
            </a:r>
            <a:endParaRPr lang="en-IN" sz="2000" dirty="0">
              <a:solidFill>
                <a:srgbClr val="FF0000"/>
              </a:solidFill>
              <a:latin typeface="Arial" panose="020B0604020202020204" pitchFamily="34" charset="0"/>
              <a:cs typeface="Arial" panose="020B0604020202020204" pitchFamily="34" charset="0"/>
            </a:endParaRPr>
          </a:p>
        </p:txBody>
      </p:sp>
      <p:sp>
        <p:nvSpPr>
          <p:cNvPr id="6" name="Footer Placeholder 5">
            <a:extLst>
              <a:ext uri="{FF2B5EF4-FFF2-40B4-BE49-F238E27FC236}">
                <a16:creationId xmlns:a16="http://schemas.microsoft.com/office/drawing/2014/main" id="{C0483CAC-5A0D-B34E-BA23-8583E5DFF1B6}"/>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F8203A08-1777-E907-496A-0660E7936856}"/>
              </a:ext>
            </a:extLst>
          </p:cNvPr>
          <p:cNvSpPr>
            <a:spLocks noGrp="1"/>
          </p:cNvSpPr>
          <p:nvPr>
            <p:ph type="sldNum" sz="quarter" idx="12"/>
          </p:nvPr>
        </p:nvSpPr>
        <p:spPr/>
        <p:txBody>
          <a:bodyPr/>
          <a:lstStyle/>
          <a:p>
            <a:fld id="{54B48381-1447-4D65-8559-05289F3F1F39}" type="slidenum">
              <a:rPr lang="en-IN" smtClean="0"/>
              <a:t>5</a:t>
            </a:fld>
            <a:endParaRPr lang="en-IN"/>
          </a:p>
        </p:txBody>
      </p:sp>
    </p:spTree>
    <p:extLst>
      <p:ext uri="{BB962C8B-B14F-4D97-AF65-F5344CB8AC3E}">
        <p14:creationId xmlns:p14="http://schemas.microsoft.com/office/powerpoint/2010/main" val="3660337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14415-E27A-9DF1-0D3E-F665D7F2F9C6}"/>
              </a:ext>
            </a:extLst>
          </p:cNvPr>
          <p:cNvSpPr txBox="1"/>
          <p:nvPr/>
        </p:nvSpPr>
        <p:spPr>
          <a:xfrm>
            <a:off x="510396" y="626348"/>
            <a:ext cx="11171207" cy="5119350"/>
          </a:xfrm>
          <a:prstGeom prst="rect">
            <a:avLst/>
          </a:prstGeom>
          <a:noFill/>
        </p:spPr>
        <p:txBody>
          <a:bodyPr wrap="square">
            <a:spAutoFit/>
          </a:bodyPr>
          <a:lstStyle/>
          <a:p>
            <a:pPr algn="just">
              <a:lnSpc>
                <a:spcPct val="150000"/>
              </a:lnSpc>
            </a:pPr>
            <a:r>
              <a:rPr lang="en-IN" sz="4000" b="1" i="0" dirty="0">
                <a:solidFill>
                  <a:srgbClr val="FF0000"/>
                </a:solidFill>
                <a:effectLst/>
                <a:latin typeface="Arial" panose="020B0604020202020204" pitchFamily="34" charset="0"/>
                <a:cs typeface="Arial" panose="020B0604020202020204" pitchFamily="34" charset="0"/>
              </a:rPr>
              <a:t>Features</a:t>
            </a:r>
          </a:p>
          <a:p>
            <a:pPr algn="just">
              <a:lnSpc>
                <a:spcPct val="150000"/>
              </a:lnSpc>
            </a:pPr>
            <a:r>
              <a:rPr lang="en-IN" b="1" i="0" dirty="0">
                <a:solidFill>
                  <a:srgbClr val="FF0000"/>
                </a:solidFill>
                <a:effectLst/>
                <a:latin typeface="Arial" panose="020B0604020202020204" pitchFamily="34" charset="0"/>
                <a:cs typeface="Arial" panose="020B0604020202020204" pitchFamily="34" charset="0"/>
              </a:rPr>
              <a:t>Web traffic filtering	:</a:t>
            </a:r>
            <a:r>
              <a:rPr lang="en-IN" b="0" i="0" dirty="0">
                <a:solidFill>
                  <a:srgbClr val="FF0000"/>
                </a:solidFill>
                <a:effectLst/>
                <a:latin typeface="Arial" panose="020B0604020202020204" pitchFamily="34" charset="0"/>
                <a:cs typeface="Arial" panose="020B0604020202020204" pitchFamily="34" charset="0"/>
              </a:rPr>
              <a:t> </a:t>
            </a:r>
            <a:r>
              <a:rPr lang="en-US" b="0" i="0" dirty="0">
                <a:solidFill>
                  <a:srgbClr val="FF0000"/>
                </a:solidFill>
                <a:effectLst/>
                <a:latin typeface="Arial" panose="020B0604020202020204" pitchFamily="34" charset="0"/>
                <a:cs typeface="Arial" panose="020B0604020202020204" pitchFamily="34" charset="0"/>
              </a:rPr>
              <a:t>lets you create rules to filter web traffic based on conditions that include IP 				addresses, HTTP headers and body, or custom URIs.</a:t>
            </a:r>
            <a:r>
              <a:rPr lang="en-IN" b="0" i="0" dirty="0">
                <a:solidFill>
                  <a:srgbClr val="FF0000"/>
                </a:solidFill>
                <a:effectLst/>
                <a:latin typeface="Arial" panose="020B0604020202020204" pitchFamily="34" charset="0"/>
                <a:cs typeface="Arial" panose="020B0604020202020204" pitchFamily="34" charset="0"/>
              </a:rPr>
              <a:t> </a:t>
            </a:r>
          </a:p>
          <a:p>
            <a:pPr algn="just">
              <a:lnSpc>
                <a:spcPct val="150000"/>
              </a:lnSpc>
            </a:pPr>
            <a:r>
              <a:rPr lang="en-US" b="1" i="0" dirty="0">
                <a:solidFill>
                  <a:srgbClr val="FF0000"/>
                </a:solidFill>
                <a:effectLst/>
                <a:latin typeface="Arial" panose="020B0604020202020204" pitchFamily="34" charset="0"/>
                <a:cs typeface="Arial" panose="020B0604020202020204" pitchFamily="34" charset="0"/>
              </a:rPr>
              <a:t>Monitor Rules		: </a:t>
            </a:r>
            <a:r>
              <a:rPr lang="en-US" b="0" i="0" dirty="0">
                <a:solidFill>
                  <a:srgbClr val="FF0000"/>
                </a:solidFill>
                <a:effectLst/>
                <a:latin typeface="Arial" panose="020B0604020202020204" pitchFamily="34" charset="0"/>
                <a:cs typeface="Arial" panose="020B0604020202020204" pitchFamily="34" charset="0"/>
              </a:rPr>
              <a:t>Web Application Firewall AWS allows us to create rules and review and 				customize them to prevent unknown attracts.</a:t>
            </a:r>
          </a:p>
          <a:p>
            <a:pPr algn="just">
              <a:lnSpc>
                <a:spcPct val="150000"/>
              </a:lnSpc>
            </a:pPr>
            <a:r>
              <a:rPr lang="en-US" b="1" i="0" dirty="0">
                <a:solidFill>
                  <a:srgbClr val="FF0000"/>
                </a:solidFill>
                <a:effectLst/>
                <a:latin typeface="Arial" panose="020B0604020202020204" pitchFamily="34" charset="0"/>
                <a:cs typeface="Arial" panose="020B0604020202020204" pitchFamily="34" charset="0"/>
              </a:rPr>
              <a:t>Flexible Integration	: </a:t>
            </a:r>
            <a:r>
              <a:rPr lang="en-US" b="0" i="0" dirty="0">
                <a:solidFill>
                  <a:srgbClr val="FF0000"/>
                </a:solidFill>
                <a:effectLst/>
                <a:latin typeface="Arial" panose="020B0604020202020204" pitchFamily="34" charset="0"/>
                <a:cs typeface="Arial" panose="020B0604020202020204" pitchFamily="34" charset="0"/>
              </a:rPr>
              <a:t>offers easy integration with other AWS services like Amazon EC2, CloudFront, 				Load balancer etc.</a:t>
            </a:r>
          </a:p>
          <a:p>
            <a:pPr algn="just">
              <a:lnSpc>
                <a:spcPct val="150000"/>
              </a:lnSpc>
            </a:pPr>
            <a:r>
              <a:rPr lang="en-US" b="1" i="0" dirty="0">
                <a:solidFill>
                  <a:srgbClr val="FF0000"/>
                </a:solidFill>
                <a:effectLst/>
                <a:latin typeface="Arial" panose="020B0604020202020204" pitchFamily="34" charset="0"/>
                <a:cs typeface="Arial" panose="020B0604020202020204" pitchFamily="34" charset="0"/>
              </a:rPr>
              <a:t>Protection Against Web Attacks	: </a:t>
            </a:r>
            <a:r>
              <a:rPr lang="en-US" b="0" i="0" dirty="0">
                <a:solidFill>
                  <a:srgbClr val="FF0000"/>
                </a:solidFill>
                <a:effectLst/>
                <a:latin typeface="Arial" panose="020B0604020202020204" pitchFamily="34" charset="0"/>
                <a:cs typeface="Arial" panose="020B0604020202020204" pitchFamily="34" charset="0"/>
              </a:rPr>
              <a:t>With minimum latency impact on incoming traffic, WAF AWS offers 				many rules to inspect any element of a web request</a:t>
            </a:r>
          </a:p>
          <a:p>
            <a:pPr algn="just">
              <a:lnSpc>
                <a:spcPct val="150000"/>
              </a:lnSpc>
            </a:pPr>
            <a:r>
              <a:rPr lang="en-US" b="1" i="0" dirty="0">
                <a:solidFill>
                  <a:srgbClr val="FF0000"/>
                </a:solidFill>
                <a:effectLst/>
                <a:latin typeface="Arial" panose="020B0604020202020204" pitchFamily="34" charset="0"/>
                <a:cs typeface="Arial" panose="020B0604020202020204" pitchFamily="34" charset="0"/>
              </a:rPr>
              <a:t>Establish Rules Accordingly	: </a:t>
            </a:r>
            <a:r>
              <a:rPr lang="en-US" b="0" i="0" dirty="0">
                <a:solidFill>
                  <a:srgbClr val="FF0000"/>
                </a:solidFill>
                <a:effectLst/>
                <a:latin typeface="Arial" panose="020B0604020202020204" pitchFamily="34" charset="0"/>
                <a:cs typeface="Arial" panose="020B0604020202020204" pitchFamily="34" charset="0"/>
              </a:rPr>
              <a:t>it allows users to establish rules according to their needs and 					vulnerabilities that they wish to stop. </a:t>
            </a:r>
          </a:p>
        </p:txBody>
      </p:sp>
      <p:sp>
        <p:nvSpPr>
          <p:cNvPr id="4" name="Footer Placeholder 3">
            <a:extLst>
              <a:ext uri="{FF2B5EF4-FFF2-40B4-BE49-F238E27FC236}">
                <a16:creationId xmlns:a16="http://schemas.microsoft.com/office/drawing/2014/main" id="{9F518D3D-AC53-0DA2-A5A3-2D8AA960F039}"/>
              </a:ext>
            </a:extLst>
          </p:cNvPr>
          <p:cNvSpPr>
            <a:spLocks noGrp="1"/>
          </p:cNvSpPr>
          <p:nvPr>
            <p:ph type="ftr" sz="quarter" idx="11"/>
          </p:nvPr>
        </p:nvSpPr>
        <p:spPr/>
        <p:txBody>
          <a:bodyPr/>
          <a:lstStyle/>
          <a:p>
            <a:r>
              <a:rPr lang="en-IN"/>
              <a:t>Shivashankar,  Jr. Facilitator</a:t>
            </a:r>
          </a:p>
        </p:txBody>
      </p:sp>
      <p:sp>
        <p:nvSpPr>
          <p:cNvPr id="5" name="Slide Number Placeholder 4">
            <a:extLst>
              <a:ext uri="{FF2B5EF4-FFF2-40B4-BE49-F238E27FC236}">
                <a16:creationId xmlns:a16="http://schemas.microsoft.com/office/drawing/2014/main" id="{AFE4416A-CA73-6B69-50B9-7AAB347DBF40}"/>
              </a:ext>
            </a:extLst>
          </p:cNvPr>
          <p:cNvSpPr>
            <a:spLocks noGrp="1"/>
          </p:cNvSpPr>
          <p:nvPr>
            <p:ph type="sldNum" sz="quarter" idx="12"/>
          </p:nvPr>
        </p:nvSpPr>
        <p:spPr/>
        <p:txBody>
          <a:bodyPr/>
          <a:lstStyle/>
          <a:p>
            <a:fld id="{54B48381-1447-4D65-8559-05289F3F1F39}" type="slidenum">
              <a:rPr lang="en-IN" smtClean="0"/>
              <a:t>6</a:t>
            </a:fld>
            <a:endParaRPr lang="en-IN"/>
          </a:p>
        </p:txBody>
      </p:sp>
    </p:spTree>
    <p:extLst>
      <p:ext uri="{BB962C8B-B14F-4D97-AF65-F5344CB8AC3E}">
        <p14:creationId xmlns:p14="http://schemas.microsoft.com/office/powerpoint/2010/main" val="2666643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2D181A-CF41-5569-1E68-51530F2D845C}"/>
              </a:ext>
            </a:extLst>
          </p:cNvPr>
          <p:cNvSpPr txBox="1"/>
          <p:nvPr/>
        </p:nvSpPr>
        <p:spPr>
          <a:xfrm>
            <a:off x="497457" y="818925"/>
            <a:ext cx="11197086" cy="4847994"/>
          </a:xfrm>
          <a:prstGeom prst="rect">
            <a:avLst/>
          </a:prstGeom>
          <a:noFill/>
        </p:spPr>
        <p:txBody>
          <a:bodyPr wrap="square">
            <a:spAutoFit/>
          </a:bodyPr>
          <a:lstStyle/>
          <a:p>
            <a:pPr algn="just">
              <a:lnSpc>
                <a:spcPct val="150000"/>
              </a:lnSpc>
            </a:pPr>
            <a:r>
              <a:rPr lang="en-US" sz="1600" b="1" dirty="0">
                <a:solidFill>
                  <a:srgbClr val="FF0000"/>
                </a:solidFill>
                <a:latin typeface="Arial" panose="020B0604020202020204" pitchFamily="34" charset="0"/>
                <a:cs typeface="Arial" panose="020B0604020202020204" pitchFamily="34" charset="0"/>
              </a:rPr>
              <a:t>B</a:t>
            </a:r>
            <a:r>
              <a:rPr lang="en-US" sz="1600" b="1" i="0" dirty="0">
                <a:solidFill>
                  <a:srgbClr val="FF0000"/>
                </a:solidFill>
                <a:effectLst/>
                <a:latin typeface="Arial" panose="020B0604020202020204" pitchFamily="34" charset="0"/>
                <a:cs typeface="Arial" panose="020B0604020202020204" pitchFamily="34" charset="0"/>
              </a:rPr>
              <a:t>enefits:</a:t>
            </a:r>
          </a:p>
          <a:p>
            <a:pPr marL="285750" indent="-285750" algn="just">
              <a:lnSpc>
                <a:spcPct val="150000"/>
              </a:lnSpc>
              <a:buFont typeface="Arial" panose="020B0604020202020204" pitchFamily="34" charset="0"/>
              <a:buChar char="•"/>
            </a:pPr>
            <a:r>
              <a:rPr lang="en-US" sz="1600" b="0" i="0" dirty="0">
                <a:solidFill>
                  <a:srgbClr val="FF0000"/>
                </a:solidFill>
                <a:effectLst/>
                <a:latin typeface="Arial" panose="020B0604020202020204" pitchFamily="34" charset="0"/>
                <a:cs typeface="Arial" panose="020B0604020202020204" pitchFamily="34" charset="0"/>
              </a:rPr>
              <a:t>Additional protection against web attacks using criteria that you specify. </a:t>
            </a:r>
          </a:p>
          <a:p>
            <a:pPr algn="just">
              <a:lnSpc>
                <a:spcPct val="150000"/>
              </a:lnSpc>
            </a:pPr>
            <a:r>
              <a:rPr lang="en-US" sz="1600" b="0" i="0" dirty="0">
                <a:solidFill>
                  <a:srgbClr val="FF0000"/>
                </a:solidFill>
                <a:effectLst/>
                <a:latin typeface="Arial" panose="020B0604020202020204" pitchFamily="34" charset="0"/>
                <a:cs typeface="Arial" panose="020B0604020202020204" pitchFamily="34" charset="0"/>
              </a:rPr>
              <a:t>	IP addresses, Country that requests originate from.</a:t>
            </a:r>
          </a:p>
          <a:p>
            <a:pPr algn="just">
              <a:lnSpc>
                <a:spcPct val="150000"/>
              </a:lnSpc>
            </a:pPr>
            <a:r>
              <a:rPr lang="en-US" sz="1600" b="0" i="0" dirty="0">
                <a:solidFill>
                  <a:srgbClr val="FF0000"/>
                </a:solidFill>
                <a:effectLst/>
                <a:latin typeface="Arial" panose="020B0604020202020204" pitchFamily="34" charset="0"/>
                <a:cs typeface="Arial" panose="020B0604020202020204" pitchFamily="34" charset="0"/>
              </a:rPr>
              <a:t>	Values in request headers.</a:t>
            </a:r>
          </a:p>
          <a:p>
            <a:pPr algn="just">
              <a:lnSpc>
                <a:spcPct val="150000"/>
              </a:lnSpc>
            </a:pPr>
            <a:r>
              <a:rPr lang="en-US" sz="1600" b="0" i="0" dirty="0">
                <a:solidFill>
                  <a:srgbClr val="FF0000"/>
                </a:solidFill>
                <a:effectLst/>
                <a:latin typeface="Arial" panose="020B0604020202020204" pitchFamily="34" charset="0"/>
                <a:cs typeface="Arial" panose="020B0604020202020204" pitchFamily="34" charset="0"/>
              </a:rPr>
              <a:t>	Strings that appear in requests, either specific strings or strings that match regular expression</a:t>
            </a:r>
          </a:p>
          <a:p>
            <a:pPr algn="just">
              <a:lnSpc>
                <a:spcPct val="150000"/>
              </a:lnSpc>
            </a:pPr>
            <a:r>
              <a:rPr lang="en-US" sz="1600" b="0" i="0" dirty="0">
                <a:solidFill>
                  <a:srgbClr val="FF0000"/>
                </a:solidFill>
                <a:effectLst/>
                <a:latin typeface="Arial" panose="020B0604020202020204" pitchFamily="34" charset="0"/>
                <a:cs typeface="Arial" panose="020B0604020202020204" pitchFamily="34" charset="0"/>
              </a:rPr>
              <a:t>	Length of requests.</a:t>
            </a:r>
          </a:p>
          <a:p>
            <a:pPr algn="just">
              <a:lnSpc>
                <a:spcPct val="150000"/>
              </a:lnSpc>
            </a:pPr>
            <a:r>
              <a:rPr lang="en-US" sz="1600" b="0" i="0" dirty="0">
                <a:solidFill>
                  <a:srgbClr val="FF0000"/>
                </a:solidFill>
                <a:effectLst/>
                <a:latin typeface="Arial" panose="020B0604020202020204" pitchFamily="34" charset="0"/>
                <a:cs typeface="Arial" panose="020B0604020202020204" pitchFamily="34" charset="0"/>
              </a:rPr>
              <a:t>	Presence of SQL code that is likely to be malicious (known as </a:t>
            </a:r>
            <a:r>
              <a:rPr lang="en-US" sz="1600" b="0" i="1" dirty="0">
                <a:solidFill>
                  <a:srgbClr val="FF0000"/>
                </a:solidFill>
                <a:effectLst/>
                <a:latin typeface="Arial" panose="020B0604020202020204" pitchFamily="34" charset="0"/>
                <a:cs typeface="Arial" panose="020B0604020202020204" pitchFamily="34" charset="0"/>
              </a:rPr>
              <a:t>SQL injection</a:t>
            </a:r>
            <a:r>
              <a:rPr lang="en-US" sz="1600" b="0" i="0" dirty="0">
                <a:solidFill>
                  <a:srgbClr val="FF0000"/>
                </a:solidFill>
                <a:effectLst/>
                <a:latin typeface="Arial" panose="020B0604020202020204" pitchFamily="34" charset="0"/>
                <a:cs typeface="Arial" panose="020B0604020202020204" pitchFamily="34" charset="0"/>
              </a:rPr>
              <a:t>).</a:t>
            </a:r>
          </a:p>
          <a:p>
            <a:pPr algn="just">
              <a:lnSpc>
                <a:spcPct val="150000"/>
              </a:lnSpc>
            </a:pPr>
            <a:r>
              <a:rPr lang="en-US" sz="1600" b="0" i="0" dirty="0">
                <a:solidFill>
                  <a:srgbClr val="FF0000"/>
                </a:solidFill>
                <a:effectLst/>
                <a:latin typeface="Arial" panose="020B0604020202020204" pitchFamily="34" charset="0"/>
                <a:cs typeface="Arial" panose="020B0604020202020204" pitchFamily="34" charset="0"/>
              </a:rPr>
              <a:t>	Presence of a script that is likely to be malicious (known as </a:t>
            </a:r>
            <a:r>
              <a:rPr lang="en-US" sz="1600" b="0" i="1" dirty="0">
                <a:solidFill>
                  <a:srgbClr val="FF0000"/>
                </a:solidFill>
                <a:effectLst/>
                <a:latin typeface="Arial" panose="020B0604020202020204" pitchFamily="34" charset="0"/>
                <a:cs typeface="Arial" panose="020B0604020202020204" pitchFamily="34" charset="0"/>
              </a:rPr>
              <a:t>cross-site scripting</a:t>
            </a:r>
            <a:r>
              <a:rPr lang="en-US" sz="1600" b="0" i="0" dirty="0">
                <a:solidFill>
                  <a:srgbClr val="FF0000"/>
                </a:solidFill>
                <a:effectLst/>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n-US" sz="1600" b="0" i="0" dirty="0">
                <a:solidFill>
                  <a:srgbClr val="FF0000"/>
                </a:solidFill>
                <a:effectLst/>
                <a:latin typeface="Arial" panose="020B0604020202020204" pitchFamily="34" charset="0"/>
                <a:cs typeface="Arial" panose="020B0604020202020204" pitchFamily="34" charset="0"/>
              </a:rPr>
              <a:t>Rules that can allow, block, or count web requests that meet the specified criteria. Alternatively, rules can block or count web requests that not only meet the specified criteria, but also exceed a specified number of requests in any 5-minute period.</a:t>
            </a:r>
          </a:p>
          <a:p>
            <a:pPr marL="285750" indent="-285750" algn="just">
              <a:lnSpc>
                <a:spcPct val="150000"/>
              </a:lnSpc>
              <a:buFont typeface="Arial" panose="020B0604020202020204" pitchFamily="34" charset="0"/>
              <a:buChar char="•"/>
            </a:pPr>
            <a:r>
              <a:rPr lang="en-US" sz="1600" b="0" i="0" dirty="0">
                <a:solidFill>
                  <a:srgbClr val="FF0000"/>
                </a:solidFill>
                <a:effectLst/>
                <a:latin typeface="Arial" panose="020B0604020202020204" pitchFamily="34" charset="0"/>
                <a:cs typeface="Arial" panose="020B0604020202020204" pitchFamily="34" charset="0"/>
              </a:rPr>
              <a:t>Rules that you can reuse for multiple web applications.</a:t>
            </a:r>
          </a:p>
          <a:p>
            <a:pPr marL="285750" indent="-285750" algn="just">
              <a:lnSpc>
                <a:spcPct val="150000"/>
              </a:lnSpc>
              <a:buFont typeface="Arial" panose="020B0604020202020204" pitchFamily="34" charset="0"/>
              <a:buChar char="•"/>
            </a:pPr>
            <a:r>
              <a:rPr lang="en-US" sz="1600" b="0" i="0" dirty="0">
                <a:solidFill>
                  <a:srgbClr val="FF0000"/>
                </a:solidFill>
                <a:effectLst/>
                <a:latin typeface="Arial" panose="020B0604020202020204" pitchFamily="34" charset="0"/>
                <a:cs typeface="Arial" panose="020B0604020202020204" pitchFamily="34" charset="0"/>
              </a:rPr>
              <a:t>Real-time metrics and sampled web requests.</a:t>
            </a:r>
          </a:p>
        </p:txBody>
      </p:sp>
      <p:sp>
        <p:nvSpPr>
          <p:cNvPr id="4" name="Footer Placeholder 3">
            <a:extLst>
              <a:ext uri="{FF2B5EF4-FFF2-40B4-BE49-F238E27FC236}">
                <a16:creationId xmlns:a16="http://schemas.microsoft.com/office/drawing/2014/main" id="{8B738CDC-5B04-7FD4-7116-C6CCDA655B09}"/>
              </a:ext>
            </a:extLst>
          </p:cNvPr>
          <p:cNvSpPr>
            <a:spLocks noGrp="1"/>
          </p:cNvSpPr>
          <p:nvPr>
            <p:ph type="ftr" sz="quarter" idx="11"/>
          </p:nvPr>
        </p:nvSpPr>
        <p:spPr/>
        <p:txBody>
          <a:bodyPr/>
          <a:lstStyle/>
          <a:p>
            <a:r>
              <a:rPr lang="en-IN"/>
              <a:t>Shivashankar,  Jr. Facilitator</a:t>
            </a:r>
          </a:p>
        </p:txBody>
      </p:sp>
      <p:sp>
        <p:nvSpPr>
          <p:cNvPr id="5" name="Slide Number Placeholder 4">
            <a:extLst>
              <a:ext uri="{FF2B5EF4-FFF2-40B4-BE49-F238E27FC236}">
                <a16:creationId xmlns:a16="http://schemas.microsoft.com/office/drawing/2014/main" id="{F3982F1C-D258-4343-400D-15A538C8814A}"/>
              </a:ext>
            </a:extLst>
          </p:cNvPr>
          <p:cNvSpPr>
            <a:spLocks noGrp="1"/>
          </p:cNvSpPr>
          <p:nvPr>
            <p:ph type="sldNum" sz="quarter" idx="12"/>
          </p:nvPr>
        </p:nvSpPr>
        <p:spPr/>
        <p:txBody>
          <a:bodyPr/>
          <a:lstStyle/>
          <a:p>
            <a:fld id="{54B48381-1447-4D65-8559-05289F3F1F39}" type="slidenum">
              <a:rPr lang="en-IN" smtClean="0"/>
              <a:t>7</a:t>
            </a:fld>
            <a:endParaRPr lang="en-IN"/>
          </a:p>
        </p:txBody>
      </p:sp>
    </p:spTree>
    <p:extLst>
      <p:ext uri="{BB962C8B-B14F-4D97-AF65-F5344CB8AC3E}">
        <p14:creationId xmlns:p14="http://schemas.microsoft.com/office/powerpoint/2010/main" val="204049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10FFD-2917-3464-2BE3-B967577CC672}"/>
              </a:ext>
            </a:extLst>
          </p:cNvPr>
          <p:cNvSpPr txBox="1"/>
          <p:nvPr/>
        </p:nvSpPr>
        <p:spPr>
          <a:xfrm>
            <a:off x="368060" y="115373"/>
            <a:ext cx="11467381" cy="3266985"/>
          </a:xfrm>
          <a:prstGeom prst="rect">
            <a:avLst/>
          </a:prstGeom>
          <a:noFill/>
        </p:spPr>
        <p:txBody>
          <a:bodyPr wrap="square">
            <a:spAutoFit/>
          </a:bodyPr>
          <a:lstStyle/>
          <a:p>
            <a:pPr algn="just">
              <a:lnSpc>
                <a:spcPct val="150000"/>
              </a:lnSpc>
            </a:pPr>
            <a:r>
              <a:rPr lang="en-US" sz="4000" b="1" i="0" dirty="0">
                <a:solidFill>
                  <a:srgbClr val="FF0000"/>
                </a:solidFill>
                <a:effectLst/>
                <a:latin typeface="Arial" panose="020B0604020202020204" pitchFamily="34" charset="0"/>
                <a:cs typeface="Arial" panose="020B0604020202020204" pitchFamily="34" charset="0"/>
              </a:rPr>
              <a:t>How It Works</a:t>
            </a:r>
          </a:p>
          <a:p>
            <a:pPr marL="342900" indent="-342900" algn="just">
              <a:lnSpc>
                <a:spcPct val="150000"/>
              </a:lnSpc>
              <a:buFont typeface="Arial" panose="020B0604020202020204" pitchFamily="34" charset="0"/>
              <a:buChar char="•"/>
            </a:pPr>
            <a:r>
              <a:rPr lang="en-US" sz="2000" b="1" i="0" dirty="0">
                <a:solidFill>
                  <a:srgbClr val="FF0000"/>
                </a:solidFill>
                <a:effectLst/>
                <a:latin typeface="Arial" panose="020B0604020202020204" pitchFamily="34" charset="0"/>
                <a:cs typeface="Arial" panose="020B0604020202020204" pitchFamily="34" charset="0"/>
              </a:rPr>
              <a:t>AWS Firewall Manage</a:t>
            </a:r>
            <a:r>
              <a:rPr lang="en-US" sz="2000" b="1" dirty="0">
                <a:solidFill>
                  <a:srgbClr val="FF0000"/>
                </a:solidFill>
                <a:latin typeface="Arial" panose="020B0604020202020204" pitchFamily="34" charset="0"/>
                <a:cs typeface="Arial" panose="020B0604020202020204" pitchFamily="34" charset="0"/>
              </a:rPr>
              <a:t>	</a:t>
            </a:r>
            <a:r>
              <a:rPr lang="en-US" sz="2000" b="1" i="0" dirty="0">
                <a:solidFill>
                  <a:srgbClr val="FF0000"/>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It Manages multiple AWS Web Application Firewall Deployments</a:t>
            </a:r>
          </a:p>
          <a:p>
            <a:pPr marL="342900" indent="-342900" algn="just">
              <a:lnSpc>
                <a:spcPct val="150000"/>
              </a:lnSpc>
              <a:buFont typeface="Arial" panose="020B0604020202020204" pitchFamily="34" charset="0"/>
              <a:buChar char="•"/>
            </a:pPr>
            <a:r>
              <a:rPr lang="en-US" sz="2000" b="1" i="0" dirty="0">
                <a:solidFill>
                  <a:srgbClr val="FF0000"/>
                </a:solidFill>
                <a:effectLst/>
                <a:latin typeface="Arial" panose="020B0604020202020204" pitchFamily="34" charset="0"/>
                <a:cs typeface="Arial" panose="020B0604020202020204" pitchFamily="34" charset="0"/>
              </a:rPr>
              <a:t>AWS WAF			: </a:t>
            </a:r>
            <a:r>
              <a:rPr lang="en-US" sz="2000" b="0" i="0" dirty="0">
                <a:solidFill>
                  <a:srgbClr val="FF0000"/>
                </a:solidFill>
                <a:effectLst/>
                <a:latin typeface="Arial" panose="020B0604020202020204" pitchFamily="34" charset="0"/>
                <a:cs typeface="Arial" panose="020B0604020202020204" pitchFamily="34" charset="0"/>
              </a:rPr>
              <a:t>Protect deployed application from common web exploits.</a:t>
            </a:r>
          </a:p>
          <a:p>
            <a:pPr marL="342900" indent="-342900" algn="just">
              <a:lnSpc>
                <a:spcPct val="150000"/>
              </a:lnSpc>
              <a:buFont typeface="Arial" panose="020B0604020202020204" pitchFamily="34" charset="0"/>
              <a:buChar char="•"/>
            </a:pPr>
            <a:r>
              <a:rPr lang="en-US" sz="2000" b="1" i="0" dirty="0">
                <a:solidFill>
                  <a:srgbClr val="FF0000"/>
                </a:solidFill>
                <a:effectLst/>
                <a:latin typeface="Arial" panose="020B0604020202020204" pitchFamily="34" charset="0"/>
                <a:cs typeface="Arial" panose="020B0604020202020204" pitchFamily="34" charset="0"/>
              </a:rPr>
              <a:t>Create a Policy		: </a:t>
            </a:r>
            <a:r>
              <a:rPr lang="en-US" sz="2000" b="0" i="0" dirty="0">
                <a:solidFill>
                  <a:srgbClr val="FF0000"/>
                </a:solidFill>
                <a:effectLst/>
                <a:latin typeface="Arial" panose="020B0604020202020204" pitchFamily="34" charset="0"/>
                <a:cs typeface="Arial" panose="020B0604020202020204" pitchFamily="34" charset="0"/>
              </a:rPr>
              <a:t>Now you can build your own rules using the visual rule builder.</a:t>
            </a:r>
          </a:p>
          <a:p>
            <a:pPr marL="342900" indent="-342900" algn="just">
              <a:lnSpc>
                <a:spcPct val="150000"/>
              </a:lnSpc>
              <a:buFont typeface="Arial" panose="020B0604020202020204" pitchFamily="34" charset="0"/>
              <a:buChar char="•"/>
            </a:pPr>
            <a:r>
              <a:rPr lang="en-US" sz="2000" b="1" i="0" dirty="0">
                <a:solidFill>
                  <a:srgbClr val="FF0000"/>
                </a:solidFill>
                <a:effectLst/>
                <a:latin typeface="Arial" panose="020B0604020202020204" pitchFamily="34" charset="0"/>
                <a:cs typeface="Arial" panose="020B0604020202020204" pitchFamily="34" charset="0"/>
              </a:rPr>
              <a:t>Block Filter			: </a:t>
            </a:r>
            <a:r>
              <a:rPr lang="en-US" sz="2000" b="0" i="0" dirty="0">
                <a:solidFill>
                  <a:srgbClr val="FF0000"/>
                </a:solidFill>
                <a:effectLst/>
                <a:latin typeface="Arial" panose="020B0604020202020204" pitchFamily="34" charset="0"/>
                <a:cs typeface="Arial" panose="020B0604020202020204" pitchFamily="34" charset="0"/>
              </a:rPr>
              <a:t>Block filter protect against exploits and vulnerabilities attacks.</a:t>
            </a:r>
          </a:p>
          <a:p>
            <a:pPr marL="342900" indent="-342900" algn="just">
              <a:lnSpc>
                <a:spcPct val="150000"/>
              </a:lnSpc>
              <a:buFont typeface="Arial" panose="020B0604020202020204" pitchFamily="34" charset="0"/>
              <a:buChar char="•"/>
            </a:pPr>
            <a:r>
              <a:rPr lang="en-US" sz="2000" b="1" i="0" dirty="0">
                <a:solidFill>
                  <a:srgbClr val="FF0000"/>
                </a:solidFill>
                <a:effectLst/>
                <a:latin typeface="Arial" panose="020B0604020202020204" pitchFamily="34" charset="0"/>
                <a:cs typeface="Arial" panose="020B0604020202020204" pitchFamily="34" charset="0"/>
              </a:rPr>
              <a:t>Monitor			: </a:t>
            </a:r>
            <a:r>
              <a:rPr lang="en-US" sz="2000" b="0" i="0" dirty="0">
                <a:solidFill>
                  <a:srgbClr val="FF0000"/>
                </a:solidFill>
                <a:effectLst/>
                <a:latin typeface="Arial" panose="020B0604020202020204" pitchFamily="34" charset="0"/>
                <a:cs typeface="Arial" panose="020B0604020202020204" pitchFamily="34" charset="0"/>
              </a:rPr>
              <a:t>Use Amazon CloudWatch for incoming traffic metrics</a:t>
            </a:r>
          </a:p>
        </p:txBody>
      </p:sp>
      <p:pic>
        <p:nvPicPr>
          <p:cNvPr id="5" name="Picture 2" descr="How WAF Works">
            <a:extLst>
              <a:ext uri="{FF2B5EF4-FFF2-40B4-BE49-F238E27FC236}">
                <a16:creationId xmlns:a16="http://schemas.microsoft.com/office/drawing/2014/main" id="{805683C7-77B1-DFAF-1716-A48FD104A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898" y="3541144"/>
            <a:ext cx="8100204" cy="240325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158272E7-D2DE-6652-9424-66BEF8D33F86}"/>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BBEED6D6-BDFC-E89D-6813-B98332BEB77C}"/>
              </a:ext>
            </a:extLst>
          </p:cNvPr>
          <p:cNvSpPr>
            <a:spLocks noGrp="1"/>
          </p:cNvSpPr>
          <p:nvPr>
            <p:ph type="sldNum" sz="quarter" idx="12"/>
          </p:nvPr>
        </p:nvSpPr>
        <p:spPr/>
        <p:txBody>
          <a:bodyPr/>
          <a:lstStyle/>
          <a:p>
            <a:fld id="{54B48381-1447-4D65-8559-05289F3F1F39}" type="slidenum">
              <a:rPr lang="en-IN" smtClean="0"/>
              <a:t>8</a:t>
            </a:fld>
            <a:endParaRPr lang="en-IN"/>
          </a:p>
        </p:txBody>
      </p:sp>
    </p:spTree>
    <p:extLst>
      <p:ext uri="{BB962C8B-B14F-4D97-AF65-F5344CB8AC3E}">
        <p14:creationId xmlns:p14="http://schemas.microsoft.com/office/powerpoint/2010/main" val="257258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EE5270E-B6E1-7FC4-B223-10A74C5860D7}"/>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67AA7EA3-C71F-937C-EC45-A4D22580C069}"/>
              </a:ext>
            </a:extLst>
          </p:cNvPr>
          <p:cNvSpPr>
            <a:spLocks noGrp="1"/>
          </p:cNvSpPr>
          <p:nvPr>
            <p:ph type="sldNum" sz="quarter" idx="12"/>
          </p:nvPr>
        </p:nvSpPr>
        <p:spPr/>
        <p:txBody>
          <a:bodyPr/>
          <a:lstStyle/>
          <a:p>
            <a:fld id="{54B48381-1447-4D65-8559-05289F3F1F39}" type="slidenum">
              <a:rPr lang="en-IN" smtClean="0"/>
              <a:t>9</a:t>
            </a:fld>
            <a:endParaRPr lang="en-IN"/>
          </a:p>
        </p:txBody>
      </p:sp>
      <p:pic>
        <p:nvPicPr>
          <p:cNvPr id="9" name="Picture 8">
            <a:extLst>
              <a:ext uri="{FF2B5EF4-FFF2-40B4-BE49-F238E27FC236}">
                <a16:creationId xmlns:a16="http://schemas.microsoft.com/office/drawing/2014/main" id="{61221ED5-3A6F-1830-87FE-6CFE0A460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381" y="1281286"/>
            <a:ext cx="9385540" cy="5075064"/>
          </a:xfrm>
          <a:prstGeom prst="rect">
            <a:avLst/>
          </a:prstGeom>
        </p:spPr>
      </p:pic>
      <p:sp>
        <p:nvSpPr>
          <p:cNvPr id="10" name="TextBox 9">
            <a:extLst>
              <a:ext uri="{FF2B5EF4-FFF2-40B4-BE49-F238E27FC236}">
                <a16:creationId xmlns:a16="http://schemas.microsoft.com/office/drawing/2014/main" id="{E08C4BED-06FB-E4CD-04D3-CA7057210E97}"/>
              </a:ext>
            </a:extLst>
          </p:cNvPr>
          <p:cNvSpPr txBox="1"/>
          <p:nvPr/>
        </p:nvSpPr>
        <p:spPr>
          <a:xfrm>
            <a:off x="501542" y="501650"/>
            <a:ext cx="7301742" cy="369332"/>
          </a:xfrm>
          <a:prstGeom prst="rect">
            <a:avLst/>
          </a:prstGeom>
          <a:noFill/>
        </p:spPr>
        <p:txBody>
          <a:bodyPr wrap="none" rtlCol="0">
            <a:spAutoFit/>
          </a:bodyPr>
          <a:lstStyle/>
          <a:p>
            <a:r>
              <a:rPr lang="en-IN" dirty="0">
                <a:solidFill>
                  <a:srgbClr val="FF0000"/>
                </a:solidFill>
              </a:rPr>
              <a:t>1. Create a Application Load Balancer, for that launch to instances in diff AZs</a:t>
            </a:r>
          </a:p>
        </p:txBody>
      </p:sp>
    </p:spTree>
    <p:extLst>
      <p:ext uri="{BB962C8B-B14F-4D97-AF65-F5344CB8AC3E}">
        <p14:creationId xmlns:p14="http://schemas.microsoft.com/office/powerpoint/2010/main" val="495507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TotalTime>
  <Words>728</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Noto Sans JP</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Shivashankar pujari</dc:creator>
  <cp:lastModifiedBy>Shivashankar pujari</cp:lastModifiedBy>
  <cp:revision>34</cp:revision>
  <dcterms:created xsi:type="dcterms:W3CDTF">2022-11-29T10:29:08Z</dcterms:created>
  <dcterms:modified xsi:type="dcterms:W3CDTF">2022-11-30T09:28:18Z</dcterms:modified>
</cp:coreProperties>
</file>