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16E6-8D07-4DC2-B7D2-840B75679F3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4BB5A-35C1-4954-A15C-9C61C7F7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3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BBC-A833-14B9-4366-646D0894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CB31D-C5B6-D869-C578-1220A7B8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91C5-2FF9-80AD-8048-CD1CE4A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3043-B817-4CA4-B4CD-C86A43BABC01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1974-99DB-AE9E-14CB-AC980158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A21D-BB0D-3171-9C3C-C3942BD4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0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699C-99F8-E19D-16E0-E21F36B8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6BF7-9092-3A3F-CFFE-29ED3EB0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2BB-636F-97BA-7E69-A996F9A7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DB5-BF7F-4A23-A379-2DBCB575C548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8037-B4E2-0BA5-9BEB-4CFB57B0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4243-E28D-D525-5EE5-0E11E9E1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BACC6-C3D6-092D-51C0-F1A15F65E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0B51-52E6-28CF-C21B-95E1C368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1B35-9FF0-9893-E327-30E4F642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414-3376-459C-8FEC-379583F88887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8CBC-5B5F-E55E-8F5E-15C3ACD1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1689-4749-CE36-8360-6B0C3F5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3F22-74F1-DE6D-EBCE-4588E37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BE0E-4809-891B-E95F-FB483D54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B75E-37EF-F53C-3978-A29CB8BD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2D5-93D7-4DB3-B918-3051791C81B8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0165-94B5-ECF7-6E03-0975E488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B011-FF1D-91C5-E0FC-C803627F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C1D-5E40-BC77-7C8F-D312A99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3C29-3062-49A8-958C-FE61A0C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47FC-5407-8669-9920-AE8EDB9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1827-1582-496B-A025-5FC706B9B1D2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E4F2-123D-DD63-53F8-E5FAE0C7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9AEE-6C5B-B1DF-DE27-7CF6AD5F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7EA6-7C7E-D07D-779D-0343F8AE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DBEA-42FB-D952-B24D-C1FDAAB9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FDD3-EAF3-5968-A85D-3D5A5BED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61331-DF5B-3CAF-4378-2A580B92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457D-8F10-4C5C-B11D-55012ACFDA60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3032A-6506-43AC-B269-5953A501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BB41-5F6B-DC15-3ACD-39F90F3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9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310C-9988-26B5-14BA-6576BE45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13662-43B9-91C3-F08F-80EA07D1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E39E-4EA3-DA2E-EFFE-EC711064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BDD40-EECE-48BD-5574-19C47C77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6A1B-880E-0470-621D-36566E7B4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A32B9-B935-3D3A-2DE4-2C16A1AF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F7B2-66D9-440D-BFA6-E6DDB3F7DF7B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9CDB1-3AD6-236D-912A-BA372127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84A4-C8FC-2F4B-BF54-F34C52D4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FB33-BDFF-AF0C-D503-84E59EE6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BCB98-AD83-B21C-445B-61D3C22F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800C-A8E2-4C9B-AAE2-9D7E4E431916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D50C1-4AE4-E0BD-596C-02DB319E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64E68-A4A8-CD60-FBEC-D2DF299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2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DDF48-B19F-D30D-03DE-D929AB29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F44E-B7C8-438B-B938-E7DC4D106E3F}" type="datetime1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1CD69-9018-FFB3-EDC8-B3643CC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A1E1-D5B0-910E-968B-AC7F82BA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787A-85B7-8CC8-221B-7C13AB1B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DC81-5CFB-1C17-1329-6048A388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3E66-83C7-8EB0-7C87-33F390C6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91FF-C150-F30C-DBB3-C12B485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DE8A-AB24-4122-A59C-DA83A57BCF2A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FC634-CDE6-A74F-ADDA-07706DA6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FD207-958F-3F4B-4707-4C375080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8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AC9E-8277-CE13-5C64-084DF5C2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60E09-D768-ED3E-7F0D-E60301C1E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3C25-A43F-1CFB-F86E-2689C378D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51DE6-5700-ECA4-1609-034509B9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B5D4-6DF7-44F1-8B2D-A4A23BEDD052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98248-6D41-4B99-0C14-905BD864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A5506-9080-37FE-9193-0FBE0E72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A5CC-87D6-1F92-F4B4-6EBDAAA2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64255-593B-CCFD-CF5F-9B692DEC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EC54-6794-1B31-53C1-D8B0B1B0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8A8F-D54E-4FC0-AB4D-ABF130C2D25A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C964-EF3B-C1AD-01EC-936C172D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Shivashankar, Jr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C13C-8B22-555B-FD0F-F84B6DC3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5E29-7DF1-4DCA-8BA3-4F3A3771F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56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EC2 Monitoring - Part of Instana's Amazon Monitoring Solution">
            <a:extLst>
              <a:ext uri="{FF2B5EF4-FFF2-40B4-BE49-F238E27FC236}">
                <a16:creationId xmlns:a16="http://schemas.microsoft.com/office/drawing/2014/main" id="{283841A4-27F5-5248-3F5D-808BDA93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14967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D80D9D-0143-A0BA-5A60-F76079EF857E}"/>
              </a:ext>
            </a:extLst>
          </p:cNvPr>
          <p:cNvSpPr txBox="1"/>
          <p:nvPr/>
        </p:nvSpPr>
        <p:spPr>
          <a:xfrm>
            <a:off x="914401" y="2971801"/>
            <a:ext cx="8911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Contents: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EC2 Instance Life Cycle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Provisioning an Instance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Instance 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Placement Groups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User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1C13A-147A-7CB7-6CB9-6F7C71F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43D9-A168-91F9-FFC9-5BEF66E0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4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The instance lifecycle&#10;      ">
            <a:extLst>
              <a:ext uri="{FF2B5EF4-FFF2-40B4-BE49-F238E27FC236}">
                <a16:creationId xmlns:a16="http://schemas.microsoft.com/office/drawing/2014/main" id="{DD8CB6F7-DC07-4497-9788-BC58B1A5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04" y="3407914"/>
            <a:ext cx="5333191" cy="22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922F6-78BF-3FD7-0974-16C89534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A0D18-3BF6-806E-6584-F8511AA2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50C1A-346D-A0D8-239D-3BB468DC2C76}"/>
              </a:ext>
            </a:extLst>
          </p:cNvPr>
          <p:cNvSpPr txBox="1"/>
          <p:nvPr/>
        </p:nvSpPr>
        <p:spPr>
          <a:xfrm>
            <a:off x="493863" y="536338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EC2 Instance Life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8807E-4551-0C68-60AB-D3D4B974F7C7}"/>
              </a:ext>
            </a:extLst>
          </p:cNvPr>
          <p:cNvSpPr txBox="1"/>
          <p:nvPr/>
        </p:nvSpPr>
        <p:spPr>
          <a:xfrm>
            <a:off x="813038" y="1199313"/>
            <a:ext cx="97715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91F"/>
                </a:solidFill>
                <a:latin typeface="Amazon Ember"/>
              </a:rPr>
              <a:t>T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he moment you launch an EC2 Instance</a:t>
            </a:r>
            <a:r>
              <a:rPr lang="en-US" dirty="0">
                <a:solidFill>
                  <a:srgbClr val="16191F"/>
                </a:solidFill>
                <a:latin typeface="Amazon Ember"/>
              </a:rPr>
              <a:t>, it transits through different states.</a:t>
            </a:r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Pending         :Instance launch, not billed.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Running         :start, billed.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Stopping        :preparing to stop, not billed,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charge for the storage for any Amazon EBS volumes.</a:t>
            </a:r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Stopped         :not billed.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shutting-down: preparing to terminate.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b="0" i="0" dirty="0">
                <a:solidFill>
                  <a:srgbClr val="16191F"/>
                </a:solidFill>
                <a:effectLst/>
                <a:latin typeface="Monaco"/>
              </a:rPr>
              <a:t>Terminated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r>
              <a:rPr lang="en-US" dirty="0">
                <a:solidFill>
                  <a:srgbClr val="16191F"/>
                </a:solidFill>
                <a:latin typeface="Amazon Ember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7D271-4141-D8F6-EF99-6B684FD4165F}"/>
              </a:ext>
            </a:extLst>
          </p:cNvPr>
          <p:cNvSpPr txBox="1"/>
          <p:nvPr/>
        </p:nvSpPr>
        <p:spPr>
          <a:xfrm>
            <a:off x="508957" y="474453"/>
            <a:ext cx="1102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and Stop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12EE10-006A-B11F-08CF-6DC34C03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7" y="793288"/>
            <a:ext cx="10844843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16191F"/>
                </a:solidFill>
                <a:cs typeface="Arial" panose="020B0604020202020204" pitchFamily="34" charset="0"/>
              </a:rPr>
              <a:t>When an stopped instance is started,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6191F"/>
                </a:solidFill>
                <a:effectLst/>
                <a:cs typeface="Arial" panose="020B0604020202020204" pitchFamily="34" charset="0"/>
              </a:rPr>
              <a:t> it enters the pending state, and the instance is moved to a new host computer (though in some cases, it remains on the current host). And will lose any data on the instance store volumes on the previous host computer.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16191F"/>
                </a:solidFill>
                <a:effectLst/>
                <a:cs typeface="Arial" panose="020B0604020202020204" pitchFamily="34" charset="0"/>
              </a:rPr>
              <a:t>But, Retains its private IPv4 address. And even IPv6.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rgbClr val="16191F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cs typeface="Arial" panose="020B0604020202020204" pitchFamily="34" charset="0"/>
              </a:rPr>
              <a:t>Hibernate Instance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Hibernating, no data is loosed, billed for EBS volume.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Works same as start and stop.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cs typeface="Arial" panose="020B0604020202020204" pitchFamily="34" charset="0"/>
              </a:rPr>
              <a:t>Instance Reboot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Rebooting, nothing is changed, just like restarting laptop.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cs typeface="Arial" panose="020B0604020202020204" pitchFamily="34" charset="0"/>
              </a:rPr>
              <a:t>Instance Termination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Permanently deleting.</a:t>
            </a:r>
          </a:p>
          <a:p>
            <a:pPr algn="just"/>
            <a:endParaRPr lang="en-IN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C6F10-7430-289A-AF4E-3162C28256CF}"/>
              </a:ext>
            </a:extLst>
          </p:cNvPr>
          <p:cNvSpPr txBox="1"/>
          <p:nvPr/>
        </p:nvSpPr>
        <p:spPr>
          <a:xfrm>
            <a:off x="364466" y="259595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Provisioning an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92A08-1ACD-F7F4-5E88-BF8CC0433D60}"/>
              </a:ext>
            </a:extLst>
          </p:cNvPr>
          <p:cNvSpPr txBox="1"/>
          <p:nvPr/>
        </p:nvSpPr>
        <p:spPr>
          <a:xfrm>
            <a:off x="734684" y="967481"/>
            <a:ext cx="1025537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Requirement or steps for Launching an Instance.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Open the Amazon EC2 console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AWS Region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From the Amazon EC2 console dashboard, choose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Launch instance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 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Name and tags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for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Name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enter a descriptive name for your instance.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Under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Application and OS Images (AMI)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choose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Quick Start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and then choose OS for instance.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Under 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Instance type, </a:t>
            </a:r>
            <a:r>
              <a:rPr lang="en-US" i="0" dirty="0">
                <a:solidFill>
                  <a:srgbClr val="16191F"/>
                </a:solidFill>
                <a:effectLst/>
                <a:latin typeface="Amazon Ember"/>
              </a:rPr>
              <a:t>choose instance type.</a:t>
            </a:r>
            <a:endParaRPr lang="en-US" b="1" i="0" dirty="0">
              <a:solidFill>
                <a:srgbClr val="16191F"/>
              </a:solidFill>
              <a:effectLst/>
              <a:latin typeface="Amazon Ember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Under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Key pair (login)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for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Key pair name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choose an existing key pair or create a new one.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 Under </a:t>
            </a:r>
            <a:r>
              <a:rPr lang="en-US" b="1" dirty="0">
                <a:solidFill>
                  <a:srgbClr val="16191F"/>
                </a:solidFill>
                <a:latin typeface="Amazon Ember"/>
              </a:rPr>
              <a:t>Network Setting</a:t>
            </a:r>
            <a:r>
              <a:rPr lang="en-US" dirty="0">
                <a:solidFill>
                  <a:srgbClr val="16191F"/>
                </a:solidFill>
                <a:latin typeface="Amazon Ember"/>
              </a:rPr>
              <a:t>, Edit required and create Security group or select existing one.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Configure Storage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 Go with </a:t>
            </a:r>
            <a:r>
              <a:rPr lang="en-US" b="1" dirty="0">
                <a:solidFill>
                  <a:srgbClr val="16191F"/>
                </a:solidFill>
                <a:latin typeface="Amazon Ember"/>
              </a:rPr>
              <a:t>Advanced setting, </a:t>
            </a:r>
            <a:r>
              <a:rPr lang="en-US" dirty="0">
                <a:solidFill>
                  <a:srgbClr val="16191F"/>
                </a:solidFill>
                <a:latin typeface="Amazon Ember"/>
              </a:rPr>
              <a:t>if required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In the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Summary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panel, choose </a:t>
            </a: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Launch instance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981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ABC3-E855-F647-D931-B04F8D123918}"/>
              </a:ext>
            </a:extLst>
          </p:cNvPr>
          <p:cNvSpPr txBox="1"/>
          <p:nvPr/>
        </p:nvSpPr>
        <p:spPr>
          <a:xfrm>
            <a:off x="467982" y="1407358"/>
            <a:ext cx="11350207" cy="336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Purpose		: t2, m5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Compute-Optimized	: high compute power rather than memory, high CPU to memory ratio. (c4 c5, c6)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Memory-Optimized	: for memory intensive operations, specially database. ( R4, r5 and r6 family)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Storage-Optimized	: Storage optimized EC2 instances are used to support high I/O work load such as         			 parallel processing or MPP data warehouse. (d2,d3,h1,i3)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Accelerated Computing	: It provides compute capacity for very high performant machine learning and 				 scientific workloads that cannot be accommodated within the CPU alone. These 				 workloads can be supported by external hardware like 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0FFF0-5A38-C806-1D90-E062FC0497B7}"/>
              </a:ext>
            </a:extLst>
          </p:cNvPr>
          <p:cNvSpPr txBox="1"/>
          <p:nvPr/>
        </p:nvSpPr>
        <p:spPr>
          <a:xfrm>
            <a:off x="467982" y="415386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Instance Types</a:t>
            </a:r>
          </a:p>
        </p:txBody>
      </p:sp>
    </p:spTree>
    <p:extLst>
      <p:ext uri="{BB962C8B-B14F-4D97-AF65-F5344CB8AC3E}">
        <p14:creationId xmlns:p14="http://schemas.microsoft.com/office/powerpoint/2010/main" val="108189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C070E-3846-3AF1-2FE0-7A5BCDEE67A3}"/>
              </a:ext>
            </a:extLst>
          </p:cNvPr>
          <p:cNvSpPr txBox="1"/>
          <p:nvPr/>
        </p:nvSpPr>
        <p:spPr>
          <a:xfrm>
            <a:off x="433477" y="414869"/>
            <a:ext cx="548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Placement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A9108-BD5E-9560-44F3-FDE6BEB75711}"/>
              </a:ext>
            </a:extLst>
          </p:cNvPr>
          <p:cNvSpPr txBox="1"/>
          <p:nvPr/>
        </p:nvSpPr>
        <p:spPr>
          <a:xfrm>
            <a:off x="433477" y="1217646"/>
            <a:ext cx="11378241" cy="420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instance is created it is spread out across underlying hardware to minimize this correlated failures. 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meet the needs of our workload we can place group of interdependent server based on below strategies.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Cluster 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Logical grouping of instances within a single Availability Zone.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		 C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an span peered VPCs in the same Region.</a:t>
            </a:r>
            <a:r>
              <a:rPr lang="en-US" dirty="0">
                <a:solidFill>
                  <a:srgbClr val="16191F"/>
                </a:solidFill>
                <a:latin typeface="Amazon Ember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	 Placed in the same high-bisection bandwidth segment of the network.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	*for applications that benefit from low network latency, high network throughput, or both.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2400" dirty="0"/>
          </a:p>
        </p:txBody>
      </p:sp>
      <p:pic>
        <p:nvPicPr>
          <p:cNvPr id="4100" name="Picture 4" descr="&#10;                A cluster placement group&#10;            ">
            <a:extLst>
              <a:ext uri="{FF2B5EF4-FFF2-40B4-BE49-F238E27FC236}">
                <a16:creationId xmlns:a16="http://schemas.microsoft.com/office/drawing/2014/main" id="{4D61F5B7-04EC-EF12-DCE6-F2FFCC9A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72" y="4194175"/>
            <a:ext cx="23812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17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7</a:t>
            </a:fld>
            <a:endParaRPr lang="en-IN"/>
          </a:p>
        </p:txBody>
      </p:sp>
      <p:pic>
        <p:nvPicPr>
          <p:cNvPr id="2" name="Picture 2" descr="&#10;                A partition placement group with three partitions&#10;            ">
            <a:extLst>
              <a:ext uri="{FF2B5EF4-FFF2-40B4-BE49-F238E27FC236}">
                <a16:creationId xmlns:a16="http://schemas.microsoft.com/office/drawing/2014/main" id="{DD8053B7-9DBB-4E69-74E0-9260069F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61392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FB36D-4E7C-4C2A-8E7E-67B23663BA75}"/>
              </a:ext>
            </a:extLst>
          </p:cNvPr>
          <p:cNvSpPr txBox="1"/>
          <p:nvPr/>
        </p:nvSpPr>
        <p:spPr>
          <a:xfrm>
            <a:off x="940279" y="826617"/>
            <a:ext cx="9471803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Partition placement group: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EC2 divides each group into logical segments 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	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ach partition within a placement group has its own set of racks.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Each rack has its own network and power source.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16191F"/>
                </a:solidFill>
                <a:latin typeface="Amazon Ember"/>
                <a:cs typeface="Arial" panose="020B0604020202020204" pitchFamily="34" charset="0"/>
              </a:rPr>
              <a:t>	*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used to deploy large distributed and replicated workloads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16191F"/>
                </a:solidFill>
                <a:latin typeface="Amazon Ember"/>
                <a:cs typeface="Arial" panose="020B0604020202020204" pitchFamily="34" charset="0"/>
              </a:rPr>
              <a:t>	</a:t>
            </a:r>
            <a:endParaRPr lang="en-I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C61C6-D4C5-5647-F701-B6A448D1659D}"/>
              </a:ext>
            </a:extLst>
          </p:cNvPr>
          <p:cNvSpPr txBox="1"/>
          <p:nvPr/>
        </p:nvSpPr>
        <p:spPr>
          <a:xfrm>
            <a:off x="776377" y="845715"/>
            <a:ext cx="1041208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Spread Placement Group: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A spread placement group is a group of instances that are each placed on distinct hardware.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	*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reduces the risk of simultaneous failures </a:t>
            </a:r>
            <a:endParaRPr lang="en-IN" dirty="0"/>
          </a:p>
        </p:txBody>
      </p:sp>
      <p:pic>
        <p:nvPicPr>
          <p:cNvPr id="6146" name="Picture 2" descr="&#10;                A spread placement group&#10;            ">
            <a:extLst>
              <a:ext uri="{FF2B5EF4-FFF2-40B4-BE49-F238E27FC236}">
                <a16:creationId xmlns:a16="http://schemas.microsoft.com/office/drawing/2014/main" id="{A7CF6935-52F7-C2C6-2EA8-DD0F86E9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40" y="2898206"/>
            <a:ext cx="7143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8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D2AF-54F5-1B54-2109-10EF79E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392A-99D3-3912-888B-1C1A0E2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E29-7DF1-4DCA-8BA3-4F3A3771FE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681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Shivashankar pujari</dc:creator>
  <cp:lastModifiedBy>Shivashankar pujari</cp:lastModifiedBy>
  <cp:revision>12</cp:revision>
  <dcterms:created xsi:type="dcterms:W3CDTF">2022-11-04T06:34:36Z</dcterms:created>
  <dcterms:modified xsi:type="dcterms:W3CDTF">2022-11-10T04:51:34Z</dcterms:modified>
</cp:coreProperties>
</file>