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EEC8D-D08D-CB31-5E41-E67BAB771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CFEA1-3943-AD61-A8E4-3429588F2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8D9A8-6F2B-C279-FDE9-41A3C605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9C9D-6E8F-486B-B082-5E388F0E8281}" type="datetimeFigureOut">
              <a:rPr lang="en-CA" smtClean="0"/>
              <a:t>2024-12-09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1CE90-8A5C-58CD-1046-A6A4356D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EADFD-41EE-608B-55FF-3BD18315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1ADE-5FD3-4439-815F-0FDB50859F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165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896D-3A3C-24FA-3B4E-C96549617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E1DF5-105E-DB6A-6B39-85356A0CD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03BD8-1A99-C676-C64E-E3022CCF0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9C9D-6E8F-486B-B082-5E388F0E8281}" type="datetimeFigureOut">
              <a:rPr lang="en-CA" smtClean="0"/>
              <a:t>2024-12-09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40F17-36C8-C339-220B-DDCE26EA8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FAA63-4BB2-E1F0-CA6A-93E33288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1ADE-5FD3-4439-815F-0FDB50859F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009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9078C6-3D40-1F6C-3B76-46FCEEDE0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61CD2-6195-D579-5018-2288E0BE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42B35-ECE1-C0BB-316E-1657372B2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9C9D-6E8F-486B-B082-5E388F0E8281}" type="datetimeFigureOut">
              <a:rPr lang="en-CA" smtClean="0"/>
              <a:t>2024-12-09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899D-C797-F7F0-AEF5-ABC26F55B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B7A79-E4E4-904A-AEA8-398E078F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1ADE-5FD3-4439-815F-0FDB50859F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8330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EAB7E-DCAB-E15B-A83F-63DC0802D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76C6B-B0CB-0FE2-F90F-1917301A7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490BF-0231-E472-DCF0-53E6357FD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9C9D-6E8F-486B-B082-5E388F0E8281}" type="datetimeFigureOut">
              <a:rPr lang="en-CA" smtClean="0"/>
              <a:t>2024-12-09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EF309-AFD4-E95E-C6DF-3067F841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4A3F3-5ED3-B7F4-E996-A1197AD0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1ADE-5FD3-4439-815F-0FDB50859F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642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B35A-9DA4-7325-D4B5-ED170623E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89C48-D706-4EBD-1FB6-C747D618E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53B11-F1E1-BE11-B46C-878BDA64F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9C9D-6E8F-486B-B082-5E388F0E8281}" type="datetimeFigureOut">
              <a:rPr lang="en-CA" smtClean="0"/>
              <a:t>2024-12-09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CA689-3672-10A6-4C88-46BDFFE79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30799-F27B-60DC-DCF8-0A6C1E61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1ADE-5FD3-4439-815F-0FDB50859F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349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D519-C5AA-05FC-33B8-A7FF77EF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D7221-74D9-A875-6277-4C90FAF8A8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1C64A-8501-7C14-3095-2CDC58951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E79D6-32BB-630F-A820-C993593F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9C9D-6E8F-486B-B082-5E388F0E8281}" type="datetimeFigureOut">
              <a:rPr lang="en-CA" smtClean="0"/>
              <a:t>2024-12-09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68765-1750-6716-41A6-BDAAE6B4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392B4-87A5-4EEE-AC6F-3424ECAE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1ADE-5FD3-4439-815F-0FDB50859F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825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57C39-90A2-9C0E-459D-EF4A0621E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33B23-B2F7-A704-F3A7-B91FFE790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86433-8F3D-89AA-6C7C-0B61E8ECD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E1BDF9-0147-60A8-0B67-9BBF8C89A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00A14E-F820-B9B1-6717-BAD935EBF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1CEA5A-60A8-C2CA-1F74-FDC08288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9C9D-6E8F-486B-B082-5E388F0E8281}" type="datetimeFigureOut">
              <a:rPr lang="en-CA" smtClean="0"/>
              <a:t>2024-12-09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23059-FEAC-9617-E963-5F40251DC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18ACD-A926-0D0E-AFEE-B0CC5BF0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1ADE-5FD3-4439-815F-0FDB50859F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258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C64B-EA0A-3FDF-B09B-84DAC759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36749D-3FF6-D0E3-AE17-B583E9E2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9C9D-6E8F-486B-B082-5E388F0E8281}" type="datetimeFigureOut">
              <a:rPr lang="en-CA" smtClean="0"/>
              <a:t>2024-12-09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6A73A-FA7D-4483-E6C4-B9B4692E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4E2B28-D03F-6A18-F7FF-6F7D9022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1ADE-5FD3-4439-815F-0FDB50859F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7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35904-F862-2B2A-F849-476284524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9C9D-6E8F-486B-B082-5E388F0E8281}" type="datetimeFigureOut">
              <a:rPr lang="en-CA" smtClean="0"/>
              <a:t>2024-12-09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71846F-8A8F-BED8-1D37-AA3F3513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2D3E1-42AD-F695-AD89-5C9F63CA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1ADE-5FD3-4439-815F-0FDB50859F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546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7E6E-0D9B-81E2-57DC-CE62A5A5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B879-1B5E-1A61-F704-4036A4A7D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120C2-9CF2-00A3-12C3-E39DF34DE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6174D-0DAE-8F8B-62B5-9CCB601FD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9C9D-6E8F-486B-B082-5E388F0E8281}" type="datetimeFigureOut">
              <a:rPr lang="en-CA" smtClean="0"/>
              <a:t>2024-12-09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0F637-7503-1860-20BB-7A6D24F28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4DF9A-6843-4786-C783-ADD8A5A6F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1ADE-5FD3-4439-815F-0FDB50859F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219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8A3CD-5E9D-CB4B-8F7F-9FDD284C1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E29342-CE53-3FC8-D495-5AB78E67F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7A8636-867B-7576-E384-ED0230792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27CD9-2EE9-2AF4-DB0F-51A3E2A8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79C9D-6E8F-486B-B082-5E388F0E8281}" type="datetimeFigureOut">
              <a:rPr lang="en-CA" smtClean="0"/>
              <a:t>2024-12-09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8C9A2-EFE3-7C7D-0ADC-EAF18E27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64F08-FF0E-F837-01D0-9660BA373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91ADE-5FD3-4439-815F-0FDB50859F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0619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B80C9A-009D-B1B3-08FB-A54EB773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54E5B-40CA-2471-DDDD-A83D1A6E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04F15-15A7-BEA4-35FC-D9FABA3A7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279C9D-6E8F-486B-B082-5E388F0E8281}" type="datetimeFigureOut">
              <a:rPr lang="en-CA" smtClean="0"/>
              <a:t>2024-12-09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6F71B-7F25-0DDA-2EBD-B44C3CFC0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EC2EE-2318-0010-CADE-4843F9B75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F91ADE-5FD3-4439-815F-0FDB50859F9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95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604B27-C091-BFF0-F567-C7A9D22203C8}"/>
              </a:ext>
            </a:extLst>
          </p:cNvPr>
          <p:cNvSpPr txBox="1"/>
          <p:nvPr/>
        </p:nvSpPr>
        <p:spPr>
          <a:xfrm>
            <a:off x="1" y="2551837"/>
            <a:ext cx="111989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Overview of the Cloud Architecture for JCS Bank</a:t>
            </a:r>
          </a:p>
          <a:p>
            <a:r>
              <a:rPr lang="en-US" dirty="0"/>
              <a:t>The cloud architecture designed for JCS Bank revolves around leveraging </a:t>
            </a:r>
            <a:r>
              <a:rPr lang="en-US" b="1" dirty="0"/>
              <a:t>Azure Data Lakehouse Architecture</a:t>
            </a:r>
            <a:r>
              <a:rPr lang="en-US" dirty="0"/>
              <a:t> to centralize and process diverse datasets. This system integrates data from multiple touchpoints across the bank's operations—like ATMs, POS systems, marketing platforms, and digital channels—into a unified, scalable, and secure platform. The architecture is designed to facilitate both </a:t>
            </a:r>
            <a:r>
              <a:rPr lang="en-US" b="1" dirty="0"/>
              <a:t>real-time analytics</a:t>
            </a:r>
            <a:r>
              <a:rPr lang="en-US" dirty="0"/>
              <a:t> and </a:t>
            </a:r>
            <a:r>
              <a:rPr lang="en-US" b="1" dirty="0"/>
              <a:t>batch processing</a:t>
            </a:r>
            <a:r>
              <a:rPr lang="en-US" dirty="0"/>
              <a:t>, enabling the bank to achieve operational efficiency, enhance customer experiences, and drive innovation.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0B931D-2593-B402-503B-9FA028F6A118}"/>
              </a:ext>
            </a:extLst>
          </p:cNvPr>
          <p:cNvSpPr/>
          <p:nvPr/>
        </p:nvSpPr>
        <p:spPr>
          <a:xfrm>
            <a:off x="2969342" y="983226"/>
            <a:ext cx="4709652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OVERVIEW </a:t>
            </a:r>
          </a:p>
        </p:txBody>
      </p:sp>
    </p:spTree>
    <p:extLst>
      <p:ext uri="{BB962C8B-B14F-4D97-AF65-F5344CB8AC3E}">
        <p14:creationId xmlns:p14="http://schemas.microsoft.com/office/powerpoint/2010/main" val="405957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31C5B3-00AE-292B-E36D-C0101C402249}"/>
              </a:ext>
            </a:extLst>
          </p:cNvPr>
          <p:cNvSpPr txBox="1"/>
          <p:nvPr/>
        </p:nvSpPr>
        <p:spPr>
          <a:xfrm>
            <a:off x="1209367" y="2274838"/>
            <a:ext cx="886869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Goals and Vision</a:t>
            </a:r>
          </a:p>
          <a:p>
            <a:r>
              <a:rPr lang="en-US" dirty="0"/>
              <a:t>The architecture aims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 </a:t>
            </a:r>
            <a:r>
              <a:rPr lang="en-US" b="1" dirty="0"/>
              <a:t>data-driven decision-making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 operational efficiency and reduce costs through predictive analytics.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 </a:t>
            </a:r>
            <a:r>
              <a:rPr lang="en-US" b="1" dirty="0"/>
              <a:t>customer satisfaction</a:t>
            </a:r>
            <a:r>
              <a:rPr lang="en-US" dirty="0"/>
              <a:t> with personalized experiences and improved service delivery.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 </a:t>
            </a:r>
            <a:r>
              <a:rPr lang="en-US" b="1" dirty="0"/>
              <a:t>regulatory compliance</a:t>
            </a:r>
            <a:r>
              <a:rPr lang="en-US" dirty="0"/>
              <a:t> and secure handling of sensitive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Foster </a:t>
            </a:r>
            <a:r>
              <a:rPr lang="en-US" b="1" dirty="0"/>
              <a:t>continuous innovation</a:t>
            </a:r>
            <a:r>
              <a:rPr lang="en-US" dirty="0"/>
              <a:t> in financial products and services.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6A5EF6-AEDB-A654-6010-4E97E79456EC}"/>
              </a:ext>
            </a:extLst>
          </p:cNvPr>
          <p:cNvSpPr/>
          <p:nvPr/>
        </p:nvSpPr>
        <p:spPr>
          <a:xfrm>
            <a:off x="2585884" y="973394"/>
            <a:ext cx="5417574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GOALS </a:t>
            </a:r>
          </a:p>
        </p:txBody>
      </p:sp>
    </p:spTree>
    <p:extLst>
      <p:ext uri="{BB962C8B-B14F-4D97-AF65-F5344CB8AC3E}">
        <p14:creationId xmlns:p14="http://schemas.microsoft.com/office/powerpoint/2010/main" val="308352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50930C-B8E6-5753-EF97-30A3D2E77846}"/>
              </a:ext>
            </a:extLst>
          </p:cNvPr>
          <p:cNvSpPr txBox="1"/>
          <p:nvPr/>
        </p:nvSpPr>
        <p:spPr>
          <a:xfrm>
            <a:off x="1032387" y="2192704"/>
            <a:ext cx="867205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Key Features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Centralized Data Collection</a:t>
            </a:r>
            <a:r>
              <a:rPr lang="en-US" dirty="0"/>
              <a:t>: Aggregation of data from diverse sources like ATMs, card wallets, POS systems, and marketing platforms into Azure Data Lake.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Real-Time and Batch Processing</a:t>
            </a:r>
            <a:r>
              <a:rPr lang="en-US" dirty="0"/>
              <a:t>: Combines real-time ingestion pipelines and batch ingestion pipelines for flexibility in data handling.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Enhanced Security and Compliance</a:t>
            </a:r>
            <a:r>
              <a:rPr lang="en-US" dirty="0"/>
              <a:t>: Ensures data privacy and compliance with robust security measures.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Scalability and Integration</a:t>
            </a:r>
            <a:r>
              <a:rPr lang="en-US" dirty="0"/>
              <a:t>: Designed for scalable data storage and integration to support the growing data needs of the bank.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Enrichment and Transformation</a:t>
            </a:r>
            <a:r>
              <a:rPr lang="en-US" dirty="0"/>
              <a:t>: Uses a pipeline structure to create enriched datasets across Bronze, Silver, and Gold layers for analysis.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06E42D-BBFC-2B5F-EE0A-E968A503052E}"/>
              </a:ext>
            </a:extLst>
          </p:cNvPr>
          <p:cNvSpPr/>
          <p:nvPr/>
        </p:nvSpPr>
        <p:spPr>
          <a:xfrm>
            <a:off x="2625212" y="975368"/>
            <a:ext cx="591902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1489979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5E9CD2-1290-916B-1D77-5AC955440364}"/>
              </a:ext>
            </a:extLst>
          </p:cNvPr>
          <p:cNvSpPr txBox="1"/>
          <p:nvPr/>
        </p:nvSpPr>
        <p:spPr>
          <a:xfrm>
            <a:off x="934065" y="1307800"/>
            <a:ext cx="91734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Deliverables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Lakehouse Architecture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Bronze Layer</a:t>
            </a:r>
            <a:r>
              <a:rPr lang="en-US" dirty="0"/>
              <a:t>: Raw data ingestion.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Silver Layer</a:t>
            </a:r>
            <a:r>
              <a:rPr lang="en-US" dirty="0"/>
              <a:t>: Curated data for intermediate insights.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Gold Layer</a:t>
            </a:r>
            <a:r>
              <a:rPr lang="en-US" dirty="0"/>
              <a:t>: Aggregated data ready for advanced analytics.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Predictive Models</a:t>
            </a:r>
            <a:r>
              <a:rPr lang="en-US" dirty="0"/>
              <a:t>: Includes predictive maintenance for ATMs and fraud detection systems.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Customer Personalization</a:t>
            </a:r>
            <a:r>
              <a:rPr lang="en-US" dirty="0"/>
              <a:t>: Location-based offers and targeted marketing campaigns.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Operational Insights</a:t>
            </a:r>
            <a:r>
              <a:rPr lang="en-US" dirty="0"/>
              <a:t>: Enhancements like real-time queue updates and cash management.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Dashboards and Analytics</a:t>
            </a:r>
            <a:r>
              <a:rPr lang="en-US" dirty="0"/>
              <a:t>: Power BI dashboards for actionable insights and real-time campaign performance tracking.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E54B1B-BD86-90AC-2B35-46198C499BC4}"/>
              </a:ext>
            </a:extLst>
          </p:cNvPr>
          <p:cNvSpPr/>
          <p:nvPr/>
        </p:nvSpPr>
        <p:spPr>
          <a:xfrm>
            <a:off x="3765754" y="167258"/>
            <a:ext cx="293984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251077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9D3B77-2667-F019-0F56-871AB92A7BEC}"/>
              </a:ext>
            </a:extLst>
          </p:cNvPr>
          <p:cNvSpPr txBox="1"/>
          <p:nvPr/>
        </p:nvSpPr>
        <p:spPr>
          <a:xfrm>
            <a:off x="1661651" y="1957577"/>
            <a:ext cx="763966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/>
              <a:t>Tools Used</a:t>
            </a:r>
          </a:p>
          <a:p>
            <a:pPr>
              <a:buFont typeface="+mj-lt"/>
              <a:buAutoNum type="arabicPeriod"/>
            </a:pPr>
            <a:r>
              <a:rPr lang="en-CA" b="1" dirty="0"/>
              <a:t>Azure Ecosystem</a:t>
            </a:r>
            <a:r>
              <a:rPr lang="en-CA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CA" b="1" dirty="0"/>
              <a:t>Azure Data Lake Storage Gen2</a:t>
            </a:r>
            <a:r>
              <a:rPr lang="en-CA" dirty="0"/>
              <a:t>: Centralized storage for structured and unstructured data.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CA" b="1" dirty="0"/>
              <a:t>Azure Synapse Analytics</a:t>
            </a:r>
            <a:r>
              <a:rPr lang="en-CA" dirty="0"/>
              <a:t>: For data warehousing and analytics.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CA" b="1" dirty="0"/>
              <a:t>Azure Data Factory</a:t>
            </a:r>
            <a:r>
              <a:rPr lang="en-CA" dirty="0"/>
              <a:t>: Data orchestration and pipeline management.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CA" b="1" dirty="0"/>
              <a:t>Azure Stream Analytics</a:t>
            </a:r>
            <a:r>
              <a:rPr lang="en-CA" dirty="0"/>
              <a:t>: Real-time data processing.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CA" b="1" dirty="0"/>
              <a:t>Azure Event Hub</a:t>
            </a:r>
            <a:r>
              <a:rPr lang="en-CA" dirty="0"/>
              <a:t>: Event and telemetry processing.</a:t>
            </a:r>
          </a:p>
          <a:p>
            <a:pPr>
              <a:buFont typeface="+mj-lt"/>
              <a:buAutoNum type="arabicPeriod"/>
            </a:pPr>
            <a:r>
              <a:rPr lang="en-CA" b="1" dirty="0"/>
              <a:t>Delta Lake</a:t>
            </a:r>
            <a:r>
              <a:rPr lang="en-CA" dirty="0"/>
              <a:t>: Optimized for big data processing.</a:t>
            </a:r>
          </a:p>
          <a:p>
            <a:pPr>
              <a:buFont typeface="+mj-lt"/>
              <a:buAutoNum type="arabicPeriod"/>
            </a:pPr>
            <a:r>
              <a:rPr lang="en-CA" b="1" dirty="0"/>
              <a:t>Cosmos Database</a:t>
            </a:r>
            <a:r>
              <a:rPr lang="en-CA" dirty="0"/>
              <a:t>: For transactional and operational data storage.</a:t>
            </a:r>
          </a:p>
          <a:p>
            <a:pPr>
              <a:buFont typeface="+mj-lt"/>
              <a:buAutoNum type="arabicPeriod"/>
            </a:pPr>
            <a:r>
              <a:rPr lang="en-CA" b="1" dirty="0"/>
              <a:t>Power BI</a:t>
            </a:r>
            <a:r>
              <a:rPr lang="en-CA" dirty="0"/>
              <a:t>: Visualization and reporting.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46679-8B10-603F-6C94-4AAD088AE5BC}"/>
              </a:ext>
            </a:extLst>
          </p:cNvPr>
          <p:cNvSpPr/>
          <p:nvPr/>
        </p:nvSpPr>
        <p:spPr>
          <a:xfrm>
            <a:off x="2782529" y="530941"/>
            <a:ext cx="489646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TOOLS USED </a:t>
            </a:r>
          </a:p>
        </p:txBody>
      </p:sp>
    </p:spTree>
    <p:extLst>
      <p:ext uri="{BB962C8B-B14F-4D97-AF65-F5344CB8AC3E}">
        <p14:creationId xmlns:p14="http://schemas.microsoft.com/office/powerpoint/2010/main" val="690458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E5D601-C3E3-54DE-6C68-D69EBBF6AB10}"/>
              </a:ext>
            </a:extLst>
          </p:cNvPr>
          <p:cNvSpPr txBox="1"/>
          <p:nvPr/>
        </p:nvSpPr>
        <p:spPr>
          <a:xfrm>
            <a:off x="806245" y="1760932"/>
            <a:ext cx="99109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Key Benefits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Informed Decision-Making</a:t>
            </a:r>
            <a:r>
              <a:rPr lang="en-US" dirty="0"/>
              <a:t>: Unified view of customer behavior and operational metrics supports data-driven decisions.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Fraud Prevention</a:t>
            </a:r>
            <a:r>
              <a:rPr lang="en-US" dirty="0"/>
              <a:t>: Real-time detection of unusual patterns enhances security.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Operational Efficiency</a:t>
            </a:r>
            <a:r>
              <a:rPr lang="en-US" dirty="0"/>
              <a:t>: Improved ATM uptime and cost reduction via predictive analytics.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Customer Satisfaction</a:t>
            </a:r>
            <a:r>
              <a:rPr lang="en-US" dirty="0"/>
              <a:t>: Personalized offers and enhanced in-branch experiences.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Marketing ROI</a:t>
            </a:r>
            <a:r>
              <a:rPr lang="en-US" dirty="0"/>
              <a:t>: Optimized campaign performance through detailed analysis of customer responses.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Innovation and Growth</a:t>
            </a:r>
            <a:r>
              <a:rPr lang="en-US" dirty="0"/>
              <a:t>: Enables the development of new products and services by leveraging analytics.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64C435-CB72-57E9-E94F-072AB2159174}"/>
              </a:ext>
            </a:extLst>
          </p:cNvPr>
          <p:cNvSpPr/>
          <p:nvPr/>
        </p:nvSpPr>
        <p:spPr>
          <a:xfrm>
            <a:off x="3755923" y="737419"/>
            <a:ext cx="344129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BENEFITS </a:t>
            </a:r>
          </a:p>
        </p:txBody>
      </p:sp>
    </p:spTree>
    <p:extLst>
      <p:ext uri="{BB962C8B-B14F-4D97-AF65-F5344CB8AC3E}">
        <p14:creationId xmlns:p14="http://schemas.microsoft.com/office/powerpoint/2010/main" val="3009210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353E6F9D-44E1-DCCB-79B8-C604F390DB93}"/>
              </a:ext>
            </a:extLst>
          </p:cNvPr>
          <p:cNvSpPr/>
          <p:nvPr/>
        </p:nvSpPr>
        <p:spPr>
          <a:xfrm>
            <a:off x="3502731" y="1542402"/>
            <a:ext cx="5186842" cy="23879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66797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504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Sakinder Singh .</dc:creator>
  <cp:lastModifiedBy>Sakinder Singh .</cp:lastModifiedBy>
  <cp:revision>1</cp:revision>
  <dcterms:created xsi:type="dcterms:W3CDTF">2024-12-09T08:54:35Z</dcterms:created>
  <dcterms:modified xsi:type="dcterms:W3CDTF">2024-12-09T09:02:57Z</dcterms:modified>
</cp:coreProperties>
</file>