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4"/>
  </p:notesMasterIdLst>
  <p:handoutMasterIdLst>
    <p:handoutMasterId r:id="rId15"/>
  </p:handoutMasterIdLst>
  <p:sldIdLst>
    <p:sldId id="256" r:id="rId2"/>
    <p:sldId id="259" r:id="rId3"/>
    <p:sldId id="267" r:id="rId4"/>
    <p:sldId id="266" r:id="rId5"/>
    <p:sldId id="265" r:id="rId6"/>
    <p:sldId id="257" r:id="rId7"/>
    <p:sldId id="258" r:id="rId8"/>
    <p:sldId id="270" r:id="rId9"/>
    <p:sldId id="260" r:id="rId10"/>
    <p:sldId id="269" r:id="rId11"/>
    <p:sldId id="268" r:id="rId12"/>
    <p:sldId id="261" r:id="rId13"/>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00" userDrawn="1">
          <p15:clr>
            <a:srgbClr val="A4A3A4"/>
          </p15:clr>
        </p15:guide>
        <p15:guide id="2" pos="2784"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B7F7D1"/>
    <a:srgbClr val="CCECFF"/>
    <a:srgbClr val="003399"/>
    <a:srgbClr val="0033CC"/>
    <a:srgbClr val="0066FF"/>
    <a:srgbClr val="66CCFF"/>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5" autoAdjust="0"/>
    <p:restoredTop sz="94629" autoAdjust="0"/>
  </p:normalViewPr>
  <p:slideViewPr>
    <p:cSldViewPr showGuides="1">
      <p:cViewPr varScale="1">
        <p:scale>
          <a:sx n="108" d="100"/>
          <a:sy n="108" d="100"/>
        </p:scale>
        <p:origin x="816" y="96"/>
      </p:cViewPr>
      <p:guideLst>
        <p:guide orient="horz" pos="2400"/>
        <p:guide pos="278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45" d="100"/>
          <a:sy n="45" d="100"/>
        </p:scale>
        <p:origin x="-1998"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D99C36D5-B09B-45EB-A2F8-F3846A1B7BE3}" type="slidenum">
              <a:rPr lang="en-US"/>
              <a:pPr/>
              <a:t>‹#›</a:t>
            </a:fld>
            <a:endParaRPr lang="en-US"/>
          </a:p>
        </p:txBody>
      </p:sp>
    </p:spTree>
    <p:extLst>
      <p:ext uri="{BB962C8B-B14F-4D97-AF65-F5344CB8AC3E}">
        <p14:creationId xmlns:p14="http://schemas.microsoft.com/office/powerpoint/2010/main" val="2379383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en-US"/>
              <a:t>*</a:t>
            </a:r>
            <a:endParaRPr 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t>07/16/96</a:t>
            </a:r>
            <a:endParaRPr lang="en-US" sz="1200" i="0"/>
          </a:p>
        </p:txBody>
      </p:sp>
      <p:sp>
        <p:nvSpPr>
          <p:cNvPr id="2052" name="Rectangle 4"/>
          <p:cNvSpPr>
            <a:spLocks noGrp="1" noRot="1" noChangeAspect="1" noChangeArrowheads="1"/>
          </p:cNvSpPr>
          <p:nvPr>
            <p:ph type="sldImg" idx="2"/>
          </p:nvPr>
        </p:nvSpPr>
        <p:spPr bwMode="auto">
          <a:xfrm>
            <a:off x="1177925" y="696913"/>
            <a:ext cx="4641850"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en-US"/>
              <a:t>*</a:t>
            </a:r>
            <a:endParaRPr 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t>##</a:t>
            </a:r>
            <a:endParaRPr lang="en-US" sz="1200" i="0"/>
          </a:p>
        </p:txBody>
      </p:sp>
    </p:spTree>
    <p:extLst>
      <p:ext uri="{BB962C8B-B14F-4D97-AF65-F5344CB8AC3E}">
        <p14:creationId xmlns:p14="http://schemas.microsoft.com/office/powerpoint/2010/main" val="94572710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3"/>
          <p:cNvSpPr>
            <a:spLocks noGrp="1" noChangeArrowheads="1"/>
          </p:cNvSpPr>
          <p:nvPr>
            <p:ph type="dt" idx="1"/>
          </p:nvPr>
        </p:nvSpPr>
        <p:spPr>
          <a:ln/>
        </p:spPr>
        <p:txBody>
          <a:bodyPr/>
          <a:lstStyle/>
          <a:p>
            <a:r>
              <a:rPr lang="en-US"/>
              <a:t>07/16/96</a:t>
            </a:r>
            <a:endParaRPr lang="en-US" sz="1200" i="0"/>
          </a:p>
        </p:txBody>
      </p:sp>
      <p:sp>
        <p:nvSpPr>
          <p:cNvPr id="6" name="Rectangle 6"/>
          <p:cNvSpPr>
            <a:spLocks noGrp="1" noChangeArrowheads="1"/>
          </p:cNvSpPr>
          <p:nvPr>
            <p:ph type="ftr" sz="quarter" idx="4"/>
          </p:nvPr>
        </p:nvSpPr>
        <p:spPr>
          <a:ln/>
        </p:spPr>
        <p:txBody>
          <a:bodyPr/>
          <a:lstStyle/>
          <a:p>
            <a:r>
              <a:rPr lang="en-US"/>
              <a:t>*</a:t>
            </a:r>
            <a:endParaRPr lang="en-US" sz="1200" i="0"/>
          </a:p>
        </p:txBody>
      </p:sp>
      <p:sp>
        <p:nvSpPr>
          <p:cNvPr id="7" name="Rectangle 7"/>
          <p:cNvSpPr>
            <a:spLocks noGrp="1" noChangeArrowheads="1"/>
          </p:cNvSpPr>
          <p:nvPr>
            <p:ph type="sldNum" sz="quarter" idx="5"/>
          </p:nvPr>
        </p:nvSpPr>
        <p:spPr>
          <a:ln/>
        </p:spPr>
        <p:txBody>
          <a:bodyPr/>
          <a:lstStyle/>
          <a:p>
            <a:r>
              <a:rPr lang="en-US"/>
              <a:t>##</a:t>
            </a:r>
            <a:endParaRPr lang="en-US"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382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a:t>
            </a:r>
            <a:endParaRPr lang="en-US" sz="1200" i="0"/>
          </a:p>
        </p:txBody>
      </p:sp>
      <p:sp>
        <p:nvSpPr>
          <p:cNvPr id="5" name="Date Placeholder 4"/>
          <p:cNvSpPr>
            <a:spLocks noGrp="1"/>
          </p:cNvSpPr>
          <p:nvPr>
            <p:ph type="dt" idx="11"/>
          </p:nvPr>
        </p:nvSpPr>
        <p:spPr/>
        <p:txBody>
          <a:bodyPr/>
          <a:lstStyle/>
          <a:p>
            <a:r>
              <a:rPr lang="en-US" smtClean="0"/>
              <a:t>07/16/96</a:t>
            </a:r>
            <a:endParaRPr lang="en-US" sz="1200" i="0"/>
          </a:p>
        </p:txBody>
      </p:sp>
      <p:sp>
        <p:nvSpPr>
          <p:cNvPr id="6" name="Footer Placeholder 5"/>
          <p:cNvSpPr>
            <a:spLocks noGrp="1"/>
          </p:cNvSpPr>
          <p:nvPr>
            <p:ph type="ftr" sz="quarter" idx="12"/>
          </p:nvPr>
        </p:nvSpPr>
        <p:spPr/>
        <p:txBody>
          <a:bodyPr/>
          <a:lstStyle/>
          <a:p>
            <a:r>
              <a:rPr lang="en-US" smtClean="0"/>
              <a:t>*</a:t>
            </a:r>
            <a:endParaRPr lang="en-US" sz="1200" i="0"/>
          </a:p>
        </p:txBody>
      </p:sp>
      <p:sp>
        <p:nvSpPr>
          <p:cNvPr id="7" name="Slide Number Placeholder 6"/>
          <p:cNvSpPr>
            <a:spLocks noGrp="1"/>
          </p:cNvSpPr>
          <p:nvPr>
            <p:ph type="sldNum" sz="quarter" idx="13"/>
          </p:nvPr>
        </p:nvSpPr>
        <p:spPr/>
        <p:txBody>
          <a:bodyPr/>
          <a:lstStyle/>
          <a:p>
            <a:r>
              <a:rPr lang="en-US" smtClean="0"/>
              <a:t>##</a:t>
            </a:r>
            <a:endParaRPr lang="en-US" sz="1200" i="0"/>
          </a:p>
        </p:txBody>
      </p:sp>
    </p:spTree>
    <p:extLst>
      <p:ext uri="{BB962C8B-B14F-4D97-AF65-F5344CB8AC3E}">
        <p14:creationId xmlns:p14="http://schemas.microsoft.com/office/powerpoint/2010/main" val="260083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438400"/>
            <a:ext cx="9009063" cy="1052513"/>
            <a:chOff x="0" y="1536"/>
            <a:chExt cx="5675" cy="663"/>
          </a:xfrm>
        </p:grpSpPr>
        <p:grpSp>
          <p:nvGrpSpPr>
            <p:cNvPr id="3584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46"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E69EF5A-9920-4187-AE52-4B94F6604B4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385459-7782-47A4-96FF-4F3A434A0767}" type="slidenum">
              <a:rPr lang="en-US"/>
              <a:pPr/>
              <a:t>‹#›</a:t>
            </a:fld>
            <a:endParaRPr lang="en-US"/>
          </a:p>
        </p:txBody>
      </p:sp>
    </p:spTree>
    <p:extLst>
      <p:ext uri="{BB962C8B-B14F-4D97-AF65-F5344CB8AC3E}">
        <p14:creationId xmlns:p14="http://schemas.microsoft.com/office/powerpoint/2010/main" val="289031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72D806-608F-4E05-94BB-479A251D1869}" type="slidenum">
              <a:rPr lang="en-US"/>
              <a:pPr/>
              <a:t>‹#›</a:t>
            </a:fld>
            <a:endParaRPr lang="en-US"/>
          </a:p>
        </p:txBody>
      </p:sp>
    </p:spTree>
    <p:extLst>
      <p:ext uri="{BB962C8B-B14F-4D97-AF65-F5344CB8AC3E}">
        <p14:creationId xmlns:p14="http://schemas.microsoft.com/office/powerpoint/2010/main" val="62782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01ACE4-221A-4095-8E56-03477193AAFF}" type="slidenum">
              <a:rPr lang="en-US"/>
              <a:pPr/>
              <a:t>‹#›</a:t>
            </a:fld>
            <a:endParaRPr lang="en-US"/>
          </a:p>
        </p:txBody>
      </p:sp>
    </p:spTree>
    <p:extLst>
      <p:ext uri="{BB962C8B-B14F-4D97-AF65-F5344CB8AC3E}">
        <p14:creationId xmlns:p14="http://schemas.microsoft.com/office/powerpoint/2010/main" val="38112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0346FF1-489B-4FFA-A0E3-99DA14DD106B}" type="slidenum">
              <a:rPr lang="en-US"/>
              <a:pPr/>
              <a:t>‹#›</a:t>
            </a:fld>
            <a:endParaRPr lang="en-US"/>
          </a:p>
        </p:txBody>
      </p:sp>
    </p:spTree>
    <p:extLst>
      <p:ext uri="{BB962C8B-B14F-4D97-AF65-F5344CB8AC3E}">
        <p14:creationId xmlns:p14="http://schemas.microsoft.com/office/powerpoint/2010/main" val="40554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F0359F-AE8C-4F60-A7E1-BE1B6A48048F}" type="slidenum">
              <a:rPr lang="en-US"/>
              <a:pPr/>
              <a:t>‹#›</a:t>
            </a:fld>
            <a:endParaRPr lang="en-US"/>
          </a:p>
        </p:txBody>
      </p:sp>
    </p:spTree>
    <p:extLst>
      <p:ext uri="{BB962C8B-B14F-4D97-AF65-F5344CB8AC3E}">
        <p14:creationId xmlns:p14="http://schemas.microsoft.com/office/powerpoint/2010/main" val="19909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59D17A6-364F-4B97-852E-AECBCC912165}" type="slidenum">
              <a:rPr lang="en-US"/>
              <a:pPr/>
              <a:t>‹#›</a:t>
            </a:fld>
            <a:endParaRPr lang="en-US"/>
          </a:p>
        </p:txBody>
      </p:sp>
    </p:spTree>
    <p:extLst>
      <p:ext uri="{BB962C8B-B14F-4D97-AF65-F5344CB8AC3E}">
        <p14:creationId xmlns:p14="http://schemas.microsoft.com/office/powerpoint/2010/main" val="92853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1FE827D-8C80-4615-9090-0F5BA43CAC35}" type="slidenum">
              <a:rPr lang="en-US"/>
              <a:pPr/>
              <a:t>‹#›</a:t>
            </a:fld>
            <a:endParaRPr lang="en-US"/>
          </a:p>
        </p:txBody>
      </p:sp>
    </p:spTree>
    <p:extLst>
      <p:ext uri="{BB962C8B-B14F-4D97-AF65-F5344CB8AC3E}">
        <p14:creationId xmlns:p14="http://schemas.microsoft.com/office/powerpoint/2010/main" val="33498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5E1ED7-584A-44D7-B273-A631EF9347CE}" type="slidenum">
              <a:rPr lang="en-US"/>
              <a:pPr/>
              <a:t>‹#›</a:t>
            </a:fld>
            <a:endParaRPr lang="en-US"/>
          </a:p>
        </p:txBody>
      </p:sp>
    </p:spTree>
    <p:extLst>
      <p:ext uri="{BB962C8B-B14F-4D97-AF65-F5344CB8AC3E}">
        <p14:creationId xmlns:p14="http://schemas.microsoft.com/office/powerpoint/2010/main" val="136434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82D6A15-4F1A-4899-82C2-CE17E16B2653}" type="slidenum">
              <a:rPr lang="en-US"/>
              <a:pPr/>
              <a:t>‹#›</a:t>
            </a:fld>
            <a:endParaRPr lang="en-US"/>
          </a:p>
        </p:txBody>
      </p:sp>
    </p:spTree>
    <p:extLst>
      <p:ext uri="{BB962C8B-B14F-4D97-AF65-F5344CB8AC3E}">
        <p14:creationId xmlns:p14="http://schemas.microsoft.com/office/powerpoint/2010/main" val="35048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D430E07-91B7-4257-94B6-26198D142BF6}" type="slidenum">
              <a:rPr lang="en-US"/>
              <a:pPr/>
              <a:t>‹#›</a:t>
            </a:fld>
            <a:endParaRPr lang="en-US"/>
          </a:p>
        </p:txBody>
      </p:sp>
    </p:spTree>
    <p:extLst>
      <p:ext uri="{BB962C8B-B14F-4D97-AF65-F5344CB8AC3E}">
        <p14:creationId xmlns:p14="http://schemas.microsoft.com/office/powerpoint/2010/main" val="119513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endParaRPr lang="en-US"/>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AF0BE389-3CE4-4106-B43F-9CBFCA10260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43000" y="838200"/>
            <a:ext cx="7315200" cy="2147888"/>
          </a:xfrm>
        </p:spPr>
        <p:txBody>
          <a:bodyPr/>
          <a:lstStyle/>
          <a:p>
            <a:r>
              <a:rPr lang="en-US" dirty="0" smtClean="0"/>
              <a:t>IEC </a:t>
            </a:r>
            <a:r>
              <a:rPr lang="en-US" dirty="0" smtClean="0"/>
              <a:t>61850 </a:t>
            </a:r>
            <a:r>
              <a:rPr lang="en-US" dirty="0" smtClean="0"/>
              <a:t>and </a:t>
            </a:r>
            <a:r>
              <a:rPr lang="en-US" dirty="0" smtClean="0"/>
              <a:t>61970     OPC UA Server  Development </a:t>
            </a:r>
            <a:r>
              <a:rPr lang="en-US" dirty="0" smtClean="0"/>
              <a:t>and Testing</a:t>
            </a:r>
            <a:endParaRPr lang="en-US" dirty="0"/>
          </a:p>
        </p:txBody>
      </p:sp>
      <p:sp>
        <p:nvSpPr>
          <p:cNvPr id="2" name="Subtitle 1"/>
          <p:cNvSpPr>
            <a:spLocks noGrp="1"/>
          </p:cNvSpPr>
          <p:nvPr>
            <p:ph type="subTitle" idx="1"/>
          </p:nvPr>
        </p:nvSpPr>
        <p:spPr/>
        <p:txBody>
          <a:bodyP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9" y="214313"/>
            <a:ext cx="7644044" cy="1462087"/>
          </a:xfrm>
          <a:noFill/>
          <a:ln/>
        </p:spPr>
        <p:txBody>
          <a:bodyPr lIns="92075" tIns="46038" rIns="92075" bIns="46038" anchor="ctr"/>
          <a:lstStyle/>
          <a:p>
            <a:r>
              <a:rPr lang="en-US" dirty="0" smtClean="0"/>
              <a:t>Developing OPC UA Test Scripts and Servers</a:t>
            </a:r>
            <a:endParaRPr lang="en-US" dirty="0"/>
          </a:p>
        </p:txBody>
      </p:sp>
      <p:sp>
        <p:nvSpPr>
          <p:cNvPr id="29" name="Folded Corner 28"/>
          <p:cNvSpPr/>
          <p:nvPr/>
        </p:nvSpPr>
        <p:spPr bwMode="auto">
          <a:xfrm>
            <a:off x="5410200" y="2667000"/>
            <a:ext cx="1905000"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a:t>
            </a:r>
            <a:r>
              <a:rPr lang="en-US" dirty="0" smtClean="0"/>
              <a:t> with </a:t>
            </a:r>
            <a:r>
              <a:rPr lang="en-US" dirty="0" smtClean="0"/>
              <a:t>types only</a:t>
            </a:r>
            <a:endParaRPr lang="en-US" dirty="0"/>
          </a:p>
        </p:txBody>
      </p:sp>
      <p:sp>
        <p:nvSpPr>
          <p:cNvPr id="36" name="Oval 35"/>
          <p:cNvSpPr/>
          <p:nvPr/>
        </p:nvSpPr>
        <p:spPr bwMode="auto">
          <a:xfrm>
            <a:off x="7566837" y="251903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OPCF Test Script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Gen</a:t>
            </a:r>
          </a:p>
        </p:txBody>
      </p:sp>
      <p:sp>
        <p:nvSpPr>
          <p:cNvPr id="37" name="Oval 36"/>
          <p:cNvSpPr/>
          <p:nvPr/>
        </p:nvSpPr>
        <p:spPr bwMode="auto">
          <a:xfrm>
            <a:off x="5638800" y="4343400"/>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CAS Model Designer</a:t>
            </a:r>
            <a:endParaRPr kumimoji="0" lang="en-US" sz="1800" b="0" i="0" u="none" strike="noStrike" cap="none" normalizeH="0" baseline="0" dirty="0" smtClean="0">
              <a:ln>
                <a:noFill/>
              </a:ln>
              <a:solidFill>
                <a:schemeClr val="tx1"/>
              </a:solidFill>
              <a:effectLst/>
              <a:latin typeface="Arial" charset="0"/>
            </a:endParaRPr>
          </a:p>
        </p:txBody>
      </p:sp>
      <p:cxnSp>
        <p:nvCxnSpPr>
          <p:cNvPr id="38" name="Straight Arrow Connector 37"/>
          <p:cNvCxnSpPr>
            <a:stCxn id="29" idx="3"/>
            <a:endCxn id="36" idx="2"/>
          </p:cNvCxnSpPr>
          <p:nvPr/>
        </p:nvCxnSpPr>
        <p:spPr bwMode="auto">
          <a:xfrm>
            <a:off x="7315200" y="3124200"/>
            <a:ext cx="251637" cy="22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a:stCxn id="2" idx="6"/>
            <a:endCxn id="29" idx="1"/>
          </p:cNvCxnSpPr>
          <p:nvPr/>
        </p:nvCxnSpPr>
        <p:spPr bwMode="auto">
          <a:xfrm flipV="1">
            <a:off x="5132028" y="3124200"/>
            <a:ext cx="278172" cy="44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olded Corner 30"/>
          <p:cNvSpPr/>
          <p:nvPr/>
        </p:nvSpPr>
        <p:spPr bwMode="auto">
          <a:xfrm>
            <a:off x="1655335" y="2667000"/>
            <a:ext cx="1206969"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61850 or 61970 UML</a:t>
            </a:r>
            <a:endParaRPr lang="en-US" dirty="0"/>
          </a:p>
        </p:txBody>
      </p:sp>
      <p:sp>
        <p:nvSpPr>
          <p:cNvPr id="33" name="Freeform 32"/>
          <p:cNvSpPr/>
          <p:nvPr/>
        </p:nvSpPr>
        <p:spPr bwMode="auto">
          <a:xfrm flipH="1">
            <a:off x="1353887" y="2971800"/>
            <a:ext cx="301448" cy="147171"/>
          </a:xfrm>
          <a:custGeom>
            <a:avLst/>
            <a:gdLst>
              <a:gd name="connsiteX0" fmla="*/ 0 w 1038225"/>
              <a:gd name="connsiteY0" fmla="*/ 200184 h 238011"/>
              <a:gd name="connsiteX1" fmla="*/ 581025 w 1038225"/>
              <a:gd name="connsiteY1" fmla="*/ 159 h 238011"/>
              <a:gd name="connsiteX2" fmla="*/ 733425 w 1038225"/>
              <a:gd name="connsiteY2" fmla="*/ 228759 h 238011"/>
              <a:gd name="connsiteX3" fmla="*/ 1038225 w 1038225"/>
              <a:gd name="connsiteY3" fmla="*/ 171609 h 238011"/>
            </a:gdLst>
            <a:ahLst/>
            <a:cxnLst>
              <a:cxn ang="0">
                <a:pos x="connsiteX0" y="connsiteY0"/>
              </a:cxn>
              <a:cxn ang="0">
                <a:pos x="connsiteX1" y="connsiteY1"/>
              </a:cxn>
              <a:cxn ang="0">
                <a:pos x="connsiteX2" y="connsiteY2"/>
              </a:cxn>
              <a:cxn ang="0">
                <a:pos x="connsiteX3" y="connsiteY3"/>
              </a:cxn>
            </a:cxnLst>
            <a:rect l="l" t="t" r="r" b="b"/>
            <a:pathLst>
              <a:path w="1038225" h="238011">
                <a:moveTo>
                  <a:pt x="0" y="200184"/>
                </a:moveTo>
                <a:cubicBezTo>
                  <a:pt x="229394" y="97790"/>
                  <a:pt x="458788" y="-4603"/>
                  <a:pt x="581025" y="159"/>
                </a:cubicBezTo>
                <a:cubicBezTo>
                  <a:pt x="703262" y="4921"/>
                  <a:pt x="657225" y="200184"/>
                  <a:pt x="733425" y="228759"/>
                </a:cubicBezTo>
                <a:cubicBezTo>
                  <a:pt x="809625" y="257334"/>
                  <a:pt x="923925" y="214471"/>
                  <a:pt x="1038225" y="171609"/>
                </a:cubicBezTo>
              </a:path>
            </a:pathLst>
          </a:custGeom>
          <a:noFill/>
          <a:ln w="952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a:xfrm>
            <a:off x="152400" y="2895600"/>
            <a:ext cx="1295365" cy="400110"/>
          </a:xfrm>
          <a:prstGeom prst="rect">
            <a:avLst/>
          </a:prstGeom>
          <a:noFill/>
        </p:spPr>
        <p:txBody>
          <a:bodyPr wrap="square" rtlCol="0">
            <a:spAutoFit/>
          </a:bodyPr>
          <a:lstStyle/>
          <a:p>
            <a:pPr algn="ctr">
              <a:lnSpc>
                <a:spcPts val="1200"/>
              </a:lnSpc>
            </a:pPr>
            <a:r>
              <a:rPr lang="en-US" sz="1400" dirty="0" smtClean="0"/>
              <a:t>Contains type data only</a:t>
            </a:r>
            <a:endParaRPr lang="en-US" sz="1400" dirty="0"/>
          </a:p>
        </p:txBody>
      </p:sp>
      <p:cxnSp>
        <p:nvCxnSpPr>
          <p:cNvPr id="39" name="Straight Arrow Connector 38"/>
          <p:cNvCxnSpPr>
            <a:stCxn id="31" idx="3"/>
            <a:endCxn id="2" idx="2"/>
          </p:cNvCxnSpPr>
          <p:nvPr/>
        </p:nvCxnSpPr>
        <p:spPr bwMode="auto">
          <a:xfrm>
            <a:off x="2862304" y="3124200"/>
            <a:ext cx="440924" cy="44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1"/>
          <p:cNvSpPr/>
          <p:nvPr/>
        </p:nvSpPr>
        <p:spPr bwMode="auto">
          <a:xfrm>
            <a:off x="3303228" y="2519039"/>
            <a:ext cx="1828800" cy="1219200"/>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Offis</a:t>
            </a:r>
            <a:r>
              <a:rPr kumimoji="0" lang="en-US" sz="1800" b="0" i="0" u="none" strike="noStrike" cap="none" normalizeH="0" baseline="0" dirty="0" smtClean="0">
                <a:ln>
                  <a:noFill/>
                </a:ln>
                <a:solidFill>
                  <a:schemeClr val="tx1"/>
                </a:solidFill>
                <a:effectLst/>
                <a:latin typeface="Arial" charset="0"/>
              </a:rPr>
              <a:t> </a:t>
            </a:r>
            <a:r>
              <a:rPr lang="en-US" dirty="0" err="1" smtClean="0"/>
              <a:t>UML</a:t>
            </a:r>
            <a:r>
              <a:rPr kumimoji="0" lang="en-US" sz="1800" b="0" i="0" u="none" strike="noStrike" cap="none" normalizeH="0" baseline="0" dirty="0" err="1" smtClean="0">
                <a:ln>
                  <a:noFill/>
                </a:ln>
                <a:solidFill>
                  <a:schemeClr val="tx1"/>
                </a:solidFill>
                <a:effectLst/>
                <a:latin typeface="Arial" charset="0"/>
              </a:rPr>
              <a:t>baT</a:t>
            </a:r>
            <a:r>
              <a:rPr lang="en-US" dirty="0" smtClean="0"/>
              <a:t>  (EA tool plug-in)</a:t>
            </a:r>
            <a:endParaRPr kumimoji="0" lang="en-US" sz="1800" b="0" i="0" u="none" strike="noStrike" cap="none" normalizeH="0" baseline="0" dirty="0" smtClean="0">
              <a:ln>
                <a:noFill/>
              </a:ln>
              <a:solidFill>
                <a:schemeClr val="tx1"/>
              </a:solidFill>
              <a:effectLst/>
              <a:latin typeface="Arial" charset="0"/>
            </a:endParaRPr>
          </a:p>
        </p:txBody>
      </p:sp>
      <p:cxnSp>
        <p:nvCxnSpPr>
          <p:cNvPr id="23" name="Straight Arrow Connector 22"/>
          <p:cNvCxnSpPr>
            <a:stCxn id="29" idx="2"/>
            <a:endCxn id="37" idx="0"/>
          </p:cNvCxnSpPr>
          <p:nvPr/>
        </p:nvCxnSpPr>
        <p:spPr bwMode="auto">
          <a:xfrm flipH="1">
            <a:off x="6324600" y="3581400"/>
            <a:ext cx="38100" cy="762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Folded Corner 31"/>
          <p:cNvSpPr/>
          <p:nvPr/>
        </p:nvSpPr>
        <p:spPr bwMode="auto">
          <a:xfrm>
            <a:off x="7086600" y="5791200"/>
            <a:ext cx="1905000"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UA companion spec outline</a:t>
            </a:r>
            <a:endParaRPr lang="en-US" dirty="0"/>
          </a:p>
        </p:txBody>
      </p:sp>
      <p:cxnSp>
        <p:nvCxnSpPr>
          <p:cNvPr id="12" name="Straight Arrow Connector 11"/>
          <p:cNvCxnSpPr>
            <a:endCxn id="32" idx="0"/>
          </p:cNvCxnSpPr>
          <p:nvPr/>
        </p:nvCxnSpPr>
        <p:spPr bwMode="auto">
          <a:xfrm>
            <a:off x="6934200" y="5181600"/>
            <a:ext cx="1104900" cy="609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1752128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9" y="214313"/>
            <a:ext cx="7644044" cy="1462087"/>
          </a:xfrm>
          <a:noFill/>
          <a:ln/>
        </p:spPr>
        <p:txBody>
          <a:bodyPr lIns="92075" tIns="46038" rIns="92075" bIns="46038" anchor="ctr"/>
          <a:lstStyle/>
          <a:p>
            <a:r>
              <a:rPr lang="en-US" dirty="0" smtClean="0"/>
              <a:t>Developing OPC UA Test Scripts and Servers</a:t>
            </a:r>
            <a:endParaRPr lang="en-US" dirty="0"/>
          </a:p>
        </p:txBody>
      </p:sp>
      <p:sp>
        <p:nvSpPr>
          <p:cNvPr id="28" name="Folded Corner 27"/>
          <p:cNvSpPr/>
          <p:nvPr/>
        </p:nvSpPr>
        <p:spPr bwMode="auto">
          <a:xfrm>
            <a:off x="5410200" y="4965576"/>
            <a:ext cx="1905000" cy="1346447"/>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a:t>
            </a:r>
            <a:r>
              <a:rPr lang="en-US" dirty="0" smtClean="0"/>
              <a:t> with </a:t>
            </a:r>
            <a:r>
              <a:rPr lang="en-US" dirty="0" smtClean="0"/>
              <a:t>instances </a:t>
            </a:r>
            <a:r>
              <a:rPr lang="en-US" dirty="0" smtClean="0"/>
              <a:t>(and </a:t>
            </a:r>
            <a:r>
              <a:rPr lang="en-US" dirty="0" smtClean="0"/>
              <a:t>SCL (custom)</a:t>
            </a:r>
            <a:r>
              <a:rPr lang="en-US" dirty="0" smtClean="0"/>
              <a:t> </a:t>
            </a:r>
            <a:r>
              <a:rPr lang="en-US" dirty="0" smtClean="0"/>
              <a:t>type </a:t>
            </a:r>
            <a:r>
              <a:rPr lang="en-US" dirty="0" smtClean="0"/>
              <a:t>info) </a:t>
            </a:r>
            <a:endParaRPr lang="en-US" dirty="0"/>
          </a:p>
        </p:txBody>
      </p:sp>
      <p:sp>
        <p:nvSpPr>
          <p:cNvPr id="36" name="Oval 35"/>
          <p:cNvSpPr/>
          <p:nvPr/>
        </p:nvSpPr>
        <p:spPr bwMode="auto">
          <a:xfrm>
            <a:off x="7566837" y="251903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OPCF Test Script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Gen</a:t>
            </a:r>
          </a:p>
        </p:txBody>
      </p:sp>
      <p:sp>
        <p:nvSpPr>
          <p:cNvPr id="37" name="Oval 36"/>
          <p:cNvSpPr/>
          <p:nvPr/>
        </p:nvSpPr>
        <p:spPr bwMode="auto">
          <a:xfrm>
            <a:off x="7568609" y="503141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Off the shelf</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Server Toolkit</a:t>
            </a:r>
          </a:p>
        </p:txBody>
      </p:sp>
      <p:cxnSp>
        <p:nvCxnSpPr>
          <p:cNvPr id="43" name="Straight Arrow Connector 42"/>
          <p:cNvCxnSpPr>
            <a:stCxn id="28" idx="3"/>
            <a:endCxn id="37" idx="2"/>
          </p:cNvCxnSpPr>
          <p:nvPr/>
        </p:nvCxnSpPr>
        <p:spPr bwMode="auto">
          <a:xfrm>
            <a:off x="7315200" y="5638800"/>
            <a:ext cx="253409"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Oval 5"/>
          <p:cNvSpPr/>
          <p:nvPr/>
        </p:nvSpPr>
        <p:spPr bwMode="auto">
          <a:xfrm>
            <a:off x="3303228" y="5034963"/>
            <a:ext cx="18288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HQ/GCS </a:t>
            </a:r>
            <a:r>
              <a:rPr kumimoji="0" lang="en-US" sz="1800" b="0" i="0" u="none" strike="noStrike" cap="none" normalizeH="0" dirty="0" smtClean="0">
                <a:ln>
                  <a:noFill/>
                </a:ln>
                <a:solidFill>
                  <a:schemeClr val="tx1"/>
                </a:solidFill>
                <a:effectLst/>
                <a:latin typeface="Arial" charset="0"/>
              </a:rPr>
              <a:t> XSL</a:t>
            </a:r>
          </a:p>
          <a:p>
            <a:pPr marL="0" marR="0" indent="0" algn="ctr" defTabSz="914400" rtl="0" eaLnBrk="0" fontAlgn="base" latinLnBrk="0" hangingPunct="0">
              <a:lnSpc>
                <a:spcPct val="100000"/>
              </a:lnSpc>
              <a:spcBef>
                <a:spcPct val="0"/>
              </a:spcBef>
              <a:spcAft>
                <a:spcPct val="0"/>
              </a:spcAft>
              <a:buClrTx/>
              <a:buSzTx/>
              <a:buFontTx/>
              <a:buNone/>
              <a:tabLst/>
            </a:pPr>
            <a:r>
              <a:rPr lang="en-US" baseline="0" dirty="0" smtClean="0"/>
              <a:t>Transform</a:t>
            </a:r>
            <a:endParaRPr kumimoji="0" lang="en-US" sz="1800" b="0" i="0" u="none" strike="noStrike" cap="none" normalizeH="0" baseline="0" dirty="0" smtClean="0">
              <a:ln>
                <a:noFill/>
              </a:ln>
              <a:solidFill>
                <a:schemeClr val="tx1"/>
              </a:solidFill>
              <a:effectLst/>
              <a:latin typeface="Arial" charset="0"/>
            </a:endParaRPr>
          </a:p>
        </p:txBody>
      </p:sp>
      <p:sp>
        <p:nvSpPr>
          <p:cNvPr id="3" name="Folded Corner 2"/>
          <p:cNvSpPr/>
          <p:nvPr/>
        </p:nvSpPr>
        <p:spPr bwMode="auto">
          <a:xfrm>
            <a:off x="1643104" y="5185144"/>
            <a:ext cx="1252496"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SCL</a:t>
            </a:r>
          </a:p>
          <a:p>
            <a:pPr algn="ctr"/>
            <a:r>
              <a:rPr lang="en-US" dirty="0" smtClean="0"/>
              <a:t>CID/SCD </a:t>
            </a:r>
            <a:r>
              <a:rPr lang="en-US" dirty="0" smtClean="0"/>
              <a:t>or CIM XML</a:t>
            </a:r>
            <a:endParaRPr lang="en-US" dirty="0"/>
          </a:p>
        </p:txBody>
      </p:sp>
      <p:cxnSp>
        <p:nvCxnSpPr>
          <p:cNvPr id="8" name="Straight Arrow Connector 7"/>
          <p:cNvCxnSpPr>
            <a:stCxn id="3" idx="3"/>
            <a:endCxn id="6" idx="2"/>
          </p:cNvCxnSpPr>
          <p:nvPr/>
        </p:nvCxnSpPr>
        <p:spPr bwMode="auto">
          <a:xfrm>
            <a:off x="2895600" y="5642344"/>
            <a:ext cx="407628"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6" idx="6"/>
            <a:endCxn id="28" idx="1"/>
          </p:cNvCxnSpPr>
          <p:nvPr/>
        </p:nvCxnSpPr>
        <p:spPr bwMode="auto">
          <a:xfrm flipV="1">
            <a:off x="5132028" y="5638800"/>
            <a:ext cx="278172" cy="354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44"/>
          <p:cNvSpPr/>
          <p:nvPr/>
        </p:nvSpPr>
        <p:spPr bwMode="auto">
          <a:xfrm rot="20280725" flipH="1">
            <a:off x="1498815" y="5644647"/>
            <a:ext cx="149997" cy="45719"/>
          </a:xfrm>
          <a:custGeom>
            <a:avLst/>
            <a:gdLst>
              <a:gd name="connsiteX0" fmla="*/ 0 w 1038225"/>
              <a:gd name="connsiteY0" fmla="*/ 200184 h 238011"/>
              <a:gd name="connsiteX1" fmla="*/ 581025 w 1038225"/>
              <a:gd name="connsiteY1" fmla="*/ 159 h 238011"/>
              <a:gd name="connsiteX2" fmla="*/ 733425 w 1038225"/>
              <a:gd name="connsiteY2" fmla="*/ 228759 h 238011"/>
              <a:gd name="connsiteX3" fmla="*/ 1038225 w 1038225"/>
              <a:gd name="connsiteY3" fmla="*/ 171609 h 238011"/>
            </a:gdLst>
            <a:ahLst/>
            <a:cxnLst>
              <a:cxn ang="0">
                <a:pos x="connsiteX0" y="connsiteY0"/>
              </a:cxn>
              <a:cxn ang="0">
                <a:pos x="connsiteX1" y="connsiteY1"/>
              </a:cxn>
              <a:cxn ang="0">
                <a:pos x="connsiteX2" y="connsiteY2"/>
              </a:cxn>
              <a:cxn ang="0">
                <a:pos x="connsiteX3" y="connsiteY3"/>
              </a:cxn>
            </a:cxnLst>
            <a:rect l="l" t="t" r="r" b="b"/>
            <a:pathLst>
              <a:path w="1038225" h="238011">
                <a:moveTo>
                  <a:pt x="0" y="200184"/>
                </a:moveTo>
                <a:cubicBezTo>
                  <a:pt x="229394" y="97790"/>
                  <a:pt x="458788" y="-4603"/>
                  <a:pt x="581025" y="159"/>
                </a:cubicBezTo>
                <a:cubicBezTo>
                  <a:pt x="703262" y="4921"/>
                  <a:pt x="657225" y="200184"/>
                  <a:pt x="733425" y="228759"/>
                </a:cubicBezTo>
                <a:cubicBezTo>
                  <a:pt x="809625" y="257334"/>
                  <a:pt x="923925" y="214471"/>
                  <a:pt x="1038225" y="171609"/>
                </a:cubicBezTo>
              </a:path>
            </a:pathLst>
          </a:custGeom>
          <a:noFill/>
          <a:ln w="952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TextBox 45"/>
          <p:cNvSpPr txBox="1"/>
          <p:nvPr/>
        </p:nvSpPr>
        <p:spPr>
          <a:xfrm>
            <a:off x="76200" y="5310426"/>
            <a:ext cx="1594558" cy="710259"/>
          </a:xfrm>
          <a:prstGeom prst="rect">
            <a:avLst/>
          </a:prstGeom>
          <a:noFill/>
        </p:spPr>
        <p:txBody>
          <a:bodyPr wrap="square" rtlCol="0">
            <a:spAutoFit/>
          </a:bodyPr>
          <a:lstStyle/>
          <a:p>
            <a:pPr algn="ctr">
              <a:lnSpc>
                <a:spcPts val="1200"/>
              </a:lnSpc>
            </a:pPr>
            <a:r>
              <a:rPr lang="en-US" sz="1400" dirty="0" smtClean="0"/>
              <a:t>Contains </a:t>
            </a:r>
            <a:r>
              <a:rPr lang="en-US" sz="1400" dirty="0" smtClean="0"/>
              <a:t>instance data </a:t>
            </a:r>
            <a:r>
              <a:rPr lang="en-US" sz="1400" dirty="0" smtClean="0"/>
              <a:t>(SCL types are </a:t>
            </a:r>
            <a:r>
              <a:rPr lang="en-US" sz="1400" dirty="0" smtClean="0"/>
              <a:t>reverse engineered)</a:t>
            </a:r>
            <a:endParaRPr lang="en-US" sz="1400" dirty="0"/>
          </a:p>
        </p:txBody>
      </p:sp>
      <p:cxnSp>
        <p:nvCxnSpPr>
          <p:cNvPr id="23" name="Straight Arrow Connector 22"/>
          <p:cNvCxnSpPr/>
          <p:nvPr/>
        </p:nvCxnSpPr>
        <p:spPr bwMode="auto">
          <a:xfrm flipV="1">
            <a:off x="7315200" y="3733800"/>
            <a:ext cx="609600" cy="1219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05233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8" rIns="92075" bIns="46038" anchor="ctr"/>
          <a:lstStyle/>
          <a:p>
            <a:r>
              <a:rPr lang="en-US" dirty="0" smtClean="0"/>
              <a:t>Creating OPC UA </a:t>
            </a:r>
            <a:r>
              <a:rPr lang="en-US" dirty="0" err="1" smtClean="0"/>
              <a:t>NodeSet</a:t>
            </a:r>
            <a:r>
              <a:rPr lang="en-US" dirty="0" smtClean="0"/>
              <a:t>  XML and CTT Test Scripts</a:t>
            </a:r>
            <a:endParaRPr lang="en-US" dirty="0"/>
          </a:p>
        </p:txBody>
      </p:sp>
      <p:sp>
        <p:nvSpPr>
          <p:cNvPr id="28" name="Folded Corner 27"/>
          <p:cNvSpPr/>
          <p:nvPr/>
        </p:nvSpPr>
        <p:spPr bwMode="auto">
          <a:xfrm>
            <a:off x="533400" y="4419600"/>
            <a:ext cx="1905000" cy="16002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with instances  </a:t>
            </a:r>
            <a:r>
              <a:rPr lang="en-US" dirty="0" smtClean="0"/>
              <a:t>(and </a:t>
            </a:r>
            <a:r>
              <a:rPr lang="en-US" dirty="0" smtClean="0"/>
              <a:t>a subset of type info from </a:t>
            </a:r>
            <a:r>
              <a:rPr lang="en-US" dirty="0" smtClean="0"/>
              <a:t>SCL XML) </a:t>
            </a:r>
            <a:endParaRPr lang="en-US" dirty="0"/>
          </a:p>
        </p:txBody>
      </p:sp>
      <p:sp>
        <p:nvSpPr>
          <p:cNvPr id="29" name="Folded Corner 28"/>
          <p:cNvSpPr/>
          <p:nvPr/>
        </p:nvSpPr>
        <p:spPr bwMode="auto">
          <a:xfrm>
            <a:off x="548936" y="2738019"/>
            <a:ext cx="1905000" cy="1346447"/>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with types only from UML</a:t>
            </a:r>
            <a:endParaRPr lang="en-US" dirty="0"/>
          </a:p>
        </p:txBody>
      </p:sp>
      <p:sp>
        <p:nvSpPr>
          <p:cNvPr id="36" name="Oval 35"/>
          <p:cNvSpPr/>
          <p:nvPr/>
        </p:nvSpPr>
        <p:spPr bwMode="auto">
          <a:xfrm>
            <a:off x="3711236" y="2803862"/>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Test Script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Gen</a:t>
            </a:r>
          </a:p>
        </p:txBody>
      </p:sp>
      <p:sp>
        <p:nvSpPr>
          <p:cNvPr id="37" name="Oval 36"/>
          <p:cNvSpPr/>
          <p:nvPr/>
        </p:nvSpPr>
        <p:spPr bwMode="auto">
          <a:xfrm>
            <a:off x="3711236" y="4626447"/>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Off the Shelf</a:t>
            </a:r>
            <a:r>
              <a:rPr kumimoji="0" lang="en-US" sz="1800" b="0" i="0" u="none" strike="noStrike" cap="none" normalizeH="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Arial" charset="0"/>
              </a:rPr>
              <a:t>Server Toolkit</a:t>
            </a:r>
          </a:p>
        </p:txBody>
      </p:sp>
      <p:cxnSp>
        <p:nvCxnSpPr>
          <p:cNvPr id="38" name="Straight Arrow Connector 37"/>
          <p:cNvCxnSpPr>
            <a:stCxn id="29" idx="3"/>
            <a:endCxn id="36" idx="2"/>
          </p:cNvCxnSpPr>
          <p:nvPr/>
        </p:nvCxnSpPr>
        <p:spPr bwMode="auto">
          <a:xfrm>
            <a:off x="2453936" y="3411243"/>
            <a:ext cx="12573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28" idx="3"/>
            <a:endCxn id="37" idx="2"/>
          </p:cNvCxnSpPr>
          <p:nvPr/>
        </p:nvCxnSpPr>
        <p:spPr bwMode="auto">
          <a:xfrm>
            <a:off x="2438400" y="5219700"/>
            <a:ext cx="1272836" cy="1412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8"/>
          <p:cNvSpPr/>
          <p:nvPr/>
        </p:nvSpPr>
        <p:spPr bwMode="auto">
          <a:xfrm>
            <a:off x="6683036" y="2438400"/>
            <a:ext cx="1775164"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Compliance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TestTool</a:t>
            </a:r>
            <a:endParaRPr kumimoji="0" lang="en-US" sz="18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6683036" y="4876800"/>
            <a:ext cx="1775164"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Server</a:t>
            </a:r>
          </a:p>
        </p:txBody>
      </p:sp>
      <p:sp>
        <p:nvSpPr>
          <p:cNvPr id="18" name="Down Arrow 17"/>
          <p:cNvSpPr/>
          <p:nvPr/>
        </p:nvSpPr>
        <p:spPr bwMode="auto">
          <a:xfrm>
            <a:off x="7216436" y="3653160"/>
            <a:ext cx="708364" cy="122363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TEST</a:t>
            </a:r>
          </a:p>
        </p:txBody>
      </p:sp>
      <p:cxnSp>
        <p:nvCxnSpPr>
          <p:cNvPr id="25" name="Straight Arrow Connector 24"/>
          <p:cNvCxnSpPr>
            <a:stCxn id="36" idx="6"/>
            <a:endCxn id="39" idx="2"/>
          </p:cNvCxnSpPr>
          <p:nvPr/>
        </p:nvCxnSpPr>
        <p:spPr bwMode="auto">
          <a:xfrm flipV="1">
            <a:off x="5082836" y="3045781"/>
            <a:ext cx="1600200" cy="3654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a:stCxn id="37" idx="6"/>
            <a:endCxn id="42" idx="2"/>
          </p:cNvCxnSpPr>
          <p:nvPr/>
        </p:nvCxnSpPr>
        <p:spPr bwMode="auto">
          <a:xfrm>
            <a:off x="5082836" y="5233828"/>
            <a:ext cx="1600200" cy="2503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Straight Arrow Connector 2"/>
          <p:cNvCxnSpPr/>
          <p:nvPr/>
        </p:nvCxnSpPr>
        <p:spPr bwMode="auto">
          <a:xfrm flipV="1">
            <a:off x="2514600" y="3657600"/>
            <a:ext cx="1295400" cy="838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9838691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8" rIns="92075" bIns="46038" anchor="ctr"/>
          <a:lstStyle/>
          <a:p>
            <a:r>
              <a:rPr lang="en-US" dirty="0" smtClean="0"/>
              <a:t>IEC 61850 and 61970 CIM</a:t>
            </a:r>
            <a:endParaRPr lang="en-US" dirty="0"/>
          </a:p>
        </p:txBody>
      </p:sp>
      <p:sp>
        <p:nvSpPr>
          <p:cNvPr id="2" name="Content Placeholder 1"/>
          <p:cNvSpPr>
            <a:spLocks noGrp="1"/>
          </p:cNvSpPr>
          <p:nvPr>
            <p:ph idx="1"/>
          </p:nvPr>
        </p:nvSpPr>
        <p:spPr>
          <a:xfrm>
            <a:off x="457200" y="2283781"/>
            <a:ext cx="7772400" cy="4572000"/>
          </a:xfrm>
        </p:spPr>
        <p:txBody>
          <a:bodyPr/>
          <a:lstStyle/>
          <a:p>
            <a:r>
              <a:rPr lang="en-US" sz="2800" dirty="0" smtClean="0"/>
              <a:t>IEC 61850 and IEC 61970 </a:t>
            </a:r>
            <a:r>
              <a:rPr lang="en-US" sz="2800" dirty="0" smtClean="0"/>
              <a:t>type data is defined </a:t>
            </a:r>
            <a:r>
              <a:rPr lang="en-US" sz="2800" dirty="0" smtClean="0"/>
              <a:t>using UML (Enterprise Architect)</a:t>
            </a:r>
          </a:p>
          <a:p>
            <a:r>
              <a:rPr lang="en-US" sz="2800" dirty="0" smtClean="0"/>
              <a:t>IEC 61850 SCL and IEC 61970 CIM instance data can be exchanged using XML</a:t>
            </a:r>
          </a:p>
          <a:p>
            <a:endParaRPr lang="en-US" sz="2800" dirty="0" smtClean="0"/>
          </a:p>
          <a:p>
            <a:r>
              <a:rPr lang="en-US" sz="2800" dirty="0" smtClean="0"/>
              <a:t>This presentation discusses how IEC 61850 and 61970 servers that expose data using OPC UA can be developed and tested using this standard UML and XML.</a:t>
            </a:r>
            <a:endParaRPr lang="en-US" sz="2800" dirty="0"/>
          </a:p>
        </p:txBody>
      </p:sp>
    </p:spTree>
    <p:extLst>
      <p:ext uri="{BB962C8B-B14F-4D97-AF65-F5344CB8AC3E}">
        <p14:creationId xmlns:p14="http://schemas.microsoft.com/office/powerpoint/2010/main" val="65794682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vs XML</a:t>
            </a:r>
            <a:endParaRPr lang="en-US" dirty="0"/>
          </a:p>
        </p:txBody>
      </p:sp>
      <p:sp>
        <p:nvSpPr>
          <p:cNvPr id="7" name="Folded Corner 6"/>
          <p:cNvSpPr/>
          <p:nvPr/>
        </p:nvSpPr>
        <p:spPr bwMode="auto">
          <a:xfrm>
            <a:off x="1101813" y="2514600"/>
            <a:ext cx="1905000" cy="533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61850 UML</a:t>
            </a:r>
            <a:endParaRPr lang="en-US" dirty="0"/>
          </a:p>
        </p:txBody>
      </p:sp>
      <p:sp>
        <p:nvSpPr>
          <p:cNvPr id="8" name="Folded Corner 7"/>
          <p:cNvSpPr/>
          <p:nvPr/>
        </p:nvSpPr>
        <p:spPr bwMode="auto">
          <a:xfrm>
            <a:off x="1117349" y="5715000"/>
            <a:ext cx="1905000" cy="533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61850 SCL</a:t>
            </a:r>
            <a:endParaRPr lang="en-US" dirty="0"/>
          </a:p>
        </p:txBody>
      </p:sp>
      <p:cxnSp>
        <p:nvCxnSpPr>
          <p:cNvPr id="10" name="Straight Arrow Connector 9"/>
          <p:cNvCxnSpPr>
            <a:stCxn id="7" idx="2"/>
            <a:endCxn id="8" idx="0"/>
          </p:cNvCxnSpPr>
          <p:nvPr/>
        </p:nvCxnSpPr>
        <p:spPr bwMode="auto">
          <a:xfrm>
            <a:off x="2054313" y="3048000"/>
            <a:ext cx="15536" cy="2667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381000" y="3352800"/>
            <a:ext cx="3429000" cy="2215991"/>
          </a:xfrm>
          <a:prstGeom prst="rect">
            <a:avLst/>
          </a:prstGeom>
          <a:solidFill>
            <a:schemeClr val="bg1"/>
          </a:solidFill>
        </p:spPr>
        <p:txBody>
          <a:bodyPr wrap="square" lIns="0" tIns="0" rIns="0" bIns="0" rtlCol="0">
            <a:spAutoFit/>
          </a:bodyPr>
          <a:lstStyle/>
          <a:p>
            <a:pPr algn="ctr"/>
            <a:r>
              <a:rPr lang="en-US" sz="1600" dirty="0" smtClean="0"/>
              <a:t>SCL CID/SCD can be seen as an instantiation of the UML model.  The SCL model (XSD) will not contain all UML types (LNs, DOs) and will also define custom XML types based on the UML types.  </a:t>
            </a:r>
            <a:r>
              <a:rPr lang="en-US" sz="1600" i="1" dirty="0" smtClean="0"/>
              <a:t>These </a:t>
            </a:r>
            <a:r>
              <a:rPr lang="en-US" sz="1600" dirty="0" smtClean="0"/>
              <a:t>models can be linked via shared type names. SCD files also contain “</a:t>
            </a:r>
            <a:r>
              <a:rPr lang="en-US" sz="1600" dirty="0" err="1" smtClean="0"/>
              <a:t>CIMish</a:t>
            </a:r>
            <a:r>
              <a:rPr lang="en-US" sz="1600" dirty="0" smtClean="0"/>
              <a:t>” substation data</a:t>
            </a:r>
            <a:endParaRPr lang="en-US" sz="1600" dirty="0"/>
          </a:p>
        </p:txBody>
      </p:sp>
      <p:sp>
        <p:nvSpPr>
          <p:cNvPr id="19" name="Folded Corner 18"/>
          <p:cNvSpPr/>
          <p:nvPr/>
        </p:nvSpPr>
        <p:spPr bwMode="auto">
          <a:xfrm>
            <a:off x="5943600" y="2514600"/>
            <a:ext cx="1905000" cy="533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61970 UML</a:t>
            </a:r>
            <a:endParaRPr lang="en-US" dirty="0"/>
          </a:p>
        </p:txBody>
      </p:sp>
      <p:sp>
        <p:nvSpPr>
          <p:cNvPr id="20" name="Folded Corner 19"/>
          <p:cNvSpPr/>
          <p:nvPr/>
        </p:nvSpPr>
        <p:spPr bwMode="auto">
          <a:xfrm>
            <a:off x="5959136" y="5715000"/>
            <a:ext cx="1905000" cy="533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61970       CIM XML</a:t>
            </a:r>
            <a:endParaRPr lang="en-US" dirty="0"/>
          </a:p>
        </p:txBody>
      </p:sp>
      <p:cxnSp>
        <p:nvCxnSpPr>
          <p:cNvPr id="21" name="Straight Arrow Connector 20"/>
          <p:cNvCxnSpPr>
            <a:stCxn id="19" idx="2"/>
            <a:endCxn id="20" idx="0"/>
          </p:cNvCxnSpPr>
          <p:nvPr/>
        </p:nvCxnSpPr>
        <p:spPr bwMode="auto">
          <a:xfrm>
            <a:off x="6896100" y="3048000"/>
            <a:ext cx="15536" cy="2667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5410200" y="3657600"/>
            <a:ext cx="3063536" cy="1477328"/>
          </a:xfrm>
          <a:prstGeom prst="rect">
            <a:avLst/>
          </a:prstGeom>
          <a:solidFill>
            <a:schemeClr val="bg1"/>
          </a:solidFill>
        </p:spPr>
        <p:txBody>
          <a:bodyPr wrap="square" lIns="0" tIns="0" rIns="0" bIns="0" rtlCol="0">
            <a:spAutoFit/>
          </a:bodyPr>
          <a:lstStyle/>
          <a:p>
            <a:pPr algn="ctr"/>
            <a:r>
              <a:rPr lang="en-US" sz="1600" dirty="0" smtClean="0"/>
              <a:t>CIM XML can be seen as an instantiation of the UML model.  The CIM XML model will not contain all UML types (classes and attributes) and will typically not define custom types.</a:t>
            </a:r>
            <a:endParaRPr lang="en-US" sz="1600" dirty="0"/>
          </a:p>
        </p:txBody>
      </p:sp>
    </p:spTree>
    <p:extLst>
      <p:ext uri="{BB962C8B-B14F-4D97-AF65-F5344CB8AC3E}">
        <p14:creationId xmlns:p14="http://schemas.microsoft.com/office/powerpoint/2010/main" val="630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52487"/>
          </a:xfrm>
        </p:spPr>
        <p:txBody>
          <a:bodyPr/>
          <a:lstStyle/>
          <a:p>
            <a:r>
              <a:rPr lang="en-US" sz="3600" dirty="0" smtClean="0"/>
              <a:t>Two IEC 61850 Gateway Use Cases</a:t>
            </a:r>
            <a:endParaRPr lang="en-US" sz="3600" dirty="0"/>
          </a:p>
        </p:txBody>
      </p:sp>
      <p:sp>
        <p:nvSpPr>
          <p:cNvPr id="4" name="Oval 3"/>
          <p:cNvSpPr/>
          <p:nvPr/>
        </p:nvSpPr>
        <p:spPr bwMode="auto">
          <a:xfrm>
            <a:off x="609600" y="2209800"/>
            <a:ext cx="1295400" cy="1295400"/>
          </a:xfrm>
          <a:prstGeom prst="ellipse">
            <a:avLst/>
          </a:prstGeom>
          <a:solidFill>
            <a:srgbClr val="CCE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Existing IEC 61850 Servers</a:t>
            </a:r>
            <a:endParaRPr kumimoji="0" lang="en-US" sz="1400" b="0"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609600" y="4038600"/>
            <a:ext cx="1295400" cy="1295400"/>
          </a:xfrm>
          <a:prstGeom prst="ellipse">
            <a:avLst/>
          </a:prstGeom>
          <a:solidFill>
            <a:srgbClr val="CCE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Existing Non IEC 61850 Servers</a:t>
            </a:r>
            <a:endParaRPr kumimoji="0" lang="en-US" sz="14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695700" y="2209800"/>
            <a:ext cx="2324100" cy="1295400"/>
          </a:xfrm>
          <a:prstGeom prst="rect">
            <a:avLst/>
          </a:prstGeom>
          <a:solidFill>
            <a:srgbClr val="B7F7D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Gateway</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t>o</a:t>
            </a:r>
            <a:r>
              <a:rPr lang="en-US" sz="1400" dirty="0" smtClean="0"/>
              <a:t>nly exposes runtime model</a:t>
            </a:r>
            <a:endParaRPr kumimoji="0" lang="en-US" sz="1400" b="0" i="0" u="none" strike="noStrike" cap="none" normalizeH="0" baseline="0" dirty="0" smtClean="0">
              <a:ln>
                <a:noFill/>
              </a:ln>
              <a:solidFill>
                <a:schemeClr val="tx1"/>
              </a:solidFill>
              <a:effectLst/>
            </a:endParaRPr>
          </a:p>
        </p:txBody>
      </p:sp>
      <p:sp>
        <p:nvSpPr>
          <p:cNvPr id="7" name="Rectangle 6"/>
          <p:cNvSpPr/>
          <p:nvPr/>
        </p:nvSpPr>
        <p:spPr bwMode="auto">
          <a:xfrm>
            <a:off x="3695700" y="4038600"/>
            <a:ext cx="2324100" cy="1295400"/>
          </a:xfrm>
          <a:prstGeom prst="rect">
            <a:avLst/>
          </a:prstGeom>
          <a:solidFill>
            <a:srgbClr val="B7F7D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Gateway can</a:t>
            </a:r>
            <a:r>
              <a:rPr kumimoji="0" lang="en-US" sz="1400" b="0" i="0" u="none" strike="noStrike" cap="none" normalizeH="0" dirty="0" smtClean="0">
                <a:ln>
                  <a:noFill/>
                </a:ln>
                <a:solidFill>
                  <a:schemeClr val="tx1"/>
                </a:solidFill>
                <a:effectLst/>
                <a:latin typeface="Arial" charset="0"/>
              </a:rPr>
              <a:t> expose substation configuration and relationship of custom types to UML types</a:t>
            </a:r>
            <a:endParaRPr kumimoji="0" lang="en-US" sz="1400" b="0" i="0" u="none" strike="noStrike" cap="none" normalizeH="0" baseline="0" dirty="0" smtClean="0">
              <a:ln>
                <a:noFill/>
              </a:ln>
              <a:solidFill>
                <a:schemeClr val="tx1"/>
              </a:solidFill>
              <a:effectLst/>
              <a:latin typeface="Arial" charset="0"/>
            </a:endParaRPr>
          </a:p>
        </p:txBody>
      </p:sp>
      <p:cxnSp>
        <p:nvCxnSpPr>
          <p:cNvPr id="9" name="Straight Arrow Connector 8"/>
          <p:cNvCxnSpPr>
            <a:stCxn id="4" idx="6"/>
            <a:endCxn id="6" idx="1"/>
          </p:cNvCxnSpPr>
          <p:nvPr/>
        </p:nvCxnSpPr>
        <p:spPr bwMode="auto">
          <a:xfrm>
            <a:off x="1905000" y="2857500"/>
            <a:ext cx="1790700" cy="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981200" y="2057400"/>
            <a:ext cx="1524000" cy="830997"/>
          </a:xfrm>
          <a:prstGeom prst="rect">
            <a:avLst/>
          </a:prstGeom>
          <a:noFill/>
        </p:spPr>
        <p:txBody>
          <a:bodyPr wrap="square" rtlCol="0">
            <a:spAutoFit/>
          </a:bodyPr>
          <a:lstStyle/>
          <a:p>
            <a:pPr algn="ctr"/>
            <a:r>
              <a:rPr lang="en-US" sz="1200" dirty="0" smtClean="0"/>
              <a:t>MMS used to expose IEC 61850 Run-time model (SCL CID)</a:t>
            </a:r>
            <a:endParaRPr lang="en-US" sz="1200" dirty="0"/>
          </a:p>
        </p:txBody>
      </p:sp>
      <p:sp>
        <p:nvSpPr>
          <p:cNvPr id="13" name="TextBox 12"/>
          <p:cNvSpPr txBox="1"/>
          <p:nvPr/>
        </p:nvSpPr>
        <p:spPr>
          <a:xfrm>
            <a:off x="1981200" y="4038600"/>
            <a:ext cx="1371600" cy="646331"/>
          </a:xfrm>
          <a:prstGeom prst="rect">
            <a:avLst/>
          </a:prstGeom>
          <a:noFill/>
        </p:spPr>
        <p:txBody>
          <a:bodyPr wrap="square" rtlCol="0">
            <a:spAutoFit/>
          </a:bodyPr>
          <a:lstStyle/>
          <a:p>
            <a:pPr algn="ctr"/>
            <a:r>
              <a:rPr lang="en-US" sz="1200" dirty="0" smtClean="0"/>
              <a:t>IEC 61850 runtime model not available</a:t>
            </a:r>
            <a:endParaRPr lang="en-US" sz="1200" dirty="0"/>
          </a:p>
        </p:txBody>
      </p:sp>
      <p:cxnSp>
        <p:nvCxnSpPr>
          <p:cNvPr id="14" name="Straight Arrow Connector 13"/>
          <p:cNvCxnSpPr>
            <a:stCxn id="5" idx="6"/>
            <a:endCxn id="7" idx="1"/>
          </p:cNvCxnSpPr>
          <p:nvPr/>
        </p:nvCxnSpPr>
        <p:spPr bwMode="auto">
          <a:xfrm>
            <a:off x="1905000" y="4686300"/>
            <a:ext cx="1790700" cy="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Freeform 17"/>
          <p:cNvSpPr/>
          <p:nvPr/>
        </p:nvSpPr>
        <p:spPr bwMode="auto">
          <a:xfrm rot="1023073">
            <a:off x="4435506" y="5298522"/>
            <a:ext cx="221687" cy="470517"/>
          </a:xfrm>
          <a:custGeom>
            <a:avLst/>
            <a:gdLst>
              <a:gd name="connsiteX0" fmla="*/ 0 w 221687"/>
              <a:gd name="connsiteY0" fmla="*/ 470517 h 470517"/>
              <a:gd name="connsiteX1" fmla="*/ 213064 w 221687"/>
              <a:gd name="connsiteY1" fmla="*/ 301841 h 470517"/>
              <a:gd name="connsiteX2" fmla="*/ 159798 w 221687"/>
              <a:gd name="connsiteY2" fmla="*/ 0 h 470517"/>
            </a:gdLst>
            <a:ahLst/>
            <a:cxnLst>
              <a:cxn ang="0">
                <a:pos x="connsiteX0" y="connsiteY0"/>
              </a:cxn>
              <a:cxn ang="0">
                <a:pos x="connsiteX1" y="connsiteY1"/>
              </a:cxn>
              <a:cxn ang="0">
                <a:pos x="connsiteX2" y="connsiteY2"/>
              </a:cxn>
            </a:cxnLst>
            <a:rect l="l" t="t" r="r" b="b"/>
            <a:pathLst>
              <a:path w="221687" h="470517">
                <a:moveTo>
                  <a:pt x="0" y="470517"/>
                </a:moveTo>
                <a:cubicBezTo>
                  <a:pt x="93215" y="425388"/>
                  <a:pt x="186431" y="380260"/>
                  <a:pt x="213064" y="301841"/>
                </a:cubicBezTo>
                <a:cubicBezTo>
                  <a:pt x="239697" y="223421"/>
                  <a:pt x="199747" y="111710"/>
                  <a:pt x="159798" y="0"/>
                </a:cubicBezTo>
              </a:path>
            </a:pathLst>
          </a:custGeom>
          <a:noFill/>
          <a:ln w="9525"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3238500" y="5562600"/>
            <a:ext cx="1371600" cy="276999"/>
          </a:xfrm>
          <a:prstGeom prst="rect">
            <a:avLst/>
          </a:prstGeom>
          <a:noFill/>
        </p:spPr>
        <p:txBody>
          <a:bodyPr wrap="square" rtlCol="0">
            <a:spAutoFit/>
          </a:bodyPr>
          <a:lstStyle/>
          <a:p>
            <a:r>
              <a:rPr lang="en-US" sz="1200" dirty="0" smtClean="0"/>
              <a:t>SCL CID/SCD</a:t>
            </a:r>
            <a:endParaRPr lang="en-US" sz="1200" dirty="0"/>
          </a:p>
        </p:txBody>
      </p:sp>
      <p:sp>
        <p:nvSpPr>
          <p:cNvPr id="22" name="Freeform 21"/>
          <p:cNvSpPr/>
          <p:nvPr/>
        </p:nvSpPr>
        <p:spPr bwMode="auto">
          <a:xfrm rot="1023073">
            <a:off x="4781924" y="5285146"/>
            <a:ext cx="315390" cy="859710"/>
          </a:xfrm>
          <a:custGeom>
            <a:avLst/>
            <a:gdLst>
              <a:gd name="connsiteX0" fmla="*/ 0 w 221687"/>
              <a:gd name="connsiteY0" fmla="*/ 470517 h 470517"/>
              <a:gd name="connsiteX1" fmla="*/ 213064 w 221687"/>
              <a:gd name="connsiteY1" fmla="*/ 301841 h 470517"/>
              <a:gd name="connsiteX2" fmla="*/ 159798 w 221687"/>
              <a:gd name="connsiteY2" fmla="*/ 0 h 470517"/>
            </a:gdLst>
            <a:ahLst/>
            <a:cxnLst>
              <a:cxn ang="0">
                <a:pos x="connsiteX0" y="connsiteY0"/>
              </a:cxn>
              <a:cxn ang="0">
                <a:pos x="connsiteX1" y="connsiteY1"/>
              </a:cxn>
              <a:cxn ang="0">
                <a:pos x="connsiteX2" y="connsiteY2"/>
              </a:cxn>
            </a:cxnLst>
            <a:rect l="l" t="t" r="r" b="b"/>
            <a:pathLst>
              <a:path w="221687" h="470517">
                <a:moveTo>
                  <a:pt x="0" y="470517"/>
                </a:moveTo>
                <a:cubicBezTo>
                  <a:pt x="93215" y="425388"/>
                  <a:pt x="186431" y="380260"/>
                  <a:pt x="213064" y="301841"/>
                </a:cubicBezTo>
                <a:cubicBezTo>
                  <a:pt x="239697" y="223421"/>
                  <a:pt x="199747" y="111710"/>
                  <a:pt x="159798" y="0"/>
                </a:cubicBezTo>
              </a:path>
            </a:pathLst>
          </a:custGeom>
          <a:noFill/>
          <a:ln w="9525"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3695700" y="5943600"/>
            <a:ext cx="1371600" cy="276999"/>
          </a:xfrm>
          <a:prstGeom prst="rect">
            <a:avLst/>
          </a:prstGeom>
          <a:noFill/>
        </p:spPr>
        <p:txBody>
          <a:bodyPr wrap="square" rtlCol="0">
            <a:spAutoFit/>
          </a:bodyPr>
          <a:lstStyle/>
          <a:p>
            <a:r>
              <a:rPr lang="en-US" sz="1200" dirty="0" smtClean="0"/>
              <a:t>UML Model</a:t>
            </a:r>
            <a:endParaRPr lang="en-US" sz="1200" dirty="0"/>
          </a:p>
        </p:txBody>
      </p:sp>
      <p:sp>
        <p:nvSpPr>
          <p:cNvPr id="24" name="Oval 23"/>
          <p:cNvSpPr/>
          <p:nvPr/>
        </p:nvSpPr>
        <p:spPr bwMode="auto">
          <a:xfrm>
            <a:off x="6934200" y="2209800"/>
            <a:ext cx="1295400" cy="1295400"/>
          </a:xfrm>
          <a:prstGeom prst="ellipse">
            <a:avLst/>
          </a:prstGeom>
          <a:solidFill>
            <a:srgbClr val="CCE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OPC UA</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t>Client</a:t>
            </a:r>
            <a:endParaRPr kumimoji="0" lang="en-US" sz="1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934200" y="4038600"/>
            <a:ext cx="1295400" cy="1295400"/>
          </a:xfrm>
          <a:prstGeom prst="ellipse">
            <a:avLst/>
          </a:prstGeom>
          <a:solidFill>
            <a:srgbClr val="CCE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OPC UA Client</a:t>
            </a:r>
            <a:endParaRPr kumimoji="0" lang="en-US" sz="1400" b="0" i="0" u="none" strike="noStrike" cap="none" normalizeH="0" baseline="0" dirty="0" smtClean="0">
              <a:ln>
                <a:noFill/>
              </a:ln>
              <a:solidFill>
                <a:schemeClr val="tx1"/>
              </a:solidFill>
              <a:effectLst/>
              <a:latin typeface="Arial" charset="0"/>
            </a:endParaRPr>
          </a:p>
        </p:txBody>
      </p:sp>
      <p:cxnSp>
        <p:nvCxnSpPr>
          <p:cNvPr id="28" name="Straight Arrow Connector 27"/>
          <p:cNvCxnSpPr>
            <a:stCxn id="6" idx="3"/>
            <a:endCxn id="24" idx="2"/>
          </p:cNvCxnSpPr>
          <p:nvPr/>
        </p:nvCxnSpPr>
        <p:spPr bwMode="auto">
          <a:xfrm>
            <a:off x="6019800" y="2857500"/>
            <a:ext cx="914400" cy="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7" idx="3"/>
            <a:endCxn id="25" idx="2"/>
          </p:cNvCxnSpPr>
          <p:nvPr/>
        </p:nvCxnSpPr>
        <p:spPr bwMode="auto">
          <a:xfrm>
            <a:off x="6019800" y="4686300"/>
            <a:ext cx="914400" cy="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286000" y="6477000"/>
            <a:ext cx="3962400" cy="253916"/>
          </a:xfrm>
          <a:prstGeom prst="rect">
            <a:avLst/>
          </a:prstGeom>
          <a:noFill/>
        </p:spPr>
        <p:txBody>
          <a:bodyPr wrap="square" rtlCol="0">
            <a:spAutoFit/>
          </a:bodyPr>
          <a:lstStyle/>
          <a:p>
            <a:pPr algn="ctr"/>
            <a:r>
              <a:rPr lang="en-US" sz="1050" dirty="0" smtClean="0"/>
              <a:t>Of course these files could also be imported into both gateways</a:t>
            </a:r>
            <a:endParaRPr lang="en-US" sz="1050" dirty="0"/>
          </a:p>
        </p:txBody>
      </p:sp>
    </p:spTree>
    <p:extLst>
      <p:ext uri="{BB962C8B-B14F-4D97-AF65-F5344CB8AC3E}">
        <p14:creationId xmlns:p14="http://schemas.microsoft.com/office/powerpoint/2010/main" val="78717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8" rIns="92075" bIns="46038" anchor="ctr"/>
          <a:lstStyle/>
          <a:p>
            <a:r>
              <a:rPr lang="en-US" dirty="0" smtClean="0"/>
              <a:t>OPC UA </a:t>
            </a:r>
            <a:r>
              <a:rPr lang="en-US" dirty="0" err="1" smtClean="0"/>
              <a:t>NodeSet</a:t>
            </a:r>
            <a:r>
              <a:rPr lang="en-US" dirty="0" smtClean="0"/>
              <a:t> XML</a:t>
            </a:r>
            <a:endParaRPr lang="en-US" dirty="0"/>
          </a:p>
        </p:txBody>
      </p:sp>
      <p:sp>
        <p:nvSpPr>
          <p:cNvPr id="2" name="Content Placeholder 1"/>
          <p:cNvSpPr>
            <a:spLocks noGrp="1"/>
          </p:cNvSpPr>
          <p:nvPr>
            <p:ph idx="1"/>
          </p:nvPr>
        </p:nvSpPr>
        <p:spPr>
          <a:xfrm>
            <a:off x="533400" y="2057400"/>
            <a:ext cx="7848600" cy="4267200"/>
          </a:xfrm>
        </p:spPr>
        <p:txBody>
          <a:bodyPr/>
          <a:lstStyle/>
          <a:p>
            <a:r>
              <a:rPr lang="en-US" sz="2400" dirty="0" smtClean="0"/>
              <a:t>Off the shelf OPC UA Server toolkits such as </a:t>
            </a:r>
            <a:r>
              <a:rPr lang="en-US" sz="2400" dirty="0" err="1" smtClean="0"/>
              <a:t>OpenOPCUA</a:t>
            </a:r>
            <a:r>
              <a:rPr lang="en-US" sz="2400" dirty="0" smtClean="0"/>
              <a:t> </a:t>
            </a:r>
            <a:r>
              <a:rPr lang="en-US" sz="2400" dirty="0" smtClean="0"/>
              <a:t>and Softing load </a:t>
            </a:r>
            <a:r>
              <a:rPr lang="en-US" sz="2400" dirty="0" smtClean="0"/>
              <a:t>OPC UA NodeSet XML files to configure their type and instance data</a:t>
            </a:r>
          </a:p>
          <a:p>
            <a:pPr lvl="1"/>
            <a:r>
              <a:rPr lang="en-US" sz="2000" dirty="0" smtClean="0"/>
              <a:t>IEC </a:t>
            </a:r>
            <a:r>
              <a:rPr lang="en-US" sz="2000" dirty="0" smtClean="0"/>
              <a:t>61850 </a:t>
            </a:r>
            <a:r>
              <a:rPr lang="en-US" sz="2000" dirty="0" smtClean="0"/>
              <a:t>and IEC </a:t>
            </a:r>
            <a:r>
              <a:rPr lang="en-US" sz="2000" dirty="0" smtClean="0"/>
              <a:t>61970 </a:t>
            </a:r>
            <a:r>
              <a:rPr lang="en-US" sz="2000" dirty="0" smtClean="0"/>
              <a:t>specific service behavior must be coded by a developer</a:t>
            </a:r>
          </a:p>
          <a:p>
            <a:pPr lvl="1"/>
            <a:endParaRPr lang="en-US" sz="2000" dirty="0" smtClean="0"/>
          </a:p>
          <a:p>
            <a:r>
              <a:rPr lang="en-US" sz="2400" dirty="0" smtClean="0"/>
              <a:t>OPC UA </a:t>
            </a:r>
            <a:r>
              <a:rPr lang="en-US" sz="2400" dirty="0" err="1" smtClean="0"/>
              <a:t>NodeSet</a:t>
            </a:r>
            <a:r>
              <a:rPr lang="en-US" sz="2400" dirty="0" smtClean="0"/>
              <a:t> XML type data can be derived from </a:t>
            </a:r>
            <a:r>
              <a:rPr lang="en-US" sz="2400" dirty="0"/>
              <a:t>IEC 61850 </a:t>
            </a:r>
            <a:r>
              <a:rPr lang="en-US" sz="2400" dirty="0" smtClean="0"/>
              <a:t>or 61970 UML or a subset can be reverse engineered from an IEC 61850 SCL XML or an IEC 61970 CIM XML file</a:t>
            </a:r>
            <a:endParaRPr lang="en-US" sz="2400" dirty="0"/>
          </a:p>
        </p:txBody>
      </p:sp>
    </p:spTree>
    <p:extLst>
      <p:ext uri="{BB962C8B-B14F-4D97-AF65-F5344CB8AC3E}">
        <p14:creationId xmlns:p14="http://schemas.microsoft.com/office/powerpoint/2010/main" val="295030815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8" rIns="92075" bIns="46038" anchor="ctr"/>
          <a:lstStyle/>
          <a:p>
            <a:r>
              <a:rPr lang="en-US" dirty="0" smtClean="0"/>
              <a:t>OPC Foundation CTT</a:t>
            </a:r>
            <a:endParaRPr lang="en-US" dirty="0"/>
          </a:p>
        </p:txBody>
      </p:sp>
      <p:sp>
        <p:nvSpPr>
          <p:cNvPr id="2" name="Content Placeholder 1"/>
          <p:cNvSpPr>
            <a:spLocks noGrp="1"/>
          </p:cNvSpPr>
          <p:nvPr>
            <p:ph idx="1"/>
          </p:nvPr>
        </p:nvSpPr>
        <p:spPr>
          <a:xfrm>
            <a:off x="685800" y="2057400"/>
            <a:ext cx="7772400" cy="4648200"/>
          </a:xfrm>
        </p:spPr>
        <p:txBody>
          <a:bodyPr/>
          <a:lstStyle/>
          <a:p>
            <a:r>
              <a:rPr lang="en-US" sz="2400" dirty="0" smtClean="0"/>
              <a:t>The OPC Foundation (OPCF) provides a Compliance Test Tool (CTT) to corporate members free of charge.</a:t>
            </a:r>
          </a:p>
          <a:p>
            <a:r>
              <a:rPr lang="en-US" sz="2400" dirty="0" smtClean="0"/>
              <a:t>CTT </a:t>
            </a:r>
            <a:r>
              <a:rPr lang="en-US" sz="2400" dirty="0"/>
              <a:t>test scripts can be </a:t>
            </a:r>
            <a:r>
              <a:rPr lang="en-US" sz="2400" dirty="0" smtClean="0"/>
              <a:t>automatically generated </a:t>
            </a:r>
            <a:r>
              <a:rPr lang="en-US" sz="2400" dirty="0"/>
              <a:t>from a OPC UA type </a:t>
            </a:r>
            <a:r>
              <a:rPr lang="en-US" sz="2400" dirty="0" smtClean="0"/>
              <a:t>model by the OPCF </a:t>
            </a:r>
            <a:r>
              <a:rPr lang="en-US" sz="2400" dirty="0" smtClean="0">
                <a:latin typeface="Arial" charset="0"/>
              </a:rPr>
              <a:t>Test Script</a:t>
            </a:r>
            <a:r>
              <a:rPr lang="en-US" sz="2400" dirty="0" smtClean="0"/>
              <a:t> </a:t>
            </a:r>
            <a:r>
              <a:rPr lang="en-US" sz="2400" dirty="0" smtClean="0">
                <a:latin typeface="Arial" charset="0"/>
              </a:rPr>
              <a:t>Generator</a:t>
            </a:r>
            <a:endParaRPr lang="en-US" sz="2400" dirty="0"/>
          </a:p>
          <a:p>
            <a:r>
              <a:rPr lang="en-US" sz="2400" dirty="0" smtClean="0"/>
              <a:t>CTT scripts test a server’s compliance with IEC 61850 8-2 or IEC 61970 502-8:</a:t>
            </a:r>
          </a:p>
          <a:p>
            <a:pPr lvl="1"/>
            <a:r>
              <a:rPr lang="en-US" sz="2000" dirty="0" smtClean="0"/>
              <a:t>OPC UA type model</a:t>
            </a:r>
          </a:p>
          <a:p>
            <a:pPr lvl="1"/>
            <a:r>
              <a:rPr lang="en-US" sz="2000" dirty="0" smtClean="0"/>
              <a:t>OPC UA service behavior</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8" rIns="92075" bIns="46038" anchor="ctr"/>
          <a:lstStyle/>
          <a:p>
            <a:r>
              <a:rPr lang="en-US" dirty="0" smtClean="0"/>
              <a:t>OPCF CTT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75180" y="1752600"/>
            <a:ext cx="5316220" cy="4953000"/>
          </a:xfrm>
          <a:prstGeom prst="rect">
            <a:avLst/>
          </a:prstGeom>
          <a:noFill/>
          <a:ln>
            <a:noFill/>
          </a:ln>
        </p:spPr>
      </p:pic>
    </p:spTree>
    <p:extLst>
      <p:ext uri="{BB962C8B-B14F-4D97-AF65-F5344CB8AC3E}">
        <p14:creationId xmlns:p14="http://schemas.microsoft.com/office/powerpoint/2010/main" val="310257139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9" y="214313"/>
            <a:ext cx="7644044" cy="1462087"/>
          </a:xfrm>
          <a:noFill/>
          <a:ln/>
        </p:spPr>
        <p:txBody>
          <a:bodyPr lIns="92075" tIns="46038" rIns="92075" bIns="46038" anchor="ctr"/>
          <a:lstStyle/>
          <a:p>
            <a:r>
              <a:rPr lang="en-US" dirty="0" smtClean="0"/>
              <a:t>Developing OPC UA Test Scripts and Servers</a:t>
            </a:r>
            <a:endParaRPr lang="en-US" dirty="0"/>
          </a:p>
        </p:txBody>
      </p:sp>
      <p:sp>
        <p:nvSpPr>
          <p:cNvPr id="28" name="Folded Corner 27"/>
          <p:cNvSpPr/>
          <p:nvPr/>
        </p:nvSpPr>
        <p:spPr bwMode="auto">
          <a:xfrm>
            <a:off x="5410200" y="4965576"/>
            <a:ext cx="1905000" cy="1346447"/>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a:t>
            </a:r>
            <a:r>
              <a:rPr lang="en-US" dirty="0" smtClean="0"/>
              <a:t> with </a:t>
            </a:r>
            <a:r>
              <a:rPr lang="en-US" dirty="0" smtClean="0"/>
              <a:t>instances </a:t>
            </a:r>
            <a:r>
              <a:rPr lang="en-US" dirty="0" smtClean="0"/>
              <a:t>(and </a:t>
            </a:r>
            <a:r>
              <a:rPr lang="en-US" dirty="0" smtClean="0"/>
              <a:t>SCL (custom)</a:t>
            </a:r>
            <a:r>
              <a:rPr lang="en-US" dirty="0" smtClean="0"/>
              <a:t> </a:t>
            </a:r>
            <a:r>
              <a:rPr lang="en-US" dirty="0" smtClean="0"/>
              <a:t>type </a:t>
            </a:r>
            <a:r>
              <a:rPr lang="en-US" dirty="0" smtClean="0"/>
              <a:t>info) </a:t>
            </a:r>
            <a:endParaRPr lang="en-US" dirty="0"/>
          </a:p>
        </p:txBody>
      </p:sp>
      <p:sp>
        <p:nvSpPr>
          <p:cNvPr id="29" name="Folded Corner 28"/>
          <p:cNvSpPr/>
          <p:nvPr/>
        </p:nvSpPr>
        <p:spPr bwMode="auto">
          <a:xfrm>
            <a:off x="5410200" y="2667000"/>
            <a:ext cx="1905000"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a:t>
            </a:r>
            <a:r>
              <a:rPr lang="en-US" dirty="0" smtClean="0"/>
              <a:t> with </a:t>
            </a:r>
            <a:r>
              <a:rPr lang="en-US" dirty="0" smtClean="0"/>
              <a:t>types only</a:t>
            </a:r>
            <a:endParaRPr lang="en-US" dirty="0"/>
          </a:p>
        </p:txBody>
      </p:sp>
      <p:sp>
        <p:nvSpPr>
          <p:cNvPr id="36" name="Oval 35"/>
          <p:cNvSpPr/>
          <p:nvPr/>
        </p:nvSpPr>
        <p:spPr bwMode="auto">
          <a:xfrm>
            <a:off x="7566837" y="251903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OPCF Test Script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Gen</a:t>
            </a:r>
          </a:p>
        </p:txBody>
      </p:sp>
      <p:sp>
        <p:nvSpPr>
          <p:cNvPr id="37" name="Oval 36"/>
          <p:cNvSpPr/>
          <p:nvPr/>
        </p:nvSpPr>
        <p:spPr bwMode="auto">
          <a:xfrm>
            <a:off x="7568609" y="503141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Off the shelf</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Server Toolkit</a:t>
            </a:r>
          </a:p>
        </p:txBody>
      </p:sp>
      <p:cxnSp>
        <p:nvCxnSpPr>
          <p:cNvPr id="38" name="Straight Arrow Connector 37"/>
          <p:cNvCxnSpPr>
            <a:stCxn id="29" idx="3"/>
            <a:endCxn id="36" idx="2"/>
          </p:cNvCxnSpPr>
          <p:nvPr/>
        </p:nvCxnSpPr>
        <p:spPr bwMode="auto">
          <a:xfrm>
            <a:off x="7315200" y="3124200"/>
            <a:ext cx="251637" cy="22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28" idx="3"/>
            <a:endCxn id="37" idx="2"/>
          </p:cNvCxnSpPr>
          <p:nvPr/>
        </p:nvCxnSpPr>
        <p:spPr bwMode="auto">
          <a:xfrm>
            <a:off x="7315200" y="5638800"/>
            <a:ext cx="253409"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4" idx="3"/>
            <a:endCxn id="28" idx="1"/>
          </p:cNvCxnSpPr>
          <p:nvPr/>
        </p:nvCxnSpPr>
        <p:spPr bwMode="auto">
          <a:xfrm>
            <a:off x="2362200" y="5638800"/>
            <a:ext cx="30480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a:stCxn id="2" idx="6"/>
            <a:endCxn id="29" idx="1"/>
          </p:cNvCxnSpPr>
          <p:nvPr/>
        </p:nvCxnSpPr>
        <p:spPr bwMode="auto">
          <a:xfrm flipV="1">
            <a:off x="5132028" y="3124200"/>
            <a:ext cx="278172" cy="44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olded Corner 30"/>
          <p:cNvSpPr/>
          <p:nvPr/>
        </p:nvSpPr>
        <p:spPr bwMode="auto">
          <a:xfrm>
            <a:off x="1655335" y="2667000"/>
            <a:ext cx="1206969"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61850 or 61970 UML</a:t>
            </a:r>
            <a:endParaRPr lang="en-US" dirty="0"/>
          </a:p>
        </p:txBody>
      </p:sp>
      <p:sp>
        <p:nvSpPr>
          <p:cNvPr id="33" name="Freeform 32"/>
          <p:cNvSpPr/>
          <p:nvPr/>
        </p:nvSpPr>
        <p:spPr bwMode="auto">
          <a:xfrm flipH="1">
            <a:off x="1353887" y="2971800"/>
            <a:ext cx="301448" cy="147171"/>
          </a:xfrm>
          <a:custGeom>
            <a:avLst/>
            <a:gdLst>
              <a:gd name="connsiteX0" fmla="*/ 0 w 1038225"/>
              <a:gd name="connsiteY0" fmla="*/ 200184 h 238011"/>
              <a:gd name="connsiteX1" fmla="*/ 581025 w 1038225"/>
              <a:gd name="connsiteY1" fmla="*/ 159 h 238011"/>
              <a:gd name="connsiteX2" fmla="*/ 733425 w 1038225"/>
              <a:gd name="connsiteY2" fmla="*/ 228759 h 238011"/>
              <a:gd name="connsiteX3" fmla="*/ 1038225 w 1038225"/>
              <a:gd name="connsiteY3" fmla="*/ 171609 h 238011"/>
            </a:gdLst>
            <a:ahLst/>
            <a:cxnLst>
              <a:cxn ang="0">
                <a:pos x="connsiteX0" y="connsiteY0"/>
              </a:cxn>
              <a:cxn ang="0">
                <a:pos x="connsiteX1" y="connsiteY1"/>
              </a:cxn>
              <a:cxn ang="0">
                <a:pos x="connsiteX2" y="connsiteY2"/>
              </a:cxn>
              <a:cxn ang="0">
                <a:pos x="connsiteX3" y="connsiteY3"/>
              </a:cxn>
            </a:cxnLst>
            <a:rect l="l" t="t" r="r" b="b"/>
            <a:pathLst>
              <a:path w="1038225" h="238011">
                <a:moveTo>
                  <a:pt x="0" y="200184"/>
                </a:moveTo>
                <a:cubicBezTo>
                  <a:pt x="229394" y="97790"/>
                  <a:pt x="458788" y="-4603"/>
                  <a:pt x="581025" y="159"/>
                </a:cubicBezTo>
                <a:cubicBezTo>
                  <a:pt x="703262" y="4921"/>
                  <a:pt x="657225" y="200184"/>
                  <a:pt x="733425" y="228759"/>
                </a:cubicBezTo>
                <a:cubicBezTo>
                  <a:pt x="809625" y="257334"/>
                  <a:pt x="923925" y="214471"/>
                  <a:pt x="1038225" y="171609"/>
                </a:cubicBezTo>
              </a:path>
            </a:pathLst>
          </a:custGeom>
          <a:noFill/>
          <a:ln w="952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a:xfrm>
            <a:off x="152400" y="2895600"/>
            <a:ext cx="1295365" cy="400110"/>
          </a:xfrm>
          <a:prstGeom prst="rect">
            <a:avLst/>
          </a:prstGeom>
          <a:noFill/>
        </p:spPr>
        <p:txBody>
          <a:bodyPr wrap="square" rtlCol="0">
            <a:spAutoFit/>
          </a:bodyPr>
          <a:lstStyle/>
          <a:p>
            <a:pPr algn="ctr">
              <a:lnSpc>
                <a:spcPts val="1200"/>
              </a:lnSpc>
            </a:pPr>
            <a:r>
              <a:rPr lang="en-US" sz="1400" dirty="0" smtClean="0"/>
              <a:t>Contains type data only</a:t>
            </a:r>
            <a:endParaRPr lang="en-US" sz="1400" dirty="0"/>
          </a:p>
        </p:txBody>
      </p:sp>
      <p:cxnSp>
        <p:nvCxnSpPr>
          <p:cNvPr id="39" name="Straight Arrow Connector 38"/>
          <p:cNvCxnSpPr>
            <a:stCxn id="31" idx="3"/>
            <a:endCxn id="2" idx="2"/>
          </p:cNvCxnSpPr>
          <p:nvPr/>
        </p:nvCxnSpPr>
        <p:spPr bwMode="auto">
          <a:xfrm>
            <a:off x="2862304" y="3124200"/>
            <a:ext cx="440924" cy="44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Freeform 16"/>
          <p:cNvSpPr/>
          <p:nvPr/>
        </p:nvSpPr>
        <p:spPr bwMode="auto">
          <a:xfrm>
            <a:off x="4419601" y="3508744"/>
            <a:ext cx="3278372" cy="840064"/>
          </a:xfrm>
          <a:custGeom>
            <a:avLst/>
            <a:gdLst>
              <a:gd name="connsiteX0" fmla="*/ 0 w 2796363"/>
              <a:gd name="connsiteY0" fmla="*/ 42530 h 840064"/>
              <a:gd name="connsiteX1" fmla="*/ 1233377 w 2796363"/>
              <a:gd name="connsiteY1" fmla="*/ 839972 h 840064"/>
              <a:gd name="connsiteX2" fmla="*/ 2796363 w 2796363"/>
              <a:gd name="connsiteY2" fmla="*/ 0 h 840064"/>
            </a:gdLst>
            <a:ahLst/>
            <a:cxnLst>
              <a:cxn ang="0">
                <a:pos x="connsiteX0" y="connsiteY0"/>
              </a:cxn>
              <a:cxn ang="0">
                <a:pos x="connsiteX1" y="connsiteY1"/>
              </a:cxn>
              <a:cxn ang="0">
                <a:pos x="connsiteX2" y="connsiteY2"/>
              </a:cxn>
            </a:cxnLst>
            <a:rect l="l" t="t" r="r" b="b"/>
            <a:pathLst>
              <a:path w="2796363" h="840064">
                <a:moveTo>
                  <a:pt x="0" y="42530"/>
                </a:moveTo>
                <a:cubicBezTo>
                  <a:pt x="383658" y="444795"/>
                  <a:pt x="767317" y="847060"/>
                  <a:pt x="1233377" y="839972"/>
                </a:cubicBezTo>
                <a:cubicBezTo>
                  <a:pt x="1699437" y="832884"/>
                  <a:pt x="2247900" y="416442"/>
                  <a:pt x="2796363" y="0"/>
                </a:cubicBezTo>
              </a:path>
            </a:pathLst>
          </a:custGeom>
          <a:noFill/>
          <a:ln w="9525" cap="flat" cmpd="sng" algn="ctr">
            <a:solidFill>
              <a:schemeClr val="tx1"/>
            </a:solidFill>
            <a:prstDash val="dash"/>
            <a:round/>
            <a:headEnd type="none" w="med" len="med"/>
            <a:tailEnd type="arrow"/>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Oval 1"/>
          <p:cNvSpPr/>
          <p:nvPr/>
        </p:nvSpPr>
        <p:spPr bwMode="auto">
          <a:xfrm>
            <a:off x="3303228" y="2519039"/>
            <a:ext cx="1828800" cy="1219200"/>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Offis</a:t>
            </a:r>
            <a:r>
              <a:rPr kumimoji="0" lang="en-US" sz="1800" b="0" i="0" u="none" strike="noStrike" cap="none" normalizeH="0" baseline="0" dirty="0" smtClean="0">
                <a:ln>
                  <a:noFill/>
                </a:ln>
                <a:solidFill>
                  <a:schemeClr val="tx1"/>
                </a:solidFill>
                <a:effectLst/>
                <a:latin typeface="Arial" charset="0"/>
              </a:rPr>
              <a:t> </a:t>
            </a:r>
            <a:r>
              <a:rPr lang="en-US" dirty="0" err="1" smtClean="0"/>
              <a:t>UML</a:t>
            </a:r>
            <a:r>
              <a:rPr kumimoji="0" lang="en-US" sz="1800" b="0" i="0" u="none" strike="noStrike" cap="none" normalizeH="0" baseline="0" dirty="0" err="1" smtClean="0">
                <a:ln>
                  <a:noFill/>
                </a:ln>
                <a:solidFill>
                  <a:schemeClr val="tx1"/>
                </a:solidFill>
                <a:effectLst/>
                <a:latin typeface="Arial" charset="0"/>
              </a:rPr>
              <a:t>baT</a:t>
            </a:r>
            <a:r>
              <a:rPr lang="en-US" dirty="0" smtClean="0"/>
              <a:t>  (EA tool plug-in)</a:t>
            </a:r>
            <a:endParaRPr kumimoji="0" lang="en-US" sz="18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4419600" y="3962400"/>
            <a:ext cx="3048000" cy="738664"/>
          </a:xfrm>
          <a:prstGeom prst="rect">
            <a:avLst/>
          </a:prstGeom>
          <a:solidFill>
            <a:schemeClr val="bg1">
              <a:alpha val="70000"/>
            </a:schemeClr>
          </a:solidFill>
        </p:spPr>
        <p:txBody>
          <a:bodyPr wrap="square" rtlCol="0">
            <a:spAutoFit/>
          </a:bodyPr>
          <a:lstStyle/>
          <a:p>
            <a:pPr algn="ctr"/>
            <a:r>
              <a:rPr lang="en-US" sz="1400" dirty="0" err="1" smtClean="0"/>
              <a:t>UMLbaT</a:t>
            </a:r>
            <a:r>
              <a:rPr lang="en-US" sz="1400" dirty="0" smtClean="0"/>
              <a:t> GUI can provide integrated environment to manage </a:t>
            </a:r>
            <a:r>
              <a:rPr lang="en-US" sz="1400" dirty="0" err="1" smtClean="0"/>
              <a:t>NodeSet</a:t>
            </a:r>
            <a:r>
              <a:rPr lang="en-US" sz="1400" dirty="0" smtClean="0"/>
              <a:t> files and </a:t>
            </a:r>
            <a:r>
              <a:rPr lang="en-US" sz="1400" dirty="0"/>
              <a:t>t</a:t>
            </a:r>
            <a:r>
              <a:rPr lang="en-US" sz="1400" dirty="0" smtClean="0"/>
              <a:t>est scripts</a:t>
            </a:r>
            <a:endParaRPr lang="en-US" sz="1400" dirty="0"/>
          </a:p>
        </p:txBody>
      </p:sp>
      <p:cxnSp>
        <p:nvCxnSpPr>
          <p:cNvPr id="23" name="Straight Arrow Connector 22"/>
          <p:cNvCxnSpPr/>
          <p:nvPr/>
        </p:nvCxnSpPr>
        <p:spPr bwMode="auto">
          <a:xfrm flipV="1">
            <a:off x="7315200" y="3733800"/>
            <a:ext cx="609600" cy="1219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ounded Rectangle 3"/>
          <p:cNvSpPr/>
          <p:nvPr/>
        </p:nvSpPr>
        <p:spPr bwMode="auto">
          <a:xfrm>
            <a:off x="1143000" y="5181600"/>
            <a:ext cx="1219200" cy="914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Vendor</a:t>
            </a: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514600" y="4724400"/>
            <a:ext cx="2590800" cy="1754326"/>
          </a:xfrm>
          <a:prstGeom prst="rect">
            <a:avLst/>
          </a:prstGeom>
          <a:noFill/>
        </p:spPr>
        <p:txBody>
          <a:bodyPr wrap="square" rtlCol="0">
            <a:spAutoFit/>
          </a:bodyPr>
          <a:lstStyle/>
          <a:p>
            <a:pPr algn="ctr"/>
            <a:r>
              <a:rPr lang="en-US" dirty="0" smtClean="0"/>
              <a:t>Is there only one way to do this? Can we achieve testability without an SCL to NodeSet mapping spec?</a:t>
            </a:r>
            <a:endParaRPr lang="en-US" dirty="0"/>
          </a:p>
        </p:txBody>
      </p:sp>
      <p:cxnSp>
        <p:nvCxnSpPr>
          <p:cNvPr id="11" name="Straight Arrow Connector 10"/>
          <p:cNvCxnSpPr/>
          <p:nvPr/>
        </p:nvCxnSpPr>
        <p:spPr bwMode="auto">
          <a:xfrm>
            <a:off x="7848600" y="2133600"/>
            <a:ext cx="228600" cy="457200"/>
          </a:xfrm>
          <a:prstGeom prst="straightConnector1">
            <a:avLst/>
          </a:prstGeom>
          <a:solidFill>
            <a:schemeClr val="accent1"/>
          </a:solidFill>
          <a:ln w="9525" cap="flat" cmpd="sng" algn="ctr">
            <a:solidFill>
              <a:schemeClr val="bg1">
                <a:lumMod val="75000"/>
              </a:schemeClr>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7162800" y="1981200"/>
            <a:ext cx="1600200" cy="261610"/>
          </a:xfrm>
          <a:prstGeom prst="rect">
            <a:avLst/>
          </a:prstGeom>
          <a:noFill/>
        </p:spPr>
        <p:txBody>
          <a:bodyPr wrap="square" rtlCol="0">
            <a:spAutoFit/>
          </a:bodyPr>
          <a:lstStyle/>
          <a:p>
            <a:r>
              <a:rPr lang="en-US" sz="1100" dirty="0" smtClean="0"/>
              <a:t>Provided by the OPCF</a:t>
            </a:r>
            <a:endParaRPr lang="en-US" sz="1100" dirty="0"/>
          </a:p>
        </p:txBody>
      </p:sp>
    </p:spTree>
    <p:extLst>
      <p:ext uri="{BB962C8B-B14F-4D97-AF65-F5344CB8AC3E}">
        <p14:creationId xmlns:p14="http://schemas.microsoft.com/office/powerpoint/2010/main" val="344163314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9" y="214313"/>
            <a:ext cx="7644044" cy="1462087"/>
          </a:xfrm>
          <a:noFill/>
          <a:ln/>
        </p:spPr>
        <p:txBody>
          <a:bodyPr lIns="92075" tIns="46038" rIns="92075" bIns="46038" anchor="ctr"/>
          <a:lstStyle/>
          <a:p>
            <a:r>
              <a:rPr lang="en-US" dirty="0" smtClean="0"/>
              <a:t>Developing OPC UA Test Scripts and Servers</a:t>
            </a:r>
            <a:endParaRPr lang="en-US" dirty="0"/>
          </a:p>
        </p:txBody>
      </p:sp>
      <p:sp>
        <p:nvSpPr>
          <p:cNvPr id="28" name="Folded Corner 27"/>
          <p:cNvSpPr/>
          <p:nvPr/>
        </p:nvSpPr>
        <p:spPr bwMode="auto">
          <a:xfrm>
            <a:off x="5410200" y="4965576"/>
            <a:ext cx="1905000" cy="1346447"/>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a:t>
            </a:r>
            <a:r>
              <a:rPr lang="en-US" dirty="0" smtClean="0"/>
              <a:t> with </a:t>
            </a:r>
            <a:r>
              <a:rPr lang="en-US" dirty="0" smtClean="0"/>
              <a:t>instances </a:t>
            </a:r>
            <a:r>
              <a:rPr lang="en-US" dirty="0" smtClean="0"/>
              <a:t>(and </a:t>
            </a:r>
            <a:r>
              <a:rPr lang="en-US" dirty="0" smtClean="0"/>
              <a:t>SCL (custom)</a:t>
            </a:r>
            <a:r>
              <a:rPr lang="en-US" dirty="0" smtClean="0"/>
              <a:t> </a:t>
            </a:r>
            <a:r>
              <a:rPr lang="en-US" dirty="0" smtClean="0"/>
              <a:t>type </a:t>
            </a:r>
            <a:r>
              <a:rPr lang="en-US" dirty="0" smtClean="0"/>
              <a:t>info) </a:t>
            </a:r>
            <a:endParaRPr lang="en-US" dirty="0"/>
          </a:p>
        </p:txBody>
      </p:sp>
      <p:sp>
        <p:nvSpPr>
          <p:cNvPr id="29" name="Folded Corner 28"/>
          <p:cNvSpPr/>
          <p:nvPr/>
        </p:nvSpPr>
        <p:spPr bwMode="auto">
          <a:xfrm>
            <a:off x="5410200" y="2667000"/>
            <a:ext cx="1905000"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NodeSet XML </a:t>
            </a:r>
            <a:r>
              <a:rPr lang="en-US" dirty="0" smtClean="0"/>
              <a:t> with </a:t>
            </a:r>
            <a:r>
              <a:rPr lang="en-US" dirty="0" smtClean="0"/>
              <a:t>types only</a:t>
            </a:r>
            <a:endParaRPr lang="en-US" dirty="0"/>
          </a:p>
        </p:txBody>
      </p:sp>
      <p:sp>
        <p:nvSpPr>
          <p:cNvPr id="36" name="Oval 35"/>
          <p:cNvSpPr/>
          <p:nvPr/>
        </p:nvSpPr>
        <p:spPr bwMode="auto">
          <a:xfrm>
            <a:off x="7566837" y="251903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OPCF Test Script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Gen</a:t>
            </a:r>
          </a:p>
        </p:txBody>
      </p:sp>
      <p:sp>
        <p:nvSpPr>
          <p:cNvPr id="37" name="Oval 36"/>
          <p:cNvSpPr/>
          <p:nvPr/>
        </p:nvSpPr>
        <p:spPr bwMode="auto">
          <a:xfrm>
            <a:off x="7568609" y="5031419"/>
            <a:ext cx="13716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Off the shelf</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Server Toolkit</a:t>
            </a:r>
          </a:p>
        </p:txBody>
      </p:sp>
      <p:cxnSp>
        <p:nvCxnSpPr>
          <p:cNvPr id="38" name="Straight Arrow Connector 37"/>
          <p:cNvCxnSpPr>
            <a:stCxn id="29" idx="3"/>
            <a:endCxn id="36" idx="2"/>
          </p:cNvCxnSpPr>
          <p:nvPr/>
        </p:nvCxnSpPr>
        <p:spPr bwMode="auto">
          <a:xfrm>
            <a:off x="7315200" y="3124200"/>
            <a:ext cx="251637" cy="22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28" idx="3"/>
            <a:endCxn id="37" idx="2"/>
          </p:cNvCxnSpPr>
          <p:nvPr/>
        </p:nvCxnSpPr>
        <p:spPr bwMode="auto">
          <a:xfrm>
            <a:off x="7315200" y="5638800"/>
            <a:ext cx="253409"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Oval 5"/>
          <p:cNvSpPr/>
          <p:nvPr/>
        </p:nvSpPr>
        <p:spPr bwMode="auto">
          <a:xfrm>
            <a:off x="3303228" y="5034963"/>
            <a:ext cx="1828800" cy="1214761"/>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HQ/GCS </a:t>
            </a:r>
            <a:r>
              <a:rPr kumimoji="0" lang="en-US" sz="1800" b="0" i="0" u="none" strike="noStrike" cap="none" normalizeH="0" dirty="0" smtClean="0">
                <a:ln>
                  <a:noFill/>
                </a:ln>
                <a:solidFill>
                  <a:schemeClr val="tx1"/>
                </a:solidFill>
                <a:effectLst/>
                <a:latin typeface="Arial" charset="0"/>
              </a:rPr>
              <a:t> XSL</a:t>
            </a:r>
          </a:p>
          <a:p>
            <a:pPr marL="0" marR="0" indent="0" algn="ctr" defTabSz="914400" rtl="0" eaLnBrk="0" fontAlgn="base" latinLnBrk="0" hangingPunct="0">
              <a:lnSpc>
                <a:spcPct val="100000"/>
              </a:lnSpc>
              <a:spcBef>
                <a:spcPct val="0"/>
              </a:spcBef>
              <a:spcAft>
                <a:spcPct val="0"/>
              </a:spcAft>
              <a:buClrTx/>
              <a:buSzTx/>
              <a:buFontTx/>
              <a:buNone/>
              <a:tabLst/>
            </a:pPr>
            <a:r>
              <a:rPr lang="en-US" baseline="0" dirty="0" smtClean="0"/>
              <a:t>Transform</a:t>
            </a:r>
            <a:endParaRPr kumimoji="0" lang="en-US" sz="1800" b="0" i="0" u="none" strike="noStrike" cap="none" normalizeH="0" baseline="0" dirty="0" smtClean="0">
              <a:ln>
                <a:noFill/>
              </a:ln>
              <a:solidFill>
                <a:schemeClr val="tx1"/>
              </a:solidFill>
              <a:effectLst/>
              <a:latin typeface="Arial" charset="0"/>
            </a:endParaRPr>
          </a:p>
        </p:txBody>
      </p:sp>
      <p:sp>
        <p:nvSpPr>
          <p:cNvPr id="3" name="Folded Corner 2"/>
          <p:cNvSpPr/>
          <p:nvPr/>
        </p:nvSpPr>
        <p:spPr bwMode="auto">
          <a:xfrm>
            <a:off x="1643104" y="5185144"/>
            <a:ext cx="1252496"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SCL</a:t>
            </a:r>
          </a:p>
          <a:p>
            <a:pPr algn="ctr"/>
            <a:r>
              <a:rPr lang="en-US" dirty="0" smtClean="0"/>
              <a:t>CID/SCD </a:t>
            </a:r>
            <a:r>
              <a:rPr lang="en-US" dirty="0" smtClean="0"/>
              <a:t>or CIM XML</a:t>
            </a:r>
            <a:endParaRPr lang="en-US" dirty="0"/>
          </a:p>
        </p:txBody>
      </p:sp>
      <p:cxnSp>
        <p:nvCxnSpPr>
          <p:cNvPr id="8" name="Straight Arrow Connector 7"/>
          <p:cNvCxnSpPr>
            <a:stCxn id="3" idx="3"/>
            <a:endCxn id="6" idx="2"/>
          </p:cNvCxnSpPr>
          <p:nvPr/>
        </p:nvCxnSpPr>
        <p:spPr bwMode="auto">
          <a:xfrm>
            <a:off x="2895600" y="5642344"/>
            <a:ext cx="407628"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6" idx="6"/>
            <a:endCxn id="28" idx="1"/>
          </p:cNvCxnSpPr>
          <p:nvPr/>
        </p:nvCxnSpPr>
        <p:spPr bwMode="auto">
          <a:xfrm flipV="1">
            <a:off x="5132028" y="5638800"/>
            <a:ext cx="278172" cy="354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44"/>
          <p:cNvSpPr/>
          <p:nvPr/>
        </p:nvSpPr>
        <p:spPr bwMode="auto">
          <a:xfrm rot="20280725" flipH="1">
            <a:off x="1498815" y="5644647"/>
            <a:ext cx="149997" cy="45719"/>
          </a:xfrm>
          <a:custGeom>
            <a:avLst/>
            <a:gdLst>
              <a:gd name="connsiteX0" fmla="*/ 0 w 1038225"/>
              <a:gd name="connsiteY0" fmla="*/ 200184 h 238011"/>
              <a:gd name="connsiteX1" fmla="*/ 581025 w 1038225"/>
              <a:gd name="connsiteY1" fmla="*/ 159 h 238011"/>
              <a:gd name="connsiteX2" fmla="*/ 733425 w 1038225"/>
              <a:gd name="connsiteY2" fmla="*/ 228759 h 238011"/>
              <a:gd name="connsiteX3" fmla="*/ 1038225 w 1038225"/>
              <a:gd name="connsiteY3" fmla="*/ 171609 h 238011"/>
            </a:gdLst>
            <a:ahLst/>
            <a:cxnLst>
              <a:cxn ang="0">
                <a:pos x="connsiteX0" y="connsiteY0"/>
              </a:cxn>
              <a:cxn ang="0">
                <a:pos x="connsiteX1" y="connsiteY1"/>
              </a:cxn>
              <a:cxn ang="0">
                <a:pos x="connsiteX2" y="connsiteY2"/>
              </a:cxn>
              <a:cxn ang="0">
                <a:pos x="connsiteX3" y="connsiteY3"/>
              </a:cxn>
            </a:cxnLst>
            <a:rect l="l" t="t" r="r" b="b"/>
            <a:pathLst>
              <a:path w="1038225" h="238011">
                <a:moveTo>
                  <a:pt x="0" y="200184"/>
                </a:moveTo>
                <a:cubicBezTo>
                  <a:pt x="229394" y="97790"/>
                  <a:pt x="458788" y="-4603"/>
                  <a:pt x="581025" y="159"/>
                </a:cubicBezTo>
                <a:cubicBezTo>
                  <a:pt x="703262" y="4921"/>
                  <a:pt x="657225" y="200184"/>
                  <a:pt x="733425" y="228759"/>
                </a:cubicBezTo>
                <a:cubicBezTo>
                  <a:pt x="809625" y="257334"/>
                  <a:pt x="923925" y="214471"/>
                  <a:pt x="1038225" y="171609"/>
                </a:cubicBezTo>
              </a:path>
            </a:pathLst>
          </a:custGeom>
          <a:noFill/>
          <a:ln w="952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TextBox 45"/>
          <p:cNvSpPr txBox="1"/>
          <p:nvPr/>
        </p:nvSpPr>
        <p:spPr>
          <a:xfrm>
            <a:off x="76200" y="5310426"/>
            <a:ext cx="1594558" cy="710259"/>
          </a:xfrm>
          <a:prstGeom prst="rect">
            <a:avLst/>
          </a:prstGeom>
          <a:noFill/>
        </p:spPr>
        <p:txBody>
          <a:bodyPr wrap="square" rtlCol="0">
            <a:spAutoFit/>
          </a:bodyPr>
          <a:lstStyle/>
          <a:p>
            <a:pPr algn="ctr">
              <a:lnSpc>
                <a:spcPts val="1200"/>
              </a:lnSpc>
            </a:pPr>
            <a:r>
              <a:rPr lang="en-US" sz="1400" dirty="0" smtClean="0"/>
              <a:t>Contains </a:t>
            </a:r>
            <a:r>
              <a:rPr lang="en-US" sz="1400" dirty="0" smtClean="0"/>
              <a:t>instance data </a:t>
            </a:r>
            <a:r>
              <a:rPr lang="en-US" sz="1400" dirty="0" smtClean="0"/>
              <a:t>(SCL types are </a:t>
            </a:r>
            <a:r>
              <a:rPr lang="en-US" sz="1400" dirty="0" smtClean="0"/>
              <a:t>reverse engineered)</a:t>
            </a:r>
            <a:endParaRPr lang="en-US" sz="1400" dirty="0"/>
          </a:p>
        </p:txBody>
      </p:sp>
      <p:cxnSp>
        <p:nvCxnSpPr>
          <p:cNvPr id="34" name="Straight Arrow Connector 33"/>
          <p:cNvCxnSpPr>
            <a:stCxn id="2" idx="6"/>
            <a:endCxn id="29" idx="1"/>
          </p:cNvCxnSpPr>
          <p:nvPr/>
        </p:nvCxnSpPr>
        <p:spPr bwMode="auto">
          <a:xfrm flipV="1">
            <a:off x="5132028" y="3124200"/>
            <a:ext cx="278172" cy="44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olded Corner 30"/>
          <p:cNvSpPr/>
          <p:nvPr/>
        </p:nvSpPr>
        <p:spPr bwMode="auto">
          <a:xfrm>
            <a:off x="1655335" y="2667000"/>
            <a:ext cx="1206969" cy="914400"/>
          </a:xfrm>
          <a:prstGeom prst="foldedCorner">
            <a:avLst/>
          </a:prstGeom>
          <a:solidFill>
            <a:srgbClr val="FFFF66"/>
          </a:solidFill>
          <a:ln w="9525" cap="flat" cmpd="sng" algn="ctr">
            <a:solidFill>
              <a:srgbClr val="FFC000"/>
            </a:solidFill>
            <a:prstDash val="solid"/>
            <a:round/>
            <a:headEnd type="none" w="med" len="med"/>
            <a:tailEnd type="none" w="med" len="med"/>
          </a:ln>
          <a:effectLst/>
        </p:spPr>
        <p:txBody>
          <a:bodyPr rot="0" spcFirstLastPara="0" vertOverflow="overflow" horzOverflow="overflow" vert="horz" wrap="square" lIns="0" tIns="137160" rIns="0" bIns="0" numCol="1" spcCol="0" rtlCol="0" fromWordArt="0" anchor="ctr" anchorCtr="0" forceAA="0" compatLnSpc="1">
            <a:prstTxWarp prst="textNoShape">
              <a:avLst/>
            </a:prstTxWarp>
            <a:noAutofit/>
          </a:bodyPr>
          <a:lstStyle/>
          <a:p>
            <a:pPr algn="ctr"/>
            <a:r>
              <a:rPr lang="en-US" dirty="0" smtClean="0"/>
              <a:t>IEC 61850 or 61970 UML</a:t>
            </a:r>
            <a:endParaRPr lang="en-US" dirty="0"/>
          </a:p>
        </p:txBody>
      </p:sp>
      <p:sp>
        <p:nvSpPr>
          <p:cNvPr id="33" name="Freeform 32"/>
          <p:cNvSpPr/>
          <p:nvPr/>
        </p:nvSpPr>
        <p:spPr bwMode="auto">
          <a:xfrm flipH="1">
            <a:off x="1353887" y="2971800"/>
            <a:ext cx="301448" cy="147171"/>
          </a:xfrm>
          <a:custGeom>
            <a:avLst/>
            <a:gdLst>
              <a:gd name="connsiteX0" fmla="*/ 0 w 1038225"/>
              <a:gd name="connsiteY0" fmla="*/ 200184 h 238011"/>
              <a:gd name="connsiteX1" fmla="*/ 581025 w 1038225"/>
              <a:gd name="connsiteY1" fmla="*/ 159 h 238011"/>
              <a:gd name="connsiteX2" fmla="*/ 733425 w 1038225"/>
              <a:gd name="connsiteY2" fmla="*/ 228759 h 238011"/>
              <a:gd name="connsiteX3" fmla="*/ 1038225 w 1038225"/>
              <a:gd name="connsiteY3" fmla="*/ 171609 h 238011"/>
            </a:gdLst>
            <a:ahLst/>
            <a:cxnLst>
              <a:cxn ang="0">
                <a:pos x="connsiteX0" y="connsiteY0"/>
              </a:cxn>
              <a:cxn ang="0">
                <a:pos x="connsiteX1" y="connsiteY1"/>
              </a:cxn>
              <a:cxn ang="0">
                <a:pos x="connsiteX2" y="connsiteY2"/>
              </a:cxn>
              <a:cxn ang="0">
                <a:pos x="connsiteX3" y="connsiteY3"/>
              </a:cxn>
            </a:cxnLst>
            <a:rect l="l" t="t" r="r" b="b"/>
            <a:pathLst>
              <a:path w="1038225" h="238011">
                <a:moveTo>
                  <a:pt x="0" y="200184"/>
                </a:moveTo>
                <a:cubicBezTo>
                  <a:pt x="229394" y="97790"/>
                  <a:pt x="458788" y="-4603"/>
                  <a:pt x="581025" y="159"/>
                </a:cubicBezTo>
                <a:cubicBezTo>
                  <a:pt x="703262" y="4921"/>
                  <a:pt x="657225" y="200184"/>
                  <a:pt x="733425" y="228759"/>
                </a:cubicBezTo>
                <a:cubicBezTo>
                  <a:pt x="809625" y="257334"/>
                  <a:pt x="923925" y="214471"/>
                  <a:pt x="1038225" y="171609"/>
                </a:cubicBezTo>
              </a:path>
            </a:pathLst>
          </a:custGeom>
          <a:noFill/>
          <a:ln w="952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a:xfrm>
            <a:off x="152400" y="2895600"/>
            <a:ext cx="1295365" cy="400110"/>
          </a:xfrm>
          <a:prstGeom prst="rect">
            <a:avLst/>
          </a:prstGeom>
          <a:noFill/>
        </p:spPr>
        <p:txBody>
          <a:bodyPr wrap="square" rtlCol="0">
            <a:spAutoFit/>
          </a:bodyPr>
          <a:lstStyle/>
          <a:p>
            <a:pPr algn="ctr">
              <a:lnSpc>
                <a:spcPts val="1200"/>
              </a:lnSpc>
            </a:pPr>
            <a:r>
              <a:rPr lang="en-US" sz="1400" dirty="0" smtClean="0"/>
              <a:t>Contains type data only</a:t>
            </a:r>
            <a:endParaRPr lang="en-US" sz="1400" dirty="0"/>
          </a:p>
        </p:txBody>
      </p:sp>
      <p:cxnSp>
        <p:nvCxnSpPr>
          <p:cNvPr id="39" name="Straight Arrow Connector 38"/>
          <p:cNvCxnSpPr>
            <a:stCxn id="31" idx="3"/>
            <a:endCxn id="2" idx="2"/>
          </p:cNvCxnSpPr>
          <p:nvPr/>
        </p:nvCxnSpPr>
        <p:spPr bwMode="auto">
          <a:xfrm>
            <a:off x="2862304" y="3124200"/>
            <a:ext cx="440924" cy="44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a:stCxn id="2" idx="4"/>
            <a:endCxn id="6" idx="0"/>
          </p:cNvCxnSpPr>
          <p:nvPr/>
        </p:nvCxnSpPr>
        <p:spPr bwMode="auto">
          <a:xfrm>
            <a:off x="4217628" y="3738239"/>
            <a:ext cx="0" cy="1296724"/>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Freeform 16"/>
          <p:cNvSpPr/>
          <p:nvPr/>
        </p:nvSpPr>
        <p:spPr bwMode="auto">
          <a:xfrm>
            <a:off x="4419601" y="3508744"/>
            <a:ext cx="3278372" cy="840064"/>
          </a:xfrm>
          <a:custGeom>
            <a:avLst/>
            <a:gdLst>
              <a:gd name="connsiteX0" fmla="*/ 0 w 2796363"/>
              <a:gd name="connsiteY0" fmla="*/ 42530 h 840064"/>
              <a:gd name="connsiteX1" fmla="*/ 1233377 w 2796363"/>
              <a:gd name="connsiteY1" fmla="*/ 839972 h 840064"/>
              <a:gd name="connsiteX2" fmla="*/ 2796363 w 2796363"/>
              <a:gd name="connsiteY2" fmla="*/ 0 h 840064"/>
            </a:gdLst>
            <a:ahLst/>
            <a:cxnLst>
              <a:cxn ang="0">
                <a:pos x="connsiteX0" y="connsiteY0"/>
              </a:cxn>
              <a:cxn ang="0">
                <a:pos x="connsiteX1" y="connsiteY1"/>
              </a:cxn>
              <a:cxn ang="0">
                <a:pos x="connsiteX2" y="connsiteY2"/>
              </a:cxn>
            </a:cxnLst>
            <a:rect l="l" t="t" r="r" b="b"/>
            <a:pathLst>
              <a:path w="2796363" h="840064">
                <a:moveTo>
                  <a:pt x="0" y="42530"/>
                </a:moveTo>
                <a:cubicBezTo>
                  <a:pt x="383658" y="444795"/>
                  <a:pt x="767317" y="847060"/>
                  <a:pt x="1233377" y="839972"/>
                </a:cubicBezTo>
                <a:cubicBezTo>
                  <a:pt x="1699437" y="832884"/>
                  <a:pt x="2247900" y="416442"/>
                  <a:pt x="2796363" y="0"/>
                </a:cubicBezTo>
              </a:path>
            </a:pathLst>
          </a:custGeom>
          <a:noFill/>
          <a:ln w="9525" cap="flat" cmpd="sng" algn="ctr">
            <a:solidFill>
              <a:schemeClr val="tx1"/>
            </a:solidFill>
            <a:prstDash val="dash"/>
            <a:round/>
            <a:headEnd type="none" w="med" len="med"/>
            <a:tailEnd type="arrow"/>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Oval 1"/>
          <p:cNvSpPr/>
          <p:nvPr/>
        </p:nvSpPr>
        <p:spPr bwMode="auto">
          <a:xfrm>
            <a:off x="3303228" y="2519039"/>
            <a:ext cx="1828800" cy="1219200"/>
          </a:xfrm>
          <a:prstGeom prst="ellipse">
            <a:avLst/>
          </a:prstGeom>
          <a:solidFill>
            <a:srgbClr val="92D05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Offis</a:t>
            </a:r>
            <a:r>
              <a:rPr kumimoji="0" lang="en-US" sz="1800" b="0" i="0" u="none" strike="noStrike" cap="none" normalizeH="0" baseline="0" dirty="0" smtClean="0">
                <a:ln>
                  <a:noFill/>
                </a:ln>
                <a:solidFill>
                  <a:schemeClr val="tx1"/>
                </a:solidFill>
                <a:effectLst/>
                <a:latin typeface="Arial" charset="0"/>
              </a:rPr>
              <a:t> </a:t>
            </a:r>
            <a:r>
              <a:rPr lang="en-US" dirty="0" err="1" smtClean="0"/>
              <a:t>UML</a:t>
            </a:r>
            <a:r>
              <a:rPr kumimoji="0" lang="en-US" sz="1800" b="0" i="0" u="none" strike="noStrike" cap="none" normalizeH="0" baseline="0" dirty="0" err="1" smtClean="0">
                <a:ln>
                  <a:noFill/>
                </a:ln>
                <a:solidFill>
                  <a:schemeClr val="tx1"/>
                </a:solidFill>
                <a:effectLst/>
                <a:latin typeface="Arial" charset="0"/>
              </a:rPr>
              <a:t>baT</a:t>
            </a:r>
            <a:r>
              <a:rPr lang="en-US" dirty="0" smtClean="0"/>
              <a:t>  (EA tool plug-in)</a:t>
            </a:r>
            <a:endParaRPr kumimoji="0" lang="en-US" sz="18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4419600" y="3962400"/>
            <a:ext cx="3048000" cy="738664"/>
          </a:xfrm>
          <a:prstGeom prst="rect">
            <a:avLst/>
          </a:prstGeom>
          <a:solidFill>
            <a:schemeClr val="bg1">
              <a:alpha val="70000"/>
            </a:schemeClr>
          </a:solidFill>
        </p:spPr>
        <p:txBody>
          <a:bodyPr wrap="square" rtlCol="0">
            <a:spAutoFit/>
          </a:bodyPr>
          <a:lstStyle/>
          <a:p>
            <a:pPr algn="ctr"/>
            <a:r>
              <a:rPr lang="en-US" sz="1400" dirty="0" err="1" smtClean="0"/>
              <a:t>UMLbaT</a:t>
            </a:r>
            <a:r>
              <a:rPr lang="en-US" sz="1400" dirty="0" smtClean="0"/>
              <a:t> GUI can provide integrated environment to manage </a:t>
            </a:r>
            <a:r>
              <a:rPr lang="en-US" sz="1400" dirty="0" err="1" smtClean="0"/>
              <a:t>NodeSet</a:t>
            </a:r>
            <a:r>
              <a:rPr lang="en-US" sz="1400" dirty="0" smtClean="0"/>
              <a:t> files and </a:t>
            </a:r>
            <a:r>
              <a:rPr lang="en-US" sz="1400" dirty="0"/>
              <a:t>t</a:t>
            </a:r>
            <a:r>
              <a:rPr lang="en-US" sz="1400" dirty="0" smtClean="0"/>
              <a:t>est scripts</a:t>
            </a:r>
            <a:endParaRPr lang="en-US" sz="1400" dirty="0"/>
          </a:p>
        </p:txBody>
      </p:sp>
      <p:cxnSp>
        <p:nvCxnSpPr>
          <p:cNvPr id="23" name="Straight Arrow Connector 22"/>
          <p:cNvCxnSpPr/>
          <p:nvPr/>
        </p:nvCxnSpPr>
        <p:spPr bwMode="auto">
          <a:xfrm flipV="1">
            <a:off x="7315200" y="3733800"/>
            <a:ext cx="609600" cy="1219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9715224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taff training presentation">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Staff training presentation</Template>
  <TotalTime>434</TotalTime>
  <Words>710</Words>
  <Application>Microsoft Office PowerPoint</Application>
  <PresentationFormat>On-screen Show (4:3)</PresentationFormat>
  <Paragraphs>107</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Tahoma</vt:lpstr>
      <vt:lpstr>Wingdings</vt:lpstr>
      <vt:lpstr>Staff training presentation</vt:lpstr>
      <vt:lpstr>IEC 61850 and 61970     OPC UA Server  Development and Testing</vt:lpstr>
      <vt:lpstr>IEC 61850 and 61970 CIM</vt:lpstr>
      <vt:lpstr>UML vs XML</vt:lpstr>
      <vt:lpstr>Two IEC 61850 Gateway Use Cases</vt:lpstr>
      <vt:lpstr>OPC UA NodeSet XML</vt:lpstr>
      <vt:lpstr>OPC Foundation CTT</vt:lpstr>
      <vt:lpstr>OPCF CTT</vt:lpstr>
      <vt:lpstr>Developing OPC UA Test Scripts and Servers</vt:lpstr>
      <vt:lpstr>Developing OPC UA Test Scripts and Servers</vt:lpstr>
      <vt:lpstr>Developing OPC UA Test Scripts and Servers</vt:lpstr>
      <vt:lpstr>Developing OPC UA Test Scripts and Servers</vt:lpstr>
      <vt:lpstr>Creating OPC UA NodeSet  XML and CTT Test Scripts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IEC 61850 8-2 Testing</dc:title>
  <dc:creator>John Gillerman</dc:creator>
  <cp:lastModifiedBy>John Gillerman</cp:lastModifiedBy>
  <cp:revision>52</cp:revision>
  <dcterms:created xsi:type="dcterms:W3CDTF">2012-12-07T16:07:38Z</dcterms:created>
  <dcterms:modified xsi:type="dcterms:W3CDTF">2015-10-01T16:14:40Z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TC010130221033</vt:lpwstr>
  </property>
</Properties>
</file>