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5"/>
  </p:normalViewPr>
  <p:slideViewPr>
    <p:cSldViewPr snapToGrid="0" snapToObjects="1">
      <p:cViewPr>
        <p:scale>
          <a:sx n="129" d="100"/>
          <a:sy n="129" d="100"/>
        </p:scale>
        <p:origin x="2080"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FA40E-DB12-714F-9D0D-1DC4C328BD2D}" type="datetimeFigureOut">
              <a:rPr lang="en-US" smtClean="0"/>
              <a:t>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555D1-AE1A-8446-A99F-CEB68C527704}" type="slidenum">
              <a:rPr lang="en-US" smtClean="0"/>
              <a:t>‹#›</a:t>
            </a:fld>
            <a:endParaRPr lang="en-US"/>
          </a:p>
        </p:txBody>
      </p:sp>
    </p:spTree>
    <p:extLst>
      <p:ext uri="{BB962C8B-B14F-4D97-AF65-F5344CB8AC3E}">
        <p14:creationId xmlns:p14="http://schemas.microsoft.com/office/powerpoint/2010/main" val="1311263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A40E-DB12-714F-9D0D-1DC4C328BD2D}" type="datetimeFigureOut">
              <a:rPr lang="en-US" smtClean="0"/>
              <a:t>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555D1-AE1A-8446-A99F-CEB68C527704}" type="slidenum">
              <a:rPr lang="en-US" smtClean="0"/>
              <a:t>‹#›</a:t>
            </a:fld>
            <a:endParaRPr lang="en-US"/>
          </a:p>
        </p:txBody>
      </p:sp>
    </p:spTree>
    <p:extLst>
      <p:ext uri="{BB962C8B-B14F-4D97-AF65-F5344CB8AC3E}">
        <p14:creationId xmlns:p14="http://schemas.microsoft.com/office/powerpoint/2010/main" val="1057953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A40E-DB12-714F-9D0D-1DC4C328BD2D}" type="datetimeFigureOut">
              <a:rPr lang="en-US" smtClean="0"/>
              <a:t>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555D1-AE1A-8446-A99F-CEB68C527704}" type="slidenum">
              <a:rPr lang="en-US" smtClean="0"/>
              <a:t>‹#›</a:t>
            </a:fld>
            <a:endParaRPr lang="en-US"/>
          </a:p>
        </p:txBody>
      </p:sp>
    </p:spTree>
    <p:extLst>
      <p:ext uri="{BB962C8B-B14F-4D97-AF65-F5344CB8AC3E}">
        <p14:creationId xmlns:p14="http://schemas.microsoft.com/office/powerpoint/2010/main" val="2578983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A40E-DB12-714F-9D0D-1DC4C328BD2D}" type="datetimeFigureOut">
              <a:rPr lang="en-US" smtClean="0"/>
              <a:t>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555D1-AE1A-8446-A99F-CEB68C527704}" type="slidenum">
              <a:rPr lang="en-US" smtClean="0"/>
              <a:t>‹#›</a:t>
            </a:fld>
            <a:endParaRPr lang="en-US"/>
          </a:p>
        </p:txBody>
      </p:sp>
    </p:spTree>
    <p:extLst>
      <p:ext uri="{BB962C8B-B14F-4D97-AF65-F5344CB8AC3E}">
        <p14:creationId xmlns:p14="http://schemas.microsoft.com/office/powerpoint/2010/main" val="241318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4FA40E-DB12-714F-9D0D-1DC4C328BD2D}" type="datetimeFigureOut">
              <a:rPr lang="en-US" smtClean="0"/>
              <a:t>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555D1-AE1A-8446-A99F-CEB68C527704}" type="slidenum">
              <a:rPr lang="en-US" smtClean="0"/>
              <a:t>‹#›</a:t>
            </a:fld>
            <a:endParaRPr lang="en-US"/>
          </a:p>
        </p:txBody>
      </p:sp>
    </p:spTree>
    <p:extLst>
      <p:ext uri="{BB962C8B-B14F-4D97-AF65-F5344CB8AC3E}">
        <p14:creationId xmlns:p14="http://schemas.microsoft.com/office/powerpoint/2010/main" val="217145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FA40E-DB12-714F-9D0D-1DC4C328BD2D}" type="datetimeFigureOut">
              <a:rPr lang="en-US" smtClean="0"/>
              <a:t>4/10/18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555D1-AE1A-8446-A99F-CEB68C527704}" type="slidenum">
              <a:rPr lang="en-US" smtClean="0"/>
              <a:t>‹#›</a:t>
            </a:fld>
            <a:endParaRPr lang="en-US"/>
          </a:p>
        </p:txBody>
      </p:sp>
    </p:spTree>
    <p:extLst>
      <p:ext uri="{BB962C8B-B14F-4D97-AF65-F5344CB8AC3E}">
        <p14:creationId xmlns:p14="http://schemas.microsoft.com/office/powerpoint/2010/main" val="366378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FA40E-DB12-714F-9D0D-1DC4C328BD2D}" type="datetimeFigureOut">
              <a:rPr lang="en-US" smtClean="0"/>
              <a:t>4/10/18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A555D1-AE1A-8446-A99F-CEB68C527704}" type="slidenum">
              <a:rPr lang="en-US" smtClean="0"/>
              <a:t>‹#›</a:t>
            </a:fld>
            <a:endParaRPr lang="en-US"/>
          </a:p>
        </p:txBody>
      </p:sp>
    </p:spTree>
    <p:extLst>
      <p:ext uri="{BB962C8B-B14F-4D97-AF65-F5344CB8AC3E}">
        <p14:creationId xmlns:p14="http://schemas.microsoft.com/office/powerpoint/2010/main" val="153608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FA40E-DB12-714F-9D0D-1DC4C328BD2D}" type="datetimeFigureOut">
              <a:rPr lang="en-US" smtClean="0"/>
              <a:t>4/10/18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A555D1-AE1A-8446-A99F-CEB68C527704}" type="slidenum">
              <a:rPr lang="en-US" smtClean="0"/>
              <a:t>‹#›</a:t>
            </a:fld>
            <a:endParaRPr lang="en-US"/>
          </a:p>
        </p:txBody>
      </p:sp>
    </p:spTree>
    <p:extLst>
      <p:ext uri="{BB962C8B-B14F-4D97-AF65-F5344CB8AC3E}">
        <p14:creationId xmlns:p14="http://schemas.microsoft.com/office/powerpoint/2010/main" val="27323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FA40E-DB12-714F-9D0D-1DC4C328BD2D}" type="datetimeFigureOut">
              <a:rPr lang="en-US" smtClean="0"/>
              <a:t>4/10/18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A555D1-AE1A-8446-A99F-CEB68C527704}" type="slidenum">
              <a:rPr lang="en-US" smtClean="0"/>
              <a:t>‹#›</a:t>
            </a:fld>
            <a:endParaRPr lang="en-US"/>
          </a:p>
        </p:txBody>
      </p:sp>
    </p:spTree>
    <p:extLst>
      <p:ext uri="{BB962C8B-B14F-4D97-AF65-F5344CB8AC3E}">
        <p14:creationId xmlns:p14="http://schemas.microsoft.com/office/powerpoint/2010/main" val="4059585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624FA40E-DB12-714F-9D0D-1DC4C328BD2D}" type="datetimeFigureOut">
              <a:rPr lang="en-US" smtClean="0"/>
              <a:t>4/10/18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555D1-AE1A-8446-A99F-CEB68C527704}" type="slidenum">
              <a:rPr lang="en-US" smtClean="0"/>
              <a:t>‹#›</a:t>
            </a:fld>
            <a:endParaRPr lang="en-US"/>
          </a:p>
        </p:txBody>
      </p:sp>
    </p:spTree>
    <p:extLst>
      <p:ext uri="{BB962C8B-B14F-4D97-AF65-F5344CB8AC3E}">
        <p14:creationId xmlns:p14="http://schemas.microsoft.com/office/powerpoint/2010/main" val="2809866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624FA40E-DB12-714F-9D0D-1DC4C328BD2D}" type="datetimeFigureOut">
              <a:rPr lang="en-US" smtClean="0"/>
              <a:t>4/10/18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555D1-AE1A-8446-A99F-CEB68C527704}" type="slidenum">
              <a:rPr lang="en-US" smtClean="0"/>
              <a:t>‹#›</a:t>
            </a:fld>
            <a:endParaRPr lang="en-US"/>
          </a:p>
        </p:txBody>
      </p:sp>
    </p:spTree>
    <p:extLst>
      <p:ext uri="{BB962C8B-B14F-4D97-AF65-F5344CB8AC3E}">
        <p14:creationId xmlns:p14="http://schemas.microsoft.com/office/powerpoint/2010/main" val="2494836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624FA40E-DB12-714F-9D0D-1DC4C328BD2D}" type="datetimeFigureOut">
              <a:rPr lang="en-US" smtClean="0"/>
              <a:t>4/10/18</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70A555D1-AE1A-8446-A99F-CEB68C527704}" type="slidenum">
              <a:rPr lang="en-US" smtClean="0"/>
              <a:t>‹#›</a:t>
            </a:fld>
            <a:endParaRPr lang="en-US"/>
          </a:p>
        </p:txBody>
      </p:sp>
    </p:spTree>
    <p:extLst>
      <p:ext uri="{BB962C8B-B14F-4D97-AF65-F5344CB8AC3E}">
        <p14:creationId xmlns:p14="http://schemas.microsoft.com/office/powerpoint/2010/main" val="26451323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9EF81377-3CC1-D54B-A2B8-1E820762DC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0777" y="1727069"/>
            <a:ext cx="4516446" cy="3178241"/>
          </a:xfrm>
          <a:prstGeom prst="rect">
            <a:avLst/>
          </a:prstGeom>
        </p:spPr>
      </p:pic>
      <p:sp>
        <p:nvSpPr>
          <p:cNvPr id="2" name="Title 1">
            <a:extLst>
              <a:ext uri="{FF2B5EF4-FFF2-40B4-BE49-F238E27FC236}">
                <a16:creationId xmlns:a16="http://schemas.microsoft.com/office/drawing/2014/main" id="{8BB180DF-129D-3E48-90F4-9F224C15820B}"/>
              </a:ext>
            </a:extLst>
          </p:cNvPr>
          <p:cNvSpPr>
            <a:spLocks noGrp="1"/>
          </p:cNvSpPr>
          <p:nvPr>
            <p:ph type="ctrTitle"/>
          </p:nvPr>
        </p:nvSpPr>
        <p:spPr>
          <a:xfrm>
            <a:off x="514350" y="309966"/>
            <a:ext cx="5829300" cy="650929"/>
          </a:xfrm>
        </p:spPr>
        <p:txBody>
          <a:bodyPr anchor="ctr">
            <a:normAutofit/>
          </a:bodyPr>
          <a:lstStyle/>
          <a:p>
            <a:r>
              <a:rPr lang="en-US" sz="2400" dirty="0"/>
              <a:t>How to use the image labeler GUI</a:t>
            </a:r>
          </a:p>
        </p:txBody>
      </p:sp>
      <p:sp>
        <p:nvSpPr>
          <p:cNvPr id="6" name="Oval 5">
            <a:extLst>
              <a:ext uri="{FF2B5EF4-FFF2-40B4-BE49-F238E27FC236}">
                <a16:creationId xmlns:a16="http://schemas.microsoft.com/office/drawing/2014/main" id="{4A937F18-B319-7C4F-A6C8-98946A074DD9}"/>
              </a:ext>
            </a:extLst>
          </p:cNvPr>
          <p:cNvSpPr/>
          <p:nvPr/>
        </p:nvSpPr>
        <p:spPr>
          <a:xfrm>
            <a:off x="840405" y="1211229"/>
            <a:ext cx="371960" cy="37196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5" name="Subtitle 2">
            <a:extLst>
              <a:ext uri="{FF2B5EF4-FFF2-40B4-BE49-F238E27FC236}">
                <a16:creationId xmlns:a16="http://schemas.microsoft.com/office/drawing/2014/main" id="{E47BA28B-2C5A-CE4F-B6E0-3029E228E6A9}"/>
              </a:ext>
            </a:extLst>
          </p:cNvPr>
          <p:cNvSpPr txBox="1">
            <a:spLocks/>
          </p:cNvSpPr>
          <p:nvPr/>
        </p:nvSpPr>
        <p:spPr>
          <a:xfrm>
            <a:off x="1348352" y="1211229"/>
            <a:ext cx="4626999" cy="48493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sz="1400" dirty="0"/>
              <a:t>Open the file ‘</a:t>
            </a:r>
            <a:r>
              <a:rPr lang="en-US" sz="1400" b="1" dirty="0" err="1"/>
              <a:t>imageLabeler.mlapp</a:t>
            </a:r>
            <a:r>
              <a:rPr lang="en-US" sz="1400" dirty="0"/>
              <a:t>’. This will open the application in </a:t>
            </a:r>
            <a:r>
              <a:rPr lang="en-US" sz="1400" dirty="0" err="1"/>
              <a:t>Matlab</a:t>
            </a:r>
            <a:r>
              <a:rPr lang="en-US" sz="1400" dirty="0"/>
              <a:t>. The following screen will appear: </a:t>
            </a:r>
          </a:p>
        </p:txBody>
      </p:sp>
      <p:sp>
        <p:nvSpPr>
          <p:cNvPr id="18" name="Oval 17">
            <a:extLst>
              <a:ext uri="{FF2B5EF4-FFF2-40B4-BE49-F238E27FC236}">
                <a16:creationId xmlns:a16="http://schemas.microsoft.com/office/drawing/2014/main" id="{2901E848-F44A-4646-A9FF-D40C975F828C}"/>
              </a:ext>
            </a:extLst>
          </p:cNvPr>
          <p:cNvSpPr/>
          <p:nvPr/>
        </p:nvSpPr>
        <p:spPr>
          <a:xfrm>
            <a:off x="840405" y="5163230"/>
            <a:ext cx="371960" cy="37196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9" name="Subtitle 2">
            <a:extLst>
              <a:ext uri="{FF2B5EF4-FFF2-40B4-BE49-F238E27FC236}">
                <a16:creationId xmlns:a16="http://schemas.microsoft.com/office/drawing/2014/main" id="{417565E1-C9A2-9C4A-8A10-84AE0BADC67D}"/>
              </a:ext>
            </a:extLst>
          </p:cNvPr>
          <p:cNvSpPr txBox="1">
            <a:spLocks/>
          </p:cNvSpPr>
          <p:nvPr/>
        </p:nvSpPr>
        <p:spPr>
          <a:xfrm>
            <a:off x="1348351" y="5149789"/>
            <a:ext cx="4626999" cy="862432"/>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sz="1400" dirty="0"/>
              <a:t>Click the button </a:t>
            </a:r>
            <a:r>
              <a:rPr lang="en-US" sz="1400" b="1" dirty="0"/>
              <a:t>Select Folder </a:t>
            </a:r>
            <a:r>
              <a:rPr lang="en-US" sz="1400" dirty="0"/>
              <a:t>and select one of the three folders (acute rejection, chronic rejection or stable) inside the master folder ’Lung Transplant’ where all the videos are saved. If successful, the red light will turn green.</a:t>
            </a:r>
          </a:p>
        </p:txBody>
      </p:sp>
      <p:pic>
        <p:nvPicPr>
          <p:cNvPr id="21" name="Picture 20">
            <a:extLst>
              <a:ext uri="{FF2B5EF4-FFF2-40B4-BE49-F238E27FC236}">
                <a16:creationId xmlns:a16="http://schemas.microsoft.com/office/drawing/2014/main" id="{BB94DFCA-BC8C-D64F-9C5F-28986B6493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0777" y="6105587"/>
            <a:ext cx="4516446" cy="3178730"/>
          </a:xfrm>
          <a:prstGeom prst="rect">
            <a:avLst/>
          </a:prstGeom>
        </p:spPr>
      </p:pic>
    </p:spTree>
    <p:extLst>
      <p:ext uri="{BB962C8B-B14F-4D97-AF65-F5344CB8AC3E}">
        <p14:creationId xmlns:p14="http://schemas.microsoft.com/office/powerpoint/2010/main" val="2335096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4A937F18-B319-7C4F-A6C8-98946A074DD9}"/>
              </a:ext>
            </a:extLst>
          </p:cNvPr>
          <p:cNvSpPr/>
          <p:nvPr/>
        </p:nvSpPr>
        <p:spPr>
          <a:xfrm>
            <a:off x="840405" y="468897"/>
            <a:ext cx="371960" cy="37196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5" name="Subtitle 2">
            <a:extLst>
              <a:ext uri="{FF2B5EF4-FFF2-40B4-BE49-F238E27FC236}">
                <a16:creationId xmlns:a16="http://schemas.microsoft.com/office/drawing/2014/main" id="{E47BA28B-2C5A-CE4F-B6E0-3029E228E6A9}"/>
              </a:ext>
            </a:extLst>
          </p:cNvPr>
          <p:cNvSpPr txBox="1">
            <a:spLocks/>
          </p:cNvSpPr>
          <p:nvPr/>
        </p:nvSpPr>
        <p:spPr>
          <a:xfrm>
            <a:off x="1348352" y="468897"/>
            <a:ext cx="4626999" cy="726857"/>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sz="1400" dirty="0"/>
              <a:t>Click the button </a:t>
            </a:r>
            <a:r>
              <a:rPr lang="en-US" sz="1400" b="1" dirty="0"/>
              <a:t>Select Text File </a:t>
            </a:r>
            <a:r>
              <a:rPr lang="en-US" sz="1400" dirty="0"/>
              <a:t>and</a:t>
            </a:r>
            <a:r>
              <a:rPr lang="en-US" sz="1400" b="1" dirty="0"/>
              <a:t> </a:t>
            </a:r>
            <a:r>
              <a:rPr lang="en-US" sz="1400" dirty="0"/>
              <a:t>select the text file that contains all relevant frames from the videos. If successful, the second light will turn green.</a:t>
            </a:r>
          </a:p>
        </p:txBody>
      </p:sp>
      <p:sp>
        <p:nvSpPr>
          <p:cNvPr id="18" name="Oval 17">
            <a:extLst>
              <a:ext uri="{FF2B5EF4-FFF2-40B4-BE49-F238E27FC236}">
                <a16:creationId xmlns:a16="http://schemas.microsoft.com/office/drawing/2014/main" id="{2901E848-F44A-4646-A9FF-D40C975F828C}"/>
              </a:ext>
            </a:extLst>
          </p:cNvPr>
          <p:cNvSpPr/>
          <p:nvPr/>
        </p:nvSpPr>
        <p:spPr>
          <a:xfrm>
            <a:off x="840405" y="4739002"/>
            <a:ext cx="371960" cy="37196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9" name="Subtitle 2">
            <a:extLst>
              <a:ext uri="{FF2B5EF4-FFF2-40B4-BE49-F238E27FC236}">
                <a16:creationId xmlns:a16="http://schemas.microsoft.com/office/drawing/2014/main" id="{417565E1-C9A2-9C4A-8A10-84AE0BADC67D}"/>
              </a:ext>
            </a:extLst>
          </p:cNvPr>
          <p:cNvSpPr txBox="1">
            <a:spLocks/>
          </p:cNvSpPr>
          <p:nvPr/>
        </p:nvSpPr>
        <p:spPr>
          <a:xfrm>
            <a:off x="1348351" y="4739002"/>
            <a:ext cx="4626999" cy="1335112"/>
          </a:xfrm>
          <a:prstGeom prst="rect">
            <a:avLst/>
          </a:prstGeom>
        </p:spPr>
        <p:txBody>
          <a:bodyPr vert="horz" lIns="91440" tIns="45720" rIns="91440" bIns="45720" rtlCol="0">
            <a:normAutofit lnSpcReduction="10000"/>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sz="1400" b="1" dirty="0"/>
              <a:t>Start labelling </a:t>
            </a:r>
            <a:r>
              <a:rPr lang="en-US" sz="1400" dirty="0"/>
              <a:t>the images on the screen with True, False or Unusable. If an image was labelled incorrect, you can go back by pushing the back-button. The gauge above the back-button shows your progress.</a:t>
            </a:r>
          </a:p>
          <a:p>
            <a:pPr algn="l"/>
            <a:r>
              <a:rPr lang="en-US" sz="1400" dirty="0"/>
              <a:t>Your progress is saved automatically, so you can resume your work even if the application was closed. </a:t>
            </a:r>
          </a:p>
        </p:txBody>
      </p:sp>
      <p:sp>
        <p:nvSpPr>
          <p:cNvPr id="9" name="Subtitle 2">
            <a:extLst>
              <a:ext uri="{FF2B5EF4-FFF2-40B4-BE49-F238E27FC236}">
                <a16:creationId xmlns:a16="http://schemas.microsoft.com/office/drawing/2014/main" id="{67D1ED45-039B-0747-8F4D-AE72D1B5E582}"/>
              </a:ext>
            </a:extLst>
          </p:cNvPr>
          <p:cNvSpPr txBox="1">
            <a:spLocks/>
          </p:cNvSpPr>
          <p:nvPr/>
        </p:nvSpPr>
        <p:spPr>
          <a:xfrm>
            <a:off x="-2135994" y="3042461"/>
            <a:ext cx="4719234" cy="48493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1400" dirty="0"/>
          </a:p>
        </p:txBody>
      </p:sp>
      <p:pic>
        <p:nvPicPr>
          <p:cNvPr id="4" name="Picture 3">
            <a:extLst>
              <a:ext uri="{FF2B5EF4-FFF2-40B4-BE49-F238E27FC236}">
                <a16:creationId xmlns:a16="http://schemas.microsoft.com/office/drawing/2014/main" id="{1574EC8C-8C53-9944-85BE-A762D00A6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983" y="1204055"/>
            <a:ext cx="4632033" cy="3255065"/>
          </a:xfrm>
          <a:prstGeom prst="rect">
            <a:avLst/>
          </a:prstGeom>
        </p:spPr>
      </p:pic>
      <p:grpSp>
        <p:nvGrpSpPr>
          <p:cNvPr id="17" name="Group 16">
            <a:extLst>
              <a:ext uri="{FF2B5EF4-FFF2-40B4-BE49-F238E27FC236}">
                <a16:creationId xmlns:a16="http://schemas.microsoft.com/office/drawing/2014/main" id="{6227343B-1A64-0146-B0DC-8357B6DB3673}"/>
              </a:ext>
            </a:extLst>
          </p:cNvPr>
          <p:cNvGrpSpPr/>
          <p:nvPr/>
        </p:nvGrpSpPr>
        <p:grpSpPr>
          <a:xfrm>
            <a:off x="1110258" y="6152705"/>
            <a:ext cx="4634758" cy="3243427"/>
            <a:chOff x="1110258" y="5645808"/>
            <a:chExt cx="4634758" cy="3243427"/>
          </a:xfrm>
        </p:grpSpPr>
        <p:pic>
          <p:nvPicPr>
            <p:cNvPr id="10" name="Picture 9">
              <a:extLst>
                <a:ext uri="{FF2B5EF4-FFF2-40B4-BE49-F238E27FC236}">
                  <a16:creationId xmlns:a16="http://schemas.microsoft.com/office/drawing/2014/main" id="{E44F724F-3DFF-2141-80CD-9B8E9AAC9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258" y="5645808"/>
              <a:ext cx="4634758" cy="3243427"/>
            </a:xfrm>
            <a:prstGeom prst="rect">
              <a:avLst/>
            </a:prstGeom>
          </p:spPr>
        </p:pic>
        <p:sp>
          <p:nvSpPr>
            <p:cNvPr id="11" name="Rectangle 10">
              <a:extLst>
                <a:ext uri="{FF2B5EF4-FFF2-40B4-BE49-F238E27FC236}">
                  <a16:creationId xmlns:a16="http://schemas.microsoft.com/office/drawing/2014/main" id="{8BD0A56C-02A5-8246-BA2F-882590DA0C0E}"/>
                </a:ext>
              </a:extLst>
            </p:cNvPr>
            <p:cNvSpPr/>
            <p:nvPr/>
          </p:nvSpPr>
          <p:spPr>
            <a:xfrm>
              <a:off x="2495550" y="6394450"/>
              <a:ext cx="2736850" cy="1607918"/>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E137FCC3-25DC-EA4E-A712-83BD65A2A5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3497" y="6445250"/>
              <a:ext cx="1524000" cy="1524000"/>
            </a:xfrm>
            <a:prstGeom prst="rect">
              <a:avLst/>
            </a:prstGeom>
          </p:spPr>
        </p:pic>
      </p:grpSp>
    </p:spTree>
    <p:extLst>
      <p:ext uri="{BB962C8B-B14F-4D97-AF65-F5344CB8AC3E}">
        <p14:creationId xmlns:p14="http://schemas.microsoft.com/office/powerpoint/2010/main" val="2321467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4A937F18-B319-7C4F-A6C8-98946A074DD9}"/>
              </a:ext>
            </a:extLst>
          </p:cNvPr>
          <p:cNvSpPr/>
          <p:nvPr/>
        </p:nvSpPr>
        <p:spPr>
          <a:xfrm>
            <a:off x="840405" y="468897"/>
            <a:ext cx="371960" cy="37196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5" name="Subtitle 2">
            <a:extLst>
              <a:ext uri="{FF2B5EF4-FFF2-40B4-BE49-F238E27FC236}">
                <a16:creationId xmlns:a16="http://schemas.microsoft.com/office/drawing/2014/main" id="{E47BA28B-2C5A-CE4F-B6E0-3029E228E6A9}"/>
              </a:ext>
            </a:extLst>
          </p:cNvPr>
          <p:cNvSpPr txBox="1">
            <a:spLocks/>
          </p:cNvSpPr>
          <p:nvPr/>
        </p:nvSpPr>
        <p:spPr>
          <a:xfrm>
            <a:off x="1348352" y="468897"/>
            <a:ext cx="4626999" cy="726857"/>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sz="1400" dirty="0"/>
              <a:t>When all images are labelled, you will get a notification. Click </a:t>
            </a:r>
            <a:r>
              <a:rPr lang="en-US" sz="1400" b="1" dirty="0"/>
              <a:t>export as CSV</a:t>
            </a:r>
            <a:r>
              <a:rPr lang="en-US" sz="1400" dirty="0"/>
              <a:t>. This will save an excel file with all the labelled data to your current working folder in </a:t>
            </a:r>
            <a:r>
              <a:rPr lang="en-US" sz="1400" dirty="0" err="1"/>
              <a:t>Matlab</a:t>
            </a:r>
            <a:r>
              <a:rPr lang="en-US" sz="1400" dirty="0"/>
              <a:t>.</a:t>
            </a:r>
          </a:p>
        </p:txBody>
      </p:sp>
      <p:sp>
        <p:nvSpPr>
          <p:cNvPr id="18" name="Oval 17">
            <a:extLst>
              <a:ext uri="{FF2B5EF4-FFF2-40B4-BE49-F238E27FC236}">
                <a16:creationId xmlns:a16="http://schemas.microsoft.com/office/drawing/2014/main" id="{2901E848-F44A-4646-A9FF-D40C975F828C}"/>
              </a:ext>
            </a:extLst>
          </p:cNvPr>
          <p:cNvSpPr/>
          <p:nvPr/>
        </p:nvSpPr>
        <p:spPr>
          <a:xfrm>
            <a:off x="840405" y="4739002"/>
            <a:ext cx="371960" cy="37196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9" name="Subtitle 2">
            <a:extLst>
              <a:ext uri="{FF2B5EF4-FFF2-40B4-BE49-F238E27FC236}">
                <a16:creationId xmlns:a16="http://schemas.microsoft.com/office/drawing/2014/main" id="{417565E1-C9A2-9C4A-8A10-84AE0BADC67D}"/>
              </a:ext>
            </a:extLst>
          </p:cNvPr>
          <p:cNvSpPr txBox="1">
            <a:spLocks/>
          </p:cNvSpPr>
          <p:nvPr/>
        </p:nvSpPr>
        <p:spPr>
          <a:xfrm>
            <a:off x="1348351" y="4739002"/>
            <a:ext cx="4626999" cy="1335112"/>
          </a:xfrm>
          <a:prstGeom prst="rect">
            <a:avLst/>
          </a:prstGeom>
        </p:spPr>
        <p:txBody>
          <a:bodyPr vert="horz" lIns="91440" tIns="45720" rIns="91440" bIns="45720" rtlCol="0">
            <a:normAutofit lnSpcReduction="10000"/>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sz="1400" b="1" dirty="0"/>
              <a:t>Start labelling </a:t>
            </a:r>
            <a:r>
              <a:rPr lang="en-US" sz="1400" dirty="0"/>
              <a:t>the images on the screen with True, False or Unusable. If an image was labelled incorrect, you can go back by pushing the back-button. The gauge above the back-button shows your progress.</a:t>
            </a:r>
          </a:p>
          <a:p>
            <a:pPr algn="l"/>
            <a:r>
              <a:rPr lang="en-US" sz="1400" dirty="0"/>
              <a:t>Your progress is saved automatically, so you can resume your work even if the application was closed. </a:t>
            </a:r>
          </a:p>
        </p:txBody>
      </p:sp>
      <p:sp>
        <p:nvSpPr>
          <p:cNvPr id="9" name="Subtitle 2">
            <a:extLst>
              <a:ext uri="{FF2B5EF4-FFF2-40B4-BE49-F238E27FC236}">
                <a16:creationId xmlns:a16="http://schemas.microsoft.com/office/drawing/2014/main" id="{67D1ED45-039B-0747-8F4D-AE72D1B5E582}"/>
              </a:ext>
            </a:extLst>
          </p:cNvPr>
          <p:cNvSpPr txBox="1">
            <a:spLocks/>
          </p:cNvSpPr>
          <p:nvPr/>
        </p:nvSpPr>
        <p:spPr>
          <a:xfrm>
            <a:off x="-2135994" y="3042461"/>
            <a:ext cx="4719234" cy="48493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1400" dirty="0"/>
          </a:p>
        </p:txBody>
      </p:sp>
      <p:grpSp>
        <p:nvGrpSpPr>
          <p:cNvPr id="17" name="Group 16">
            <a:extLst>
              <a:ext uri="{FF2B5EF4-FFF2-40B4-BE49-F238E27FC236}">
                <a16:creationId xmlns:a16="http://schemas.microsoft.com/office/drawing/2014/main" id="{6227343B-1A64-0146-B0DC-8357B6DB3673}"/>
              </a:ext>
            </a:extLst>
          </p:cNvPr>
          <p:cNvGrpSpPr/>
          <p:nvPr/>
        </p:nvGrpSpPr>
        <p:grpSpPr>
          <a:xfrm>
            <a:off x="1110258" y="6152705"/>
            <a:ext cx="4634758" cy="3243427"/>
            <a:chOff x="1110258" y="5645808"/>
            <a:chExt cx="4634758" cy="3243427"/>
          </a:xfrm>
        </p:grpSpPr>
        <p:pic>
          <p:nvPicPr>
            <p:cNvPr id="10" name="Picture 9">
              <a:extLst>
                <a:ext uri="{FF2B5EF4-FFF2-40B4-BE49-F238E27FC236}">
                  <a16:creationId xmlns:a16="http://schemas.microsoft.com/office/drawing/2014/main" id="{E44F724F-3DFF-2141-80CD-9B8E9AAC9A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258" y="5645808"/>
              <a:ext cx="4634758" cy="3243427"/>
            </a:xfrm>
            <a:prstGeom prst="rect">
              <a:avLst/>
            </a:prstGeom>
          </p:spPr>
        </p:pic>
        <p:sp>
          <p:nvSpPr>
            <p:cNvPr id="11" name="Rectangle 10">
              <a:extLst>
                <a:ext uri="{FF2B5EF4-FFF2-40B4-BE49-F238E27FC236}">
                  <a16:creationId xmlns:a16="http://schemas.microsoft.com/office/drawing/2014/main" id="{8BD0A56C-02A5-8246-BA2F-882590DA0C0E}"/>
                </a:ext>
              </a:extLst>
            </p:cNvPr>
            <p:cNvSpPr/>
            <p:nvPr/>
          </p:nvSpPr>
          <p:spPr>
            <a:xfrm>
              <a:off x="2495550" y="6394450"/>
              <a:ext cx="2736850" cy="1607918"/>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E137FCC3-25DC-EA4E-A712-83BD65A2A5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3497" y="6445250"/>
              <a:ext cx="1524000" cy="1524000"/>
            </a:xfrm>
            <a:prstGeom prst="rect">
              <a:avLst/>
            </a:prstGeom>
          </p:spPr>
        </p:pic>
      </p:grpSp>
      <p:pic>
        <p:nvPicPr>
          <p:cNvPr id="3" name="Picture 2">
            <a:extLst>
              <a:ext uri="{FF2B5EF4-FFF2-40B4-BE49-F238E27FC236}">
                <a16:creationId xmlns:a16="http://schemas.microsoft.com/office/drawing/2014/main" id="{0DE62C90-52A6-BB42-B73F-15271BD707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2364" y="1181134"/>
            <a:ext cx="4762985" cy="3336412"/>
          </a:xfrm>
          <a:prstGeom prst="rect">
            <a:avLst/>
          </a:prstGeom>
        </p:spPr>
      </p:pic>
    </p:spTree>
    <p:extLst>
      <p:ext uri="{BB962C8B-B14F-4D97-AF65-F5344CB8AC3E}">
        <p14:creationId xmlns:p14="http://schemas.microsoft.com/office/powerpoint/2010/main" val="35165511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116</TotalTime>
  <Words>262</Words>
  <Application>Microsoft Macintosh PowerPoint</Application>
  <PresentationFormat>A4 Paper (210x297 mm)</PresentationFormat>
  <Paragraphs>15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How to use the image labeler GUI</vt:lpstr>
      <vt:lpstr>PowerPoint Presentation</vt:lpstr>
      <vt:lpstr>PowerPoint Presentation</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the image labeler GUI</dc:title>
  <dc:creator>gillesrobijns@gmail.com</dc:creator>
  <cp:lastModifiedBy>gillesrobijns@gmail.com</cp:lastModifiedBy>
  <cp:revision>10</cp:revision>
  <cp:lastPrinted>2018-03-30T08:06:43Z</cp:lastPrinted>
  <dcterms:created xsi:type="dcterms:W3CDTF">2018-03-30T07:53:44Z</dcterms:created>
  <dcterms:modified xsi:type="dcterms:W3CDTF">2018-04-10T13:14:23Z</dcterms:modified>
</cp:coreProperties>
</file>