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Alexandria" panose="020B0604020202020204" charset="-78"/>
      <p:regular r:id="rId13"/>
    </p:embeddedFont>
    <p:embeddedFont>
      <p:font typeface="Nobile"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0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8608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spTree>
  </p:cSld>
  <p:clrMapOvr>
    <a:masterClrMapping/>
  </p:clrMapOvr>
  <p:extLst>
    <p:ext uri="{DCECCB84-F9BA-43D5-87BE-67443E8EF086}">
      <p15:sldGuideLst xmlns:p15="http://schemas.microsoft.com/office/powerpoint/2012/main">
        <p15:guide id="1" orient="horz" pos="2592" userDrawn="1">
          <p15:clr>
            <a:srgbClr val="FBAE40"/>
          </p15:clr>
        </p15:guide>
        <p15:guide id="2" pos="460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spTree>
  </p:cSld>
  <p:clrMapOvr>
    <a:masterClrMapping/>
  </p:clrMapOvr>
  <p:extLst>
    <p:ext uri="{DCECCB84-F9BA-43D5-87BE-67443E8EF086}">
      <p15:sldGuideLst xmlns:p15="http://schemas.microsoft.com/office/powerpoint/2012/main">
        <p15:guide id="1" orient="horz" pos="2592" userDrawn="1">
          <p15:clr>
            <a:srgbClr val="FBAE40"/>
          </p15:clr>
        </p15:guide>
        <p15:guide id="2" pos="460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spTree>
  </p:cSld>
  <p:clrMapOvr>
    <a:masterClrMapping/>
  </p:clrMapOvr>
  <p:extLst>
    <p:ext uri="{DCECCB84-F9BA-43D5-87BE-67443E8EF086}">
      <p15:sldGuideLst xmlns:p15="http://schemas.microsoft.com/office/powerpoint/2012/main">
        <p15:guide id="1" orient="horz" pos="2592" userDrawn="1">
          <p15:clr>
            <a:srgbClr val="FBAE40"/>
          </p15:clr>
        </p15:guide>
        <p15:guide id="2" pos="460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spTree>
  </p:cSld>
  <p:clrMapOvr>
    <a:masterClrMapping/>
  </p:clrMapOvr>
  <p:extLst>
    <p:ext uri="{DCECCB84-F9BA-43D5-87BE-67443E8EF086}">
      <p15:sldGuideLst xmlns:p15="http://schemas.microsoft.com/office/powerpoint/2012/main">
        <p15:guide id="1" orient="horz" pos="2592" userDrawn="1">
          <p15:clr>
            <a:srgbClr val="FBAE40"/>
          </p15:clr>
        </p15:guide>
        <p15:guide id="2" pos="460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spTree>
  </p:cSld>
  <p:clrMapOvr>
    <a:masterClrMapping/>
  </p:clrMapOvr>
  <p:extLst>
    <p:ext uri="{DCECCB84-F9BA-43D5-87BE-67443E8EF086}">
      <p15:sldGuideLst xmlns:p15="http://schemas.microsoft.com/office/powerpoint/2012/main">
        <p15:guide id="1" orient="horz" pos="2592" userDrawn="1">
          <p15:clr>
            <a:srgbClr val="FBAE40"/>
          </p15:clr>
        </p15:guide>
        <p15:guide id="2" pos="460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spTree>
  </p:cSld>
  <p:clrMapOvr>
    <a:masterClrMapping/>
  </p:clrMapOvr>
  <p:extLst>
    <p:ext uri="{DCECCB84-F9BA-43D5-87BE-67443E8EF086}">
      <p15:sldGuideLst xmlns:p15="http://schemas.microsoft.com/office/powerpoint/2012/main">
        <p15:guide id="1" orient="horz" pos="2592" userDrawn="1">
          <p15:clr>
            <a:srgbClr val="FBAE40"/>
          </p15:clr>
        </p15:guide>
        <p15:guide id="2" pos="460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spTree>
  </p:cSld>
  <p:clrMapOvr>
    <a:masterClrMapping/>
  </p:clrMapOvr>
  <p:extLst>
    <p:ext uri="{DCECCB84-F9BA-43D5-87BE-67443E8EF086}">
      <p15:sldGuideLst xmlns:p15="http://schemas.microsoft.com/office/powerpoint/2012/main">
        <p15:guide id="1" orient="horz" pos="2592" userDrawn="1">
          <p15:clr>
            <a:srgbClr val="FBAE40"/>
          </p15:clr>
        </p15:guide>
        <p15:guide id="2" pos="460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spTree>
  </p:cSld>
  <p:clrMapOvr>
    <a:masterClrMapping/>
  </p:clrMapOvr>
  <p:extLst>
    <p:ext uri="{DCECCB84-F9BA-43D5-87BE-67443E8EF086}">
      <p15:sldGuideLst xmlns:p15="http://schemas.microsoft.com/office/powerpoint/2012/main">
        <p15:guide id="1" orient="horz" pos="2592" userDrawn="1">
          <p15:clr>
            <a:srgbClr val="FBAE40"/>
          </p15:clr>
        </p15:guide>
        <p15:guide id="2" pos="460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spTree>
  </p:cSld>
  <p:clrMapOvr>
    <a:masterClrMapping/>
  </p:clrMapOvr>
  <p:extLst>
    <p:ext uri="{DCECCB84-F9BA-43D5-87BE-67443E8EF086}">
      <p15:sldGuideLst xmlns:p15="http://schemas.microsoft.com/office/powerpoint/2012/main">
        <p15:guide id="1" orient="horz" pos="2592" userDrawn="1">
          <p15:clr>
            <a:srgbClr val="FBAE40"/>
          </p15:clr>
        </p15:guide>
        <p15:guide id="2" pos="4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C73E6"/>
          </a:solidFill>
          <a:ln/>
        </p:spPr>
      </p:sp>
      <p:sp>
        <p:nvSpPr>
          <p:cNvPr id="3" name="Shape 1"/>
          <p:cNvSpPr/>
          <p:nvPr/>
        </p:nvSpPr>
        <p:spPr>
          <a:xfrm>
            <a:off x="0" y="0"/>
            <a:ext cx="14630400" cy="8229600"/>
          </a:xfrm>
          <a:prstGeom prst="rect">
            <a:avLst/>
          </a:prstGeom>
          <a:solidFill>
            <a:srgbClr val="F9F9FF"/>
          </a:solidFill>
          <a:ln/>
        </p:spPr>
      </p:sp>
    </p:spTree>
  </p:cSld>
  <p:clrMapOvr>
    <a:masterClrMapping/>
  </p:clrMapOvr>
  <p:extLst>
    <p:ext uri="{DCECCB84-F9BA-43D5-87BE-67443E8EF086}">
      <p15:sldGuideLst xmlns:p15="http://schemas.microsoft.com/office/powerpoint/2012/main">
        <p15:guide id="1" orient="horz" pos="2592" userDrawn="1">
          <p15:clr>
            <a:srgbClr val="FBAE40"/>
          </p15:clr>
        </p15:guide>
        <p15:guide id="2" pos="460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002631"/>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1B1B27"/>
                </a:solidFill>
                <a:latin typeface="Alexandria" pitchFamily="34" charset="0"/>
                <a:ea typeface="Alexandria" pitchFamily="34" charset="-122"/>
                <a:cs typeface="Alexandria" pitchFamily="34" charset="-120"/>
              </a:rPr>
              <a:t>Cursor AI: A Developer's Review</a:t>
            </a:r>
            <a:endParaRPr lang="en-US" sz="4450" dirty="0"/>
          </a:p>
        </p:txBody>
      </p:sp>
      <p:sp>
        <p:nvSpPr>
          <p:cNvPr id="4" name="Text 1"/>
          <p:cNvSpPr/>
          <p:nvPr/>
        </p:nvSpPr>
        <p:spPr>
          <a:xfrm>
            <a:off x="6280190" y="3760351"/>
            <a:ext cx="7556421" cy="1814513"/>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This presentation reviews my experience using Cursor AI, an AI coding assistant built on VSCode. I used the free trial, which offers 150 premium model requests. While I didn't build a calendar app, I tested Cursor AI on a front-end portfolio project and a back-end makerspace project to gauge its capabilities and limitations.</a:t>
            </a:r>
            <a:endParaRPr lang="en-US" sz="1750" dirty="0"/>
          </a:p>
        </p:txBody>
      </p:sp>
      <p:sp>
        <p:nvSpPr>
          <p:cNvPr id="5" name="Shape 2"/>
          <p:cNvSpPr/>
          <p:nvPr/>
        </p:nvSpPr>
        <p:spPr>
          <a:xfrm>
            <a:off x="6280190" y="5846921"/>
            <a:ext cx="362903" cy="362903"/>
          </a:xfrm>
          <a:prstGeom prst="roundRect">
            <a:avLst>
              <a:gd name="adj" fmla="val 25194296"/>
            </a:avLst>
          </a:prstGeom>
          <a:noFill/>
          <a:ln w="7620">
            <a:solidFill>
              <a:srgbClr val="FFFFFF"/>
            </a:solidFill>
            <a:prstDash val="soli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79475" y="624483"/>
            <a:ext cx="7557849" cy="1416129"/>
          </a:xfrm>
          <a:prstGeom prst="rect">
            <a:avLst/>
          </a:prstGeom>
          <a:noFill/>
          <a:ln/>
        </p:spPr>
        <p:txBody>
          <a:bodyPr wrap="square" lIns="0" tIns="0" rIns="0" bIns="0" rtlCol="0" anchor="t"/>
          <a:lstStyle/>
          <a:p>
            <a:pPr marL="0" indent="0" algn="l">
              <a:lnSpc>
                <a:spcPts val="5550"/>
              </a:lnSpc>
              <a:buNone/>
            </a:pPr>
            <a:r>
              <a:rPr lang="en-US" sz="4450" dirty="0">
                <a:solidFill>
                  <a:srgbClr val="1B1B27"/>
                </a:solidFill>
                <a:latin typeface="Alexandria" pitchFamily="34" charset="0"/>
                <a:ea typeface="Alexandria" pitchFamily="34" charset="-122"/>
                <a:cs typeface="Alexandria" pitchFamily="34" charset="-120"/>
              </a:rPr>
              <a:t>Key Takeaways and Future Directions</a:t>
            </a:r>
            <a:endParaRPr lang="en-US" sz="4450" dirty="0"/>
          </a:p>
        </p:txBody>
      </p:sp>
      <p:sp>
        <p:nvSpPr>
          <p:cNvPr id="4" name="Shape 1"/>
          <p:cNvSpPr/>
          <p:nvPr/>
        </p:nvSpPr>
        <p:spPr>
          <a:xfrm>
            <a:off x="6279475" y="2635448"/>
            <a:ext cx="509826" cy="509826"/>
          </a:xfrm>
          <a:prstGeom prst="roundRect">
            <a:avLst>
              <a:gd name="adj" fmla="val 18669"/>
            </a:avLst>
          </a:prstGeom>
          <a:solidFill>
            <a:srgbClr val="D2DDF9"/>
          </a:solidFill>
          <a:ln w="7620">
            <a:solidFill>
              <a:srgbClr val="B8C3DF"/>
            </a:solidFill>
            <a:prstDash val="solid"/>
          </a:ln>
        </p:spPr>
      </p:sp>
      <p:sp>
        <p:nvSpPr>
          <p:cNvPr id="5" name="Text 2"/>
          <p:cNvSpPr/>
          <p:nvPr/>
        </p:nvSpPr>
        <p:spPr>
          <a:xfrm>
            <a:off x="7015877" y="2635448"/>
            <a:ext cx="2929295" cy="707946"/>
          </a:xfrm>
          <a:prstGeom prst="rect">
            <a:avLst/>
          </a:prstGeom>
          <a:noFill/>
          <a:ln/>
        </p:spPr>
        <p:txBody>
          <a:bodyPr wrap="square" lIns="0" tIns="0" rIns="0" bIns="0" rtlCol="0" anchor="t"/>
          <a:lstStyle/>
          <a:p>
            <a:pPr marL="0" indent="0" algn="l">
              <a:lnSpc>
                <a:spcPts val="2750"/>
              </a:lnSpc>
              <a:buNone/>
            </a:pPr>
            <a:r>
              <a:rPr lang="en-US" sz="2200" dirty="0">
                <a:solidFill>
                  <a:srgbClr val="404155"/>
                </a:solidFill>
                <a:latin typeface="Alexandria" pitchFamily="34" charset="0"/>
                <a:ea typeface="Alexandria" pitchFamily="34" charset="-122"/>
                <a:cs typeface="Alexandria" pitchFamily="34" charset="-120"/>
              </a:rPr>
              <a:t>Time-Saving Potential</a:t>
            </a:r>
            <a:endParaRPr lang="en-US" sz="2200" dirty="0"/>
          </a:p>
        </p:txBody>
      </p:sp>
      <p:sp>
        <p:nvSpPr>
          <p:cNvPr id="6" name="Text 3"/>
          <p:cNvSpPr/>
          <p:nvPr/>
        </p:nvSpPr>
        <p:spPr>
          <a:xfrm>
            <a:off x="7015877" y="3479363"/>
            <a:ext cx="2929295" cy="724853"/>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Potential for time savings on specific tasks.</a:t>
            </a:r>
            <a:endParaRPr lang="en-US" sz="1750" dirty="0"/>
          </a:p>
        </p:txBody>
      </p:sp>
      <p:sp>
        <p:nvSpPr>
          <p:cNvPr id="7" name="Shape 4"/>
          <p:cNvSpPr/>
          <p:nvPr/>
        </p:nvSpPr>
        <p:spPr>
          <a:xfrm>
            <a:off x="10171748" y="2635448"/>
            <a:ext cx="509826" cy="509826"/>
          </a:xfrm>
          <a:prstGeom prst="roundRect">
            <a:avLst>
              <a:gd name="adj" fmla="val 18669"/>
            </a:avLst>
          </a:prstGeom>
          <a:solidFill>
            <a:srgbClr val="D2DDF9"/>
          </a:solidFill>
          <a:ln w="7620">
            <a:solidFill>
              <a:srgbClr val="B8C3DF"/>
            </a:solidFill>
            <a:prstDash val="solid"/>
          </a:ln>
        </p:spPr>
      </p:sp>
      <p:sp>
        <p:nvSpPr>
          <p:cNvPr id="8" name="Text 5"/>
          <p:cNvSpPr/>
          <p:nvPr/>
        </p:nvSpPr>
        <p:spPr>
          <a:xfrm>
            <a:off x="10908149" y="2635448"/>
            <a:ext cx="2929295" cy="707946"/>
          </a:xfrm>
          <a:prstGeom prst="rect">
            <a:avLst/>
          </a:prstGeom>
          <a:noFill/>
          <a:ln/>
        </p:spPr>
        <p:txBody>
          <a:bodyPr wrap="square" lIns="0" tIns="0" rIns="0" bIns="0" rtlCol="0" anchor="t"/>
          <a:lstStyle/>
          <a:p>
            <a:pPr marL="0" indent="0" algn="l">
              <a:lnSpc>
                <a:spcPts val="2750"/>
              </a:lnSpc>
              <a:buNone/>
            </a:pPr>
            <a:r>
              <a:rPr lang="en-US" sz="2200" dirty="0">
                <a:solidFill>
                  <a:srgbClr val="404155"/>
                </a:solidFill>
                <a:latin typeface="Alexandria" pitchFamily="34" charset="0"/>
                <a:ea typeface="Alexandria" pitchFamily="34" charset="-122"/>
                <a:cs typeface="Alexandria" pitchFamily="34" charset="-120"/>
              </a:rPr>
              <a:t>Debugging Overhead</a:t>
            </a:r>
            <a:endParaRPr lang="en-US" sz="2200" dirty="0"/>
          </a:p>
        </p:txBody>
      </p:sp>
      <p:sp>
        <p:nvSpPr>
          <p:cNvPr id="9" name="Text 6"/>
          <p:cNvSpPr/>
          <p:nvPr/>
        </p:nvSpPr>
        <p:spPr>
          <a:xfrm>
            <a:off x="10908149" y="3479363"/>
            <a:ext cx="2929295" cy="1087279"/>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AI-generated code requires careful review and debugging.</a:t>
            </a:r>
            <a:endParaRPr lang="en-US" sz="1750" dirty="0"/>
          </a:p>
        </p:txBody>
      </p:sp>
      <p:sp>
        <p:nvSpPr>
          <p:cNvPr id="10" name="Shape 7"/>
          <p:cNvSpPr/>
          <p:nvPr/>
        </p:nvSpPr>
        <p:spPr>
          <a:xfrm>
            <a:off x="6279475" y="5048131"/>
            <a:ext cx="509826" cy="509826"/>
          </a:xfrm>
          <a:prstGeom prst="roundRect">
            <a:avLst>
              <a:gd name="adj" fmla="val 18669"/>
            </a:avLst>
          </a:prstGeom>
          <a:solidFill>
            <a:srgbClr val="D2DDF9"/>
          </a:solidFill>
          <a:ln w="7620">
            <a:solidFill>
              <a:srgbClr val="B8C3DF"/>
            </a:solidFill>
            <a:prstDash val="solid"/>
          </a:ln>
        </p:spPr>
      </p:sp>
      <p:sp>
        <p:nvSpPr>
          <p:cNvPr id="11" name="Text 8"/>
          <p:cNvSpPr/>
          <p:nvPr/>
        </p:nvSpPr>
        <p:spPr>
          <a:xfrm>
            <a:off x="7015877" y="5048131"/>
            <a:ext cx="3191232" cy="353973"/>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Alexandria" pitchFamily="34" charset="0"/>
                <a:ea typeface="Alexandria" pitchFamily="34" charset="-122"/>
                <a:cs typeface="Alexandria" pitchFamily="34" charset="-120"/>
              </a:rPr>
              <a:t>Coding Skills Required</a:t>
            </a:r>
            <a:endParaRPr lang="en-US" sz="2200" dirty="0"/>
          </a:p>
        </p:txBody>
      </p:sp>
      <p:sp>
        <p:nvSpPr>
          <p:cNvPr id="12" name="Text 9"/>
          <p:cNvSpPr/>
          <p:nvPr/>
        </p:nvSpPr>
        <p:spPr>
          <a:xfrm>
            <a:off x="7015877" y="5538073"/>
            <a:ext cx="6821448" cy="362426"/>
          </a:xfrm>
          <a:prstGeom prst="rect">
            <a:avLst/>
          </a:prstGeom>
          <a:noFill/>
          <a:ln/>
        </p:spPr>
        <p:txBody>
          <a:bodyPr wrap="non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Coding proficiency is necessary to effectively use Cursor AI.</a:t>
            </a:r>
            <a:endParaRPr lang="en-US" sz="1750" dirty="0"/>
          </a:p>
        </p:txBody>
      </p:sp>
      <p:sp>
        <p:nvSpPr>
          <p:cNvPr id="13" name="Text 10"/>
          <p:cNvSpPr/>
          <p:nvPr/>
        </p:nvSpPr>
        <p:spPr>
          <a:xfrm>
            <a:off x="6279475" y="6155412"/>
            <a:ext cx="7557849" cy="1449705"/>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Cursor AI shows promise as a coding assistant. Future enhancements should focus on improving the accuracy and reliability of code generation. This would reduce the debugging overhead and make the tool more accessible to a wider range of developers.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513642"/>
            <a:ext cx="13042821" cy="1417558"/>
          </a:xfrm>
          <a:prstGeom prst="rect">
            <a:avLst/>
          </a:prstGeom>
          <a:noFill/>
          <a:ln/>
        </p:spPr>
        <p:txBody>
          <a:bodyPr wrap="square" lIns="0" tIns="0" rIns="0" bIns="0" rtlCol="0" anchor="t"/>
          <a:lstStyle/>
          <a:p>
            <a:pPr marL="0" indent="0" algn="l">
              <a:lnSpc>
                <a:spcPts val="5550"/>
              </a:lnSpc>
              <a:buNone/>
            </a:pPr>
            <a:r>
              <a:rPr lang="en-US" sz="4450" dirty="0">
                <a:solidFill>
                  <a:srgbClr val="1B1B27"/>
                </a:solidFill>
                <a:latin typeface="Alexandria" pitchFamily="34" charset="0"/>
                <a:ea typeface="Alexandria" pitchFamily="34" charset="-122"/>
                <a:cs typeface="Alexandria" pitchFamily="34" charset="-120"/>
              </a:rPr>
              <a:t>Front-End Portfolio Project: Promising but Flawed</a:t>
            </a:r>
            <a:endParaRPr lang="en-US" sz="4450" dirty="0"/>
          </a:p>
        </p:txBody>
      </p:sp>
      <p:sp>
        <p:nvSpPr>
          <p:cNvPr id="3" name="Text 1"/>
          <p:cNvSpPr/>
          <p:nvPr/>
        </p:nvSpPr>
        <p:spPr>
          <a:xfrm>
            <a:off x="793790" y="349817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B1B27"/>
                </a:solidFill>
                <a:latin typeface="Alexandria" pitchFamily="34" charset="0"/>
                <a:ea typeface="Alexandria" pitchFamily="34" charset="-122"/>
                <a:cs typeface="Alexandria" pitchFamily="34" charset="-120"/>
              </a:rPr>
              <a:t>Initial Successes</a:t>
            </a:r>
            <a:endParaRPr lang="en-US" sz="2200" dirty="0"/>
          </a:p>
        </p:txBody>
      </p:sp>
      <p:sp>
        <p:nvSpPr>
          <p:cNvPr id="4" name="Text 2"/>
          <p:cNvSpPr/>
          <p:nvPr/>
        </p:nvSpPr>
        <p:spPr>
          <a:xfrm>
            <a:off x="793790" y="4079319"/>
            <a:ext cx="6244709" cy="1451610"/>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Cursor AI handled basic modifications well, such as switching to a light theme, adjusting fonts, and improving mobile responsiveness. It also managed div positioning effectively.</a:t>
            </a:r>
            <a:endParaRPr lang="en-US" sz="1750" dirty="0"/>
          </a:p>
        </p:txBody>
      </p:sp>
      <p:sp>
        <p:nvSpPr>
          <p:cNvPr id="5" name="Text 3"/>
          <p:cNvSpPr/>
          <p:nvPr/>
        </p:nvSpPr>
        <p:spPr>
          <a:xfrm>
            <a:off x="7599521" y="3498175"/>
            <a:ext cx="3095030" cy="354330"/>
          </a:xfrm>
          <a:prstGeom prst="rect">
            <a:avLst/>
          </a:prstGeom>
          <a:noFill/>
          <a:ln/>
        </p:spPr>
        <p:txBody>
          <a:bodyPr wrap="none" lIns="0" tIns="0" rIns="0" bIns="0" rtlCol="0" anchor="t"/>
          <a:lstStyle/>
          <a:p>
            <a:pPr marL="0" indent="0" algn="l">
              <a:lnSpc>
                <a:spcPts val="2750"/>
              </a:lnSpc>
              <a:buNone/>
            </a:pPr>
            <a:r>
              <a:rPr lang="en-US" sz="2200" dirty="0">
                <a:solidFill>
                  <a:srgbClr val="1B1B27"/>
                </a:solidFill>
                <a:latin typeface="Alexandria" pitchFamily="34" charset="0"/>
                <a:ea typeface="Alexandria" pitchFamily="34" charset="-122"/>
                <a:cs typeface="Alexandria" pitchFamily="34" charset="-120"/>
              </a:rPr>
              <a:t>Failure with Particle.js</a:t>
            </a:r>
            <a:endParaRPr lang="en-US" sz="2200" dirty="0"/>
          </a:p>
        </p:txBody>
      </p:sp>
      <p:sp>
        <p:nvSpPr>
          <p:cNvPr id="6" name="Text 4"/>
          <p:cNvSpPr/>
          <p:nvPr/>
        </p:nvSpPr>
        <p:spPr>
          <a:xfrm>
            <a:off x="7599521" y="4079319"/>
            <a:ext cx="6244709" cy="1451610"/>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Cursor AI struggled with Particle.js integration. Despite repeated attempts and detailed prompts, the AI couldn't resolve semantic errors, even after an hour of troubleshooting.</a:t>
            </a:r>
            <a:endParaRPr lang="en-US" sz="1750" dirty="0"/>
          </a:p>
        </p:txBody>
      </p:sp>
      <p:sp>
        <p:nvSpPr>
          <p:cNvPr id="7" name="Text 5"/>
          <p:cNvSpPr/>
          <p:nvPr/>
        </p:nvSpPr>
        <p:spPr>
          <a:xfrm>
            <a:off x="793790" y="5990153"/>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Despite some initial success, the AI was ultimately unable to resolve the issue, and I would rate it around a 6/10 for front end tasks.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778681"/>
          </a:xfrm>
          <a:prstGeom prst="rect">
            <a:avLst/>
          </a:prstGeom>
        </p:spPr>
      </p:pic>
      <p:sp>
        <p:nvSpPr>
          <p:cNvPr id="3" name="Text 0"/>
          <p:cNvSpPr/>
          <p:nvPr/>
        </p:nvSpPr>
        <p:spPr>
          <a:xfrm>
            <a:off x="777954" y="3389947"/>
            <a:ext cx="13074491" cy="1389459"/>
          </a:xfrm>
          <a:prstGeom prst="rect">
            <a:avLst/>
          </a:prstGeom>
          <a:noFill/>
          <a:ln/>
        </p:spPr>
        <p:txBody>
          <a:bodyPr wrap="square" lIns="0" tIns="0" rIns="0" bIns="0" rtlCol="0" anchor="t"/>
          <a:lstStyle/>
          <a:p>
            <a:pPr marL="0" indent="0" algn="l">
              <a:lnSpc>
                <a:spcPts val="5450"/>
              </a:lnSpc>
              <a:buNone/>
            </a:pPr>
            <a:r>
              <a:rPr lang="en-US" sz="4350" dirty="0">
                <a:solidFill>
                  <a:srgbClr val="1B1B27"/>
                </a:solidFill>
                <a:latin typeface="Alexandria" pitchFamily="34" charset="0"/>
                <a:ea typeface="Alexandria" pitchFamily="34" charset="-122"/>
                <a:cs typeface="Alexandria" pitchFamily="34" charset="-120"/>
              </a:rPr>
              <a:t>Back-End Makerspace Project: Inconsistent Results</a:t>
            </a:r>
            <a:endParaRPr lang="en-US" sz="4350" dirty="0"/>
          </a:p>
        </p:txBody>
      </p:sp>
      <p:pic>
        <p:nvPicPr>
          <p:cNvPr id="4" name="Image 1" descr="preencoded.png"/>
          <p:cNvPicPr>
            <a:picLocks noChangeAspect="1"/>
          </p:cNvPicPr>
          <p:nvPr/>
        </p:nvPicPr>
        <p:blipFill>
          <a:blip r:embed="rId4"/>
          <a:stretch>
            <a:fillRect/>
          </a:stretch>
        </p:blipFill>
        <p:spPr>
          <a:xfrm>
            <a:off x="777954" y="5151596"/>
            <a:ext cx="555665" cy="555665"/>
          </a:xfrm>
          <a:prstGeom prst="rect">
            <a:avLst/>
          </a:prstGeom>
        </p:spPr>
      </p:pic>
      <p:sp>
        <p:nvSpPr>
          <p:cNvPr id="5" name="Text 1"/>
          <p:cNvSpPr/>
          <p:nvPr/>
        </p:nvSpPr>
        <p:spPr>
          <a:xfrm>
            <a:off x="1555909" y="5112782"/>
            <a:ext cx="3440787" cy="347305"/>
          </a:xfrm>
          <a:prstGeom prst="rect">
            <a:avLst/>
          </a:prstGeom>
          <a:noFill/>
          <a:ln/>
        </p:spPr>
        <p:txBody>
          <a:bodyPr wrap="none" lIns="0" tIns="0" rIns="0" bIns="0" rtlCol="0" anchor="t"/>
          <a:lstStyle/>
          <a:p>
            <a:pPr marL="0" indent="0" algn="l">
              <a:lnSpc>
                <a:spcPts val="2700"/>
              </a:lnSpc>
              <a:buNone/>
            </a:pPr>
            <a:r>
              <a:rPr lang="en-US" sz="2150" dirty="0">
                <a:solidFill>
                  <a:srgbClr val="404155"/>
                </a:solidFill>
                <a:latin typeface="Alexandria" pitchFamily="34" charset="0"/>
                <a:ea typeface="Alexandria" pitchFamily="34" charset="-122"/>
                <a:cs typeface="Alexandria" pitchFamily="34" charset="-120"/>
              </a:rPr>
              <a:t>Email List Improvements</a:t>
            </a:r>
            <a:endParaRPr lang="en-US" sz="2150" dirty="0"/>
          </a:p>
        </p:txBody>
      </p:sp>
      <p:sp>
        <p:nvSpPr>
          <p:cNvPr id="6" name="Text 2"/>
          <p:cNvSpPr/>
          <p:nvPr/>
        </p:nvSpPr>
        <p:spPr>
          <a:xfrm>
            <a:off x="1555909" y="5593437"/>
            <a:ext cx="5592604" cy="711279"/>
          </a:xfrm>
          <a:prstGeom prst="rect">
            <a:avLst/>
          </a:prstGeom>
          <a:noFill/>
          <a:ln/>
        </p:spPr>
        <p:txBody>
          <a:bodyPr wrap="square" lIns="0" tIns="0" rIns="0" bIns="0" rtlCol="0" anchor="t"/>
          <a:lstStyle/>
          <a:p>
            <a:pPr marL="0" indent="0" algn="l">
              <a:lnSpc>
                <a:spcPts val="2800"/>
              </a:lnSpc>
              <a:buNone/>
            </a:pPr>
            <a:r>
              <a:rPr lang="en-US" sz="1750" dirty="0">
                <a:solidFill>
                  <a:srgbClr val="404155"/>
                </a:solidFill>
                <a:latin typeface="Nobile" pitchFamily="34" charset="0"/>
                <a:ea typeface="Nobile" pitchFamily="34" charset="-122"/>
                <a:cs typeface="Nobile" pitchFamily="34" charset="-120"/>
              </a:rPr>
              <a:t>Improved UI/UX and modified back-end functionality.</a:t>
            </a:r>
            <a:endParaRPr lang="en-US" sz="1750" dirty="0"/>
          </a:p>
        </p:txBody>
      </p:sp>
      <p:pic>
        <p:nvPicPr>
          <p:cNvPr id="7" name="Image 2" descr="preencoded.png"/>
          <p:cNvPicPr>
            <a:picLocks noChangeAspect="1"/>
          </p:cNvPicPr>
          <p:nvPr/>
        </p:nvPicPr>
        <p:blipFill>
          <a:blip r:embed="rId5"/>
          <a:stretch>
            <a:fillRect/>
          </a:stretch>
        </p:blipFill>
        <p:spPr>
          <a:xfrm>
            <a:off x="7481887" y="5151596"/>
            <a:ext cx="555665" cy="555665"/>
          </a:xfrm>
          <a:prstGeom prst="rect">
            <a:avLst/>
          </a:prstGeom>
        </p:spPr>
      </p:pic>
      <p:sp>
        <p:nvSpPr>
          <p:cNvPr id="8" name="Text 3"/>
          <p:cNvSpPr/>
          <p:nvPr/>
        </p:nvSpPr>
        <p:spPr>
          <a:xfrm>
            <a:off x="8259842" y="5112782"/>
            <a:ext cx="2778681" cy="347305"/>
          </a:xfrm>
          <a:prstGeom prst="rect">
            <a:avLst/>
          </a:prstGeom>
          <a:noFill/>
          <a:ln/>
        </p:spPr>
        <p:txBody>
          <a:bodyPr wrap="none" lIns="0" tIns="0" rIns="0" bIns="0" rtlCol="0" anchor="t"/>
          <a:lstStyle/>
          <a:p>
            <a:pPr marL="0" indent="0" algn="l">
              <a:lnSpc>
                <a:spcPts val="2700"/>
              </a:lnSpc>
              <a:buNone/>
            </a:pPr>
            <a:r>
              <a:rPr lang="en-US" sz="2150" dirty="0">
                <a:solidFill>
                  <a:srgbClr val="404155"/>
                </a:solidFill>
                <a:latin typeface="Alexandria" pitchFamily="34" charset="0"/>
                <a:ea typeface="Alexandria" pitchFamily="34" charset="-122"/>
                <a:cs typeface="Alexandria" pitchFamily="34" charset="-120"/>
              </a:rPr>
              <a:t>Duplication Errors</a:t>
            </a:r>
            <a:endParaRPr lang="en-US" sz="2150" dirty="0"/>
          </a:p>
        </p:txBody>
      </p:sp>
      <p:sp>
        <p:nvSpPr>
          <p:cNvPr id="9" name="Text 4"/>
          <p:cNvSpPr/>
          <p:nvPr/>
        </p:nvSpPr>
        <p:spPr>
          <a:xfrm>
            <a:off x="8259842" y="5593437"/>
            <a:ext cx="5592604" cy="711279"/>
          </a:xfrm>
          <a:prstGeom prst="rect">
            <a:avLst/>
          </a:prstGeom>
          <a:noFill/>
          <a:ln/>
        </p:spPr>
        <p:txBody>
          <a:bodyPr wrap="square" lIns="0" tIns="0" rIns="0" bIns="0" rtlCol="0" anchor="t"/>
          <a:lstStyle/>
          <a:p>
            <a:pPr marL="0" indent="0" algn="l">
              <a:lnSpc>
                <a:spcPts val="2800"/>
              </a:lnSpc>
              <a:buNone/>
            </a:pPr>
            <a:r>
              <a:rPr lang="en-US" sz="1750" dirty="0">
                <a:solidFill>
                  <a:srgbClr val="404155"/>
                </a:solidFill>
                <a:latin typeface="Nobile" pitchFamily="34" charset="0"/>
                <a:ea typeface="Nobile" pitchFamily="34" charset="-122"/>
                <a:cs typeface="Nobile" pitchFamily="34" charset="-120"/>
              </a:rPr>
              <a:t>AI created duplicate models, causing camelCase errors.</a:t>
            </a:r>
            <a:endParaRPr lang="en-US" sz="1750" dirty="0"/>
          </a:p>
        </p:txBody>
      </p:sp>
      <p:sp>
        <p:nvSpPr>
          <p:cNvPr id="10" name="Text 5"/>
          <p:cNvSpPr/>
          <p:nvPr/>
        </p:nvSpPr>
        <p:spPr>
          <a:xfrm>
            <a:off x="777954" y="6554748"/>
            <a:ext cx="13074491" cy="1066919"/>
          </a:xfrm>
          <a:prstGeom prst="rect">
            <a:avLst/>
          </a:prstGeom>
          <a:noFill/>
          <a:ln/>
        </p:spPr>
        <p:txBody>
          <a:bodyPr wrap="square" lIns="0" tIns="0" rIns="0" bIns="0" rtlCol="0" anchor="t"/>
          <a:lstStyle/>
          <a:p>
            <a:pPr marL="0" indent="0" algn="l">
              <a:lnSpc>
                <a:spcPts val="2800"/>
              </a:lnSpc>
              <a:buNone/>
            </a:pPr>
            <a:r>
              <a:rPr lang="en-US" sz="1750" dirty="0">
                <a:solidFill>
                  <a:srgbClr val="404155"/>
                </a:solidFill>
                <a:latin typeface="Nobile" pitchFamily="34" charset="0"/>
                <a:ea typeface="Nobile" pitchFamily="34" charset="-122"/>
                <a:cs typeface="Nobile" pitchFamily="34" charset="-120"/>
              </a:rPr>
              <a:t>Cursor AI demonstrated proficiency in enhancing user-friendliness and modifying back-end code. However, it made unnecessary files. The AI inadvertently recreated existing models, leading to camelCase errors. The AI was creating new files and the overall rating here would be about 6/10.</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0314"/>
          </a:xfrm>
          <a:prstGeom prst="rect">
            <a:avLst/>
          </a:prstGeom>
        </p:spPr>
      </p:pic>
      <p:sp>
        <p:nvSpPr>
          <p:cNvPr id="3" name="Text 0"/>
          <p:cNvSpPr/>
          <p:nvPr/>
        </p:nvSpPr>
        <p:spPr>
          <a:xfrm>
            <a:off x="6229350" y="583763"/>
            <a:ext cx="7658100" cy="1326594"/>
          </a:xfrm>
          <a:prstGeom prst="rect">
            <a:avLst/>
          </a:prstGeom>
          <a:noFill/>
          <a:ln/>
        </p:spPr>
        <p:txBody>
          <a:bodyPr wrap="square" lIns="0" tIns="0" rIns="0" bIns="0" rtlCol="0" anchor="t"/>
          <a:lstStyle/>
          <a:p>
            <a:pPr marL="0" indent="0" algn="l">
              <a:lnSpc>
                <a:spcPts val="5200"/>
              </a:lnSpc>
              <a:buNone/>
            </a:pPr>
            <a:r>
              <a:rPr lang="en-US" sz="4150" dirty="0">
                <a:solidFill>
                  <a:srgbClr val="1B1B27"/>
                </a:solidFill>
                <a:latin typeface="Alexandria" pitchFamily="34" charset="0"/>
                <a:ea typeface="Alexandria" pitchFamily="34" charset="-122"/>
                <a:cs typeface="Alexandria" pitchFamily="34" charset="-120"/>
              </a:rPr>
              <a:t>Code Generation Inefficiencies</a:t>
            </a:r>
            <a:endParaRPr lang="en-US" sz="4150" dirty="0"/>
          </a:p>
        </p:txBody>
      </p:sp>
      <p:pic>
        <p:nvPicPr>
          <p:cNvPr id="4" name="Image 1" descr="preencoded.png"/>
          <p:cNvPicPr>
            <a:picLocks noChangeAspect="1"/>
          </p:cNvPicPr>
          <p:nvPr/>
        </p:nvPicPr>
        <p:blipFill>
          <a:blip r:embed="rId4"/>
          <a:stretch>
            <a:fillRect/>
          </a:stretch>
        </p:blipFill>
        <p:spPr>
          <a:xfrm>
            <a:off x="6229350" y="2228731"/>
            <a:ext cx="1061323" cy="1273612"/>
          </a:xfrm>
          <a:prstGeom prst="rect">
            <a:avLst/>
          </a:prstGeom>
        </p:spPr>
      </p:pic>
      <p:sp>
        <p:nvSpPr>
          <p:cNvPr id="5" name="Text 1"/>
          <p:cNvSpPr/>
          <p:nvPr/>
        </p:nvSpPr>
        <p:spPr>
          <a:xfrm>
            <a:off x="7609046" y="2440900"/>
            <a:ext cx="2653427" cy="331708"/>
          </a:xfrm>
          <a:prstGeom prst="rect">
            <a:avLst/>
          </a:prstGeom>
          <a:noFill/>
          <a:ln/>
        </p:spPr>
        <p:txBody>
          <a:bodyPr wrap="none" lIns="0" tIns="0" rIns="0" bIns="0" rtlCol="0" anchor="t"/>
          <a:lstStyle/>
          <a:p>
            <a:pPr marL="0" indent="0" algn="l">
              <a:lnSpc>
                <a:spcPts val="2600"/>
              </a:lnSpc>
              <a:buNone/>
            </a:pPr>
            <a:r>
              <a:rPr lang="en-US" sz="2050" dirty="0">
                <a:solidFill>
                  <a:srgbClr val="404155"/>
                </a:solidFill>
                <a:latin typeface="Alexandria" pitchFamily="34" charset="0"/>
                <a:ea typeface="Alexandria" pitchFamily="34" charset="-122"/>
                <a:cs typeface="Alexandria" pitchFamily="34" charset="-120"/>
              </a:rPr>
              <a:t>Unnecessary Files</a:t>
            </a:r>
            <a:endParaRPr lang="en-US" sz="2050" dirty="0"/>
          </a:p>
        </p:txBody>
      </p:sp>
      <p:sp>
        <p:nvSpPr>
          <p:cNvPr id="6" name="Text 2"/>
          <p:cNvSpPr/>
          <p:nvPr/>
        </p:nvSpPr>
        <p:spPr>
          <a:xfrm>
            <a:off x="7609046" y="2899886"/>
            <a:ext cx="6278404" cy="339566"/>
          </a:xfrm>
          <a:prstGeom prst="rect">
            <a:avLst/>
          </a:prstGeom>
          <a:noFill/>
          <a:ln/>
        </p:spPr>
        <p:txBody>
          <a:bodyPr wrap="none" lIns="0" tIns="0" rIns="0" bIns="0" rtlCol="0" anchor="t"/>
          <a:lstStyle/>
          <a:p>
            <a:pPr marL="0" indent="0" algn="l">
              <a:lnSpc>
                <a:spcPts val="2650"/>
              </a:lnSpc>
              <a:buNone/>
            </a:pPr>
            <a:r>
              <a:rPr lang="en-US" sz="1650" dirty="0">
                <a:solidFill>
                  <a:srgbClr val="404155"/>
                </a:solidFill>
                <a:latin typeface="Nobile" pitchFamily="34" charset="0"/>
                <a:ea typeface="Nobile" pitchFamily="34" charset="-122"/>
                <a:cs typeface="Nobile" pitchFamily="34" charset="-120"/>
              </a:rPr>
              <a:t>Created multiple files for simple tasks.</a:t>
            </a:r>
            <a:endParaRPr lang="en-US" sz="1650" dirty="0"/>
          </a:p>
        </p:txBody>
      </p:sp>
      <p:pic>
        <p:nvPicPr>
          <p:cNvPr id="7" name="Image 2" descr="preencoded.png"/>
          <p:cNvPicPr>
            <a:picLocks noChangeAspect="1"/>
          </p:cNvPicPr>
          <p:nvPr/>
        </p:nvPicPr>
        <p:blipFill>
          <a:blip r:embed="rId5"/>
          <a:stretch>
            <a:fillRect/>
          </a:stretch>
        </p:blipFill>
        <p:spPr>
          <a:xfrm>
            <a:off x="6229350" y="3502343"/>
            <a:ext cx="1061323" cy="1273612"/>
          </a:xfrm>
          <a:prstGeom prst="rect">
            <a:avLst/>
          </a:prstGeom>
        </p:spPr>
      </p:pic>
      <p:sp>
        <p:nvSpPr>
          <p:cNvPr id="8" name="Text 3"/>
          <p:cNvSpPr/>
          <p:nvPr/>
        </p:nvSpPr>
        <p:spPr>
          <a:xfrm>
            <a:off x="7609046" y="3714512"/>
            <a:ext cx="2653427" cy="331708"/>
          </a:xfrm>
          <a:prstGeom prst="rect">
            <a:avLst/>
          </a:prstGeom>
          <a:noFill/>
          <a:ln/>
        </p:spPr>
        <p:txBody>
          <a:bodyPr wrap="none" lIns="0" tIns="0" rIns="0" bIns="0" rtlCol="0" anchor="t"/>
          <a:lstStyle/>
          <a:p>
            <a:pPr marL="0" indent="0" algn="l">
              <a:lnSpc>
                <a:spcPts val="2600"/>
              </a:lnSpc>
              <a:buNone/>
            </a:pPr>
            <a:r>
              <a:rPr lang="en-US" sz="2050" dirty="0">
                <a:solidFill>
                  <a:srgbClr val="404155"/>
                </a:solidFill>
                <a:latin typeface="Alexandria" pitchFamily="34" charset="0"/>
                <a:ea typeface="Alexandria" pitchFamily="34" charset="-122"/>
                <a:cs typeface="Alexandria" pitchFamily="34" charset="-120"/>
              </a:rPr>
              <a:t>Excessive Code</a:t>
            </a:r>
            <a:endParaRPr lang="en-US" sz="2050" dirty="0"/>
          </a:p>
        </p:txBody>
      </p:sp>
      <p:sp>
        <p:nvSpPr>
          <p:cNvPr id="9" name="Text 4"/>
          <p:cNvSpPr/>
          <p:nvPr/>
        </p:nvSpPr>
        <p:spPr>
          <a:xfrm>
            <a:off x="7609046" y="4173498"/>
            <a:ext cx="6278404" cy="339566"/>
          </a:xfrm>
          <a:prstGeom prst="rect">
            <a:avLst/>
          </a:prstGeom>
          <a:noFill/>
          <a:ln/>
        </p:spPr>
        <p:txBody>
          <a:bodyPr wrap="none" lIns="0" tIns="0" rIns="0" bIns="0" rtlCol="0" anchor="t"/>
          <a:lstStyle/>
          <a:p>
            <a:pPr marL="0" indent="0" algn="l">
              <a:lnSpc>
                <a:spcPts val="2650"/>
              </a:lnSpc>
              <a:buNone/>
            </a:pPr>
            <a:r>
              <a:rPr lang="en-US" sz="1650" dirty="0">
                <a:solidFill>
                  <a:srgbClr val="404155"/>
                </a:solidFill>
                <a:latin typeface="Nobile" pitchFamily="34" charset="0"/>
                <a:ea typeface="Nobile" pitchFamily="34" charset="-122"/>
                <a:cs typeface="Nobile" pitchFamily="34" charset="-120"/>
              </a:rPr>
              <a:t>Generated more code than required.</a:t>
            </a:r>
            <a:endParaRPr lang="en-US" sz="1650" dirty="0"/>
          </a:p>
        </p:txBody>
      </p:sp>
      <p:pic>
        <p:nvPicPr>
          <p:cNvPr id="10" name="Image 3" descr="preencoded.png"/>
          <p:cNvPicPr>
            <a:picLocks noChangeAspect="1"/>
          </p:cNvPicPr>
          <p:nvPr/>
        </p:nvPicPr>
        <p:blipFill>
          <a:blip r:embed="rId6"/>
          <a:stretch>
            <a:fillRect/>
          </a:stretch>
        </p:blipFill>
        <p:spPr>
          <a:xfrm>
            <a:off x="6229350" y="4775954"/>
            <a:ext cx="1061323" cy="1273612"/>
          </a:xfrm>
          <a:prstGeom prst="rect">
            <a:avLst/>
          </a:prstGeom>
        </p:spPr>
      </p:pic>
      <p:sp>
        <p:nvSpPr>
          <p:cNvPr id="11" name="Text 5"/>
          <p:cNvSpPr/>
          <p:nvPr/>
        </p:nvSpPr>
        <p:spPr>
          <a:xfrm>
            <a:off x="7609046" y="4988123"/>
            <a:ext cx="2653427" cy="331708"/>
          </a:xfrm>
          <a:prstGeom prst="rect">
            <a:avLst/>
          </a:prstGeom>
          <a:noFill/>
          <a:ln/>
        </p:spPr>
        <p:txBody>
          <a:bodyPr wrap="none" lIns="0" tIns="0" rIns="0" bIns="0" rtlCol="0" anchor="t"/>
          <a:lstStyle/>
          <a:p>
            <a:pPr marL="0" indent="0" algn="l">
              <a:lnSpc>
                <a:spcPts val="2600"/>
              </a:lnSpc>
              <a:buNone/>
            </a:pPr>
            <a:r>
              <a:rPr lang="en-US" sz="2050" dirty="0">
                <a:solidFill>
                  <a:srgbClr val="404155"/>
                </a:solidFill>
                <a:latin typeface="Alexandria" pitchFamily="34" charset="0"/>
                <a:ea typeface="Alexandria" pitchFamily="34" charset="-122"/>
                <a:cs typeface="Alexandria" pitchFamily="34" charset="-120"/>
              </a:rPr>
              <a:t>Logic Issues</a:t>
            </a:r>
            <a:endParaRPr lang="en-US" sz="2050" dirty="0"/>
          </a:p>
        </p:txBody>
      </p:sp>
      <p:sp>
        <p:nvSpPr>
          <p:cNvPr id="12" name="Text 6"/>
          <p:cNvSpPr/>
          <p:nvPr/>
        </p:nvSpPr>
        <p:spPr>
          <a:xfrm>
            <a:off x="7609046" y="5447109"/>
            <a:ext cx="6278404" cy="339566"/>
          </a:xfrm>
          <a:prstGeom prst="rect">
            <a:avLst/>
          </a:prstGeom>
          <a:noFill/>
          <a:ln/>
        </p:spPr>
        <p:txBody>
          <a:bodyPr wrap="none" lIns="0" tIns="0" rIns="0" bIns="0" rtlCol="0" anchor="t"/>
          <a:lstStyle/>
          <a:p>
            <a:pPr marL="0" indent="0" algn="l">
              <a:lnSpc>
                <a:spcPts val="2650"/>
              </a:lnSpc>
              <a:buNone/>
            </a:pPr>
            <a:r>
              <a:rPr lang="en-US" sz="1650" dirty="0">
                <a:solidFill>
                  <a:srgbClr val="404155"/>
                </a:solidFill>
                <a:latin typeface="Nobile" pitchFamily="34" charset="0"/>
                <a:ea typeface="Nobile" pitchFamily="34" charset="-122"/>
                <a:cs typeface="Nobile" pitchFamily="34" charset="-120"/>
              </a:rPr>
              <a:t>Introduced logic errors and inconsistencies.</a:t>
            </a:r>
            <a:endParaRPr lang="en-US" sz="1650" dirty="0"/>
          </a:p>
        </p:txBody>
      </p:sp>
      <p:sp>
        <p:nvSpPr>
          <p:cNvPr id="13" name="Text 7"/>
          <p:cNvSpPr/>
          <p:nvPr/>
        </p:nvSpPr>
        <p:spPr>
          <a:xfrm>
            <a:off x="6229350" y="6288286"/>
            <a:ext cx="7658100" cy="1358265"/>
          </a:xfrm>
          <a:prstGeom prst="rect">
            <a:avLst/>
          </a:prstGeom>
          <a:noFill/>
          <a:ln/>
        </p:spPr>
        <p:txBody>
          <a:bodyPr wrap="square" lIns="0" tIns="0" rIns="0" bIns="0" rtlCol="0" anchor="t"/>
          <a:lstStyle/>
          <a:p>
            <a:pPr marL="0" indent="0" algn="l">
              <a:lnSpc>
                <a:spcPts val="2650"/>
              </a:lnSpc>
              <a:buNone/>
            </a:pPr>
            <a:r>
              <a:rPr lang="en-US" sz="1650" dirty="0">
                <a:solidFill>
                  <a:srgbClr val="404155"/>
                </a:solidFill>
                <a:latin typeface="Nobile" pitchFamily="34" charset="0"/>
                <a:ea typeface="Nobile" pitchFamily="34" charset="-122"/>
                <a:cs typeface="Nobile" pitchFamily="34" charset="-120"/>
              </a:rPr>
              <a:t>For a task that should have been 20 lines of code, it was generating multiple files with hundreds of lines of code. Cursor AI sometimes created more problems than it solved. It often took longer to debug the AI's code than to write it from scratch.</a:t>
            </a:r>
            <a:endParaRPr lang="en-US" sz="16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646640"/>
          </a:xfrm>
          <a:prstGeom prst="rect">
            <a:avLst/>
          </a:prstGeom>
        </p:spPr>
      </p:pic>
      <p:sp>
        <p:nvSpPr>
          <p:cNvPr id="3" name="Text 0"/>
          <p:cNvSpPr/>
          <p:nvPr/>
        </p:nvSpPr>
        <p:spPr>
          <a:xfrm>
            <a:off x="741045" y="3558183"/>
            <a:ext cx="12601694" cy="661630"/>
          </a:xfrm>
          <a:prstGeom prst="rect">
            <a:avLst/>
          </a:prstGeom>
          <a:noFill/>
          <a:ln/>
        </p:spPr>
        <p:txBody>
          <a:bodyPr wrap="none" lIns="0" tIns="0" rIns="0" bIns="0" rtlCol="0" anchor="t"/>
          <a:lstStyle/>
          <a:p>
            <a:pPr marL="0" indent="0" algn="l">
              <a:lnSpc>
                <a:spcPts val="5200"/>
              </a:lnSpc>
              <a:buNone/>
            </a:pPr>
            <a:r>
              <a:rPr lang="en-US" sz="4150" dirty="0">
                <a:solidFill>
                  <a:srgbClr val="1B1B27"/>
                </a:solidFill>
                <a:latin typeface="Alexandria" pitchFamily="34" charset="0"/>
                <a:ea typeface="Alexandria" pitchFamily="34" charset="-122"/>
                <a:cs typeface="Alexandria" pitchFamily="34" charset="-120"/>
              </a:rPr>
              <a:t>Time Savings: Marginal Improvement Over LLMs</a:t>
            </a:r>
            <a:endParaRPr lang="en-US" sz="4150" dirty="0"/>
          </a:p>
        </p:txBody>
      </p:sp>
      <p:sp>
        <p:nvSpPr>
          <p:cNvPr id="4" name="Text 1"/>
          <p:cNvSpPr/>
          <p:nvPr/>
        </p:nvSpPr>
        <p:spPr>
          <a:xfrm>
            <a:off x="741045" y="4643199"/>
            <a:ext cx="13148310" cy="698659"/>
          </a:xfrm>
          <a:prstGeom prst="rect">
            <a:avLst/>
          </a:prstGeom>
          <a:noFill/>
          <a:ln/>
        </p:spPr>
        <p:txBody>
          <a:bodyPr wrap="none" lIns="0" tIns="0" rIns="0" bIns="0" rtlCol="0" anchor="t"/>
          <a:lstStyle/>
          <a:p>
            <a:pPr marL="0" indent="0" algn="ctr">
              <a:lnSpc>
                <a:spcPts val="5500"/>
              </a:lnSpc>
              <a:buNone/>
            </a:pPr>
            <a:r>
              <a:rPr lang="en-US" sz="5500" dirty="0">
                <a:solidFill>
                  <a:srgbClr val="404155"/>
                </a:solidFill>
                <a:latin typeface="Alexandria" pitchFamily="34" charset="0"/>
                <a:ea typeface="Alexandria" pitchFamily="34" charset="-122"/>
                <a:cs typeface="Alexandria" pitchFamily="34" charset="-120"/>
              </a:rPr>
              <a:t>10-15%</a:t>
            </a:r>
            <a:endParaRPr lang="en-US" sz="5500" dirty="0"/>
          </a:p>
        </p:txBody>
      </p:sp>
      <p:sp>
        <p:nvSpPr>
          <p:cNvPr id="5" name="Text 2"/>
          <p:cNvSpPr/>
          <p:nvPr/>
        </p:nvSpPr>
        <p:spPr>
          <a:xfrm>
            <a:off x="5991820" y="5606415"/>
            <a:ext cx="2646640" cy="330756"/>
          </a:xfrm>
          <a:prstGeom prst="rect">
            <a:avLst/>
          </a:prstGeom>
          <a:noFill/>
          <a:ln/>
        </p:spPr>
        <p:txBody>
          <a:bodyPr wrap="none" lIns="0" tIns="0" rIns="0" bIns="0" rtlCol="0" anchor="t"/>
          <a:lstStyle/>
          <a:p>
            <a:pPr marL="0" indent="0" algn="ctr">
              <a:lnSpc>
                <a:spcPts val="2600"/>
              </a:lnSpc>
              <a:buNone/>
            </a:pPr>
            <a:r>
              <a:rPr lang="en-US" sz="2050" dirty="0">
                <a:solidFill>
                  <a:srgbClr val="404155"/>
                </a:solidFill>
                <a:latin typeface="Alexandria" pitchFamily="34" charset="0"/>
                <a:ea typeface="Alexandria" pitchFamily="34" charset="-122"/>
                <a:cs typeface="Alexandria" pitchFamily="34" charset="-120"/>
              </a:rPr>
              <a:t>Time Saved</a:t>
            </a:r>
            <a:endParaRPr lang="en-US" sz="2050" dirty="0"/>
          </a:p>
        </p:txBody>
      </p:sp>
      <p:sp>
        <p:nvSpPr>
          <p:cNvPr id="6" name="Text 3"/>
          <p:cNvSpPr/>
          <p:nvPr/>
        </p:nvSpPr>
        <p:spPr>
          <a:xfrm>
            <a:off x="741045" y="6064091"/>
            <a:ext cx="13148310" cy="338614"/>
          </a:xfrm>
          <a:prstGeom prst="rect">
            <a:avLst/>
          </a:prstGeom>
          <a:noFill/>
          <a:ln/>
        </p:spPr>
        <p:txBody>
          <a:bodyPr wrap="none" lIns="0" tIns="0" rIns="0" bIns="0" rtlCol="0" anchor="t"/>
          <a:lstStyle/>
          <a:p>
            <a:pPr marL="0" indent="0" algn="ctr">
              <a:lnSpc>
                <a:spcPts val="2650"/>
              </a:lnSpc>
              <a:buNone/>
            </a:pPr>
            <a:r>
              <a:rPr lang="en-US" sz="1650" dirty="0">
                <a:solidFill>
                  <a:srgbClr val="404155"/>
                </a:solidFill>
                <a:latin typeface="Nobile" pitchFamily="34" charset="0"/>
                <a:ea typeface="Nobile" pitchFamily="34" charset="-122"/>
                <a:cs typeface="Nobile" pitchFamily="34" charset="-120"/>
              </a:rPr>
              <a:t>Slight reduction in task completion time compared to traditional LLMs.</a:t>
            </a:r>
            <a:endParaRPr lang="en-US" sz="1650" dirty="0"/>
          </a:p>
        </p:txBody>
      </p:sp>
      <p:sp>
        <p:nvSpPr>
          <p:cNvPr id="7" name="Text 4"/>
          <p:cNvSpPr/>
          <p:nvPr/>
        </p:nvSpPr>
        <p:spPr>
          <a:xfrm>
            <a:off x="741045" y="6640830"/>
            <a:ext cx="13148310" cy="677228"/>
          </a:xfrm>
          <a:prstGeom prst="rect">
            <a:avLst/>
          </a:prstGeom>
          <a:noFill/>
          <a:ln/>
        </p:spPr>
        <p:txBody>
          <a:bodyPr wrap="square" lIns="0" tIns="0" rIns="0" bIns="0" rtlCol="0" anchor="t"/>
          <a:lstStyle/>
          <a:p>
            <a:pPr marL="0" indent="0" algn="l">
              <a:lnSpc>
                <a:spcPts val="2650"/>
              </a:lnSpc>
              <a:buNone/>
            </a:pPr>
            <a:r>
              <a:rPr lang="en-US" sz="1650" dirty="0">
                <a:solidFill>
                  <a:srgbClr val="404155"/>
                </a:solidFill>
                <a:latin typeface="Nobile" pitchFamily="34" charset="0"/>
                <a:ea typeface="Nobile" pitchFamily="34" charset="-122"/>
                <a:cs typeface="Nobile" pitchFamily="34" charset="-120"/>
              </a:rPr>
              <a:t>Cursor AI offered a modest time savings compared to other LLMs. This was primarily due to its integrated access to the project directory. However, the time saved was often offset by the need to debug the AI's code.</a:t>
            </a:r>
            <a:endParaRPr lang="en-US" sz="16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797719"/>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1B1B27"/>
                </a:solidFill>
                <a:latin typeface="Alexandria" pitchFamily="34" charset="0"/>
                <a:ea typeface="Alexandria" pitchFamily="34" charset="-122"/>
                <a:cs typeface="Alexandria" pitchFamily="34" charset="-120"/>
              </a:rPr>
              <a:t>Accessibility for Non-Technical Users: Limited</a:t>
            </a:r>
            <a:endParaRPr lang="en-US" sz="4450" dirty="0"/>
          </a:p>
        </p:txBody>
      </p:sp>
      <p:sp>
        <p:nvSpPr>
          <p:cNvPr id="4" name="Shape 1"/>
          <p:cNvSpPr/>
          <p:nvPr/>
        </p:nvSpPr>
        <p:spPr>
          <a:xfrm>
            <a:off x="6280190" y="2810589"/>
            <a:ext cx="510302" cy="510302"/>
          </a:xfrm>
          <a:prstGeom prst="roundRect">
            <a:avLst>
              <a:gd name="adj" fmla="val 18669"/>
            </a:avLst>
          </a:prstGeom>
          <a:solidFill>
            <a:srgbClr val="D2DDF9"/>
          </a:solidFill>
          <a:ln w="7620">
            <a:solidFill>
              <a:srgbClr val="B8C3DF"/>
            </a:solidFill>
            <a:prstDash val="solid"/>
          </a:ln>
        </p:spPr>
      </p:sp>
      <p:pic>
        <p:nvPicPr>
          <p:cNvPr id="5" name="Image 1" descr="preencoded.png"/>
          <p:cNvPicPr>
            <a:picLocks noChangeAspect="1"/>
          </p:cNvPicPr>
          <p:nvPr/>
        </p:nvPicPr>
        <p:blipFill>
          <a:blip r:embed="rId4"/>
          <a:stretch>
            <a:fillRect/>
          </a:stretch>
        </p:blipFill>
        <p:spPr>
          <a:xfrm>
            <a:off x="6365260" y="2853095"/>
            <a:ext cx="340162" cy="425291"/>
          </a:xfrm>
          <a:prstGeom prst="rect">
            <a:avLst/>
          </a:prstGeom>
        </p:spPr>
      </p:pic>
      <p:sp>
        <p:nvSpPr>
          <p:cNvPr id="6" name="Text 2"/>
          <p:cNvSpPr/>
          <p:nvPr/>
        </p:nvSpPr>
        <p:spPr>
          <a:xfrm>
            <a:off x="7017306" y="2810589"/>
            <a:ext cx="4075509"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Alexandria" pitchFamily="34" charset="0"/>
                <a:ea typeface="Alexandria" pitchFamily="34" charset="-122"/>
                <a:cs typeface="Alexandria" pitchFamily="34" charset="-120"/>
              </a:rPr>
              <a:t>Coding Knowledge Required</a:t>
            </a:r>
            <a:endParaRPr lang="en-US" sz="2200" dirty="0"/>
          </a:p>
        </p:txBody>
      </p:sp>
      <p:sp>
        <p:nvSpPr>
          <p:cNvPr id="7" name="Text 3"/>
          <p:cNvSpPr/>
          <p:nvPr/>
        </p:nvSpPr>
        <p:spPr>
          <a:xfrm>
            <a:off x="7017306" y="3301008"/>
            <a:ext cx="6819305" cy="725805"/>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Fundamental coding skills are necessary to effectively utilize Cursor AI.</a:t>
            </a:r>
            <a:endParaRPr lang="en-US" sz="1750" dirty="0"/>
          </a:p>
        </p:txBody>
      </p:sp>
      <p:sp>
        <p:nvSpPr>
          <p:cNvPr id="8" name="Shape 4"/>
          <p:cNvSpPr/>
          <p:nvPr/>
        </p:nvSpPr>
        <p:spPr>
          <a:xfrm>
            <a:off x="6280190" y="4508778"/>
            <a:ext cx="510302" cy="510302"/>
          </a:xfrm>
          <a:prstGeom prst="roundRect">
            <a:avLst>
              <a:gd name="adj" fmla="val 18669"/>
            </a:avLst>
          </a:prstGeom>
          <a:solidFill>
            <a:srgbClr val="D2DDF9"/>
          </a:solidFill>
          <a:ln w="7620">
            <a:solidFill>
              <a:srgbClr val="B8C3DF"/>
            </a:solidFill>
            <a:prstDash val="solid"/>
          </a:ln>
        </p:spPr>
      </p:sp>
      <p:pic>
        <p:nvPicPr>
          <p:cNvPr id="9" name="Image 2" descr="preencoded.png"/>
          <p:cNvPicPr>
            <a:picLocks noChangeAspect="1"/>
          </p:cNvPicPr>
          <p:nvPr/>
        </p:nvPicPr>
        <p:blipFill>
          <a:blip r:embed="rId5"/>
          <a:stretch>
            <a:fillRect/>
          </a:stretch>
        </p:blipFill>
        <p:spPr>
          <a:xfrm>
            <a:off x="6365260" y="4551283"/>
            <a:ext cx="340162" cy="425291"/>
          </a:xfrm>
          <a:prstGeom prst="rect">
            <a:avLst/>
          </a:prstGeom>
        </p:spPr>
      </p:pic>
      <p:sp>
        <p:nvSpPr>
          <p:cNvPr id="10" name="Text 5"/>
          <p:cNvSpPr/>
          <p:nvPr/>
        </p:nvSpPr>
        <p:spPr>
          <a:xfrm>
            <a:off x="7017306" y="4508778"/>
            <a:ext cx="2962394"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Alexandria" pitchFamily="34" charset="0"/>
                <a:ea typeface="Alexandria" pitchFamily="34" charset="-122"/>
                <a:cs typeface="Alexandria" pitchFamily="34" charset="-120"/>
              </a:rPr>
              <a:t>Debugging Expertise</a:t>
            </a:r>
            <a:endParaRPr lang="en-US" sz="2200" dirty="0"/>
          </a:p>
        </p:txBody>
      </p:sp>
      <p:sp>
        <p:nvSpPr>
          <p:cNvPr id="11" name="Text 6"/>
          <p:cNvSpPr/>
          <p:nvPr/>
        </p:nvSpPr>
        <p:spPr>
          <a:xfrm>
            <a:off x="7017306" y="4999196"/>
            <a:ext cx="6819305" cy="725805"/>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Ability to identify and correct errors in generated code is crucial.</a:t>
            </a:r>
            <a:endParaRPr lang="en-US" sz="1750" dirty="0"/>
          </a:p>
        </p:txBody>
      </p:sp>
      <p:sp>
        <p:nvSpPr>
          <p:cNvPr id="12" name="Text 7"/>
          <p:cNvSpPr/>
          <p:nvPr/>
        </p:nvSpPr>
        <p:spPr>
          <a:xfrm>
            <a:off x="6280190" y="5980152"/>
            <a:ext cx="7556421" cy="1451610"/>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Cursor AI is not a magic bullet for non-technical users. Coding knowledge is essential to guide the AI, understand its suggestions, and debug its output. Without a solid grasp of coding principles, users are likely to struggle.</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363385"/>
            <a:ext cx="13042821" cy="1417558"/>
          </a:xfrm>
          <a:prstGeom prst="rect">
            <a:avLst/>
          </a:prstGeom>
          <a:noFill/>
          <a:ln/>
        </p:spPr>
        <p:txBody>
          <a:bodyPr wrap="square" lIns="0" tIns="0" rIns="0" bIns="0" rtlCol="0" anchor="t"/>
          <a:lstStyle/>
          <a:p>
            <a:pPr marL="0" indent="0" algn="l">
              <a:lnSpc>
                <a:spcPts val="5550"/>
              </a:lnSpc>
              <a:buNone/>
            </a:pPr>
            <a:r>
              <a:rPr lang="en-US" sz="4450" dirty="0">
                <a:solidFill>
                  <a:srgbClr val="1B1B27"/>
                </a:solidFill>
                <a:latin typeface="Alexandria" pitchFamily="34" charset="0"/>
                <a:ea typeface="Alexandria" pitchFamily="34" charset="-122"/>
                <a:cs typeface="Alexandria" pitchFamily="34" charset="-120"/>
              </a:rPr>
              <a:t>Innovation Assessment: Incremental, Not Revolutionary</a:t>
            </a:r>
            <a:endParaRPr lang="en-US" sz="4450" dirty="0"/>
          </a:p>
        </p:txBody>
      </p:sp>
      <p:sp>
        <p:nvSpPr>
          <p:cNvPr id="3" name="Shape 1"/>
          <p:cNvSpPr/>
          <p:nvPr/>
        </p:nvSpPr>
        <p:spPr>
          <a:xfrm>
            <a:off x="793790" y="3234571"/>
            <a:ext cx="2173724" cy="807958"/>
          </a:xfrm>
          <a:prstGeom prst="roundRect">
            <a:avLst>
              <a:gd name="adj" fmla="val 11791"/>
            </a:avLst>
          </a:prstGeom>
          <a:solidFill>
            <a:srgbClr val="D2DDF9"/>
          </a:solidFill>
          <a:ln w="7620">
            <a:solidFill>
              <a:srgbClr val="B8C3DF"/>
            </a:solidFill>
            <a:prstDash val="solid"/>
          </a:ln>
        </p:spPr>
      </p:sp>
      <p:sp>
        <p:nvSpPr>
          <p:cNvPr id="4" name="Text 2"/>
          <p:cNvSpPr/>
          <p:nvPr/>
        </p:nvSpPr>
        <p:spPr>
          <a:xfrm>
            <a:off x="1721167" y="3439239"/>
            <a:ext cx="318968" cy="398621"/>
          </a:xfrm>
          <a:prstGeom prst="rect">
            <a:avLst/>
          </a:prstGeom>
          <a:noFill/>
          <a:ln/>
        </p:spPr>
        <p:txBody>
          <a:bodyPr wrap="none" lIns="0" tIns="0" rIns="0" bIns="0" rtlCol="0" anchor="t"/>
          <a:lstStyle/>
          <a:p>
            <a:pPr marL="0" indent="0" algn="ctr">
              <a:lnSpc>
                <a:spcPts val="4000"/>
              </a:lnSpc>
              <a:buNone/>
            </a:pPr>
            <a:r>
              <a:rPr lang="en-US" sz="2500" dirty="0">
                <a:solidFill>
                  <a:srgbClr val="404155"/>
                </a:solidFill>
                <a:latin typeface="Alexandria" pitchFamily="34" charset="0"/>
                <a:ea typeface="Alexandria" pitchFamily="34" charset="-122"/>
                <a:cs typeface="Alexandria" pitchFamily="34" charset="-120"/>
              </a:rPr>
              <a:t>1</a:t>
            </a:r>
            <a:endParaRPr lang="en-US" sz="2500" dirty="0"/>
          </a:p>
        </p:txBody>
      </p:sp>
      <p:sp>
        <p:nvSpPr>
          <p:cNvPr id="5" name="Text 3"/>
          <p:cNvSpPr/>
          <p:nvPr/>
        </p:nvSpPr>
        <p:spPr>
          <a:xfrm>
            <a:off x="3194328" y="3461385"/>
            <a:ext cx="2385417"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Alexandria" pitchFamily="34" charset="0"/>
                <a:ea typeface="Alexandria" pitchFamily="34" charset="-122"/>
                <a:cs typeface="Alexandria" pitchFamily="34" charset="-120"/>
              </a:rPr>
              <a:t>Access to Project</a:t>
            </a:r>
            <a:endParaRPr lang="en-US" sz="2200" dirty="0"/>
          </a:p>
        </p:txBody>
      </p:sp>
      <p:sp>
        <p:nvSpPr>
          <p:cNvPr id="6" name="Shape 4"/>
          <p:cNvSpPr/>
          <p:nvPr/>
        </p:nvSpPr>
        <p:spPr>
          <a:xfrm>
            <a:off x="3080861" y="4027289"/>
            <a:ext cx="10642402" cy="15240"/>
          </a:xfrm>
          <a:prstGeom prst="roundRect">
            <a:avLst>
              <a:gd name="adj" fmla="val 625116"/>
            </a:avLst>
          </a:prstGeom>
          <a:solidFill>
            <a:srgbClr val="B8C3DF"/>
          </a:solidFill>
          <a:ln/>
        </p:spPr>
      </p:sp>
      <p:sp>
        <p:nvSpPr>
          <p:cNvPr id="7" name="Shape 5"/>
          <p:cNvSpPr/>
          <p:nvPr/>
        </p:nvSpPr>
        <p:spPr>
          <a:xfrm>
            <a:off x="793790" y="4155877"/>
            <a:ext cx="4347567" cy="807958"/>
          </a:xfrm>
          <a:prstGeom prst="roundRect">
            <a:avLst>
              <a:gd name="adj" fmla="val 11791"/>
            </a:avLst>
          </a:prstGeom>
          <a:solidFill>
            <a:srgbClr val="D2DDF9"/>
          </a:solidFill>
          <a:ln w="7620">
            <a:solidFill>
              <a:srgbClr val="B8C3DF"/>
            </a:solidFill>
            <a:prstDash val="solid"/>
          </a:ln>
        </p:spPr>
      </p:sp>
      <p:sp>
        <p:nvSpPr>
          <p:cNvPr id="8" name="Text 6"/>
          <p:cNvSpPr/>
          <p:nvPr/>
        </p:nvSpPr>
        <p:spPr>
          <a:xfrm>
            <a:off x="2808089" y="4360545"/>
            <a:ext cx="318968" cy="398621"/>
          </a:xfrm>
          <a:prstGeom prst="rect">
            <a:avLst/>
          </a:prstGeom>
          <a:noFill/>
          <a:ln/>
        </p:spPr>
        <p:txBody>
          <a:bodyPr wrap="none" lIns="0" tIns="0" rIns="0" bIns="0" rtlCol="0" anchor="t"/>
          <a:lstStyle/>
          <a:p>
            <a:pPr marL="0" indent="0" algn="ctr">
              <a:lnSpc>
                <a:spcPts val="4000"/>
              </a:lnSpc>
              <a:buNone/>
            </a:pPr>
            <a:r>
              <a:rPr lang="en-US" sz="2500" dirty="0">
                <a:solidFill>
                  <a:srgbClr val="404155"/>
                </a:solidFill>
                <a:latin typeface="Alexandria" pitchFamily="34" charset="0"/>
                <a:ea typeface="Alexandria" pitchFamily="34" charset="-122"/>
                <a:cs typeface="Alexandria" pitchFamily="34" charset="-120"/>
              </a:rPr>
              <a:t>2</a:t>
            </a:r>
            <a:endParaRPr lang="en-US" sz="2500" dirty="0"/>
          </a:p>
        </p:txBody>
      </p:sp>
      <p:sp>
        <p:nvSpPr>
          <p:cNvPr id="9" name="Text 7"/>
          <p:cNvSpPr/>
          <p:nvPr/>
        </p:nvSpPr>
        <p:spPr>
          <a:xfrm>
            <a:off x="5368171" y="4382691"/>
            <a:ext cx="2451259"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Alexandria" pitchFamily="34" charset="0"/>
                <a:ea typeface="Alexandria" pitchFamily="34" charset="-122"/>
                <a:cs typeface="Alexandria" pitchFamily="34" charset="-120"/>
              </a:rPr>
              <a:t>Not revolutionary</a:t>
            </a:r>
            <a:endParaRPr lang="en-US" sz="2200" dirty="0"/>
          </a:p>
        </p:txBody>
      </p:sp>
      <p:sp>
        <p:nvSpPr>
          <p:cNvPr id="10" name="Shape 8"/>
          <p:cNvSpPr/>
          <p:nvPr/>
        </p:nvSpPr>
        <p:spPr>
          <a:xfrm>
            <a:off x="5254704" y="4948595"/>
            <a:ext cx="8468558" cy="15240"/>
          </a:xfrm>
          <a:prstGeom prst="roundRect">
            <a:avLst>
              <a:gd name="adj" fmla="val 625116"/>
            </a:avLst>
          </a:prstGeom>
          <a:solidFill>
            <a:srgbClr val="B8C3DF"/>
          </a:solidFill>
          <a:ln/>
        </p:spPr>
      </p:sp>
      <p:sp>
        <p:nvSpPr>
          <p:cNvPr id="11" name="Shape 9"/>
          <p:cNvSpPr/>
          <p:nvPr/>
        </p:nvSpPr>
        <p:spPr>
          <a:xfrm>
            <a:off x="793790" y="5077182"/>
            <a:ext cx="6521410" cy="807958"/>
          </a:xfrm>
          <a:prstGeom prst="roundRect">
            <a:avLst>
              <a:gd name="adj" fmla="val 11791"/>
            </a:avLst>
          </a:prstGeom>
          <a:solidFill>
            <a:srgbClr val="D2DDF9"/>
          </a:solidFill>
          <a:ln w="7620">
            <a:solidFill>
              <a:srgbClr val="B8C3DF"/>
            </a:solidFill>
            <a:prstDash val="solid"/>
          </a:ln>
        </p:spPr>
      </p:sp>
      <p:sp>
        <p:nvSpPr>
          <p:cNvPr id="12" name="Text 10"/>
          <p:cNvSpPr/>
          <p:nvPr/>
        </p:nvSpPr>
        <p:spPr>
          <a:xfrm>
            <a:off x="3895011" y="5281851"/>
            <a:ext cx="318968" cy="398621"/>
          </a:xfrm>
          <a:prstGeom prst="rect">
            <a:avLst/>
          </a:prstGeom>
          <a:noFill/>
          <a:ln/>
        </p:spPr>
        <p:txBody>
          <a:bodyPr wrap="none" lIns="0" tIns="0" rIns="0" bIns="0" rtlCol="0" anchor="t"/>
          <a:lstStyle/>
          <a:p>
            <a:pPr marL="0" indent="0" algn="ctr">
              <a:lnSpc>
                <a:spcPts val="4000"/>
              </a:lnSpc>
              <a:buNone/>
            </a:pPr>
            <a:r>
              <a:rPr lang="en-US" sz="2500" dirty="0">
                <a:solidFill>
                  <a:srgbClr val="404155"/>
                </a:solidFill>
                <a:latin typeface="Alexandria" pitchFamily="34" charset="0"/>
                <a:ea typeface="Alexandria" pitchFamily="34" charset="-122"/>
                <a:cs typeface="Alexandria" pitchFamily="34" charset="-120"/>
              </a:rPr>
              <a:t>3</a:t>
            </a:r>
            <a:endParaRPr lang="en-US" sz="2500" dirty="0"/>
          </a:p>
        </p:txBody>
      </p:sp>
      <p:sp>
        <p:nvSpPr>
          <p:cNvPr id="13" name="Text 11"/>
          <p:cNvSpPr/>
          <p:nvPr/>
        </p:nvSpPr>
        <p:spPr>
          <a:xfrm>
            <a:off x="7542014" y="5303996"/>
            <a:ext cx="2331006"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Alexandria" pitchFamily="34" charset="0"/>
                <a:ea typeface="Alexandria" pitchFamily="34" charset="-122"/>
                <a:cs typeface="Alexandria" pitchFamily="34" charset="-120"/>
              </a:rPr>
              <a:t>Chat GPT Access</a:t>
            </a:r>
            <a:endParaRPr lang="en-US" sz="2200" dirty="0"/>
          </a:p>
        </p:txBody>
      </p:sp>
      <p:sp>
        <p:nvSpPr>
          <p:cNvPr id="14" name="Text 12"/>
          <p:cNvSpPr/>
          <p:nvPr/>
        </p:nvSpPr>
        <p:spPr>
          <a:xfrm>
            <a:off x="793790" y="6140291"/>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Cursor AI is an evolutionary step, not a revolutionary leap. It's essentially ChatGPT with access to the entire project. It offers some advantages in terms of convenience and context, but the underlying AI capabilities are comparable.</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717834"/>
            <a:ext cx="13042821" cy="1417558"/>
          </a:xfrm>
          <a:prstGeom prst="rect">
            <a:avLst/>
          </a:prstGeom>
          <a:noFill/>
          <a:ln/>
        </p:spPr>
        <p:txBody>
          <a:bodyPr wrap="square" lIns="0" tIns="0" rIns="0" bIns="0" rtlCol="0" anchor="t"/>
          <a:lstStyle/>
          <a:p>
            <a:pPr marL="0" indent="0" algn="l">
              <a:lnSpc>
                <a:spcPts val="5550"/>
              </a:lnSpc>
              <a:buNone/>
            </a:pPr>
            <a:r>
              <a:rPr lang="en-US" sz="4450" dirty="0">
                <a:solidFill>
                  <a:srgbClr val="1B1B27"/>
                </a:solidFill>
                <a:latin typeface="Alexandria" pitchFamily="34" charset="0"/>
                <a:ea typeface="Alexandria" pitchFamily="34" charset="-122"/>
                <a:cs typeface="Alexandria" pitchFamily="34" charset="-120"/>
              </a:rPr>
              <a:t>Comparison with ChatGPT: Advantages and Disadvantages</a:t>
            </a:r>
            <a:endParaRPr lang="en-US" sz="4450" dirty="0"/>
          </a:p>
        </p:txBody>
      </p:sp>
      <p:sp>
        <p:nvSpPr>
          <p:cNvPr id="3" name="Text 1"/>
          <p:cNvSpPr/>
          <p:nvPr/>
        </p:nvSpPr>
        <p:spPr>
          <a:xfrm>
            <a:off x="793790" y="370236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B1B27"/>
                </a:solidFill>
                <a:latin typeface="Alexandria" pitchFamily="34" charset="0"/>
                <a:ea typeface="Alexandria" pitchFamily="34" charset="-122"/>
                <a:cs typeface="Alexandria" pitchFamily="34" charset="-120"/>
              </a:rPr>
              <a:t>Cursor AI</a:t>
            </a:r>
            <a:endParaRPr lang="en-US" sz="2200" dirty="0"/>
          </a:p>
        </p:txBody>
      </p:sp>
      <p:sp>
        <p:nvSpPr>
          <p:cNvPr id="4" name="Text 2"/>
          <p:cNvSpPr/>
          <p:nvPr/>
        </p:nvSpPr>
        <p:spPr>
          <a:xfrm>
            <a:off x="793790" y="428351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04155"/>
                </a:solidFill>
                <a:latin typeface="Nobile" pitchFamily="34" charset="0"/>
                <a:ea typeface="Nobile" pitchFamily="34" charset="-122"/>
                <a:cs typeface="Nobile" pitchFamily="34" charset="-120"/>
              </a:rPr>
              <a:t>Project-wide access</a:t>
            </a:r>
            <a:endParaRPr lang="en-US" sz="1750" dirty="0"/>
          </a:p>
        </p:txBody>
      </p:sp>
      <p:sp>
        <p:nvSpPr>
          <p:cNvPr id="5" name="Text 3"/>
          <p:cNvSpPr/>
          <p:nvPr/>
        </p:nvSpPr>
        <p:spPr>
          <a:xfrm>
            <a:off x="793790" y="472571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04155"/>
                </a:solidFill>
                <a:latin typeface="Nobile" pitchFamily="34" charset="0"/>
                <a:ea typeface="Nobile" pitchFamily="34" charset="-122"/>
                <a:cs typeface="Nobile" pitchFamily="34" charset="-120"/>
              </a:rPr>
              <a:t>Faster initial setup</a:t>
            </a:r>
            <a:endParaRPr lang="en-US" sz="1750" dirty="0"/>
          </a:p>
        </p:txBody>
      </p:sp>
      <p:sp>
        <p:nvSpPr>
          <p:cNvPr id="6" name="Text 4"/>
          <p:cNvSpPr/>
          <p:nvPr/>
        </p:nvSpPr>
        <p:spPr>
          <a:xfrm>
            <a:off x="7599521" y="370236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B1B27"/>
                </a:solidFill>
                <a:latin typeface="Alexandria" pitchFamily="34" charset="0"/>
                <a:ea typeface="Alexandria" pitchFamily="34" charset="-122"/>
                <a:cs typeface="Alexandria" pitchFamily="34" charset="-120"/>
              </a:rPr>
              <a:t>ChatGPT</a:t>
            </a:r>
            <a:endParaRPr lang="en-US" sz="2200" dirty="0"/>
          </a:p>
        </p:txBody>
      </p:sp>
      <p:sp>
        <p:nvSpPr>
          <p:cNvPr id="7" name="Text 5"/>
          <p:cNvSpPr/>
          <p:nvPr/>
        </p:nvSpPr>
        <p:spPr>
          <a:xfrm>
            <a:off x="7599521" y="428351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04155"/>
                </a:solidFill>
                <a:latin typeface="Nobile" pitchFamily="34" charset="0"/>
                <a:ea typeface="Nobile" pitchFamily="34" charset="-122"/>
                <a:cs typeface="Nobile" pitchFamily="34" charset="-120"/>
              </a:rPr>
              <a:t>More mature</a:t>
            </a:r>
            <a:endParaRPr lang="en-US" sz="1750" dirty="0"/>
          </a:p>
        </p:txBody>
      </p:sp>
      <p:sp>
        <p:nvSpPr>
          <p:cNvPr id="8" name="Text 6"/>
          <p:cNvSpPr/>
          <p:nvPr/>
        </p:nvSpPr>
        <p:spPr>
          <a:xfrm>
            <a:off x="7599521" y="472571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04155"/>
                </a:solidFill>
                <a:latin typeface="Nobile" pitchFamily="34" charset="0"/>
                <a:ea typeface="Nobile" pitchFamily="34" charset="-122"/>
                <a:cs typeface="Nobile" pitchFamily="34" charset="-120"/>
              </a:rPr>
              <a:t>Wider knowledge base</a:t>
            </a:r>
            <a:endParaRPr lang="en-US" sz="1750" dirty="0"/>
          </a:p>
        </p:txBody>
      </p:sp>
      <p:sp>
        <p:nvSpPr>
          <p:cNvPr id="9" name="Text 7"/>
          <p:cNvSpPr/>
          <p:nvPr/>
        </p:nvSpPr>
        <p:spPr>
          <a:xfrm>
            <a:off x="793790" y="5423059"/>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Cursor AI reduces time compared to LLM, but not by much. Cursor AI's project-wide access accelerates initial setup. But ChatGPT boasts a more mature and extensive knowledge base. Ultimately, the choice depends on specific project needs and developer preferences.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760571"/>
            <a:ext cx="12947452" cy="708779"/>
          </a:xfrm>
          <a:prstGeom prst="rect">
            <a:avLst/>
          </a:prstGeom>
          <a:noFill/>
          <a:ln/>
        </p:spPr>
        <p:txBody>
          <a:bodyPr wrap="none" lIns="0" tIns="0" rIns="0" bIns="0" rtlCol="0" anchor="t"/>
          <a:lstStyle/>
          <a:p>
            <a:pPr marL="0" indent="0" algn="l">
              <a:lnSpc>
                <a:spcPts val="5550"/>
              </a:lnSpc>
              <a:buNone/>
            </a:pPr>
            <a:r>
              <a:rPr lang="en-US" sz="4450" dirty="0">
                <a:solidFill>
                  <a:srgbClr val="1B1B27"/>
                </a:solidFill>
                <a:latin typeface="Alexandria" pitchFamily="34" charset="0"/>
                <a:ea typeface="Alexandria" pitchFamily="34" charset="-122"/>
                <a:cs typeface="Alexandria" pitchFamily="34" charset="-120"/>
              </a:rPr>
              <a:t>Future Potential: Automation of Tedious Tasks</a:t>
            </a:r>
            <a:endParaRPr lang="en-US" sz="4450" dirty="0"/>
          </a:p>
        </p:txBody>
      </p:sp>
      <p:sp>
        <p:nvSpPr>
          <p:cNvPr id="3" name="Text 1"/>
          <p:cNvSpPr/>
          <p:nvPr/>
        </p:nvSpPr>
        <p:spPr>
          <a:xfrm>
            <a:off x="1403866" y="3597354"/>
            <a:ext cx="3175159" cy="354330"/>
          </a:xfrm>
          <a:prstGeom prst="rect">
            <a:avLst/>
          </a:prstGeom>
          <a:noFill/>
          <a:ln/>
        </p:spPr>
        <p:txBody>
          <a:bodyPr wrap="none" lIns="0" tIns="0" rIns="0" bIns="0" rtlCol="0" anchor="t"/>
          <a:lstStyle/>
          <a:p>
            <a:pPr marL="0" indent="0" algn="r">
              <a:lnSpc>
                <a:spcPts val="2750"/>
              </a:lnSpc>
              <a:buNone/>
            </a:pPr>
            <a:r>
              <a:rPr lang="en-US" sz="2200" dirty="0">
                <a:solidFill>
                  <a:srgbClr val="404155"/>
                </a:solidFill>
                <a:latin typeface="Alexandria" pitchFamily="34" charset="0"/>
                <a:ea typeface="Alexandria" pitchFamily="34" charset="-122"/>
                <a:cs typeface="Alexandria" pitchFamily="34" charset="-120"/>
              </a:rPr>
              <a:t>Reduce hours on tasks</a:t>
            </a:r>
            <a:endParaRPr lang="en-US" sz="2200" dirty="0"/>
          </a:p>
        </p:txBody>
      </p:sp>
      <p:sp>
        <p:nvSpPr>
          <p:cNvPr id="4" name="Text 2"/>
          <p:cNvSpPr/>
          <p:nvPr/>
        </p:nvSpPr>
        <p:spPr>
          <a:xfrm>
            <a:off x="793790" y="4087773"/>
            <a:ext cx="3785235" cy="725805"/>
          </a:xfrm>
          <a:prstGeom prst="rect">
            <a:avLst/>
          </a:prstGeom>
          <a:noFill/>
          <a:ln/>
        </p:spPr>
        <p:txBody>
          <a:bodyPr wrap="square" lIns="0" tIns="0" rIns="0" bIns="0" rtlCol="0" anchor="t"/>
          <a:lstStyle/>
          <a:p>
            <a:pPr marL="0" indent="0" algn="r">
              <a:lnSpc>
                <a:spcPts val="2850"/>
              </a:lnSpc>
              <a:buNone/>
            </a:pPr>
            <a:r>
              <a:rPr lang="en-US" sz="1750" dirty="0">
                <a:solidFill>
                  <a:srgbClr val="404155"/>
                </a:solidFill>
                <a:latin typeface="Nobile" pitchFamily="34" charset="0"/>
                <a:ea typeface="Nobile" pitchFamily="34" charset="-122"/>
                <a:cs typeface="Nobile" pitchFamily="34" charset="-120"/>
              </a:rPr>
              <a:t>The potential to automate repetitive tasks.</a:t>
            </a:r>
            <a:endParaRPr lang="en-US" sz="1750" dirty="0"/>
          </a:p>
        </p:txBody>
      </p:sp>
      <p:pic>
        <p:nvPicPr>
          <p:cNvPr id="5" name="Image 0" descr="preencoded.png"/>
          <p:cNvPicPr>
            <a:picLocks noChangeAspect="1"/>
          </p:cNvPicPr>
          <p:nvPr/>
        </p:nvPicPr>
        <p:blipFill>
          <a:blip r:embed="rId3"/>
          <a:stretch>
            <a:fillRect/>
          </a:stretch>
        </p:blipFill>
        <p:spPr>
          <a:xfrm>
            <a:off x="5032653" y="1922978"/>
            <a:ext cx="4564975" cy="4564975"/>
          </a:xfrm>
          <a:prstGeom prst="rect">
            <a:avLst/>
          </a:prstGeom>
        </p:spPr>
      </p:pic>
      <p:sp>
        <p:nvSpPr>
          <p:cNvPr id="6" name="Text 3"/>
          <p:cNvSpPr/>
          <p:nvPr/>
        </p:nvSpPr>
        <p:spPr>
          <a:xfrm>
            <a:off x="5571411" y="3718560"/>
            <a:ext cx="339328" cy="424220"/>
          </a:xfrm>
          <a:prstGeom prst="rect">
            <a:avLst/>
          </a:prstGeom>
          <a:noFill/>
          <a:ln/>
        </p:spPr>
        <p:txBody>
          <a:bodyPr wrap="none" lIns="0" tIns="0" rIns="0" bIns="0" rtlCol="0" anchor="t"/>
          <a:lstStyle/>
          <a:p>
            <a:pPr marL="0" indent="0" algn="l">
              <a:lnSpc>
                <a:spcPts val="4250"/>
              </a:lnSpc>
              <a:buNone/>
            </a:pPr>
            <a:r>
              <a:rPr lang="en-US" sz="2650" dirty="0">
                <a:solidFill>
                  <a:srgbClr val="404155"/>
                </a:solidFill>
                <a:latin typeface="Alexandria" pitchFamily="34" charset="0"/>
                <a:ea typeface="Alexandria" pitchFamily="34" charset="-122"/>
                <a:cs typeface="Alexandria" pitchFamily="34" charset="-120"/>
              </a:rPr>
              <a:t>1</a:t>
            </a:r>
            <a:endParaRPr lang="en-US" sz="2650" dirty="0"/>
          </a:p>
        </p:txBody>
      </p:sp>
      <p:sp>
        <p:nvSpPr>
          <p:cNvPr id="7" name="Text 4"/>
          <p:cNvSpPr/>
          <p:nvPr/>
        </p:nvSpPr>
        <p:spPr>
          <a:xfrm>
            <a:off x="9937790" y="2371011"/>
            <a:ext cx="3530798"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Alexandria" pitchFamily="34" charset="0"/>
                <a:ea typeface="Alexandria" pitchFamily="34" charset="-122"/>
                <a:cs typeface="Alexandria" pitchFamily="34" charset="-120"/>
              </a:rPr>
              <a:t>Improved quality of code</a:t>
            </a:r>
            <a:endParaRPr lang="en-US" sz="2200" dirty="0"/>
          </a:p>
        </p:txBody>
      </p:sp>
      <p:sp>
        <p:nvSpPr>
          <p:cNvPr id="8" name="Text 5"/>
          <p:cNvSpPr/>
          <p:nvPr/>
        </p:nvSpPr>
        <p:spPr>
          <a:xfrm>
            <a:off x="9937790" y="2861429"/>
            <a:ext cx="3898821" cy="725805"/>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Ensure high quality code by automation.</a:t>
            </a:r>
            <a:endParaRPr lang="en-US" sz="1750" dirty="0"/>
          </a:p>
        </p:txBody>
      </p:sp>
      <p:pic>
        <p:nvPicPr>
          <p:cNvPr id="9" name="Image 1" descr="preencoded.png"/>
          <p:cNvPicPr>
            <a:picLocks noChangeAspect="1"/>
          </p:cNvPicPr>
          <p:nvPr/>
        </p:nvPicPr>
        <p:blipFill>
          <a:blip r:embed="rId4"/>
          <a:stretch>
            <a:fillRect/>
          </a:stretch>
        </p:blipFill>
        <p:spPr>
          <a:xfrm>
            <a:off x="5032653" y="1922978"/>
            <a:ext cx="4564975" cy="4564975"/>
          </a:xfrm>
          <a:prstGeom prst="rect">
            <a:avLst/>
          </a:prstGeom>
        </p:spPr>
      </p:pic>
      <p:sp>
        <p:nvSpPr>
          <p:cNvPr id="10" name="Text 6"/>
          <p:cNvSpPr/>
          <p:nvPr/>
        </p:nvSpPr>
        <p:spPr>
          <a:xfrm>
            <a:off x="8170307" y="2767489"/>
            <a:ext cx="339328" cy="424220"/>
          </a:xfrm>
          <a:prstGeom prst="rect">
            <a:avLst/>
          </a:prstGeom>
          <a:noFill/>
          <a:ln/>
        </p:spPr>
        <p:txBody>
          <a:bodyPr wrap="none" lIns="0" tIns="0" rIns="0" bIns="0" rtlCol="0" anchor="t"/>
          <a:lstStyle/>
          <a:p>
            <a:pPr marL="0" indent="0" algn="l">
              <a:lnSpc>
                <a:spcPts val="4250"/>
              </a:lnSpc>
              <a:buNone/>
            </a:pPr>
            <a:r>
              <a:rPr lang="en-US" sz="2650" dirty="0">
                <a:solidFill>
                  <a:srgbClr val="404155"/>
                </a:solidFill>
                <a:latin typeface="Alexandria" pitchFamily="34" charset="0"/>
                <a:ea typeface="Alexandria" pitchFamily="34" charset="-122"/>
                <a:cs typeface="Alexandria" pitchFamily="34" charset="-120"/>
              </a:rPr>
              <a:t>2</a:t>
            </a:r>
            <a:endParaRPr lang="en-US" sz="2650" dirty="0"/>
          </a:p>
        </p:txBody>
      </p:sp>
      <p:sp>
        <p:nvSpPr>
          <p:cNvPr id="11" name="Text 7"/>
          <p:cNvSpPr/>
          <p:nvPr/>
        </p:nvSpPr>
        <p:spPr>
          <a:xfrm>
            <a:off x="9937790" y="4823579"/>
            <a:ext cx="3374112"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Alexandria" pitchFamily="34" charset="0"/>
                <a:ea typeface="Alexandria" pitchFamily="34" charset="-122"/>
                <a:cs typeface="Alexandria" pitchFamily="34" charset="-120"/>
              </a:rPr>
              <a:t>Enhanced collaboration</a:t>
            </a:r>
            <a:endParaRPr lang="en-US" sz="2200" dirty="0"/>
          </a:p>
        </p:txBody>
      </p:sp>
      <p:sp>
        <p:nvSpPr>
          <p:cNvPr id="12" name="Text 8"/>
          <p:cNvSpPr/>
          <p:nvPr/>
        </p:nvSpPr>
        <p:spPr>
          <a:xfrm>
            <a:off x="9937790" y="5313998"/>
            <a:ext cx="3898821" cy="725805"/>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Reduce collaboration between developers.</a:t>
            </a:r>
            <a:endParaRPr lang="en-US" sz="1750" dirty="0"/>
          </a:p>
        </p:txBody>
      </p:sp>
      <p:pic>
        <p:nvPicPr>
          <p:cNvPr id="13" name="Image 2" descr="preencoded.png"/>
          <p:cNvPicPr>
            <a:picLocks noChangeAspect="1"/>
          </p:cNvPicPr>
          <p:nvPr/>
        </p:nvPicPr>
        <p:blipFill>
          <a:blip r:embed="rId5"/>
          <a:stretch>
            <a:fillRect/>
          </a:stretch>
        </p:blipFill>
        <p:spPr>
          <a:xfrm>
            <a:off x="5032653" y="1922978"/>
            <a:ext cx="4564975" cy="4564975"/>
          </a:xfrm>
          <a:prstGeom prst="rect">
            <a:avLst/>
          </a:prstGeom>
        </p:spPr>
      </p:pic>
      <p:sp>
        <p:nvSpPr>
          <p:cNvPr id="14" name="Text 9"/>
          <p:cNvSpPr/>
          <p:nvPr/>
        </p:nvSpPr>
        <p:spPr>
          <a:xfrm>
            <a:off x="7694533" y="5493663"/>
            <a:ext cx="339328" cy="424220"/>
          </a:xfrm>
          <a:prstGeom prst="rect">
            <a:avLst/>
          </a:prstGeom>
          <a:noFill/>
          <a:ln/>
        </p:spPr>
        <p:txBody>
          <a:bodyPr wrap="none" lIns="0" tIns="0" rIns="0" bIns="0" rtlCol="0" anchor="t"/>
          <a:lstStyle/>
          <a:p>
            <a:pPr marL="0" indent="0" algn="l">
              <a:lnSpc>
                <a:spcPts val="4250"/>
              </a:lnSpc>
              <a:buNone/>
            </a:pPr>
            <a:r>
              <a:rPr lang="en-US" sz="2650" dirty="0">
                <a:solidFill>
                  <a:srgbClr val="404155"/>
                </a:solidFill>
                <a:latin typeface="Alexandria" pitchFamily="34" charset="0"/>
                <a:ea typeface="Alexandria" pitchFamily="34" charset="-122"/>
                <a:cs typeface="Alexandria" pitchFamily="34" charset="-120"/>
              </a:rPr>
              <a:t>3</a:t>
            </a:r>
            <a:endParaRPr lang="en-US" sz="2650" dirty="0"/>
          </a:p>
        </p:txBody>
      </p:sp>
      <p:sp>
        <p:nvSpPr>
          <p:cNvPr id="15" name="Text 10"/>
          <p:cNvSpPr/>
          <p:nvPr/>
        </p:nvSpPr>
        <p:spPr>
          <a:xfrm>
            <a:off x="793790" y="6743105"/>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AI has the potential to significantly reduce the time spent on tedious development tasks, particularly those that involve repetitive coding patterns. This could free up developers to focus on more complex and creative problem-solving.</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752</Words>
  <Application>Microsoft Office PowerPoint</Application>
  <PresentationFormat>Custom</PresentationFormat>
  <Paragraphs>78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Nobile</vt:lpstr>
      <vt:lpstr>Arial</vt:lpstr>
      <vt:lpstr>Alexandria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Gurvijay Singh Gill</cp:lastModifiedBy>
  <cp:revision>2</cp:revision>
  <dcterms:created xsi:type="dcterms:W3CDTF">2025-03-19T04:04:38Z</dcterms:created>
  <dcterms:modified xsi:type="dcterms:W3CDTF">2025-03-19T15:17:44Z</dcterms:modified>
</cp:coreProperties>
</file>