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DA8EA-CE78-9C49-9307-09527BDB07D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467C4-A25A-5145-ADBB-8D28C74E774A}">
      <dgm:prSet phldrT="[Text]"/>
      <dgm:spPr/>
      <dgm:t>
        <a:bodyPr/>
        <a:lstStyle/>
        <a:p>
          <a:r>
            <a:rPr lang="en-US" dirty="0"/>
            <a:t>Read in and clean dataset</a:t>
          </a:r>
        </a:p>
      </dgm:t>
    </dgm:pt>
    <dgm:pt modelId="{81EE7B91-8884-E348-9EA8-33FDE82F351E}" type="parTrans" cxnId="{BC6119D1-928B-D54B-8ABB-C36FB5C5DF86}">
      <dgm:prSet/>
      <dgm:spPr/>
      <dgm:t>
        <a:bodyPr/>
        <a:lstStyle/>
        <a:p>
          <a:endParaRPr lang="en-US"/>
        </a:p>
      </dgm:t>
    </dgm:pt>
    <dgm:pt modelId="{6DEBC1C5-1413-8C42-9695-230331E865BB}" type="sibTrans" cxnId="{BC6119D1-928B-D54B-8ABB-C36FB5C5DF86}">
      <dgm:prSet/>
      <dgm:spPr/>
      <dgm:t>
        <a:bodyPr/>
        <a:lstStyle/>
        <a:p>
          <a:endParaRPr lang="en-US"/>
        </a:p>
      </dgm:t>
    </dgm:pt>
    <dgm:pt modelId="{925C1564-DB8D-3F4D-884C-EA8376446C0F}">
      <dgm:prSet phldrT="[Text]"/>
      <dgm:spPr/>
      <dgm:t>
        <a:bodyPr/>
        <a:lstStyle/>
        <a:p>
          <a:r>
            <a:rPr lang="en-US" dirty="0"/>
            <a:t>Important to speed up processing</a:t>
          </a:r>
        </a:p>
      </dgm:t>
    </dgm:pt>
    <dgm:pt modelId="{7DFFF131-D0DA-1D46-97CE-AF9E9CD4F8EB}" type="parTrans" cxnId="{B428ADF5-65C8-4248-88C0-70B684BAEBA3}">
      <dgm:prSet/>
      <dgm:spPr/>
      <dgm:t>
        <a:bodyPr/>
        <a:lstStyle/>
        <a:p>
          <a:endParaRPr lang="en-US"/>
        </a:p>
      </dgm:t>
    </dgm:pt>
    <dgm:pt modelId="{42AFFFB3-D4DC-4B47-9FD6-1EEB5B6D584B}" type="sibTrans" cxnId="{B428ADF5-65C8-4248-88C0-70B684BAEBA3}">
      <dgm:prSet/>
      <dgm:spPr/>
      <dgm:t>
        <a:bodyPr/>
        <a:lstStyle/>
        <a:p>
          <a:endParaRPr lang="en-US"/>
        </a:p>
      </dgm:t>
    </dgm:pt>
    <dgm:pt modelId="{93B223A9-1517-864B-BC2D-A368F49FE746}">
      <dgm:prSet phldrT="[Text]"/>
      <dgm:spPr/>
      <dgm:t>
        <a:bodyPr/>
        <a:lstStyle/>
        <a:p>
          <a:r>
            <a:rPr lang="en-US" dirty="0"/>
            <a:t>QC check and visualize data</a:t>
          </a:r>
        </a:p>
      </dgm:t>
    </dgm:pt>
    <dgm:pt modelId="{44D9E49D-BD27-504C-87B7-D2F196D34BC9}" type="parTrans" cxnId="{E14CE0D2-D872-EB4B-B057-76699B9E335F}">
      <dgm:prSet/>
      <dgm:spPr/>
      <dgm:t>
        <a:bodyPr/>
        <a:lstStyle/>
        <a:p>
          <a:endParaRPr lang="en-US"/>
        </a:p>
      </dgm:t>
    </dgm:pt>
    <dgm:pt modelId="{196AFC9D-729A-3146-B6FB-303C6CD9E718}" type="sibTrans" cxnId="{E14CE0D2-D872-EB4B-B057-76699B9E335F}">
      <dgm:prSet/>
      <dgm:spPr/>
      <dgm:t>
        <a:bodyPr/>
        <a:lstStyle/>
        <a:p>
          <a:endParaRPr lang="en-US"/>
        </a:p>
      </dgm:t>
    </dgm:pt>
    <dgm:pt modelId="{F5E2CF54-6727-4C43-BC6F-B3CE755779E3}">
      <dgm:prSet phldrT="[Text]"/>
      <dgm:spPr/>
      <dgm:t>
        <a:bodyPr/>
        <a:lstStyle/>
        <a:p>
          <a:r>
            <a:rPr lang="en-US" dirty="0"/>
            <a:t>Checks data for major handling errors</a:t>
          </a:r>
        </a:p>
      </dgm:t>
    </dgm:pt>
    <dgm:pt modelId="{5DA9DBA7-1CA0-CC45-A981-E16223A87CC0}" type="parTrans" cxnId="{30B7BFD7-FFE9-D649-9290-22178BCFB6FF}">
      <dgm:prSet/>
      <dgm:spPr/>
      <dgm:t>
        <a:bodyPr/>
        <a:lstStyle/>
        <a:p>
          <a:endParaRPr lang="en-US"/>
        </a:p>
      </dgm:t>
    </dgm:pt>
    <dgm:pt modelId="{4FCE2DCA-17FA-A745-A475-9AE60CFE7F37}" type="sibTrans" cxnId="{30B7BFD7-FFE9-D649-9290-22178BCFB6FF}">
      <dgm:prSet/>
      <dgm:spPr/>
      <dgm:t>
        <a:bodyPr/>
        <a:lstStyle/>
        <a:p>
          <a:endParaRPr lang="en-US"/>
        </a:p>
      </dgm:t>
    </dgm:pt>
    <dgm:pt modelId="{D9CD2AF6-3C88-F14C-B378-810537F984AB}">
      <dgm:prSet phldrT="[Text]"/>
      <dgm:spPr/>
      <dgm:t>
        <a:bodyPr/>
        <a:lstStyle/>
        <a:p>
          <a:r>
            <a:rPr lang="en-US" dirty="0"/>
            <a:t>Cluster and ID cell types</a:t>
          </a:r>
        </a:p>
      </dgm:t>
    </dgm:pt>
    <dgm:pt modelId="{762B3E6E-D2ED-F44C-96A7-12FEA75771F7}" type="parTrans" cxnId="{0D2A2818-0C44-9245-9FF0-BEA630BD0ED6}">
      <dgm:prSet/>
      <dgm:spPr/>
      <dgm:t>
        <a:bodyPr/>
        <a:lstStyle/>
        <a:p>
          <a:endParaRPr lang="en-US"/>
        </a:p>
      </dgm:t>
    </dgm:pt>
    <dgm:pt modelId="{069E4B2F-AD15-D24A-9388-B8254808E7E0}" type="sibTrans" cxnId="{0D2A2818-0C44-9245-9FF0-BEA630BD0ED6}">
      <dgm:prSet/>
      <dgm:spPr/>
      <dgm:t>
        <a:bodyPr/>
        <a:lstStyle/>
        <a:p>
          <a:endParaRPr lang="en-US"/>
        </a:p>
      </dgm:t>
    </dgm:pt>
    <dgm:pt modelId="{85E2AC54-000A-254E-84B5-23816AABB475}">
      <dgm:prSet phldrT="[Text]"/>
      <dgm:spPr/>
      <dgm:t>
        <a:bodyPr/>
        <a:lstStyle/>
        <a:p>
          <a:r>
            <a:rPr lang="en-US" dirty="0"/>
            <a:t>Group similar cells with other similar cells</a:t>
          </a:r>
        </a:p>
      </dgm:t>
    </dgm:pt>
    <dgm:pt modelId="{58885153-005B-484F-B4B1-C9BB6749BB43}" type="parTrans" cxnId="{F09C1803-F005-1C41-8A0F-B166D1A47FA4}">
      <dgm:prSet/>
      <dgm:spPr/>
      <dgm:t>
        <a:bodyPr/>
        <a:lstStyle/>
        <a:p>
          <a:endParaRPr lang="en-US"/>
        </a:p>
      </dgm:t>
    </dgm:pt>
    <dgm:pt modelId="{5966B92F-5232-C547-99A3-17ED79DFD7A9}" type="sibTrans" cxnId="{F09C1803-F005-1C41-8A0F-B166D1A47FA4}">
      <dgm:prSet/>
      <dgm:spPr/>
      <dgm:t>
        <a:bodyPr/>
        <a:lstStyle/>
        <a:p>
          <a:endParaRPr lang="en-US"/>
        </a:p>
      </dgm:t>
    </dgm:pt>
    <dgm:pt modelId="{3D8C6680-723A-CD4F-A18C-DB8A055F959C}">
      <dgm:prSet phldrT="[Text]"/>
      <dgm:spPr/>
      <dgm:t>
        <a:bodyPr/>
        <a:lstStyle/>
        <a:p>
          <a:r>
            <a:rPr lang="en-US" dirty="0"/>
            <a:t>Removes unused information that might clutter analysis</a:t>
          </a:r>
        </a:p>
      </dgm:t>
    </dgm:pt>
    <dgm:pt modelId="{61885A8E-13D7-9C47-9FA5-C8AA12EB290A}" type="parTrans" cxnId="{9E3A8014-B4B7-F94B-AE4B-BEECEE2ADED8}">
      <dgm:prSet/>
      <dgm:spPr/>
      <dgm:t>
        <a:bodyPr/>
        <a:lstStyle/>
        <a:p>
          <a:endParaRPr lang="en-US"/>
        </a:p>
      </dgm:t>
    </dgm:pt>
    <dgm:pt modelId="{8D08C001-4CE8-454F-A795-2E3BDDA9B2FA}" type="sibTrans" cxnId="{9E3A8014-B4B7-F94B-AE4B-BEECEE2ADED8}">
      <dgm:prSet/>
      <dgm:spPr/>
      <dgm:t>
        <a:bodyPr/>
        <a:lstStyle/>
        <a:p>
          <a:endParaRPr lang="en-US"/>
        </a:p>
      </dgm:t>
    </dgm:pt>
    <dgm:pt modelId="{F41C180C-137B-F641-8594-630A1FAE77CC}">
      <dgm:prSet phldrT="[Text]"/>
      <dgm:spPr/>
      <dgm:t>
        <a:bodyPr/>
        <a:lstStyle/>
        <a:p>
          <a:r>
            <a:rPr lang="en-US" dirty="0"/>
            <a:t>Removes technical artifacts </a:t>
          </a:r>
        </a:p>
      </dgm:t>
    </dgm:pt>
    <dgm:pt modelId="{9B195327-CF11-7643-8B71-5BE613ECAB3F}" type="parTrans" cxnId="{43C933A8-2D23-DF43-B0FA-269BB68CAB34}">
      <dgm:prSet/>
      <dgm:spPr/>
      <dgm:t>
        <a:bodyPr/>
        <a:lstStyle/>
        <a:p>
          <a:endParaRPr lang="en-US"/>
        </a:p>
      </dgm:t>
    </dgm:pt>
    <dgm:pt modelId="{2F4015B6-61EE-AD48-A594-8C8FDE8709B6}" type="sibTrans" cxnId="{43C933A8-2D23-DF43-B0FA-269BB68CAB34}">
      <dgm:prSet/>
      <dgm:spPr/>
      <dgm:t>
        <a:bodyPr/>
        <a:lstStyle/>
        <a:p>
          <a:endParaRPr lang="en-US"/>
        </a:p>
      </dgm:t>
    </dgm:pt>
    <dgm:pt modelId="{7C589793-8AB6-4F48-938D-AD64B2751BB9}">
      <dgm:prSet phldrT="[Text]"/>
      <dgm:spPr/>
      <dgm:t>
        <a:bodyPr/>
        <a:lstStyle/>
        <a:p>
          <a:r>
            <a:rPr lang="en-US" dirty="0"/>
            <a:t>Gronk your data</a:t>
          </a:r>
        </a:p>
      </dgm:t>
    </dgm:pt>
    <dgm:pt modelId="{9A32F136-14C5-3948-8A42-D44AA09C8ADE}" type="parTrans" cxnId="{7309A8EF-F485-EA4C-B3A7-37B4482D52FB}">
      <dgm:prSet/>
      <dgm:spPr/>
      <dgm:t>
        <a:bodyPr/>
        <a:lstStyle/>
        <a:p>
          <a:endParaRPr lang="en-US"/>
        </a:p>
      </dgm:t>
    </dgm:pt>
    <dgm:pt modelId="{1E2C1CF0-E5F4-CE40-9772-11C81E10846E}" type="sibTrans" cxnId="{7309A8EF-F485-EA4C-B3A7-37B4482D52FB}">
      <dgm:prSet/>
      <dgm:spPr/>
      <dgm:t>
        <a:bodyPr/>
        <a:lstStyle/>
        <a:p>
          <a:endParaRPr lang="en-US"/>
        </a:p>
      </dgm:t>
    </dgm:pt>
    <dgm:pt modelId="{EF7B9942-8FB3-254F-8AC9-E8B53698350C}">
      <dgm:prSet phldrT="[Text]"/>
      <dgm:spPr/>
      <dgm:t>
        <a:bodyPr/>
        <a:lstStyle/>
        <a:p>
          <a:r>
            <a:rPr lang="en-US" dirty="0"/>
            <a:t>Reduce data to human interpretably dimensionality </a:t>
          </a:r>
        </a:p>
      </dgm:t>
    </dgm:pt>
    <dgm:pt modelId="{B360F843-1EF8-FE45-801C-7AEC088A1C18}" type="parTrans" cxnId="{DBFF044E-6C7F-4D44-87BE-5FF30F5277BC}">
      <dgm:prSet/>
      <dgm:spPr/>
      <dgm:t>
        <a:bodyPr/>
        <a:lstStyle/>
        <a:p>
          <a:endParaRPr lang="en-US"/>
        </a:p>
      </dgm:t>
    </dgm:pt>
    <dgm:pt modelId="{E1596A8E-41DD-A94D-9CAD-F5CE8F504494}" type="sibTrans" cxnId="{DBFF044E-6C7F-4D44-87BE-5FF30F5277BC}">
      <dgm:prSet/>
      <dgm:spPr/>
      <dgm:t>
        <a:bodyPr/>
        <a:lstStyle/>
        <a:p>
          <a:endParaRPr lang="en-US"/>
        </a:p>
      </dgm:t>
    </dgm:pt>
    <dgm:pt modelId="{772727A6-1981-6147-87E1-627AF193473C}">
      <dgm:prSet phldrT="[Text]"/>
      <dgm:spPr/>
      <dgm:t>
        <a:bodyPr/>
        <a:lstStyle/>
        <a:p>
          <a:r>
            <a:rPr lang="en-US" dirty="0"/>
            <a:t>Enable downstream analysis</a:t>
          </a:r>
        </a:p>
      </dgm:t>
    </dgm:pt>
    <dgm:pt modelId="{7785A4A7-BB2A-434F-98D5-7F1FFD1DAA54}" type="parTrans" cxnId="{FAC08536-A74E-7941-9B4C-08EDF50096F7}">
      <dgm:prSet/>
      <dgm:spPr/>
      <dgm:t>
        <a:bodyPr/>
        <a:lstStyle/>
        <a:p>
          <a:endParaRPr lang="en-US"/>
        </a:p>
      </dgm:t>
    </dgm:pt>
    <dgm:pt modelId="{FF57E8FA-FF7A-944E-AF1D-A03524A5CA6C}" type="sibTrans" cxnId="{FAC08536-A74E-7941-9B4C-08EDF50096F7}">
      <dgm:prSet/>
      <dgm:spPr/>
      <dgm:t>
        <a:bodyPr/>
        <a:lstStyle/>
        <a:p>
          <a:endParaRPr lang="en-US"/>
        </a:p>
      </dgm:t>
    </dgm:pt>
    <dgm:pt modelId="{E7DFA132-C390-5049-93F4-00F35357D4D6}" type="pres">
      <dgm:prSet presAssocID="{E0BDA8EA-CE78-9C49-9307-09527BDB07D9}" presName="linearFlow" presStyleCnt="0">
        <dgm:presLayoutVars>
          <dgm:dir/>
          <dgm:animLvl val="lvl"/>
          <dgm:resizeHandles val="exact"/>
        </dgm:presLayoutVars>
      </dgm:prSet>
      <dgm:spPr/>
    </dgm:pt>
    <dgm:pt modelId="{0583EB31-EFE6-1542-888D-1C2630A8DCCF}" type="pres">
      <dgm:prSet presAssocID="{615467C4-A25A-5145-ADBB-8D28C74E774A}" presName="composite" presStyleCnt="0"/>
      <dgm:spPr/>
    </dgm:pt>
    <dgm:pt modelId="{D8557488-CE97-0343-B965-2DA72DDC3CC5}" type="pres">
      <dgm:prSet presAssocID="{615467C4-A25A-5145-ADBB-8D28C74E774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F2B6C8-610B-9240-B9F7-0CAA83822400}" type="pres">
      <dgm:prSet presAssocID="{615467C4-A25A-5145-ADBB-8D28C74E774A}" presName="parSh" presStyleLbl="node1" presStyleIdx="0" presStyleCnt="3"/>
      <dgm:spPr/>
    </dgm:pt>
    <dgm:pt modelId="{0962B8B2-587D-1D4E-97AA-8A30238C6E2F}" type="pres">
      <dgm:prSet presAssocID="{615467C4-A25A-5145-ADBB-8D28C74E774A}" presName="desTx" presStyleLbl="fgAcc1" presStyleIdx="0" presStyleCnt="3">
        <dgm:presLayoutVars>
          <dgm:bulletEnabled val="1"/>
        </dgm:presLayoutVars>
      </dgm:prSet>
      <dgm:spPr/>
    </dgm:pt>
    <dgm:pt modelId="{817AEF2A-E7E1-024B-A416-1C6E4525475C}" type="pres">
      <dgm:prSet presAssocID="{6DEBC1C5-1413-8C42-9695-230331E865BB}" presName="sibTrans" presStyleLbl="sibTrans2D1" presStyleIdx="0" presStyleCnt="2"/>
      <dgm:spPr/>
    </dgm:pt>
    <dgm:pt modelId="{9BB026E3-37DC-0842-A1E7-A316F1B4CB6E}" type="pres">
      <dgm:prSet presAssocID="{6DEBC1C5-1413-8C42-9695-230331E865BB}" presName="connTx" presStyleLbl="sibTrans2D1" presStyleIdx="0" presStyleCnt="2"/>
      <dgm:spPr/>
    </dgm:pt>
    <dgm:pt modelId="{3D3CC35C-7DFE-EE47-BDAE-0B8F1568E3D1}" type="pres">
      <dgm:prSet presAssocID="{93B223A9-1517-864B-BC2D-A368F49FE746}" presName="composite" presStyleCnt="0"/>
      <dgm:spPr/>
    </dgm:pt>
    <dgm:pt modelId="{AF86A213-2985-F34F-A187-9C33C428268E}" type="pres">
      <dgm:prSet presAssocID="{93B223A9-1517-864B-BC2D-A368F49FE74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1DE31E-0DAE-8345-926D-75D4F5DF9366}" type="pres">
      <dgm:prSet presAssocID="{93B223A9-1517-864B-BC2D-A368F49FE746}" presName="parSh" presStyleLbl="node1" presStyleIdx="1" presStyleCnt="3"/>
      <dgm:spPr/>
    </dgm:pt>
    <dgm:pt modelId="{C4F1B9A2-E261-654B-9B40-477BB9441E72}" type="pres">
      <dgm:prSet presAssocID="{93B223A9-1517-864B-BC2D-A368F49FE746}" presName="desTx" presStyleLbl="fgAcc1" presStyleIdx="1" presStyleCnt="3">
        <dgm:presLayoutVars>
          <dgm:bulletEnabled val="1"/>
        </dgm:presLayoutVars>
      </dgm:prSet>
      <dgm:spPr/>
    </dgm:pt>
    <dgm:pt modelId="{19905346-9441-394B-86C5-CE8C901A4274}" type="pres">
      <dgm:prSet presAssocID="{196AFC9D-729A-3146-B6FB-303C6CD9E718}" presName="sibTrans" presStyleLbl="sibTrans2D1" presStyleIdx="1" presStyleCnt="2"/>
      <dgm:spPr/>
    </dgm:pt>
    <dgm:pt modelId="{A0C066C7-8ED9-1F43-AB8D-9DCEAA1B1E24}" type="pres">
      <dgm:prSet presAssocID="{196AFC9D-729A-3146-B6FB-303C6CD9E718}" presName="connTx" presStyleLbl="sibTrans2D1" presStyleIdx="1" presStyleCnt="2"/>
      <dgm:spPr/>
    </dgm:pt>
    <dgm:pt modelId="{CB2CA043-657F-C041-A1C6-8F9BAA280455}" type="pres">
      <dgm:prSet presAssocID="{D9CD2AF6-3C88-F14C-B378-810537F984AB}" presName="composite" presStyleCnt="0"/>
      <dgm:spPr/>
    </dgm:pt>
    <dgm:pt modelId="{7955C6C2-836C-6E44-936B-C67486374338}" type="pres">
      <dgm:prSet presAssocID="{D9CD2AF6-3C88-F14C-B378-810537F984A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EC658A-02FF-7E47-BCAA-976D2617A60D}" type="pres">
      <dgm:prSet presAssocID="{D9CD2AF6-3C88-F14C-B378-810537F984AB}" presName="parSh" presStyleLbl="node1" presStyleIdx="2" presStyleCnt="3"/>
      <dgm:spPr/>
    </dgm:pt>
    <dgm:pt modelId="{7DE50429-E32C-5741-8478-7E71EA58036E}" type="pres">
      <dgm:prSet presAssocID="{D9CD2AF6-3C88-F14C-B378-810537F984A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09C1803-F005-1C41-8A0F-B166D1A47FA4}" srcId="{D9CD2AF6-3C88-F14C-B378-810537F984AB}" destId="{85E2AC54-000A-254E-84B5-23816AABB475}" srcOrd="0" destOrd="0" parTransId="{58885153-005B-484F-B4B1-C9BB6749BB43}" sibTransId="{5966B92F-5232-C547-99A3-17ED79DFD7A9}"/>
    <dgm:cxn modelId="{5FEE7B0D-D14B-D148-BC4C-E6C129931518}" type="presOf" srcId="{196AFC9D-729A-3146-B6FB-303C6CD9E718}" destId="{19905346-9441-394B-86C5-CE8C901A4274}" srcOrd="0" destOrd="0" presId="urn:microsoft.com/office/officeart/2005/8/layout/process3"/>
    <dgm:cxn modelId="{C28A0B11-6DDE-5646-ACD7-EFB6536181FC}" type="presOf" srcId="{F41C180C-137B-F641-8594-630A1FAE77CC}" destId="{C4F1B9A2-E261-654B-9B40-477BB9441E72}" srcOrd="0" destOrd="1" presId="urn:microsoft.com/office/officeart/2005/8/layout/process3"/>
    <dgm:cxn modelId="{9E3A8014-B4B7-F94B-AE4B-BEECEE2ADED8}" srcId="{615467C4-A25A-5145-ADBB-8D28C74E774A}" destId="{3D8C6680-723A-CD4F-A18C-DB8A055F959C}" srcOrd="1" destOrd="0" parTransId="{61885A8E-13D7-9C47-9FA5-C8AA12EB290A}" sibTransId="{8D08C001-4CE8-454F-A795-2E3BDDA9B2FA}"/>
    <dgm:cxn modelId="{0D2A2818-0C44-9245-9FF0-BEA630BD0ED6}" srcId="{E0BDA8EA-CE78-9C49-9307-09527BDB07D9}" destId="{D9CD2AF6-3C88-F14C-B378-810537F984AB}" srcOrd="2" destOrd="0" parTransId="{762B3E6E-D2ED-F44C-96A7-12FEA75771F7}" sibTransId="{069E4B2F-AD15-D24A-9388-B8254808E7E0}"/>
    <dgm:cxn modelId="{3A31FA19-1F02-DC4B-A2DA-EC73C2C50E7F}" type="presOf" srcId="{D9CD2AF6-3C88-F14C-B378-810537F984AB}" destId="{6CEC658A-02FF-7E47-BCAA-976D2617A60D}" srcOrd="1" destOrd="0" presId="urn:microsoft.com/office/officeart/2005/8/layout/process3"/>
    <dgm:cxn modelId="{ED89051E-8594-D042-BC0D-AEAA747882C2}" type="presOf" srcId="{925C1564-DB8D-3F4D-884C-EA8376446C0F}" destId="{0962B8B2-587D-1D4E-97AA-8A30238C6E2F}" srcOrd="0" destOrd="0" presId="urn:microsoft.com/office/officeart/2005/8/layout/process3"/>
    <dgm:cxn modelId="{9D2EBB1E-4D4A-4448-BFEE-6F822EBE45B2}" type="presOf" srcId="{615467C4-A25A-5145-ADBB-8D28C74E774A}" destId="{47F2B6C8-610B-9240-B9F7-0CAA83822400}" srcOrd="1" destOrd="0" presId="urn:microsoft.com/office/officeart/2005/8/layout/process3"/>
    <dgm:cxn modelId="{13762F27-49A5-FC41-8AAD-A9731E04EA35}" type="presOf" srcId="{7C589793-8AB6-4F48-938D-AD64B2751BB9}" destId="{C4F1B9A2-E261-654B-9B40-477BB9441E72}" srcOrd="0" destOrd="2" presId="urn:microsoft.com/office/officeart/2005/8/layout/process3"/>
    <dgm:cxn modelId="{CA11762A-75C0-0A42-9B76-3847050F6DEA}" type="presOf" srcId="{6DEBC1C5-1413-8C42-9695-230331E865BB}" destId="{817AEF2A-E7E1-024B-A416-1C6E4525475C}" srcOrd="0" destOrd="0" presId="urn:microsoft.com/office/officeart/2005/8/layout/process3"/>
    <dgm:cxn modelId="{4EC8AA2D-DBA2-0A44-9AC6-A9072FABA993}" type="presOf" srcId="{196AFC9D-729A-3146-B6FB-303C6CD9E718}" destId="{A0C066C7-8ED9-1F43-AB8D-9DCEAA1B1E24}" srcOrd="1" destOrd="0" presId="urn:microsoft.com/office/officeart/2005/8/layout/process3"/>
    <dgm:cxn modelId="{0F4D3E31-822E-734E-BC43-A9A560000D14}" type="presOf" srcId="{E0BDA8EA-CE78-9C49-9307-09527BDB07D9}" destId="{E7DFA132-C390-5049-93F4-00F35357D4D6}" srcOrd="0" destOrd="0" presId="urn:microsoft.com/office/officeart/2005/8/layout/process3"/>
    <dgm:cxn modelId="{FAC08536-A74E-7941-9B4C-08EDF50096F7}" srcId="{D9CD2AF6-3C88-F14C-B378-810537F984AB}" destId="{772727A6-1981-6147-87E1-627AF193473C}" srcOrd="2" destOrd="0" parTransId="{7785A4A7-BB2A-434F-98D5-7F1FFD1DAA54}" sibTransId="{FF57E8FA-FF7A-944E-AF1D-A03524A5CA6C}"/>
    <dgm:cxn modelId="{605E0967-45BD-BC45-9E17-6DB911237C9E}" type="presOf" srcId="{93B223A9-1517-864B-BC2D-A368F49FE746}" destId="{8E1DE31E-0DAE-8345-926D-75D4F5DF9366}" srcOrd="1" destOrd="0" presId="urn:microsoft.com/office/officeart/2005/8/layout/process3"/>
    <dgm:cxn modelId="{C635CC67-C2E7-9B48-904A-CFFDC14841E8}" type="presOf" srcId="{3D8C6680-723A-CD4F-A18C-DB8A055F959C}" destId="{0962B8B2-587D-1D4E-97AA-8A30238C6E2F}" srcOrd="0" destOrd="1" presId="urn:microsoft.com/office/officeart/2005/8/layout/process3"/>
    <dgm:cxn modelId="{597AA048-AF33-4649-B556-7CAADA414FF1}" type="presOf" srcId="{772727A6-1981-6147-87E1-627AF193473C}" destId="{7DE50429-E32C-5741-8478-7E71EA58036E}" srcOrd="0" destOrd="2" presId="urn:microsoft.com/office/officeart/2005/8/layout/process3"/>
    <dgm:cxn modelId="{9AE1F44B-E9D4-4C4E-9F06-DFB15C5C62E5}" type="presOf" srcId="{93B223A9-1517-864B-BC2D-A368F49FE746}" destId="{AF86A213-2985-F34F-A187-9C33C428268E}" srcOrd="0" destOrd="0" presId="urn:microsoft.com/office/officeart/2005/8/layout/process3"/>
    <dgm:cxn modelId="{DBFF044E-6C7F-4D44-87BE-5FF30F5277BC}" srcId="{D9CD2AF6-3C88-F14C-B378-810537F984AB}" destId="{EF7B9942-8FB3-254F-8AC9-E8B53698350C}" srcOrd="1" destOrd="0" parTransId="{B360F843-1EF8-FE45-801C-7AEC088A1C18}" sibTransId="{E1596A8E-41DD-A94D-9CAD-F5CE8F504494}"/>
    <dgm:cxn modelId="{808E0051-1953-5546-9718-520561F179E3}" type="presOf" srcId="{F5E2CF54-6727-4C43-BC6F-B3CE755779E3}" destId="{C4F1B9A2-E261-654B-9B40-477BB9441E72}" srcOrd="0" destOrd="0" presId="urn:microsoft.com/office/officeart/2005/8/layout/process3"/>
    <dgm:cxn modelId="{58E6A997-C7BF-EA44-9483-4C15E8CD3760}" type="presOf" srcId="{6DEBC1C5-1413-8C42-9695-230331E865BB}" destId="{9BB026E3-37DC-0842-A1E7-A316F1B4CB6E}" srcOrd="1" destOrd="0" presId="urn:microsoft.com/office/officeart/2005/8/layout/process3"/>
    <dgm:cxn modelId="{2F8370A1-DF49-1144-8DA9-A6A366ED9C14}" type="presOf" srcId="{615467C4-A25A-5145-ADBB-8D28C74E774A}" destId="{D8557488-CE97-0343-B965-2DA72DDC3CC5}" srcOrd="0" destOrd="0" presId="urn:microsoft.com/office/officeart/2005/8/layout/process3"/>
    <dgm:cxn modelId="{43C933A8-2D23-DF43-B0FA-269BB68CAB34}" srcId="{93B223A9-1517-864B-BC2D-A368F49FE746}" destId="{F41C180C-137B-F641-8594-630A1FAE77CC}" srcOrd="1" destOrd="0" parTransId="{9B195327-CF11-7643-8B71-5BE613ECAB3F}" sibTransId="{2F4015B6-61EE-AD48-A594-8C8FDE8709B6}"/>
    <dgm:cxn modelId="{ECC886B4-29DC-9D47-90C0-0381061DD23B}" type="presOf" srcId="{EF7B9942-8FB3-254F-8AC9-E8B53698350C}" destId="{7DE50429-E32C-5741-8478-7E71EA58036E}" srcOrd="0" destOrd="1" presId="urn:microsoft.com/office/officeart/2005/8/layout/process3"/>
    <dgm:cxn modelId="{BC6119D1-928B-D54B-8ABB-C36FB5C5DF86}" srcId="{E0BDA8EA-CE78-9C49-9307-09527BDB07D9}" destId="{615467C4-A25A-5145-ADBB-8D28C74E774A}" srcOrd="0" destOrd="0" parTransId="{81EE7B91-8884-E348-9EA8-33FDE82F351E}" sibTransId="{6DEBC1C5-1413-8C42-9695-230331E865BB}"/>
    <dgm:cxn modelId="{E14CE0D2-D872-EB4B-B057-76699B9E335F}" srcId="{E0BDA8EA-CE78-9C49-9307-09527BDB07D9}" destId="{93B223A9-1517-864B-BC2D-A368F49FE746}" srcOrd="1" destOrd="0" parTransId="{44D9E49D-BD27-504C-87B7-D2F196D34BC9}" sibTransId="{196AFC9D-729A-3146-B6FB-303C6CD9E718}"/>
    <dgm:cxn modelId="{30B7BFD7-FFE9-D649-9290-22178BCFB6FF}" srcId="{93B223A9-1517-864B-BC2D-A368F49FE746}" destId="{F5E2CF54-6727-4C43-BC6F-B3CE755779E3}" srcOrd="0" destOrd="0" parTransId="{5DA9DBA7-1CA0-CC45-A981-E16223A87CC0}" sibTransId="{4FCE2DCA-17FA-A745-A475-9AE60CFE7F37}"/>
    <dgm:cxn modelId="{BA2171E8-63BA-764A-B3E4-24EF954287DF}" type="presOf" srcId="{85E2AC54-000A-254E-84B5-23816AABB475}" destId="{7DE50429-E32C-5741-8478-7E71EA58036E}" srcOrd="0" destOrd="0" presId="urn:microsoft.com/office/officeart/2005/8/layout/process3"/>
    <dgm:cxn modelId="{692B93EB-EF59-4448-B3BB-E5D39A692447}" type="presOf" srcId="{D9CD2AF6-3C88-F14C-B378-810537F984AB}" destId="{7955C6C2-836C-6E44-936B-C67486374338}" srcOrd="0" destOrd="0" presId="urn:microsoft.com/office/officeart/2005/8/layout/process3"/>
    <dgm:cxn modelId="{7309A8EF-F485-EA4C-B3A7-37B4482D52FB}" srcId="{93B223A9-1517-864B-BC2D-A368F49FE746}" destId="{7C589793-8AB6-4F48-938D-AD64B2751BB9}" srcOrd="2" destOrd="0" parTransId="{9A32F136-14C5-3948-8A42-D44AA09C8ADE}" sibTransId="{1E2C1CF0-E5F4-CE40-9772-11C81E10846E}"/>
    <dgm:cxn modelId="{B428ADF5-65C8-4248-88C0-70B684BAEBA3}" srcId="{615467C4-A25A-5145-ADBB-8D28C74E774A}" destId="{925C1564-DB8D-3F4D-884C-EA8376446C0F}" srcOrd="0" destOrd="0" parTransId="{7DFFF131-D0DA-1D46-97CE-AF9E9CD4F8EB}" sibTransId="{42AFFFB3-D4DC-4B47-9FD6-1EEB5B6D584B}"/>
    <dgm:cxn modelId="{EAD6B8D7-22C8-D14B-817D-62C968872F09}" type="presParOf" srcId="{E7DFA132-C390-5049-93F4-00F35357D4D6}" destId="{0583EB31-EFE6-1542-888D-1C2630A8DCCF}" srcOrd="0" destOrd="0" presId="urn:microsoft.com/office/officeart/2005/8/layout/process3"/>
    <dgm:cxn modelId="{0604BC22-2D86-A94F-B8B9-BABACB2CDE0A}" type="presParOf" srcId="{0583EB31-EFE6-1542-888D-1C2630A8DCCF}" destId="{D8557488-CE97-0343-B965-2DA72DDC3CC5}" srcOrd="0" destOrd="0" presId="urn:microsoft.com/office/officeart/2005/8/layout/process3"/>
    <dgm:cxn modelId="{7B87983E-4D64-C04B-B067-6ACEC71DFB74}" type="presParOf" srcId="{0583EB31-EFE6-1542-888D-1C2630A8DCCF}" destId="{47F2B6C8-610B-9240-B9F7-0CAA83822400}" srcOrd="1" destOrd="0" presId="urn:microsoft.com/office/officeart/2005/8/layout/process3"/>
    <dgm:cxn modelId="{787989A1-F693-144A-8B1F-73F71D5CFF4B}" type="presParOf" srcId="{0583EB31-EFE6-1542-888D-1C2630A8DCCF}" destId="{0962B8B2-587D-1D4E-97AA-8A30238C6E2F}" srcOrd="2" destOrd="0" presId="urn:microsoft.com/office/officeart/2005/8/layout/process3"/>
    <dgm:cxn modelId="{2910B122-1737-FB4C-BB27-4E49A815E69C}" type="presParOf" srcId="{E7DFA132-C390-5049-93F4-00F35357D4D6}" destId="{817AEF2A-E7E1-024B-A416-1C6E4525475C}" srcOrd="1" destOrd="0" presId="urn:microsoft.com/office/officeart/2005/8/layout/process3"/>
    <dgm:cxn modelId="{BFFFC60E-B0D5-0944-B759-DEC78F3F4FF3}" type="presParOf" srcId="{817AEF2A-E7E1-024B-A416-1C6E4525475C}" destId="{9BB026E3-37DC-0842-A1E7-A316F1B4CB6E}" srcOrd="0" destOrd="0" presId="urn:microsoft.com/office/officeart/2005/8/layout/process3"/>
    <dgm:cxn modelId="{354CD677-B324-AC43-B331-931656FCF0DC}" type="presParOf" srcId="{E7DFA132-C390-5049-93F4-00F35357D4D6}" destId="{3D3CC35C-7DFE-EE47-BDAE-0B8F1568E3D1}" srcOrd="2" destOrd="0" presId="urn:microsoft.com/office/officeart/2005/8/layout/process3"/>
    <dgm:cxn modelId="{90BFB67D-5726-5346-8EA0-355422F33A62}" type="presParOf" srcId="{3D3CC35C-7DFE-EE47-BDAE-0B8F1568E3D1}" destId="{AF86A213-2985-F34F-A187-9C33C428268E}" srcOrd="0" destOrd="0" presId="urn:microsoft.com/office/officeart/2005/8/layout/process3"/>
    <dgm:cxn modelId="{59C67A9B-1AA4-1944-948E-2D3CA259C9BF}" type="presParOf" srcId="{3D3CC35C-7DFE-EE47-BDAE-0B8F1568E3D1}" destId="{8E1DE31E-0DAE-8345-926D-75D4F5DF9366}" srcOrd="1" destOrd="0" presId="urn:microsoft.com/office/officeart/2005/8/layout/process3"/>
    <dgm:cxn modelId="{7033E59E-CDBA-6F4C-AC38-B575F832DC95}" type="presParOf" srcId="{3D3CC35C-7DFE-EE47-BDAE-0B8F1568E3D1}" destId="{C4F1B9A2-E261-654B-9B40-477BB9441E72}" srcOrd="2" destOrd="0" presId="urn:microsoft.com/office/officeart/2005/8/layout/process3"/>
    <dgm:cxn modelId="{5902F297-38CB-6B41-A5EC-58F90FA16E93}" type="presParOf" srcId="{E7DFA132-C390-5049-93F4-00F35357D4D6}" destId="{19905346-9441-394B-86C5-CE8C901A4274}" srcOrd="3" destOrd="0" presId="urn:microsoft.com/office/officeart/2005/8/layout/process3"/>
    <dgm:cxn modelId="{AF998016-C3E8-C24E-AE75-6E3C85C22F32}" type="presParOf" srcId="{19905346-9441-394B-86C5-CE8C901A4274}" destId="{A0C066C7-8ED9-1F43-AB8D-9DCEAA1B1E24}" srcOrd="0" destOrd="0" presId="urn:microsoft.com/office/officeart/2005/8/layout/process3"/>
    <dgm:cxn modelId="{DD215A73-C049-C84A-9DA4-AB183FBD59D6}" type="presParOf" srcId="{E7DFA132-C390-5049-93F4-00F35357D4D6}" destId="{CB2CA043-657F-C041-A1C6-8F9BAA280455}" srcOrd="4" destOrd="0" presId="urn:microsoft.com/office/officeart/2005/8/layout/process3"/>
    <dgm:cxn modelId="{3BAD936B-E168-3543-89CF-48A6A1D5C333}" type="presParOf" srcId="{CB2CA043-657F-C041-A1C6-8F9BAA280455}" destId="{7955C6C2-836C-6E44-936B-C67486374338}" srcOrd="0" destOrd="0" presId="urn:microsoft.com/office/officeart/2005/8/layout/process3"/>
    <dgm:cxn modelId="{62E124F3-217E-7846-B74A-49267A8EEAA1}" type="presParOf" srcId="{CB2CA043-657F-C041-A1C6-8F9BAA280455}" destId="{6CEC658A-02FF-7E47-BCAA-976D2617A60D}" srcOrd="1" destOrd="0" presId="urn:microsoft.com/office/officeart/2005/8/layout/process3"/>
    <dgm:cxn modelId="{5DC31C96-8F8C-854C-A57C-DDA5B6B30AE2}" type="presParOf" srcId="{CB2CA043-657F-C041-A1C6-8F9BAA280455}" destId="{7DE50429-E32C-5741-8478-7E71EA58036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B6C8-610B-9240-B9F7-0CAA83822400}">
      <dsp:nvSpPr>
        <dsp:cNvPr id="0" name=""/>
        <dsp:cNvSpPr/>
      </dsp:nvSpPr>
      <dsp:spPr>
        <a:xfrm>
          <a:off x="5871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 in and clean dataset</a:t>
          </a:r>
        </a:p>
      </dsp:txBody>
      <dsp:txXfrm>
        <a:off x="5871" y="260273"/>
        <a:ext cx="2669683" cy="938392"/>
      </dsp:txXfrm>
    </dsp:sp>
    <dsp:sp modelId="{0962B8B2-587D-1D4E-97AA-8A30238C6E2F}">
      <dsp:nvSpPr>
        <dsp:cNvPr id="0" name=""/>
        <dsp:cNvSpPr/>
      </dsp:nvSpPr>
      <dsp:spPr>
        <a:xfrm>
          <a:off x="552674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Important to speed up processing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Removes unused information that might clutter analysis</a:t>
          </a:r>
        </a:p>
      </dsp:txBody>
      <dsp:txXfrm>
        <a:off x="630866" y="1276857"/>
        <a:ext cx="2513299" cy="3864253"/>
      </dsp:txXfrm>
    </dsp:sp>
    <dsp:sp modelId="{817AEF2A-E7E1-024B-A416-1C6E4525475C}">
      <dsp:nvSpPr>
        <dsp:cNvPr id="0" name=""/>
        <dsp:cNvSpPr/>
      </dsp:nvSpPr>
      <dsp:spPr>
        <a:xfrm>
          <a:off x="3080269" y="397132"/>
          <a:ext cx="857994" cy="66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80269" y="530067"/>
        <a:ext cx="658592" cy="398804"/>
      </dsp:txXfrm>
    </dsp:sp>
    <dsp:sp modelId="{8E1DE31E-0DAE-8345-926D-75D4F5DF9366}">
      <dsp:nvSpPr>
        <dsp:cNvPr id="0" name=""/>
        <dsp:cNvSpPr/>
      </dsp:nvSpPr>
      <dsp:spPr>
        <a:xfrm>
          <a:off x="4294413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QC check and visualize data</a:t>
          </a:r>
        </a:p>
      </dsp:txBody>
      <dsp:txXfrm>
        <a:off x="4294413" y="260273"/>
        <a:ext cx="2669683" cy="938392"/>
      </dsp:txXfrm>
    </dsp:sp>
    <dsp:sp modelId="{C4F1B9A2-E261-654B-9B40-477BB9441E72}">
      <dsp:nvSpPr>
        <dsp:cNvPr id="0" name=""/>
        <dsp:cNvSpPr/>
      </dsp:nvSpPr>
      <dsp:spPr>
        <a:xfrm>
          <a:off x="4841215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Checks data for major handling errors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Removes technical artifacts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Gronk your data</a:t>
          </a:r>
        </a:p>
      </dsp:txBody>
      <dsp:txXfrm>
        <a:off x="4919407" y="1276857"/>
        <a:ext cx="2513299" cy="3864253"/>
      </dsp:txXfrm>
    </dsp:sp>
    <dsp:sp modelId="{19905346-9441-394B-86C5-CE8C901A4274}">
      <dsp:nvSpPr>
        <dsp:cNvPr id="0" name=""/>
        <dsp:cNvSpPr/>
      </dsp:nvSpPr>
      <dsp:spPr>
        <a:xfrm>
          <a:off x="7368811" y="397132"/>
          <a:ext cx="857994" cy="66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8811" y="530067"/>
        <a:ext cx="658592" cy="398804"/>
      </dsp:txXfrm>
    </dsp:sp>
    <dsp:sp modelId="{6CEC658A-02FF-7E47-BCAA-976D2617A60D}">
      <dsp:nvSpPr>
        <dsp:cNvPr id="0" name=""/>
        <dsp:cNvSpPr/>
      </dsp:nvSpPr>
      <dsp:spPr>
        <a:xfrm>
          <a:off x="8582954" y="260273"/>
          <a:ext cx="2669683" cy="1407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 and ID cell types</a:t>
          </a:r>
        </a:p>
      </dsp:txBody>
      <dsp:txXfrm>
        <a:off x="8582954" y="260273"/>
        <a:ext cx="2669683" cy="938392"/>
      </dsp:txXfrm>
    </dsp:sp>
    <dsp:sp modelId="{7DE50429-E32C-5741-8478-7E71EA58036E}">
      <dsp:nvSpPr>
        <dsp:cNvPr id="0" name=""/>
        <dsp:cNvSpPr/>
      </dsp:nvSpPr>
      <dsp:spPr>
        <a:xfrm>
          <a:off x="9129757" y="1198665"/>
          <a:ext cx="2669683" cy="4020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Group similar cells with other similar cells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Reduce data to human interpretably dimensionality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Enable downstream analysis</a:t>
          </a:r>
        </a:p>
      </dsp:txBody>
      <dsp:txXfrm>
        <a:off x="9207949" y="1276857"/>
        <a:ext cx="2513299" cy="386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86D7-CF80-C6C9-D04D-3A0DADC0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475DA-A1B1-4C35-8F25-4CBD35B8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21A8-3D6D-9B91-EC3B-4E5F7A70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04C0-947E-C071-F411-43BD440F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96-57C4-4E9E-D94B-C0AEB257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5E3C-83C0-9DB4-68C0-295A38C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EF05-DB41-BB01-6D43-692B91DE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26E5-710E-D009-8C11-17C90E0D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E5EA-8847-74EF-82AA-A4B228C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D8EE-F2F1-5887-69F1-156DA48E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BAF0-A897-3D23-167D-82B4BC66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D6CB-9030-3A22-DBFA-D22A2BB05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05CC-E909-2D7C-F485-F7A75BD9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0E51-C12D-5230-03F3-129DDDE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A37F-881C-8E22-6D6D-0C262845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AC50-90E0-EE9E-3123-478B3E1B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D5D4-2432-E4E0-36EE-38E9344F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FC64-0F79-C71B-9BDE-70DAE78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25DD-7FF8-135F-60C0-EA9D686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1310-D8B1-AE96-6233-B3AE35AB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B099-AF66-71B5-B25F-1C158BC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858D-9893-E015-7F2C-F320C86D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5B5B-0425-1FAC-5FC1-A9F5F0C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EAA8-21F1-2844-D86F-EB8EEBE7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CE1D-CDBA-F006-D7D3-D0F0DF9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B5BC-C0AF-E413-8642-FD1D5D51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E79F-BFD7-DB1D-945C-790DAE73F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3C77-F4D1-C242-5CCE-ED74ADEC5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8C15-1671-607B-560C-37CFF6A7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646-0C86-8080-E6CD-573EE7F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150B-C958-45FC-0511-40515388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1971-291E-746F-2204-FE1B548C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DAD9-63F5-D110-B692-094D5A5D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7D46-86AA-E533-D19F-8A045323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F7475-1EE9-179C-352F-4592D73E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07752-92C1-ABBC-223C-3491840FC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30882-57C6-2B79-2F3E-68771A23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9C899-F233-2FCB-A986-5C33E89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27110-42E5-BC62-4D2D-698B8CC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2676-2EB2-F210-7769-C18ADBC0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A3B80-6E16-A828-44BF-D85B607D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1A903-DDB8-C43B-5DAF-CE5E3F80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E66E-A28C-3117-71C7-1D269809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D6FF-F66C-F624-4673-29B23399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395B7-5691-D6BD-3BB9-7AD7BFC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5D20-F6C9-8F95-5189-703C466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2C5-1B66-E024-A0A8-8DD8BFF8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A891-BCD5-9866-257D-FADBB796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B5D4-D367-1A5D-4D99-229D77D14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D071-4547-303C-98CB-6936B8E4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0457-F2BC-3E07-8FA2-8BFC4E4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1DFCD-F0D8-0615-7F4C-748DBD39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BD10-70F1-7357-5D33-ADB175AB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3E1D5-8A41-8511-8A17-91B626F5D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E7A0-9DFF-802C-CD65-D5A78D10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3E79-8800-532A-0F3F-860816A0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117A-D92B-EEA7-4485-01F346D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550F-E3D6-EA02-9AEF-FC1389EC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3B920-1750-7D96-D7F3-6208D407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0A366-A620-8C3F-A4DC-68301765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522E-3039-B07E-66D2-AC345D2BB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366D-7030-42CB-9000-FCF3B48558E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E1DD-0C5B-B3ED-20B4-54CCD36B6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8905-2496-8CBD-BE6F-5FBF9092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D1BE-E985-4E7F-AD42-8CD7C1D2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shnaswamylab.org/workshop" TargetMode="External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D9657-AF09-81B3-8ACA-4738FF93E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Wrangling Single Cell Data with Scanpy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A433A-7E9F-0BB6-4F8C-2E789334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Michael Passalacqua</a:t>
            </a:r>
          </a:p>
          <a:p>
            <a:endParaRPr lang="en-US" dirty="0"/>
          </a:p>
        </p:txBody>
      </p:sp>
      <p:pic>
        <p:nvPicPr>
          <p:cNvPr id="1028" name="Picture 4" descr="scanpy · GitHub Topics · GitHub">
            <a:extLst>
              <a:ext uri="{FF2B5EF4-FFF2-40B4-BE49-F238E27FC236}">
                <a16:creationId xmlns:a16="http://schemas.microsoft.com/office/drawing/2014/main" id="{5C275AEB-4AC9-413B-8C50-18F46267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644" y="591670"/>
            <a:ext cx="6220116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E3BC-9A97-45D6-DA71-33A2EC54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F80-128C-3F4B-6559-5D434E23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single cell data formatting and structure</a:t>
            </a:r>
          </a:p>
          <a:p>
            <a:endParaRPr lang="en-US" dirty="0"/>
          </a:p>
          <a:p>
            <a:r>
              <a:rPr lang="en-US" dirty="0"/>
              <a:t>Familiarize common tools used to process and explore single cell data</a:t>
            </a:r>
          </a:p>
          <a:p>
            <a:endParaRPr lang="en-US" dirty="0"/>
          </a:p>
          <a:p>
            <a:r>
              <a:rPr lang="en-US" dirty="0"/>
              <a:t>Grasp impact of dimensionality and sparseness on single cell data </a:t>
            </a:r>
          </a:p>
        </p:txBody>
      </p:sp>
    </p:spTree>
    <p:extLst>
      <p:ext uri="{BB962C8B-B14F-4D97-AF65-F5344CB8AC3E}">
        <p14:creationId xmlns:p14="http://schemas.microsoft.com/office/powerpoint/2010/main" val="307402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3E-0973-DF7E-1E55-A44A3F6A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RNA Sequencing </a:t>
            </a:r>
          </a:p>
        </p:txBody>
      </p:sp>
      <p:pic>
        <p:nvPicPr>
          <p:cNvPr id="4098" name="Picture 2" descr="Application of single-cell RNA sequencing on human skin: Technical  evolution and challenges - Journal of Dermatological Science">
            <a:extLst>
              <a:ext uri="{FF2B5EF4-FFF2-40B4-BE49-F238E27FC236}">
                <a16:creationId xmlns:a16="http://schemas.microsoft.com/office/drawing/2014/main" id="{FB2D9681-3571-8886-4CFA-35E38BC53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47755"/>
          <a:stretch/>
        </p:blipFill>
        <p:spPr bwMode="auto">
          <a:xfrm>
            <a:off x="689041" y="2313781"/>
            <a:ext cx="11244149" cy="35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CB49-BAE3-5B7E-ED3E-6F42E4C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9"/>
            <a:ext cx="12192000" cy="1325563"/>
          </a:xfrm>
        </p:spPr>
        <p:txBody>
          <a:bodyPr/>
          <a:lstStyle/>
          <a:p>
            <a:r>
              <a:rPr lang="en-US" dirty="0"/>
              <a:t>Single Cell RNA Sequencing – Avoiding the Smoothie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6920-6B90-43E4-AC70-56CFF54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Bulk sequencing homogenizes sample- average of all cells in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Lose multiple axes of information</a:t>
            </a:r>
          </a:p>
          <a:p>
            <a:pPr lvl="1"/>
            <a:r>
              <a:rPr lang="en-US" dirty="0"/>
              <a:t>Spatial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Cell specific</a:t>
            </a:r>
          </a:p>
          <a:p>
            <a:pPr lvl="1"/>
            <a:r>
              <a:rPr lang="en-US" dirty="0"/>
              <a:t>Compositional</a:t>
            </a:r>
          </a:p>
          <a:p>
            <a:pPr lvl="1"/>
            <a:endParaRPr lang="en-US" dirty="0"/>
          </a:p>
          <a:p>
            <a:r>
              <a:rPr lang="en-US" dirty="0"/>
              <a:t>Droplet based SC-</a:t>
            </a:r>
            <a:r>
              <a:rPr lang="en-US" dirty="0" err="1"/>
              <a:t>RNAseq</a:t>
            </a:r>
            <a:r>
              <a:rPr lang="en-US" dirty="0"/>
              <a:t> can retrieve all of these but spatial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ummer Berries : A Complete Guide - The Flour Handprint">
            <a:extLst>
              <a:ext uri="{FF2B5EF4-FFF2-40B4-BE49-F238E27FC236}">
                <a16:creationId xmlns:a16="http://schemas.microsoft.com/office/drawing/2014/main" id="{EFF9044B-CF7D-0F91-5E7E-8D13867E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1063625"/>
            <a:ext cx="3765550" cy="25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xed Berry Smoothie - Jessica Gavin">
            <a:extLst>
              <a:ext uri="{FF2B5EF4-FFF2-40B4-BE49-F238E27FC236}">
                <a16:creationId xmlns:a16="http://schemas.microsoft.com/office/drawing/2014/main" id="{174DD03F-351E-8B14-1F1D-5F319C2E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9" y="3743325"/>
            <a:ext cx="3115469" cy="31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CB49-BAE3-5B7E-ED3E-6F42E4C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9"/>
            <a:ext cx="12192000" cy="1325563"/>
          </a:xfrm>
        </p:spPr>
        <p:txBody>
          <a:bodyPr/>
          <a:lstStyle/>
          <a:p>
            <a:r>
              <a:rPr lang="en-US" dirty="0"/>
              <a:t>Single Cell RNA Sequencing –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6920-6B90-43E4-AC70-56CFF54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321595"/>
            <a:ext cx="11715750" cy="4622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cell can be technically difficult, especially for samples with thick cell walls or large amounts of starch/glycoproteins</a:t>
            </a:r>
          </a:p>
          <a:p>
            <a:endParaRPr lang="en-US" dirty="0"/>
          </a:p>
          <a:p>
            <a:r>
              <a:rPr lang="en-US" dirty="0"/>
              <a:t>Clustering can obscure extremely rare cell types</a:t>
            </a:r>
          </a:p>
          <a:p>
            <a:endParaRPr lang="en-US" dirty="0"/>
          </a:p>
          <a:p>
            <a:r>
              <a:rPr lang="en-US" dirty="0"/>
              <a:t>Sparsity can miss genes expressed at a low level</a:t>
            </a:r>
          </a:p>
          <a:p>
            <a:endParaRPr lang="en-US" dirty="0"/>
          </a:p>
          <a:p>
            <a:r>
              <a:rPr lang="en-US" dirty="0"/>
              <a:t>Results can be dominated by strong effects  - like cell cycle </a:t>
            </a:r>
          </a:p>
          <a:p>
            <a:endParaRPr lang="en-US" dirty="0"/>
          </a:p>
          <a:p>
            <a:r>
              <a:rPr lang="en-US" dirty="0"/>
              <a:t>Important to have a clear goal that single cell accomplishes, if not bulk sequencing is often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1BF1-D038-63BB-631A-FFA84243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r>
              <a:rPr lang="en-US" dirty="0"/>
              <a:t>Single Cell Data Structure</a:t>
            </a:r>
          </a:p>
        </p:txBody>
      </p:sp>
      <p:sp>
        <p:nvSpPr>
          <p:cNvPr id="6" name="AutoShape 6" descr="Single Cell Visualizations — CellGenIT Docs 0.22.02 documentation">
            <a:extLst>
              <a:ext uri="{FF2B5EF4-FFF2-40B4-BE49-F238E27FC236}">
                <a16:creationId xmlns:a16="http://schemas.microsoft.com/office/drawing/2014/main" id="{DEE7547D-BABD-5574-27DB-788ED6D06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7D4D7-DCA5-A887-C124-AD2122ED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8" y="691000"/>
            <a:ext cx="7848910" cy="61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D6D-4DB7-09C7-D10F-BB57B02E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for Analyzing Single Cell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D93DED-BA6F-9174-43DB-09DAE02B10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011" y="1378424"/>
          <a:ext cx="11805313" cy="547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89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AF7B-1D82-2048-84E5-9F545887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BF54-3DD0-32B2-9671-DB2FC438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32" y="56862"/>
            <a:ext cx="7134936" cy="68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8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82E-3CEC-E71B-2660-88F8678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CD34-774B-C684-D842-741D14A1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https://distill.pub/2016/misread-tsne/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https://www.krishnaswamylab.org/workshop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11548</TotalTime>
  <Words>242</Words>
  <Application>Microsoft Office PowerPoint</Application>
  <PresentationFormat>Widescreen</PresentationFormat>
  <Paragraphs>47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Wrangling Single Cell Data with Scanpy</vt:lpstr>
      <vt:lpstr>Lecture Goals</vt:lpstr>
      <vt:lpstr>Single Cell RNA Sequencing </vt:lpstr>
      <vt:lpstr>Single Cell RNA Sequencing – Avoiding the Smoothie</vt:lpstr>
      <vt:lpstr>Single Cell RNA Sequencing – Negatives</vt:lpstr>
      <vt:lpstr>Single Cell Data Structure</vt:lpstr>
      <vt:lpstr>Work Flow for Analyzing Single Cell Data</vt:lpstr>
      <vt:lpstr> </vt:lpstr>
      <vt:lpstr>Resources for learning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Wrangling Single Cell Data with Scanpy</dc:title>
  <dc:creator>Passalacqua, Michael</dc:creator>
  <cp:lastModifiedBy>Passalacqua, Michael</cp:lastModifiedBy>
  <cp:revision>1</cp:revision>
  <dcterms:created xsi:type="dcterms:W3CDTF">2022-07-06T21:49:20Z</dcterms:created>
  <dcterms:modified xsi:type="dcterms:W3CDTF">2022-07-14T22:17:41Z</dcterms:modified>
</cp:coreProperties>
</file>