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4" r:id="rId3"/>
    <p:sldId id="296" r:id="rId4"/>
    <p:sldId id="297" r:id="rId5"/>
    <p:sldId id="295" r:id="rId6"/>
    <p:sldId id="290" r:id="rId7"/>
    <p:sldId id="298" r:id="rId8"/>
    <p:sldId id="300" r:id="rId9"/>
    <p:sldId id="301" r:id="rId10"/>
    <p:sldId id="302" r:id="rId11"/>
    <p:sldId id="303" r:id="rId12"/>
    <p:sldId id="304" r:id="rId13"/>
    <p:sldId id="311" r:id="rId14"/>
    <p:sldId id="305" r:id="rId15"/>
    <p:sldId id="306" r:id="rId16"/>
    <p:sldId id="307" r:id="rId17"/>
    <p:sldId id="308" r:id="rId18"/>
    <p:sldId id="309" r:id="rId19"/>
    <p:sldId id="310" r:id="rId20"/>
    <p:sldId id="312" r:id="rId21"/>
    <p:sldId id="313" r:id="rId22"/>
    <p:sldId id="314" r:id="rId23"/>
    <p:sldId id="315" r:id="rId24"/>
    <p:sldId id="316" r:id="rId25"/>
    <p:sldId id="31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78136"/>
  </p:normalViewPr>
  <p:slideViewPr>
    <p:cSldViewPr snapToGrid="0">
      <p:cViewPr varScale="1">
        <p:scale>
          <a:sx n="64" d="100"/>
          <a:sy n="64" d="100"/>
        </p:scale>
        <p:origin x="192" y="4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10743-5D16-44F1-A33F-C0117A11800D}" type="datetimeFigureOut">
              <a:rPr lang="en-US" smtClean="0"/>
              <a:t>12/1/16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983FC-9C6F-41BC-9630-BBB83BE8D44F}" type="slidenum">
              <a:rPr lang="en-US" smtClean="0"/>
              <a:t>‹#›</a:t>
            </a:fld>
            <a:endParaRPr lang="en-US"/>
          </a:p>
        </p:txBody>
      </p:sp>
    </p:spTree>
    <p:extLst>
      <p:ext uri="{BB962C8B-B14F-4D97-AF65-F5344CB8AC3E}">
        <p14:creationId xmlns:p14="http://schemas.microsoft.com/office/powerpoint/2010/main" val="65230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 Id="rId3" Type="http://schemas.openxmlformats.org/officeDocument/2006/relationships/hyperlink" Target="https://en.wikipedia.org/wiki/Artificial_bee_colony_algorith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49086"/>
            <a:ext cx="8825658" cy="4568041"/>
          </a:xfrm>
        </p:spPr>
        <p:txBody>
          <a:bodyPr/>
          <a:lstStyle/>
          <a:p>
            <a:pPr algn="ctr">
              <a:spcAft>
                <a:spcPts val="600"/>
              </a:spcAft>
            </a:pPr>
            <a:r>
              <a:rPr lang="en-US" sz="4000" dirty="0">
                <a:solidFill>
                  <a:schemeClr val="bg1"/>
                </a:solidFill>
              </a:rPr>
              <a:t>Applying Artificial Bee Colony optimization algorithm for the Field Technician Scheduling </a:t>
            </a:r>
            <a:r>
              <a:rPr lang="en-US" sz="4000" dirty="0" smtClean="0">
                <a:solidFill>
                  <a:schemeClr val="bg1"/>
                </a:solidFill>
              </a:rPr>
              <a:t>Problem</a:t>
            </a:r>
            <a:br>
              <a:rPr lang="en-US" sz="4000" dirty="0" smtClean="0">
                <a:solidFill>
                  <a:schemeClr val="bg1"/>
                </a:solidFill>
              </a:rPr>
            </a:br>
            <a:r>
              <a:rPr lang="en-US" sz="4000" dirty="0" smtClean="0"/>
              <a:t> </a:t>
            </a:r>
            <a:r>
              <a:rPr lang="en-US" dirty="0">
                <a:solidFill>
                  <a:schemeClr val="bg1"/>
                </a:solidFill>
              </a:rPr>
              <a:t/>
            </a:r>
            <a:br>
              <a:rPr lang="en-US" dirty="0">
                <a:solidFill>
                  <a:schemeClr val="bg1"/>
                </a:solidFill>
              </a:rPr>
            </a:br>
            <a:r>
              <a:rPr lang="en-US" sz="2400" dirty="0" smtClean="0">
                <a:solidFill>
                  <a:schemeClr val="bg1"/>
                </a:solidFill>
              </a:rPr>
              <a:t>comp594</a:t>
            </a:r>
            <a:br>
              <a:rPr lang="en-US" sz="2400" dirty="0" smtClean="0">
                <a:solidFill>
                  <a:schemeClr val="bg1"/>
                </a:solidFill>
              </a:rPr>
            </a:br>
            <a:r>
              <a:rPr lang="en-US" sz="2400" dirty="0" smtClean="0">
                <a:solidFill>
                  <a:schemeClr val="bg1"/>
                </a:solidFill>
              </a:rPr>
              <a:t>Han Wang</a:t>
            </a:r>
            <a:br>
              <a:rPr lang="en-US" sz="2400" dirty="0" smtClean="0">
                <a:solidFill>
                  <a:schemeClr val="bg1"/>
                </a:solidFill>
              </a:rPr>
            </a:br>
            <a:r>
              <a:rPr lang="en-US" sz="2400" dirty="0" smtClean="0">
                <a:solidFill>
                  <a:schemeClr val="bg1"/>
                </a:solidFill>
              </a:rPr>
              <a:t>11/30/2016</a:t>
            </a:r>
            <a:endParaRPr lang="en-US" sz="2400" dirty="0">
              <a:solidFill>
                <a:schemeClr val="bg1"/>
              </a:solidFill>
            </a:endParaRPr>
          </a:p>
        </p:txBody>
      </p:sp>
    </p:spTree>
    <p:extLst>
      <p:ext uri="{BB962C8B-B14F-4D97-AF65-F5344CB8AC3E}">
        <p14:creationId xmlns:p14="http://schemas.microsoft.com/office/powerpoint/2010/main" val="593892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338944"/>
            <a:ext cx="10579608" cy="4229100"/>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800" dirty="0" smtClean="0">
                <a:solidFill>
                  <a:schemeClr val="bg1"/>
                </a:solidFill>
              </a:rPr>
              <a:t>Mutant algorithms of the basic ABC:</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1) Mutant Algorithm with Local search (MAL)</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2) Mutant Algorithm with Combination of Constructive and Local Search (MACCL)</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-&gt; We will compare their performances with basic ABC</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692713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5463" y="1273629"/>
            <a:ext cx="10579608" cy="4620987"/>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800" dirty="0" smtClean="0">
                <a:solidFill>
                  <a:schemeClr val="bg1"/>
                </a:solidFill>
              </a:rPr>
              <a:t>More mutant algorithms:</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1) MAL with Select Worst task (MASW)</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2) MASW with Select Best by Priority / Process Time (MASWSBP)</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3) MASW with Select Best by Objective function (MASWSBO)</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-&gt; We will compare their performances since they have common SWT heuristic.</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101533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338942"/>
            <a:ext cx="10579608" cy="4620987"/>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800" dirty="0" smtClean="0">
                <a:solidFill>
                  <a:schemeClr val="bg1"/>
                </a:solidFill>
              </a:rPr>
              <a:t>Big boss mutant algorithm:</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MASWSBO with Combination of Constructive and Local search (MASWSBOCCL)</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-&gt; It uses all heuristics listed before</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-&gt; we hope it would be the most powerful one</a:t>
            </a: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-&gt; guess if it’s true? </a:t>
            </a:r>
            <a:r>
              <a:rPr lang="en-US" altLang="zh-CN" sz="2400" dirty="0">
                <a:solidFill>
                  <a:schemeClr val="bg1"/>
                </a:solidFill>
              </a:rPr>
              <a:t/>
            </a:r>
            <a:br>
              <a:rPr lang="en-US" altLang="zh-CN" sz="2400" dirty="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2097657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
            <a:ext cx="10579608" cy="636814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3.	Experiments </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a:solidFill>
                  <a:schemeClr val="bg1"/>
                </a:solidFill>
              </a:rPr>
              <a:t>Data </a:t>
            </a:r>
            <a:r>
              <a:rPr lang="en-US" altLang="zh-CN" sz="2400" dirty="0" smtClean="0">
                <a:solidFill>
                  <a:schemeClr val="bg1"/>
                </a:solidFill>
              </a:rPr>
              <a:t>set we will use:</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856" y="1687911"/>
            <a:ext cx="5833806" cy="4155588"/>
          </a:xfrm>
          <a:prstGeom prst="rect">
            <a:avLst/>
          </a:prstGeom>
        </p:spPr>
      </p:pic>
    </p:spTree>
    <p:extLst>
      <p:ext uri="{BB962C8B-B14F-4D97-AF65-F5344CB8AC3E}">
        <p14:creationId xmlns:p14="http://schemas.microsoft.com/office/powerpoint/2010/main" val="560413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261241"/>
            <a:ext cx="10579608" cy="3872688"/>
          </a:xfrm>
        </p:spPr>
        <p:txBody>
          <a:bodyPr/>
          <a:lstStyle/>
          <a:p>
            <a:pPr>
              <a:spcAft>
                <a:spcPts val="1200"/>
              </a:spcAft>
            </a:pPr>
            <a:r>
              <a:rPr lang="en-US" altLang="zh-CN" sz="2400" smtClean="0">
                <a:solidFill>
                  <a:schemeClr val="bg1"/>
                </a:solidFill>
              </a:rPr>
              <a:t>In </a:t>
            </a:r>
            <a:r>
              <a:rPr lang="en-US" altLang="zh-CN" sz="2400" dirty="0">
                <a:solidFill>
                  <a:schemeClr val="bg1"/>
                </a:solidFill>
              </a:rPr>
              <a:t>our experiments, for each instance we will </a:t>
            </a:r>
            <a:r>
              <a:rPr lang="en-US" altLang="zh-CN" sz="2400" dirty="0" smtClean="0">
                <a:solidFill>
                  <a:schemeClr val="bg1"/>
                </a:solidFill>
              </a:rPr>
              <a:t>record:</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1) the </a:t>
            </a:r>
            <a:r>
              <a:rPr lang="en-US" altLang="zh-CN" sz="2400" dirty="0">
                <a:solidFill>
                  <a:schemeClr val="bg1"/>
                </a:solidFill>
              </a:rPr>
              <a:t>best initial solution (INIT</a:t>
            </a:r>
            <a:r>
              <a:rPr lang="en-US" altLang="zh-CN" sz="2400" dirty="0" smtClean="0">
                <a:solidFill>
                  <a:schemeClr val="bg1"/>
                </a:solidFill>
              </a:rPr>
              <a:t>)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2) the </a:t>
            </a:r>
            <a:r>
              <a:rPr lang="en-US" altLang="zh-CN" sz="2400" dirty="0">
                <a:solidFill>
                  <a:schemeClr val="bg1"/>
                </a:solidFill>
              </a:rPr>
              <a:t>best solution generated by our algorithm (ABC</a:t>
            </a:r>
            <a:r>
              <a:rPr lang="en-US" altLang="zh-CN" sz="2400" dirty="0" smtClean="0">
                <a:solidFill>
                  <a:schemeClr val="bg1"/>
                </a:solidFill>
              </a:rPr>
              <a:t>)</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3) the </a:t>
            </a:r>
            <a:r>
              <a:rPr lang="en-US" altLang="zh-CN" sz="2400" dirty="0">
                <a:solidFill>
                  <a:schemeClr val="bg1"/>
                </a:solidFill>
              </a:rPr>
              <a:t>best solution (GA) </a:t>
            </a:r>
            <a:r>
              <a:rPr lang="en-US" altLang="zh-CN" sz="2400" dirty="0" smtClean="0">
                <a:solidFill>
                  <a:schemeClr val="bg1"/>
                </a:solidFill>
              </a:rPr>
              <a:t>provided by </a:t>
            </a:r>
            <a:r>
              <a:rPr lang="en-US" altLang="zh-CN" sz="2400" dirty="0" err="1">
                <a:solidFill>
                  <a:schemeClr val="bg1"/>
                </a:solidFill>
              </a:rPr>
              <a:t>Damm</a:t>
            </a:r>
            <a:r>
              <a:rPr lang="en-US" altLang="zh-CN" sz="2400" dirty="0">
                <a:solidFill>
                  <a:schemeClr val="bg1"/>
                </a:solidFill>
              </a:rPr>
              <a:t> et al. [1].</a:t>
            </a:r>
            <a:r>
              <a:rPr lang="zh-CN" altLang="zh-CN" sz="2400" dirty="0">
                <a:solidFill>
                  <a:schemeClr val="bg1"/>
                </a:solidFill>
              </a:rPr>
              <a:t> </a:t>
            </a: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744161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621792" y="930729"/>
                <a:ext cx="10579608" cy="5437415"/>
              </a:xfrm>
            </p:spPr>
            <p:txBody>
              <a:bodyPr/>
              <a:lstStyle/>
              <a:p>
                <a:r>
                  <a:rPr lang="en-US" altLang="zh-CN" sz="2800" dirty="0" smtClean="0">
                    <a:solidFill>
                      <a:schemeClr val="bg1"/>
                    </a:solidFill>
                  </a:rPr>
                  <a:t>The way we judge solutions generated by us:</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Suppose </a:t>
                </a:r>
                <a:r>
                  <a:rPr lang="en-US" altLang="zh-CN" sz="2400" dirty="0">
                    <a:solidFill>
                      <a:schemeClr val="bg1"/>
                    </a:solidFill>
                  </a:rPr>
                  <a:t>we have </a:t>
                </a:r>
                <a:r>
                  <a:rPr lang="en-US" altLang="zh-CN" sz="2400" b="1" dirty="0">
                    <a:solidFill>
                      <a:schemeClr val="bg1"/>
                    </a:solidFill>
                  </a:rPr>
                  <a:t>N</a:t>
                </a:r>
                <a:r>
                  <a:rPr lang="en-US" altLang="zh-CN" sz="2400" dirty="0">
                    <a:solidFill>
                      <a:schemeClr val="bg1"/>
                    </a:solidFill>
                  </a:rPr>
                  <a:t> instances in one case. </a:t>
                </a: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1) 	Let </a:t>
                </a:r>
                <a:r>
                  <a:rPr lang="en-US" altLang="zh-CN" sz="2400" b="1" dirty="0">
                    <a:solidFill>
                      <a:schemeClr val="bg1"/>
                    </a:solidFill>
                  </a:rPr>
                  <a:t>C</a:t>
                </a:r>
                <a:r>
                  <a:rPr lang="en-US" altLang="zh-CN" sz="2400" dirty="0">
                    <a:solidFill>
                      <a:schemeClr val="bg1"/>
                    </a:solidFill>
                  </a:rPr>
                  <a:t> be the number of instances that we achieve same good </a:t>
                </a:r>
                <a:r>
                  <a:rPr lang="en-US" altLang="zh-CN" sz="2400" dirty="0" smtClean="0">
                    <a:solidFill>
                      <a:schemeClr val="bg1"/>
                    </a:solidFill>
                  </a:rPr>
                  <a:t>solutions as the referred paper.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2) 	Then there </a:t>
                </a:r>
                <a:r>
                  <a:rPr lang="en-US" altLang="zh-CN" sz="2400" dirty="0">
                    <a:solidFill>
                      <a:schemeClr val="bg1"/>
                    </a:solidFill>
                  </a:rPr>
                  <a:t>are </a:t>
                </a:r>
                <a:r>
                  <a:rPr lang="en-US" altLang="zh-CN" sz="2400" b="1" dirty="0">
                    <a:solidFill>
                      <a:schemeClr val="bg1"/>
                    </a:solidFill>
                  </a:rPr>
                  <a:t>(N–C)</a:t>
                </a:r>
                <a:r>
                  <a:rPr lang="en-US" altLang="zh-CN" sz="2400" dirty="0">
                    <a:solidFill>
                      <a:schemeClr val="bg1"/>
                    </a:solidFill>
                  </a:rPr>
                  <a:t> instances that we get lower objective </a:t>
                </a:r>
                <a:r>
                  <a:rPr lang="en-US" altLang="zh-CN" sz="2400" dirty="0" smtClean="0">
                    <a:solidFill>
                      <a:schemeClr val="bg1"/>
                    </a:solidFill>
                  </a:rPr>
                  <a:t>value. 	Let </a:t>
                </a:r>
                <a:r>
                  <a:rPr lang="en-US" altLang="zh-CN" sz="2400" b="1" dirty="0">
                    <a:solidFill>
                      <a:schemeClr val="bg1"/>
                    </a:solidFill>
                  </a:rPr>
                  <a:t>IP</a:t>
                </a:r>
                <a:r>
                  <a:rPr lang="en-US" altLang="zh-CN" sz="2400" dirty="0">
                    <a:solidFill>
                      <a:schemeClr val="bg1"/>
                    </a:solidFill>
                  </a:rPr>
                  <a:t> be the improved percentage of one such </a:t>
                </a:r>
                <a:r>
                  <a:rPr lang="en-US" altLang="zh-CN" sz="2400" dirty="0" smtClean="0">
                    <a:solidFill>
                      <a:schemeClr val="bg1"/>
                    </a:solidFill>
                  </a:rPr>
                  <a:t>instance. </a:t>
                </a:r>
                <a:br>
                  <a:rPr lang="en-US" altLang="zh-CN" sz="2400" dirty="0" smtClean="0">
                    <a:solidFill>
                      <a:schemeClr val="bg1"/>
                    </a:solidFill>
                  </a:rPr>
                </a:br>
                <a:r>
                  <a:rPr lang="en-US" altLang="zh-CN" sz="2400" dirty="0">
                    <a:solidFill>
                      <a:schemeClr val="bg1"/>
                    </a:solidFill>
                  </a:rPr>
                  <a:t>	</a:t>
                </a:r>
                <a:r>
                  <a:rPr lang="en-US" altLang="zh-CN" sz="2400" dirty="0" smtClean="0">
                    <a:solidFill>
                      <a:schemeClr val="bg1"/>
                    </a:solidFill>
                  </a:rPr>
                  <a:t>Let </a:t>
                </a:r>
                <a:r>
                  <a:rPr lang="en-US" altLang="zh-CN" sz="2400" b="1" dirty="0">
                    <a:solidFill>
                      <a:schemeClr val="bg1"/>
                    </a:solidFill>
                  </a:rPr>
                  <a:t>AIP</a:t>
                </a:r>
                <a:r>
                  <a:rPr lang="en-US" altLang="zh-CN" sz="2400" dirty="0">
                    <a:solidFill>
                      <a:schemeClr val="bg1"/>
                    </a:solidFill>
                  </a:rPr>
                  <a:t> be the average improved percentage of all such </a:t>
                </a:r>
                <a:r>
                  <a:rPr lang="en-US" altLang="zh-CN" sz="2400" dirty="0" smtClean="0">
                    <a:solidFill>
                      <a:schemeClr val="bg1"/>
                    </a:solidFill>
                  </a:rPr>
                  <a:t>instances.</a:t>
                </a:r>
                <a:br>
                  <a:rPr lang="en-US" altLang="zh-CN" sz="2400" dirty="0" smtClean="0">
                    <a:solidFill>
                      <a:schemeClr val="bg1"/>
                    </a:solidFill>
                  </a:rPr>
                </a:br>
                <a:r>
                  <a:rPr lang="en-US" altLang="zh-CN" sz="2400" dirty="0" smtClean="0">
                    <a:solidFill>
                      <a:schemeClr val="bg1"/>
                    </a:solidFill>
                  </a:rPr>
                  <a:t> </a:t>
                </a: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a:t>
                </a:r>
                <a:r>
                  <a:rPr lang="en-US" altLang="zh-CN" sz="2400" b="1" i="1" dirty="0" err="1" smtClean="0">
                    <a:solidFill>
                      <a:schemeClr val="bg1"/>
                    </a:solidFill>
                  </a:rPr>
                  <a:t>IP</a:t>
                </a:r>
                <a:r>
                  <a:rPr lang="en-US" altLang="zh-CN" sz="2400" b="1" i="1" baseline="-25000" dirty="0" err="1" smtClean="0">
                    <a:solidFill>
                      <a:schemeClr val="bg1"/>
                    </a:solidFill>
                  </a:rPr>
                  <a:t>i</a:t>
                </a:r>
                <a:r>
                  <a:rPr lang="en-US" altLang="zh-CN" sz="2400" i="1" dirty="0" smtClean="0">
                    <a:solidFill>
                      <a:schemeClr val="bg1"/>
                    </a:solidFill>
                  </a:rPr>
                  <a:t> </a:t>
                </a:r>
                <a:r>
                  <a:rPr lang="en-US" altLang="zh-CN" sz="2400" i="1" dirty="0">
                    <a:solidFill>
                      <a:schemeClr val="bg1"/>
                    </a:solidFill>
                  </a:rPr>
                  <a:t>= 100% * (</a:t>
                </a:r>
                <a:r>
                  <a:rPr lang="en-US" altLang="zh-CN" sz="2400" i="1" dirty="0" err="1">
                    <a:solidFill>
                      <a:schemeClr val="bg1"/>
                    </a:solidFill>
                  </a:rPr>
                  <a:t>ABC</a:t>
                </a:r>
                <a:r>
                  <a:rPr lang="en-US" altLang="zh-CN" sz="2400" i="1" baseline="-25000" dirty="0" err="1">
                    <a:solidFill>
                      <a:schemeClr val="bg1"/>
                    </a:solidFill>
                  </a:rPr>
                  <a:t>i</a:t>
                </a:r>
                <a:r>
                  <a:rPr lang="en-US" altLang="zh-CN" sz="2400" i="1" dirty="0">
                    <a:solidFill>
                      <a:schemeClr val="bg1"/>
                    </a:solidFill>
                  </a:rPr>
                  <a:t> – </a:t>
                </a:r>
                <a:r>
                  <a:rPr lang="en-US" altLang="zh-CN" sz="2400" i="1" dirty="0" err="1">
                    <a:solidFill>
                      <a:schemeClr val="bg1"/>
                    </a:solidFill>
                  </a:rPr>
                  <a:t>INIT</a:t>
                </a:r>
                <a:r>
                  <a:rPr lang="en-US" altLang="zh-CN" sz="2400" i="1" baseline="-25000" dirty="0" err="1">
                    <a:solidFill>
                      <a:schemeClr val="bg1"/>
                    </a:solidFill>
                  </a:rPr>
                  <a:t>i</a:t>
                </a:r>
                <a:r>
                  <a:rPr lang="en-US" altLang="zh-CN" sz="2400" i="1" dirty="0">
                    <a:solidFill>
                      <a:schemeClr val="bg1"/>
                    </a:solidFill>
                  </a:rPr>
                  <a:t>) / (</a:t>
                </a:r>
                <a:r>
                  <a:rPr lang="en-US" altLang="zh-CN" sz="2400" i="1" dirty="0" err="1">
                    <a:solidFill>
                      <a:schemeClr val="bg1"/>
                    </a:solidFill>
                  </a:rPr>
                  <a:t>GA</a:t>
                </a:r>
                <a:r>
                  <a:rPr lang="en-US" altLang="zh-CN" sz="2400" i="1" baseline="-25000" dirty="0" err="1">
                    <a:solidFill>
                      <a:schemeClr val="bg1"/>
                    </a:solidFill>
                  </a:rPr>
                  <a:t>i</a:t>
                </a:r>
                <a:r>
                  <a:rPr lang="en-US" altLang="zh-CN" sz="2400" i="1" dirty="0">
                    <a:solidFill>
                      <a:schemeClr val="bg1"/>
                    </a:solidFill>
                  </a:rPr>
                  <a:t> – </a:t>
                </a:r>
                <a:r>
                  <a:rPr lang="en-US" altLang="zh-CN" sz="2400" i="1" dirty="0" err="1">
                    <a:solidFill>
                      <a:schemeClr val="bg1"/>
                    </a:solidFill>
                  </a:rPr>
                  <a:t>INIT</a:t>
                </a:r>
                <a:r>
                  <a:rPr lang="en-US" altLang="zh-CN" sz="2400" i="1" baseline="-25000" dirty="0" err="1">
                    <a:solidFill>
                      <a:schemeClr val="bg1"/>
                    </a:solidFill>
                  </a:rPr>
                  <a:t>i</a:t>
                </a:r>
                <a:r>
                  <a:rPr lang="en-US" altLang="zh-CN" sz="2400" i="1" dirty="0">
                    <a:solidFill>
                      <a:schemeClr val="bg1"/>
                    </a:solidFill>
                  </a:rPr>
                  <a:t>)</a:t>
                </a: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a:t>
                </a:r>
                <a:r>
                  <a:rPr lang="en-US" altLang="zh-CN" sz="2400" b="1" i="1" dirty="0" smtClean="0">
                    <a:solidFill>
                      <a:schemeClr val="bg1"/>
                    </a:solidFill>
                  </a:rPr>
                  <a:t>AIP</a:t>
                </a:r>
                <a:r>
                  <a:rPr lang="en-US" altLang="zh-CN" sz="2400" i="1" dirty="0" smtClean="0">
                    <a:solidFill>
                      <a:schemeClr val="bg1"/>
                    </a:solidFill>
                  </a:rPr>
                  <a:t> </a:t>
                </a:r>
                <a:r>
                  <a:rPr lang="en-US" altLang="zh-CN" sz="2400" i="1" dirty="0">
                    <a:solidFill>
                      <a:schemeClr val="bg1"/>
                    </a:solidFill>
                  </a:rPr>
                  <a:t>= ( </a:t>
                </a:r>
                <a14:m>
                  <m:oMath xmlns:m="http://schemas.openxmlformats.org/officeDocument/2006/math">
                    <m:nary>
                      <m:naryPr>
                        <m:chr m:val="∑"/>
                        <m:ctrlPr>
                          <a:rPr lang="zh-CN" altLang="zh-CN" sz="2400" i="1">
                            <a:solidFill>
                              <a:schemeClr val="bg1"/>
                            </a:solidFill>
                            <a:latin typeface="Cambria Math" charset="0"/>
                          </a:rPr>
                        </m:ctrlPr>
                      </m:naryPr>
                      <m:sub>
                        <m:r>
                          <a:rPr lang="en-US" altLang="zh-CN" sz="2400" i="1">
                            <a:solidFill>
                              <a:schemeClr val="bg1"/>
                            </a:solidFill>
                            <a:latin typeface="Cambria Math" charset="0"/>
                          </a:rPr>
                          <m:t>𝑖</m:t>
                        </m:r>
                        <m:r>
                          <a:rPr lang="en-US" altLang="zh-CN" sz="2400" i="1">
                            <a:solidFill>
                              <a:schemeClr val="bg1"/>
                            </a:solidFill>
                            <a:latin typeface="Cambria Math" charset="0"/>
                          </a:rPr>
                          <m:t>=1</m:t>
                        </m:r>
                      </m:sub>
                      <m:sup>
                        <m:r>
                          <a:rPr lang="en-US" altLang="zh-CN" sz="2400" i="1">
                            <a:solidFill>
                              <a:schemeClr val="bg1"/>
                            </a:solidFill>
                            <a:latin typeface="Cambria Math" charset="0"/>
                          </a:rPr>
                          <m:t>（</m:t>
                        </m:r>
                        <m:r>
                          <a:rPr lang="en-US" altLang="zh-CN" sz="2400" i="1">
                            <a:solidFill>
                              <a:schemeClr val="bg1"/>
                            </a:solidFill>
                            <a:latin typeface="Cambria Math" charset="0"/>
                          </a:rPr>
                          <m:t>𝑁</m:t>
                        </m:r>
                        <m:r>
                          <a:rPr lang="en-US" altLang="zh-CN" sz="2400" i="1">
                            <a:solidFill>
                              <a:schemeClr val="bg1"/>
                            </a:solidFill>
                            <a:latin typeface="Cambria Math" charset="0"/>
                          </a:rPr>
                          <m:t>−</m:t>
                        </m:r>
                        <m:r>
                          <a:rPr lang="en-US" altLang="zh-CN" sz="2400" i="1">
                            <a:solidFill>
                              <a:schemeClr val="bg1"/>
                            </a:solidFill>
                            <a:latin typeface="Cambria Math" charset="0"/>
                          </a:rPr>
                          <m:t>𝐶</m:t>
                        </m:r>
                        <m:r>
                          <a:rPr lang="en-US" altLang="zh-CN" sz="2400" i="1">
                            <a:solidFill>
                              <a:schemeClr val="bg1"/>
                            </a:solidFill>
                            <a:latin typeface="Cambria Math" charset="0"/>
                          </a:rPr>
                          <m:t>）</m:t>
                        </m:r>
                      </m:sup>
                      <m:e>
                        <m:r>
                          <a:rPr lang="en-US" altLang="zh-CN" sz="2400" i="1">
                            <a:solidFill>
                              <a:schemeClr val="bg1"/>
                            </a:solidFill>
                            <a:latin typeface="Cambria Math" charset="0"/>
                          </a:rPr>
                          <m:t>𝐼𝑃</m:t>
                        </m:r>
                        <m:r>
                          <a:rPr lang="en-US" altLang="zh-CN" sz="2400" i="1" baseline="-25000">
                            <a:solidFill>
                              <a:schemeClr val="bg1"/>
                            </a:solidFill>
                            <a:latin typeface="Cambria Math" charset="0"/>
                          </a:rPr>
                          <m:t>𝑖</m:t>
                        </m:r>
                      </m:e>
                    </m:nary>
                  </m:oMath>
                </a14:m>
                <a:r>
                  <a:rPr lang="en-US" altLang="zh-CN" sz="2400" i="1" dirty="0">
                    <a:solidFill>
                      <a:schemeClr val="bg1"/>
                    </a:solidFill>
                  </a:rPr>
                  <a:t> ) / (N – C)</a:t>
                </a: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endParaRPr lang="en-US" sz="20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621792" y="930729"/>
                <a:ext cx="10579608" cy="5437415"/>
              </a:xfrm>
              <a:blipFill rotWithShape="0">
                <a:blip r:embed="rId3"/>
                <a:stretch>
                  <a:fillRect l="-1152" r="-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0687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685801"/>
            <a:ext cx="10579608" cy="568234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a.	Comparison of basic ABC, MAL and MACCL</a:t>
            </a:r>
            <a:br>
              <a:rPr lang="en-US" altLang="zh-CN" sz="2400" dirty="0" smtClean="0">
                <a:solidFill>
                  <a:schemeClr val="bg1"/>
                </a:solidFill>
              </a:rPr>
            </a:b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 y="1491342"/>
            <a:ext cx="5873036" cy="412568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28" y="1985667"/>
            <a:ext cx="5395273" cy="3172024"/>
          </a:xfrm>
          <a:prstGeom prst="rect">
            <a:avLst/>
          </a:prstGeom>
        </p:spPr>
      </p:pic>
    </p:spTree>
    <p:extLst>
      <p:ext uri="{BB962C8B-B14F-4D97-AF65-F5344CB8AC3E}">
        <p14:creationId xmlns:p14="http://schemas.microsoft.com/office/powerpoint/2010/main" val="202019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685801"/>
            <a:ext cx="10579608" cy="568234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b.	Comparison of MASW, MASWSBP, and MASWSBO</a:t>
            </a:r>
            <a:br>
              <a:rPr lang="en-US" altLang="zh-CN" sz="2400" dirty="0" smtClean="0">
                <a:solidFill>
                  <a:schemeClr val="bg1"/>
                </a:solidFill>
              </a:rPr>
            </a:b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 y="1608373"/>
            <a:ext cx="5713124" cy="4008656"/>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915" y="1820636"/>
            <a:ext cx="5654331" cy="3250127"/>
          </a:xfrm>
          <a:prstGeom prst="rect">
            <a:avLst/>
          </a:prstGeom>
        </p:spPr>
      </p:pic>
    </p:spTree>
    <p:extLst>
      <p:ext uri="{BB962C8B-B14F-4D97-AF65-F5344CB8AC3E}">
        <p14:creationId xmlns:p14="http://schemas.microsoft.com/office/powerpoint/2010/main" val="1944216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685801"/>
            <a:ext cx="10579608" cy="568234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c.	Comparison of  MACCL ,MASWSBO, and MASWSBOCCL</a:t>
            </a:r>
            <a:br>
              <a:rPr lang="en-US" altLang="zh-CN" sz="2400" dirty="0" smtClean="0">
                <a:solidFill>
                  <a:schemeClr val="bg1"/>
                </a:solidFill>
              </a:rPr>
            </a:b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1" y="1572985"/>
            <a:ext cx="5544457" cy="415834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1875970"/>
            <a:ext cx="5621716" cy="3316515"/>
          </a:xfrm>
          <a:prstGeom prst="rect">
            <a:avLst/>
          </a:prstGeom>
        </p:spPr>
      </p:pic>
    </p:spTree>
    <p:extLst>
      <p:ext uri="{BB962C8B-B14F-4D97-AF65-F5344CB8AC3E}">
        <p14:creationId xmlns:p14="http://schemas.microsoft.com/office/powerpoint/2010/main" val="140990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685801"/>
            <a:ext cx="10579608" cy="568234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d. Experiments on stopping criterion</a:t>
            </a:r>
            <a:br>
              <a:rPr lang="en-US" altLang="zh-CN" sz="2400" dirty="0" smtClean="0">
                <a:solidFill>
                  <a:schemeClr val="bg1"/>
                </a:solidFill>
              </a:rPr>
            </a:b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we were using </a:t>
            </a:r>
            <a:r>
              <a:rPr lang="en-US" altLang="zh-CN" sz="2400" dirty="0">
                <a:solidFill>
                  <a:schemeClr val="bg1"/>
                </a:solidFill>
              </a:rPr>
              <a:t>the same stopping criterion which is the specific running time for each instance</a:t>
            </a:r>
            <a:r>
              <a:rPr lang="zh-CN" altLang="zh-CN" sz="2400" dirty="0">
                <a:solidFill>
                  <a:schemeClr val="bg1"/>
                </a:solidFill>
              </a:rPr>
              <a:t> </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we want to find a new way to stop the loop, to shorten experiments time but get similar results.</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-&gt; use abandoned solution comparison</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516935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042416"/>
            <a:ext cx="10607040" cy="4859639"/>
          </a:xfrm>
        </p:spPr>
        <p:txBody>
          <a:bodyPr/>
          <a:lstStyle/>
          <a:p>
            <a:r>
              <a:rPr lang="en-US" sz="2800" dirty="0" smtClean="0">
                <a:solidFill>
                  <a:schemeClr val="bg1"/>
                </a:solidFill>
              </a:rPr>
              <a:t>1. Field Technician Scheduling Problem (FTSP)</a:t>
            </a:r>
            <a:br>
              <a:rPr lang="en-US" sz="2800" dirty="0" smtClean="0">
                <a:solidFill>
                  <a:schemeClr val="bg1"/>
                </a:solidFill>
              </a:rPr>
            </a:br>
            <a:r>
              <a:rPr lang="en-US" sz="2400" dirty="0" smtClean="0">
                <a:solidFill>
                  <a:schemeClr val="bg1"/>
                </a:solidFill>
              </a:rPr>
              <a:t/>
            </a:r>
            <a:br>
              <a:rPr lang="en-US" sz="2400" dirty="0" smtClean="0">
                <a:solidFill>
                  <a:schemeClr val="bg1"/>
                </a:solidFill>
              </a:rPr>
            </a:br>
            <a:r>
              <a:rPr lang="en-US" altLang="zh-CN" sz="2400" dirty="0">
                <a:solidFill>
                  <a:schemeClr val="bg1"/>
                </a:solidFill>
                <a:ea typeface="+mn-ea"/>
              </a:rPr>
              <a:t>We are </a:t>
            </a:r>
            <a:r>
              <a:rPr lang="en-US" altLang="zh-CN" sz="2400" dirty="0" smtClean="0">
                <a:solidFill>
                  <a:schemeClr val="bg1"/>
                </a:solidFill>
                <a:ea typeface="+mn-ea"/>
              </a:rPr>
              <a:t>given: </a:t>
            </a:r>
            <a:br>
              <a:rPr lang="en-US" altLang="zh-CN" sz="2400" dirty="0" smtClean="0">
                <a:solidFill>
                  <a:schemeClr val="bg1"/>
                </a:solidFill>
                <a:ea typeface="+mn-ea"/>
              </a:rPr>
            </a:br>
            <a:r>
              <a:rPr lang="en-US" altLang="zh-CN" sz="2400" dirty="0" smtClean="0">
                <a:solidFill>
                  <a:schemeClr val="bg1"/>
                </a:solidFill>
                <a:ea typeface="+mn-ea"/>
              </a:rPr>
              <a:t>*	a </a:t>
            </a:r>
            <a:r>
              <a:rPr lang="en-US" altLang="zh-CN" sz="2400" dirty="0">
                <a:solidFill>
                  <a:schemeClr val="bg1"/>
                </a:solidFill>
                <a:ea typeface="+mn-ea"/>
              </a:rPr>
              <a:t>set of tasks </a:t>
            </a:r>
            <a:r>
              <a:rPr lang="en-US" altLang="zh-CN" sz="2400" dirty="0" smtClean="0">
                <a:solidFill>
                  <a:schemeClr val="bg1"/>
                </a:solidFill>
                <a:ea typeface="+mn-ea"/>
              </a:rPr>
              <a:t/>
            </a:r>
            <a:br>
              <a:rPr lang="en-US" altLang="zh-CN" sz="2400" dirty="0" smtClean="0">
                <a:solidFill>
                  <a:schemeClr val="bg1"/>
                </a:solidFill>
                <a:ea typeface="+mn-ea"/>
              </a:rPr>
            </a:br>
            <a:r>
              <a:rPr lang="en-US" altLang="zh-CN" sz="2400" dirty="0" smtClean="0">
                <a:solidFill>
                  <a:schemeClr val="bg1"/>
                </a:solidFill>
                <a:ea typeface="+mn-ea"/>
              </a:rPr>
              <a:t>*	a </a:t>
            </a:r>
            <a:r>
              <a:rPr lang="en-US" altLang="zh-CN" sz="2400" dirty="0">
                <a:solidFill>
                  <a:schemeClr val="bg1"/>
                </a:solidFill>
                <a:ea typeface="+mn-ea"/>
              </a:rPr>
              <a:t>set of technicians </a:t>
            </a:r>
            <a:r>
              <a:rPr lang="en-US" altLang="zh-CN" sz="2400" dirty="0" smtClean="0">
                <a:solidFill>
                  <a:schemeClr val="bg1"/>
                </a:solidFill>
                <a:ea typeface="+mn-ea"/>
              </a:rPr>
              <a:t/>
            </a:r>
            <a:br>
              <a:rPr lang="en-US" altLang="zh-CN" sz="2400" dirty="0" smtClean="0">
                <a:solidFill>
                  <a:schemeClr val="bg1"/>
                </a:solidFill>
                <a:ea typeface="+mn-ea"/>
              </a:rPr>
            </a:br>
            <a:r>
              <a:rPr lang="en-US" altLang="zh-CN" sz="2400" dirty="0">
                <a:solidFill>
                  <a:schemeClr val="bg1"/>
                </a:solidFill>
                <a:ea typeface="+mn-ea"/>
              </a:rPr>
              <a:t/>
            </a:r>
            <a:br>
              <a:rPr lang="en-US" altLang="zh-CN" sz="2400" dirty="0">
                <a:solidFill>
                  <a:schemeClr val="bg1"/>
                </a:solidFill>
                <a:ea typeface="+mn-ea"/>
              </a:rPr>
            </a:br>
            <a:r>
              <a:rPr lang="en-US" altLang="zh-CN" sz="2400" dirty="0">
                <a:solidFill>
                  <a:schemeClr val="bg1"/>
                </a:solidFill>
                <a:ea typeface="+mn-ea"/>
              </a:rPr>
              <a:t>O</a:t>
            </a:r>
            <a:r>
              <a:rPr lang="en-US" altLang="zh-CN" sz="2400" dirty="0" smtClean="0">
                <a:solidFill>
                  <a:schemeClr val="bg1"/>
                </a:solidFill>
                <a:ea typeface="+mn-ea"/>
              </a:rPr>
              <a:t>ur goal: </a:t>
            </a:r>
            <a:br>
              <a:rPr lang="en-US" altLang="zh-CN" sz="2400" dirty="0" smtClean="0">
                <a:solidFill>
                  <a:schemeClr val="bg1"/>
                </a:solidFill>
                <a:ea typeface="+mn-ea"/>
              </a:rPr>
            </a:br>
            <a:r>
              <a:rPr lang="en-US" altLang="zh-CN" sz="2400" dirty="0" smtClean="0">
                <a:solidFill>
                  <a:schemeClr val="bg1"/>
                </a:solidFill>
                <a:ea typeface="+mn-ea"/>
              </a:rPr>
              <a:t>	maximize </a:t>
            </a:r>
            <a:r>
              <a:rPr lang="en-US" altLang="zh-CN" sz="2400" dirty="0">
                <a:solidFill>
                  <a:schemeClr val="bg1"/>
                </a:solidFill>
                <a:ea typeface="+mn-ea"/>
              </a:rPr>
              <a:t>the total priority of all scheduled </a:t>
            </a:r>
            <a:r>
              <a:rPr lang="en-US" altLang="zh-CN" sz="2400" dirty="0" smtClean="0">
                <a:solidFill>
                  <a:schemeClr val="bg1"/>
                </a:solidFill>
                <a:ea typeface="+mn-ea"/>
              </a:rPr>
              <a:t>tasks</a:t>
            </a:r>
            <a:r>
              <a:rPr lang="en-US" altLang="zh-CN" sz="2400" dirty="0" smtClean="0"/>
              <a:t/>
            </a:r>
            <a:br>
              <a:rPr lang="en-US" altLang="zh-CN" sz="2400" dirty="0" smtClean="0"/>
            </a:br>
            <a:r>
              <a:rPr lang="en-US" altLang="zh-CN" sz="2400" dirty="0" smtClean="0"/>
              <a:t/>
            </a:r>
            <a:br>
              <a:rPr lang="en-US" altLang="zh-CN" sz="2400" dirty="0" smtClean="0"/>
            </a:br>
            <a:r>
              <a:rPr lang="en-US" altLang="zh-CN" sz="2400" dirty="0" smtClean="0"/>
              <a:t/>
            </a:r>
            <a:br>
              <a:rPr lang="en-US" altLang="zh-CN" sz="2400" dirty="0" smtClean="0"/>
            </a:br>
            <a:endParaRPr lang="en-US" sz="2400" dirty="0">
              <a:solidFill>
                <a:schemeClr val="bg1"/>
              </a:solidFill>
            </a:endParaRPr>
          </a:p>
        </p:txBody>
      </p:sp>
    </p:spTree>
    <p:extLst>
      <p:ext uri="{BB962C8B-B14F-4D97-AF65-F5344CB8AC3E}">
        <p14:creationId xmlns:p14="http://schemas.microsoft.com/office/powerpoint/2010/main" val="1529195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045029"/>
            <a:ext cx="10579608" cy="5323116"/>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Fact in ABC: if </a:t>
            </a:r>
            <a:r>
              <a:rPr lang="en-US" altLang="zh-CN" sz="2400" dirty="0">
                <a:solidFill>
                  <a:schemeClr val="bg1"/>
                </a:solidFill>
              </a:rPr>
              <a:t>we detect one solution that is not improved after a hard-coded count (say it </a:t>
            </a:r>
            <a:r>
              <a:rPr lang="en-US" altLang="zh-CN" sz="2400" b="1" dirty="0">
                <a:solidFill>
                  <a:schemeClr val="bg1"/>
                </a:solidFill>
              </a:rPr>
              <a:t>HC</a:t>
            </a:r>
            <a:r>
              <a:rPr lang="en-US" altLang="zh-CN" sz="2400" dirty="0">
                <a:solidFill>
                  <a:schemeClr val="bg1"/>
                </a:solidFill>
              </a:rPr>
              <a:t>), this solution </a:t>
            </a:r>
            <a:r>
              <a:rPr lang="en-US" altLang="zh-CN" sz="2400" dirty="0" smtClean="0">
                <a:solidFill>
                  <a:schemeClr val="bg1"/>
                </a:solidFill>
              </a:rPr>
              <a:t>will be abandoned</a:t>
            </a:r>
            <a:r>
              <a:rPr lang="en-US" altLang="zh-CN" sz="2400" dirty="0">
                <a:solidFill>
                  <a:schemeClr val="bg1"/>
                </a:solidFill>
              </a:rPr>
              <a:t>. </a:t>
            </a: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Our approach: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We </a:t>
            </a:r>
            <a:r>
              <a:rPr lang="en-US" altLang="zh-CN" sz="2400" dirty="0">
                <a:solidFill>
                  <a:schemeClr val="bg1"/>
                </a:solidFill>
              </a:rPr>
              <a:t>are going to </a:t>
            </a:r>
            <a:r>
              <a:rPr lang="en-US" altLang="zh-CN" sz="2400" dirty="0" smtClean="0">
                <a:solidFill>
                  <a:schemeClr val="bg1"/>
                </a:solidFill>
              </a:rPr>
              <a:t>check if the </a:t>
            </a:r>
            <a:r>
              <a:rPr lang="en-US" altLang="zh-CN" sz="2400" dirty="0">
                <a:solidFill>
                  <a:schemeClr val="bg1"/>
                </a:solidFill>
              </a:rPr>
              <a:t>abandoned solution </a:t>
            </a:r>
            <a:r>
              <a:rPr lang="en-US" altLang="zh-CN" sz="2400" dirty="0" smtClean="0">
                <a:solidFill>
                  <a:schemeClr val="bg1"/>
                </a:solidFill>
              </a:rPr>
              <a:t>is becoming better. </a:t>
            </a:r>
            <a:r>
              <a:rPr lang="en-US" altLang="zh-CN" sz="2400" dirty="0">
                <a:solidFill>
                  <a:schemeClr val="bg1"/>
                </a:solidFill>
              </a:rPr>
              <a:t>If we find that after some </a:t>
            </a:r>
            <a:r>
              <a:rPr lang="en-US" altLang="zh-CN" sz="2400" b="1" dirty="0">
                <a:solidFill>
                  <a:schemeClr val="bg1"/>
                </a:solidFill>
              </a:rPr>
              <a:t>consecutive count</a:t>
            </a:r>
            <a:r>
              <a:rPr lang="en-US" altLang="zh-CN" sz="2400" dirty="0">
                <a:solidFill>
                  <a:schemeClr val="bg1"/>
                </a:solidFill>
              </a:rPr>
              <a:t> (say it </a:t>
            </a:r>
            <a:r>
              <a:rPr lang="en-US" altLang="zh-CN" sz="2400" b="1" dirty="0">
                <a:solidFill>
                  <a:schemeClr val="bg1"/>
                </a:solidFill>
              </a:rPr>
              <a:t>CC</a:t>
            </a:r>
            <a:r>
              <a:rPr lang="en-US" altLang="zh-CN" sz="2400" dirty="0">
                <a:solidFill>
                  <a:schemeClr val="bg1"/>
                </a:solidFill>
              </a:rPr>
              <a:t>), the abandoned solution is not improved, we will stop the loop. Let </a:t>
            </a:r>
            <a:r>
              <a:rPr lang="en-US" altLang="zh-CN" sz="2400" b="1" dirty="0">
                <a:solidFill>
                  <a:schemeClr val="bg1"/>
                </a:solidFill>
              </a:rPr>
              <a:t>LC</a:t>
            </a:r>
            <a:r>
              <a:rPr lang="en-US" altLang="zh-CN" sz="2400" dirty="0">
                <a:solidFill>
                  <a:schemeClr val="bg1"/>
                </a:solidFill>
              </a:rPr>
              <a:t> be the limit </a:t>
            </a:r>
            <a:r>
              <a:rPr lang="en-US" altLang="zh-CN" sz="2400" dirty="0" smtClean="0">
                <a:solidFill>
                  <a:schemeClr val="bg1"/>
                </a:solidFill>
              </a:rPr>
              <a:t>count (parameter) </a:t>
            </a:r>
            <a:r>
              <a:rPr lang="en-US" altLang="zh-CN" sz="2400" dirty="0">
                <a:solidFill>
                  <a:schemeClr val="bg1"/>
                </a:solidFill>
              </a:rPr>
              <a:t>when we stop the loop. We </a:t>
            </a:r>
            <a:r>
              <a:rPr lang="en-US" altLang="zh-CN" sz="2400" dirty="0" smtClean="0">
                <a:solidFill>
                  <a:schemeClr val="bg1"/>
                </a:solidFill>
              </a:rPr>
              <a:t>generate the mutant </a:t>
            </a:r>
            <a:r>
              <a:rPr lang="en-US" altLang="zh-CN" sz="2400" dirty="0">
                <a:solidFill>
                  <a:schemeClr val="bg1"/>
                </a:solidFill>
              </a:rPr>
              <a:t>algorithm of MAL (name it MALS) for </a:t>
            </a:r>
            <a:r>
              <a:rPr lang="en-US" altLang="zh-CN" sz="2400" dirty="0" smtClean="0">
                <a:solidFill>
                  <a:schemeClr val="bg1"/>
                </a:solidFill>
              </a:rPr>
              <a:t>this experiment.</a:t>
            </a:r>
            <a:r>
              <a:rPr lang="zh-CN" altLang="zh-CN" sz="2400" dirty="0" smtClean="0">
                <a:solidFill>
                  <a:schemeClr val="bg1"/>
                </a:solidFill>
              </a:rPr>
              <a:t> </a:t>
            </a: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58535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685801"/>
            <a:ext cx="10579608" cy="568234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16" y="1181100"/>
            <a:ext cx="8262542" cy="4370614"/>
          </a:xfrm>
          <a:prstGeom prst="rect">
            <a:avLst/>
          </a:prstGeom>
        </p:spPr>
      </p:pic>
    </p:spTree>
    <p:extLst>
      <p:ext uri="{BB962C8B-B14F-4D97-AF65-F5344CB8AC3E}">
        <p14:creationId xmlns:p14="http://schemas.microsoft.com/office/powerpoint/2010/main" val="849580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685801"/>
            <a:ext cx="10579608" cy="568234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e. Consider a few experimental results (referred paper) </a:t>
            </a:r>
            <a:r>
              <a:rPr lang="en-US" altLang="zh-CN" sz="2400" b="1" dirty="0" smtClean="0">
                <a:solidFill>
                  <a:schemeClr val="bg1"/>
                </a:solidFill>
              </a:rPr>
              <a:t>incorrect</a:t>
            </a:r>
            <a:r>
              <a:rPr lang="en-US" altLang="zh-CN" sz="2400" dirty="0" smtClean="0">
                <a:solidFill>
                  <a:schemeClr val="bg1"/>
                </a:solidFill>
              </a:rPr>
              <a:t> </a:t>
            </a:r>
            <a:br>
              <a:rPr lang="en-US" altLang="zh-CN" sz="2400" dirty="0" smtClean="0">
                <a:solidFill>
                  <a:schemeClr val="bg1"/>
                </a:solidFill>
              </a:rPr>
            </a:br>
            <a:r>
              <a:rPr lang="zh-CN" altLang="zh-CN" sz="2400" dirty="0">
                <a:solidFill>
                  <a:schemeClr val="bg1"/>
                </a:solidFill>
              </a:rPr>
              <a:t/>
            </a:r>
            <a:br>
              <a:rPr lang="zh-CN" altLang="zh-CN" sz="2400" dirty="0">
                <a:solidFill>
                  <a:schemeClr val="bg1"/>
                </a:solidFill>
              </a:rPr>
            </a:br>
            <a:r>
              <a:rPr lang="en-US" altLang="zh-CN" sz="2400" dirty="0" smtClean="0">
                <a:solidFill>
                  <a:schemeClr val="bg1"/>
                </a:solidFill>
              </a:rPr>
              <a:t>* reason: for </a:t>
            </a:r>
            <a:r>
              <a:rPr lang="en-US" altLang="zh-CN" sz="2400" dirty="0">
                <a:solidFill>
                  <a:schemeClr val="bg1"/>
                </a:solidFill>
              </a:rPr>
              <a:t>some instances the best objective value in the referred paper is even smaller than that of the best initial solution we </a:t>
            </a:r>
            <a:r>
              <a:rPr lang="en-US" altLang="zh-CN" sz="2400" dirty="0" smtClean="0">
                <a:solidFill>
                  <a:schemeClr val="bg1"/>
                </a:solidFill>
              </a:rPr>
              <a:t>generated. We use conflict check to ensure correctness of solutions.</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387" y="3233059"/>
            <a:ext cx="6506028" cy="2431200"/>
          </a:xfrm>
          <a:prstGeom prst="rect">
            <a:avLst/>
          </a:prstGeom>
        </p:spPr>
      </p:pic>
    </p:spTree>
    <p:extLst>
      <p:ext uri="{BB962C8B-B14F-4D97-AF65-F5344CB8AC3E}">
        <p14:creationId xmlns:p14="http://schemas.microsoft.com/office/powerpoint/2010/main" val="633295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979713"/>
            <a:ext cx="10579608" cy="4735287"/>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800" dirty="0" smtClean="0">
                <a:solidFill>
                  <a:schemeClr val="bg1"/>
                </a:solidFill>
              </a:rPr>
              <a:t>4. conclusions:</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1) We applied </a:t>
            </a:r>
            <a:r>
              <a:rPr lang="en-US" altLang="zh-CN" sz="2400" dirty="0">
                <a:solidFill>
                  <a:schemeClr val="bg1"/>
                </a:solidFill>
              </a:rPr>
              <a:t>the basic ABC optimization and some mutants of it by using some heuristics to the instances of </a:t>
            </a:r>
            <a:r>
              <a:rPr lang="en-US" altLang="zh-CN" sz="2400" dirty="0" smtClean="0">
                <a:solidFill>
                  <a:schemeClr val="bg1"/>
                </a:solidFill>
              </a:rPr>
              <a:t>FTSP. </a:t>
            </a:r>
            <a:r>
              <a:rPr lang="en-US" altLang="zh-CN" sz="2400" dirty="0">
                <a:solidFill>
                  <a:schemeClr val="bg1"/>
                </a:solidFill>
              </a:rPr>
              <a:t>W</a:t>
            </a:r>
            <a:r>
              <a:rPr lang="en-US" altLang="zh-CN" sz="2400" dirty="0" smtClean="0">
                <a:solidFill>
                  <a:schemeClr val="bg1"/>
                </a:solidFill>
              </a:rPr>
              <a:t>e are able </a:t>
            </a:r>
            <a:r>
              <a:rPr lang="en-US" altLang="zh-CN" sz="2400" dirty="0">
                <a:solidFill>
                  <a:schemeClr val="bg1"/>
                </a:solidFill>
              </a:rPr>
              <a:t>to achieve around 60% improvement from the best initial </a:t>
            </a:r>
            <a:r>
              <a:rPr lang="en-US" altLang="zh-CN" sz="2400" dirty="0" smtClean="0">
                <a:solidFill>
                  <a:schemeClr val="bg1"/>
                </a:solidFill>
              </a:rPr>
              <a:t>solution.</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2) </a:t>
            </a:r>
            <a:r>
              <a:rPr lang="en-US" altLang="zh-CN" sz="2400" dirty="0">
                <a:solidFill>
                  <a:schemeClr val="bg1"/>
                </a:solidFill>
              </a:rPr>
              <a:t>MASWSBOCCL, the mutant with all presented heuristics works best and performs consistently from small instances to large instances.</a:t>
            </a:r>
            <a:r>
              <a:rPr lang="zh-CN" altLang="zh-CN" sz="2400" dirty="0">
                <a:solidFill>
                  <a:schemeClr val="bg1"/>
                </a:solidFill>
              </a:rPr>
              <a:t> </a:t>
            </a: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3) We </a:t>
            </a:r>
            <a:r>
              <a:rPr lang="en-US" altLang="zh-CN" sz="2400" dirty="0">
                <a:solidFill>
                  <a:schemeClr val="bg1"/>
                </a:solidFill>
              </a:rPr>
              <a:t>can stop the running loop earlier than the specific </a:t>
            </a:r>
            <a:r>
              <a:rPr lang="en-US" altLang="zh-CN" sz="2400" dirty="0" smtClean="0">
                <a:solidFill>
                  <a:schemeClr val="bg1"/>
                </a:solidFill>
              </a:rPr>
              <a:t>time to </a:t>
            </a:r>
            <a:r>
              <a:rPr lang="en-US" altLang="zh-CN" sz="2400" smtClean="0">
                <a:solidFill>
                  <a:schemeClr val="bg1"/>
                </a:solidFill>
              </a:rPr>
              <a:t>achieve similar results. </a:t>
            </a: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281276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061357"/>
            <a:ext cx="10579608" cy="386987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800" dirty="0" smtClean="0">
                <a:solidFill>
                  <a:schemeClr val="bg1"/>
                </a:solidFill>
              </a:rPr>
              <a:t>Future work: </a:t>
            </a: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1) Do </a:t>
            </a:r>
            <a:r>
              <a:rPr lang="en-US" altLang="zh-CN" sz="2400" dirty="0">
                <a:solidFill>
                  <a:schemeClr val="bg1"/>
                </a:solidFill>
              </a:rPr>
              <a:t>more experiments to find the best parameter for this approach. </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2) Try </a:t>
            </a:r>
            <a:r>
              <a:rPr lang="en-US" altLang="zh-CN" sz="2400" dirty="0">
                <a:solidFill>
                  <a:schemeClr val="bg1"/>
                </a:solidFill>
              </a:rPr>
              <a:t>some more heuristics and </a:t>
            </a:r>
            <a:r>
              <a:rPr lang="en-US" altLang="zh-CN" sz="2400" dirty="0" smtClean="0">
                <a:solidFill>
                  <a:schemeClr val="bg1"/>
                </a:solidFill>
              </a:rPr>
              <a:t>optimize </a:t>
            </a:r>
            <a:r>
              <a:rPr lang="en-US" altLang="zh-CN" sz="2400" dirty="0">
                <a:solidFill>
                  <a:schemeClr val="bg1"/>
                </a:solidFill>
              </a:rPr>
              <a:t>the process of our algorithm to seek better solutions when running the same data set. </a:t>
            </a:r>
            <a:r>
              <a:rPr lang="zh-CN" altLang="zh-CN" sz="2400" dirty="0">
                <a:solidFill>
                  <a:schemeClr val="bg1"/>
                </a:solidFill>
              </a:rPr>
              <a:t/>
            </a:r>
            <a:br>
              <a:rPr lang="zh-CN" altLang="zh-CN" sz="2400" dirty="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617409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061357"/>
            <a:ext cx="10579608" cy="3869874"/>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000" b="1" cap="small" dirty="0" smtClean="0">
                <a:solidFill>
                  <a:schemeClr val="bg1"/>
                </a:solidFill>
              </a:rPr>
              <a:t>References</a:t>
            </a:r>
            <a:br>
              <a:rPr lang="en-US" altLang="zh-CN" sz="2000" b="1" cap="small" dirty="0" smtClean="0">
                <a:solidFill>
                  <a:schemeClr val="bg1"/>
                </a:solidFill>
              </a:rPr>
            </a:br>
            <a:r>
              <a:rPr lang="zh-CN" altLang="zh-CN" sz="2000" b="1" cap="small" dirty="0">
                <a:solidFill>
                  <a:schemeClr val="bg1"/>
                </a:solidFill>
              </a:rPr>
              <a:t/>
            </a:r>
            <a:br>
              <a:rPr lang="zh-CN" altLang="zh-CN" sz="2000" b="1" cap="small" dirty="0">
                <a:solidFill>
                  <a:schemeClr val="bg1"/>
                </a:solidFill>
              </a:rPr>
            </a:br>
            <a:r>
              <a:rPr lang="en-US" altLang="zh-CN" sz="2000" cap="small" dirty="0" smtClean="0">
                <a:solidFill>
                  <a:schemeClr val="bg1"/>
                </a:solidFill>
              </a:rPr>
              <a:t>[1] </a:t>
            </a:r>
            <a:r>
              <a:rPr lang="en-US" altLang="zh-CN" sz="2000" dirty="0" err="1" smtClean="0">
                <a:solidFill>
                  <a:schemeClr val="bg1"/>
                </a:solidFill>
              </a:rPr>
              <a:t>Damm</a:t>
            </a:r>
            <a:r>
              <a:rPr lang="en-US" altLang="zh-CN" sz="2000" dirty="0" smtClean="0">
                <a:solidFill>
                  <a:schemeClr val="bg1"/>
                </a:solidFill>
              </a:rPr>
              <a:t> </a:t>
            </a:r>
            <a:r>
              <a:rPr lang="en-US" altLang="zh-CN" sz="2000" dirty="0">
                <a:solidFill>
                  <a:schemeClr val="bg1"/>
                </a:solidFill>
              </a:rPr>
              <a:t>R B, </a:t>
            </a:r>
            <a:r>
              <a:rPr lang="en-US" altLang="zh-CN" sz="2000" dirty="0" err="1">
                <a:solidFill>
                  <a:schemeClr val="bg1"/>
                </a:solidFill>
              </a:rPr>
              <a:t>Resende</a:t>
            </a:r>
            <a:r>
              <a:rPr lang="en-US" altLang="zh-CN" sz="2000" dirty="0">
                <a:solidFill>
                  <a:schemeClr val="bg1"/>
                </a:solidFill>
              </a:rPr>
              <a:t> M G C, </a:t>
            </a:r>
            <a:r>
              <a:rPr lang="en-US" altLang="zh-CN" sz="2000" dirty="0" err="1">
                <a:solidFill>
                  <a:schemeClr val="bg1"/>
                </a:solidFill>
              </a:rPr>
              <a:t>Ronconi</a:t>
            </a:r>
            <a:r>
              <a:rPr lang="en-US" altLang="zh-CN" sz="2000" dirty="0">
                <a:solidFill>
                  <a:schemeClr val="bg1"/>
                </a:solidFill>
              </a:rPr>
              <a:t> D P. A biased random key genetic algorithm for the field technician scheduling problem[J]. Computers &amp; Operations Research, 2016, 75: 49-63.</a:t>
            </a:r>
            <a:r>
              <a:rPr lang="zh-CN" altLang="zh-CN" sz="2000" dirty="0">
                <a:solidFill>
                  <a:schemeClr val="bg1"/>
                </a:solidFill>
              </a:rPr>
              <a:t/>
            </a:r>
            <a:br>
              <a:rPr lang="zh-CN" altLang="zh-CN" sz="2000" dirty="0">
                <a:solidFill>
                  <a:schemeClr val="bg1"/>
                </a:solidFill>
              </a:rPr>
            </a:br>
            <a:r>
              <a:rPr lang="en-US" altLang="zh-CN" sz="2000" dirty="0" smtClean="0">
                <a:solidFill>
                  <a:schemeClr val="bg1"/>
                </a:solidFill>
              </a:rPr>
              <a:t>[2] </a:t>
            </a:r>
            <a:r>
              <a:rPr lang="en-US" altLang="zh-CN" sz="2000" dirty="0" err="1" smtClean="0">
                <a:solidFill>
                  <a:schemeClr val="bg1"/>
                </a:solidFill>
              </a:rPr>
              <a:t>Karaboga</a:t>
            </a:r>
            <a:r>
              <a:rPr lang="en-US" altLang="zh-CN" sz="2000" dirty="0" smtClean="0">
                <a:solidFill>
                  <a:schemeClr val="bg1"/>
                </a:solidFill>
              </a:rPr>
              <a:t> </a:t>
            </a:r>
            <a:r>
              <a:rPr lang="en-US" altLang="zh-CN" sz="2000" dirty="0">
                <a:solidFill>
                  <a:schemeClr val="bg1"/>
                </a:solidFill>
              </a:rPr>
              <a:t>D, </a:t>
            </a:r>
            <a:r>
              <a:rPr lang="en-US" altLang="zh-CN" sz="2000" dirty="0" err="1">
                <a:solidFill>
                  <a:schemeClr val="bg1"/>
                </a:solidFill>
              </a:rPr>
              <a:t>Basturk</a:t>
            </a:r>
            <a:r>
              <a:rPr lang="en-US" altLang="zh-CN" sz="2000" dirty="0">
                <a:solidFill>
                  <a:schemeClr val="bg1"/>
                </a:solidFill>
              </a:rPr>
              <a:t> B. Artificial bee colony (ABC) optimization algorithm for solving constrained optimization problems[C]//International Fuzzy Systems Association World Congress. Springer Berlin Heidelberg, 2007: 789-798.</a:t>
            </a:r>
            <a:r>
              <a:rPr lang="zh-CN" altLang="zh-CN" sz="2000" dirty="0">
                <a:solidFill>
                  <a:schemeClr val="bg1"/>
                </a:solidFill>
              </a:rPr>
              <a:t/>
            </a:r>
            <a:br>
              <a:rPr lang="zh-CN" altLang="zh-CN" sz="2000" dirty="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833639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042416"/>
            <a:ext cx="10607040" cy="4859639"/>
          </a:xfrm>
        </p:spPr>
        <p:txBody>
          <a:bodyPr/>
          <a:lstStyle/>
          <a:p>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Constraints:</a:t>
            </a:r>
            <a:br>
              <a:rPr lang="en-US" sz="2800" dirty="0" smtClean="0">
                <a:solidFill>
                  <a:schemeClr val="bg1"/>
                </a:solidFill>
              </a:rPr>
            </a:br>
            <a:r>
              <a:rPr lang="en-US" sz="2400" dirty="0" smtClean="0">
                <a:solidFill>
                  <a:schemeClr val="bg1"/>
                </a:solidFill>
                <a:ea typeface="+mn-ea"/>
              </a:rPr>
              <a:t/>
            </a:r>
            <a:br>
              <a:rPr lang="en-US" sz="2400" dirty="0" smtClean="0">
                <a:solidFill>
                  <a:schemeClr val="bg1"/>
                </a:solidFill>
                <a:ea typeface="+mn-ea"/>
              </a:rPr>
            </a:br>
            <a:r>
              <a:rPr lang="en-US" sz="2400" dirty="0" smtClean="0">
                <a:solidFill>
                  <a:schemeClr val="bg1"/>
                </a:solidFill>
                <a:ea typeface="+mn-ea"/>
              </a:rPr>
              <a:t>1) </a:t>
            </a:r>
            <a:r>
              <a:rPr lang="en-US" altLang="zh-CN" sz="2400" dirty="0" smtClean="0">
                <a:solidFill>
                  <a:schemeClr val="bg1"/>
                </a:solidFill>
                <a:ea typeface="+mn-ea"/>
              </a:rPr>
              <a:t>Each </a:t>
            </a:r>
            <a:r>
              <a:rPr lang="en-US" altLang="zh-CN" sz="2400" dirty="0">
                <a:solidFill>
                  <a:schemeClr val="bg1"/>
                </a:solidFill>
                <a:ea typeface="+mn-ea"/>
              </a:rPr>
              <a:t>task has a specific time </a:t>
            </a:r>
            <a:r>
              <a:rPr lang="en-US" altLang="zh-CN" sz="2400" dirty="0" smtClean="0">
                <a:solidFill>
                  <a:schemeClr val="bg1"/>
                </a:solidFill>
                <a:ea typeface="+mn-ea"/>
              </a:rPr>
              <a:t>window.</a:t>
            </a:r>
            <a:r>
              <a:rPr lang="zh-CN" altLang="zh-CN" sz="2400" dirty="0" smtClean="0">
                <a:solidFill>
                  <a:schemeClr val="bg1"/>
                </a:solidFill>
                <a:ea typeface="+mn-ea"/>
              </a:rPr>
              <a:t> </a:t>
            </a:r>
            <a:r>
              <a:rPr lang="en-US" altLang="zh-CN" sz="2400" dirty="0">
                <a:solidFill>
                  <a:schemeClr val="bg1"/>
                </a:solidFill>
                <a:ea typeface="+mn-ea"/>
              </a:rPr>
              <a:t>Any task scheduled by a technician can only be executed in this time window.</a:t>
            </a:r>
            <a:r>
              <a:rPr lang="zh-CN" altLang="zh-CN" sz="2400" dirty="0">
                <a:solidFill>
                  <a:schemeClr val="bg1"/>
                </a:solidFill>
                <a:ea typeface="+mn-ea"/>
              </a:rPr>
              <a:t> </a:t>
            </a:r>
            <a:r>
              <a:rPr lang="en-US" altLang="zh-CN" sz="2400" dirty="0" smtClean="0">
                <a:solidFill>
                  <a:schemeClr val="bg1"/>
                </a:solidFill>
                <a:ea typeface="+mn-ea"/>
              </a:rPr>
              <a:t/>
            </a:r>
            <a:br>
              <a:rPr lang="en-US" altLang="zh-CN" sz="2400" dirty="0" smtClean="0">
                <a:solidFill>
                  <a:schemeClr val="bg1"/>
                </a:solidFill>
                <a:ea typeface="+mn-ea"/>
              </a:rPr>
            </a:br>
            <a:r>
              <a:rPr lang="en-US" altLang="zh-CN" sz="2400" dirty="0" smtClean="0">
                <a:solidFill>
                  <a:schemeClr val="bg1"/>
                </a:solidFill>
                <a:ea typeface="+mn-ea"/>
              </a:rPr>
              <a:t/>
            </a:r>
            <a:br>
              <a:rPr lang="en-US" altLang="zh-CN" sz="2400" dirty="0" smtClean="0">
                <a:solidFill>
                  <a:schemeClr val="bg1"/>
                </a:solidFill>
                <a:ea typeface="+mn-ea"/>
              </a:rPr>
            </a:br>
            <a:r>
              <a:rPr lang="en-US" altLang="zh-CN" sz="2400" dirty="0" smtClean="0">
                <a:solidFill>
                  <a:schemeClr val="bg1"/>
                </a:solidFill>
                <a:ea typeface="+mn-ea"/>
              </a:rPr>
              <a:t>2) </a:t>
            </a:r>
            <a:r>
              <a:rPr lang="en-US" altLang="zh-CN" sz="2400" dirty="0">
                <a:solidFill>
                  <a:schemeClr val="bg1"/>
                </a:solidFill>
                <a:ea typeface="+mn-ea"/>
              </a:rPr>
              <a:t>Each technician has a specific work time </a:t>
            </a:r>
            <a:r>
              <a:rPr lang="en-US" altLang="zh-CN" sz="2400" dirty="0" smtClean="0">
                <a:solidFill>
                  <a:schemeClr val="bg1"/>
                </a:solidFill>
                <a:ea typeface="+mn-ea"/>
              </a:rPr>
              <a:t>window. Any technician cannot work earlier, cannot work overtime.</a:t>
            </a:r>
            <a:br>
              <a:rPr lang="en-US" altLang="zh-CN" sz="2400" dirty="0" smtClean="0">
                <a:solidFill>
                  <a:schemeClr val="bg1"/>
                </a:solidFill>
                <a:ea typeface="+mn-ea"/>
              </a:rPr>
            </a:br>
            <a:r>
              <a:rPr lang="en-US" altLang="zh-CN" sz="2400" dirty="0" smtClean="0">
                <a:solidFill>
                  <a:schemeClr val="bg1"/>
                </a:solidFill>
                <a:ea typeface="+mn-ea"/>
              </a:rPr>
              <a:t/>
            </a:r>
            <a:br>
              <a:rPr lang="en-US" altLang="zh-CN" sz="2400" dirty="0" smtClean="0">
                <a:solidFill>
                  <a:schemeClr val="bg1"/>
                </a:solidFill>
                <a:ea typeface="+mn-ea"/>
              </a:rPr>
            </a:br>
            <a:r>
              <a:rPr lang="en-US" altLang="zh-CN" sz="2400" dirty="0" smtClean="0">
                <a:solidFill>
                  <a:schemeClr val="bg1"/>
                </a:solidFill>
                <a:ea typeface="+mn-ea"/>
              </a:rPr>
              <a:t>3) </a:t>
            </a:r>
            <a:r>
              <a:rPr lang="en-US" altLang="zh-CN" sz="2400" dirty="0">
                <a:solidFill>
                  <a:schemeClr val="bg1"/>
                </a:solidFill>
                <a:ea typeface="+mn-ea"/>
              </a:rPr>
              <a:t>Technicians have to take some travel time from the location of one task to that of next </a:t>
            </a:r>
            <a:r>
              <a:rPr lang="en-US" altLang="zh-CN" sz="2400" dirty="0" smtClean="0">
                <a:solidFill>
                  <a:schemeClr val="bg1"/>
                </a:solidFill>
                <a:ea typeface="+mn-ea"/>
              </a:rPr>
              <a:t>task.</a:t>
            </a:r>
            <a:r>
              <a:rPr lang="en-US" altLang="zh-CN" sz="2800" dirty="0" smtClean="0">
                <a:solidFill>
                  <a:schemeClr val="bg1"/>
                </a:solidFill>
                <a:ea typeface="+mn-ea"/>
              </a:rPr>
              <a:t/>
            </a:r>
            <a:br>
              <a:rPr lang="en-US" altLang="zh-CN" sz="2800" dirty="0" smtClean="0">
                <a:solidFill>
                  <a:schemeClr val="bg1"/>
                </a:solidFill>
                <a:ea typeface="+mn-ea"/>
              </a:rPr>
            </a:br>
            <a:r>
              <a:rPr lang="en-US" altLang="zh-CN" sz="2800" dirty="0" smtClean="0">
                <a:solidFill>
                  <a:schemeClr val="bg1"/>
                </a:solidFill>
                <a:ea typeface="+mn-ea"/>
              </a:rPr>
              <a:t/>
            </a:r>
            <a:br>
              <a:rPr lang="en-US" altLang="zh-CN" sz="2800" dirty="0" smtClean="0">
                <a:solidFill>
                  <a:schemeClr val="bg1"/>
                </a:solidFill>
                <a:ea typeface="+mn-ea"/>
              </a:rPr>
            </a:br>
            <a:endParaRPr lang="en-US" sz="2800" dirty="0">
              <a:solidFill>
                <a:schemeClr val="bg1"/>
              </a:solidFill>
            </a:endParaRPr>
          </a:p>
        </p:txBody>
      </p:sp>
    </p:spTree>
    <p:extLst>
      <p:ext uri="{BB962C8B-B14F-4D97-AF65-F5344CB8AC3E}">
        <p14:creationId xmlns:p14="http://schemas.microsoft.com/office/powerpoint/2010/main" val="269441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1175658"/>
            <a:ext cx="10607040" cy="4726398"/>
          </a:xfrm>
        </p:spPr>
        <p:txBody>
          <a:bodyPr/>
          <a:lstStyle/>
          <a:p>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a:solidFill>
                  <a:schemeClr val="bg1"/>
                </a:solidFill>
              </a:rPr>
              <a:t>M</a:t>
            </a:r>
            <a:r>
              <a:rPr lang="en-US" sz="2800" dirty="0" smtClean="0">
                <a:solidFill>
                  <a:schemeClr val="bg1"/>
                </a:solidFill>
              </a:rPr>
              <a:t>ore constraints:</a:t>
            </a:r>
            <a:br>
              <a:rPr lang="en-US" sz="2800" dirty="0" smtClean="0">
                <a:solidFill>
                  <a:schemeClr val="bg1"/>
                </a:solidFill>
              </a:rPr>
            </a:br>
            <a:r>
              <a:rPr lang="en-US" sz="2400" dirty="0" smtClean="0">
                <a:solidFill>
                  <a:schemeClr val="bg1"/>
                </a:solidFill>
                <a:ea typeface="+mn-ea"/>
              </a:rPr>
              <a:t/>
            </a:r>
            <a:br>
              <a:rPr lang="en-US" sz="2400" dirty="0" smtClean="0">
                <a:solidFill>
                  <a:schemeClr val="bg1"/>
                </a:solidFill>
                <a:ea typeface="+mn-ea"/>
              </a:rPr>
            </a:br>
            <a:r>
              <a:rPr lang="en-US" sz="2400" dirty="0" smtClean="0">
                <a:solidFill>
                  <a:schemeClr val="bg1"/>
                </a:solidFill>
                <a:ea typeface="+mn-ea"/>
              </a:rPr>
              <a:t>4) </a:t>
            </a:r>
            <a:r>
              <a:rPr lang="en-US" altLang="zh-CN" sz="2400" dirty="0">
                <a:solidFill>
                  <a:schemeClr val="bg1"/>
                </a:solidFill>
                <a:ea typeface="+mn-ea"/>
              </a:rPr>
              <a:t>For each task, only technicians who have a matching skill level can schedule </a:t>
            </a:r>
            <a:r>
              <a:rPr lang="en-US" altLang="zh-CN" sz="2400" dirty="0" smtClean="0">
                <a:solidFill>
                  <a:schemeClr val="bg1"/>
                </a:solidFill>
                <a:ea typeface="+mn-ea"/>
              </a:rPr>
              <a:t>it.</a:t>
            </a:r>
            <a:br>
              <a:rPr lang="en-US" altLang="zh-CN" sz="2400" dirty="0" smtClean="0">
                <a:solidFill>
                  <a:schemeClr val="bg1"/>
                </a:solidFill>
                <a:ea typeface="+mn-ea"/>
              </a:rPr>
            </a:br>
            <a:r>
              <a:rPr lang="en-US" altLang="zh-CN" sz="2400" dirty="0" smtClean="0">
                <a:solidFill>
                  <a:schemeClr val="bg1"/>
                </a:solidFill>
                <a:ea typeface="+mn-ea"/>
              </a:rPr>
              <a:t/>
            </a:r>
            <a:br>
              <a:rPr lang="en-US" altLang="zh-CN" sz="2400" dirty="0" smtClean="0">
                <a:solidFill>
                  <a:schemeClr val="bg1"/>
                </a:solidFill>
                <a:ea typeface="+mn-ea"/>
              </a:rPr>
            </a:br>
            <a:r>
              <a:rPr lang="en-US" altLang="zh-CN" sz="2400" dirty="0" smtClean="0">
                <a:solidFill>
                  <a:schemeClr val="bg1"/>
                </a:solidFill>
                <a:ea typeface="+mn-ea"/>
              </a:rPr>
              <a:t>5) </a:t>
            </a:r>
            <a:r>
              <a:rPr lang="en-US" altLang="zh-CN" sz="2400" dirty="0">
                <a:solidFill>
                  <a:schemeClr val="bg1"/>
                </a:solidFill>
                <a:ea typeface="+mn-ea"/>
              </a:rPr>
              <a:t>Each task can only be scheduled at most once</a:t>
            </a:r>
            <a:r>
              <a:rPr lang="en-US" altLang="zh-CN" sz="2400" dirty="0" smtClean="0">
                <a:solidFill>
                  <a:schemeClr val="bg1"/>
                </a:solidFill>
                <a:ea typeface="+mn-ea"/>
              </a:rPr>
              <a:t>.</a:t>
            </a:r>
            <a:br>
              <a:rPr lang="en-US" altLang="zh-CN" sz="2400" dirty="0" smtClean="0">
                <a:solidFill>
                  <a:schemeClr val="bg1"/>
                </a:solidFill>
                <a:ea typeface="+mn-ea"/>
              </a:rPr>
            </a:br>
            <a:r>
              <a:rPr lang="en-US" altLang="zh-CN" sz="2400" dirty="0">
                <a:solidFill>
                  <a:schemeClr val="bg1"/>
                </a:solidFill>
                <a:ea typeface="+mn-ea"/>
              </a:rPr>
              <a:t/>
            </a:r>
            <a:br>
              <a:rPr lang="en-US" altLang="zh-CN" sz="2400" dirty="0">
                <a:solidFill>
                  <a:schemeClr val="bg1"/>
                </a:solidFill>
                <a:ea typeface="+mn-ea"/>
              </a:rPr>
            </a:br>
            <a:r>
              <a:rPr lang="en-US" altLang="zh-CN" sz="2400" dirty="0" smtClean="0">
                <a:solidFill>
                  <a:schemeClr val="bg1"/>
                </a:solidFill>
                <a:ea typeface="+mn-ea"/>
              </a:rPr>
              <a:t>-&gt; Generated solutions should meet these requirements. We use conflict check to confirm our solutions’ correctness.</a:t>
            </a:r>
            <a:r>
              <a:rPr lang="en-US" altLang="zh-CN" sz="2800" dirty="0" smtClean="0">
                <a:solidFill>
                  <a:schemeClr val="bg1"/>
                </a:solidFill>
                <a:latin typeface="+mn-ea"/>
                <a:ea typeface="+mn-ea"/>
              </a:rPr>
              <a:t/>
            </a:r>
            <a:br>
              <a:rPr lang="en-US" altLang="zh-CN" sz="2800" dirty="0" smtClean="0">
                <a:solidFill>
                  <a:schemeClr val="bg1"/>
                </a:solidFill>
                <a:latin typeface="+mn-ea"/>
                <a:ea typeface="+mn-ea"/>
              </a:rPr>
            </a:br>
            <a:r>
              <a:rPr lang="en-US" altLang="zh-CN" sz="2400" dirty="0">
                <a:solidFill>
                  <a:schemeClr val="bg1"/>
                </a:solidFill>
                <a:ea typeface="+mn-ea"/>
              </a:rPr>
              <a:t/>
            </a:r>
            <a:br>
              <a:rPr lang="en-US" altLang="zh-CN" sz="2400" dirty="0">
                <a:solidFill>
                  <a:schemeClr val="bg1"/>
                </a:solidFill>
                <a:ea typeface="+mn-ea"/>
              </a:rPr>
            </a:br>
            <a:endParaRPr lang="en-US" sz="2400" dirty="0">
              <a:solidFill>
                <a:schemeClr val="bg1"/>
              </a:solidFill>
            </a:endParaRPr>
          </a:p>
        </p:txBody>
      </p:sp>
    </p:spTree>
    <p:extLst>
      <p:ext uri="{BB962C8B-B14F-4D97-AF65-F5344CB8AC3E}">
        <p14:creationId xmlns:p14="http://schemas.microsoft.com/office/powerpoint/2010/main" val="40415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620486"/>
            <a:ext cx="10579608" cy="5747657"/>
          </a:xfrm>
        </p:spPr>
        <p:txBody>
          <a:bodyPr/>
          <a:lstStyle/>
          <a:p>
            <a:r>
              <a:rPr lang="en-US" sz="2800" dirty="0" smtClean="0">
                <a:solidFill>
                  <a:schemeClr val="bg1"/>
                </a:solidFill>
              </a:rPr>
              <a:t>2. Artificial Bee Colony (ABC) Optimization Algorithm</a:t>
            </a:r>
            <a:br>
              <a:rPr lang="en-US" sz="28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u="sng" dirty="0" smtClean="0">
                <a:solidFill>
                  <a:schemeClr val="bg1"/>
                </a:solidFill>
              </a:rPr>
              <a:t>Idea</a:t>
            </a:r>
            <a:r>
              <a:rPr lang="en-US" altLang="zh-CN" sz="2400" dirty="0" smtClean="0">
                <a:solidFill>
                  <a:schemeClr val="bg1"/>
                </a:solidFill>
              </a:rPr>
              <a:t>:</a:t>
            </a:r>
            <a:br>
              <a:rPr lang="en-US" altLang="zh-CN" sz="2400" dirty="0" smtClean="0">
                <a:solidFill>
                  <a:schemeClr val="bg1"/>
                </a:solidFill>
              </a:rPr>
            </a:br>
            <a:r>
              <a:rPr lang="en-US" altLang="zh-CN" sz="2400" dirty="0" smtClean="0">
                <a:solidFill>
                  <a:schemeClr val="bg1"/>
                </a:solidFill>
              </a:rPr>
              <a:t>* one solution of problem = one food source for bees</a:t>
            </a:r>
            <a:br>
              <a:rPr lang="en-US" altLang="zh-CN" sz="2400" dirty="0" smtClean="0">
                <a:solidFill>
                  <a:schemeClr val="bg1"/>
                </a:solidFill>
              </a:rPr>
            </a:br>
            <a:r>
              <a:rPr lang="en-US" altLang="zh-CN" sz="2400" dirty="0" smtClean="0">
                <a:solidFill>
                  <a:schemeClr val="bg1"/>
                </a:solidFill>
              </a:rPr>
              <a:t>* bees work on same or different food sources</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u="sng" dirty="0" smtClean="0">
                <a:solidFill>
                  <a:schemeClr val="bg1"/>
                </a:solidFill>
              </a:rPr>
              <a:t>Bee types</a:t>
            </a:r>
            <a:r>
              <a:rPr lang="en-US" altLang="zh-CN" sz="2400" dirty="0" smtClean="0">
                <a:solidFill>
                  <a:schemeClr val="bg1"/>
                </a:solidFill>
              </a:rPr>
              <a:t>: employed bee, onlooker, </a:t>
            </a:r>
            <a:r>
              <a:rPr lang="en-US" altLang="zh-CN" sz="2400" dirty="0">
                <a:solidFill>
                  <a:schemeClr val="bg1"/>
                </a:solidFill>
              </a:rPr>
              <a:t>scout </a:t>
            </a:r>
            <a:r>
              <a:rPr lang="en-US" altLang="zh-CN" sz="2400" dirty="0" smtClean="0">
                <a:solidFill>
                  <a:schemeClr val="bg1"/>
                </a:solidFill>
              </a:rPr>
              <a:t>bee</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u="sng" dirty="0" smtClean="0">
                <a:solidFill>
                  <a:schemeClr val="bg1"/>
                </a:solidFill>
              </a:rPr>
              <a:t>Purpose</a:t>
            </a:r>
            <a:r>
              <a:rPr lang="en-US" altLang="zh-CN" sz="2400" dirty="0" smtClean="0">
                <a:solidFill>
                  <a:schemeClr val="bg1"/>
                </a:solidFill>
              </a:rPr>
              <a:t>: find optimized solution (food source)</a:t>
            </a: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233665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792" y="391886"/>
            <a:ext cx="10579608" cy="5976258"/>
          </a:xfrm>
        </p:spPr>
        <p:txBody>
          <a:bodyPr/>
          <a:lstStyle/>
          <a:p>
            <a:r>
              <a:rPr lang="en-US" sz="2800" dirty="0" smtClean="0">
                <a:solidFill>
                  <a:schemeClr val="bg1"/>
                </a:solidFill>
              </a:rPr>
              <a:t>Basic ABC algorithm:</a:t>
            </a:r>
            <a:br>
              <a:rPr lang="en-US" sz="2800" dirty="0" smtClean="0">
                <a:solidFill>
                  <a:schemeClr val="bg1"/>
                </a:solidFill>
              </a:rPr>
            </a:br>
            <a:r>
              <a:rPr lang="en-US" altLang="zh-CN" sz="2800" dirty="0" smtClean="0">
                <a:solidFill>
                  <a:schemeClr val="bg1"/>
                </a:solidFill>
              </a:rPr>
              <a:t/>
            </a:r>
            <a:br>
              <a:rPr lang="en-US" altLang="zh-CN" sz="2800" dirty="0" smtClean="0">
                <a:solidFill>
                  <a:schemeClr val="bg1"/>
                </a:solidFill>
              </a:rPr>
            </a:br>
            <a:r>
              <a:rPr lang="en-US" altLang="zh-CN" sz="2000" dirty="0" smtClean="0">
                <a:solidFill>
                  <a:schemeClr val="bg1"/>
                </a:solidFill>
              </a:rPr>
              <a:t>Initial </a:t>
            </a:r>
            <a:r>
              <a:rPr lang="en-US" altLang="zh-CN" sz="2000" dirty="0">
                <a:solidFill>
                  <a:schemeClr val="bg1"/>
                </a:solidFill>
              </a:rPr>
              <a:t>food sources are produced for all employed bees</a:t>
            </a:r>
            <a:br>
              <a:rPr lang="en-US" altLang="zh-CN" sz="2000" dirty="0">
                <a:solidFill>
                  <a:schemeClr val="bg1"/>
                </a:solidFill>
              </a:rPr>
            </a:br>
            <a:r>
              <a:rPr lang="en-US" altLang="zh-CN" sz="2000" dirty="0" smtClean="0">
                <a:solidFill>
                  <a:schemeClr val="bg1"/>
                </a:solidFill>
              </a:rPr>
              <a:t>REPEAT</a:t>
            </a:r>
            <a:r>
              <a:rPr lang="en-US" altLang="zh-CN" sz="2000" dirty="0">
                <a:solidFill>
                  <a:schemeClr val="bg1"/>
                </a:solidFill>
              </a:rPr>
              <a:t/>
            </a:r>
            <a:br>
              <a:rPr lang="en-US" altLang="zh-CN" sz="2000" dirty="0">
                <a:solidFill>
                  <a:schemeClr val="bg1"/>
                </a:solidFill>
              </a:rPr>
            </a:br>
            <a:r>
              <a:rPr lang="en-US" altLang="zh-CN" sz="2000" dirty="0" smtClean="0">
                <a:solidFill>
                  <a:schemeClr val="bg1"/>
                </a:solidFill>
              </a:rPr>
              <a:t>	Each </a:t>
            </a:r>
            <a:r>
              <a:rPr lang="en-US" altLang="zh-CN" sz="2000" dirty="0">
                <a:solidFill>
                  <a:schemeClr val="bg1"/>
                </a:solidFill>
              </a:rPr>
              <a:t>employed bee goes to a food source in her memory </a:t>
            </a:r>
            <a:r>
              <a:rPr lang="en-US" altLang="zh-CN" sz="2000" dirty="0" smtClean="0">
                <a:solidFill>
                  <a:schemeClr val="bg1"/>
                </a:solidFill>
              </a:rPr>
              <a:t>and determines </a:t>
            </a:r>
            <a:r>
              <a:rPr lang="en-US" altLang="zh-CN" sz="2000" dirty="0">
                <a:solidFill>
                  <a:schemeClr val="bg1"/>
                </a:solidFill>
              </a:rPr>
              <a:t>a </a:t>
            </a:r>
            <a:r>
              <a:rPr lang="en-US" altLang="zh-CN" sz="2000" dirty="0" smtClean="0">
                <a:solidFill>
                  <a:schemeClr val="bg1"/>
                </a:solidFill>
              </a:rPr>
              <a:t>			neighbor </a:t>
            </a:r>
            <a:r>
              <a:rPr lang="en-US" altLang="zh-CN" sz="2000" dirty="0">
                <a:solidFill>
                  <a:schemeClr val="bg1"/>
                </a:solidFill>
              </a:rPr>
              <a:t>source, then evaluates its nectar </a:t>
            </a:r>
            <a:r>
              <a:rPr lang="en-US" altLang="zh-CN" sz="2000" dirty="0" smtClean="0">
                <a:solidFill>
                  <a:schemeClr val="bg1"/>
                </a:solidFill>
              </a:rPr>
              <a:t>amount</a:t>
            </a:r>
            <a:r>
              <a:rPr lang="en-US" altLang="zh-CN" sz="2000" dirty="0">
                <a:solidFill>
                  <a:schemeClr val="bg1"/>
                </a:solidFill>
              </a:rPr>
              <a:t> </a:t>
            </a:r>
            <a:r>
              <a:rPr lang="en-US" altLang="zh-CN" sz="2000" dirty="0" smtClean="0">
                <a:solidFill>
                  <a:schemeClr val="bg1"/>
                </a:solidFill>
              </a:rPr>
              <a:t>and </a:t>
            </a:r>
            <a:r>
              <a:rPr lang="en-US" altLang="zh-CN" sz="2000" dirty="0">
                <a:solidFill>
                  <a:schemeClr val="bg1"/>
                </a:solidFill>
              </a:rPr>
              <a:t>dances in the hive</a:t>
            </a:r>
            <a:br>
              <a:rPr lang="en-US" altLang="zh-CN" sz="2000" dirty="0">
                <a:solidFill>
                  <a:schemeClr val="bg1"/>
                </a:solidFill>
              </a:rPr>
            </a:br>
            <a:r>
              <a:rPr lang="en-US" altLang="zh-CN" sz="2000" dirty="0" smtClean="0">
                <a:solidFill>
                  <a:schemeClr val="bg1"/>
                </a:solidFill>
              </a:rPr>
              <a:t>	Each </a:t>
            </a:r>
            <a:r>
              <a:rPr lang="en-US" altLang="zh-CN" sz="2000" dirty="0">
                <a:solidFill>
                  <a:schemeClr val="bg1"/>
                </a:solidFill>
              </a:rPr>
              <a:t>onlooker watches the dance of employed bees and chooses </a:t>
            </a:r>
            <a:r>
              <a:rPr lang="en-US" altLang="zh-CN" sz="2000" dirty="0" smtClean="0">
                <a:solidFill>
                  <a:schemeClr val="bg1"/>
                </a:solidFill>
              </a:rPr>
              <a:t>one </a:t>
            </a:r>
            <a:r>
              <a:rPr lang="en-US" altLang="zh-CN" sz="2000" dirty="0">
                <a:solidFill>
                  <a:schemeClr val="bg1"/>
                </a:solidFill>
              </a:rPr>
              <a:t>of their </a:t>
            </a:r>
            <a:r>
              <a:rPr lang="en-US" altLang="zh-CN" sz="2000" dirty="0" smtClean="0">
                <a:solidFill>
                  <a:schemeClr val="bg1"/>
                </a:solidFill>
              </a:rPr>
              <a:t>		sources </a:t>
            </a:r>
            <a:r>
              <a:rPr lang="en-US" altLang="zh-CN" sz="2000" dirty="0">
                <a:solidFill>
                  <a:schemeClr val="bg1"/>
                </a:solidFill>
              </a:rPr>
              <a:t>depending on the dances, and then goes </a:t>
            </a:r>
            <a:r>
              <a:rPr lang="en-US" altLang="zh-CN" sz="2000" dirty="0" smtClean="0">
                <a:solidFill>
                  <a:schemeClr val="bg1"/>
                </a:solidFill>
              </a:rPr>
              <a:t>to </a:t>
            </a:r>
            <a:r>
              <a:rPr lang="en-US" altLang="zh-CN" sz="2000" dirty="0">
                <a:solidFill>
                  <a:schemeClr val="bg1"/>
                </a:solidFill>
              </a:rPr>
              <a:t>that source. After </a:t>
            </a:r>
            <a:r>
              <a:rPr lang="en-US" altLang="zh-CN" sz="2000" dirty="0" smtClean="0">
                <a:solidFill>
                  <a:schemeClr val="bg1"/>
                </a:solidFill>
              </a:rPr>
              <a:t>			choosing </a:t>
            </a:r>
            <a:r>
              <a:rPr lang="en-US" altLang="zh-CN" sz="2000" dirty="0">
                <a:solidFill>
                  <a:schemeClr val="bg1"/>
                </a:solidFill>
              </a:rPr>
              <a:t>a </a:t>
            </a:r>
            <a:r>
              <a:rPr lang="en-US" altLang="zh-CN" sz="2000" dirty="0" smtClean="0">
                <a:solidFill>
                  <a:schemeClr val="bg1"/>
                </a:solidFill>
              </a:rPr>
              <a:t>neighbor </a:t>
            </a:r>
            <a:r>
              <a:rPr lang="en-US" altLang="zh-CN" sz="2000" dirty="0">
                <a:solidFill>
                  <a:schemeClr val="bg1"/>
                </a:solidFill>
              </a:rPr>
              <a:t>around that, she </a:t>
            </a:r>
            <a:r>
              <a:rPr lang="en-US" altLang="zh-CN" sz="2000" dirty="0" smtClean="0">
                <a:solidFill>
                  <a:schemeClr val="bg1"/>
                </a:solidFill>
              </a:rPr>
              <a:t>evaluates </a:t>
            </a:r>
            <a:r>
              <a:rPr lang="en-US" altLang="zh-CN" sz="2000" dirty="0">
                <a:solidFill>
                  <a:schemeClr val="bg1"/>
                </a:solidFill>
              </a:rPr>
              <a:t>its nectar amount.</a:t>
            </a:r>
            <a:br>
              <a:rPr lang="en-US" altLang="zh-CN" sz="2000" dirty="0">
                <a:solidFill>
                  <a:schemeClr val="bg1"/>
                </a:solidFill>
              </a:rPr>
            </a:br>
            <a:r>
              <a:rPr lang="en-US" altLang="zh-CN" sz="2000" dirty="0" smtClean="0">
                <a:solidFill>
                  <a:schemeClr val="bg1"/>
                </a:solidFill>
              </a:rPr>
              <a:t>	Abandoned </a:t>
            </a:r>
            <a:r>
              <a:rPr lang="en-US" altLang="zh-CN" sz="2000" dirty="0">
                <a:solidFill>
                  <a:schemeClr val="bg1"/>
                </a:solidFill>
              </a:rPr>
              <a:t>food sources are determined </a:t>
            </a:r>
            <a:r>
              <a:rPr lang="en-US" altLang="zh-CN" sz="2000" dirty="0" smtClean="0">
                <a:solidFill>
                  <a:schemeClr val="bg1"/>
                </a:solidFill>
              </a:rPr>
              <a:t>and </a:t>
            </a:r>
            <a:r>
              <a:rPr lang="en-US" altLang="zh-CN" sz="2000" dirty="0">
                <a:solidFill>
                  <a:schemeClr val="bg1"/>
                </a:solidFill>
              </a:rPr>
              <a:t>are replaced with </a:t>
            </a:r>
            <a:r>
              <a:rPr lang="en-US" altLang="zh-CN" sz="2000" dirty="0" smtClean="0">
                <a:solidFill>
                  <a:schemeClr val="bg1"/>
                </a:solidFill>
              </a:rPr>
              <a:t>the new </a:t>
            </a:r>
            <a:r>
              <a:rPr lang="en-US" altLang="zh-CN" sz="2000" dirty="0">
                <a:solidFill>
                  <a:schemeClr val="bg1"/>
                </a:solidFill>
              </a:rPr>
              <a:t>food </a:t>
            </a:r>
            <a:r>
              <a:rPr lang="en-US" altLang="zh-CN" sz="2000" dirty="0" smtClean="0">
                <a:solidFill>
                  <a:schemeClr val="bg1"/>
                </a:solidFill>
              </a:rPr>
              <a:t>		sources </a:t>
            </a:r>
            <a:r>
              <a:rPr lang="en-US" altLang="zh-CN" sz="2000" dirty="0">
                <a:solidFill>
                  <a:schemeClr val="bg1"/>
                </a:solidFill>
              </a:rPr>
              <a:t>discovered by scouts.</a:t>
            </a:r>
            <a:br>
              <a:rPr lang="en-US" altLang="zh-CN" sz="2000" dirty="0">
                <a:solidFill>
                  <a:schemeClr val="bg1"/>
                </a:solidFill>
              </a:rPr>
            </a:br>
            <a:r>
              <a:rPr lang="en-US" altLang="zh-CN" sz="2000" dirty="0" smtClean="0">
                <a:solidFill>
                  <a:schemeClr val="bg1"/>
                </a:solidFill>
              </a:rPr>
              <a:t>	The </a:t>
            </a:r>
            <a:r>
              <a:rPr lang="en-US" altLang="zh-CN" sz="2000" dirty="0">
                <a:solidFill>
                  <a:schemeClr val="bg1"/>
                </a:solidFill>
              </a:rPr>
              <a:t>best food source found so far is registered.</a:t>
            </a:r>
            <a:br>
              <a:rPr lang="en-US" altLang="zh-CN" sz="2000" dirty="0">
                <a:solidFill>
                  <a:schemeClr val="bg1"/>
                </a:solidFill>
              </a:rPr>
            </a:br>
            <a:r>
              <a:rPr lang="en-US" altLang="zh-CN" sz="2000" dirty="0">
                <a:solidFill>
                  <a:schemeClr val="bg1"/>
                </a:solidFill>
              </a:rPr>
              <a:t>UNTIL (requirements are met)</a:t>
            </a:r>
            <a:r>
              <a:rPr lang="en-US" altLang="zh-CN" sz="2400" dirty="0">
                <a:solidFill>
                  <a:schemeClr val="bg1"/>
                </a:solidFill>
              </a:rPr>
              <a:t> </a:t>
            </a:r>
            <a:r>
              <a:rPr lang="en-US" altLang="zh-CN" sz="2400" dirty="0" smtClean="0">
                <a:solidFill>
                  <a:schemeClr val="bg1"/>
                </a:solidFill>
              </a:rPr>
              <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a:solidFill>
                  <a:schemeClr val="bg1"/>
                </a:solidFill>
              </a:rPr>
              <a:t> </a:t>
            </a:r>
            <a:r>
              <a:rPr lang="en-US" altLang="zh-CN" sz="2400" dirty="0">
                <a:solidFill>
                  <a:schemeClr val="bg1"/>
                </a:solidFill>
                <a:hlinkClick r:id="rId3"/>
              </a:rPr>
              <a:t>https://en.wikipedia.org/wiki/Artificial_bee_colony_algorithm</a:t>
            </a:r>
            <a:r>
              <a:rPr lang="en-US" altLang="zh-CN" sz="2400" dirty="0">
                <a:solidFill>
                  <a:schemeClr val="bg1"/>
                </a:solidFill>
              </a:rPr>
              <a:t> </a:t>
            </a: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328298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9652" y="747735"/>
            <a:ext cx="10579608" cy="4980214"/>
          </a:xfrm>
        </p:spPr>
        <p:txBody>
          <a:bodyPr/>
          <a:lstStyle/>
          <a:p>
            <a:r>
              <a:rPr lang="en-US" altLang="zh-CN" sz="2800" dirty="0" smtClean="0">
                <a:solidFill>
                  <a:schemeClr val="bg1"/>
                </a:solidFill>
              </a:rPr>
              <a:t>Heuristics we use:</a:t>
            </a:r>
            <a:r>
              <a:rPr lang="en-US" altLang="zh-CN" sz="2000" dirty="0" smtClean="0">
                <a:solidFill>
                  <a:schemeClr val="bg1"/>
                </a:solidFill>
              </a:rPr>
              <a:t/>
            </a:r>
            <a:br>
              <a:rPr lang="en-US" altLang="zh-CN" sz="20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1) Shortest Travel Time (STT)</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2) Random Solution (RS)</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3) Add one task </a:t>
            </a:r>
            <a:r>
              <a:rPr lang="en-US" altLang="zh-CN" sz="2400" dirty="0" err="1" smtClean="0">
                <a:solidFill>
                  <a:schemeClr val="bg1"/>
                </a:solidFill>
              </a:rPr>
              <a:t>WithOut</a:t>
            </a:r>
            <a:r>
              <a:rPr lang="en-US" altLang="zh-CN" sz="2400" dirty="0" smtClean="0">
                <a:solidFill>
                  <a:schemeClr val="bg1"/>
                </a:solidFill>
              </a:rPr>
              <a:t> Drop (AWOD)</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4) Add one task With Drop (AWD)</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-&gt; These four are used in basic ABC algorithm</a:t>
            </a:r>
            <a:br>
              <a:rPr lang="en-US" altLang="zh-CN" sz="2400" dirty="0" smtClean="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719346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5463" y="1110343"/>
            <a:ext cx="10579608" cy="4620987"/>
          </a:xfrm>
        </p:spPr>
        <p:txBody>
          <a:bodyPr/>
          <a:lstStyle/>
          <a:p>
            <a:r>
              <a:rPr lang="en-US" altLang="zh-CN" sz="2800" dirty="0" smtClean="0">
                <a:solidFill>
                  <a:schemeClr val="bg1"/>
                </a:solidFill>
              </a:rPr>
              <a:t>More heuristics to use:</a:t>
            </a:r>
            <a:r>
              <a:rPr lang="en-US" altLang="zh-CN" sz="2000" dirty="0" smtClean="0">
                <a:solidFill>
                  <a:schemeClr val="bg1"/>
                </a:solidFill>
              </a:rPr>
              <a:t/>
            </a:r>
            <a:br>
              <a:rPr lang="en-US" altLang="zh-CN" sz="20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1) </a:t>
            </a:r>
            <a:r>
              <a:rPr lang="en-US" altLang="zh-CN" sz="2400" dirty="0" err="1" smtClean="0">
                <a:solidFill>
                  <a:schemeClr val="bg1"/>
                </a:solidFill>
              </a:rPr>
              <a:t>EXchange</a:t>
            </a:r>
            <a:r>
              <a:rPr lang="en-US" altLang="zh-CN" sz="2400" dirty="0" smtClean="0">
                <a:solidFill>
                  <a:schemeClr val="bg1"/>
                </a:solidFill>
              </a:rPr>
              <a:t> Two tasks among technicians in same solution (EXT)</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2) </a:t>
            </a:r>
            <a:r>
              <a:rPr lang="en-US" altLang="zh-CN" sz="2400" dirty="0" err="1" smtClean="0">
                <a:solidFill>
                  <a:schemeClr val="bg1"/>
                </a:solidFill>
              </a:rPr>
              <a:t>EXchange</a:t>
            </a:r>
            <a:r>
              <a:rPr lang="en-US" altLang="zh-CN" sz="2400" dirty="0" smtClean="0">
                <a:solidFill>
                  <a:schemeClr val="bg1"/>
                </a:solidFill>
              </a:rPr>
              <a:t> Whole technicians’ tasks among solutions (EXW)</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3) Shrink Scheduled Tasks (SST)</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-&gt; These are local search methods in our project</a:t>
            </a:r>
            <a:br>
              <a:rPr lang="en-US" altLang="zh-CN" sz="2400" dirty="0" smtClean="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80785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5463" y="1453243"/>
            <a:ext cx="10579608" cy="4620987"/>
          </a:xfrm>
        </p:spPr>
        <p:txBody>
          <a:bodyPr/>
          <a:lstStyle/>
          <a:p>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4) Select Worst Task (SWT)</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5) Select Best Task (SBT)</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-&gt; These two are greedy heuristics during the process</a:t>
            </a:r>
            <a:br>
              <a:rPr lang="en-US" altLang="zh-CN" sz="2400" dirty="0" smtClean="0">
                <a:solidFill>
                  <a:schemeClr val="bg1"/>
                </a:solidFill>
              </a:rPr>
            </a:br>
            <a:r>
              <a:rPr lang="en-US" altLang="zh-CN" sz="2400" dirty="0" smtClean="0">
                <a:solidFill>
                  <a:schemeClr val="bg1"/>
                </a:solidFill>
              </a:rPr>
              <a:t/>
            </a:r>
            <a:br>
              <a:rPr lang="en-US" altLang="zh-CN" sz="2400" dirty="0" smtClean="0">
                <a:solidFill>
                  <a:schemeClr val="bg1"/>
                </a:solidFill>
              </a:rPr>
            </a:br>
            <a:r>
              <a:rPr lang="en-US" altLang="zh-CN" sz="2400" dirty="0" smtClean="0">
                <a:solidFill>
                  <a:schemeClr val="bg1"/>
                </a:solidFill>
              </a:rPr>
              <a:t>6) Combination of Constructive method and Local search (CLL)</a:t>
            </a:r>
            <a:br>
              <a:rPr lang="en-US" altLang="zh-CN" sz="2400" dirty="0" smtClean="0">
                <a:solidFill>
                  <a:schemeClr val="bg1"/>
                </a:solidFill>
              </a:rPr>
            </a:br>
            <a:r>
              <a:rPr lang="en-US" altLang="zh-CN" sz="2400" dirty="0">
                <a:solidFill>
                  <a:schemeClr val="bg1"/>
                </a:solidFill>
              </a:rPr>
              <a:t/>
            </a:r>
            <a:br>
              <a:rPr lang="en-US" altLang="zh-CN" sz="2400" dirty="0">
                <a:solidFill>
                  <a:schemeClr val="bg1"/>
                </a:solidFill>
              </a:rPr>
            </a:br>
            <a:r>
              <a:rPr lang="en-US" altLang="zh-CN" sz="2400" dirty="0" smtClean="0">
                <a:solidFill>
                  <a:schemeClr val="bg1"/>
                </a:solidFill>
              </a:rPr>
              <a:t>-&gt; Leave some initial solutions empty and try constructive method in each step during the process</a:t>
            </a:r>
            <a:r>
              <a:rPr lang="en-US" altLang="zh-CN" sz="2400" dirty="0">
                <a:solidFill>
                  <a:schemeClr val="bg1"/>
                </a:solidFill>
              </a:rPr>
              <a:t/>
            </a:r>
            <a:br>
              <a:rPr lang="en-US" altLang="zh-CN" sz="2400" dirty="0">
                <a:solidFill>
                  <a:schemeClr val="bg1"/>
                </a:solidFill>
              </a:rPr>
            </a:br>
            <a:r>
              <a:rPr lang="en-US" altLang="zh-CN" sz="2000" dirty="0">
                <a:solidFill>
                  <a:schemeClr val="bg1"/>
                </a:solidFill>
              </a:rPr>
              <a:t/>
            </a:r>
            <a:br>
              <a:rPr lang="en-US" altLang="zh-C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928140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2077</TotalTime>
  <Words>64</Words>
  <Application>Microsoft Macintosh PowerPoint</Application>
  <PresentationFormat>宽屏</PresentationFormat>
  <Paragraphs>25</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Calibri</vt:lpstr>
      <vt:lpstr>Cambria Math</vt:lpstr>
      <vt:lpstr>Century Gothic</vt:lpstr>
      <vt:lpstr>Wingdings 3</vt:lpstr>
      <vt:lpstr>宋体</vt:lpstr>
      <vt:lpstr>Arial</vt:lpstr>
      <vt:lpstr>Ion</vt:lpstr>
      <vt:lpstr>Applying Artificial Bee Colony optimization algorithm for the Field Technician Scheduling Problem   comp594 Han Wang 11/30/2016</vt:lpstr>
      <vt:lpstr>1. Field Technician Scheduling Problem (FTSP)  We are given:  * a set of tasks  * a set of technicians   Our goal:   maximize the total priority of all scheduled tasks   </vt:lpstr>
      <vt:lpstr>  Constraints:  1) Each task has a specific time window. Any task scheduled by a technician can only be executed in this time window.   2) Each technician has a specific work time window. Any technician cannot work earlier, cannot work overtime.  3) Technicians have to take some travel time from the location of one task to that of next task.  </vt:lpstr>
      <vt:lpstr>  More constraints:  4) For each task, only technicians who have a matching skill level can schedule it.  5) Each task can only be scheduled at most once.  -&gt; Generated solutions should meet these requirements. We use conflict check to confirm our solutions’ correctness.  </vt:lpstr>
      <vt:lpstr>2. Artificial Bee Colony (ABC) Optimization Algorithm  Idea: * one solution of problem = one food source for bees * bees work on same or different food sources  Bee types: employed bee, onlooker, scout bee  Purpose: find optimized solution (food source)    </vt:lpstr>
      <vt:lpstr>Basic ABC algorithm:  Initial food sources are produced for all employed bees REPEAT  Each employed bee goes to a food source in her memory and determines a    neighbor source, then evaluates its nectar amount and dances in the hive  Each onlooker watches the dance of employed bees and chooses one of their   sources depending on the dances, and then goes to that source. After    choosing a neighbor around that, she evaluates its nectar amount.  Abandoned food sources are determined and are replaced with the new food   sources discovered by scouts.  The best food source found so far is registered. UNTIL (requirements are met)    https://en.wikipedia.org/wiki/Artificial_bee_colony_algorithm  </vt:lpstr>
      <vt:lpstr>Heuristics we use:  1) Shortest Travel Time (STT)  2) Random Solution (RS)  3) Add one task WithOut Drop (AWOD)  4) Add one task With Drop (AWD)  -&gt; These four are used in basic ABC algorithm </vt:lpstr>
      <vt:lpstr>More heuristics to use:  1) EXchange Two tasks among technicians in same solution (EXT)  2) EXchange Whole technicians’ tasks among solutions (EXW)  3) Shrink Scheduled Tasks (SST)  -&gt; These are local search methods in our project  </vt:lpstr>
      <vt:lpstr> 4) Select Worst Task (SWT)  5) Select Best Task (SBT)  -&gt; These two are greedy heuristics during the process  6) Combination of Constructive method and Local search (CLL)  -&gt; Leave some initial solutions empty and try constructive method in each step during the process  </vt:lpstr>
      <vt:lpstr> Mutant algorithms of the basic ABC:  1) Mutant Algorithm with Local search (MAL)  2) Mutant Algorithm with Combination of Constructive and Local Search (MACCL)  -&gt; We will compare their performances with basic ABC   </vt:lpstr>
      <vt:lpstr> More mutant algorithms:  1) MAL with Select Worst task (MASW)  2) MASW with Select Best by Priority / Process Time (MASWSBP)  3) MASW with Select Best by Objective function (MASWSBO)  -&gt; We will compare their performances since they have common SWT heuristic.  </vt:lpstr>
      <vt:lpstr> Big boss mutant algorithm:  MASWSBO with Combination of Constructive and Local search (MASWSBOCCL)  -&gt; It uses all heuristics listed before  -&gt; we hope it would be the most powerful one  -&gt; guess if it’s true?   </vt:lpstr>
      <vt:lpstr>  3. Experiments   Data set we will use:              </vt:lpstr>
      <vt:lpstr>In our experiments, for each instance we will record:  1) the best initial solution (INIT)   2) the best solution generated by our algorithm (ABC)  3) the best solution (GA) provided by Damm et al. [1].   </vt:lpstr>
      <vt:lpstr>The way we judge solutions generated by us:  Suppose we have N instances in one case.  1)  Let C be the number of instances that we achieve same good solutions as the referred paper.   2)  Then there are (N–C) instances that we get lower objective value.  Let IP be the improved percentage of one such instance.   Let AIP be the average improved percentage of all such instances.      IPi = 100% * (ABCi – INITi) / (GAi – INITi)     AIP = ( ∑_(i=1)^(（N-C）)▒IPi ) / (N – C)  </vt:lpstr>
      <vt:lpstr> a. Comparison of basic ABC, MAL and MACCL              </vt:lpstr>
      <vt:lpstr> b. Comparison of MASW, MASWSBP, and MASWSBO              </vt:lpstr>
      <vt:lpstr> c. Comparison of  MACCL ,MASWSBO, and MASWSBOCCL              </vt:lpstr>
      <vt:lpstr> d. Experiments on stopping criterion  * we were using the same stopping criterion which is the specific running time for each instance   * we want to find a new way to stop the loop, to shorten experiments time but get similar results.   -&gt; use abandoned solution comparison    </vt:lpstr>
      <vt:lpstr>   Fact in ABC: if we detect one solution that is not improved after a hard-coded count (say it HC), this solution will be abandoned.   Our approach:   We are going to check if the abandoned solution is becoming better. If we find that after some consecutive count (say it CC), the abandoned solution is not improved, we will stop the loop. Let LC be the limit count (parameter) when we stop the loop. We generate the mutant algorithm of MAL (name it MALS) for this experiment.    </vt:lpstr>
      <vt:lpstr>     </vt:lpstr>
      <vt:lpstr> e. Consider a few experimental results (referred paper) incorrect   * reason: for some instances the best objective value in the referred paper is even smaller than that of the best initial solution we generated. We use conflict check to ensure correctness of solutions.         </vt:lpstr>
      <vt:lpstr> 4. conclusions:  1) We applied the basic ABC optimization and some mutants of it by using some heuristics to the instances of FTSP. We are able to achieve around 60% improvement from the best initial solution.  2) MASWSBOCCL, the mutant with all presented heuristics works best and performs consistently from small instances to large instances.   3) We can stop the running loop earlier than the specific time to achieve similar results.   </vt:lpstr>
      <vt:lpstr>  Future work:   1) Do more experiments to find the best parameter for this approach.   2) Try some more heuristics and optimize the process of our algorithm to seek better solutions when running the same data set.   </vt:lpstr>
      <vt:lpstr> References  [1] Damm R B, Resende M G C, Ronconi D P. A biased random key genetic algorithm for the field technician scheduling problem[J]. Computers &amp; Operations Research, 2016, 75: 49-63. [2] Karaboga D, Basturk B. Artificial bee colony (ABC) optimization algorithm for solving constrained optimization problems[C]//International Fuzzy Systems Association World Congress. Springer Berlin Heidelberg, 2007: 789-798.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Predicate Testing</dc:title>
  <dc:creator>David Kay</dc:creator>
  <cp:lastModifiedBy>recash168</cp:lastModifiedBy>
  <cp:revision>892</cp:revision>
  <dcterms:created xsi:type="dcterms:W3CDTF">2016-04-13T20:49:22Z</dcterms:created>
  <dcterms:modified xsi:type="dcterms:W3CDTF">2016-12-01T17:00:47Z</dcterms:modified>
</cp:coreProperties>
</file>