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41"/>
    <a:srgbClr val="FEAE82"/>
    <a:srgbClr val="FF0000"/>
    <a:srgbClr val="000000"/>
    <a:srgbClr val="698CB0"/>
    <a:srgbClr val="77A6BA"/>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180" d="100"/>
          <a:sy n="180" d="100"/>
        </p:scale>
        <p:origin x="-384"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2/28/21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2/28/21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2/28/21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(Property Tax, Sales Tax and Transient Occupancy Tax)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rotWithShape="1">
          <a:blip r:embed="rId3"/>
          <a:srcRect t="11507"/>
          <a:stretch/>
        </p:blipFill>
        <p:spPr>
          <a:xfrm>
            <a:off x="1694386" y="7315686"/>
            <a:ext cx="3716327" cy="2466515"/>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53470"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658888" y="6855041"/>
            <a:ext cx="1992108"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779662" y="8510504"/>
            <a:ext cx="549431"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856681" y="8496655"/>
            <a:ext cx="895352"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689992" y="7758374"/>
            <a:ext cx="577987"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3994742" y="7474405"/>
            <a:ext cx="529064"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075862" y="7985740"/>
            <a:ext cx="577987"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149614" y="8159219"/>
            <a:ext cx="665242"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388091" y="7851991"/>
            <a:ext cx="941219"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360873" y="8146385"/>
            <a:ext cx="1174055"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
        <p:nvSpPr>
          <p:cNvPr id="55" name="TextBox 54">
            <a:extLst>
              <a:ext uri="{FF2B5EF4-FFF2-40B4-BE49-F238E27FC236}">
                <a16:creationId xmlns:a16="http://schemas.microsoft.com/office/drawing/2014/main" id="{E42D09E3-1629-5040-A1DF-2832698CBACA}"/>
              </a:ext>
            </a:extLst>
          </p:cNvPr>
          <p:cNvSpPr txBox="1"/>
          <p:nvPr/>
        </p:nvSpPr>
        <p:spPr>
          <a:xfrm>
            <a:off x="1066634" y="2719847"/>
            <a:ext cx="453970" cy="261610"/>
          </a:xfrm>
          <a:prstGeom prst="rect">
            <a:avLst/>
          </a:prstGeom>
          <a:noFill/>
        </p:spPr>
        <p:txBody>
          <a:bodyPr wrap="none" rtlCol="0">
            <a:spAutoFit/>
          </a:bodyPr>
          <a:lstStyle/>
          <a:p>
            <a:r>
              <a:rPr lang="en-US" sz="1100" dirty="0"/>
              <a:t>Fig.1</a:t>
            </a:r>
          </a:p>
        </p:txBody>
      </p:sp>
      <p:sp>
        <p:nvSpPr>
          <p:cNvPr id="56" name="TextBox 55">
            <a:extLst>
              <a:ext uri="{FF2B5EF4-FFF2-40B4-BE49-F238E27FC236}">
                <a16:creationId xmlns:a16="http://schemas.microsoft.com/office/drawing/2014/main" id="{5767204F-71C2-1E4A-98AB-52E25727FFE7}"/>
              </a:ext>
            </a:extLst>
          </p:cNvPr>
          <p:cNvSpPr txBox="1"/>
          <p:nvPr/>
        </p:nvSpPr>
        <p:spPr>
          <a:xfrm>
            <a:off x="999256" y="6153252"/>
            <a:ext cx="5663378" cy="600164"/>
          </a:xfrm>
          <a:prstGeom prst="rect">
            <a:avLst/>
          </a:prstGeom>
          <a:noFill/>
        </p:spPr>
        <p:txBody>
          <a:bodyPr wrap="square" rtlCol="0">
            <a:spAutoFit/>
          </a:bodyPr>
          <a:lstStyle/>
          <a:p>
            <a:r>
              <a:rPr lang="en-US" sz="1100" dirty="0"/>
              <a:t>As is shown in Fig.2 the Discretionary General Fund currently relies heavily on Property Tax revenue, accounting for over three quarters of discretionary revenue. Cumulatively, all other discretionary revenue sources represent a significant portion of the total. </a:t>
            </a:r>
          </a:p>
        </p:txBody>
      </p:sp>
      <p:sp>
        <p:nvSpPr>
          <p:cNvPr id="58" name="TextBox 57">
            <a:extLst>
              <a:ext uri="{FF2B5EF4-FFF2-40B4-BE49-F238E27FC236}">
                <a16:creationId xmlns:a16="http://schemas.microsoft.com/office/drawing/2014/main" id="{75CA6DE1-B944-6A4D-AC88-FC8B6BE5EDC3}"/>
              </a:ext>
            </a:extLst>
          </p:cNvPr>
          <p:cNvSpPr txBox="1"/>
          <p:nvPr/>
        </p:nvSpPr>
        <p:spPr>
          <a:xfrm>
            <a:off x="1107873" y="6868653"/>
            <a:ext cx="453970" cy="261610"/>
          </a:xfrm>
          <a:prstGeom prst="rect">
            <a:avLst/>
          </a:prstGeom>
          <a:noFill/>
        </p:spPr>
        <p:txBody>
          <a:bodyPr wrap="none" rtlCol="0">
            <a:spAutoFit/>
          </a:bodyPr>
          <a:lstStyle/>
          <a:p>
            <a:r>
              <a:rPr lang="en-US" sz="1100" dirty="0"/>
              <a:t>Fig.2</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3816429"/>
          </a:xfrm>
          <a:prstGeom prst="rect">
            <a:avLst/>
          </a:prstGeom>
          <a:noFill/>
        </p:spPr>
        <p:txBody>
          <a:bodyPr wrap="square" rtlCol="0">
            <a:spAutoFit/>
          </a:bodyPr>
          <a:lstStyle/>
          <a:p>
            <a:r>
              <a:rPr lang="en-US" sz="1100" dirty="0"/>
              <a:t>With a return to normal tourism activity as the state of the COVID-19 pandemic improves, Transient Occupancy Tax (TOT) revenue is expected to rebound significantly.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2021-2022. </a:t>
            </a:r>
          </a:p>
          <a:p>
            <a:r>
              <a:rPr lang="en-US" sz="1100" dirty="0"/>
              <a:t> </a:t>
            </a:r>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as well as those for total discretionary revenue and the financial position should be viewed as less precise estimates than those for primary revenue sources, as they are based on this assumption rather than more rigorous economic analysis. However, this uncertainty is only in the precise magnitude of these projections and does not impact the conclusions of this report. Analysis was also run with the assumption of 2% growth in Other Revenue. This assumption yielded similar results and conclusions.  </a:t>
            </a:r>
          </a:p>
          <a:p>
            <a:r>
              <a:rPr lang="en-US" sz="1100" b="1" dirty="0"/>
              <a:t> </a:t>
            </a:r>
            <a:endParaRPr lang="en-US" sz="1100" dirty="0"/>
          </a:p>
          <a:p>
            <a:r>
              <a:rPr lang="en-US" sz="1100" b="1" dirty="0"/>
              <a:t>Financial Position </a:t>
            </a:r>
            <a:endParaRPr lang="en-US" sz="1100" dirty="0"/>
          </a:p>
          <a:p>
            <a:r>
              <a:rPr lang="en-US" sz="1100" dirty="0"/>
              <a:t>As shown in Fig.3 a consistent and healthy annual surplus is expected.  However, as can be seen in Fig.4 growth in Expenditures is expected to outpace growth in the three primary discretionary revenue sources by FY 2023-2024. Therefore, without the revenue from other sources, the General Fund would be projected to run an increasing annual deficit.</a:t>
            </a:r>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pic>
        <p:nvPicPr>
          <p:cNvPr id="33" name="Picture 32" descr="Chart&#10;&#10;Description automatically generated with low confidence">
            <a:extLst>
              <a:ext uri="{FF2B5EF4-FFF2-40B4-BE49-F238E27FC236}">
                <a16:creationId xmlns:a16="http://schemas.microsoft.com/office/drawing/2014/main" id="{28011604-0D58-D14F-A315-8D703F12FA8B}"/>
              </a:ext>
            </a:extLst>
          </p:cNvPr>
          <p:cNvPicPr>
            <a:picLocks noChangeAspect="1"/>
          </p:cNvPicPr>
          <p:nvPr/>
        </p:nvPicPr>
        <p:blipFill>
          <a:blip r:embed="rId2"/>
          <a:stretch>
            <a:fillRect/>
          </a:stretch>
        </p:blipFill>
        <p:spPr>
          <a:xfrm>
            <a:off x="705543" y="5793417"/>
            <a:ext cx="3093265" cy="2319949"/>
          </a:xfrm>
          <a:prstGeom prst="rect">
            <a:avLst/>
          </a:prstGeom>
        </p:spPr>
      </p:pic>
      <p:sp>
        <p:nvSpPr>
          <p:cNvPr id="34" name="TextBox 33">
            <a:extLst>
              <a:ext uri="{FF2B5EF4-FFF2-40B4-BE49-F238E27FC236}">
                <a16:creationId xmlns:a16="http://schemas.microsoft.com/office/drawing/2014/main" id="{0B5A7762-B571-D242-B22B-0C8A03831E11}"/>
              </a:ext>
            </a:extLst>
          </p:cNvPr>
          <p:cNvSpPr txBox="1"/>
          <p:nvPr/>
        </p:nvSpPr>
        <p:spPr>
          <a:xfrm>
            <a:off x="1125299" y="6812925"/>
            <a:ext cx="571012" cy="176972"/>
          </a:xfrm>
          <a:prstGeom prst="rect">
            <a:avLst/>
          </a:prstGeom>
          <a:noFill/>
        </p:spPr>
        <p:txBody>
          <a:bodyPr wrap="square" rtlCol="0">
            <a:spAutoFit/>
          </a:bodyPr>
          <a:lstStyle/>
          <a:p>
            <a:r>
              <a:rPr lang="en-US" sz="550" dirty="0"/>
              <a:t>$52.73M</a:t>
            </a:r>
          </a:p>
        </p:txBody>
      </p:sp>
      <p:sp>
        <p:nvSpPr>
          <p:cNvPr id="35" name="TextBox 34">
            <a:extLst>
              <a:ext uri="{FF2B5EF4-FFF2-40B4-BE49-F238E27FC236}">
                <a16:creationId xmlns:a16="http://schemas.microsoft.com/office/drawing/2014/main" id="{585057BE-F00C-4244-B642-DB8F3B7B1168}"/>
              </a:ext>
            </a:extLst>
          </p:cNvPr>
          <p:cNvSpPr txBox="1"/>
          <p:nvPr/>
        </p:nvSpPr>
        <p:spPr>
          <a:xfrm>
            <a:off x="1516849" y="6702450"/>
            <a:ext cx="441634" cy="176972"/>
          </a:xfrm>
          <a:prstGeom prst="rect">
            <a:avLst/>
          </a:prstGeom>
          <a:noFill/>
        </p:spPr>
        <p:txBody>
          <a:bodyPr wrap="square" rtlCol="0">
            <a:spAutoFit/>
          </a:bodyPr>
          <a:lstStyle/>
          <a:p>
            <a:r>
              <a:rPr lang="en-US" sz="550" dirty="0"/>
              <a:t>$56.40M</a:t>
            </a:r>
          </a:p>
        </p:txBody>
      </p:sp>
      <p:sp>
        <p:nvSpPr>
          <p:cNvPr id="36" name="TextBox 35">
            <a:extLst>
              <a:ext uri="{FF2B5EF4-FFF2-40B4-BE49-F238E27FC236}">
                <a16:creationId xmlns:a16="http://schemas.microsoft.com/office/drawing/2014/main" id="{D8757D26-7CAF-2D47-94AE-EE23799F4541}"/>
              </a:ext>
            </a:extLst>
          </p:cNvPr>
          <p:cNvSpPr txBox="1"/>
          <p:nvPr/>
        </p:nvSpPr>
        <p:spPr>
          <a:xfrm>
            <a:off x="1672417" y="5535690"/>
            <a:ext cx="1324668" cy="253916"/>
          </a:xfrm>
          <a:prstGeom prst="rect">
            <a:avLst/>
          </a:prstGeom>
          <a:noFill/>
        </p:spPr>
        <p:txBody>
          <a:bodyPr wrap="square" rtlCol="0">
            <a:spAutoFit/>
          </a:bodyPr>
          <a:lstStyle/>
          <a:p>
            <a:pPr algn="ctr"/>
            <a:r>
              <a:rPr lang="en-US" sz="1050" b="1" dirty="0"/>
              <a:t>Forecasted Surplus</a:t>
            </a:r>
          </a:p>
        </p:txBody>
      </p:sp>
      <p:sp>
        <p:nvSpPr>
          <p:cNvPr id="37" name="TextBox 36">
            <a:extLst>
              <a:ext uri="{FF2B5EF4-FFF2-40B4-BE49-F238E27FC236}">
                <a16:creationId xmlns:a16="http://schemas.microsoft.com/office/drawing/2014/main" id="{6EB32104-A440-874E-84DA-C17B8352C206}"/>
              </a:ext>
            </a:extLst>
          </p:cNvPr>
          <p:cNvSpPr txBox="1"/>
          <p:nvPr/>
        </p:nvSpPr>
        <p:spPr>
          <a:xfrm>
            <a:off x="1895563" y="6631249"/>
            <a:ext cx="443871" cy="176972"/>
          </a:xfrm>
          <a:prstGeom prst="rect">
            <a:avLst/>
          </a:prstGeom>
          <a:noFill/>
        </p:spPr>
        <p:txBody>
          <a:bodyPr wrap="square" rtlCol="0">
            <a:spAutoFit/>
          </a:bodyPr>
          <a:lstStyle/>
          <a:p>
            <a:r>
              <a:rPr lang="en-US" sz="550" dirty="0"/>
              <a:t>$57.84M</a:t>
            </a:r>
          </a:p>
        </p:txBody>
      </p:sp>
      <p:sp>
        <p:nvSpPr>
          <p:cNvPr id="38" name="TextBox 37">
            <a:extLst>
              <a:ext uri="{FF2B5EF4-FFF2-40B4-BE49-F238E27FC236}">
                <a16:creationId xmlns:a16="http://schemas.microsoft.com/office/drawing/2014/main" id="{6C97C6D6-9E4E-F94D-BDB6-D54F636D36C5}"/>
              </a:ext>
            </a:extLst>
          </p:cNvPr>
          <p:cNvSpPr txBox="1"/>
          <p:nvPr/>
        </p:nvSpPr>
        <p:spPr>
          <a:xfrm>
            <a:off x="2263398" y="6515149"/>
            <a:ext cx="496447" cy="176972"/>
          </a:xfrm>
          <a:prstGeom prst="rect">
            <a:avLst/>
          </a:prstGeom>
          <a:noFill/>
        </p:spPr>
        <p:txBody>
          <a:bodyPr wrap="square" rtlCol="0">
            <a:spAutoFit/>
          </a:bodyPr>
          <a:lstStyle/>
          <a:p>
            <a:r>
              <a:rPr lang="en-US" sz="550" dirty="0"/>
              <a:t>$55.95M</a:t>
            </a:r>
          </a:p>
        </p:txBody>
      </p:sp>
      <p:sp>
        <p:nvSpPr>
          <p:cNvPr id="39" name="TextBox 38">
            <a:extLst>
              <a:ext uri="{FF2B5EF4-FFF2-40B4-BE49-F238E27FC236}">
                <a16:creationId xmlns:a16="http://schemas.microsoft.com/office/drawing/2014/main" id="{232855A8-884D-0A40-BA0F-C194A10F20B1}"/>
              </a:ext>
            </a:extLst>
          </p:cNvPr>
          <p:cNvSpPr txBox="1"/>
          <p:nvPr/>
        </p:nvSpPr>
        <p:spPr>
          <a:xfrm>
            <a:off x="2640500" y="6435597"/>
            <a:ext cx="503043" cy="176972"/>
          </a:xfrm>
          <a:prstGeom prst="rect">
            <a:avLst/>
          </a:prstGeom>
          <a:noFill/>
        </p:spPr>
        <p:txBody>
          <a:bodyPr wrap="square" rtlCol="0">
            <a:spAutoFit/>
          </a:bodyPr>
          <a:lstStyle/>
          <a:p>
            <a:r>
              <a:rPr lang="en-US" sz="550" dirty="0"/>
              <a:t>$53.87M</a:t>
            </a:r>
          </a:p>
        </p:txBody>
      </p:sp>
      <p:sp>
        <p:nvSpPr>
          <p:cNvPr id="40" name="TextBox 39">
            <a:extLst>
              <a:ext uri="{FF2B5EF4-FFF2-40B4-BE49-F238E27FC236}">
                <a16:creationId xmlns:a16="http://schemas.microsoft.com/office/drawing/2014/main" id="{6DC9D9E0-8D59-DD4C-9CDF-EF6C79CE5DC8}"/>
              </a:ext>
            </a:extLst>
          </p:cNvPr>
          <p:cNvSpPr txBox="1"/>
          <p:nvPr/>
        </p:nvSpPr>
        <p:spPr>
          <a:xfrm>
            <a:off x="3019756" y="6283339"/>
            <a:ext cx="440101" cy="176972"/>
          </a:xfrm>
          <a:prstGeom prst="rect">
            <a:avLst/>
          </a:prstGeom>
          <a:noFill/>
        </p:spPr>
        <p:txBody>
          <a:bodyPr wrap="square" rtlCol="0">
            <a:spAutoFit/>
          </a:bodyPr>
          <a:lstStyle/>
          <a:p>
            <a:r>
              <a:rPr lang="en-US" sz="550" dirty="0"/>
              <a:t>$56.02M</a:t>
            </a:r>
          </a:p>
        </p:txBody>
      </p:sp>
      <p:sp>
        <p:nvSpPr>
          <p:cNvPr id="42" name="Rectangle 41">
            <a:extLst>
              <a:ext uri="{FF2B5EF4-FFF2-40B4-BE49-F238E27FC236}">
                <a16:creationId xmlns:a16="http://schemas.microsoft.com/office/drawing/2014/main" id="{923B3722-D119-7544-ADFC-A063550FF3FC}"/>
              </a:ext>
            </a:extLst>
          </p:cNvPr>
          <p:cNvSpPr/>
          <p:nvPr/>
        </p:nvSpPr>
        <p:spPr>
          <a:xfrm>
            <a:off x="3528225" y="6956319"/>
            <a:ext cx="127731" cy="67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EFA660F-A1EE-1D4E-A056-79EA525E3B2F}"/>
              </a:ext>
            </a:extLst>
          </p:cNvPr>
          <p:cNvSpPr/>
          <p:nvPr/>
        </p:nvSpPr>
        <p:spPr>
          <a:xfrm>
            <a:off x="3274861" y="7048461"/>
            <a:ext cx="283722" cy="76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Chart, line chart&#10;&#10;Description automatically generated">
            <a:extLst>
              <a:ext uri="{FF2B5EF4-FFF2-40B4-BE49-F238E27FC236}">
                <a16:creationId xmlns:a16="http://schemas.microsoft.com/office/drawing/2014/main" id="{B39BA91D-F77D-2D49-B77D-19B0D25259F9}"/>
              </a:ext>
            </a:extLst>
          </p:cNvPr>
          <p:cNvPicPr>
            <a:picLocks noChangeAspect="1"/>
          </p:cNvPicPr>
          <p:nvPr/>
        </p:nvPicPr>
        <p:blipFill>
          <a:blip r:embed="rId3"/>
          <a:stretch>
            <a:fillRect/>
          </a:stretch>
        </p:blipFill>
        <p:spPr>
          <a:xfrm>
            <a:off x="3599552" y="5739434"/>
            <a:ext cx="3131827" cy="2348870"/>
          </a:xfrm>
          <a:prstGeom prst="rect">
            <a:avLst/>
          </a:prstGeom>
        </p:spPr>
      </p:pic>
      <p:sp>
        <p:nvSpPr>
          <p:cNvPr id="45" name="Rectangle 44">
            <a:extLst>
              <a:ext uri="{FF2B5EF4-FFF2-40B4-BE49-F238E27FC236}">
                <a16:creationId xmlns:a16="http://schemas.microsoft.com/office/drawing/2014/main" id="{DF477074-9CC3-EC40-91DE-E8492BAF4A67}"/>
              </a:ext>
            </a:extLst>
          </p:cNvPr>
          <p:cNvSpPr/>
          <p:nvPr/>
        </p:nvSpPr>
        <p:spPr>
          <a:xfrm>
            <a:off x="5626326" y="6742063"/>
            <a:ext cx="299953" cy="45719"/>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95D8DEB-E045-7842-93C2-5785EDB4FB03}"/>
              </a:ext>
            </a:extLst>
          </p:cNvPr>
          <p:cNvSpPr/>
          <p:nvPr/>
        </p:nvSpPr>
        <p:spPr>
          <a:xfrm>
            <a:off x="5999657" y="6636011"/>
            <a:ext cx="304827" cy="45719"/>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BFBADF3-B62B-9E4E-ABBA-CF5D08D9F7E0}"/>
              </a:ext>
            </a:extLst>
          </p:cNvPr>
          <p:cNvSpPr/>
          <p:nvPr/>
        </p:nvSpPr>
        <p:spPr>
          <a:xfrm>
            <a:off x="5410610" y="7401410"/>
            <a:ext cx="100134" cy="45719"/>
          </a:xfrm>
          <a:prstGeom prst="rect">
            <a:avLst/>
          </a:prstGeom>
          <a:solidFill>
            <a:srgbClr val="FEAE82"/>
          </a:solidFill>
          <a:ln>
            <a:solidFill>
              <a:srgbClr val="FF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1BDC7EB1-D7D8-3F47-B41C-85D077882F5A}"/>
              </a:ext>
            </a:extLst>
          </p:cNvPr>
          <p:cNvCxnSpPr>
            <a:cxnSpLocks/>
          </p:cNvCxnSpPr>
          <p:nvPr/>
        </p:nvCxnSpPr>
        <p:spPr>
          <a:xfrm>
            <a:off x="5231543" y="6849626"/>
            <a:ext cx="307421" cy="1"/>
          </a:xfrm>
          <a:prstGeom prst="line">
            <a:avLst/>
          </a:prstGeom>
          <a:ln>
            <a:solidFill>
              <a:srgbClr val="FF5C41"/>
            </a:solidFill>
          </a:ln>
        </p:spPr>
        <p:style>
          <a:lnRef idx="2">
            <a:schemeClr val="accent2"/>
          </a:lnRef>
          <a:fillRef idx="0">
            <a:schemeClr val="accent2"/>
          </a:fillRef>
          <a:effectRef idx="1">
            <a:schemeClr val="accent2"/>
          </a:effectRef>
          <a:fontRef idx="minor">
            <a:schemeClr val="tx1"/>
          </a:fontRef>
        </p:style>
      </p:cxnSp>
      <p:sp>
        <p:nvSpPr>
          <p:cNvPr id="49" name="TextBox 48">
            <a:extLst>
              <a:ext uri="{FF2B5EF4-FFF2-40B4-BE49-F238E27FC236}">
                <a16:creationId xmlns:a16="http://schemas.microsoft.com/office/drawing/2014/main" id="{24FBD6BB-5D1A-2243-8CA6-E865CBF4FE1B}"/>
              </a:ext>
            </a:extLst>
          </p:cNvPr>
          <p:cNvSpPr txBox="1"/>
          <p:nvPr/>
        </p:nvSpPr>
        <p:spPr>
          <a:xfrm>
            <a:off x="4148004" y="5201337"/>
            <a:ext cx="2352037" cy="577081"/>
          </a:xfrm>
          <a:prstGeom prst="rect">
            <a:avLst/>
          </a:prstGeom>
          <a:noFill/>
        </p:spPr>
        <p:txBody>
          <a:bodyPr wrap="square" rtlCol="0">
            <a:spAutoFit/>
          </a:bodyPr>
          <a:lstStyle/>
          <a:p>
            <a:pPr algn="ctr"/>
            <a:r>
              <a:rPr lang="en-US" sz="1050" b="1" dirty="0"/>
              <a:t>Hypothetical Financial Position if Discretionary Revenue from </a:t>
            </a:r>
          </a:p>
          <a:p>
            <a:pPr algn="ctr"/>
            <a:r>
              <a:rPr lang="en-US" sz="1050" b="1" dirty="0"/>
              <a:t>Top Three Sources Only </a:t>
            </a:r>
          </a:p>
        </p:txBody>
      </p:sp>
      <p:sp>
        <p:nvSpPr>
          <p:cNvPr id="50" name="TextBox 49">
            <a:extLst>
              <a:ext uri="{FF2B5EF4-FFF2-40B4-BE49-F238E27FC236}">
                <a16:creationId xmlns:a16="http://schemas.microsoft.com/office/drawing/2014/main" id="{77EADA58-5123-BF43-9AFA-8C720929A0EF}"/>
              </a:ext>
            </a:extLst>
          </p:cNvPr>
          <p:cNvSpPr txBox="1"/>
          <p:nvPr/>
        </p:nvSpPr>
        <p:spPr>
          <a:xfrm>
            <a:off x="4433882" y="6853948"/>
            <a:ext cx="440101" cy="176972"/>
          </a:xfrm>
          <a:prstGeom prst="rect">
            <a:avLst/>
          </a:prstGeom>
          <a:noFill/>
        </p:spPr>
        <p:txBody>
          <a:bodyPr wrap="square" rtlCol="0">
            <a:spAutoFit/>
          </a:bodyPr>
          <a:lstStyle/>
          <a:p>
            <a:r>
              <a:rPr lang="en-US" sz="550" dirty="0"/>
              <a:t>$3.68M</a:t>
            </a:r>
          </a:p>
        </p:txBody>
      </p:sp>
      <p:sp>
        <p:nvSpPr>
          <p:cNvPr id="51" name="TextBox 50">
            <a:extLst>
              <a:ext uri="{FF2B5EF4-FFF2-40B4-BE49-F238E27FC236}">
                <a16:creationId xmlns:a16="http://schemas.microsoft.com/office/drawing/2014/main" id="{4FF3B107-456F-424F-B018-9C29A0C41063}"/>
              </a:ext>
            </a:extLst>
          </p:cNvPr>
          <p:cNvSpPr txBox="1"/>
          <p:nvPr/>
        </p:nvSpPr>
        <p:spPr>
          <a:xfrm>
            <a:off x="4820197" y="6765347"/>
            <a:ext cx="440101" cy="176972"/>
          </a:xfrm>
          <a:prstGeom prst="rect">
            <a:avLst/>
          </a:prstGeom>
          <a:noFill/>
        </p:spPr>
        <p:txBody>
          <a:bodyPr wrap="square" rtlCol="0">
            <a:spAutoFit/>
          </a:bodyPr>
          <a:lstStyle/>
          <a:p>
            <a:r>
              <a:rPr lang="en-US" sz="550" dirty="0"/>
              <a:t>$2.71M</a:t>
            </a:r>
          </a:p>
        </p:txBody>
      </p:sp>
      <p:sp>
        <p:nvSpPr>
          <p:cNvPr id="52" name="TextBox 51">
            <a:extLst>
              <a:ext uri="{FF2B5EF4-FFF2-40B4-BE49-F238E27FC236}">
                <a16:creationId xmlns:a16="http://schemas.microsoft.com/office/drawing/2014/main" id="{A21DBDEC-B07E-8346-8C27-BC6860B7D536}"/>
              </a:ext>
            </a:extLst>
          </p:cNvPr>
          <p:cNvSpPr txBox="1"/>
          <p:nvPr/>
        </p:nvSpPr>
        <p:spPr>
          <a:xfrm>
            <a:off x="5199421" y="6825603"/>
            <a:ext cx="514269" cy="176972"/>
          </a:xfrm>
          <a:prstGeom prst="rect">
            <a:avLst/>
          </a:prstGeom>
          <a:noFill/>
        </p:spPr>
        <p:txBody>
          <a:bodyPr wrap="square" rtlCol="0">
            <a:spAutoFit/>
          </a:bodyPr>
          <a:lstStyle/>
          <a:p>
            <a:r>
              <a:rPr lang="en-US" sz="550" dirty="0"/>
              <a:t>($0.88)M</a:t>
            </a:r>
          </a:p>
        </p:txBody>
      </p:sp>
      <p:sp>
        <p:nvSpPr>
          <p:cNvPr id="53" name="TextBox 52">
            <a:extLst>
              <a:ext uri="{FF2B5EF4-FFF2-40B4-BE49-F238E27FC236}">
                <a16:creationId xmlns:a16="http://schemas.microsoft.com/office/drawing/2014/main" id="{E1BFD74C-2025-2841-80C6-2BFC0443FB26}"/>
              </a:ext>
            </a:extLst>
          </p:cNvPr>
          <p:cNvSpPr txBox="1"/>
          <p:nvPr/>
        </p:nvSpPr>
        <p:spPr>
          <a:xfrm>
            <a:off x="5571562" y="6758267"/>
            <a:ext cx="514269" cy="176972"/>
          </a:xfrm>
          <a:prstGeom prst="rect">
            <a:avLst/>
          </a:prstGeom>
          <a:noFill/>
        </p:spPr>
        <p:txBody>
          <a:bodyPr wrap="square" rtlCol="0">
            <a:spAutoFit/>
          </a:bodyPr>
          <a:lstStyle/>
          <a:p>
            <a:r>
              <a:rPr lang="en-US" sz="550" dirty="0"/>
              <a:t>($4.72)M</a:t>
            </a:r>
          </a:p>
        </p:txBody>
      </p:sp>
      <p:sp>
        <p:nvSpPr>
          <p:cNvPr id="54" name="TextBox 53">
            <a:extLst>
              <a:ext uri="{FF2B5EF4-FFF2-40B4-BE49-F238E27FC236}">
                <a16:creationId xmlns:a16="http://schemas.microsoft.com/office/drawing/2014/main" id="{FDD59355-9CFA-2C49-8932-C7D0D40A11FC}"/>
              </a:ext>
            </a:extLst>
          </p:cNvPr>
          <p:cNvSpPr txBox="1"/>
          <p:nvPr/>
        </p:nvSpPr>
        <p:spPr>
          <a:xfrm>
            <a:off x="5932766" y="6660590"/>
            <a:ext cx="514269" cy="176972"/>
          </a:xfrm>
          <a:prstGeom prst="rect">
            <a:avLst/>
          </a:prstGeom>
          <a:noFill/>
        </p:spPr>
        <p:txBody>
          <a:bodyPr wrap="square" rtlCol="0">
            <a:spAutoFit/>
          </a:bodyPr>
          <a:lstStyle/>
          <a:p>
            <a:r>
              <a:rPr lang="en-US" sz="550" dirty="0"/>
              <a:t>($5.44)M</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D81C50C5-D9F3-5141-A138-B6E1B5F5EAE5}"/>
              </a:ext>
            </a:extLst>
          </p:cNvPr>
          <p:cNvSpPr txBox="1"/>
          <p:nvPr/>
        </p:nvSpPr>
        <p:spPr>
          <a:xfrm>
            <a:off x="989607" y="1432755"/>
            <a:ext cx="5399934" cy="2800767"/>
          </a:xfrm>
          <a:prstGeom prst="rect">
            <a:avLst/>
          </a:prstGeom>
          <a:noFill/>
        </p:spPr>
        <p:txBody>
          <a:bodyPr wrap="square" rtlCol="0">
            <a:spAutoFit/>
          </a:bodyPr>
          <a:lstStyle/>
          <a:p>
            <a:r>
              <a:rPr lang="en-US" sz="1100" b="1"/>
              <a:t>Key </a:t>
            </a:r>
            <a:r>
              <a:rPr lang="en-US" sz="1100" b="1" dirty="0"/>
              <a:t>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r>
              <a:rPr lang="en-US" sz="1100" dirty="0"/>
              <a:t> </a:t>
            </a:r>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r>
              <a:rPr lang="en-US" sz="1100" dirty="0"/>
              <a:t> </a:t>
            </a:r>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4716"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0127"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24999" y="2780465"/>
            <a:ext cx="288195" cy="1838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847578487"/>
              </p:ext>
            </p:extLst>
          </p:nvPr>
        </p:nvGraphicFramePr>
        <p:xfrm>
          <a:off x="1128074" y="2164965"/>
          <a:ext cx="5111862" cy="1676586"/>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444970">
                <a:tc>
                  <a:txBody>
                    <a:bodyPr/>
                    <a:lstStyle/>
                    <a:p>
                      <a:pPr algn="ctr"/>
                      <a:r>
                        <a:rPr lang="en-US" sz="800" b="0" dirty="0">
                          <a:solidFill>
                            <a:schemeClr val="tx1"/>
                          </a:solidFill>
                        </a:rPr>
                        <a:t>Fiscal Year</a:t>
                      </a:r>
                    </a:p>
                  </a:txBody>
                  <a:tcPr anchor="ctr">
                    <a:solidFill>
                      <a:srgbClr val="698CB0">
                        <a:alpha val="76078"/>
                      </a:srgbClr>
                    </a:solidFill>
                  </a:tcPr>
                </a:tc>
                <a:tc>
                  <a:txBody>
                    <a:bodyPr/>
                    <a:lstStyle/>
                    <a:p>
                      <a:pPr algn="ctr"/>
                      <a:r>
                        <a:rPr lang="en-US" sz="800" b="0" dirty="0">
                          <a:solidFill>
                            <a:schemeClr val="tx1"/>
                          </a:solidFill>
                        </a:rPr>
                        <a:t>Property Tax Revenue</a:t>
                      </a:r>
                    </a:p>
                  </a:txBody>
                  <a:tcPr anchor="ctr">
                    <a:solidFill>
                      <a:srgbClr val="698CB0">
                        <a:alpha val="76078"/>
                      </a:srgbClr>
                    </a:solidFill>
                  </a:tcPr>
                </a:tc>
                <a:tc>
                  <a:txBody>
                    <a:bodyPr/>
                    <a:lstStyle/>
                    <a:p>
                      <a:pPr algn="ctr"/>
                      <a:r>
                        <a:rPr lang="en-US" sz="800" b="0" dirty="0">
                          <a:solidFill>
                            <a:schemeClr val="tx1"/>
                          </a:solidFill>
                        </a:rPr>
                        <a:t>Transient Occupancy Tax Revenue</a:t>
                      </a:r>
                    </a:p>
                  </a:txBody>
                  <a:tcPr anchor="ctr">
                    <a:solidFill>
                      <a:srgbClr val="698CB0">
                        <a:alpha val="76078"/>
                      </a:srgbClr>
                    </a:solidFill>
                  </a:tcPr>
                </a:tc>
                <a:tc>
                  <a:txBody>
                    <a:bodyPr/>
                    <a:lstStyle/>
                    <a:p>
                      <a:pPr algn="ctr"/>
                      <a:r>
                        <a:rPr lang="en-US" sz="800" b="0" dirty="0">
                          <a:solidFill>
                            <a:schemeClr val="tx1"/>
                          </a:solidFill>
                        </a:rPr>
                        <a:t>Sales Tax Revenue</a:t>
                      </a:r>
                    </a:p>
                  </a:txBody>
                  <a:tcPr anchor="ctr">
                    <a:solidFill>
                      <a:srgbClr val="698CB0">
                        <a:alpha val="76078"/>
                      </a:srgbClr>
                    </a:solidFill>
                  </a:tcPr>
                </a:tc>
                <a:tc>
                  <a:txBody>
                    <a:bodyPr/>
                    <a:lstStyle/>
                    <a:p>
                      <a:pPr algn="ctr"/>
                      <a:r>
                        <a:rPr lang="en-US" sz="800" b="0" dirty="0">
                          <a:solidFill>
                            <a:schemeClr val="tx1"/>
                          </a:solidFill>
                        </a:rPr>
                        <a:t>Other </a:t>
                      </a:r>
                    </a:p>
                    <a:p>
                      <a:pPr algn="ctr"/>
                      <a:r>
                        <a:rPr lang="en-US" sz="800" b="0" dirty="0">
                          <a:solidFill>
                            <a:schemeClr val="tx1"/>
                          </a:solidFill>
                        </a:rPr>
                        <a:t>Revenue</a:t>
                      </a:r>
                    </a:p>
                  </a:txBody>
                  <a:tcPr anchor="ctr">
                    <a:solidFill>
                      <a:srgbClr val="698CB0">
                        <a:alpha val="76078"/>
                      </a:srgbClr>
                    </a:solidFill>
                  </a:tcPr>
                </a:tc>
                <a:tc>
                  <a:txBody>
                    <a:bodyPr/>
                    <a:lstStyle/>
                    <a:p>
                      <a:pPr algn="ctr"/>
                      <a:r>
                        <a:rPr lang="en-US" sz="800" b="0" dirty="0">
                          <a:solidFill>
                            <a:schemeClr val="tx1"/>
                          </a:solidFill>
                        </a:rPr>
                        <a:t>Total </a:t>
                      </a:r>
                    </a:p>
                    <a:p>
                      <a:pPr algn="ctr"/>
                      <a:r>
                        <a:rPr lang="en-US" sz="800" b="0" dirty="0">
                          <a:solidFill>
                            <a:schemeClr val="tx1"/>
                          </a:solidFill>
                        </a:rPr>
                        <a:t>Revenue</a:t>
                      </a:r>
                    </a:p>
                  </a:txBody>
                  <a:tcPr anchor="ctr">
                    <a:solidFill>
                      <a:srgbClr val="698CB0">
                        <a:alpha val="76078"/>
                      </a:srgbClr>
                    </a:solidFill>
                  </a:tcPr>
                </a:tc>
                <a:extLst>
                  <a:ext uri="{0D108BD9-81ED-4DB2-BD59-A6C34878D82A}">
                    <a16:rowId xmlns:a16="http://schemas.microsoft.com/office/drawing/2014/main" val="3582648064"/>
                  </a:ext>
                </a:extLst>
              </a:tr>
              <a:tr h="203231">
                <a:tc>
                  <a:txBody>
                    <a:bodyPr/>
                    <a:lstStyle/>
                    <a:p>
                      <a:pPr algn="ctr"/>
                      <a:r>
                        <a:rPr lang="en-US" sz="700" b="0" dirty="0">
                          <a:solidFill>
                            <a:schemeClr val="tx1"/>
                          </a:solidFill>
                        </a:rPr>
                        <a:t>2020-2021</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3231">
                <a:tc>
                  <a:txBody>
                    <a:bodyPr/>
                    <a:lstStyle/>
                    <a:p>
                      <a:pPr algn="ctr"/>
                      <a:r>
                        <a:rPr lang="en-US" sz="700" b="0" dirty="0">
                          <a:solidFill>
                            <a:schemeClr val="tx1"/>
                          </a:solidFill>
                        </a:rPr>
                        <a:t>2021-2022</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3231">
                <a:tc>
                  <a:txBody>
                    <a:bodyPr/>
                    <a:lstStyle/>
                    <a:p>
                      <a:pPr algn="ctr"/>
                      <a:r>
                        <a:rPr lang="en-US" sz="700" b="0" dirty="0">
                          <a:solidFill>
                            <a:schemeClr val="tx1"/>
                          </a:solidFill>
                        </a:rPr>
                        <a:t>2022-2023</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3231">
                <a:tc>
                  <a:txBody>
                    <a:bodyPr/>
                    <a:lstStyle/>
                    <a:p>
                      <a:pPr algn="ctr"/>
                      <a:r>
                        <a:rPr lang="en-US" sz="700" b="0" dirty="0">
                          <a:solidFill>
                            <a:schemeClr val="tx1"/>
                          </a:solidFill>
                        </a:rPr>
                        <a:t>2023-2024</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3231">
                <a:tc>
                  <a:txBody>
                    <a:bodyPr/>
                    <a:lstStyle/>
                    <a:p>
                      <a:pPr algn="ctr"/>
                      <a:r>
                        <a:rPr lang="en-US" sz="700" b="0" dirty="0">
                          <a:solidFill>
                            <a:schemeClr val="tx1"/>
                          </a:solidFill>
                        </a:rPr>
                        <a:t>2024-2025</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3231">
                <a:tc>
                  <a:txBody>
                    <a:bodyPr/>
                    <a:lstStyle/>
                    <a:p>
                      <a:pPr algn="ctr"/>
                      <a:r>
                        <a:rPr lang="en-US" sz="700" b="0" dirty="0">
                          <a:solidFill>
                            <a:schemeClr val="tx1"/>
                          </a:solidFill>
                        </a:rPr>
                        <a:t>2025-2026</a:t>
                      </a:r>
                    </a:p>
                  </a:txBody>
                  <a:tcPr anchor="ctr">
                    <a:solidFill>
                      <a:srgbClr val="698CB0">
                        <a:alpha val="7607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52510" y="1645670"/>
            <a:ext cx="5210180" cy="430887"/>
          </a:xfrm>
          <a:prstGeom prst="rect">
            <a:avLst/>
          </a:prstGeom>
          <a:noFill/>
        </p:spPr>
        <p:txBody>
          <a:bodyPr wrap="square" rtlCol="0">
            <a:spAutoFit/>
          </a:bodyPr>
          <a:lstStyle/>
          <a:p>
            <a:pPr algn="ctr"/>
            <a:r>
              <a:rPr lang="en-US" sz="1100" b="1" dirty="0"/>
              <a:t>Discretionary General Fund </a:t>
            </a:r>
          </a:p>
          <a:p>
            <a:pPr algn="ctr"/>
            <a:r>
              <a:rPr lang="en-US" sz="1100" b="1" dirty="0"/>
              <a:t>    Projected Revenue by Source (In Millions of Dollars)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
        <p:nvSpPr>
          <p:cNvPr id="12" name="TextBox 11">
            <a:extLst>
              <a:ext uri="{FF2B5EF4-FFF2-40B4-BE49-F238E27FC236}">
                <a16:creationId xmlns:a16="http://schemas.microsoft.com/office/drawing/2014/main" id="{97A27DCE-5B7A-D246-ADAE-F391EA51636B}"/>
              </a:ext>
            </a:extLst>
          </p:cNvPr>
          <p:cNvSpPr txBox="1"/>
          <p:nvPr/>
        </p:nvSpPr>
        <p:spPr>
          <a:xfrm>
            <a:off x="1085888" y="1580646"/>
            <a:ext cx="636713" cy="261610"/>
          </a:xfrm>
          <a:prstGeom prst="rect">
            <a:avLst/>
          </a:prstGeom>
          <a:noFill/>
        </p:spPr>
        <p:txBody>
          <a:bodyPr wrap="none" rtlCol="0">
            <a:spAutoFit/>
          </a:bodyPr>
          <a:lstStyle/>
          <a:p>
            <a:r>
              <a:rPr lang="en-US" sz="1100" dirty="0"/>
              <a:t>Table 1.</a:t>
            </a:r>
          </a:p>
        </p:txBody>
      </p: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4028</TotalTime>
  <Words>803</Words>
  <Application>Microsoft Macintosh PowerPoint</Application>
  <PresentationFormat>Custom</PresentationFormat>
  <Paragraphs>146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86</cp:revision>
  <dcterms:created xsi:type="dcterms:W3CDTF">2021-02-26T19:08:19Z</dcterms:created>
  <dcterms:modified xsi:type="dcterms:W3CDTF">2021-03-01T23:41:32Z</dcterms:modified>
</cp:coreProperties>
</file>