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1"/>
    <a:srgbClr val="FEAE82"/>
    <a:srgbClr val="FF0000"/>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95" d="100"/>
          <a:sy n="195" d="100"/>
        </p:scale>
        <p:origin x="-680" y="-6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3/1/21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3/1/21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3/1/21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411761"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98855"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93411"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929050"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80962"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417871"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402881"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71732"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802784"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702494"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
        <p:nvSpPr>
          <p:cNvPr id="55" name="TextBox 54">
            <a:extLst>
              <a:ext uri="{FF2B5EF4-FFF2-40B4-BE49-F238E27FC236}">
                <a16:creationId xmlns:a16="http://schemas.microsoft.com/office/drawing/2014/main" id="{8414053B-2618-E94C-842D-2B72DB535C2A}"/>
              </a:ext>
            </a:extLst>
          </p:cNvPr>
          <p:cNvSpPr txBox="1"/>
          <p:nvPr/>
        </p:nvSpPr>
        <p:spPr>
          <a:xfrm>
            <a:off x="1066220" y="2522692"/>
            <a:ext cx="405880" cy="230832"/>
          </a:xfrm>
          <a:prstGeom prst="rect">
            <a:avLst/>
          </a:prstGeom>
          <a:noFill/>
        </p:spPr>
        <p:txBody>
          <a:bodyPr wrap="none" rtlCol="0">
            <a:spAutoFit/>
          </a:bodyPr>
          <a:lstStyle/>
          <a:p>
            <a:r>
              <a:rPr lang="en-US" sz="900" dirty="0"/>
              <a:t>Fig.1</a:t>
            </a:r>
          </a:p>
        </p:txBody>
      </p:sp>
      <p:sp>
        <p:nvSpPr>
          <p:cNvPr id="56" name="TextBox 55">
            <a:extLst>
              <a:ext uri="{FF2B5EF4-FFF2-40B4-BE49-F238E27FC236}">
                <a16:creationId xmlns:a16="http://schemas.microsoft.com/office/drawing/2014/main" id="{562614B1-8734-F746-8EA9-53AE2A58510F}"/>
              </a:ext>
            </a:extLst>
          </p:cNvPr>
          <p:cNvSpPr txBox="1"/>
          <p:nvPr/>
        </p:nvSpPr>
        <p:spPr>
          <a:xfrm>
            <a:off x="1077148" y="6525527"/>
            <a:ext cx="405880" cy="230832"/>
          </a:xfrm>
          <a:prstGeom prst="rect">
            <a:avLst/>
          </a:prstGeom>
          <a:noFill/>
        </p:spPr>
        <p:txBody>
          <a:bodyPr wrap="none" rtlCol="0">
            <a:spAutoFit/>
          </a:bodyPr>
          <a:lstStyle/>
          <a:p>
            <a:r>
              <a:rPr lang="en-US" sz="900" dirty="0"/>
              <a:t>Fig.2</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339923"/>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a:t>
            </a:r>
          </a:p>
          <a:p>
            <a:r>
              <a:rPr lang="en-US" sz="1100" dirty="0"/>
              <a:t> </a:t>
            </a:r>
          </a:p>
          <a:p>
            <a:r>
              <a:rPr lang="en-US" sz="1100" b="1" dirty="0"/>
              <a:t>Transient Occupancy Tax (TOT)</a:t>
            </a:r>
            <a:endParaRPr lang="en-US" sz="1100" dirty="0"/>
          </a:p>
          <a:p>
            <a:r>
              <a:rPr lang="en-US" sz="1100" dirty="0"/>
              <a:t>As the state of the COVID-19 pandemic improves, Transient Occupancy Tax (TOT) revenue is expected to rebound significantly as tourism returns to (or approaches) pre-pandemic levels.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2021- 2022.</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those for primary revenue sources, 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213732"/>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FY 2023-2024 on (See Fig.4).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DB2ECB14-9D32-5044-92F3-E5A06C153901}"/>
              </a:ext>
            </a:extLst>
          </p:cNvPr>
          <p:cNvPicPr>
            <a:picLocks noChangeAspect="1"/>
          </p:cNvPicPr>
          <p:nvPr/>
        </p:nvPicPr>
        <p:blipFill>
          <a:blip r:embed="rId2"/>
          <a:stretch>
            <a:fillRect/>
          </a:stretch>
        </p:blipFill>
        <p:spPr>
          <a:xfrm>
            <a:off x="558797" y="2459688"/>
            <a:ext cx="3295461" cy="2471595"/>
          </a:xfrm>
          <a:prstGeom prst="rect">
            <a:avLst/>
          </a:prstGeom>
        </p:spPr>
      </p:pic>
      <p:pic>
        <p:nvPicPr>
          <p:cNvPr id="23" name="Picture 22" descr="Chart, line chart&#10;&#10;Description automatically generated">
            <a:extLst>
              <a:ext uri="{FF2B5EF4-FFF2-40B4-BE49-F238E27FC236}">
                <a16:creationId xmlns:a16="http://schemas.microsoft.com/office/drawing/2014/main" id="{1A0C6B51-D65E-EB48-A5D9-A7CAF74FB770}"/>
              </a:ext>
            </a:extLst>
          </p:cNvPr>
          <p:cNvPicPr>
            <a:picLocks noChangeAspect="1"/>
          </p:cNvPicPr>
          <p:nvPr/>
        </p:nvPicPr>
        <p:blipFill>
          <a:blip r:embed="rId3"/>
          <a:stretch>
            <a:fillRect/>
          </a:stretch>
        </p:blipFill>
        <p:spPr>
          <a:xfrm>
            <a:off x="3509652" y="2457892"/>
            <a:ext cx="3295461" cy="2471595"/>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1023551" y="3838060"/>
            <a:ext cx="571012" cy="176972"/>
          </a:xfrm>
          <a:prstGeom prst="rect">
            <a:avLst/>
          </a:prstGeom>
          <a:noFill/>
        </p:spPr>
        <p:txBody>
          <a:bodyPr wrap="square" rtlCol="0">
            <a:spAutoFit/>
          </a:bodyPr>
          <a:lstStyle/>
          <a:p>
            <a:r>
              <a:rPr lang="en-US" sz="55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1432813" y="3731050"/>
            <a:ext cx="441634" cy="176972"/>
          </a:xfrm>
          <a:prstGeom prst="rect">
            <a:avLst/>
          </a:prstGeom>
          <a:noFill/>
        </p:spPr>
        <p:txBody>
          <a:bodyPr wrap="square" rtlCol="0">
            <a:spAutoFit/>
          </a:bodyPr>
          <a:lstStyle/>
          <a:p>
            <a:r>
              <a:rPr lang="en-US" sz="55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1325037" y="2185494"/>
            <a:ext cx="1912220" cy="415498"/>
          </a:xfrm>
          <a:prstGeom prst="rect">
            <a:avLst/>
          </a:prstGeom>
          <a:noFill/>
        </p:spPr>
        <p:txBody>
          <a:bodyPr wrap="square" rtlCol="0">
            <a:spAutoFit/>
          </a:bodyPr>
          <a:lstStyle/>
          <a:p>
            <a:pPr algn="ctr"/>
            <a:r>
              <a:rPr lang="en-US" sz="1050" b="1" dirty="0"/>
              <a:t>Forecasted Financial Position</a:t>
            </a:r>
          </a:p>
          <a:p>
            <a:pPr algn="ctr"/>
            <a:r>
              <a:rPr lang="en-US" sz="1050" b="1" dirty="0"/>
              <a:t>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1831371" y="3589686"/>
            <a:ext cx="443871" cy="176972"/>
          </a:xfrm>
          <a:prstGeom prst="rect">
            <a:avLst/>
          </a:prstGeom>
          <a:noFill/>
        </p:spPr>
        <p:txBody>
          <a:bodyPr wrap="square" rtlCol="0">
            <a:spAutoFit/>
          </a:bodyPr>
          <a:lstStyle/>
          <a:p>
            <a:r>
              <a:rPr lang="en-US" sz="55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2221066" y="3413574"/>
            <a:ext cx="496447" cy="176972"/>
          </a:xfrm>
          <a:prstGeom prst="rect">
            <a:avLst/>
          </a:prstGeom>
          <a:noFill/>
        </p:spPr>
        <p:txBody>
          <a:bodyPr wrap="square" rtlCol="0">
            <a:spAutoFit/>
          </a:bodyPr>
          <a:lstStyle/>
          <a:p>
            <a:r>
              <a:rPr lang="en-US" sz="55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2623568" y="3283220"/>
            <a:ext cx="503043" cy="176972"/>
          </a:xfrm>
          <a:prstGeom prst="rect">
            <a:avLst/>
          </a:prstGeom>
          <a:noFill/>
        </p:spPr>
        <p:txBody>
          <a:bodyPr wrap="square" rtlCol="0">
            <a:spAutoFit/>
          </a:bodyPr>
          <a:lstStyle/>
          <a:p>
            <a:r>
              <a:rPr lang="en-US" sz="55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3045159" y="3063227"/>
            <a:ext cx="440101" cy="176972"/>
          </a:xfrm>
          <a:prstGeom prst="rect">
            <a:avLst/>
          </a:prstGeom>
          <a:noFill/>
        </p:spPr>
        <p:txBody>
          <a:bodyPr wrap="square" rtlCol="0">
            <a:spAutoFit/>
          </a:bodyPr>
          <a:lstStyle/>
          <a:p>
            <a:r>
              <a:rPr lang="en-US" sz="55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89607" y="5982540"/>
            <a:ext cx="5399934" cy="2800767"/>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4716"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0127"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24999" y="2780465"/>
            <a:ext cx="288195" cy="1838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3502824" y="3414477"/>
            <a:ext cx="127731" cy="67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E93113-7337-AC4C-ACCE-318F8446F0F0}"/>
              </a:ext>
            </a:extLst>
          </p:cNvPr>
          <p:cNvSpPr/>
          <p:nvPr/>
        </p:nvSpPr>
        <p:spPr>
          <a:xfrm>
            <a:off x="5640021" y="3699762"/>
            <a:ext cx="320040" cy="45719"/>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0989671-B2CE-284A-9D7B-C8C999604506}"/>
              </a:ext>
            </a:extLst>
          </p:cNvPr>
          <p:cNvSpPr/>
          <p:nvPr/>
        </p:nvSpPr>
        <p:spPr>
          <a:xfrm>
            <a:off x="6034824" y="3540785"/>
            <a:ext cx="320040" cy="73602"/>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99F0F7-57BA-C34D-8747-FB800E5EF845}"/>
              </a:ext>
            </a:extLst>
          </p:cNvPr>
          <p:cNvSpPr/>
          <p:nvPr/>
        </p:nvSpPr>
        <p:spPr>
          <a:xfrm>
            <a:off x="5387145" y="4399497"/>
            <a:ext cx="109728" cy="36576"/>
          </a:xfrm>
          <a:prstGeom prst="rect">
            <a:avLst/>
          </a:prstGeom>
          <a:solidFill>
            <a:srgbClr val="FEAE82"/>
          </a:solidFill>
          <a:ln>
            <a:solidFill>
              <a:srgbClr val="FF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FE861626-529C-4E4F-9345-C9B4EC4DFB61}"/>
              </a:ext>
            </a:extLst>
          </p:cNvPr>
          <p:cNvCxnSpPr>
            <a:cxnSpLocks/>
          </p:cNvCxnSpPr>
          <p:nvPr/>
        </p:nvCxnSpPr>
        <p:spPr>
          <a:xfrm>
            <a:off x="5248477" y="3849659"/>
            <a:ext cx="307421" cy="1"/>
          </a:xfrm>
          <a:prstGeom prst="line">
            <a:avLst/>
          </a:prstGeom>
          <a:ln>
            <a:solidFill>
              <a:srgbClr val="FF5C41"/>
            </a:solidFill>
          </a:ln>
        </p:spPr>
        <p:style>
          <a:lnRef idx="2">
            <a:schemeClr val="accent2"/>
          </a:lnRef>
          <a:fillRef idx="0">
            <a:schemeClr val="accent2"/>
          </a:fillRef>
          <a:effectRef idx="1">
            <a:schemeClr val="accent2"/>
          </a:effectRef>
          <a:fontRef idx="minor">
            <a:schemeClr val="tx1"/>
          </a:fontRef>
        </p:style>
      </p:cxnSp>
      <p:sp>
        <p:nvSpPr>
          <p:cNvPr id="56" name="TextBox 55">
            <a:extLst>
              <a:ext uri="{FF2B5EF4-FFF2-40B4-BE49-F238E27FC236}">
                <a16:creationId xmlns:a16="http://schemas.microsoft.com/office/drawing/2014/main" id="{BAC8389A-DD98-CC49-AA53-09A991FF63BA}"/>
              </a:ext>
            </a:extLst>
          </p:cNvPr>
          <p:cNvSpPr txBox="1"/>
          <p:nvPr/>
        </p:nvSpPr>
        <p:spPr>
          <a:xfrm>
            <a:off x="3925389" y="2226274"/>
            <a:ext cx="2831014" cy="253916"/>
          </a:xfrm>
          <a:prstGeom prst="rect">
            <a:avLst/>
          </a:prstGeom>
          <a:noFill/>
        </p:spPr>
        <p:txBody>
          <a:bodyPr wrap="square" rtlCol="0">
            <a:spAutoFit/>
          </a:bodyPr>
          <a:lstStyle/>
          <a:p>
            <a:pPr algn="ctr"/>
            <a:r>
              <a:rPr lang="en-US" sz="1050" b="1" dirty="0"/>
              <a:t>Expenditure against Primary Revenue Sources</a:t>
            </a:r>
          </a:p>
        </p:txBody>
      </p:sp>
      <p:sp>
        <p:nvSpPr>
          <p:cNvPr id="61" name="TextBox 60">
            <a:extLst>
              <a:ext uri="{FF2B5EF4-FFF2-40B4-BE49-F238E27FC236}">
                <a16:creationId xmlns:a16="http://schemas.microsoft.com/office/drawing/2014/main" id="{3C6474C6-68AA-EB4A-9A25-6DC29B738C2C}"/>
              </a:ext>
            </a:extLst>
          </p:cNvPr>
          <p:cNvSpPr txBox="1"/>
          <p:nvPr/>
        </p:nvSpPr>
        <p:spPr>
          <a:xfrm>
            <a:off x="4383083" y="3921712"/>
            <a:ext cx="440101" cy="176972"/>
          </a:xfrm>
          <a:prstGeom prst="rect">
            <a:avLst/>
          </a:prstGeom>
          <a:noFill/>
        </p:spPr>
        <p:txBody>
          <a:bodyPr wrap="square" rtlCol="0">
            <a:spAutoFit/>
          </a:bodyPr>
          <a:lstStyle/>
          <a:p>
            <a:r>
              <a:rPr lang="en-US" sz="550" dirty="0"/>
              <a:t>$3.68M</a:t>
            </a:r>
          </a:p>
        </p:txBody>
      </p:sp>
      <p:sp>
        <p:nvSpPr>
          <p:cNvPr id="62" name="TextBox 61">
            <a:extLst>
              <a:ext uri="{FF2B5EF4-FFF2-40B4-BE49-F238E27FC236}">
                <a16:creationId xmlns:a16="http://schemas.microsoft.com/office/drawing/2014/main" id="{66256F9F-3A5E-1647-9000-4B697EC802B3}"/>
              </a:ext>
            </a:extLst>
          </p:cNvPr>
          <p:cNvSpPr txBox="1"/>
          <p:nvPr/>
        </p:nvSpPr>
        <p:spPr>
          <a:xfrm>
            <a:off x="4811730" y="3799246"/>
            <a:ext cx="440101" cy="176972"/>
          </a:xfrm>
          <a:prstGeom prst="rect">
            <a:avLst/>
          </a:prstGeom>
          <a:noFill/>
        </p:spPr>
        <p:txBody>
          <a:bodyPr wrap="square" rtlCol="0">
            <a:spAutoFit/>
          </a:bodyPr>
          <a:lstStyle/>
          <a:p>
            <a:r>
              <a:rPr lang="en-US" sz="550" dirty="0"/>
              <a:t>$2.71M</a:t>
            </a:r>
          </a:p>
        </p:txBody>
      </p:sp>
      <p:sp>
        <p:nvSpPr>
          <p:cNvPr id="63" name="TextBox 62">
            <a:extLst>
              <a:ext uri="{FF2B5EF4-FFF2-40B4-BE49-F238E27FC236}">
                <a16:creationId xmlns:a16="http://schemas.microsoft.com/office/drawing/2014/main" id="{775D1599-2538-7D4E-9174-B3C132C65BD2}"/>
              </a:ext>
            </a:extLst>
          </p:cNvPr>
          <p:cNvSpPr txBox="1"/>
          <p:nvPr/>
        </p:nvSpPr>
        <p:spPr>
          <a:xfrm>
            <a:off x="5207888" y="3817169"/>
            <a:ext cx="514269" cy="176972"/>
          </a:xfrm>
          <a:prstGeom prst="rect">
            <a:avLst/>
          </a:prstGeom>
          <a:noFill/>
        </p:spPr>
        <p:txBody>
          <a:bodyPr wrap="square" rtlCol="0">
            <a:spAutoFit/>
          </a:bodyPr>
          <a:lstStyle/>
          <a:p>
            <a:r>
              <a:rPr lang="en-US" sz="550" dirty="0"/>
              <a:t>($0.88)M</a:t>
            </a:r>
          </a:p>
        </p:txBody>
      </p:sp>
      <p:sp>
        <p:nvSpPr>
          <p:cNvPr id="64" name="TextBox 63">
            <a:extLst>
              <a:ext uri="{FF2B5EF4-FFF2-40B4-BE49-F238E27FC236}">
                <a16:creationId xmlns:a16="http://schemas.microsoft.com/office/drawing/2014/main" id="{45FA7E6E-0BA8-4D4A-9178-2D0BE4BD3925}"/>
              </a:ext>
            </a:extLst>
          </p:cNvPr>
          <p:cNvSpPr txBox="1"/>
          <p:nvPr/>
        </p:nvSpPr>
        <p:spPr>
          <a:xfrm>
            <a:off x="5613897" y="3715966"/>
            <a:ext cx="514269" cy="176972"/>
          </a:xfrm>
          <a:prstGeom prst="rect">
            <a:avLst/>
          </a:prstGeom>
          <a:noFill/>
        </p:spPr>
        <p:txBody>
          <a:bodyPr wrap="square" rtlCol="0">
            <a:spAutoFit/>
          </a:bodyPr>
          <a:lstStyle/>
          <a:p>
            <a:r>
              <a:rPr lang="en-US" sz="550" dirty="0"/>
              <a:t>($4.72)M</a:t>
            </a:r>
          </a:p>
        </p:txBody>
      </p:sp>
      <p:sp>
        <p:nvSpPr>
          <p:cNvPr id="65" name="TextBox 64">
            <a:extLst>
              <a:ext uri="{FF2B5EF4-FFF2-40B4-BE49-F238E27FC236}">
                <a16:creationId xmlns:a16="http://schemas.microsoft.com/office/drawing/2014/main" id="{F40D61FD-28AF-2249-8583-D8DDC0831C0C}"/>
              </a:ext>
            </a:extLst>
          </p:cNvPr>
          <p:cNvSpPr txBox="1"/>
          <p:nvPr/>
        </p:nvSpPr>
        <p:spPr>
          <a:xfrm>
            <a:off x="5993126" y="3586410"/>
            <a:ext cx="514269" cy="176972"/>
          </a:xfrm>
          <a:prstGeom prst="rect">
            <a:avLst/>
          </a:prstGeom>
          <a:noFill/>
        </p:spPr>
        <p:txBody>
          <a:bodyPr wrap="square" rtlCol="0">
            <a:spAutoFit/>
          </a:bodyPr>
          <a:lstStyle/>
          <a:p>
            <a:r>
              <a:rPr lang="en-US" sz="550" dirty="0"/>
              <a:t>($5.44)M</a:t>
            </a:r>
          </a:p>
        </p:txBody>
      </p:sp>
      <p:sp>
        <p:nvSpPr>
          <p:cNvPr id="24" name="TextBox 23">
            <a:extLst>
              <a:ext uri="{FF2B5EF4-FFF2-40B4-BE49-F238E27FC236}">
                <a16:creationId xmlns:a16="http://schemas.microsoft.com/office/drawing/2014/main" id="{5EB46429-A79D-9340-83A8-5F12437FD2FE}"/>
              </a:ext>
            </a:extLst>
          </p:cNvPr>
          <p:cNvSpPr txBox="1"/>
          <p:nvPr/>
        </p:nvSpPr>
        <p:spPr>
          <a:xfrm>
            <a:off x="862382" y="1733034"/>
            <a:ext cx="405880" cy="230832"/>
          </a:xfrm>
          <a:prstGeom prst="rect">
            <a:avLst/>
          </a:prstGeom>
          <a:noFill/>
        </p:spPr>
        <p:txBody>
          <a:bodyPr wrap="none" rtlCol="0">
            <a:spAutoFit/>
          </a:bodyPr>
          <a:lstStyle/>
          <a:p>
            <a:r>
              <a:rPr lang="en-US" sz="900" dirty="0"/>
              <a:t>Fig.3</a:t>
            </a:r>
          </a:p>
        </p:txBody>
      </p:sp>
      <p:sp>
        <p:nvSpPr>
          <p:cNvPr id="43" name="TextBox 42">
            <a:extLst>
              <a:ext uri="{FF2B5EF4-FFF2-40B4-BE49-F238E27FC236}">
                <a16:creationId xmlns:a16="http://schemas.microsoft.com/office/drawing/2014/main" id="{CA5316AF-5F26-2A40-9545-7132CA3C8240}"/>
              </a:ext>
            </a:extLst>
          </p:cNvPr>
          <p:cNvSpPr txBox="1"/>
          <p:nvPr/>
        </p:nvSpPr>
        <p:spPr>
          <a:xfrm>
            <a:off x="3924546" y="1715584"/>
            <a:ext cx="405880" cy="230832"/>
          </a:xfrm>
          <a:prstGeom prst="rect">
            <a:avLst/>
          </a:prstGeom>
          <a:noFill/>
        </p:spPr>
        <p:txBody>
          <a:bodyPr wrap="none" rtlCol="0">
            <a:spAutoFit/>
          </a:bodyPr>
          <a:lstStyle/>
          <a:p>
            <a:r>
              <a:rPr lang="en-US" sz="900" dirty="0"/>
              <a:t>Fig.4</a:t>
            </a:r>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4042</TotalTime>
  <Words>871</Words>
  <Application>Microsoft Macintosh PowerPoint</Application>
  <PresentationFormat>Custom</PresentationFormat>
  <Paragraphs>163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95</cp:revision>
  <dcterms:created xsi:type="dcterms:W3CDTF">2021-02-26T19:08:19Z</dcterms:created>
  <dcterms:modified xsi:type="dcterms:W3CDTF">2021-03-02T02:32:24Z</dcterms:modified>
</cp:coreProperties>
</file>