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61" r:id="rId2"/>
    <p:sldId id="259" r:id="rId3"/>
    <p:sldId id="258" r:id="rId4"/>
    <p:sldId id="262" r:id="rId5"/>
  </p:sldIdLst>
  <p:sldSz cx="7315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C41"/>
    <a:srgbClr val="FEAE82"/>
    <a:srgbClr val="FF0000"/>
    <a:srgbClr val="000000"/>
    <a:srgbClr val="698CB0"/>
    <a:srgbClr val="77A6BA"/>
    <a:srgbClr val="9CCDC9"/>
    <a:srgbClr val="03828B"/>
    <a:srgbClr val="FFC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1"/>
    <p:restoredTop sz="94180"/>
  </p:normalViewPr>
  <p:slideViewPr>
    <p:cSldViewPr snapToGrid="0" snapToObjects="1">
      <p:cViewPr>
        <p:scale>
          <a:sx n="195" d="100"/>
          <a:sy n="195" d="100"/>
        </p:scale>
        <p:origin x="-1000" y="-5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FE5F29-D8D1-3244-B06A-5087BF5F67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3683B8-D3D3-1D4D-B5C1-25DB73CB3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321E2-74D6-114F-8A3D-4A86FF097012}" type="datetimeFigureOut">
              <a:rPr lang="en-US" smtClean="0"/>
              <a:t>3/1/21</a:t>
            </a:fld>
            <a:endParaRPr lang="en-US"/>
          </a:p>
        </p:txBody>
      </p:sp>
      <p:sp>
        <p:nvSpPr>
          <p:cNvPr id="4" name="Footer Placeholder 3">
            <a:extLst>
              <a:ext uri="{FF2B5EF4-FFF2-40B4-BE49-F238E27FC236}">
                <a16:creationId xmlns:a16="http://schemas.microsoft.com/office/drawing/2014/main" id="{4C33CC97-F821-D140-A523-7E039B61D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29996-6FB5-4544-8A39-5F8E162701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FFBAAA-FBD8-7148-BBE7-C8482EB5F682}" type="slidenum">
              <a:rPr lang="en-US" smtClean="0"/>
              <a:t>‹#›</a:t>
            </a:fld>
            <a:endParaRPr lang="en-US"/>
          </a:p>
        </p:txBody>
      </p:sp>
    </p:spTree>
    <p:extLst>
      <p:ext uri="{BB962C8B-B14F-4D97-AF65-F5344CB8AC3E}">
        <p14:creationId xmlns:p14="http://schemas.microsoft.com/office/powerpoint/2010/main" val="2543756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35D55-8BBF-0947-B812-84DE2DD9E601}" type="datetimeFigureOut">
              <a:rPr lang="en-US" smtClean="0"/>
              <a:t>3/1/21</a:t>
            </a:fld>
            <a:endParaRPr lang="en-US"/>
          </a:p>
        </p:txBody>
      </p:sp>
      <p:sp>
        <p:nvSpPr>
          <p:cNvPr id="4" name="Slide Image Placeholder 3"/>
          <p:cNvSpPr>
            <a:spLocks noGrp="1" noRot="1" noChangeAspect="1"/>
          </p:cNvSpPr>
          <p:nvPr>
            <p:ph type="sldImg" idx="2"/>
          </p:nvPr>
        </p:nvSpPr>
        <p:spPr>
          <a:xfrm>
            <a:off x="2306638" y="1143000"/>
            <a:ext cx="2244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E0E4D-4A68-1346-AD06-8B598779661A}" type="slidenum">
              <a:rPr lang="en-US" smtClean="0"/>
              <a:t>‹#›</a:t>
            </a:fld>
            <a:endParaRPr lang="en-US"/>
          </a:p>
        </p:txBody>
      </p:sp>
    </p:spTree>
    <p:extLst>
      <p:ext uri="{BB962C8B-B14F-4D97-AF65-F5344CB8AC3E}">
        <p14:creationId xmlns:p14="http://schemas.microsoft.com/office/powerpoint/2010/main" val="27271481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6133"/>
            <a:ext cx="6217920" cy="35018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282989"/>
            <a:ext cx="5486400" cy="2428451"/>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31605-283A-4F40-AEE1-DB226DA6FD0B}"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08561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8AE3C-8583-7544-AEB6-A1ACDAC1AB30}"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5065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35517"/>
            <a:ext cx="157734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35517"/>
            <a:ext cx="464058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F06AA-AC49-844F-BFD6-1916B7DE1DCB}"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7418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2C6D4-F8A4-D64A-8F51-E94ADB96011E}"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30534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507618"/>
            <a:ext cx="6309360" cy="4184014"/>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731215"/>
            <a:ext cx="6309360" cy="2200274"/>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CCD53-7239-CE4D-A264-20DC69BEE69B}"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6499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50B1F-BFC0-5046-B71F-7460611BC633}"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26556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35519"/>
            <a:ext cx="63093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465706"/>
            <a:ext cx="3094672"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674110"/>
            <a:ext cx="309467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465706"/>
            <a:ext cx="3109913"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674110"/>
            <a:ext cx="3109913"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BDB8D-C12B-1D44-ABF4-549FAFFAE8A9}" type="datetime1">
              <a:rPr lang="en-US" smtClean="0"/>
              <a:t>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00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F4B45-B7D0-7840-A48D-72F775521984}" type="datetime1">
              <a:rPr lang="en-US" smtClean="0"/>
              <a:t>3/1/21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01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C35B-650E-C241-99F3-94C9A6FFC06F}" type="datetime1">
              <a:rPr lang="en-US" smtClean="0"/>
              <a:t>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21268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448226"/>
            <a:ext cx="3703320" cy="714798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369B183-C2D7-A84A-A0A6-53EA6B1AE7D5}"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8494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448226"/>
            <a:ext cx="3703320" cy="714798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6CFBCEF5-088F-E147-BF8F-58008B67C8AD}"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48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35519"/>
            <a:ext cx="63093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677584"/>
            <a:ext cx="63093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322649"/>
            <a:ext cx="1645920" cy="535517"/>
          </a:xfrm>
          <a:prstGeom prst="rect">
            <a:avLst/>
          </a:prstGeom>
        </p:spPr>
        <p:txBody>
          <a:bodyPr vert="horz" lIns="91440" tIns="45720" rIns="91440" bIns="45720" rtlCol="0" anchor="ctr"/>
          <a:lstStyle>
            <a:lvl1pPr algn="l">
              <a:defRPr sz="960">
                <a:solidFill>
                  <a:schemeClr val="tx1">
                    <a:tint val="75000"/>
                  </a:schemeClr>
                </a:solidFill>
              </a:defRPr>
            </a:lvl1pPr>
          </a:lstStyle>
          <a:p>
            <a:fld id="{F1AB5DB7-D2C4-0646-8868-DE04D8A7CAAA}" type="datetime1">
              <a:rPr lang="en-US" smtClean="0"/>
              <a:t>3/1/21</a:t>
            </a:fld>
            <a:endParaRPr lang="en-US"/>
          </a:p>
        </p:txBody>
      </p:sp>
      <p:sp>
        <p:nvSpPr>
          <p:cNvPr id="5" name="Footer Placeholder 4"/>
          <p:cNvSpPr>
            <a:spLocks noGrp="1"/>
          </p:cNvSpPr>
          <p:nvPr>
            <p:ph type="ftr" sz="quarter" idx="3"/>
          </p:nvPr>
        </p:nvSpPr>
        <p:spPr>
          <a:xfrm>
            <a:off x="2423160" y="9322649"/>
            <a:ext cx="2468880" cy="53551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322649"/>
            <a:ext cx="1645920" cy="535517"/>
          </a:xfrm>
          <a:prstGeom prst="rect">
            <a:avLst/>
          </a:prstGeom>
        </p:spPr>
        <p:txBody>
          <a:bodyPr vert="horz" lIns="91440" tIns="45720" rIns="91440" bIns="45720" rtlCol="0" anchor="ctr"/>
          <a:lstStyle>
            <a:lvl1pPr algn="r">
              <a:defRPr sz="960">
                <a:solidFill>
                  <a:schemeClr val="tx1">
                    <a:tint val="75000"/>
                  </a:schemeClr>
                </a:solidFill>
              </a:defRPr>
            </a:lvl1pPr>
          </a:lstStyle>
          <a:p>
            <a:fld id="{8BA97B5A-7B6F-AF47-B64D-32F8A81FB438}" type="slidenum">
              <a:rPr lang="en-US" smtClean="0"/>
              <a:t>‹#›</a:t>
            </a:fld>
            <a:endParaRPr lang="en-US"/>
          </a:p>
        </p:txBody>
      </p:sp>
    </p:spTree>
    <p:extLst>
      <p:ext uri="{BB962C8B-B14F-4D97-AF65-F5344CB8AC3E}">
        <p14:creationId xmlns:p14="http://schemas.microsoft.com/office/powerpoint/2010/main" val="402592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 bar chart&#10;&#10;Description automatically generated">
            <a:extLst>
              <a:ext uri="{FF2B5EF4-FFF2-40B4-BE49-F238E27FC236}">
                <a16:creationId xmlns:a16="http://schemas.microsoft.com/office/drawing/2014/main" id="{E6132544-DED6-1545-9455-D931B3F8D5D6}"/>
              </a:ext>
            </a:extLst>
          </p:cNvPr>
          <p:cNvPicPr>
            <a:picLocks noChangeAspect="1"/>
          </p:cNvPicPr>
          <p:nvPr/>
        </p:nvPicPr>
        <p:blipFill>
          <a:blip r:embed="rId2"/>
          <a:stretch>
            <a:fillRect/>
          </a:stretch>
        </p:blipFill>
        <p:spPr>
          <a:xfrm>
            <a:off x="1573969" y="2573019"/>
            <a:ext cx="4775200" cy="3581400"/>
          </a:xfrm>
          <a:prstGeom prst="rect">
            <a:avLst/>
          </a:prstGeom>
        </p:spPr>
      </p:pic>
      <p:sp>
        <p:nvSpPr>
          <p:cNvPr id="7" name="TextBox 6">
            <a:extLst>
              <a:ext uri="{FF2B5EF4-FFF2-40B4-BE49-F238E27FC236}">
                <a16:creationId xmlns:a16="http://schemas.microsoft.com/office/drawing/2014/main" id="{E97AFF97-F237-7741-847F-636212A25F6D}"/>
              </a:ext>
            </a:extLst>
          </p:cNvPr>
          <p:cNvSpPr txBox="1"/>
          <p:nvPr/>
        </p:nvSpPr>
        <p:spPr>
          <a:xfrm>
            <a:off x="2209211" y="3963211"/>
            <a:ext cx="566181" cy="203133"/>
          </a:xfrm>
          <a:prstGeom prst="rect">
            <a:avLst/>
          </a:prstGeom>
          <a:noFill/>
        </p:spPr>
        <p:txBody>
          <a:bodyPr wrap="none" rtlCol="0">
            <a:spAutoFit/>
          </a:bodyPr>
          <a:lstStyle/>
          <a:p>
            <a:pPr algn="ctr"/>
            <a:r>
              <a:rPr lang="en-US" sz="720" dirty="0"/>
              <a:t>$257.40M</a:t>
            </a:r>
          </a:p>
        </p:txBody>
      </p:sp>
      <p:sp>
        <p:nvSpPr>
          <p:cNvPr id="8" name="Oval 7">
            <a:extLst>
              <a:ext uri="{FF2B5EF4-FFF2-40B4-BE49-F238E27FC236}">
                <a16:creationId xmlns:a16="http://schemas.microsoft.com/office/drawing/2014/main" id="{9F76243C-AAD4-3442-9F70-FAFB1241400A}"/>
              </a:ext>
            </a:extLst>
          </p:cNvPr>
          <p:cNvSpPr/>
          <p:nvPr/>
        </p:nvSpPr>
        <p:spPr>
          <a:xfrm>
            <a:off x="2477773" y="3893447"/>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9" name="Oval 8">
            <a:extLst>
              <a:ext uri="{FF2B5EF4-FFF2-40B4-BE49-F238E27FC236}">
                <a16:creationId xmlns:a16="http://schemas.microsoft.com/office/drawing/2014/main" id="{AAED76B9-8F3F-6E48-A8F2-14D4E7E56121}"/>
              </a:ext>
            </a:extLst>
          </p:cNvPr>
          <p:cNvSpPr/>
          <p:nvPr/>
        </p:nvSpPr>
        <p:spPr>
          <a:xfrm>
            <a:off x="2945209" y="3828141"/>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0" name="Oval 9">
            <a:extLst>
              <a:ext uri="{FF2B5EF4-FFF2-40B4-BE49-F238E27FC236}">
                <a16:creationId xmlns:a16="http://schemas.microsoft.com/office/drawing/2014/main" id="{9E7C7A1B-55BC-A141-9791-D45F9B02D518}"/>
              </a:ext>
            </a:extLst>
          </p:cNvPr>
          <p:cNvSpPr/>
          <p:nvPr/>
        </p:nvSpPr>
        <p:spPr>
          <a:xfrm>
            <a:off x="3419828" y="375302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1" name="Oval 10">
            <a:extLst>
              <a:ext uri="{FF2B5EF4-FFF2-40B4-BE49-F238E27FC236}">
                <a16:creationId xmlns:a16="http://schemas.microsoft.com/office/drawing/2014/main" id="{878610D8-310A-3E4C-A97C-80B1F2C896EE}"/>
              </a:ext>
            </a:extLst>
          </p:cNvPr>
          <p:cNvSpPr/>
          <p:nvPr/>
        </p:nvSpPr>
        <p:spPr>
          <a:xfrm>
            <a:off x="3903153" y="3676824"/>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2" name="Oval 11">
            <a:extLst>
              <a:ext uri="{FF2B5EF4-FFF2-40B4-BE49-F238E27FC236}">
                <a16:creationId xmlns:a16="http://schemas.microsoft.com/office/drawing/2014/main" id="{CF8DD7BE-BB1F-E443-AB2F-BB16A8317DB9}"/>
              </a:ext>
            </a:extLst>
          </p:cNvPr>
          <p:cNvSpPr/>
          <p:nvPr/>
        </p:nvSpPr>
        <p:spPr>
          <a:xfrm>
            <a:off x="4346203" y="358973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4" name="TextBox 13">
            <a:extLst>
              <a:ext uri="{FF2B5EF4-FFF2-40B4-BE49-F238E27FC236}">
                <a16:creationId xmlns:a16="http://schemas.microsoft.com/office/drawing/2014/main" id="{B28E347B-BBBC-B143-BB4B-B1BCBA6ECF16}"/>
              </a:ext>
            </a:extLst>
          </p:cNvPr>
          <p:cNvSpPr txBox="1"/>
          <p:nvPr/>
        </p:nvSpPr>
        <p:spPr>
          <a:xfrm>
            <a:off x="2680323" y="3901072"/>
            <a:ext cx="566181" cy="203133"/>
          </a:xfrm>
          <a:prstGeom prst="rect">
            <a:avLst/>
          </a:prstGeom>
          <a:noFill/>
        </p:spPr>
        <p:txBody>
          <a:bodyPr wrap="none" rtlCol="0">
            <a:spAutoFit/>
          </a:bodyPr>
          <a:lstStyle/>
          <a:p>
            <a:pPr algn="ctr"/>
            <a:r>
              <a:rPr lang="en-US" sz="720" dirty="0"/>
              <a:t>$267.70M</a:t>
            </a:r>
          </a:p>
        </p:txBody>
      </p:sp>
      <p:sp>
        <p:nvSpPr>
          <p:cNvPr id="15" name="TextBox 14">
            <a:extLst>
              <a:ext uri="{FF2B5EF4-FFF2-40B4-BE49-F238E27FC236}">
                <a16:creationId xmlns:a16="http://schemas.microsoft.com/office/drawing/2014/main" id="{FA209027-401C-E14E-8E80-6C18CE9F8143}"/>
              </a:ext>
            </a:extLst>
          </p:cNvPr>
          <p:cNvSpPr txBox="1"/>
          <p:nvPr/>
        </p:nvSpPr>
        <p:spPr>
          <a:xfrm>
            <a:off x="3148890" y="3799837"/>
            <a:ext cx="566181" cy="203133"/>
          </a:xfrm>
          <a:prstGeom prst="rect">
            <a:avLst/>
          </a:prstGeom>
          <a:noFill/>
        </p:spPr>
        <p:txBody>
          <a:bodyPr wrap="none" rtlCol="0">
            <a:spAutoFit/>
          </a:bodyPr>
          <a:lstStyle/>
          <a:p>
            <a:pPr algn="ctr"/>
            <a:r>
              <a:rPr lang="en-US" sz="720" dirty="0"/>
              <a:t>$278.40M</a:t>
            </a:r>
          </a:p>
        </p:txBody>
      </p:sp>
      <p:sp>
        <p:nvSpPr>
          <p:cNvPr id="16" name="TextBox 15">
            <a:extLst>
              <a:ext uri="{FF2B5EF4-FFF2-40B4-BE49-F238E27FC236}">
                <a16:creationId xmlns:a16="http://schemas.microsoft.com/office/drawing/2014/main" id="{527D2077-AE60-F547-819B-8A7638139E96}"/>
              </a:ext>
            </a:extLst>
          </p:cNvPr>
          <p:cNvSpPr txBox="1"/>
          <p:nvPr/>
        </p:nvSpPr>
        <p:spPr>
          <a:xfrm>
            <a:off x="2224207" y="3404080"/>
            <a:ext cx="566181" cy="203133"/>
          </a:xfrm>
          <a:prstGeom prst="rect">
            <a:avLst/>
          </a:prstGeom>
          <a:noFill/>
        </p:spPr>
        <p:txBody>
          <a:bodyPr wrap="none" rtlCol="0">
            <a:spAutoFit/>
          </a:bodyPr>
          <a:lstStyle/>
          <a:p>
            <a:pPr algn="ctr"/>
            <a:r>
              <a:rPr lang="en-US" sz="720" dirty="0"/>
              <a:t>$310.13M</a:t>
            </a:r>
          </a:p>
        </p:txBody>
      </p:sp>
      <p:sp>
        <p:nvSpPr>
          <p:cNvPr id="17" name="TextBox 16">
            <a:extLst>
              <a:ext uri="{FF2B5EF4-FFF2-40B4-BE49-F238E27FC236}">
                <a16:creationId xmlns:a16="http://schemas.microsoft.com/office/drawing/2014/main" id="{FDE76306-5B22-9B43-9973-D6929913E6B5}"/>
              </a:ext>
            </a:extLst>
          </p:cNvPr>
          <p:cNvSpPr txBox="1"/>
          <p:nvPr/>
        </p:nvSpPr>
        <p:spPr>
          <a:xfrm>
            <a:off x="2691207" y="3306348"/>
            <a:ext cx="566181" cy="203133"/>
          </a:xfrm>
          <a:prstGeom prst="rect">
            <a:avLst/>
          </a:prstGeom>
          <a:noFill/>
        </p:spPr>
        <p:txBody>
          <a:bodyPr wrap="none" rtlCol="0">
            <a:spAutoFit/>
          </a:bodyPr>
          <a:lstStyle/>
          <a:p>
            <a:pPr algn="ctr"/>
            <a:r>
              <a:rPr lang="en-US" sz="720" dirty="0"/>
              <a:t>$324.09M</a:t>
            </a:r>
          </a:p>
        </p:txBody>
      </p:sp>
      <p:sp>
        <p:nvSpPr>
          <p:cNvPr id="18" name="TextBox 17">
            <a:extLst>
              <a:ext uri="{FF2B5EF4-FFF2-40B4-BE49-F238E27FC236}">
                <a16:creationId xmlns:a16="http://schemas.microsoft.com/office/drawing/2014/main" id="{CFA068EE-8232-8440-978C-D4E5365A21BD}"/>
              </a:ext>
            </a:extLst>
          </p:cNvPr>
          <p:cNvSpPr txBox="1"/>
          <p:nvPr/>
        </p:nvSpPr>
        <p:spPr>
          <a:xfrm>
            <a:off x="2546406" y="2492179"/>
            <a:ext cx="2124300" cy="415498"/>
          </a:xfrm>
          <a:prstGeom prst="rect">
            <a:avLst/>
          </a:prstGeom>
          <a:noFill/>
        </p:spPr>
        <p:txBody>
          <a:bodyPr wrap="none" rtlCol="0">
            <a:spAutoFit/>
          </a:bodyPr>
          <a:lstStyle/>
          <a:p>
            <a:pPr algn="ctr"/>
            <a:r>
              <a:rPr lang="en-US" sz="1050" b="1" dirty="0"/>
              <a:t>Discretionary General Fund</a:t>
            </a:r>
          </a:p>
          <a:p>
            <a:pPr algn="ctr"/>
            <a:r>
              <a:rPr lang="en-US" sz="1050" b="1" dirty="0"/>
              <a:t>Revenue and Expenditure Forecast</a:t>
            </a:r>
          </a:p>
        </p:txBody>
      </p:sp>
      <p:sp>
        <p:nvSpPr>
          <p:cNvPr id="25" name="Oval 24">
            <a:extLst>
              <a:ext uri="{FF2B5EF4-FFF2-40B4-BE49-F238E27FC236}">
                <a16:creationId xmlns:a16="http://schemas.microsoft.com/office/drawing/2014/main" id="{FCF16D24-E66F-BF45-9455-593DD509D842}"/>
              </a:ext>
            </a:extLst>
          </p:cNvPr>
          <p:cNvSpPr/>
          <p:nvPr/>
        </p:nvSpPr>
        <p:spPr>
          <a:xfrm>
            <a:off x="4818643" y="350591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9" name="TextBox 18">
            <a:extLst>
              <a:ext uri="{FF2B5EF4-FFF2-40B4-BE49-F238E27FC236}">
                <a16:creationId xmlns:a16="http://schemas.microsoft.com/office/drawing/2014/main" id="{218405AD-EA8A-2445-91F8-F98780574D7E}"/>
              </a:ext>
            </a:extLst>
          </p:cNvPr>
          <p:cNvSpPr txBox="1"/>
          <p:nvPr/>
        </p:nvSpPr>
        <p:spPr>
          <a:xfrm>
            <a:off x="3152683" y="3210055"/>
            <a:ext cx="566181" cy="203133"/>
          </a:xfrm>
          <a:prstGeom prst="rect">
            <a:avLst/>
          </a:prstGeom>
          <a:noFill/>
        </p:spPr>
        <p:txBody>
          <a:bodyPr wrap="none" rtlCol="0">
            <a:spAutoFit/>
          </a:bodyPr>
          <a:lstStyle/>
          <a:p>
            <a:pPr algn="ctr"/>
            <a:r>
              <a:rPr lang="en-US" sz="720" dirty="0"/>
              <a:t>$336.24M</a:t>
            </a:r>
          </a:p>
        </p:txBody>
      </p:sp>
      <p:sp>
        <p:nvSpPr>
          <p:cNvPr id="20" name="TextBox 19">
            <a:extLst>
              <a:ext uri="{FF2B5EF4-FFF2-40B4-BE49-F238E27FC236}">
                <a16:creationId xmlns:a16="http://schemas.microsoft.com/office/drawing/2014/main" id="{0B95C196-6886-524B-8755-4470DBFD571F}"/>
              </a:ext>
            </a:extLst>
          </p:cNvPr>
          <p:cNvSpPr txBox="1"/>
          <p:nvPr/>
        </p:nvSpPr>
        <p:spPr>
          <a:xfrm>
            <a:off x="3618349" y="3150791"/>
            <a:ext cx="566181" cy="203133"/>
          </a:xfrm>
          <a:prstGeom prst="rect">
            <a:avLst/>
          </a:prstGeom>
          <a:noFill/>
        </p:spPr>
        <p:txBody>
          <a:bodyPr wrap="none" rtlCol="0">
            <a:spAutoFit/>
          </a:bodyPr>
          <a:lstStyle/>
          <a:p>
            <a:pPr algn="ctr"/>
            <a:r>
              <a:rPr lang="en-US" sz="720" dirty="0"/>
              <a:t>$345.49M</a:t>
            </a:r>
          </a:p>
        </p:txBody>
      </p:sp>
      <p:sp>
        <p:nvSpPr>
          <p:cNvPr id="21" name="TextBox 20">
            <a:extLst>
              <a:ext uri="{FF2B5EF4-FFF2-40B4-BE49-F238E27FC236}">
                <a16:creationId xmlns:a16="http://schemas.microsoft.com/office/drawing/2014/main" id="{E646085E-E207-3B47-A7E2-3CFEA431019A}"/>
              </a:ext>
            </a:extLst>
          </p:cNvPr>
          <p:cNvSpPr txBox="1"/>
          <p:nvPr/>
        </p:nvSpPr>
        <p:spPr>
          <a:xfrm>
            <a:off x="4084015" y="3083058"/>
            <a:ext cx="566181" cy="203133"/>
          </a:xfrm>
          <a:prstGeom prst="rect">
            <a:avLst/>
          </a:prstGeom>
          <a:noFill/>
        </p:spPr>
        <p:txBody>
          <a:bodyPr wrap="none" rtlCol="0">
            <a:spAutoFit/>
          </a:bodyPr>
          <a:lstStyle/>
          <a:p>
            <a:pPr algn="ctr"/>
            <a:r>
              <a:rPr lang="en-US" sz="720" dirty="0"/>
              <a:t>$354.99M</a:t>
            </a:r>
          </a:p>
        </p:txBody>
      </p:sp>
      <p:sp>
        <p:nvSpPr>
          <p:cNvPr id="22" name="TextBox 21">
            <a:extLst>
              <a:ext uri="{FF2B5EF4-FFF2-40B4-BE49-F238E27FC236}">
                <a16:creationId xmlns:a16="http://schemas.microsoft.com/office/drawing/2014/main" id="{E53B696F-13A4-D548-990B-4FDA8D7940FC}"/>
              </a:ext>
            </a:extLst>
          </p:cNvPr>
          <p:cNvSpPr txBox="1"/>
          <p:nvPr/>
        </p:nvSpPr>
        <p:spPr>
          <a:xfrm>
            <a:off x="4558148" y="2981457"/>
            <a:ext cx="566181" cy="203133"/>
          </a:xfrm>
          <a:prstGeom prst="rect">
            <a:avLst/>
          </a:prstGeom>
          <a:noFill/>
        </p:spPr>
        <p:txBody>
          <a:bodyPr wrap="none" rtlCol="0">
            <a:spAutoFit/>
          </a:bodyPr>
          <a:lstStyle/>
          <a:p>
            <a:pPr algn="ctr"/>
            <a:r>
              <a:rPr lang="en-US" sz="720" dirty="0"/>
              <a:t>$369.19M</a:t>
            </a:r>
          </a:p>
        </p:txBody>
      </p:sp>
      <p:sp>
        <p:nvSpPr>
          <p:cNvPr id="26" name="TextBox 25">
            <a:extLst>
              <a:ext uri="{FF2B5EF4-FFF2-40B4-BE49-F238E27FC236}">
                <a16:creationId xmlns:a16="http://schemas.microsoft.com/office/drawing/2014/main" id="{8BA75822-EEC6-024A-AFCB-BAED1C684CFA}"/>
              </a:ext>
            </a:extLst>
          </p:cNvPr>
          <p:cNvSpPr txBox="1"/>
          <p:nvPr/>
        </p:nvSpPr>
        <p:spPr>
          <a:xfrm>
            <a:off x="3622689" y="3713484"/>
            <a:ext cx="566181" cy="203133"/>
          </a:xfrm>
          <a:prstGeom prst="rect">
            <a:avLst/>
          </a:prstGeom>
          <a:noFill/>
        </p:spPr>
        <p:txBody>
          <a:bodyPr wrap="none" rtlCol="0">
            <a:spAutoFit/>
          </a:bodyPr>
          <a:lstStyle/>
          <a:p>
            <a:pPr algn="ctr"/>
            <a:r>
              <a:rPr lang="en-US" sz="720" dirty="0"/>
              <a:t>$289.54M</a:t>
            </a:r>
          </a:p>
        </p:txBody>
      </p:sp>
      <p:sp>
        <p:nvSpPr>
          <p:cNvPr id="27" name="TextBox 26">
            <a:extLst>
              <a:ext uri="{FF2B5EF4-FFF2-40B4-BE49-F238E27FC236}">
                <a16:creationId xmlns:a16="http://schemas.microsoft.com/office/drawing/2014/main" id="{7EA493A5-B15E-7647-A31B-195F7614FD5B}"/>
              </a:ext>
            </a:extLst>
          </p:cNvPr>
          <p:cNvSpPr txBox="1"/>
          <p:nvPr/>
        </p:nvSpPr>
        <p:spPr>
          <a:xfrm>
            <a:off x="4088358" y="3628810"/>
            <a:ext cx="566181" cy="203133"/>
          </a:xfrm>
          <a:prstGeom prst="rect">
            <a:avLst/>
          </a:prstGeom>
          <a:noFill/>
        </p:spPr>
        <p:txBody>
          <a:bodyPr wrap="none" rtlCol="0">
            <a:spAutoFit/>
          </a:bodyPr>
          <a:lstStyle/>
          <a:p>
            <a:pPr algn="ctr"/>
            <a:r>
              <a:rPr lang="en-US" sz="720" dirty="0"/>
              <a:t>$301.12M</a:t>
            </a:r>
          </a:p>
        </p:txBody>
      </p:sp>
      <p:sp>
        <p:nvSpPr>
          <p:cNvPr id="28" name="TextBox 27">
            <a:extLst>
              <a:ext uri="{FF2B5EF4-FFF2-40B4-BE49-F238E27FC236}">
                <a16:creationId xmlns:a16="http://schemas.microsoft.com/office/drawing/2014/main" id="{29062B8D-3F19-C640-9D60-9DF8CFC864D8}"/>
              </a:ext>
            </a:extLst>
          </p:cNvPr>
          <p:cNvSpPr txBox="1"/>
          <p:nvPr/>
        </p:nvSpPr>
        <p:spPr>
          <a:xfrm>
            <a:off x="4554020" y="3561077"/>
            <a:ext cx="566181" cy="203133"/>
          </a:xfrm>
          <a:prstGeom prst="rect">
            <a:avLst/>
          </a:prstGeom>
          <a:noFill/>
        </p:spPr>
        <p:txBody>
          <a:bodyPr wrap="none" rtlCol="0">
            <a:spAutoFit/>
          </a:bodyPr>
          <a:lstStyle/>
          <a:p>
            <a:pPr algn="ctr"/>
            <a:r>
              <a:rPr lang="en-US" sz="720" dirty="0"/>
              <a:t>$313.17M</a:t>
            </a:r>
          </a:p>
        </p:txBody>
      </p:sp>
      <p:sp>
        <p:nvSpPr>
          <p:cNvPr id="2" name="TextBox 1">
            <a:extLst>
              <a:ext uri="{FF2B5EF4-FFF2-40B4-BE49-F238E27FC236}">
                <a16:creationId xmlns:a16="http://schemas.microsoft.com/office/drawing/2014/main" id="{68B4007F-1E52-6742-B26D-123ECCAF3ED9}"/>
              </a:ext>
            </a:extLst>
          </p:cNvPr>
          <p:cNvSpPr txBox="1"/>
          <p:nvPr/>
        </p:nvSpPr>
        <p:spPr>
          <a:xfrm>
            <a:off x="1201094" y="1070252"/>
            <a:ext cx="4913012" cy="923330"/>
          </a:xfrm>
          <a:prstGeom prst="rect">
            <a:avLst/>
          </a:prstGeom>
          <a:noFill/>
        </p:spPr>
        <p:txBody>
          <a:bodyPr wrap="none" rtlCol="0">
            <a:spAutoFit/>
          </a:bodyPr>
          <a:lstStyle/>
          <a:p>
            <a:pPr algn="ctr"/>
            <a:r>
              <a:rPr lang="en-US" b="1" dirty="0"/>
              <a:t>Santa Barbara County Discretionary General Fund</a:t>
            </a:r>
            <a:endParaRPr lang="en-US" dirty="0"/>
          </a:p>
          <a:p>
            <a:pPr algn="ctr"/>
            <a:r>
              <a:rPr lang="en-US" b="1" dirty="0"/>
              <a:t>Five-Year Forecast -</a:t>
            </a:r>
            <a:r>
              <a:rPr lang="en-US" b="1" dirty="0" err="1"/>
              <a:t>Quickview</a:t>
            </a:r>
            <a:endParaRPr lang="en-US" dirty="0"/>
          </a:p>
          <a:p>
            <a:pPr algn="ctr"/>
            <a:endParaRPr lang="en-US" dirty="0"/>
          </a:p>
        </p:txBody>
      </p:sp>
      <p:sp>
        <p:nvSpPr>
          <p:cNvPr id="31" name="TextBox 30">
            <a:extLst>
              <a:ext uri="{FF2B5EF4-FFF2-40B4-BE49-F238E27FC236}">
                <a16:creationId xmlns:a16="http://schemas.microsoft.com/office/drawing/2014/main" id="{7FCD8AA6-EFA3-C34F-8E5B-56469DF2A5E1}"/>
              </a:ext>
            </a:extLst>
          </p:cNvPr>
          <p:cNvSpPr txBox="1"/>
          <p:nvPr/>
        </p:nvSpPr>
        <p:spPr>
          <a:xfrm>
            <a:off x="990600" y="1853117"/>
            <a:ext cx="5663378" cy="769441"/>
          </a:xfrm>
          <a:prstGeom prst="rect">
            <a:avLst/>
          </a:prstGeom>
          <a:noFill/>
        </p:spPr>
        <p:txBody>
          <a:bodyPr wrap="square" rtlCol="0">
            <a:spAutoFit/>
          </a:bodyPr>
          <a:lstStyle/>
          <a:p>
            <a:r>
              <a:rPr lang="en-US" sz="1100" dirty="0"/>
              <a:t>The financial position of the discretionary General Fund is strong, with growth projected in all of the top revenue sources and significant annual surpluses projected throughout the forecast period. </a:t>
            </a:r>
          </a:p>
          <a:p>
            <a:endParaRPr lang="en-US" sz="1100" dirty="0"/>
          </a:p>
        </p:txBody>
      </p:sp>
      <p:pic>
        <p:nvPicPr>
          <p:cNvPr id="32" name="Picture 31" descr="Chart, sunburst chart&#10;&#10;Description automatically generated">
            <a:extLst>
              <a:ext uri="{FF2B5EF4-FFF2-40B4-BE49-F238E27FC236}">
                <a16:creationId xmlns:a16="http://schemas.microsoft.com/office/drawing/2014/main" id="{3781D1B9-1900-3346-A9A0-B43292644E08}"/>
              </a:ext>
            </a:extLst>
          </p:cNvPr>
          <p:cNvPicPr>
            <a:picLocks noChangeAspect="1"/>
          </p:cNvPicPr>
          <p:nvPr/>
        </p:nvPicPr>
        <p:blipFill>
          <a:blip r:embed="rId3"/>
          <a:stretch>
            <a:fillRect/>
          </a:stretch>
        </p:blipFill>
        <p:spPr>
          <a:xfrm>
            <a:off x="1366044" y="6405528"/>
            <a:ext cx="4558937" cy="3419203"/>
          </a:xfrm>
          <a:prstGeom prst="rect">
            <a:avLst/>
          </a:prstGeom>
        </p:spPr>
      </p:pic>
      <p:sp>
        <p:nvSpPr>
          <p:cNvPr id="33" name="Rectangle 32">
            <a:extLst>
              <a:ext uri="{FF2B5EF4-FFF2-40B4-BE49-F238E27FC236}">
                <a16:creationId xmlns:a16="http://schemas.microsoft.com/office/drawing/2014/main" id="{889D56F3-1C60-2C4D-994F-82D911F101E6}"/>
              </a:ext>
            </a:extLst>
          </p:cNvPr>
          <p:cNvSpPr/>
          <p:nvPr/>
        </p:nvSpPr>
        <p:spPr>
          <a:xfrm>
            <a:off x="2207753" y="6672710"/>
            <a:ext cx="3291840" cy="195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p>
        </p:txBody>
      </p:sp>
      <p:sp>
        <p:nvSpPr>
          <p:cNvPr id="34" name="TextBox 33">
            <a:extLst>
              <a:ext uri="{FF2B5EF4-FFF2-40B4-BE49-F238E27FC236}">
                <a16:creationId xmlns:a16="http://schemas.microsoft.com/office/drawing/2014/main" id="{D4C25965-3E83-D840-A195-7A89BD914072}"/>
              </a:ext>
            </a:extLst>
          </p:cNvPr>
          <p:cNvSpPr txBox="1"/>
          <p:nvPr/>
        </p:nvSpPr>
        <p:spPr>
          <a:xfrm>
            <a:off x="2753138" y="6450108"/>
            <a:ext cx="1912106" cy="577081"/>
          </a:xfrm>
          <a:prstGeom prst="rect">
            <a:avLst/>
          </a:prstGeom>
          <a:noFill/>
        </p:spPr>
        <p:txBody>
          <a:bodyPr wrap="square" rtlCol="0">
            <a:spAutoFit/>
          </a:bodyPr>
          <a:lstStyle/>
          <a:p>
            <a:pPr algn="ctr"/>
            <a:r>
              <a:rPr lang="en-US" sz="1050" b="1" dirty="0"/>
              <a:t>Discretionary General Fund</a:t>
            </a:r>
          </a:p>
          <a:p>
            <a:pPr algn="ctr"/>
            <a:r>
              <a:rPr lang="en-US" sz="1050" b="1" dirty="0"/>
              <a:t>Revenue by Source</a:t>
            </a:r>
          </a:p>
          <a:p>
            <a:pPr algn="ctr"/>
            <a:r>
              <a:rPr lang="en-US" sz="1050" b="1" dirty="0"/>
              <a:t>FY 2020-2021</a:t>
            </a:r>
          </a:p>
        </p:txBody>
      </p:sp>
      <p:sp>
        <p:nvSpPr>
          <p:cNvPr id="35" name="TextBox 34">
            <a:extLst>
              <a:ext uri="{FF2B5EF4-FFF2-40B4-BE49-F238E27FC236}">
                <a16:creationId xmlns:a16="http://schemas.microsoft.com/office/drawing/2014/main" id="{0191132A-4263-284C-8F46-8ECB406E3598}"/>
              </a:ext>
            </a:extLst>
          </p:cNvPr>
          <p:cNvSpPr txBox="1"/>
          <p:nvPr/>
        </p:nvSpPr>
        <p:spPr>
          <a:xfrm>
            <a:off x="2947694" y="8502508"/>
            <a:ext cx="487304" cy="258532"/>
          </a:xfrm>
          <a:prstGeom prst="rect">
            <a:avLst/>
          </a:prstGeom>
          <a:noFill/>
        </p:spPr>
        <p:txBody>
          <a:bodyPr wrap="square" rtlCol="0">
            <a:spAutoFit/>
          </a:bodyPr>
          <a:lstStyle/>
          <a:p>
            <a:r>
              <a:rPr lang="en-US" sz="1080" dirty="0"/>
              <a:t>76%</a:t>
            </a:r>
          </a:p>
        </p:txBody>
      </p:sp>
      <p:sp>
        <p:nvSpPr>
          <p:cNvPr id="36" name="TextBox 35">
            <a:extLst>
              <a:ext uri="{FF2B5EF4-FFF2-40B4-BE49-F238E27FC236}">
                <a16:creationId xmlns:a16="http://schemas.microsoft.com/office/drawing/2014/main" id="{815A0A54-B14C-B842-88D4-3F415C0624E0}"/>
              </a:ext>
            </a:extLst>
          </p:cNvPr>
          <p:cNvSpPr txBox="1"/>
          <p:nvPr/>
        </p:nvSpPr>
        <p:spPr>
          <a:xfrm>
            <a:off x="1883333" y="8502509"/>
            <a:ext cx="1141967" cy="258532"/>
          </a:xfrm>
          <a:prstGeom prst="rect">
            <a:avLst/>
          </a:prstGeom>
          <a:noFill/>
        </p:spPr>
        <p:txBody>
          <a:bodyPr wrap="square" rtlCol="0">
            <a:spAutoFit/>
          </a:bodyPr>
          <a:lstStyle/>
          <a:p>
            <a:r>
              <a:rPr lang="en-US" sz="1080" dirty="0"/>
              <a:t>Property Tax</a:t>
            </a:r>
          </a:p>
        </p:txBody>
      </p:sp>
      <p:sp>
        <p:nvSpPr>
          <p:cNvPr id="37" name="TextBox 36">
            <a:extLst>
              <a:ext uri="{FF2B5EF4-FFF2-40B4-BE49-F238E27FC236}">
                <a16:creationId xmlns:a16="http://schemas.microsoft.com/office/drawing/2014/main" id="{E20A1D55-A1FE-6544-9528-6894DC9EB4D4}"/>
              </a:ext>
            </a:extLst>
          </p:cNvPr>
          <p:cNvSpPr txBox="1"/>
          <p:nvPr/>
        </p:nvSpPr>
        <p:spPr>
          <a:xfrm>
            <a:off x="3935245" y="7410141"/>
            <a:ext cx="490769" cy="258532"/>
          </a:xfrm>
          <a:prstGeom prst="rect">
            <a:avLst/>
          </a:prstGeom>
          <a:noFill/>
        </p:spPr>
        <p:txBody>
          <a:bodyPr wrap="square" rtlCol="0">
            <a:spAutoFit/>
          </a:bodyPr>
          <a:lstStyle/>
          <a:p>
            <a:r>
              <a:rPr lang="en-US" sz="1080" dirty="0"/>
              <a:t>17%</a:t>
            </a:r>
          </a:p>
        </p:txBody>
      </p:sp>
      <p:sp>
        <p:nvSpPr>
          <p:cNvPr id="38" name="TextBox 37">
            <a:extLst>
              <a:ext uri="{FF2B5EF4-FFF2-40B4-BE49-F238E27FC236}">
                <a16:creationId xmlns:a16="http://schemas.microsoft.com/office/drawing/2014/main" id="{AB578208-1BBB-B748-8951-B62F34C8B44C}"/>
              </a:ext>
            </a:extLst>
          </p:cNvPr>
          <p:cNvSpPr txBox="1"/>
          <p:nvPr/>
        </p:nvSpPr>
        <p:spPr>
          <a:xfrm>
            <a:off x="4365623" y="7155889"/>
            <a:ext cx="674789" cy="258532"/>
          </a:xfrm>
          <a:prstGeom prst="rect">
            <a:avLst/>
          </a:prstGeom>
          <a:noFill/>
        </p:spPr>
        <p:txBody>
          <a:bodyPr wrap="square" rtlCol="0">
            <a:spAutoFit/>
          </a:bodyPr>
          <a:lstStyle/>
          <a:p>
            <a:r>
              <a:rPr lang="en-US" sz="1080" dirty="0"/>
              <a:t>Other</a:t>
            </a:r>
          </a:p>
        </p:txBody>
      </p:sp>
      <p:sp>
        <p:nvSpPr>
          <p:cNvPr id="39" name="TextBox 38">
            <a:extLst>
              <a:ext uri="{FF2B5EF4-FFF2-40B4-BE49-F238E27FC236}">
                <a16:creationId xmlns:a16="http://schemas.microsoft.com/office/drawing/2014/main" id="{5A07AAEC-DFDC-434E-B7C1-B8B0C921FAD8}"/>
              </a:ext>
            </a:extLst>
          </p:cNvPr>
          <p:cNvSpPr txBox="1"/>
          <p:nvPr/>
        </p:nvSpPr>
        <p:spPr>
          <a:xfrm>
            <a:off x="4357164" y="7650254"/>
            <a:ext cx="457949" cy="258532"/>
          </a:xfrm>
          <a:prstGeom prst="rect">
            <a:avLst/>
          </a:prstGeom>
          <a:noFill/>
        </p:spPr>
        <p:txBody>
          <a:bodyPr wrap="square" rtlCol="0">
            <a:spAutoFit/>
          </a:bodyPr>
          <a:lstStyle/>
          <a:p>
            <a:r>
              <a:rPr lang="en-US" sz="1080" dirty="0"/>
              <a:t>3.6%</a:t>
            </a:r>
          </a:p>
        </p:txBody>
      </p:sp>
      <p:sp>
        <p:nvSpPr>
          <p:cNvPr id="40" name="TextBox 39">
            <a:extLst>
              <a:ext uri="{FF2B5EF4-FFF2-40B4-BE49-F238E27FC236}">
                <a16:creationId xmlns:a16="http://schemas.microsoft.com/office/drawing/2014/main" id="{B0826EE2-A54D-AE47-9654-EE14CF741A5E}"/>
              </a:ext>
            </a:extLst>
          </p:cNvPr>
          <p:cNvSpPr txBox="1"/>
          <p:nvPr/>
        </p:nvSpPr>
        <p:spPr>
          <a:xfrm>
            <a:off x="4426015" y="7858805"/>
            <a:ext cx="491338" cy="258532"/>
          </a:xfrm>
          <a:prstGeom prst="rect">
            <a:avLst/>
          </a:prstGeom>
          <a:noFill/>
        </p:spPr>
        <p:txBody>
          <a:bodyPr wrap="square" rtlCol="0">
            <a:spAutoFit/>
          </a:bodyPr>
          <a:lstStyle/>
          <a:p>
            <a:r>
              <a:rPr lang="en-US" sz="1080" dirty="0"/>
              <a:t>3.4%</a:t>
            </a:r>
          </a:p>
        </p:txBody>
      </p:sp>
      <p:sp>
        <p:nvSpPr>
          <p:cNvPr id="41" name="TextBox 40">
            <a:extLst>
              <a:ext uri="{FF2B5EF4-FFF2-40B4-BE49-F238E27FC236}">
                <a16:creationId xmlns:a16="http://schemas.microsoft.com/office/drawing/2014/main" id="{3695F773-1135-2642-BB7A-CDC80C98D92A}"/>
              </a:ext>
            </a:extLst>
          </p:cNvPr>
          <p:cNvSpPr txBox="1"/>
          <p:nvPr/>
        </p:nvSpPr>
        <p:spPr>
          <a:xfrm>
            <a:off x="4717881" y="7536991"/>
            <a:ext cx="847123" cy="258532"/>
          </a:xfrm>
          <a:prstGeom prst="rect">
            <a:avLst/>
          </a:prstGeom>
          <a:noFill/>
        </p:spPr>
        <p:txBody>
          <a:bodyPr wrap="square" rtlCol="0">
            <a:spAutoFit/>
          </a:bodyPr>
          <a:lstStyle/>
          <a:p>
            <a:r>
              <a:rPr lang="en-US" sz="1080" dirty="0"/>
              <a:t>Sales Tax</a:t>
            </a:r>
          </a:p>
        </p:txBody>
      </p:sp>
      <p:sp>
        <p:nvSpPr>
          <p:cNvPr id="42" name="TextBox 41">
            <a:extLst>
              <a:ext uri="{FF2B5EF4-FFF2-40B4-BE49-F238E27FC236}">
                <a16:creationId xmlns:a16="http://schemas.microsoft.com/office/drawing/2014/main" id="{12B88FA7-42C1-2D46-93FB-FA0EEF478197}"/>
              </a:ext>
            </a:extLst>
          </p:cNvPr>
          <p:cNvSpPr txBox="1"/>
          <p:nvPr/>
        </p:nvSpPr>
        <p:spPr>
          <a:xfrm>
            <a:off x="4597998" y="7842709"/>
            <a:ext cx="1200468" cy="424732"/>
          </a:xfrm>
          <a:prstGeom prst="rect">
            <a:avLst/>
          </a:prstGeom>
          <a:noFill/>
        </p:spPr>
        <p:txBody>
          <a:bodyPr wrap="square" rtlCol="0">
            <a:spAutoFit/>
          </a:bodyPr>
          <a:lstStyle/>
          <a:p>
            <a:pPr algn="ctr"/>
            <a:r>
              <a:rPr lang="en-US" sz="1080" dirty="0"/>
              <a:t>Transient </a:t>
            </a:r>
          </a:p>
          <a:p>
            <a:pPr algn="ctr"/>
            <a:r>
              <a:rPr lang="en-US" sz="1080" dirty="0"/>
              <a:t>Occupancy Tax</a:t>
            </a:r>
          </a:p>
        </p:txBody>
      </p:sp>
      <p:sp>
        <p:nvSpPr>
          <p:cNvPr id="43" name="TextBox 42">
            <a:extLst>
              <a:ext uri="{FF2B5EF4-FFF2-40B4-BE49-F238E27FC236}">
                <a16:creationId xmlns:a16="http://schemas.microsoft.com/office/drawing/2014/main" id="{8D826818-E779-C94C-85DD-35697CBB756F}"/>
              </a:ext>
            </a:extLst>
          </p:cNvPr>
          <p:cNvSpPr txBox="1"/>
          <p:nvPr/>
        </p:nvSpPr>
        <p:spPr>
          <a:xfrm>
            <a:off x="974896" y="6169969"/>
            <a:ext cx="855106" cy="276999"/>
          </a:xfrm>
          <a:prstGeom prst="rect">
            <a:avLst/>
          </a:prstGeom>
          <a:noFill/>
        </p:spPr>
        <p:txBody>
          <a:bodyPr wrap="none" rtlCol="0">
            <a:spAutoFit/>
          </a:bodyPr>
          <a:lstStyle/>
          <a:p>
            <a:r>
              <a:rPr lang="en-US" sz="1200" b="1" dirty="0"/>
              <a:t>I. Revenue</a:t>
            </a:r>
          </a:p>
        </p:txBody>
      </p:sp>
      <p:sp>
        <p:nvSpPr>
          <p:cNvPr id="44" name="TextBox 43">
            <a:extLst>
              <a:ext uri="{FF2B5EF4-FFF2-40B4-BE49-F238E27FC236}">
                <a16:creationId xmlns:a16="http://schemas.microsoft.com/office/drawing/2014/main" id="{CAB6D1D8-268A-C546-A45D-5EAFEA94C947}"/>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46" name="TextBox 45">
            <a:extLst>
              <a:ext uri="{FF2B5EF4-FFF2-40B4-BE49-F238E27FC236}">
                <a16:creationId xmlns:a16="http://schemas.microsoft.com/office/drawing/2014/main" id="{E05F750F-3EF1-D24C-9EFB-107137B3E4B0}"/>
              </a:ext>
            </a:extLst>
          </p:cNvPr>
          <p:cNvSpPr txBox="1"/>
          <p:nvPr/>
        </p:nvSpPr>
        <p:spPr>
          <a:xfrm>
            <a:off x="941439" y="9147380"/>
            <a:ext cx="250390" cy="246221"/>
          </a:xfrm>
          <a:prstGeom prst="rect">
            <a:avLst/>
          </a:prstGeom>
          <a:noFill/>
        </p:spPr>
        <p:txBody>
          <a:bodyPr wrap="none" rtlCol="0">
            <a:spAutoFit/>
          </a:bodyPr>
          <a:lstStyle/>
          <a:p>
            <a:r>
              <a:rPr lang="en-US" sz="1000" dirty="0"/>
              <a:t>1</a:t>
            </a:r>
          </a:p>
        </p:txBody>
      </p:sp>
      <p:sp>
        <p:nvSpPr>
          <p:cNvPr id="47" name="Rectangle 46">
            <a:extLst>
              <a:ext uri="{FF2B5EF4-FFF2-40B4-BE49-F238E27FC236}">
                <a16:creationId xmlns:a16="http://schemas.microsoft.com/office/drawing/2014/main" id="{80782BDE-B84E-9A40-9D7D-917A87B4D18A}"/>
              </a:ext>
            </a:extLst>
          </p:cNvPr>
          <p:cNvSpPr/>
          <p:nvPr/>
        </p:nvSpPr>
        <p:spPr>
          <a:xfrm>
            <a:off x="2224207" y="5816600"/>
            <a:ext cx="2895994" cy="220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5DAA80D-4206-F849-B8A2-787B02EA9C52}"/>
              </a:ext>
            </a:extLst>
          </p:cNvPr>
          <p:cNvSpPr txBox="1"/>
          <p:nvPr/>
        </p:nvSpPr>
        <p:spPr>
          <a:xfrm>
            <a:off x="2204184" y="5756176"/>
            <a:ext cx="3469847" cy="203133"/>
          </a:xfrm>
          <a:prstGeom prst="rect">
            <a:avLst/>
          </a:prstGeom>
          <a:noFill/>
        </p:spPr>
        <p:txBody>
          <a:bodyPr wrap="square" rtlCol="0">
            <a:spAutoFit/>
          </a:bodyPr>
          <a:lstStyle/>
          <a:p>
            <a:r>
              <a:rPr lang="en-US" sz="720" dirty="0"/>
              <a:t>2020-2021   2021-2022    2022-2023    2023-2024   2024-2025    2025-2026</a:t>
            </a:r>
          </a:p>
        </p:txBody>
      </p:sp>
      <p:sp>
        <p:nvSpPr>
          <p:cNvPr id="49" name="TextBox 48">
            <a:extLst>
              <a:ext uri="{FF2B5EF4-FFF2-40B4-BE49-F238E27FC236}">
                <a16:creationId xmlns:a16="http://schemas.microsoft.com/office/drawing/2014/main" id="{60F6454C-7619-F647-BA37-2C1DE487B6C6}"/>
              </a:ext>
            </a:extLst>
          </p:cNvPr>
          <p:cNvSpPr txBox="1"/>
          <p:nvPr/>
        </p:nvSpPr>
        <p:spPr>
          <a:xfrm>
            <a:off x="3376947" y="5939472"/>
            <a:ext cx="620683" cy="215444"/>
          </a:xfrm>
          <a:prstGeom prst="rect">
            <a:avLst/>
          </a:prstGeom>
          <a:noFill/>
        </p:spPr>
        <p:txBody>
          <a:bodyPr wrap="none" rtlCol="0">
            <a:spAutoFit/>
          </a:bodyPr>
          <a:lstStyle/>
          <a:p>
            <a:r>
              <a:rPr lang="en-US" sz="800" dirty="0"/>
              <a:t>Fiscal Year</a:t>
            </a:r>
          </a:p>
        </p:txBody>
      </p:sp>
      <p:sp>
        <p:nvSpPr>
          <p:cNvPr id="51" name="Rectangle 50">
            <a:extLst>
              <a:ext uri="{FF2B5EF4-FFF2-40B4-BE49-F238E27FC236}">
                <a16:creationId xmlns:a16="http://schemas.microsoft.com/office/drawing/2014/main" id="{8B874AA4-5757-3A40-A913-937D029D330B}"/>
              </a:ext>
            </a:extLst>
          </p:cNvPr>
          <p:cNvSpPr/>
          <p:nvPr/>
        </p:nvSpPr>
        <p:spPr>
          <a:xfrm>
            <a:off x="1791034" y="3150791"/>
            <a:ext cx="330880" cy="26658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89186F8-9975-1D4C-9068-91E25D3DA039}"/>
              </a:ext>
            </a:extLst>
          </p:cNvPr>
          <p:cNvSpPr txBox="1"/>
          <p:nvPr/>
        </p:nvSpPr>
        <p:spPr>
          <a:xfrm>
            <a:off x="1874817" y="3168815"/>
            <a:ext cx="346570" cy="2711512"/>
          </a:xfrm>
          <a:prstGeom prst="rect">
            <a:avLst/>
          </a:prstGeom>
          <a:noFill/>
        </p:spPr>
        <p:txBody>
          <a:bodyPr wrap="none" rtlCol="0">
            <a:spAutoFit/>
          </a:bodyPr>
          <a:lstStyle/>
          <a:p>
            <a:r>
              <a:rPr lang="en-US" sz="770" dirty="0"/>
              <a:t>350</a:t>
            </a:r>
          </a:p>
          <a:p>
            <a:endParaRPr lang="en-US" sz="700" dirty="0"/>
          </a:p>
          <a:p>
            <a:endParaRPr lang="en-US" sz="700" dirty="0"/>
          </a:p>
          <a:p>
            <a:endParaRPr lang="en-US" sz="200" dirty="0"/>
          </a:p>
          <a:p>
            <a:r>
              <a:rPr lang="en-US" sz="770" dirty="0"/>
              <a:t>300</a:t>
            </a:r>
          </a:p>
          <a:p>
            <a:endParaRPr lang="en-US" sz="900" dirty="0"/>
          </a:p>
          <a:p>
            <a:endParaRPr lang="en-US" sz="650" dirty="0"/>
          </a:p>
          <a:p>
            <a:r>
              <a:rPr lang="en-US" sz="770" dirty="0"/>
              <a:t>250</a:t>
            </a:r>
          </a:p>
          <a:p>
            <a:endParaRPr lang="en-US" sz="770" dirty="0"/>
          </a:p>
          <a:p>
            <a:endParaRPr lang="en-US" sz="700" dirty="0"/>
          </a:p>
          <a:p>
            <a:r>
              <a:rPr lang="en-US" sz="770" dirty="0"/>
              <a:t>200</a:t>
            </a:r>
          </a:p>
          <a:p>
            <a:endParaRPr lang="en-US" sz="800" dirty="0"/>
          </a:p>
          <a:p>
            <a:endParaRPr lang="en-US" sz="770" dirty="0"/>
          </a:p>
          <a:p>
            <a:r>
              <a:rPr lang="en-US" sz="770" dirty="0"/>
              <a:t>150</a:t>
            </a:r>
          </a:p>
          <a:p>
            <a:endParaRPr lang="en-US" sz="770" dirty="0"/>
          </a:p>
          <a:p>
            <a:endParaRPr lang="en-US" sz="770" dirty="0"/>
          </a:p>
          <a:p>
            <a:r>
              <a:rPr lang="en-US" sz="770" dirty="0"/>
              <a:t>100</a:t>
            </a:r>
          </a:p>
          <a:p>
            <a:endParaRPr lang="en-US" sz="770" dirty="0"/>
          </a:p>
          <a:p>
            <a:endParaRPr lang="en-US" sz="850" dirty="0"/>
          </a:p>
          <a:p>
            <a:r>
              <a:rPr lang="en-US" sz="770" dirty="0"/>
              <a:t>  50</a:t>
            </a:r>
          </a:p>
          <a:p>
            <a:endParaRPr lang="en-US" sz="770" dirty="0"/>
          </a:p>
          <a:p>
            <a:endParaRPr lang="en-US" sz="770" dirty="0"/>
          </a:p>
          <a:p>
            <a:r>
              <a:rPr lang="en-US" sz="770" dirty="0"/>
              <a:t>     0</a:t>
            </a:r>
          </a:p>
        </p:txBody>
      </p:sp>
      <p:sp>
        <p:nvSpPr>
          <p:cNvPr id="52" name="TextBox 51">
            <a:extLst>
              <a:ext uri="{FF2B5EF4-FFF2-40B4-BE49-F238E27FC236}">
                <a16:creationId xmlns:a16="http://schemas.microsoft.com/office/drawing/2014/main" id="{06098145-FBB8-AF47-926F-D01B8B8176AC}"/>
              </a:ext>
            </a:extLst>
          </p:cNvPr>
          <p:cNvSpPr txBox="1"/>
          <p:nvPr/>
        </p:nvSpPr>
        <p:spPr>
          <a:xfrm rot="16200000">
            <a:off x="1456270" y="4360331"/>
            <a:ext cx="692818" cy="215444"/>
          </a:xfrm>
          <a:prstGeom prst="rect">
            <a:avLst/>
          </a:prstGeom>
          <a:noFill/>
        </p:spPr>
        <p:txBody>
          <a:bodyPr wrap="none" rtlCol="0">
            <a:spAutoFit/>
          </a:bodyPr>
          <a:lstStyle/>
          <a:p>
            <a:r>
              <a:rPr lang="en-US" sz="800" dirty="0"/>
              <a:t>$ in Millions</a:t>
            </a:r>
          </a:p>
        </p:txBody>
      </p:sp>
      <p:sp>
        <p:nvSpPr>
          <p:cNvPr id="54" name="Rectangle 53">
            <a:extLst>
              <a:ext uri="{FF2B5EF4-FFF2-40B4-BE49-F238E27FC236}">
                <a16:creationId xmlns:a16="http://schemas.microsoft.com/office/drawing/2014/main" id="{A105EBFA-56BD-DA4E-995A-2660F3472EFD}"/>
              </a:ext>
            </a:extLst>
          </p:cNvPr>
          <p:cNvSpPr/>
          <p:nvPr/>
        </p:nvSpPr>
        <p:spPr>
          <a:xfrm>
            <a:off x="5427133" y="4183278"/>
            <a:ext cx="670039" cy="583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3C0E886-FAD8-EF44-A39A-80A98E7912FD}"/>
              </a:ext>
            </a:extLst>
          </p:cNvPr>
          <p:cNvSpPr txBox="1"/>
          <p:nvPr/>
        </p:nvSpPr>
        <p:spPr>
          <a:xfrm>
            <a:off x="5375785" y="4105215"/>
            <a:ext cx="779381" cy="720710"/>
          </a:xfrm>
          <a:prstGeom prst="rect">
            <a:avLst/>
          </a:prstGeom>
          <a:noFill/>
        </p:spPr>
        <p:txBody>
          <a:bodyPr wrap="none" rtlCol="0">
            <a:spAutoFit/>
          </a:bodyPr>
          <a:lstStyle/>
          <a:p>
            <a:pPr>
              <a:spcAft>
                <a:spcPts val="50"/>
              </a:spcAft>
            </a:pPr>
            <a:r>
              <a:rPr lang="en-US" sz="750" dirty="0"/>
              <a:t>Sales Tax</a:t>
            </a:r>
          </a:p>
          <a:p>
            <a:pPr>
              <a:spcAft>
                <a:spcPts val="50"/>
              </a:spcAft>
            </a:pPr>
            <a:r>
              <a:rPr lang="en-US" sz="750" dirty="0"/>
              <a:t>TOT</a:t>
            </a:r>
          </a:p>
          <a:p>
            <a:pPr>
              <a:spcAft>
                <a:spcPts val="50"/>
              </a:spcAft>
            </a:pPr>
            <a:r>
              <a:rPr lang="en-US" sz="750" dirty="0"/>
              <a:t>Property Tax</a:t>
            </a:r>
          </a:p>
          <a:p>
            <a:pPr>
              <a:spcAft>
                <a:spcPts val="50"/>
              </a:spcAft>
            </a:pPr>
            <a:r>
              <a:rPr lang="en-US" sz="750" dirty="0"/>
              <a:t>Other Revenue</a:t>
            </a:r>
          </a:p>
          <a:p>
            <a:pPr>
              <a:spcAft>
                <a:spcPts val="50"/>
              </a:spcAft>
            </a:pPr>
            <a:r>
              <a:rPr lang="en-US" sz="750" dirty="0"/>
              <a:t>Expenditures</a:t>
            </a:r>
          </a:p>
        </p:txBody>
      </p:sp>
      <p:sp>
        <p:nvSpPr>
          <p:cNvPr id="55" name="TextBox 54">
            <a:extLst>
              <a:ext uri="{FF2B5EF4-FFF2-40B4-BE49-F238E27FC236}">
                <a16:creationId xmlns:a16="http://schemas.microsoft.com/office/drawing/2014/main" id="{8414053B-2618-E94C-842D-2B72DB535C2A}"/>
              </a:ext>
            </a:extLst>
          </p:cNvPr>
          <p:cNvSpPr txBox="1"/>
          <p:nvPr/>
        </p:nvSpPr>
        <p:spPr>
          <a:xfrm>
            <a:off x="1066220" y="2522692"/>
            <a:ext cx="405880" cy="230832"/>
          </a:xfrm>
          <a:prstGeom prst="rect">
            <a:avLst/>
          </a:prstGeom>
          <a:noFill/>
        </p:spPr>
        <p:txBody>
          <a:bodyPr wrap="none" rtlCol="0">
            <a:spAutoFit/>
          </a:bodyPr>
          <a:lstStyle/>
          <a:p>
            <a:r>
              <a:rPr lang="en-US" sz="900" dirty="0"/>
              <a:t>Fig.1</a:t>
            </a:r>
          </a:p>
        </p:txBody>
      </p:sp>
      <p:sp>
        <p:nvSpPr>
          <p:cNvPr id="56" name="TextBox 55">
            <a:extLst>
              <a:ext uri="{FF2B5EF4-FFF2-40B4-BE49-F238E27FC236}">
                <a16:creationId xmlns:a16="http://schemas.microsoft.com/office/drawing/2014/main" id="{562614B1-8734-F746-8EA9-53AE2A58510F}"/>
              </a:ext>
            </a:extLst>
          </p:cNvPr>
          <p:cNvSpPr txBox="1"/>
          <p:nvPr/>
        </p:nvSpPr>
        <p:spPr>
          <a:xfrm>
            <a:off x="1077148" y="6525527"/>
            <a:ext cx="405880" cy="230832"/>
          </a:xfrm>
          <a:prstGeom prst="rect">
            <a:avLst/>
          </a:prstGeom>
          <a:noFill/>
        </p:spPr>
        <p:txBody>
          <a:bodyPr wrap="none" rtlCol="0">
            <a:spAutoFit/>
          </a:bodyPr>
          <a:lstStyle/>
          <a:p>
            <a:r>
              <a:rPr lang="en-US" sz="900" dirty="0"/>
              <a:t>Fig.2</a:t>
            </a:r>
          </a:p>
        </p:txBody>
      </p:sp>
    </p:spTree>
    <p:extLst>
      <p:ext uri="{BB962C8B-B14F-4D97-AF65-F5344CB8AC3E}">
        <p14:creationId xmlns:p14="http://schemas.microsoft.com/office/powerpoint/2010/main" val="238672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FDA05-A107-584E-ACCA-288DAF796718}"/>
              </a:ext>
            </a:extLst>
          </p:cNvPr>
          <p:cNvSpPr txBox="1"/>
          <p:nvPr/>
        </p:nvSpPr>
        <p:spPr>
          <a:xfrm>
            <a:off x="990605" y="1122274"/>
            <a:ext cx="5383969" cy="5339923"/>
          </a:xfrm>
          <a:prstGeom prst="rect">
            <a:avLst/>
          </a:prstGeom>
          <a:noFill/>
        </p:spPr>
        <p:txBody>
          <a:bodyPr wrap="square" rtlCol="0">
            <a:spAutoFit/>
          </a:bodyPr>
          <a:lstStyle/>
          <a:p>
            <a:r>
              <a:rPr lang="en-US" sz="1100" b="1" dirty="0"/>
              <a:t>Property Tax</a:t>
            </a:r>
            <a:endParaRPr lang="en-US" sz="1100" dirty="0"/>
          </a:p>
          <a:p>
            <a:r>
              <a:rPr lang="en-US" sz="1100" dirty="0"/>
              <a:t>Property tax, by far the largest source of discretionary revenue, is expected to experience moderate to strong growth throughout the forecast period. </a:t>
            </a:r>
          </a:p>
          <a:p>
            <a:r>
              <a:rPr lang="en-US" sz="1100" dirty="0"/>
              <a:t> </a:t>
            </a:r>
          </a:p>
          <a:p>
            <a:r>
              <a:rPr lang="en-US" sz="1100" b="1" dirty="0"/>
              <a:t>Transient Occupancy Tax (TOT)</a:t>
            </a:r>
            <a:endParaRPr lang="en-US" sz="1100" dirty="0"/>
          </a:p>
          <a:p>
            <a:r>
              <a:rPr lang="en-US" sz="1100" dirty="0"/>
              <a:t>As the state of the COVID-19 pandemic improves, Transient Occupancy Tax (TOT) revenue is expected to rebound significantly as tourism returns to (or approaches) pre-pandemic levels. This rebound is expected in the first fiscal year of the forecast, with an estimated increase of around 30% in FY 2021-2022, followed by modest growth in the following years. This growth is expected to return TOT to its place as the second largest source of discretionary revenue by FY 2021-2022.</a:t>
            </a:r>
          </a:p>
          <a:p>
            <a:r>
              <a:rPr lang="en-US" sz="1100" dirty="0"/>
              <a:t> </a:t>
            </a:r>
          </a:p>
          <a:p>
            <a:r>
              <a:rPr lang="en-US" sz="1100" b="1" dirty="0"/>
              <a:t>Sales Tax</a:t>
            </a:r>
          </a:p>
          <a:p>
            <a:r>
              <a:rPr lang="en-US" sz="1100" dirty="0"/>
              <a:t>Sales Tax revenue is expected to grow modestly and consistently throughout the forecast period. </a:t>
            </a:r>
          </a:p>
          <a:p>
            <a:r>
              <a:rPr lang="en-US" sz="1100" dirty="0"/>
              <a:t> </a:t>
            </a:r>
          </a:p>
          <a:p>
            <a:r>
              <a:rPr lang="en-US" sz="1100" b="1" dirty="0"/>
              <a:t>Other Revenue Sources</a:t>
            </a:r>
            <a:endParaRPr lang="en-US" sz="1100" dirty="0"/>
          </a:p>
          <a:p>
            <a:r>
              <a:rPr lang="en-US" sz="1100" dirty="0"/>
              <a:t>Cumulatively, all other sources of discretionary revenue make up a significant portion of the total (17% of discretionary revenue in the current fiscal year). </a:t>
            </a:r>
          </a:p>
          <a:p>
            <a:endParaRPr lang="en-US" sz="1100" dirty="0"/>
          </a:p>
          <a:p>
            <a:r>
              <a:rPr lang="en-US" sz="1100" dirty="0"/>
              <a:t>For the current forecast, all other revenue (Other Revenue) is projected based on the assumption of Property Tax revenue continuing to constitute 76% of total discretionary revenue. This allows for an average annual growth rate of 3.1% for Other Revenue. These projections should be viewed as less precise estimates than those for primary revenue sources, as they are based on this assumption rather than more rigorous economic analysis. However, this uncertainty is only in the precise magnitude of these projections and does not impact the conclusions of this report. </a:t>
            </a:r>
          </a:p>
          <a:p>
            <a:r>
              <a:rPr lang="en-US" sz="1100" dirty="0"/>
              <a:t> </a:t>
            </a:r>
          </a:p>
          <a:p>
            <a:r>
              <a:rPr lang="en-US" sz="1100" dirty="0"/>
              <a:t> </a:t>
            </a:r>
          </a:p>
          <a:p>
            <a:endParaRPr lang="en-US" sz="1100" dirty="0"/>
          </a:p>
        </p:txBody>
      </p:sp>
      <p:sp>
        <p:nvSpPr>
          <p:cNvPr id="4" name="TextBox 3">
            <a:extLst>
              <a:ext uri="{FF2B5EF4-FFF2-40B4-BE49-F238E27FC236}">
                <a16:creationId xmlns:a16="http://schemas.microsoft.com/office/drawing/2014/main" id="{DF675964-0D17-D74E-8590-5C5EF8377695}"/>
              </a:ext>
            </a:extLst>
          </p:cNvPr>
          <p:cNvSpPr txBox="1"/>
          <p:nvPr/>
        </p:nvSpPr>
        <p:spPr>
          <a:xfrm>
            <a:off x="990606" y="6089638"/>
            <a:ext cx="5383968" cy="784830"/>
          </a:xfrm>
          <a:prstGeom prst="rect">
            <a:avLst/>
          </a:prstGeom>
          <a:noFill/>
        </p:spPr>
        <p:txBody>
          <a:bodyPr wrap="square" rtlCol="0">
            <a:spAutoFit/>
          </a:bodyPr>
          <a:lstStyle/>
          <a:p>
            <a:r>
              <a:rPr lang="en-US" sz="1200" b="1" dirty="0"/>
              <a:t>II. Expenditure</a:t>
            </a:r>
            <a:endParaRPr lang="en-US" sz="1200" dirty="0"/>
          </a:p>
          <a:p>
            <a:r>
              <a:rPr lang="en-US" sz="1100" dirty="0"/>
              <a:t>Total Expenditure, composed primarily of Salaries and Benefits, is projected to increase steadily and consistently throughout the forecast period. </a:t>
            </a:r>
          </a:p>
          <a:p>
            <a:endParaRPr lang="en-US" sz="1100" dirty="0"/>
          </a:p>
        </p:txBody>
      </p:sp>
      <p:sp>
        <p:nvSpPr>
          <p:cNvPr id="19" name="TextBox 18">
            <a:extLst>
              <a:ext uri="{FF2B5EF4-FFF2-40B4-BE49-F238E27FC236}">
                <a16:creationId xmlns:a16="http://schemas.microsoft.com/office/drawing/2014/main" id="{79652EB4-64DC-1745-9026-94858895FEAB}"/>
              </a:ext>
            </a:extLst>
          </p:cNvPr>
          <p:cNvSpPr txBox="1"/>
          <p:nvPr/>
        </p:nvSpPr>
        <p:spPr>
          <a:xfrm>
            <a:off x="999073" y="7099863"/>
            <a:ext cx="5383968" cy="1800493"/>
          </a:xfrm>
          <a:prstGeom prst="rect">
            <a:avLst/>
          </a:prstGeom>
          <a:noFill/>
        </p:spPr>
        <p:txBody>
          <a:bodyPr wrap="square" rtlCol="0">
            <a:spAutoFit/>
          </a:bodyPr>
          <a:lstStyle/>
          <a:p>
            <a:r>
              <a:rPr lang="en-US" sz="1200" b="1" dirty="0"/>
              <a:t>III. Financial Position </a:t>
            </a:r>
            <a:endParaRPr lang="en-US" sz="1200" dirty="0"/>
          </a:p>
          <a:p>
            <a:r>
              <a:rPr lang="en-US" sz="1100" dirty="0"/>
              <a:t>The discretionary General Fund is in a state of surplus in the current fiscal year. A consistent and healthy annual surplus of between $52 and $58 million is projected throughout the forecast period. </a:t>
            </a:r>
          </a:p>
          <a:p>
            <a:r>
              <a:rPr lang="en-US" sz="1100" dirty="0"/>
              <a:t> </a:t>
            </a:r>
          </a:p>
          <a:p>
            <a:r>
              <a:rPr lang="en-US" sz="1100" dirty="0"/>
              <a:t>Growth in Expenditures is expected to outpace growth in the three primary discretionary revenue sources by FY 2023-2024. Therefore, without the revenue from other sources, the General Fund would be projected to run an increasing annual deficit, from FY 2023-2024 on (See Fig.4). </a:t>
            </a:r>
          </a:p>
          <a:p>
            <a:endParaRPr lang="en-US" sz="1100" dirty="0"/>
          </a:p>
        </p:txBody>
      </p:sp>
      <p:sp>
        <p:nvSpPr>
          <p:cNvPr id="21" name="TextBox 20">
            <a:extLst>
              <a:ext uri="{FF2B5EF4-FFF2-40B4-BE49-F238E27FC236}">
                <a16:creationId xmlns:a16="http://schemas.microsoft.com/office/drawing/2014/main" id="{017B5FB2-4C7D-7841-B442-11E970DB046A}"/>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22" name="TextBox 21">
            <a:extLst>
              <a:ext uri="{FF2B5EF4-FFF2-40B4-BE49-F238E27FC236}">
                <a16:creationId xmlns:a16="http://schemas.microsoft.com/office/drawing/2014/main" id="{7A85C7BF-C545-244F-B8A2-E7354DA2B911}"/>
              </a:ext>
            </a:extLst>
          </p:cNvPr>
          <p:cNvSpPr txBox="1"/>
          <p:nvPr/>
        </p:nvSpPr>
        <p:spPr>
          <a:xfrm>
            <a:off x="941439" y="9147380"/>
            <a:ext cx="250390" cy="246221"/>
          </a:xfrm>
          <a:prstGeom prst="rect">
            <a:avLst/>
          </a:prstGeom>
          <a:noFill/>
        </p:spPr>
        <p:txBody>
          <a:bodyPr wrap="none" rtlCol="0">
            <a:spAutoFit/>
          </a:bodyPr>
          <a:lstStyle/>
          <a:p>
            <a:r>
              <a:rPr lang="en-US" sz="1000" dirty="0"/>
              <a:t>2</a:t>
            </a:r>
          </a:p>
        </p:txBody>
      </p:sp>
    </p:spTree>
    <p:extLst>
      <p:ext uri="{BB962C8B-B14F-4D97-AF65-F5344CB8AC3E}">
        <p14:creationId xmlns:p14="http://schemas.microsoft.com/office/powerpoint/2010/main" val="19957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hart&#10;&#10;Description automatically generated">
            <a:extLst>
              <a:ext uri="{FF2B5EF4-FFF2-40B4-BE49-F238E27FC236}">
                <a16:creationId xmlns:a16="http://schemas.microsoft.com/office/drawing/2014/main" id="{DB2ECB14-9D32-5044-92F3-E5A06C153901}"/>
              </a:ext>
            </a:extLst>
          </p:cNvPr>
          <p:cNvPicPr>
            <a:picLocks noChangeAspect="1"/>
          </p:cNvPicPr>
          <p:nvPr/>
        </p:nvPicPr>
        <p:blipFill>
          <a:blip r:embed="rId2"/>
          <a:stretch>
            <a:fillRect/>
          </a:stretch>
        </p:blipFill>
        <p:spPr>
          <a:xfrm>
            <a:off x="1580560" y="983912"/>
            <a:ext cx="3787100" cy="2840323"/>
          </a:xfrm>
          <a:prstGeom prst="rect">
            <a:avLst/>
          </a:prstGeom>
        </p:spPr>
      </p:pic>
      <p:pic>
        <p:nvPicPr>
          <p:cNvPr id="23" name="Picture 22" descr="Chart, line chart&#10;&#10;Description automatically generated">
            <a:extLst>
              <a:ext uri="{FF2B5EF4-FFF2-40B4-BE49-F238E27FC236}">
                <a16:creationId xmlns:a16="http://schemas.microsoft.com/office/drawing/2014/main" id="{1A0C6B51-D65E-EB48-A5D9-A7CAF74FB770}"/>
              </a:ext>
            </a:extLst>
          </p:cNvPr>
          <p:cNvPicPr>
            <a:picLocks noChangeAspect="1"/>
          </p:cNvPicPr>
          <p:nvPr/>
        </p:nvPicPr>
        <p:blipFill rotWithShape="1">
          <a:blip r:embed="rId3"/>
          <a:srcRect t="2490"/>
          <a:stretch/>
        </p:blipFill>
        <p:spPr>
          <a:xfrm>
            <a:off x="1554918" y="3767145"/>
            <a:ext cx="3787100" cy="2769601"/>
          </a:xfrm>
          <a:prstGeom prst="rect">
            <a:avLst/>
          </a:prstGeom>
        </p:spPr>
      </p:pic>
      <p:sp>
        <p:nvSpPr>
          <p:cNvPr id="8" name="TextBox 7">
            <a:extLst>
              <a:ext uri="{FF2B5EF4-FFF2-40B4-BE49-F238E27FC236}">
                <a16:creationId xmlns:a16="http://schemas.microsoft.com/office/drawing/2014/main" id="{8BE35607-2F6F-9347-83C5-B9599483523F}"/>
              </a:ext>
            </a:extLst>
          </p:cNvPr>
          <p:cNvSpPr txBox="1"/>
          <p:nvPr/>
        </p:nvSpPr>
        <p:spPr>
          <a:xfrm>
            <a:off x="2151601" y="2561197"/>
            <a:ext cx="571012" cy="176972"/>
          </a:xfrm>
          <a:prstGeom prst="rect">
            <a:avLst/>
          </a:prstGeom>
          <a:noFill/>
        </p:spPr>
        <p:txBody>
          <a:bodyPr wrap="square" rtlCol="0">
            <a:spAutoFit/>
          </a:bodyPr>
          <a:lstStyle/>
          <a:p>
            <a:r>
              <a:rPr lang="en-US" sz="550" dirty="0"/>
              <a:t>$52.73M</a:t>
            </a:r>
          </a:p>
        </p:txBody>
      </p:sp>
      <p:sp>
        <p:nvSpPr>
          <p:cNvPr id="10" name="TextBox 9">
            <a:extLst>
              <a:ext uri="{FF2B5EF4-FFF2-40B4-BE49-F238E27FC236}">
                <a16:creationId xmlns:a16="http://schemas.microsoft.com/office/drawing/2014/main" id="{BC1A5B75-6E2C-D849-AA98-5BF2EC769A9F}"/>
              </a:ext>
            </a:extLst>
          </p:cNvPr>
          <p:cNvSpPr txBox="1"/>
          <p:nvPr/>
        </p:nvSpPr>
        <p:spPr>
          <a:xfrm>
            <a:off x="2606580" y="2369280"/>
            <a:ext cx="441634" cy="176972"/>
          </a:xfrm>
          <a:prstGeom prst="rect">
            <a:avLst/>
          </a:prstGeom>
          <a:noFill/>
        </p:spPr>
        <p:txBody>
          <a:bodyPr wrap="square" rtlCol="0">
            <a:spAutoFit/>
          </a:bodyPr>
          <a:lstStyle/>
          <a:p>
            <a:r>
              <a:rPr lang="en-US" sz="550" dirty="0"/>
              <a:t>$56.40M</a:t>
            </a:r>
          </a:p>
        </p:txBody>
      </p:sp>
      <p:sp>
        <p:nvSpPr>
          <p:cNvPr id="12" name="TextBox 11">
            <a:extLst>
              <a:ext uri="{FF2B5EF4-FFF2-40B4-BE49-F238E27FC236}">
                <a16:creationId xmlns:a16="http://schemas.microsoft.com/office/drawing/2014/main" id="{C2379F99-96B4-9849-96D7-016D65696C07}"/>
              </a:ext>
            </a:extLst>
          </p:cNvPr>
          <p:cNvSpPr txBox="1"/>
          <p:nvPr/>
        </p:nvSpPr>
        <p:spPr>
          <a:xfrm>
            <a:off x="2760065" y="993542"/>
            <a:ext cx="1912220" cy="415498"/>
          </a:xfrm>
          <a:prstGeom prst="rect">
            <a:avLst/>
          </a:prstGeom>
          <a:noFill/>
        </p:spPr>
        <p:txBody>
          <a:bodyPr wrap="square" rtlCol="0">
            <a:spAutoFit/>
          </a:bodyPr>
          <a:lstStyle/>
          <a:p>
            <a:pPr algn="ctr"/>
            <a:r>
              <a:rPr lang="en-US" sz="1050" b="1" dirty="0"/>
              <a:t>Forecasted Financial Position</a:t>
            </a:r>
          </a:p>
          <a:p>
            <a:pPr algn="ctr"/>
            <a:r>
              <a:rPr lang="en-US" sz="1050" b="1" dirty="0"/>
              <a:t>Surplus</a:t>
            </a:r>
          </a:p>
        </p:txBody>
      </p:sp>
      <p:sp>
        <p:nvSpPr>
          <p:cNvPr id="13" name="TextBox 12">
            <a:extLst>
              <a:ext uri="{FF2B5EF4-FFF2-40B4-BE49-F238E27FC236}">
                <a16:creationId xmlns:a16="http://schemas.microsoft.com/office/drawing/2014/main" id="{3C942C52-9AA7-5F47-9249-A170E9E20CB5}"/>
              </a:ext>
            </a:extLst>
          </p:cNvPr>
          <p:cNvSpPr txBox="1"/>
          <p:nvPr/>
        </p:nvSpPr>
        <p:spPr>
          <a:xfrm>
            <a:off x="3083510" y="2208327"/>
            <a:ext cx="443871" cy="176972"/>
          </a:xfrm>
          <a:prstGeom prst="rect">
            <a:avLst/>
          </a:prstGeom>
          <a:noFill/>
        </p:spPr>
        <p:txBody>
          <a:bodyPr wrap="square" rtlCol="0">
            <a:spAutoFit/>
          </a:bodyPr>
          <a:lstStyle/>
          <a:p>
            <a:r>
              <a:rPr lang="en-US" sz="550" dirty="0"/>
              <a:t>$57.84M</a:t>
            </a:r>
          </a:p>
        </p:txBody>
      </p:sp>
      <p:sp>
        <p:nvSpPr>
          <p:cNvPr id="14" name="TextBox 13">
            <a:extLst>
              <a:ext uri="{FF2B5EF4-FFF2-40B4-BE49-F238E27FC236}">
                <a16:creationId xmlns:a16="http://schemas.microsoft.com/office/drawing/2014/main" id="{DA3CAA6C-52A9-3D49-A4E2-8FD6633004DC}"/>
              </a:ext>
            </a:extLst>
          </p:cNvPr>
          <p:cNvSpPr txBox="1"/>
          <p:nvPr/>
        </p:nvSpPr>
        <p:spPr>
          <a:xfrm>
            <a:off x="3538515" y="2090993"/>
            <a:ext cx="496447" cy="176972"/>
          </a:xfrm>
          <a:prstGeom prst="rect">
            <a:avLst/>
          </a:prstGeom>
          <a:noFill/>
        </p:spPr>
        <p:txBody>
          <a:bodyPr wrap="square" rtlCol="0">
            <a:spAutoFit/>
          </a:bodyPr>
          <a:lstStyle/>
          <a:p>
            <a:r>
              <a:rPr lang="en-US" sz="550" dirty="0"/>
              <a:t>$55.95M</a:t>
            </a:r>
          </a:p>
        </p:txBody>
      </p:sp>
      <p:sp>
        <p:nvSpPr>
          <p:cNvPr id="16" name="TextBox 15">
            <a:extLst>
              <a:ext uri="{FF2B5EF4-FFF2-40B4-BE49-F238E27FC236}">
                <a16:creationId xmlns:a16="http://schemas.microsoft.com/office/drawing/2014/main" id="{3CC0984B-960B-2A4F-B654-D5851CB51197}"/>
              </a:ext>
            </a:extLst>
          </p:cNvPr>
          <p:cNvSpPr txBox="1"/>
          <p:nvPr/>
        </p:nvSpPr>
        <p:spPr>
          <a:xfrm>
            <a:off x="4012858" y="1960640"/>
            <a:ext cx="503043" cy="176972"/>
          </a:xfrm>
          <a:prstGeom prst="rect">
            <a:avLst/>
          </a:prstGeom>
          <a:noFill/>
        </p:spPr>
        <p:txBody>
          <a:bodyPr wrap="square" rtlCol="0">
            <a:spAutoFit/>
          </a:bodyPr>
          <a:lstStyle/>
          <a:p>
            <a:r>
              <a:rPr lang="en-US" sz="550" dirty="0"/>
              <a:t>$53.87M</a:t>
            </a:r>
          </a:p>
        </p:txBody>
      </p:sp>
      <p:sp>
        <p:nvSpPr>
          <p:cNvPr id="17" name="TextBox 16">
            <a:extLst>
              <a:ext uri="{FF2B5EF4-FFF2-40B4-BE49-F238E27FC236}">
                <a16:creationId xmlns:a16="http://schemas.microsoft.com/office/drawing/2014/main" id="{1EFEB8AD-B9DB-A54A-B92A-591B7745205B}"/>
              </a:ext>
            </a:extLst>
          </p:cNvPr>
          <p:cNvSpPr txBox="1"/>
          <p:nvPr/>
        </p:nvSpPr>
        <p:spPr>
          <a:xfrm>
            <a:off x="4467104" y="1727585"/>
            <a:ext cx="440101" cy="176972"/>
          </a:xfrm>
          <a:prstGeom prst="rect">
            <a:avLst/>
          </a:prstGeom>
          <a:noFill/>
        </p:spPr>
        <p:txBody>
          <a:bodyPr wrap="square" rtlCol="0">
            <a:spAutoFit/>
          </a:bodyPr>
          <a:lstStyle/>
          <a:p>
            <a:r>
              <a:rPr lang="en-US" sz="550" dirty="0"/>
              <a:t>$56.02M</a:t>
            </a:r>
          </a:p>
        </p:txBody>
      </p:sp>
      <p:sp>
        <p:nvSpPr>
          <p:cNvPr id="29" name="TextBox 28">
            <a:extLst>
              <a:ext uri="{FF2B5EF4-FFF2-40B4-BE49-F238E27FC236}">
                <a16:creationId xmlns:a16="http://schemas.microsoft.com/office/drawing/2014/main" id="{D81C50C5-D9F3-5141-A138-B6E1B5F5EAE5}"/>
              </a:ext>
            </a:extLst>
          </p:cNvPr>
          <p:cNvSpPr txBox="1"/>
          <p:nvPr/>
        </p:nvSpPr>
        <p:spPr>
          <a:xfrm>
            <a:off x="989607" y="6785885"/>
            <a:ext cx="5399934" cy="2708434"/>
          </a:xfrm>
          <a:prstGeom prst="rect">
            <a:avLst/>
          </a:prstGeom>
          <a:noFill/>
        </p:spPr>
        <p:txBody>
          <a:bodyPr wrap="square" rtlCol="0">
            <a:spAutoFit/>
          </a:bodyPr>
          <a:lstStyle/>
          <a:p>
            <a:r>
              <a:rPr lang="en-US" sz="1100" b="1" dirty="0"/>
              <a:t>IV. Key Takeaways</a:t>
            </a:r>
            <a:endParaRPr lang="en-US" sz="1100" dirty="0"/>
          </a:p>
          <a:p>
            <a:r>
              <a:rPr lang="en-US" sz="1100" b="1" dirty="0"/>
              <a:t> </a:t>
            </a:r>
            <a:endParaRPr lang="en-US" sz="1100" dirty="0"/>
          </a:p>
          <a:p>
            <a:pPr marL="171450" indent="-171450">
              <a:buFont typeface="Arial" panose="020B0604020202020204" pitchFamily="34" charset="0"/>
              <a:buChar char="•"/>
            </a:pPr>
            <a:r>
              <a:rPr lang="en-US" sz="1100" dirty="0"/>
              <a:t>FY 2021-2022 is expected to be a year of strong revenue growth in Property Tax and TOT, bolstering current surpluses. This is projected to be proceeded by a return to relatively stable and moderate growth. </a:t>
            </a:r>
          </a:p>
          <a:p>
            <a:pPr marL="171450" indent="-171450">
              <a:buFont typeface="Arial" panose="020B0604020202020204" pitchFamily="34" charset="0"/>
              <a:buChar char="•"/>
            </a:pPr>
            <a:endParaRPr lang="en-US" sz="500" dirty="0"/>
          </a:p>
          <a:p>
            <a:pPr marL="171450" indent="-171450">
              <a:buFont typeface="Arial" panose="020B0604020202020204" pitchFamily="34" charset="0"/>
              <a:buChar char="•"/>
            </a:pPr>
            <a:r>
              <a:rPr lang="en-US" sz="1100" dirty="0"/>
              <a:t>As the discretionary General Fund relies heavily on property tax revenue (accounting for over three quarters of total discretionary revenue), it is vulnerable to any volatility in this revenue source. Impacts of relevant policy (such as Prop 19) should be closely monitored. </a:t>
            </a:r>
          </a:p>
          <a:p>
            <a:pPr marL="171450" indent="-171450">
              <a:buFont typeface="Arial" panose="020B0604020202020204" pitchFamily="34" charset="0"/>
              <a:buChar char="•"/>
            </a:pPr>
            <a:endParaRPr lang="en-US" sz="500" dirty="0"/>
          </a:p>
          <a:p>
            <a:pPr marL="171450" indent="-171450">
              <a:buFont typeface="Arial" panose="020B0604020202020204" pitchFamily="34" charset="0"/>
              <a:buChar char="•"/>
            </a:pPr>
            <a:r>
              <a:rPr lang="en-US" sz="1100" dirty="0"/>
              <a:t>Stable and significant annual surpluses are projected to continue for the next five years. However, with high and stable growth in expenditures, these surpluses rely increasingly on revenue from sources other than Property Tax, Sales Tax, and TOT. </a:t>
            </a:r>
          </a:p>
          <a:p>
            <a:endParaRPr lang="en-US" sz="1100" dirty="0"/>
          </a:p>
          <a:p>
            <a:endParaRPr lang="en-US" sz="1100" dirty="0"/>
          </a:p>
        </p:txBody>
      </p:sp>
      <p:sp>
        <p:nvSpPr>
          <p:cNvPr id="33" name="TextBox 32">
            <a:extLst>
              <a:ext uri="{FF2B5EF4-FFF2-40B4-BE49-F238E27FC236}">
                <a16:creationId xmlns:a16="http://schemas.microsoft.com/office/drawing/2014/main" id="{2AC1D070-60E0-F040-AACB-1C1FCF64C144}"/>
              </a:ext>
            </a:extLst>
          </p:cNvPr>
          <p:cNvSpPr txBox="1"/>
          <p:nvPr/>
        </p:nvSpPr>
        <p:spPr>
          <a:xfrm>
            <a:off x="964716"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34" name="TextBox 33">
            <a:extLst>
              <a:ext uri="{FF2B5EF4-FFF2-40B4-BE49-F238E27FC236}">
                <a16:creationId xmlns:a16="http://schemas.microsoft.com/office/drawing/2014/main" id="{FB2BD274-B03D-084D-A5FB-C447A84C6EA8}"/>
              </a:ext>
            </a:extLst>
          </p:cNvPr>
          <p:cNvSpPr txBox="1"/>
          <p:nvPr/>
        </p:nvSpPr>
        <p:spPr>
          <a:xfrm>
            <a:off x="940127" y="9147380"/>
            <a:ext cx="250390" cy="246221"/>
          </a:xfrm>
          <a:prstGeom prst="rect">
            <a:avLst/>
          </a:prstGeom>
          <a:noFill/>
        </p:spPr>
        <p:txBody>
          <a:bodyPr wrap="none" rtlCol="0">
            <a:spAutoFit/>
          </a:bodyPr>
          <a:lstStyle/>
          <a:p>
            <a:r>
              <a:rPr lang="en-US" sz="1000" dirty="0"/>
              <a:t>3</a:t>
            </a:r>
          </a:p>
        </p:txBody>
      </p:sp>
      <p:sp>
        <p:nvSpPr>
          <p:cNvPr id="41" name="Rectangle 40">
            <a:extLst>
              <a:ext uri="{FF2B5EF4-FFF2-40B4-BE49-F238E27FC236}">
                <a16:creationId xmlns:a16="http://schemas.microsoft.com/office/drawing/2014/main" id="{FEA44691-F8B1-9942-A7DA-633908695716}"/>
              </a:ext>
            </a:extLst>
          </p:cNvPr>
          <p:cNvSpPr/>
          <p:nvPr/>
        </p:nvSpPr>
        <p:spPr>
          <a:xfrm>
            <a:off x="124999" y="2780465"/>
            <a:ext cx="288195" cy="1838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C0B7F6E-84B0-CA4B-BA0A-E38EC48D743E}"/>
              </a:ext>
            </a:extLst>
          </p:cNvPr>
          <p:cNvSpPr/>
          <p:nvPr/>
        </p:nvSpPr>
        <p:spPr>
          <a:xfrm>
            <a:off x="4931321" y="2340083"/>
            <a:ext cx="127731" cy="67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E93113-7337-AC4C-ACCE-318F8446F0F0}"/>
              </a:ext>
            </a:extLst>
          </p:cNvPr>
          <p:cNvSpPr/>
          <p:nvPr/>
        </p:nvSpPr>
        <p:spPr>
          <a:xfrm>
            <a:off x="4008895" y="5118551"/>
            <a:ext cx="362071" cy="73602"/>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0989671-B2CE-284A-9D7B-C8C999604506}"/>
              </a:ext>
            </a:extLst>
          </p:cNvPr>
          <p:cNvSpPr/>
          <p:nvPr/>
        </p:nvSpPr>
        <p:spPr>
          <a:xfrm>
            <a:off x="4458568" y="4940692"/>
            <a:ext cx="368151" cy="73602"/>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299F0F7-57BA-C34D-8747-FB800E5EF845}"/>
              </a:ext>
            </a:extLst>
          </p:cNvPr>
          <p:cNvSpPr/>
          <p:nvPr/>
        </p:nvSpPr>
        <p:spPr>
          <a:xfrm>
            <a:off x="3713625" y="5925771"/>
            <a:ext cx="128016" cy="45719"/>
          </a:xfrm>
          <a:prstGeom prst="rect">
            <a:avLst/>
          </a:prstGeom>
          <a:solidFill>
            <a:srgbClr val="FEAE82"/>
          </a:solidFill>
          <a:ln>
            <a:solidFill>
              <a:srgbClr val="FF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FE861626-529C-4E4F-9345-C9B4EC4DFB61}"/>
              </a:ext>
            </a:extLst>
          </p:cNvPr>
          <p:cNvCxnSpPr>
            <a:cxnSpLocks/>
          </p:cNvCxnSpPr>
          <p:nvPr/>
        </p:nvCxnSpPr>
        <p:spPr>
          <a:xfrm>
            <a:off x="3554117" y="5295216"/>
            <a:ext cx="356616" cy="0"/>
          </a:xfrm>
          <a:prstGeom prst="line">
            <a:avLst/>
          </a:prstGeom>
          <a:ln>
            <a:solidFill>
              <a:srgbClr val="FF5C41"/>
            </a:solidFill>
          </a:ln>
        </p:spPr>
        <p:style>
          <a:lnRef idx="2">
            <a:schemeClr val="accent2"/>
          </a:lnRef>
          <a:fillRef idx="0">
            <a:schemeClr val="accent2"/>
          </a:fillRef>
          <a:effectRef idx="1">
            <a:schemeClr val="accent2"/>
          </a:effectRef>
          <a:fontRef idx="minor">
            <a:schemeClr val="tx1"/>
          </a:fontRef>
        </p:style>
      </p:cxnSp>
      <p:sp>
        <p:nvSpPr>
          <p:cNvPr id="56" name="TextBox 55">
            <a:extLst>
              <a:ext uri="{FF2B5EF4-FFF2-40B4-BE49-F238E27FC236}">
                <a16:creationId xmlns:a16="http://schemas.microsoft.com/office/drawing/2014/main" id="{BAC8389A-DD98-CC49-AA53-09A991FF63BA}"/>
              </a:ext>
            </a:extLst>
          </p:cNvPr>
          <p:cNvSpPr txBox="1"/>
          <p:nvPr/>
        </p:nvSpPr>
        <p:spPr>
          <a:xfrm>
            <a:off x="2220635" y="3879249"/>
            <a:ext cx="2831014" cy="253916"/>
          </a:xfrm>
          <a:prstGeom prst="rect">
            <a:avLst/>
          </a:prstGeom>
          <a:noFill/>
        </p:spPr>
        <p:txBody>
          <a:bodyPr wrap="square" rtlCol="0">
            <a:spAutoFit/>
          </a:bodyPr>
          <a:lstStyle/>
          <a:p>
            <a:pPr algn="ctr"/>
            <a:r>
              <a:rPr lang="en-US" sz="1050" b="1" dirty="0"/>
              <a:t>Expenditure against Primary Revenue Sources</a:t>
            </a:r>
          </a:p>
        </p:txBody>
      </p:sp>
      <p:sp>
        <p:nvSpPr>
          <p:cNvPr id="61" name="TextBox 60">
            <a:extLst>
              <a:ext uri="{FF2B5EF4-FFF2-40B4-BE49-F238E27FC236}">
                <a16:creationId xmlns:a16="http://schemas.microsoft.com/office/drawing/2014/main" id="{3C6474C6-68AA-EB4A-9A25-6DC29B738C2C}"/>
              </a:ext>
            </a:extLst>
          </p:cNvPr>
          <p:cNvSpPr txBox="1"/>
          <p:nvPr/>
        </p:nvSpPr>
        <p:spPr>
          <a:xfrm>
            <a:off x="2596114" y="5396297"/>
            <a:ext cx="440101" cy="176972"/>
          </a:xfrm>
          <a:prstGeom prst="rect">
            <a:avLst/>
          </a:prstGeom>
          <a:noFill/>
        </p:spPr>
        <p:txBody>
          <a:bodyPr wrap="square" rtlCol="0">
            <a:spAutoFit/>
          </a:bodyPr>
          <a:lstStyle/>
          <a:p>
            <a:r>
              <a:rPr lang="en-US" sz="550" dirty="0"/>
              <a:t>$3.68M</a:t>
            </a:r>
          </a:p>
        </p:txBody>
      </p:sp>
      <p:sp>
        <p:nvSpPr>
          <p:cNvPr id="63" name="TextBox 62">
            <a:extLst>
              <a:ext uri="{FF2B5EF4-FFF2-40B4-BE49-F238E27FC236}">
                <a16:creationId xmlns:a16="http://schemas.microsoft.com/office/drawing/2014/main" id="{775D1599-2538-7D4E-9174-B3C132C65BD2}"/>
              </a:ext>
            </a:extLst>
          </p:cNvPr>
          <p:cNvSpPr txBox="1"/>
          <p:nvPr/>
        </p:nvSpPr>
        <p:spPr>
          <a:xfrm>
            <a:off x="3504484" y="5271531"/>
            <a:ext cx="514269" cy="176972"/>
          </a:xfrm>
          <a:prstGeom prst="rect">
            <a:avLst/>
          </a:prstGeom>
          <a:noFill/>
        </p:spPr>
        <p:txBody>
          <a:bodyPr wrap="square" rtlCol="0">
            <a:spAutoFit/>
          </a:bodyPr>
          <a:lstStyle/>
          <a:p>
            <a:r>
              <a:rPr lang="en-US" sz="550" dirty="0"/>
              <a:t>($0.88)M</a:t>
            </a:r>
          </a:p>
        </p:txBody>
      </p:sp>
      <p:sp>
        <p:nvSpPr>
          <p:cNvPr id="62" name="TextBox 61">
            <a:extLst>
              <a:ext uri="{FF2B5EF4-FFF2-40B4-BE49-F238E27FC236}">
                <a16:creationId xmlns:a16="http://schemas.microsoft.com/office/drawing/2014/main" id="{66256F9F-3A5E-1647-9000-4B697EC802B3}"/>
              </a:ext>
            </a:extLst>
          </p:cNvPr>
          <p:cNvSpPr txBox="1"/>
          <p:nvPr/>
        </p:nvSpPr>
        <p:spPr>
          <a:xfrm>
            <a:off x="3087383" y="5249749"/>
            <a:ext cx="440101" cy="176972"/>
          </a:xfrm>
          <a:prstGeom prst="rect">
            <a:avLst/>
          </a:prstGeom>
          <a:noFill/>
        </p:spPr>
        <p:txBody>
          <a:bodyPr wrap="square" rtlCol="0">
            <a:spAutoFit/>
          </a:bodyPr>
          <a:lstStyle/>
          <a:p>
            <a:r>
              <a:rPr lang="en-US" sz="550" dirty="0"/>
              <a:t>$2.71M</a:t>
            </a:r>
          </a:p>
        </p:txBody>
      </p:sp>
      <p:sp>
        <p:nvSpPr>
          <p:cNvPr id="64" name="TextBox 63">
            <a:extLst>
              <a:ext uri="{FF2B5EF4-FFF2-40B4-BE49-F238E27FC236}">
                <a16:creationId xmlns:a16="http://schemas.microsoft.com/office/drawing/2014/main" id="{45FA7E6E-0BA8-4D4A-9178-2D0BE4BD3925}"/>
              </a:ext>
            </a:extLst>
          </p:cNvPr>
          <p:cNvSpPr txBox="1"/>
          <p:nvPr/>
        </p:nvSpPr>
        <p:spPr>
          <a:xfrm>
            <a:off x="3962112" y="5169979"/>
            <a:ext cx="514269" cy="176972"/>
          </a:xfrm>
          <a:prstGeom prst="rect">
            <a:avLst/>
          </a:prstGeom>
          <a:noFill/>
        </p:spPr>
        <p:txBody>
          <a:bodyPr wrap="square" rtlCol="0">
            <a:spAutoFit/>
          </a:bodyPr>
          <a:lstStyle/>
          <a:p>
            <a:r>
              <a:rPr lang="en-US" sz="550" dirty="0"/>
              <a:t>($4.72)M</a:t>
            </a:r>
          </a:p>
        </p:txBody>
      </p:sp>
      <p:sp>
        <p:nvSpPr>
          <p:cNvPr id="65" name="TextBox 64">
            <a:extLst>
              <a:ext uri="{FF2B5EF4-FFF2-40B4-BE49-F238E27FC236}">
                <a16:creationId xmlns:a16="http://schemas.microsoft.com/office/drawing/2014/main" id="{F40D61FD-28AF-2249-8583-D8DDC0831C0C}"/>
              </a:ext>
            </a:extLst>
          </p:cNvPr>
          <p:cNvSpPr txBox="1"/>
          <p:nvPr/>
        </p:nvSpPr>
        <p:spPr>
          <a:xfrm>
            <a:off x="4447637" y="5009802"/>
            <a:ext cx="514269" cy="176972"/>
          </a:xfrm>
          <a:prstGeom prst="rect">
            <a:avLst/>
          </a:prstGeom>
          <a:noFill/>
        </p:spPr>
        <p:txBody>
          <a:bodyPr wrap="square" rtlCol="0">
            <a:spAutoFit/>
          </a:bodyPr>
          <a:lstStyle/>
          <a:p>
            <a:r>
              <a:rPr lang="en-US" sz="550" dirty="0"/>
              <a:t>($5.44)M</a:t>
            </a:r>
          </a:p>
        </p:txBody>
      </p:sp>
      <p:sp>
        <p:nvSpPr>
          <p:cNvPr id="24" name="TextBox 23">
            <a:extLst>
              <a:ext uri="{FF2B5EF4-FFF2-40B4-BE49-F238E27FC236}">
                <a16:creationId xmlns:a16="http://schemas.microsoft.com/office/drawing/2014/main" id="{5EB46429-A79D-9340-83A8-5F12437FD2FE}"/>
              </a:ext>
            </a:extLst>
          </p:cNvPr>
          <p:cNvSpPr txBox="1"/>
          <p:nvPr/>
        </p:nvSpPr>
        <p:spPr>
          <a:xfrm>
            <a:off x="1051154" y="1196902"/>
            <a:ext cx="405880" cy="230832"/>
          </a:xfrm>
          <a:prstGeom prst="rect">
            <a:avLst/>
          </a:prstGeom>
          <a:noFill/>
        </p:spPr>
        <p:txBody>
          <a:bodyPr wrap="none" rtlCol="0">
            <a:spAutoFit/>
          </a:bodyPr>
          <a:lstStyle/>
          <a:p>
            <a:r>
              <a:rPr lang="en-US" sz="900" dirty="0"/>
              <a:t>Fig.3</a:t>
            </a:r>
          </a:p>
        </p:txBody>
      </p:sp>
      <p:sp>
        <p:nvSpPr>
          <p:cNvPr id="43" name="TextBox 42">
            <a:extLst>
              <a:ext uri="{FF2B5EF4-FFF2-40B4-BE49-F238E27FC236}">
                <a16:creationId xmlns:a16="http://schemas.microsoft.com/office/drawing/2014/main" id="{CA5316AF-5F26-2A40-9545-7132CA3C8240}"/>
              </a:ext>
            </a:extLst>
          </p:cNvPr>
          <p:cNvSpPr txBox="1"/>
          <p:nvPr/>
        </p:nvSpPr>
        <p:spPr>
          <a:xfrm>
            <a:off x="1112529" y="3995642"/>
            <a:ext cx="405880" cy="230832"/>
          </a:xfrm>
          <a:prstGeom prst="rect">
            <a:avLst/>
          </a:prstGeom>
          <a:noFill/>
        </p:spPr>
        <p:txBody>
          <a:bodyPr wrap="none" rtlCol="0">
            <a:spAutoFit/>
          </a:bodyPr>
          <a:lstStyle/>
          <a:p>
            <a:r>
              <a:rPr lang="en-US" sz="900" dirty="0"/>
              <a:t>Fig.4</a:t>
            </a:r>
          </a:p>
        </p:txBody>
      </p:sp>
      <p:sp>
        <p:nvSpPr>
          <p:cNvPr id="27" name="TextBox 26">
            <a:extLst>
              <a:ext uri="{FF2B5EF4-FFF2-40B4-BE49-F238E27FC236}">
                <a16:creationId xmlns:a16="http://schemas.microsoft.com/office/drawing/2014/main" id="{0D790BEE-19DB-A449-B7AF-BF58B48B8455}"/>
              </a:ext>
            </a:extLst>
          </p:cNvPr>
          <p:cNvSpPr txBox="1"/>
          <p:nvPr/>
        </p:nvSpPr>
        <p:spPr>
          <a:xfrm>
            <a:off x="1940359" y="6423754"/>
            <a:ext cx="3278252" cy="369332"/>
          </a:xfrm>
          <a:prstGeom prst="rect">
            <a:avLst/>
          </a:prstGeom>
          <a:noFill/>
        </p:spPr>
        <p:txBody>
          <a:bodyPr wrap="square" rtlCol="0">
            <a:spAutoFit/>
          </a:bodyPr>
          <a:lstStyle/>
          <a:p>
            <a:r>
              <a:rPr lang="en-US" sz="600" dirty="0"/>
              <a:t>Fig.4. This plot demonstrates the relationship between the top three discretionary revenue sources  </a:t>
            </a:r>
          </a:p>
          <a:p>
            <a:r>
              <a:rPr lang="en-US" sz="600" dirty="0"/>
              <a:t>           and General Fund expenditure. It does not reflect the actual financial position of the account </a:t>
            </a:r>
          </a:p>
          <a:p>
            <a:endParaRPr lang="en-US" sz="600" dirty="0"/>
          </a:p>
        </p:txBody>
      </p:sp>
    </p:spTree>
    <p:extLst>
      <p:ext uri="{BB962C8B-B14F-4D97-AF65-F5344CB8AC3E}">
        <p14:creationId xmlns:p14="http://schemas.microsoft.com/office/powerpoint/2010/main" val="4165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75EDCB9-0274-4E43-A241-FE4DE19F4EC6}"/>
              </a:ext>
            </a:extLst>
          </p:cNvPr>
          <p:cNvGraphicFramePr>
            <a:graphicFrameLocks noGrp="1"/>
          </p:cNvGraphicFramePr>
          <p:nvPr>
            <p:extLst>
              <p:ext uri="{D42A27DB-BD31-4B8C-83A1-F6EECF244321}">
                <p14:modId xmlns:p14="http://schemas.microsoft.com/office/powerpoint/2010/main" val="847578487"/>
              </p:ext>
            </p:extLst>
          </p:nvPr>
        </p:nvGraphicFramePr>
        <p:xfrm>
          <a:off x="1128074" y="2164965"/>
          <a:ext cx="5111862" cy="1676586"/>
        </p:xfrm>
        <a:graphic>
          <a:graphicData uri="http://schemas.openxmlformats.org/drawingml/2006/table">
            <a:tbl>
              <a:tblPr firstRow="1" bandRow="1">
                <a:tableStyleId>{5C22544A-7EE6-4342-B048-85BDC9FD1C3A}</a:tableStyleId>
              </a:tblPr>
              <a:tblGrid>
                <a:gridCol w="797013">
                  <a:extLst>
                    <a:ext uri="{9D8B030D-6E8A-4147-A177-3AD203B41FA5}">
                      <a16:colId xmlns:a16="http://schemas.microsoft.com/office/drawing/2014/main" val="490285055"/>
                    </a:ext>
                  </a:extLst>
                </a:gridCol>
                <a:gridCol w="846319">
                  <a:extLst>
                    <a:ext uri="{9D8B030D-6E8A-4147-A177-3AD203B41FA5}">
                      <a16:colId xmlns:a16="http://schemas.microsoft.com/office/drawing/2014/main" val="3112396103"/>
                    </a:ext>
                  </a:extLst>
                </a:gridCol>
                <a:gridCol w="886619">
                  <a:extLst>
                    <a:ext uri="{9D8B030D-6E8A-4147-A177-3AD203B41FA5}">
                      <a16:colId xmlns:a16="http://schemas.microsoft.com/office/drawing/2014/main" val="1212642696"/>
                    </a:ext>
                  </a:extLst>
                </a:gridCol>
                <a:gridCol w="876876">
                  <a:extLst>
                    <a:ext uri="{9D8B030D-6E8A-4147-A177-3AD203B41FA5}">
                      <a16:colId xmlns:a16="http://schemas.microsoft.com/office/drawing/2014/main" val="723672247"/>
                    </a:ext>
                  </a:extLst>
                </a:gridCol>
                <a:gridCol w="857389">
                  <a:extLst>
                    <a:ext uri="{9D8B030D-6E8A-4147-A177-3AD203B41FA5}">
                      <a16:colId xmlns:a16="http://schemas.microsoft.com/office/drawing/2014/main" val="3105953249"/>
                    </a:ext>
                  </a:extLst>
                </a:gridCol>
                <a:gridCol w="847646">
                  <a:extLst>
                    <a:ext uri="{9D8B030D-6E8A-4147-A177-3AD203B41FA5}">
                      <a16:colId xmlns:a16="http://schemas.microsoft.com/office/drawing/2014/main" val="4047274746"/>
                    </a:ext>
                  </a:extLst>
                </a:gridCol>
              </a:tblGrid>
              <a:tr h="444970">
                <a:tc>
                  <a:txBody>
                    <a:bodyPr/>
                    <a:lstStyle/>
                    <a:p>
                      <a:pPr algn="ctr"/>
                      <a:r>
                        <a:rPr lang="en-US" sz="800" b="0" dirty="0">
                          <a:solidFill>
                            <a:schemeClr val="tx1"/>
                          </a:solidFill>
                        </a:rPr>
                        <a:t>Fiscal Year</a:t>
                      </a:r>
                    </a:p>
                  </a:txBody>
                  <a:tcPr anchor="ctr">
                    <a:solidFill>
                      <a:srgbClr val="698CB0">
                        <a:alpha val="76078"/>
                      </a:srgbClr>
                    </a:solidFill>
                  </a:tcPr>
                </a:tc>
                <a:tc>
                  <a:txBody>
                    <a:bodyPr/>
                    <a:lstStyle/>
                    <a:p>
                      <a:pPr algn="ctr"/>
                      <a:r>
                        <a:rPr lang="en-US" sz="800" b="0" dirty="0">
                          <a:solidFill>
                            <a:schemeClr val="tx1"/>
                          </a:solidFill>
                        </a:rPr>
                        <a:t>Property Tax Revenue</a:t>
                      </a:r>
                    </a:p>
                  </a:txBody>
                  <a:tcPr anchor="ctr">
                    <a:solidFill>
                      <a:srgbClr val="698CB0">
                        <a:alpha val="76078"/>
                      </a:srgbClr>
                    </a:solidFill>
                  </a:tcPr>
                </a:tc>
                <a:tc>
                  <a:txBody>
                    <a:bodyPr/>
                    <a:lstStyle/>
                    <a:p>
                      <a:pPr algn="ctr"/>
                      <a:r>
                        <a:rPr lang="en-US" sz="800" b="0" dirty="0">
                          <a:solidFill>
                            <a:schemeClr val="tx1"/>
                          </a:solidFill>
                        </a:rPr>
                        <a:t>Transient Occupancy Tax Revenue</a:t>
                      </a:r>
                    </a:p>
                  </a:txBody>
                  <a:tcPr anchor="ctr">
                    <a:solidFill>
                      <a:srgbClr val="698CB0">
                        <a:alpha val="76078"/>
                      </a:srgbClr>
                    </a:solidFill>
                  </a:tcPr>
                </a:tc>
                <a:tc>
                  <a:txBody>
                    <a:bodyPr/>
                    <a:lstStyle/>
                    <a:p>
                      <a:pPr algn="ctr"/>
                      <a:r>
                        <a:rPr lang="en-US" sz="800" b="0" dirty="0">
                          <a:solidFill>
                            <a:schemeClr val="tx1"/>
                          </a:solidFill>
                        </a:rPr>
                        <a:t>Sales Tax Revenue</a:t>
                      </a:r>
                    </a:p>
                  </a:txBody>
                  <a:tcPr anchor="ctr">
                    <a:solidFill>
                      <a:srgbClr val="698CB0">
                        <a:alpha val="76078"/>
                      </a:srgbClr>
                    </a:solidFill>
                  </a:tcPr>
                </a:tc>
                <a:tc>
                  <a:txBody>
                    <a:bodyPr/>
                    <a:lstStyle/>
                    <a:p>
                      <a:pPr algn="ctr"/>
                      <a:r>
                        <a:rPr lang="en-US" sz="800" b="0" dirty="0">
                          <a:solidFill>
                            <a:schemeClr val="tx1"/>
                          </a:solidFill>
                        </a:rPr>
                        <a:t>Other </a:t>
                      </a:r>
                    </a:p>
                    <a:p>
                      <a:pPr algn="ctr"/>
                      <a:r>
                        <a:rPr lang="en-US" sz="800" b="0" dirty="0">
                          <a:solidFill>
                            <a:schemeClr val="tx1"/>
                          </a:solidFill>
                        </a:rPr>
                        <a:t>Revenue</a:t>
                      </a:r>
                    </a:p>
                  </a:txBody>
                  <a:tcPr anchor="ctr">
                    <a:solidFill>
                      <a:srgbClr val="698CB0">
                        <a:alpha val="76078"/>
                      </a:srgbClr>
                    </a:solidFill>
                  </a:tcPr>
                </a:tc>
                <a:tc>
                  <a:txBody>
                    <a:bodyPr/>
                    <a:lstStyle/>
                    <a:p>
                      <a:pPr algn="ctr"/>
                      <a:r>
                        <a:rPr lang="en-US" sz="800" b="0" dirty="0">
                          <a:solidFill>
                            <a:schemeClr val="tx1"/>
                          </a:solidFill>
                        </a:rPr>
                        <a:t>Total </a:t>
                      </a:r>
                    </a:p>
                    <a:p>
                      <a:pPr algn="ctr"/>
                      <a:r>
                        <a:rPr lang="en-US" sz="800" b="0" dirty="0">
                          <a:solidFill>
                            <a:schemeClr val="tx1"/>
                          </a:solidFill>
                        </a:rPr>
                        <a:t>Revenue</a:t>
                      </a:r>
                    </a:p>
                  </a:txBody>
                  <a:tcPr anchor="ctr">
                    <a:solidFill>
                      <a:srgbClr val="698CB0">
                        <a:alpha val="76078"/>
                      </a:srgbClr>
                    </a:solidFill>
                  </a:tcPr>
                </a:tc>
                <a:extLst>
                  <a:ext uri="{0D108BD9-81ED-4DB2-BD59-A6C34878D82A}">
                    <a16:rowId xmlns:a16="http://schemas.microsoft.com/office/drawing/2014/main" val="3582648064"/>
                  </a:ext>
                </a:extLst>
              </a:tr>
              <a:tr h="203231">
                <a:tc>
                  <a:txBody>
                    <a:bodyPr/>
                    <a:lstStyle/>
                    <a:p>
                      <a:pPr algn="ctr"/>
                      <a:r>
                        <a:rPr lang="en-US" sz="700" b="0" dirty="0">
                          <a:solidFill>
                            <a:schemeClr val="tx1"/>
                          </a:solidFill>
                        </a:rPr>
                        <a:t>2020-2021</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235.70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10.50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11.20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52.73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310.13 </a:t>
                      </a:r>
                    </a:p>
                  </a:txBody>
                  <a:tcPr marL="9525" marR="9525" marT="9525" marB="0" anchor="ctr">
                    <a:solidFill>
                      <a:srgbClr val="77A6BA">
                        <a:alpha val="25098"/>
                      </a:srgbClr>
                    </a:solidFill>
                  </a:tcPr>
                </a:tc>
                <a:extLst>
                  <a:ext uri="{0D108BD9-81ED-4DB2-BD59-A6C34878D82A}">
                    <a16:rowId xmlns:a16="http://schemas.microsoft.com/office/drawing/2014/main" val="369601660"/>
                  </a:ext>
                </a:extLst>
              </a:tr>
              <a:tr h="203231">
                <a:tc>
                  <a:txBody>
                    <a:bodyPr/>
                    <a:lstStyle/>
                    <a:p>
                      <a:pPr algn="ctr"/>
                      <a:r>
                        <a:rPr lang="en-US" sz="700" b="0" dirty="0">
                          <a:solidFill>
                            <a:schemeClr val="tx1"/>
                          </a:solidFill>
                        </a:rPr>
                        <a:t>2021-2022</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246.31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13.65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11.42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52.71 </a:t>
                      </a:r>
                    </a:p>
                  </a:txBody>
                  <a:tcPr marL="9525" marR="9525" marT="9525" marB="0" anchor="ctr">
                    <a:solidFill>
                      <a:srgbClr val="698CB0">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324.09 </a:t>
                      </a:r>
                    </a:p>
                  </a:txBody>
                  <a:tcPr marL="9525" marR="9525" marT="9525" marB="0" anchor="ctr">
                    <a:solidFill>
                      <a:srgbClr val="698CB0">
                        <a:alpha val="25098"/>
                      </a:srgbClr>
                    </a:solidFill>
                  </a:tcPr>
                </a:tc>
                <a:extLst>
                  <a:ext uri="{0D108BD9-81ED-4DB2-BD59-A6C34878D82A}">
                    <a16:rowId xmlns:a16="http://schemas.microsoft.com/office/drawing/2014/main" val="3907403872"/>
                  </a:ext>
                </a:extLst>
              </a:tr>
              <a:tr h="203231">
                <a:tc>
                  <a:txBody>
                    <a:bodyPr/>
                    <a:lstStyle/>
                    <a:p>
                      <a:pPr algn="ctr"/>
                      <a:r>
                        <a:rPr lang="en-US" sz="700" b="0" dirty="0">
                          <a:solidFill>
                            <a:schemeClr val="tx1"/>
                          </a:solidFill>
                        </a:rPr>
                        <a:t>2022-2023</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255.54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13.92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11.65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55.12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336.24 </a:t>
                      </a:r>
                    </a:p>
                  </a:txBody>
                  <a:tcPr marL="9525" marR="9525" marT="9525" marB="0" anchor="ctr">
                    <a:solidFill>
                      <a:srgbClr val="77A6BA">
                        <a:alpha val="25098"/>
                      </a:srgbClr>
                    </a:solidFill>
                  </a:tcPr>
                </a:tc>
                <a:extLst>
                  <a:ext uri="{0D108BD9-81ED-4DB2-BD59-A6C34878D82A}">
                    <a16:rowId xmlns:a16="http://schemas.microsoft.com/office/drawing/2014/main" val="4214879929"/>
                  </a:ext>
                </a:extLst>
              </a:tr>
              <a:tr h="203231">
                <a:tc>
                  <a:txBody>
                    <a:bodyPr/>
                    <a:lstStyle/>
                    <a:p>
                      <a:pPr algn="ctr"/>
                      <a:r>
                        <a:rPr lang="en-US" sz="700" b="0" dirty="0">
                          <a:solidFill>
                            <a:schemeClr val="tx1"/>
                          </a:solidFill>
                        </a:rPr>
                        <a:t>2023-2024</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262.57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14.20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11.89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56.83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345.49 </a:t>
                      </a:r>
                    </a:p>
                  </a:txBody>
                  <a:tcPr marL="9525" marR="9525" marT="9525" marB="0" anchor="ctr">
                    <a:solidFill>
                      <a:srgbClr val="698CB0">
                        <a:alpha val="25098"/>
                      </a:srgbClr>
                    </a:solidFill>
                  </a:tcPr>
                </a:tc>
                <a:extLst>
                  <a:ext uri="{0D108BD9-81ED-4DB2-BD59-A6C34878D82A}">
                    <a16:rowId xmlns:a16="http://schemas.microsoft.com/office/drawing/2014/main" val="3728518379"/>
                  </a:ext>
                </a:extLst>
              </a:tr>
              <a:tr h="203231">
                <a:tc>
                  <a:txBody>
                    <a:bodyPr/>
                    <a:lstStyle/>
                    <a:p>
                      <a:pPr algn="ctr"/>
                      <a:r>
                        <a:rPr lang="en-US" sz="700" b="0" dirty="0">
                          <a:solidFill>
                            <a:schemeClr val="tx1"/>
                          </a:solidFill>
                        </a:rPr>
                        <a:t>2024-2025</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269.79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14.49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12.12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58.59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354.99 </a:t>
                      </a:r>
                    </a:p>
                  </a:txBody>
                  <a:tcPr marL="9525" marR="9525" marT="9525" marB="0" anchor="ctr">
                    <a:solidFill>
                      <a:srgbClr val="77A6BA">
                        <a:alpha val="25098"/>
                      </a:srgbClr>
                    </a:solidFill>
                  </a:tcPr>
                </a:tc>
                <a:extLst>
                  <a:ext uri="{0D108BD9-81ED-4DB2-BD59-A6C34878D82A}">
                    <a16:rowId xmlns:a16="http://schemas.microsoft.com/office/drawing/2014/main" val="2691135974"/>
                  </a:ext>
                </a:extLst>
              </a:tr>
              <a:tr h="203231">
                <a:tc>
                  <a:txBody>
                    <a:bodyPr/>
                    <a:lstStyle/>
                    <a:p>
                      <a:pPr algn="ctr"/>
                      <a:r>
                        <a:rPr lang="en-US" sz="700" b="0" dirty="0">
                          <a:solidFill>
                            <a:schemeClr val="tx1"/>
                          </a:solidFill>
                        </a:rPr>
                        <a:t>2025-2026</a:t>
                      </a:r>
                    </a:p>
                  </a:txBody>
                  <a:tcPr anchor="ctr">
                    <a:solidFill>
                      <a:srgbClr val="698CB0">
                        <a:alpha val="76078"/>
                      </a:srgbClr>
                    </a:solidFill>
                  </a:tcPr>
                </a:tc>
                <a:tc>
                  <a:txBody>
                    <a:bodyPr/>
                    <a:lstStyle/>
                    <a:p>
                      <a:pPr algn="ctr" fontAlgn="b"/>
                      <a:r>
                        <a:rPr lang="en-US" sz="700" b="0" i="0" u="none" strike="noStrike" dirty="0">
                          <a:solidFill>
                            <a:srgbClr val="000000"/>
                          </a:solidFill>
                          <a:effectLst/>
                          <a:latin typeface="Calibri" panose="020F0502020204030204" pitchFamily="34" charset="0"/>
                        </a:rPr>
                        <a:t> $     280.58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14.78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12.37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61.46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369.19 </a:t>
                      </a:r>
                    </a:p>
                  </a:txBody>
                  <a:tcPr marL="9525" marR="9525" marT="9525" marB="0" anchor="ctr">
                    <a:solidFill>
                      <a:srgbClr val="698CB0">
                        <a:alpha val="25098"/>
                      </a:srgbClr>
                    </a:solidFill>
                  </a:tcPr>
                </a:tc>
                <a:extLst>
                  <a:ext uri="{0D108BD9-81ED-4DB2-BD59-A6C34878D82A}">
                    <a16:rowId xmlns:a16="http://schemas.microsoft.com/office/drawing/2014/main" val="1996857816"/>
                  </a:ext>
                </a:extLst>
              </a:tr>
            </a:tbl>
          </a:graphicData>
        </a:graphic>
      </p:graphicFrame>
      <p:sp>
        <p:nvSpPr>
          <p:cNvPr id="5" name="TextBox 4">
            <a:extLst>
              <a:ext uri="{FF2B5EF4-FFF2-40B4-BE49-F238E27FC236}">
                <a16:creationId xmlns:a16="http://schemas.microsoft.com/office/drawing/2014/main" id="{870C2D47-8E03-0A4C-92F1-7D19B2660DE4}"/>
              </a:ext>
            </a:extLst>
          </p:cNvPr>
          <p:cNvSpPr txBox="1"/>
          <p:nvPr/>
        </p:nvSpPr>
        <p:spPr>
          <a:xfrm>
            <a:off x="1052510" y="1645670"/>
            <a:ext cx="5210180" cy="430887"/>
          </a:xfrm>
          <a:prstGeom prst="rect">
            <a:avLst/>
          </a:prstGeom>
          <a:noFill/>
        </p:spPr>
        <p:txBody>
          <a:bodyPr wrap="square" rtlCol="0">
            <a:spAutoFit/>
          </a:bodyPr>
          <a:lstStyle/>
          <a:p>
            <a:pPr algn="ctr"/>
            <a:r>
              <a:rPr lang="en-US" sz="1100" b="1" dirty="0"/>
              <a:t>Discretionary General Fund </a:t>
            </a:r>
          </a:p>
          <a:p>
            <a:pPr algn="ctr"/>
            <a:r>
              <a:rPr lang="en-US" sz="1100" b="1" dirty="0"/>
              <a:t>    Projected Revenue by Source (In Millions of Dollars)	</a:t>
            </a:r>
          </a:p>
        </p:txBody>
      </p:sp>
      <p:sp>
        <p:nvSpPr>
          <p:cNvPr id="6" name="TextBox 5">
            <a:extLst>
              <a:ext uri="{FF2B5EF4-FFF2-40B4-BE49-F238E27FC236}">
                <a16:creationId xmlns:a16="http://schemas.microsoft.com/office/drawing/2014/main" id="{063B66AD-3B1B-9D4E-A729-22B1C6407F38}"/>
              </a:ext>
            </a:extLst>
          </p:cNvPr>
          <p:cNvSpPr txBox="1"/>
          <p:nvPr/>
        </p:nvSpPr>
        <p:spPr>
          <a:xfrm>
            <a:off x="1055106" y="1085208"/>
            <a:ext cx="774571" cy="276999"/>
          </a:xfrm>
          <a:prstGeom prst="rect">
            <a:avLst/>
          </a:prstGeom>
          <a:noFill/>
        </p:spPr>
        <p:txBody>
          <a:bodyPr wrap="none" rtlCol="0">
            <a:spAutoFit/>
          </a:bodyPr>
          <a:lstStyle/>
          <a:p>
            <a:r>
              <a:rPr lang="en-US" sz="1200" dirty="0"/>
              <a:t>Appendix</a:t>
            </a:r>
          </a:p>
        </p:txBody>
      </p:sp>
      <p:sp>
        <p:nvSpPr>
          <p:cNvPr id="10" name="TextBox 9">
            <a:extLst>
              <a:ext uri="{FF2B5EF4-FFF2-40B4-BE49-F238E27FC236}">
                <a16:creationId xmlns:a16="http://schemas.microsoft.com/office/drawing/2014/main" id="{32238AEE-42A8-C642-A628-05EAA6A3012C}"/>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11" name="TextBox 10">
            <a:extLst>
              <a:ext uri="{FF2B5EF4-FFF2-40B4-BE49-F238E27FC236}">
                <a16:creationId xmlns:a16="http://schemas.microsoft.com/office/drawing/2014/main" id="{1060F9C3-BE1E-894A-9E7A-7D24AF954ACD}"/>
              </a:ext>
            </a:extLst>
          </p:cNvPr>
          <p:cNvSpPr txBox="1"/>
          <p:nvPr/>
        </p:nvSpPr>
        <p:spPr>
          <a:xfrm>
            <a:off x="941439" y="9147380"/>
            <a:ext cx="250390" cy="246221"/>
          </a:xfrm>
          <a:prstGeom prst="rect">
            <a:avLst/>
          </a:prstGeom>
          <a:noFill/>
        </p:spPr>
        <p:txBody>
          <a:bodyPr wrap="none" rtlCol="0">
            <a:spAutoFit/>
          </a:bodyPr>
          <a:lstStyle/>
          <a:p>
            <a:r>
              <a:rPr lang="en-US" sz="1000" dirty="0"/>
              <a:t>4</a:t>
            </a:r>
          </a:p>
        </p:txBody>
      </p:sp>
      <p:sp>
        <p:nvSpPr>
          <p:cNvPr id="12" name="TextBox 11">
            <a:extLst>
              <a:ext uri="{FF2B5EF4-FFF2-40B4-BE49-F238E27FC236}">
                <a16:creationId xmlns:a16="http://schemas.microsoft.com/office/drawing/2014/main" id="{97A27DCE-5B7A-D246-ADAE-F391EA51636B}"/>
              </a:ext>
            </a:extLst>
          </p:cNvPr>
          <p:cNvSpPr txBox="1"/>
          <p:nvPr/>
        </p:nvSpPr>
        <p:spPr>
          <a:xfrm>
            <a:off x="1085888" y="1580646"/>
            <a:ext cx="636713" cy="261610"/>
          </a:xfrm>
          <a:prstGeom prst="rect">
            <a:avLst/>
          </a:prstGeom>
          <a:noFill/>
        </p:spPr>
        <p:txBody>
          <a:bodyPr wrap="none" rtlCol="0">
            <a:spAutoFit/>
          </a:bodyPr>
          <a:lstStyle/>
          <a:p>
            <a:r>
              <a:rPr lang="en-US" sz="1100" dirty="0"/>
              <a:t>Table 1.</a:t>
            </a:r>
          </a:p>
        </p:txBody>
      </p:sp>
    </p:spTree>
    <p:extLst>
      <p:ext uri="{BB962C8B-B14F-4D97-AF65-F5344CB8AC3E}">
        <p14:creationId xmlns:p14="http://schemas.microsoft.com/office/powerpoint/2010/main" val="2205396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4086</TotalTime>
  <Words>888</Words>
  <Application>Microsoft Macintosh PowerPoint</Application>
  <PresentationFormat>Custom</PresentationFormat>
  <Paragraphs>165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Gill</dc:creator>
  <cp:lastModifiedBy>Sarah Gill</cp:lastModifiedBy>
  <cp:revision>113</cp:revision>
  <dcterms:created xsi:type="dcterms:W3CDTF">2021-02-26T19:08:19Z</dcterms:created>
  <dcterms:modified xsi:type="dcterms:W3CDTF">2021-03-02T03:16:09Z</dcterms:modified>
</cp:coreProperties>
</file>