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7" r:id="rId15"/>
    <p:sldId id="278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1149E6-8E5A-4158-99D2-E59EA6D86A84}">
          <p14:sldIdLst>
            <p14:sldId id="256"/>
          </p14:sldIdLst>
        </p14:section>
        <p14:section name="GR signaling" id="{928CA0EE-C19E-4EAC-9B4B-D93B92A336BC}">
          <p14:sldIdLst>
            <p14:sldId id="269"/>
            <p14:sldId id="257"/>
            <p14:sldId id="258"/>
            <p14:sldId id="266"/>
            <p14:sldId id="260"/>
            <p14:sldId id="261"/>
          </p14:sldIdLst>
        </p14:section>
        <p14:section name="methods to study TFs" id="{9EC9C75E-5F81-4711-8762-1600816099AF}">
          <p14:sldIdLst>
            <p14:sldId id="262"/>
            <p14:sldId id="263"/>
            <p14:sldId id="264"/>
            <p14:sldId id="265"/>
          </p14:sldIdLst>
        </p14:section>
        <p14:section name="GPCRs" id="{097E6B58-AB50-4A21-AD5A-0FCDED7AAF87}">
          <p14:sldIdLst>
            <p14:sldId id="267"/>
            <p14:sldId id="268"/>
            <p14:sldId id="277"/>
            <p14:sldId id="278"/>
            <p14:sldId id="271"/>
            <p14:sldId id="272"/>
            <p14:sldId id="273"/>
            <p14:sldId id="274"/>
            <p14:sldId id="275"/>
          </p14:sldIdLst>
        </p14:section>
        <p14:section name="Ras" id="{B1B94459-A3AB-401C-BBC3-5E16A0F1AD17}">
          <p14:sldIdLst>
            <p14:sldId id="276"/>
            <p14:sldId id="279"/>
            <p14:sldId id="281"/>
            <p14:sldId id="282"/>
            <p14:sldId id="283"/>
            <p14:sldId id="284"/>
          </p14:sldIdLst>
        </p14:section>
        <p14:section name="Homework 1 review" id="{34D56A2C-CC92-433F-B83A-74D06AE0F983}">
          <p14:sldIdLst>
            <p14:sldId id="285"/>
          </p14:sldIdLst>
        </p14:section>
        <p14:section name="Question 1" id="{2EC1FE98-A700-4F93-8D4D-6EB96CDC4BEA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Question 2" id="{EF6D6764-0FB2-4147-A3B1-0B462265B224}">
          <p14:sldIdLst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Question 3" id="{C098AB88-D259-4CF0-8D27-F70FDA8F598E}">
          <p14:sldIdLst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915-DB11-4BA5-9FCB-D42E4A72A69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259D-E985-4BC5-AA65-32C7B23D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6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915-DB11-4BA5-9FCB-D42E4A72A69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259D-E985-4BC5-AA65-32C7B23D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9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915-DB11-4BA5-9FCB-D42E4A72A69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259D-E985-4BC5-AA65-32C7B23D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5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915-DB11-4BA5-9FCB-D42E4A72A69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259D-E985-4BC5-AA65-32C7B23D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4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915-DB11-4BA5-9FCB-D42E4A72A69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259D-E985-4BC5-AA65-32C7B23D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915-DB11-4BA5-9FCB-D42E4A72A69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259D-E985-4BC5-AA65-32C7B23D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915-DB11-4BA5-9FCB-D42E4A72A69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259D-E985-4BC5-AA65-32C7B23D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915-DB11-4BA5-9FCB-D42E4A72A69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259D-E985-4BC5-AA65-32C7B23D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9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915-DB11-4BA5-9FCB-D42E4A72A69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259D-E985-4BC5-AA65-32C7B23D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7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915-DB11-4BA5-9FCB-D42E4A72A69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259D-E985-4BC5-AA65-32C7B23D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3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915-DB11-4BA5-9FCB-D42E4A72A69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259D-E985-4BC5-AA65-32C7B23D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2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A915-DB11-4BA5-9FCB-D42E4A72A69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F259D-E985-4BC5-AA65-32C7B23D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0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/>
          <a:lstStyle/>
          <a:p>
            <a:r>
              <a:rPr lang="en-US" dirty="0" smtClean="0"/>
              <a:t>GR, GPCRs, G proteins including </a:t>
            </a:r>
            <a:r>
              <a:rPr lang="en-US" dirty="0" err="1" smtClean="0"/>
              <a:t>Ras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Get your G 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Amy Gill</a:t>
            </a:r>
          </a:p>
          <a:p>
            <a:r>
              <a:rPr lang="en-US" dirty="0" smtClean="0"/>
              <a:t>Endo I</a:t>
            </a:r>
          </a:p>
          <a:p>
            <a:r>
              <a:rPr lang="en-US" dirty="0" smtClean="0"/>
              <a:t>Week 2 review</a:t>
            </a:r>
          </a:p>
          <a:p>
            <a:r>
              <a:rPr lang="en-US" dirty="0" smtClean="0"/>
              <a:t>10/15/13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lebbeuswoods.files.wordpress.com/2010/08/dna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515" y="3592256"/>
            <a:ext cx="734844" cy="10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ChIP</a:t>
            </a:r>
            <a:r>
              <a:rPr lang="en-US" dirty="0" smtClean="0"/>
              <a:t> and </a:t>
            </a:r>
            <a:r>
              <a:rPr lang="en-US" dirty="0" err="1" smtClean="0"/>
              <a:t>ChIP-Seq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9793" y="294153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antibody against protein of interest (GR)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547" y="1404131"/>
            <a:ext cx="181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Cross-link proteins to DNA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1404131"/>
            <a:ext cx="165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Cell lysate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9397" y="1634964"/>
            <a:ext cx="121458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05979" y="1899152"/>
            <a:ext cx="0" cy="19145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491993" y="3844534"/>
            <a:ext cx="733148" cy="508270"/>
            <a:chOff x="1061991" y="3581400"/>
            <a:chExt cx="733148" cy="508270"/>
          </a:xfrm>
        </p:grpSpPr>
        <p:sp>
          <p:nvSpPr>
            <p:cNvPr id="10" name="Oval 9"/>
            <p:cNvSpPr/>
            <p:nvPr/>
          </p:nvSpPr>
          <p:spPr>
            <a:xfrm>
              <a:off x="1061991" y="3581400"/>
              <a:ext cx="733148" cy="508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GR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09448" y="3759335"/>
              <a:ext cx="152400" cy="152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0" y="3864868"/>
            <a:ext cx="1029068" cy="511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162" y="2325844"/>
            <a:ext cx="1453325" cy="72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4625359" y="3048000"/>
            <a:ext cx="1318241" cy="9180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2200" y="273095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PCR for specific target sequences (</a:t>
            </a:r>
            <a:r>
              <a:rPr lang="en-US" dirty="0" err="1" smtClean="0"/>
              <a:t>ChIP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619441" y="4272738"/>
            <a:ext cx="1019359" cy="9088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43600" y="485843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Sequencing to identify all DNA targets (</a:t>
            </a:r>
            <a:r>
              <a:rPr lang="en-US" dirty="0" err="1" smtClean="0"/>
              <a:t>ChIP-Seq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Luciferase reporter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474" y="4800600"/>
            <a:ext cx="8358326" cy="1706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Promoter of interest drives luciferase expression</a:t>
            </a:r>
          </a:p>
          <a:p>
            <a:r>
              <a:rPr lang="en-US" dirty="0" smtClean="0"/>
              <a:t>Allows you to study promoter activity</a:t>
            </a:r>
          </a:p>
          <a:p>
            <a:r>
              <a:rPr lang="en-US" dirty="0" smtClean="0"/>
              <a:t>Promoter bashing (homework): figuring out which bits of the promoter affect transcription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04098" y="2133599"/>
            <a:ext cx="5676900" cy="520232"/>
            <a:chOff x="685800" y="5880568"/>
            <a:chExt cx="5676900" cy="520232"/>
          </a:xfrm>
        </p:grpSpPr>
        <p:sp>
          <p:nvSpPr>
            <p:cNvPr id="4" name="Rectangle 3"/>
            <p:cNvSpPr/>
            <p:nvPr/>
          </p:nvSpPr>
          <p:spPr>
            <a:xfrm>
              <a:off x="685800" y="5886451"/>
              <a:ext cx="5676900" cy="514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67200" y="5880568"/>
              <a:ext cx="2095500" cy="5202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Luciferase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81553" y="2165823"/>
            <a:ext cx="2283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Promoter region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909298" y="1823010"/>
            <a:ext cx="0" cy="3105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894872" y="1823010"/>
            <a:ext cx="547826" cy="742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937498" y="3505199"/>
            <a:ext cx="18288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Luciferase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1098" y="3809999"/>
            <a:ext cx="12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</a:t>
            </a:r>
            <a:r>
              <a:rPr lang="en-US" dirty="0" err="1" smtClean="0"/>
              <a:t>luciferin</a:t>
            </a:r>
            <a:r>
              <a:rPr lang="en-US" dirty="0" smtClean="0"/>
              <a:t> =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859" y="3187971"/>
            <a:ext cx="1461439" cy="146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9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GPCRs: G protein coupled receptors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GPCR 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24400" y="1600200"/>
            <a:ext cx="396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Cell surface receptors</a:t>
            </a:r>
          </a:p>
          <a:p>
            <a:r>
              <a:rPr lang="en-US" dirty="0" smtClean="0"/>
              <a:t>Coupled with </a:t>
            </a:r>
            <a:r>
              <a:rPr lang="en-US" dirty="0" err="1" smtClean="0"/>
              <a:t>heterotrimeric</a:t>
            </a:r>
            <a:r>
              <a:rPr lang="en-US" dirty="0" smtClean="0"/>
              <a:t> G proteins (</a:t>
            </a:r>
            <a:r>
              <a:rPr lang="el-GR" dirty="0" smtClean="0"/>
              <a:t>αβ</a:t>
            </a:r>
            <a:r>
              <a:rPr lang="el-GR" dirty="0" smtClean="0">
                <a:latin typeface="Calibri"/>
              </a:rPr>
              <a:t>γ</a:t>
            </a:r>
            <a:r>
              <a:rPr lang="en-US" dirty="0" smtClean="0">
                <a:latin typeface="Calibri"/>
              </a:rPr>
              <a:t>)</a:t>
            </a:r>
          </a:p>
          <a:p>
            <a:r>
              <a:rPr lang="en-US" dirty="0" smtClean="0"/>
              <a:t>Ligand binding leads to GDP</a:t>
            </a:r>
            <a:r>
              <a:rPr lang="en-US" dirty="0" smtClean="0">
                <a:latin typeface="Calibri"/>
              </a:rPr>
              <a:t>→GTP exchange in G</a:t>
            </a:r>
            <a:r>
              <a:rPr lang="el-GR" dirty="0" smtClean="0">
                <a:latin typeface="Calibri"/>
              </a:rPr>
              <a:t>α</a:t>
            </a:r>
            <a:endParaRPr lang="en-US" dirty="0" smtClean="0">
              <a:latin typeface="Calibri"/>
            </a:endParaRPr>
          </a:p>
          <a:p>
            <a:r>
              <a:rPr lang="en-US" dirty="0" smtClean="0">
                <a:latin typeface="Calibri"/>
              </a:rPr>
              <a:t>Allows </a:t>
            </a:r>
            <a:r>
              <a:rPr lang="el-GR" dirty="0" smtClean="0">
                <a:latin typeface="Calibri"/>
              </a:rPr>
              <a:t>α</a:t>
            </a:r>
            <a:r>
              <a:rPr lang="en-US" dirty="0" smtClean="0">
                <a:latin typeface="Calibri"/>
              </a:rPr>
              <a:t> to separate from </a:t>
            </a:r>
            <a:r>
              <a:rPr lang="el-GR" dirty="0" smtClean="0">
                <a:latin typeface="Calibri"/>
              </a:rPr>
              <a:t>βγ</a:t>
            </a:r>
            <a:r>
              <a:rPr lang="en-US" dirty="0" smtClean="0">
                <a:latin typeface="Calibri"/>
              </a:rPr>
              <a:t> and activate downstream effectors</a:t>
            </a:r>
            <a:endParaRPr lang="en-US" dirty="0"/>
          </a:p>
        </p:txBody>
      </p:sp>
      <p:pic>
        <p:nvPicPr>
          <p:cNvPr id="6" name="Picture 5" descr="figure 15-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2971800" cy="4794603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19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148701" y="2511435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 protein basics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105400" y="2352171"/>
            <a:ext cx="1902780" cy="1096406"/>
            <a:chOff x="5410200" y="2352171"/>
            <a:chExt cx="1902780" cy="1096406"/>
          </a:xfrm>
        </p:grpSpPr>
        <p:sp>
          <p:nvSpPr>
            <p:cNvPr id="17" name="Freeform 16"/>
            <p:cNvSpPr/>
            <p:nvPr/>
          </p:nvSpPr>
          <p:spPr>
            <a:xfrm>
              <a:off x="6373427" y="2352171"/>
              <a:ext cx="26889" cy="213064"/>
            </a:xfrm>
            <a:custGeom>
              <a:avLst/>
              <a:gdLst>
                <a:gd name="connsiteX0" fmla="*/ 26889 w 26889"/>
                <a:gd name="connsiteY0" fmla="*/ 213064 h 213064"/>
                <a:gd name="connsiteX1" fmla="*/ 18012 w 26889"/>
                <a:gd name="connsiteY1" fmla="*/ 133165 h 213064"/>
                <a:gd name="connsiteX2" fmla="*/ 256 w 26889"/>
                <a:gd name="connsiteY2" fmla="*/ 44388 h 213064"/>
                <a:gd name="connsiteX3" fmla="*/ 9134 w 26889"/>
                <a:gd name="connsiteY3" fmla="*/ 0 h 21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89" h="213064">
                  <a:moveTo>
                    <a:pt x="26889" y="213064"/>
                  </a:moveTo>
                  <a:cubicBezTo>
                    <a:pt x="24670" y="187171"/>
                    <a:pt x="22451" y="161278"/>
                    <a:pt x="18012" y="133165"/>
                  </a:cubicBezTo>
                  <a:cubicBezTo>
                    <a:pt x="13573" y="105052"/>
                    <a:pt x="1736" y="66582"/>
                    <a:pt x="256" y="44388"/>
                  </a:cubicBezTo>
                  <a:cubicBezTo>
                    <a:pt x="-1224" y="22194"/>
                    <a:pt x="3955" y="11097"/>
                    <a:pt x="9134" y="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791200" y="2514600"/>
              <a:ext cx="1521780" cy="933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651383"/>
              <a:ext cx="907648" cy="67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00800" y="2666005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b="1" dirty="0" smtClean="0">
                  <a:solidFill>
                    <a:schemeClr val="bg1"/>
                  </a:solidFill>
                </a:rPr>
                <a:t>α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83725" y="3880796"/>
            <a:ext cx="135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inactive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87497" y="3880796"/>
            <a:ext cx="107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active</a:t>
            </a:r>
            <a:endParaRPr lang="en-US" sz="2800" b="1" dirty="0"/>
          </a:p>
        </p:txBody>
      </p:sp>
      <p:sp>
        <p:nvSpPr>
          <p:cNvPr id="15" name="Freeform 14"/>
          <p:cNvSpPr/>
          <p:nvPr/>
        </p:nvSpPr>
        <p:spPr>
          <a:xfrm>
            <a:off x="148701" y="2193164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371600" y="2404903"/>
            <a:ext cx="1750380" cy="1100297"/>
            <a:chOff x="1371600" y="2404903"/>
            <a:chExt cx="1750380" cy="1100297"/>
          </a:xfrm>
        </p:grpSpPr>
        <p:sp>
          <p:nvSpPr>
            <p:cNvPr id="4" name="Oval 3"/>
            <p:cNvSpPr/>
            <p:nvPr/>
          </p:nvSpPr>
          <p:spPr>
            <a:xfrm>
              <a:off x="1600200" y="2571223"/>
              <a:ext cx="1521780" cy="933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2811193"/>
              <a:ext cx="795748" cy="465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86000" y="2722627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b="1" dirty="0" smtClean="0">
                  <a:solidFill>
                    <a:schemeClr val="bg1"/>
                  </a:solidFill>
                </a:rPr>
                <a:t>α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057400" y="2404903"/>
              <a:ext cx="26889" cy="213064"/>
            </a:xfrm>
            <a:custGeom>
              <a:avLst/>
              <a:gdLst>
                <a:gd name="connsiteX0" fmla="*/ 26889 w 26889"/>
                <a:gd name="connsiteY0" fmla="*/ 213064 h 213064"/>
                <a:gd name="connsiteX1" fmla="*/ 18012 w 26889"/>
                <a:gd name="connsiteY1" fmla="*/ 133165 h 213064"/>
                <a:gd name="connsiteX2" fmla="*/ 256 w 26889"/>
                <a:gd name="connsiteY2" fmla="*/ 44388 h 213064"/>
                <a:gd name="connsiteX3" fmla="*/ 9134 w 26889"/>
                <a:gd name="connsiteY3" fmla="*/ 0 h 21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89" h="213064">
                  <a:moveTo>
                    <a:pt x="26889" y="213064"/>
                  </a:moveTo>
                  <a:cubicBezTo>
                    <a:pt x="24670" y="187171"/>
                    <a:pt x="22451" y="161278"/>
                    <a:pt x="18012" y="133165"/>
                  </a:cubicBezTo>
                  <a:cubicBezTo>
                    <a:pt x="13573" y="105052"/>
                    <a:pt x="1736" y="66582"/>
                    <a:pt x="256" y="44388"/>
                  </a:cubicBezTo>
                  <a:cubicBezTo>
                    <a:pt x="-1224" y="22194"/>
                    <a:pt x="3955" y="11097"/>
                    <a:pt x="9134" y="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3038455" y="2514600"/>
            <a:ext cx="611820" cy="5323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 smtClean="0">
                <a:solidFill>
                  <a:schemeClr val="tx1"/>
                </a:solidFill>
              </a:rPr>
              <a:t>β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22252" y="2933163"/>
            <a:ext cx="611820" cy="5323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 smtClean="0">
                <a:solidFill>
                  <a:schemeClr val="tx1"/>
                </a:solidFill>
              </a:rPr>
              <a:t>γ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296222" y="2316251"/>
            <a:ext cx="26889" cy="213064"/>
          </a:xfrm>
          <a:custGeom>
            <a:avLst/>
            <a:gdLst>
              <a:gd name="connsiteX0" fmla="*/ 26889 w 26889"/>
              <a:gd name="connsiteY0" fmla="*/ 213064 h 213064"/>
              <a:gd name="connsiteX1" fmla="*/ 18012 w 26889"/>
              <a:gd name="connsiteY1" fmla="*/ 133165 h 213064"/>
              <a:gd name="connsiteX2" fmla="*/ 256 w 26889"/>
              <a:gd name="connsiteY2" fmla="*/ 44388 h 213064"/>
              <a:gd name="connsiteX3" fmla="*/ 9134 w 26889"/>
              <a:gd name="connsiteY3" fmla="*/ 0 h 2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89" h="213064">
                <a:moveTo>
                  <a:pt x="26889" y="213064"/>
                </a:moveTo>
                <a:cubicBezTo>
                  <a:pt x="24670" y="187171"/>
                  <a:pt x="22451" y="161278"/>
                  <a:pt x="18012" y="133165"/>
                </a:cubicBezTo>
                <a:cubicBezTo>
                  <a:pt x="13573" y="105052"/>
                  <a:pt x="1736" y="66582"/>
                  <a:pt x="256" y="44388"/>
                </a:cubicBezTo>
                <a:cubicBezTo>
                  <a:pt x="-1224" y="22194"/>
                  <a:pt x="3955" y="11097"/>
                  <a:pt x="9134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20000" y="2651383"/>
            <a:ext cx="611820" cy="5323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 smtClean="0">
                <a:solidFill>
                  <a:schemeClr val="tx1"/>
                </a:solidFill>
              </a:rPr>
              <a:t>β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03797" y="3069946"/>
            <a:ext cx="611820" cy="5323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 smtClean="0">
                <a:solidFill>
                  <a:schemeClr val="tx1"/>
                </a:solidFill>
              </a:rPr>
              <a:t>γ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877767" y="2453034"/>
            <a:ext cx="26889" cy="213064"/>
          </a:xfrm>
          <a:custGeom>
            <a:avLst/>
            <a:gdLst>
              <a:gd name="connsiteX0" fmla="*/ 26889 w 26889"/>
              <a:gd name="connsiteY0" fmla="*/ 213064 h 213064"/>
              <a:gd name="connsiteX1" fmla="*/ 18012 w 26889"/>
              <a:gd name="connsiteY1" fmla="*/ 133165 h 213064"/>
              <a:gd name="connsiteX2" fmla="*/ 256 w 26889"/>
              <a:gd name="connsiteY2" fmla="*/ 44388 h 213064"/>
              <a:gd name="connsiteX3" fmla="*/ 9134 w 26889"/>
              <a:gd name="connsiteY3" fmla="*/ 0 h 2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89" h="213064">
                <a:moveTo>
                  <a:pt x="26889" y="213064"/>
                </a:moveTo>
                <a:cubicBezTo>
                  <a:pt x="24670" y="187171"/>
                  <a:pt x="22451" y="161278"/>
                  <a:pt x="18012" y="133165"/>
                </a:cubicBezTo>
                <a:cubicBezTo>
                  <a:pt x="13573" y="105052"/>
                  <a:pt x="1736" y="66582"/>
                  <a:pt x="256" y="44388"/>
                </a:cubicBezTo>
                <a:cubicBezTo>
                  <a:pt x="-1224" y="22194"/>
                  <a:pt x="3955" y="11097"/>
                  <a:pt x="9134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086600" y="295839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0" y="4724400"/>
            <a:ext cx="853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Needs help to exchange GDP for GTP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Is a </a:t>
            </a:r>
            <a:r>
              <a:rPr lang="en-US" sz="2800" dirty="0" err="1" smtClean="0"/>
              <a:t>GTPase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cleaves GTP to GDP all by itself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self-inactivating timer</a:t>
            </a:r>
            <a:endParaRPr lang="en-US" sz="28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47604" y="2820449"/>
            <a:ext cx="9525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10000" y="3183709"/>
            <a:ext cx="1090104" cy="17740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24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G protein activation, step by step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86431" y="1880002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86431" y="2338830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025" y="2243310"/>
            <a:ext cx="1021709" cy="653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Freeform 41"/>
          <p:cNvSpPr/>
          <p:nvPr/>
        </p:nvSpPr>
        <p:spPr>
          <a:xfrm>
            <a:off x="133165" y="4339185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133165" y="4798013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15" y="4798013"/>
            <a:ext cx="1410739" cy="83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800" y="4527129"/>
            <a:ext cx="1578400" cy="137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Flowchart: Magnetic Disk 55"/>
          <p:cNvSpPr/>
          <p:nvPr/>
        </p:nvSpPr>
        <p:spPr>
          <a:xfrm>
            <a:off x="6233692" y="4263616"/>
            <a:ext cx="657041" cy="737158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882" y="4691759"/>
            <a:ext cx="1410739" cy="83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Oval 57"/>
          <p:cNvSpPr/>
          <p:nvPr/>
        </p:nvSpPr>
        <p:spPr>
          <a:xfrm>
            <a:off x="7543800" y="4903785"/>
            <a:ext cx="569795" cy="108897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7815252" y="4732995"/>
            <a:ext cx="26889" cy="213064"/>
          </a:xfrm>
          <a:custGeom>
            <a:avLst/>
            <a:gdLst>
              <a:gd name="connsiteX0" fmla="*/ 26889 w 26889"/>
              <a:gd name="connsiteY0" fmla="*/ 213064 h 213064"/>
              <a:gd name="connsiteX1" fmla="*/ 18012 w 26889"/>
              <a:gd name="connsiteY1" fmla="*/ 133165 h 213064"/>
              <a:gd name="connsiteX2" fmla="*/ 256 w 26889"/>
              <a:gd name="connsiteY2" fmla="*/ 44388 h 213064"/>
              <a:gd name="connsiteX3" fmla="*/ 9134 w 26889"/>
              <a:gd name="connsiteY3" fmla="*/ 0 h 2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89" h="213064">
                <a:moveTo>
                  <a:pt x="26889" y="213064"/>
                </a:moveTo>
                <a:cubicBezTo>
                  <a:pt x="24670" y="187171"/>
                  <a:pt x="22451" y="161278"/>
                  <a:pt x="18012" y="133165"/>
                </a:cubicBezTo>
                <a:cubicBezTo>
                  <a:pt x="13573" y="105052"/>
                  <a:pt x="1736" y="66582"/>
                  <a:pt x="256" y="44388"/>
                </a:cubicBezTo>
                <a:cubicBezTo>
                  <a:pt x="-1224" y="22194"/>
                  <a:pt x="3955" y="11097"/>
                  <a:pt x="9134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219" y="1427235"/>
            <a:ext cx="2550995" cy="211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21" y="1563664"/>
            <a:ext cx="596132" cy="1359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414" y="2152766"/>
            <a:ext cx="569523" cy="110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665231"/>
            <a:ext cx="1410739" cy="83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4397829" y="5416042"/>
            <a:ext cx="343279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625266" y="4691759"/>
            <a:ext cx="343279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410860" y="5522294"/>
            <a:ext cx="343279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96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56" grpId="0" animBg="1"/>
      <p:bldP spid="58" grpId="0" animBg="1"/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>
            <a:off x="4171096" y="2103268"/>
            <a:ext cx="26889" cy="213064"/>
          </a:xfrm>
          <a:custGeom>
            <a:avLst/>
            <a:gdLst>
              <a:gd name="connsiteX0" fmla="*/ 26889 w 26889"/>
              <a:gd name="connsiteY0" fmla="*/ 213064 h 213064"/>
              <a:gd name="connsiteX1" fmla="*/ 18012 w 26889"/>
              <a:gd name="connsiteY1" fmla="*/ 133165 h 213064"/>
              <a:gd name="connsiteX2" fmla="*/ 256 w 26889"/>
              <a:gd name="connsiteY2" fmla="*/ 44388 h 213064"/>
              <a:gd name="connsiteX3" fmla="*/ 9134 w 26889"/>
              <a:gd name="connsiteY3" fmla="*/ 0 h 2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89" h="213064">
                <a:moveTo>
                  <a:pt x="26889" y="213064"/>
                </a:moveTo>
                <a:cubicBezTo>
                  <a:pt x="24670" y="187171"/>
                  <a:pt x="22451" y="161278"/>
                  <a:pt x="18012" y="133165"/>
                </a:cubicBezTo>
                <a:cubicBezTo>
                  <a:pt x="13573" y="105052"/>
                  <a:pt x="1736" y="66582"/>
                  <a:pt x="256" y="44388"/>
                </a:cubicBezTo>
                <a:cubicBezTo>
                  <a:pt x="-1224" y="22194"/>
                  <a:pt x="3955" y="11097"/>
                  <a:pt x="9134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076168" y="2103268"/>
            <a:ext cx="26889" cy="213064"/>
          </a:xfrm>
          <a:custGeom>
            <a:avLst/>
            <a:gdLst>
              <a:gd name="connsiteX0" fmla="*/ 26889 w 26889"/>
              <a:gd name="connsiteY0" fmla="*/ 213064 h 213064"/>
              <a:gd name="connsiteX1" fmla="*/ 18012 w 26889"/>
              <a:gd name="connsiteY1" fmla="*/ 133165 h 213064"/>
              <a:gd name="connsiteX2" fmla="*/ 256 w 26889"/>
              <a:gd name="connsiteY2" fmla="*/ 44388 h 213064"/>
              <a:gd name="connsiteX3" fmla="*/ 9134 w 26889"/>
              <a:gd name="connsiteY3" fmla="*/ 0 h 2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89" h="213064">
                <a:moveTo>
                  <a:pt x="26889" y="213064"/>
                </a:moveTo>
                <a:cubicBezTo>
                  <a:pt x="24670" y="187171"/>
                  <a:pt x="22451" y="161278"/>
                  <a:pt x="18012" y="133165"/>
                </a:cubicBezTo>
                <a:cubicBezTo>
                  <a:pt x="13573" y="105052"/>
                  <a:pt x="1736" y="66582"/>
                  <a:pt x="256" y="44388"/>
                </a:cubicBezTo>
                <a:cubicBezTo>
                  <a:pt x="-1224" y="22194"/>
                  <a:pt x="3955" y="11097"/>
                  <a:pt x="9134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55532" y="2103268"/>
            <a:ext cx="26889" cy="213064"/>
          </a:xfrm>
          <a:custGeom>
            <a:avLst/>
            <a:gdLst>
              <a:gd name="connsiteX0" fmla="*/ 26889 w 26889"/>
              <a:gd name="connsiteY0" fmla="*/ 213064 h 213064"/>
              <a:gd name="connsiteX1" fmla="*/ 18012 w 26889"/>
              <a:gd name="connsiteY1" fmla="*/ 133165 h 213064"/>
              <a:gd name="connsiteX2" fmla="*/ 256 w 26889"/>
              <a:gd name="connsiteY2" fmla="*/ 44388 h 213064"/>
              <a:gd name="connsiteX3" fmla="*/ 9134 w 26889"/>
              <a:gd name="connsiteY3" fmla="*/ 0 h 2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89" h="213064">
                <a:moveTo>
                  <a:pt x="26889" y="213064"/>
                </a:moveTo>
                <a:cubicBezTo>
                  <a:pt x="24670" y="187171"/>
                  <a:pt x="22451" y="161278"/>
                  <a:pt x="18012" y="133165"/>
                </a:cubicBezTo>
                <a:cubicBezTo>
                  <a:pt x="13573" y="105052"/>
                  <a:pt x="1736" y="66582"/>
                  <a:pt x="256" y="44388"/>
                </a:cubicBezTo>
                <a:cubicBezTo>
                  <a:pt x="-1224" y="22194"/>
                  <a:pt x="3955" y="11097"/>
                  <a:pt x="9134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771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Three types of G proteins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557618"/>
            <a:ext cx="3733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Describes the catalytic activity of </a:t>
            </a:r>
            <a:r>
              <a:rPr lang="el-GR" dirty="0" smtClean="0"/>
              <a:t>α</a:t>
            </a:r>
            <a:r>
              <a:rPr lang="en-US" dirty="0" smtClean="0"/>
              <a:t> subunit</a:t>
            </a:r>
          </a:p>
          <a:p>
            <a:r>
              <a:rPr lang="en-US" dirty="0" err="1" smtClean="0"/>
              <a:t>G</a:t>
            </a:r>
            <a:r>
              <a:rPr lang="en-US" baseline="-25000" dirty="0" err="1" smtClean="0"/>
              <a:t>s</a:t>
            </a:r>
            <a:r>
              <a:rPr lang="en-US" dirty="0" smtClean="0"/>
              <a:t> – activates adenylyl </a:t>
            </a:r>
            <a:r>
              <a:rPr lang="en-US" dirty="0" err="1" smtClean="0"/>
              <a:t>cyclase</a:t>
            </a:r>
            <a:r>
              <a:rPr lang="en-US" dirty="0" smtClean="0"/>
              <a:t> (</a:t>
            </a:r>
            <a:r>
              <a:rPr lang="en-US" dirty="0" smtClean="0">
                <a:latin typeface="Calibri"/>
              </a:rPr>
              <a:t>↑</a:t>
            </a:r>
            <a:r>
              <a:rPr lang="en-US" dirty="0" err="1" smtClean="0">
                <a:latin typeface="Calibri"/>
              </a:rPr>
              <a:t>cAMP</a:t>
            </a:r>
            <a:r>
              <a:rPr lang="en-US" dirty="0" smtClean="0">
                <a:latin typeface="Calibri"/>
              </a:rPr>
              <a:t>)</a:t>
            </a:r>
            <a:endParaRPr lang="en-US" dirty="0" smtClean="0"/>
          </a:p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r>
              <a:rPr lang="en-US" dirty="0" smtClean="0"/>
              <a:t> – inhibits adenylyl </a:t>
            </a:r>
            <a:r>
              <a:rPr lang="en-US" dirty="0" err="1" smtClean="0"/>
              <a:t>cyclase</a:t>
            </a:r>
            <a:r>
              <a:rPr lang="en-US" dirty="0" smtClean="0"/>
              <a:t> (</a:t>
            </a:r>
            <a:r>
              <a:rPr lang="en-US" dirty="0" smtClean="0">
                <a:latin typeface="Calibri"/>
              </a:rPr>
              <a:t>↓</a:t>
            </a:r>
            <a:r>
              <a:rPr lang="en-US" dirty="0" err="1" smtClean="0">
                <a:latin typeface="Calibri"/>
              </a:rPr>
              <a:t>cAMP</a:t>
            </a:r>
            <a:r>
              <a:rPr lang="en-US" dirty="0" smtClean="0">
                <a:latin typeface="Calibri"/>
              </a:rPr>
              <a:t>)</a:t>
            </a:r>
            <a:endParaRPr lang="en-US" dirty="0" smtClean="0"/>
          </a:p>
          <a:p>
            <a:r>
              <a:rPr lang="en-US" dirty="0" err="1" smtClean="0"/>
              <a:t>G</a:t>
            </a:r>
            <a:r>
              <a:rPr lang="en-US" baseline="-25000" dirty="0" err="1" smtClean="0"/>
              <a:t>q</a:t>
            </a:r>
            <a:r>
              <a:rPr lang="en-US" dirty="0" smtClean="0"/>
              <a:t> – stimulates phospholipase C (</a:t>
            </a:r>
            <a:r>
              <a:rPr lang="en-US" dirty="0" smtClean="0">
                <a:latin typeface="Calibri"/>
              </a:rPr>
              <a:t>↑DAG and ↑IP</a:t>
            </a:r>
            <a:r>
              <a:rPr lang="en-US" baseline="-25000" dirty="0" smtClean="0">
                <a:latin typeface="Calibri"/>
              </a:rPr>
              <a:t>3</a:t>
            </a:r>
            <a:r>
              <a:rPr lang="en-US" dirty="0" smtClean="0">
                <a:latin typeface="Calibri"/>
              </a:rPr>
              <a:t>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057400"/>
            <a:ext cx="457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2209800"/>
            <a:ext cx="457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agnetic Disk 11"/>
          <p:cNvSpPr/>
          <p:nvPr/>
        </p:nvSpPr>
        <p:spPr>
          <a:xfrm>
            <a:off x="819150" y="1869499"/>
            <a:ext cx="609600" cy="614145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1500" y="1223167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Adenylyl </a:t>
            </a:r>
            <a:r>
              <a:rPr lang="en-US" b="1" dirty="0" err="1" smtClean="0"/>
              <a:t>cylase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123950" y="259080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1091" y="316696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cAMP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23948" y="3667703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6852" y="424386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PKA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0" y="2209800"/>
            <a:ext cx="5715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</a:t>
            </a:r>
            <a:r>
              <a:rPr lang="en-US" b="1" baseline="-25000" dirty="0" err="1" smtClean="0"/>
              <a:t>s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1828800" y="2209800"/>
            <a:ext cx="5715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</a:t>
            </a:r>
            <a:r>
              <a:rPr lang="en-US" b="1" baseline="-25000" dirty="0" err="1" smtClean="0"/>
              <a:t>i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09600" y="2369344"/>
            <a:ext cx="179591" cy="76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496808" y="2369344"/>
            <a:ext cx="2557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96808" y="2270522"/>
            <a:ext cx="0" cy="197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886200" y="2209800"/>
            <a:ext cx="569795" cy="108897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PLC</a:t>
            </a:r>
            <a:endParaRPr lang="en-US" sz="2000" b="1" dirty="0"/>
          </a:p>
        </p:txBody>
      </p:sp>
      <p:sp>
        <p:nvSpPr>
          <p:cNvPr id="34" name="Freeform 33"/>
          <p:cNvSpPr/>
          <p:nvPr/>
        </p:nvSpPr>
        <p:spPr>
          <a:xfrm>
            <a:off x="3181068" y="2133600"/>
            <a:ext cx="26889" cy="213064"/>
          </a:xfrm>
          <a:custGeom>
            <a:avLst/>
            <a:gdLst>
              <a:gd name="connsiteX0" fmla="*/ 26889 w 26889"/>
              <a:gd name="connsiteY0" fmla="*/ 213064 h 213064"/>
              <a:gd name="connsiteX1" fmla="*/ 18012 w 26889"/>
              <a:gd name="connsiteY1" fmla="*/ 133165 h 213064"/>
              <a:gd name="connsiteX2" fmla="*/ 256 w 26889"/>
              <a:gd name="connsiteY2" fmla="*/ 44388 h 213064"/>
              <a:gd name="connsiteX3" fmla="*/ 9134 w 26889"/>
              <a:gd name="connsiteY3" fmla="*/ 0 h 2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89" h="213064">
                <a:moveTo>
                  <a:pt x="26889" y="213064"/>
                </a:moveTo>
                <a:cubicBezTo>
                  <a:pt x="24670" y="187171"/>
                  <a:pt x="22451" y="161278"/>
                  <a:pt x="18012" y="133165"/>
                </a:cubicBezTo>
                <a:cubicBezTo>
                  <a:pt x="13573" y="105052"/>
                  <a:pt x="1736" y="66582"/>
                  <a:pt x="256" y="44388"/>
                </a:cubicBezTo>
                <a:cubicBezTo>
                  <a:pt x="-1224" y="22194"/>
                  <a:pt x="3955" y="11097"/>
                  <a:pt x="9134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19400" y="2240132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</a:t>
            </a:r>
            <a:r>
              <a:rPr lang="en-US" b="1" baseline="-25000" dirty="0" err="1"/>
              <a:t>q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559629" y="2468732"/>
            <a:ext cx="304800" cy="149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270692" y="3401003"/>
            <a:ext cx="145415" cy="637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840624" y="3400218"/>
            <a:ext cx="161252" cy="637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79362" y="4059198"/>
            <a:ext cx="6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DAG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70692" y="405919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IP</a:t>
            </a:r>
            <a:r>
              <a:rPr lang="en-US" b="1" baseline="-25000" dirty="0" smtClean="0"/>
              <a:t>3</a:t>
            </a:r>
            <a:endParaRPr lang="en-US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3783996" y="4402860"/>
            <a:ext cx="13279" cy="637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442716" y="4402859"/>
            <a:ext cx="13279" cy="637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79362" y="5105400"/>
            <a:ext cx="5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PKC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175305" y="51054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</a:t>
            </a:r>
            <a:r>
              <a:rPr lang="en-US" b="1" baseline="30000" dirty="0" smtClean="0"/>
              <a:t>2+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26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Adrenergic receptors – classical GPCRs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Epinephrine and norepinephrine secreted by adrenal glands</a:t>
            </a:r>
          </a:p>
          <a:p>
            <a:r>
              <a:rPr lang="en-US" dirty="0" smtClean="0"/>
              <a:t>Control fight-or-flight response</a:t>
            </a:r>
          </a:p>
          <a:p>
            <a:r>
              <a:rPr lang="en-US" dirty="0" smtClean="0"/>
              <a:t>Different receptors</a:t>
            </a:r>
          </a:p>
          <a:p>
            <a:pPr lvl="1"/>
            <a:r>
              <a:rPr lang="en-US" dirty="0" smtClean="0"/>
              <a:t>α</a:t>
            </a:r>
            <a:r>
              <a:rPr lang="en-US" baseline="-25000" dirty="0" smtClean="0"/>
              <a:t>1,</a:t>
            </a:r>
            <a:r>
              <a:rPr lang="en-US" dirty="0" smtClean="0"/>
              <a:t> </a:t>
            </a:r>
            <a:r>
              <a:rPr lang="el-GR" dirty="0" smtClean="0"/>
              <a:t>α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Different cell types</a:t>
            </a:r>
          </a:p>
          <a:p>
            <a:pPr lvl="1"/>
            <a:r>
              <a:rPr lang="en-US" dirty="0" smtClean="0"/>
              <a:t>Different sensitivities to agonists and antagonists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/>
        </p:nvSpPr>
        <p:spPr>
          <a:xfrm>
            <a:off x="3581400" y="4365171"/>
            <a:ext cx="261257" cy="896526"/>
          </a:xfrm>
          <a:custGeom>
            <a:avLst/>
            <a:gdLst>
              <a:gd name="connsiteX0" fmla="*/ 239486 w 261257"/>
              <a:gd name="connsiteY0" fmla="*/ 195943 h 896526"/>
              <a:gd name="connsiteX1" fmla="*/ 261257 w 261257"/>
              <a:gd name="connsiteY1" fmla="*/ 293915 h 896526"/>
              <a:gd name="connsiteX2" fmla="*/ 239486 w 261257"/>
              <a:gd name="connsiteY2" fmla="*/ 827315 h 896526"/>
              <a:gd name="connsiteX3" fmla="*/ 141514 w 261257"/>
              <a:gd name="connsiteY3" fmla="*/ 881743 h 896526"/>
              <a:gd name="connsiteX4" fmla="*/ 76200 w 261257"/>
              <a:gd name="connsiteY4" fmla="*/ 751115 h 896526"/>
              <a:gd name="connsiteX5" fmla="*/ 32657 w 261257"/>
              <a:gd name="connsiteY5" fmla="*/ 446315 h 896526"/>
              <a:gd name="connsiteX6" fmla="*/ 32657 w 261257"/>
              <a:gd name="connsiteY6" fmla="*/ 250372 h 896526"/>
              <a:gd name="connsiteX7" fmla="*/ 21771 w 261257"/>
              <a:gd name="connsiteY7" fmla="*/ 65315 h 896526"/>
              <a:gd name="connsiteX8" fmla="*/ 0 w 261257"/>
              <a:gd name="connsiteY8" fmla="*/ 0 h 89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257" h="896526">
                <a:moveTo>
                  <a:pt x="239486" y="195943"/>
                </a:moveTo>
                <a:cubicBezTo>
                  <a:pt x="250371" y="192314"/>
                  <a:pt x="261257" y="188686"/>
                  <a:pt x="261257" y="293915"/>
                </a:cubicBezTo>
                <a:cubicBezTo>
                  <a:pt x="261257" y="399144"/>
                  <a:pt x="259443" y="729344"/>
                  <a:pt x="239486" y="827315"/>
                </a:cubicBezTo>
                <a:cubicBezTo>
                  <a:pt x="219529" y="925286"/>
                  <a:pt x="168728" y="894443"/>
                  <a:pt x="141514" y="881743"/>
                </a:cubicBezTo>
                <a:cubicBezTo>
                  <a:pt x="114300" y="869043"/>
                  <a:pt x="94343" y="823686"/>
                  <a:pt x="76200" y="751115"/>
                </a:cubicBezTo>
                <a:cubicBezTo>
                  <a:pt x="58057" y="678544"/>
                  <a:pt x="39914" y="529772"/>
                  <a:pt x="32657" y="446315"/>
                </a:cubicBezTo>
                <a:cubicBezTo>
                  <a:pt x="25400" y="362858"/>
                  <a:pt x="34471" y="313872"/>
                  <a:pt x="32657" y="250372"/>
                </a:cubicBezTo>
                <a:cubicBezTo>
                  <a:pt x="30843" y="186872"/>
                  <a:pt x="27214" y="107044"/>
                  <a:pt x="21771" y="65315"/>
                </a:cubicBezTo>
                <a:cubicBezTo>
                  <a:pt x="16328" y="23586"/>
                  <a:pt x="8164" y="11793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76200"/>
            <a:ext cx="92202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Adrenergic receptor activation causes a conformational change by releasing an ionic lock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1447800"/>
            <a:ext cx="35814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TM3 and TM6 are held together by an ionic lock</a:t>
            </a:r>
          </a:p>
          <a:p>
            <a:pPr lvl="1"/>
            <a:r>
              <a:rPr lang="en-US" dirty="0" smtClean="0"/>
              <a:t>DRY motif by 3</a:t>
            </a:r>
          </a:p>
          <a:p>
            <a:pPr lvl="1"/>
            <a:r>
              <a:rPr lang="en-US" dirty="0" smtClean="0"/>
              <a:t>E by 6</a:t>
            </a:r>
          </a:p>
          <a:p>
            <a:pPr lvl="1"/>
            <a:r>
              <a:rPr lang="en-US" dirty="0" smtClean="0"/>
              <a:t>R</a:t>
            </a:r>
            <a:r>
              <a:rPr lang="en-US" baseline="30000" dirty="0" smtClean="0"/>
              <a:t>+</a:t>
            </a:r>
            <a:r>
              <a:rPr lang="en-US" dirty="0" smtClean="0"/>
              <a:t>-E</a:t>
            </a:r>
            <a:r>
              <a:rPr lang="en-US" baseline="30000" dirty="0" smtClean="0"/>
              <a:t>-</a:t>
            </a:r>
            <a:r>
              <a:rPr lang="en-US" dirty="0" smtClean="0"/>
              <a:t> ionic bond</a:t>
            </a:r>
          </a:p>
          <a:p>
            <a:r>
              <a:rPr lang="en-US" dirty="0" smtClean="0"/>
              <a:t>Ligand binding protonates D</a:t>
            </a:r>
          </a:p>
          <a:p>
            <a:pPr lvl="1"/>
            <a:r>
              <a:rPr lang="en-US" dirty="0" smtClean="0"/>
              <a:t>Forces R to let go of E</a:t>
            </a:r>
          </a:p>
          <a:p>
            <a:pPr lvl="1"/>
            <a:r>
              <a:rPr lang="en-US" dirty="0" smtClean="0"/>
              <a:t>Allows TM6 to swing away</a:t>
            </a:r>
          </a:p>
          <a:p>
            <a:pPr lvl="1"/>
            <a:r>
              <a:rPr lang="en-US" dirty="0" smtClean="0"/>
              <a:t>Allows interaction with G protein and catalytic activity</a:t>
            </a:r>
          </a:p>
          <a:p>
            <a:r>
              <a:rPr lang="en-US" dirty="0" smtClean="0"/>
              <a:t>What if you had a mutant where the D was an A?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352801"/>
            <a:ext cx="5715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4343401"/>
            <a:ext cx="5715000" cy="1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n 5"/>
          <p:cNvSpPr/>
          <p:nvPr/>
        </p:nvSpPr>
        <p:spPr>
          <a:xfrm>
            <a:off x="381000" y="3276601"/>
            <a:ext cx="228600" cy="11430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609600" y="3276601"/>
            <a:ext cx="228600" cy="11430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838200" y="3276601"/>
            <a:ext cx="228600" cy="11430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1066800" y="3276601"/>
            <a:ext cx="228600" cy="11430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1295400" y="3276601"/>
            <a:ext cx="228600" cy="11430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1104900" y="3276601"/>
            <a:ext cx="228600" cy="1333500"/>
          </a:xfrm>
          <a:prstGeom prst="ca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19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495300" y="3181351"/>
            <a:ext cx="228600" cy="1333500"/>
          </a:xfrm>
          <a:prstGeom prst="ca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02771" y="4409125"/>
            <a:ext cx="215243" cy="1001075"/>
          </a:xfrm>
          <a:custGeom>
            <a:avLst/>
            <a:gdLst>
              <a:gd name="connsiteX0" fmla="*/ 206829 w 209971"/>
              <a:gd name="connsiteY0" fmla="*/ 130218 h 457480"/>
              <a:gd name="connsiteX1" fmla="*/ 206829 w 209971"/>
              <a:gd name="connsiteY1" fmla="*/ 358818 h 457480"/>
              <a:gd name="connsiteX2" fmla="*/ 174172 w 209971"/>
              <a:gd name="connsiteY2" fmla="*/ 445904 h 457480"/>
              <a:gd name="connsiteX3" fmla="*/ 54429 w 209971"/>
              <a:gd name="connsiteY3" fmla="*/ 445904 h 457480"/>
              <a:gd name="connsiteX4" fmla="*/ 10886 w 209971"/>
              <a:gd name="connsiteY4" fmla="*/ 347932 h 457480"/>
              <a:gd name="connsiteX5" fmla="*/ 10886 w 209971"/>
              <a:gd name="connsiteY5" fmla="*/ 119332 h 457480"/>
              <a:gd name="connsiteX6" fmla="*/ 0 w 209971"/>
              <a:gd name="connsiteY6" fmla="*/ 10475 h 457480"/>
              <a:gd name="connsiteX7" fmla="*/ 10886 w 209971"/>
              <a:gd name="connsiteY7" fmla="*/ 10475 h 457480"/>
              <a:gd name="connsiteX0" fmla="*/ 217880 w 218513"/>
              <a:gd name="connsiteY0" fmla="*/ 55598 h 457480"/>
              <a:gd name="connsiteX1" fmla="*/ 206829 w 218513"/>
              <a:gd name="connsiteY1" fmla="*/ 358818 h 457480"/>
              <a:gd name="connsiteX2" fmla="*/ 174172 w 218513"/>
              <a:gd name="connsiteY2" fmla="*/ 445904 h 457480"/>
              <a:gd name="connsiteX3" fmla="*/ 54429 w 218513"/>
              <a:gd name="connsiteY3" fmla="*/ 445904 h 457480"/>
              <a:gd name="connsiteX4" fmla="*/ 10886 w 218513"/>
              <a:gd name="connsiteY4" fmla="*/ 347932 h 457480"/>
              <a:gd name="connsiteX5" fmla="*/ 10886 w 218513"/>
              <a:gd name="connsiteY5" fmla="*/ 119332 h 457480"/>
              <a:gd name="connsiteX6" fmla="*/ 0 w 218513"/>
              <a:gd name="connsiteY6" fmla="*/ 10475 h 457480"/>
              <a:gd name="connsiteX7" fmla="*/ 10886 w 218513"/>
              <a:gd name="connsiteY7" fmla="*/ 10475 h 4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513" h="457480">
                <a:moveTo>
                  <a:pt x="217880" y="55598"/>
                </a:moveTo>
                <a:cubicBezTo>
                  <a:pt x="220601" y="143591"/>
                  <a:pt x="214114" y="293767"/>
                  <a:pt x="206829" y="358818"/>
                </a:cubicBezTo>
                <a:cubicBezTo>
                  <a:pt x="199544" y="423869"/>
                  <a:pt x="199572" y="431390"/>
                  <a:pt x="174172" y="445904"/>
                </a:cubicBezTo>
                <a:cubicBezTo>
                  <a:pt x="148772" y="460418"/>
                  <a:pt x="81643" y="462233"/>
                  <a:pt x="54429" y="445904"/>
                </a:cubicBezTo>
                <a:cubicBezTo>
                  <a:pt x="27215" y="429575"/>
                  <a:pt x="18143" y="402361"/>
                  <a:pt x="10886" y="347932"/>
                </a:cubicBezTo>
                <a:cubicBezTo>
                  <a:pt x="3629" y="293503"/>
                  <a:pt x="12700" y="175575"/>
                  <a:pt x="10886" y="119332"/>
                </a:cubicBezTo>
                <a:cubicBezTo>
                  <a:pt x="9072" y="63089"/>
                  <a:pt x="0" y="28618"/>
                  <a:pt x="0" y="10475"/>
                </a:cubicBezTo>
                <a:cubicBezTo>
                  <a:pt x="0" y="-7668"/>
                  <a:pt x="5443" y="1403"/>
                  <a:pt x="10886" y="104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87387" y="4376057"/>
            <a:ext cx="342699" cy="779929"/>
          </a:xfrm>
          <a:custGeom>
            <a:avLst/>
            <a:gdLst>
              <a:gd name="connsiteX0" fmla="*/ 13523 w 559493"/>
              <a:gd name="connsiteY0" fmla="*/ 141514 h 719842"/>
              <a:gd name="connsiteX1" fmla="*/ 2637 w 559493"/>
              <a:gd name="connsiteY1" fmla="*/ 598714 h 719842"/>
              <a:gd name="connsiteX2" fmla="*/ 57065 w 559493"/>
              <a:gd name="connsiteY2" fmla="*/ 653143 h 719842"/>
              <a:gd name="connsiteX3" fmla="*/ 274780 w 559493"/>
              <a:gd name="connsiteY3" fmla="*/ 718457 h 719842"/>
              <a:gd name="connsiteX4" fmla="*/ 416294 w 559493"/>
              <a:gd name="connsiteY4" fmla="*/ 587829 h 719842"/>
              <a:gd name="connsiteX5" fmla="*/ 546923 w 559493"/>
              <a:gd name="connsiteY5" fmla="*/ 272143 h 719842"/>
              <a:gd name="connsiteX6" fmla="*/ 546923 w 559493"/>
              <a:gd name="connsiteY6" fmla="*/ 0 h 719842"/>
              <a:gd name="connsiteX0" fmla="*/ 29483 w 575453"/>
              <a:gd name="connsiteY0" fmla="*/ 141514 h 718546"/>
              <a:gd name="connsiteX1" fmla="*/ 18597 w 575453"/>
              <a:gd name="connsiteY1" fmla="*/ 598714 h 718546"/>
              <a:gd name="connsiteX2" fmla="*/ 290740 w 575453"/>
              <a:gd name="connsiteY2" fmla="*/ 718457 h 718546"/>
              <a:gd name="connsiteX3" fmla="*/ 432254 w 575453"/>
              <a:gd name="connsiteY3" fmla="*/ 587829 h 718546"/>
              <a:gd name="connsiteX4" fmla="*/ 562883 w 575453"/>
              <a:gd name="connsiteY4" fmla="*/ 272143 h 718546"/>
              <a:gd name="connsiteX5" fmla="*/ 562883 w 575453"/>
              <a:gd name="connsiteY5" fmla="*/ 0 h 718546"/>
              <a:gd name="connsiteX0" fmla="*/ 5242 w 551212"/>
              <a:gd name="connsiteY0" fmla="*/ 141514 h 718546"/>
              <a:gd name="connsiteX1" fmla="*/ 37899 w 551212"/>
              <a:gd name="connsiteY1" fmla="*/ 598714 h 718546"/>
              <a:gd name="connsiteX2" fmla="*/ 266499 w 551212"/>
              <a:gd name="connsiteY2" fmla="*/ 718457 h 718546"/>
              <a:gd name="connsiteX3" fmla="*/ 408013 w 551212"/>
              <a:gd name="connsiteY3" fmla="*/ 587829 h 718546"/>
              <a:gd name="connsiteX4" fmla="*/ 538642 w 551212"/>
              <a:gd name="connsiteY4" fmla="*/ 272143 h 718546"/>
              <a:gd name="connsiteX5" fmla="*/ 538642 w 551212"/>
              <a:gd name="connsiteY5" fmla="*/ 0 h 718546"/>
              <a:gd name="connsiteX0" fmla="*/ 5242 w 540754"/>
              <a:gd name="connsiteY0" fmla="*/ 185057 h 762089"/>
              <a:gd name="connsiteX1" fmla="*/ 37899 w 540754"/>
              <a:gd name="connsiteY1" fmla="*/ 642257 h 762089"/>
              <a:gd name="connsiteX2" fmla="*/ 266499 w 540754"/>
              <a:gd name="connsiteY2" fmla="*/ 762000 h 762089"/>
              <a:gd name="connsiteX3" fmla="*/ 408013 w 540754"/>
              <a:gd name="connsiteY3" fmla="*/ 631372 h 762089"/>
              <a:gd name="connsiteX4" fmla="*/ 538642 w 540754"/>
              <a:gd name="connsiteY4" fmla="*/ 315686 h 762089"/>
              <a:gd name="connsiteX5" fmla="*/ 299156 w 540754"/>
              <a:gd name="connsiteY5" fmla="*/ 0 h 762089"/>
              <a:gd name="connsiteX0" fmla="*/ 5242 w 409765"/>
              <a:gd name="connsiteY0" fmla="*/ 185057 h 762089"/>
              <a:gd name="connsiteX1" fmla="*/ 37899 w 409765"/>
              <a:gd name="connsiteY1" fmla="*/ 642257 h 762089"/>
              <a:gd name="connsiteX2" fmla="*/ 266499 w 409765"/>
              <a:gd name="connsiteY2" fmla="*/ 762000 h 762089"/>
              <a:gd name="connsiteX3" fmla="*/ 408013 w 409765"/>
              <a:gd name="connsiteY3" fmla="*/ 631372 h 762089"/>
              <a:gd name="connsiteX4" fmla="*/ 342699 w 409765"/>
              <a:gd name="connsiteY4" fmla="*/ 315686 h 762089"/>
              <a:gd name="connsiteX5" fmla="*/ 299156 w 409765"/>
              <a:gd name="connsiteY5" fmla="*/ 0 h 762089"/>
              <a:gd name="connsiteX0" fmla="*/ 5242 w 342699"/>
              <a:gd name="connsiteY0" fmla="*/ 185057 h 779929"/>
              <a:gd name="connsiteX1" fmla="*/ 37899 w 342699"/>
              <a:gd name="connsiteY1" fmla="*/ 642257 h 779929"/>
              <a:gd name="connsiteX2" fmla="*/ 266499 w 342699"/>
              <a:gd name="connsiteY2" fmla="*/ 762000 h 779929"/>
              <a:gd name="connsiteX3" fmla="*/ 342699 w 342699"/>
              <a:gd name="connsiteY3" fmla="*/ 315686 h 779929"/>
              <a:gd name="connsiteX4" fmla="*/ 299156 w 342699"/>
              <a:gd name="connsiteY4" fmla="*/ 0 h 77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99" h="779929">
                <a:moveTo>
                  <a:pt x="5242" y="185057"/>
                </a:moveTo>
                <a:cubicBezTo>
                  <a:pt x="-3830" y="371021"/>
                  <a:pt x="-5644" y="546100"/>
                  <a:pt x="37899" y="642257"/>
                </a:cubicBezTo>
                <a:cubicBezTo>
                  <a:pt x="81442" y="738414"/>
                  <a:pt x="215699" y="816429"/>
                  <a:pt x="266499" y="762000"/>
                </a:cubicBezTo>
                <a:cubicBezTo>
                  <a:pt x="317299" y="707571"/>
                  <a:pt x="337256" y="442686"/>
                  <a:pt x="342699" y="315686"/>
                </a:cubicBezTo>
                <a:cubicBezTo>
                  <a:pt x="324556" y="210457"/>
                  <a:pt x="310042" y="87086"/>
                  <a:pt x="29915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8885" y="5105400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57200" y="4800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57200" y="4517616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5671" y="4757262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19" name="Can 18"/>
          <p:cNvSpPr/>
          <p:nvPr/>
        </p:nvSpPr>
        <p:spPr>
          <a:xfrm>
            <a:off x="2781300" y="3228025"/>
            <a:ext cx="228600" cy="11430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3009900" y="3228025"/>
            <a:ext cx="228600" cy="11430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3238500" y="3228025"/>
            <a:ext cx="228600" cy="11430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n 21"/>
          <p:cNvSpPr/>
          <p:nvPr/>
        </p:nvSpPr>
        <p:spPr>
          <a:xfrm>
            <a:off x="3467100" y="3228025"/>
            <a:ext cx="228600" cy="11430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3695700" y="3228025"/>
            <a:ext cx="228600" cy="11430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3505200" y="3228025"/>
            <a:ext cx="228600" cy="1333500"/>
          </a:xfrm>
          <a:prstGeom prst="ca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n 24"/>
          <p:cNvSpPr/>
          <p:nvPr/>
        </p:nvSpPr>
        <p:spPr>
          <a:xfrm>
            <a:off x="2895600" y="3132775"/>
            <a:ext cx="228600" cy="1333500"/>
          </a:xfrm>
          <a:prstGeom prst="ca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803071" y="4360549"/>
            <a:ext cx="215243" cy="1001075"/>
          </a:xfrm>
          <a:custGeom>
            <a:avLst/>
            <a:gdLst>
              <a:gd name="connsiteX0" fmla="*/ 206829 w 209971"/>
              <a:gd name="connsiteY0" fmla="*/ 130218 h 457480"/>
              <a:gd name="connsiteX1" fmla="*/ 206829 w 209971"/>
              <a:gd name="connsiteY1" fmla="*/ 358818 h 457480"/>
              <a:gd name="connsiteX2" fmla="*/ 174172 w 209971"/>
              <a:gd name="connsiteY2" fmla="*/ 445904 h 457480"/>
              <a:gd name="connsiteX3" fmla="*/ 54429 w 209971"/>
              <a:gd name="connsiteY3" fmla="*/ 445904 h 457480"/>
              <a:gd name="connsiteX4" fmla="*/ 10886 w 209971"/>
              <a:gd name="connsiteY4" fmla="*/ 347932 h 457480"/>
              <a:gd name="connsiteX5" fmla="*/ 10886 w 209971"/>
              <a:gd name="connsiteY5" fmla="*/ 119332 h 457480"/>
              <a:gd name="connsiteX6" fmla="*/ 0 w 209971"/>
              <a:gd name="connsiteY6" fmla="*/ 10475 h 457480"/>
              <a:gd name="connsiteX7" fmla="*/ 10886 w 209971"/>
              <a:gd name="connsiteY7" fmla="*/ 10475 h 457480"/>
              <a:gd name="connsiteX0" fmla="*/ 217880 w 218513"/>
              <a:gd name="connsiteY0" fmla="*/ 55598 h 457480"/>
              <a:gd name="connsiteX1" fmla="*/ 206829 w 218513"/>
              <a:gd name="connsiteY1" fmla="*/ 358818 h 457480"/>
              <a:gd name="connsiteX2" fmla="*/ 174172 w 218513"/>
              <a:gd name="connsiteY2" fmla="*/ 445904 h 457480"/>
              <a:gd name="connsiteX3" fmla="*/ 54429 w 218513"/>
              <a:gd name="connsiteY3" fmla="*/ 445904 h 457480"/>
              <a:gd name="connsiteX4" fmla="*/ 10886 w 218513"/>
              <a:gd name="connsiteY4" fmla="*/ 347932 h 457480"/>
              <a:gd name="connsiteX5" fmla="*/ 10886 w 218513"/>
              <a:gd name="connsiteY5" fmla="*/ 119332 h 457480"/>
              <a:gd name="connsiteX6" fmla="*/ 0 w 218513"/>
              <a:gd name="connsiteY6" fmla="*/ 10475 h 457480"/>
              <a:gd name="connsiteX7" fmla="*/ 10886 w 218513"/>
              <a:gd name="connsiteY7" fmla="*/ 10475 h 4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513" h="457480">
                <a:moveTo>
                  <a:pt x="217880" y="55598"/>
                </a:moveTo>
                <a:cubicBezTo>
                  <a:pt x="220601" y="143591"/>
                  <a:pt x="214114" y="293767"/>
                  <a:pt x="206829" y="358818"/>
                </a:cubicBezTo>
                <a:cubicBezTo>
                  <a:pt x="199544" y="423869"/>
                  <a:pt x="199572" y="431390"/>
                  <a:pt x="174172" y="445904"/>
                </a:cubicBezTo>
                <a:cubicBezTo>
                  <a:pt x="148772" y="460418"/>
                  <a:pt x="81643" y="462233"/>
                  <a:pt x="54429" y="445904"/>
                </a:cubicBezTo>
                <a:cubicBezTo>
                  <a:pt x="27215" y="429575"/>
                  <a:pt x="18143" y="402361"/>
                  <a:pt x="10886" y="347932"/>
                </a:cubicBezTo>
                <a:cubicBezTo>
                  <a:pt x="3629" y="293503"/>
                  <a:pt x="12700" y="175575"/>
                  <a:pt x="10886" y="119332"/>
                </a:cubicBezTo>
                <a:cubicBezTo>
                  <a:pt x="9072" y="63089"/>
                  <a:pt x="0" y="28618"/>
                  <a:pt x="0" y="10475"/>
                </a:cubicBezTo>
                <a:cubicBezTo>
                  <a:pt x="0" y="-7668"/>
                  <a:pt x="5443" y="1403"/>
                  <a:pt x="10886" y="104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59185" y="5056824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857500" y="475202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2857500" y="446904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657600" y="4752024"/>
            <a:ext cx="304800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216729" y="4469244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52108" y="4909662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162300" y="3960337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38" y="4150626"/>
            <a:ext cx="569523" cy="110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Oval 41"/>
          <p:cNvSpPr/>
          <p:nvPr/>
        </p:nvSpPr>
        <p:spPr>
          <a:xfrm>
            <a:off x="3069771" y="3124201"/>
            <a:ext cx="435429" cy="457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3" name="Freeform 42"/>
          <p:cNvSpPr/>
          <p:nvPr/>
        </p:nvSpPr>
        <p:spPr>
          <a:xfrm>
            <a:off x="1436916" y="4142276"/>
            <a:ext cx="772924" cy="453274"/>
          </a:xfrm>
          <a:custGeom>
            <a:avLst/>
            <a:gdLst>
              <a:gd name="connsiteX0" fmla="*/ 0 w 414008"/>
              <a:gd name="connsiteY0" fmla="*/ 301872 h 846158"/>
              <a:gd name="connsiteX1" fmla="*/ 87086 w 414008"/>
              <a:gd name="connsiteY1" fmla="*/ 454272 h 846158"/>
              <a:gd name="connsiteX2" fmla="*/ 304800 w 414008"/>
              <a:gd name="connsiteY2" fmla="*/ 465158 h 846158"/>
              <a:gd name="connsiteX3" fmla="*/ 370115 w 414008"/>
              <a:gd name="connsiteY3" fmla="*/ 334529 h 846158"/>
              <a:gd name="connsiteX4" fmla="*/ 402772 w 414008"/>
              <a:gd name="connsiteY4" fmla="*/ 193015 h 846158"/>
              <a:gd name="connsiteX5" fmla="*/ 413657 w 414008"/>
              <a:gd name="connsiteY5" fmla="*/ 29729 h 846158"/>
              <a:gd name="connsiteX6" fmla="*/ 391886 w 414008"/>
              <a:gd name="connsiteY6" fmla="*/ 846158 h 846158"/>
              <a:gd name="connsiteX0" fmla="*/ 0 w 447360"/>
              <a:gd name="connsiteY0" fmla="*/ 277324 h 453274"/>
              <a:gd name="connsiteX1" fmla="*/ 87086 w 447360"/>
              <a:gd name="connsiteY1" fmla="*/ 429724 h 453274"/>
              <a:gd name="connsiteX2" fmla="*/ 304800 w 447360"/>
              <a:gd name="connsiteY2" fmla="*/ 440610 h 453274"/>
              <a:gd name="connsiteX3" fmla="*/ 370115 w 447360"/>
              <a:gd name="connsiteY3" fmla="*/ 309981 h 453274"/>
              <a:gd name="connsiteX4" fmla="*/ 402772 w 447360"/>
              <a:gd name="connsiteY4" fmla="*/ 168467 h 453274"/>
              <a:gd name="connsiteX5" fmla="*/ 413657 w 447360"/>
              <a:gd name="connsiteY5" fmla="*/ 5181 h 453274"/>
              <a:gd name="connsiteX6" fmla="*/ 446315 w 447360"/>
              <a:gd name="connsiteY6" fmla="*/ 375296 h 453274"/>
              <a:gd name="connsiteX0" fmla="*/ 0 w 468086"/>
              <a:gd name="connsiteY0" fmla="*/ 277324 h 453274"/>
              <a:gd name="connsiteX1" fmla="*/ 87086 w 468086"/>
              <a:gd name="connsiteY1" fmla="*/ 429724 h 453274"/>
              <a:gd name="connsiteX2" fmla="*/ 304800 w 468086"/>
              <a:gd name="connsiteY2" fmla="*/ 440610 h 453274"/>
              <a:gd name="connsiteX3" fmla="*/ 370115 w 468086"/>
              <a:gd name="connsiteY3" fmla="*/ 309981 h 453274"/>
              <a:gd name="connsiteX4" fmla="*/ 402772 w 468086"/>
              <a:gd name="connsiteY4" fmla="*/ 168467 h 453274"/>
              <a:gd name="connsiteX5" fmla="*/ 413657 w 468086"/>
              <a:gd name="connsiteY5" fmla="*/ 5181 h 453274"/>
              <a:gd name="connsiteX6" fmla="*/ 446315 w 468086"/>
              <a:gd name="connsiteY6" fmla="*/ 375296 h 453274"/>
              <a:gd name="connsiteX7" fmla="*/ 468086 w 468086"/>
              <a:gd name="connsiteY7" fmla="*/ 353524 h 453274"/>
              <a:gd name="connsiteX0" fmla="*/ 0 w 566057"/>
              <a:gd name="connsiteY0" fmla="*/ 277324 h 453274"/>
              <a:gd name="connsiteX1" fmla="*/ 87086 w 566057"/>
              <a:gd name="connsiteY1" fmla="*/ 429724 h 453274"/>
              <a:gd name="connsiteX2" fmla="*/ 304800 w 566057"/>
              <a:gd name="connsiteY2" fmla="*/ 440610 h 453274"/>
              <a:gd name="connsiteX3" fmla="*/ 370115 w 566057"/>
              <a:gd name="connsiteY3" fmla="*/ 309981 h 453274"/>
              <a:gd name="connsiteX4" fmla="*/ 402772 w 566057"/>
              <a:gd name="connsiteY4" fmla="*/ 168467 h 453274"/>
              <a:gd name="connsiteX5" fmla="*/ 413657 w 566057"/>
              <a:gd name="connsiteY5" fmla="*/ 5181 h 453274"/>
              <a:gd name="connsiteX6" fmla="*/ 446315 w 566057"/>
              <a:gd name="connsiteY6" fmla="*/ 375296 h 453274"/>
              <a:gd name="connsiteX7" fmla="*/ 566057 w 566057"/>
              <a:gd name="connsiteY7" fmla="*/ 288209 h 453274"/>
              <a:gd name="connsiteX0" fmla="*/ 0 w 574926"/>
              <a:gd name="connsiteY0" fmla="*/ 277324 h 453274"/>
              <a:gd name="connsiteX1" fmla="*/ 87086 w 574926"/>
              <a:gd name="connsiteY1" fmla="*/ 429724 h 453274"/>
              <a:gd name="connsiteX2" fmla="*/ 304800 w 574926"/>
              <a:gd name="connsiteY2" fmla="*/ 440610 h 453274"/>
              <a:gd name="connsiteX3" fmla="*/ 370115 w 574926"/>
              <a:gd name="connsiteY3" fmla="*/ 309981 h 453274"/>
              <a:gd name="connsiteX4" fmla="*/ 402772 w 574926"/>
              <a:gd name="connsiteY4" fmla="*/ 168467 h 453274"/>
              <a:gd name="connsiteX5" fmla="*/ 413657 w 574926"/>
              <a:gd name="connsiteY5" fmla="*/ 5181 h 453274"/>
              <a:gd name="connsiteX6" fmla="*/ 446315 w 574926"/>
              <a:gd name="connsiteY6" fmla="*/ 375296 h 453274"/>
              <a:gd name="connsiteX7" fmla="*/ 566057 w 574926"/>
              <a:gd name="connsiteY7" fmla="*/ 288209 h 453274"/>
              <a:gd name="connsiteX8" fmla="*/ 566057 w 574926"/>
              <a:gd name="connsiteY8" fmla="*/ 266438 h 453274"/>
              <a:gd name="connsiteX0" fmla="*/ 0 w 664029"/>
              <a:gd name="connsiteY0" fmla="*/ 277324 h 453274"/>
              <a:gd name="connsiteX1" fmla="*/ 87086 w 664029"/>
              <a:gd name="connsiteY1" fmla="*/ 429724 h 453274"/>
              <a:gd name="connsiteX2" fmla="*/ 304800 w 664029"/>
              <a:gd name="connsiteY2" fmla="*/ 440610 h 453274"/>
              <a:gd name="connsiteX3" fmla="*/ 370115 w 664029"/>
              <a:gd name="connsiteY3" fmla="*/ 309981 h 453274"/>
              <a:gd name="connsiteX4" fmla="*/ 402772 w 664029"/>
              <a:gd name="connsiteY4" fmla="*/ 168467 h 453274"/>
              <a:gd name="connsiteX5" fmla="*/ 413657 w 664029"/>
              <a:gd name="connsiteY5" fmla="*/ 5181 h 453274"/>
              <a:gd name="connsiteX6" fmla="*/ 446315 w 664029"/>
              <a:gd name="connsiteY6" fmla="*/ 375296 h 453274"/>
              <a:gd name="connsiteX7" fmla="*/ 566057 w 664029"/>
              <a:gd name="connsiteY7" fmla="*/ 288209 h 453274"/>
              <a:gd name="connsiteX8" fmla="*/ 664029 w 664029"/>
              <a:gd name="connsiteY8" fmla="*/ 255552 h 453274"/>
              <a:gd name="connsiteX0" fmla="*/ 0 w 668783"/>
              <a:gd name="connsiteY0" fmla="*/ 277324 h 453274"/>
              <a:gd name="connsiteX1" fmla="*/ 87086 w 668783"/>
              <a:gd name="connsiteY1" fmla="*/ 429724 h 453274"/>
              <a:gd name="connsiteX2" fmla="*/ 304800 w 668783"/>
              <a:gd name="connsiteY2" fmla="*/ 440610 h 453274"/>
              <a:gd name="connsiteX3" fmla="*/ 370115 w 668783"/>
              <a:gd name="connsiteY3" fmla="*/ 309981 h 453274"/>
              <a:gd name="connsiteX4" fmla="*/ 402772 w 668783"/>
              <a:gd name="connsiteY4" fmla="*/ 168467 h 453274"/>
              <a:gd name="connsiteX5" fmla="*/ 413657 w 668783"/>
              <a:gd name="connsiteY5" fmla="*/ 5181 h 453274"/>
              <a:gd name="connsiteX6" fmla="*/ 446315 w 668783"/>
              <a:gd name="connsiteY6" fmla="*/ 375296 h 453274"/>
              <a:gd name="connsiteX7" fmla="*/ 566057 w 668783"/>
              <a:gd name="connsiteY7" fmla="*/ 288209 h 453274"/>
              <a:gd name="connsiteX8" fmla="*/ 664029 w 668783"/>
              <a:gd name="connsiteY8" fmla="*/ 255552 h 453274"/>
              <a:gd name="connsiteX9" fmla="*/ 653142 w 668783"/>
              <a:gd name="connsiteY9" fmla="*/ 255553 h 453274"/>
              <a:gd name="connsiteX0" fmla="*/ 0 w 772924"/>
              <a:gd name="connsiteY0" fmla="*/ 277324 h 453274"/>
              <a:gd name="connsiteX1" fmla="*/ 87086 w 772924"/>
              <a:gd name="connsiteY1" fmla="*/ 429724 h 453274"/>
              <a:gd name="connsiteX2" fmla="*/ 304800 w 772924"/>
              <a:gd name="connsiteY2" fmla="*/ 440610 h 453274"/>
              <a:gd name="connsiteX3" fmla="*/ 370115 w 772924"/>
              <a:gd name="connsiteY3" fmla="*/ 309981 h 453274"/>
              <a:gd name="connsiteX4" fmla="*/ 402772 w 772924"/>
              <a:gd name="connsiteY4" fmla="*/ 168467 h 453274"/>
              <a:gd name="connsiteX5" fmla="*/ 413657 w 772924"/>
              <a:gd name="connsiteY5" fmla="*/ 5181 h 453274"/>
              <a:gd name="connsiteX6" fmla="*/ 446315 w 772924"/>
              <a:gd name="connsiteY6" fmla="*/ 375296 h 453274"/>
              <a:gd name="connsiteX7" fmla="*/ 566057 w 772924"/>
              <a:gd name="connsiteY7" fmla="*/ 288209 h 453274"/>
              <a:gd name="connsiteX8" fmla="*/ 664029 w 772924"/>
              <a:gd name="connsiteY8" fmla="*/ 255552 h 453274"/>
              <a:gd name="connsiteX9" fmla="*/ 772885 w 772924"/>
              <a:gd name="connsiteY9" fmla="*/ 320868 h 45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2924" h="453274">
                <a:moveTo>
                  <a:pt x="0" y="277324"/>
                </a:moveTo>
                <a:cubicBezTo>
                  <a:pt x="18143" y="339917"/>
                  <a:pt x="36286" y="402510"/>
                  <a:pt x="87086" y="429724"/>
                </a:cubicBezTo>
                <a:cubicBezTo>
                  <a:pt x="137886" y="456938"/>
                  <a:pt x="257629" y="460567"/>
                  <a:pt x="304800" y="440610"/>
                </a:cubicBezTo>
                <a:cubicBezTo>
                  <a:pt x="351971" y="420653"/>
                  <a:pt x="353786" y="355338"/>
                  <a:pt x="370115" y="309981"/>
                </a:cubicBezTo>
                <a:cubicBezTo>
                  <a:pt x="386444" y="264624"/>
                  <a:pt x="395515" y="219267"/>
                  <a:pt x="402772" y="168467"/>
                </a:cubicBezTo>
                <a:cubicBezTo>
                  <a:pt x="410029" y="117667"/>
                  <a:pt x="406400" y="-29290"/>
                  <a:pt x="413657" y="5181"/>
                </a:cubicBezTo>
                <a:cubicBezTo>
                  <a:pt x="420914" y="39652"/>
                  <a:pt x="453572" y="237410"/>
                  <a:pt x="446315" y="375296"/>
                </a:cubicBezTo>
                <a:cubicBezTo>
                  <a:pt x="455386" y="433353"/>
                  <a:pt x="561522" y="292745"/>
                  <a:pt x="566057" y="288209"/>
                </a:cubicBezTo>
                <a:cubicBezTo>
                  <a:pt x="586014" y="270066"/>
                  <a:pt x="664029" y="260088"/>
                  <a:pt x="664029" y="255552"/>
                </a:cubicBezTo>
                <a:cubicBezTo>
                  <a:pt x="678543" y="250109"/>
                  <a:pt x="775153" y="320868"/>
                  <a:pt x="772885" y="3208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623049" y="4469244"/>
            <a:ext cx="81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term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907971" y="4136393"/>
            <a:ext cx="457200" cy="881921"/>
          </a:xfrm>
          <a:custGeom>
            <a:avLst/>
            <a:gdLst>
              <a:gd name="connsiteX0" fmla="*/ 0 w 457200"/>
              <a:gd name="connsiteY0" fmla="*/ 217893 h 881921"/>
              <a:gd name="connsiteX1" fmla="*/ 97972 w 457200"/>
              <a:gd name="connsiteY1" fmla="*/ 304978 h 881921"/>
              <a:gd name="connsiteX2" fmla="*/ 239486 w 457200"/>
              <a:gd name="connsiteY2" fmla="*/ 315864 h 881921"/>
              <a:gd name="connsiteX3" fmla="*/ 326572 w 457200"/>
              <a:gd name="connsiteY3" fmla="*/ 228778 h 881921"/>
              <a:gd name="connsiteX4" fmla="*/ 359229 w 457200"/>
              <a:gd name="connsiteY4" fmla="*/ 87264 h 881921"/>
              <a:gd name="connsiteX5" fmla="*/ 359229 w 457200"/>
              <a:gd name="connsiteY5" fmla="*/ 178 h 881921"/>
              <a:gd name="connsiteX6" fmla="*/ 370115 w 457200"/>
              <a:gd name="connsiteY6" fmla="*/ 109036 h 881921"/>
              <a:gd name="connsiteX7" fmla="*/ 402772 w 457200"/>
              <a:gd name="connsiteY7" fmla="*/ 261436 h 881921"/>
              <a:gd name="connsiteX8" fmla="*/ 413658 w 457200"/>
              <a:gd name="connsiteY8" fmla="*/ 402950 h 881921"/>
              <a:gd name="connsiteX9" fmla="*/ 435429 w 457200"/>
              <a:gd name="connsiteY9" fmla="*/ 511807 h 881921"/>
              <a:gd name="connsiteX10" fmla="*/ 435429 w 457200"/>
              <a:gd name="connsiteY10" fmla="*/ 642436 h 881921"/>
              <a:gd name="connsiteX11" fmla="*/ 435429 w 457200"/>
              <a:gd name="connsiteY11" fmla="*/ 718636 h 881921"/>
              <a:gd name="connsiteX12" fmla="*/ 435429 w 457200"/>
              <a:gd name="connsiteY12" fmla="*/ 783950 h 881921"/>
              <a:gd name="connsiteX13" fmla="*/ 457200 w 457200"/>
              <a:gd name="connsiteY13" fmla="*/ 881921 h 88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200" h="881921">
                <a:moveTo>
                  <a:pt x="0" y="217893"/>
                </a:moveTo>
                <a:cubicBezTo>
                  <a:pt x="29029" y="253271"/>
                  <a:pt x="58058" y="288650"/>
                  <a:pt x="97972" y="304978"/>
                </a:cubicBezTo>
                <a:cubicBezTo>
                  <a:pt x="137886" y="321306"/>
                  <a:pt x="201386" y="328564"/>
                  <a:pt x="239486" y="315864"/>
                </a:cubicBezTo>
                <a:cubicBezTo>
                  <a:pt x="277586" y="303164"/>
                  <a:pt x="306615" y="266878"/>
                  <a:pt x="326572" y="228778"/>
                </a:cubicBezTo>
                <a:cubicBezTo>
                  <a:pt x="346529" y="190678"/>
                  <a:pt x="353786" y="125364"/>
                  <a:pt x="359229" y="87264"/>
                </a:cubicBezTo>
                <a:cubicBezTo>
                  <a:pt x="364672" y="49164"/>
                  <a:pt x="357415" y="-3451"/>
                  <a:pt x="359229" y="178"/>
                </a:cubicBezTo>
                <a:cubicBezTo>
                  <a:pt x="361043" y="3807"/>
                  <a:pt x="362858" y="65493"/>
                  <a:pt x="370115" y="109036"/>
                </a:cubicBezTo>
                <a:cubicBezTo>
                  <a:pt x="377372" y="152579"/>
                  <a:pt x="395515" y="212450"/>
                  <a:pt x="402772" y="261436"/>
                </a:cubicBezTo>
                <a:cubicBezTo>
                  <a:pt x="410029" y="310422"/>
                  <a:pt x="408215" y="361221"/>
                  <a:pt x="413658" y="402950"/>
                </a:cubicBezTo>
                <a:cubicBezTo>
                  <a:pt x="419101" y="444679"/>
                  <a:pt x="431801" y="471893"/>
                  <a:pt x="435429" y="511807"/>
                </a:cubicBezTo>
                <a:cubicBezTo>
                  <a:pt x="439057" y="551721"/>
                  <a:pt x="435429" y="642436"/>
                  <a:pt x="435429" y="642436"/>
                </a:cubicBezTo>
                <a:lnTo>
                  <a:pt x="435429" y="718636"/>
                </a:lnTo>
                <a:cubicBezTo>
                  <a:pt x="435429" y="742222"/>
                  <a:pt x="431801" y="756736"/>
                  <a:pt x="435429" y="783950"/>
                </a:cubicBezTo>
                <a:cubicBezTo>
                  <a:pt x="439057" y="811164"/>
                  <a:pt x="448128" y="846542"/>
                  <a:pt x="457200" y="8819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703" y="4229127"/>
            <a:ext cx="1021709" cy="653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8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Turning off GPCR signaling with </a:t>
            </a:r>
            <a:r>
              <a:rPr lang="en-US" dirty="0" err="1" smtClean="0"/>
              <a:t>arrestin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5029200"/>
            <a:ext cx="8229600" cy="198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Activated GPCR is phosphorylated</a:t>
            </a:r>
          </a:p>
          <a:p>
            <a:r>
              <a:rPr lang="en-US" dirty="0" smtClean="0"/>
              <a:t>Phosphorylation blocks G</a:t>
            </a:r>
            <a:r>
              <a:rPr lang="el-GR" dirty="0" smtClean="0"/>
              <a:t>α</a:t>
            </a:r>
            <a:r>
              <a:rPr lang="en-US" dirty="0" smtClean="0"/>
              <a:t> binding (inactivation)</a:t>
            </a:r>
          </a:p>
          <a:p>
            <a:r>
              <a:rPr lang="en-US" dirty="0" smtClean="0"/>
              <a:t>Phosphorylation recruits </a:t>
            </a:r>
            <a:r>
              <a:rPr lang="en-US" dirty="0" err="1" smtClean="0"/>
              <a:t>arrestin</a:t>
            </a:r>
            <a:endParaRPr lang="en-US" dirty="0" smtClean="0"/>
          </a:p>
          <a:p>
            <a:r>
              <a:rPr lang="en-US" dirty="0" err="1" smtClean="0"/>
              <a:t>Arrestin</a:t>
            </a:r>
            <a:r>
              <a:rPr lang="en-US" dirty="0" smtClean="0"/>
              <a:t> promotes receptor endocytosis (sequestration)</a:t>
            </a:r>
            <a:endParaRPr lang="en-US" dirty="0"/>
          </a:p>
        </p:txBody>
      </p:sp>
      <p:pic>
        <p:nvPicPr>
          <p:cNvPr id="4" name="Picture 3" descr="figure 15-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921625" cy="3067050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8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908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Glucocorticoid receptor signaling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McCune-Albright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Activating mutations of </a:t>
            </a:r>
            <a:r>
              <a:rPr lang="en-US" dirty="0" err="1" smtClean="0"/>
              <a:t>G</a:t>
            </a:r>
            <a:r>
              <a:rPr lang="en-US" baseline="-25000" dirty="0" err="1"/>
              <a:t>s</a:t>
            </a:r>
            <a:r>
              <a:rPr lang="en-US" dirty="0" smtClean="0"/>
              <a:t> </a:t>
            </a:r>
            <a:r>
              <a:rPr lang="el-GR" dirty="0" smtClean="0"/>
              <a:t>α</a:t>
            </a:r>
            <a:r>
              <a:rPr lang="en-US" dirty="0" smtClean="0"/>
              <a:t> subunit</a:t>
            </a:r>
          </a:p>
          <a:p>
            <a:r>
              <a:rPr lang="en-US" dirty="0" smtClean="0"/>
              <a:t>Can cause problems with hormones whose secretion is controlled by GPCRs</a:t>
            </a:r>
          </a:p>
          <a:p>
            <a:r>
              <a:rPr lang="en-US" dirty="0" smtClean="0"/>
              <a:t>Classic symptoms</a:t>
            </a:r>
          </a:p>
          <a:p>
            <a:pPr lvl="1"/>
            <a:r>
              <a:rPr lang="en-US" dirty="0" smtClean="0"/>
              <a:t>Café au </a:t>
            </a:r>
            <a:r>
              <a:rPr lang="en-US" dirty="0" err="1" smtClean="0"/>
              <a:t>lait</a:t>
            </a:r>
            <a:r>
              <a:rPr lang="en-US" dirty="0" smtClean="0"/>
              <a:t> spots</a:t>
            </a:r>
          </a:p>
          <a:p>
            <a:pPr lvl="1"/>
            <a:r>
              <a:rPr lang="en-US" dirty="0" smtClean="0"/>
              <a:t>Fibrous dysplasia</a:t>
            </a:r>
          </a:p>
          <a:p>
            <a:pPr lvl="1"/>
            <a:r>
              <a:rPr lang="en-US" dirty="0" smtClean="0"/>
              <a:t>Precocious puberty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Ras</a:t>
            </a:r>
            <a:r>
              <a:rPr lang="en-US" dirty="0" smtClean="0"/>
              <a:t> signaling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Ras</a:t>
            </a:r>
            <a:r>
              <a:rPr lang="en-US" dirty="0" smtClean="0"/>
              <a:t> basics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71600" y="1461101"/>
            <a:ext cx="1750380" cy="1100297"/>
            <a:chOff x="1371600" y="2404903"/>
            <a:chExt cx="1750380" cy="1100297"/>
          </a:xfrm>
        </p:grpSpPr>
        <p:sp>
          <p:nvSpPr>
            <p:cNvPr id="5" name="Oval 4"/>
            <p:cNvSpPr/>
            <p:nvPr/>
          </p:nvSpPr>
          <p:spPr>
            <a:xfrm>
              <a:off x="1600200" y="2571223"/>
              <a:ext cx="1521780" cy="933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2811193"/>
              <a:ext cx="795748" cy="465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Freeform 7"/>
            <p:cNvSpPr/>
            <p:nvPr/>
          </p:nvSpPr>
          <p:spPr>
            <a:xfrm>
              <a:off x="2057400" y="2404903"/>
              <a:ext cx="26889" cy="213064"/>
            </a:xfrm>
            <a:custGeom>
              <a:avLst/>
              <a:gdLst>
                <a:gd name="connsiteX0" fmla="*/ 26889 w 26889"/>
                <a:gd name="connsiteY0" fmla="*/ 213064 h 213064"/>
                <a:gd name="connsiteX1" fmla="*/ 18012 w 26889"/>
                <a:gd name="connsiteY1" fmla="*/ 133165 h 213064"/>
                <a:gd name="connsiteX2" fmla="*/ 256 w 26889"/>
                <a:gd name="connsiteY2" fmla="*/ 44388 h 213064"/>
                <a:gd name="connsiteX3" fmla="*/ 9134 w 26889"/>
                <a:gd name="connsiteY3" fmla="*/ 0 h 21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89" h="213064">
                  <a:moveTo>
                    <a:pt x="26889" y="213064"/>
                  </a:moveTo>
                  <a:cubicBezTo>
                    <a:pt x="24670" y="187171"/>
                    <a:pt x="22451" y="161278"/>
                    <a:pt x="18012" y="133165"/>
                  </a:cubicBezTo>
                  <a:cubicBezTo>
                    <a:pt x="13573" y="105052"/>
                    <a:pt x="1736" y="66582"/>
                    <a:pt x="256" y="44388"/>
                  </a:cubicBezTo>
                  <a:cubicBezTo>
                    <a:pt x="-1224" y="22194"/>
                    <a:pt x="3955" y="11097"/>
                    <a:pt x="9134" y="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>
            <a:off x="148701" y="1567633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061658" y="1408369"/>
            <a:ext cx="1902780" cy="1096406"/>
            <a:chOff x="5410200" y="2352171"/>
            <a:chExt cx="1902780" cy="1096406"/>
          </a:xfrm>
        </p:grpSpPr>
        <p:sp>
          <p:nvSpPr>
            <p:cNvPr id="11" name="Freeform 10"/>
            <p:cNvSpPr/>
            <p:nvPr/>
          </p:nvSpPr>
          <p:spPr>
            <a:xfrm>
              <a:off x="6373427" y="2352171"/>
              <a:ext cx="26889" cy="213064"/>
            </a:xfrm>
            <a:custGeom>
              <a:avLst/>
              <a:gdLst>
                <a:gd name="connsiteX0" fmla="*/ 26889 w 26889"/>
                <a:gd name="connsiteY0" fmla="*/ 213064 h 213064"/>
                <a:gd name="connsiteX1" fmla="*/ 18012 w 26889"/>
                <a:gd name="connsiteY1" fmla="*/ 133165 h 213064"/>
                <a:gd name="connsiteX2" fmla="*/ 256 w 26889"/>
                <a:gd name="connsiteY2" fmla="*/ 44388 h 213064"/>
                <a:gd name="connsiteX3" fmla="*/ 9134 w 26889"/>
                <a:gd name="connsiteY3" fmla="*/ 0 h 21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89" h="213064">
                  <a:moveTo>
                    <a:pt x="26889" y="213064"/>
                  </a:moveTo>
                  <a:cubicBezTo>
                    <a:pt x="24670" y="187171"/>
                    <a:pt x="22451" y="161278"/>
                    <a:pt x="18012" y="133165"/>
                  </a:cubicBezTo>
                  <a:cubicBezTo>
                    <a:pt x="13573" y="105052"/>
                    <a:pt x="1736" y="66582"/>
                    <a:pt x="256" y="44388"/>
                  </a:cubicBezTo>
                  <a:cubicBezTo>
                    <a:pt x="-1224" y="22194"/>
                    <a:pt x="3955" y="11097"/>
                    <a:pt x="9134" y="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791200" y="2514600"/>
              <a:ext cx="1521780" cy="933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651383"/>
              <a:ext cx="907648" cy="67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400800" y="2666005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Freeform 14"/>
          <p:cNvSpPr/>
          <p:nvPr/>
        </p:nvSpPr>
        <p:spPr>
          <a:xfrm>
            <a:off x="148701" y="1249362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00005" y="1785952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Ras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80956" y="1776176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Ras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81000" y="3460214"/>
            <a:ext cx="8763000" cy="327554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Membrane-anchored monomeric G protein – GTP = active, GDP = inactive</a:t>
            </a:r>
          </a:p>
          <a:p>
            <a:r>
              <a:rPr lang="en-US" dirty="0" smtClean="0"/>
              <a:t>GEF (guanine nucleotide exchange factor) promotes release of GDP</a:t>
            </a:r>
          </a:p>
          <a:p>
            <a:pPr lvl="1"/>
            <a:r>
              <a:rPr lang="en-US" dirty="0" smtClean="0"/>
              <a:t>Allows GTP binding</a:t>
            </a:r>
          </a:p>
          <a:p>
            <a:pPr lvl="1"/>
            <a:r>
              <a:rPr lang="en-US" dirty="0" smtClean="0"/>
              <a:t>Promotes activation</a:t>
            </a:r>
          </a:p>
          <a:p>
            <a:pPr lvl="1"/>
            <a:r>
              <a:rPr lang="en-US" dirty="0" smtClean="0"/>
              <a:t>We’ve seen these before – GPCRs are GEFs for </a:t>
            </a:r>
            <a:r>
              <a:rPr lang="en-US" dirty="0" err="1" smtClean="0"/>
              <a:t>heterotrimeric</a:t>
            </a:r>
            <a:r>
              <a:rPr lang="en-US" dirty="0" smtClean="0"/>
              <a:t> G proteins</a:t>
            </a:r>
          </a:p>
          <a:p>
            <a:r>
              <a:rPr lang="en-US" dirty="0" err="1" smtClean="0"/>
              <a:t>Ras</a:t>
            </a:r>
            <a:r>
              <a:rPr lang="en-US" dirty="0" smtClean="0"/>
              <a:t> is a </a:t>
            </a:r>
            <a:r>
              <a:rPr lang="en-US" dirty="0" err="1" smtClean="0"/>
              <a:t>GTPase</a:t>
            </a:r>
            <a:r>
              <a:rPr lang="en-US" dirty="0" smtClean="0"/>
              <a:t>, but its GTP hydrolysis is really slow</a:t>
            </a:r>
          </a:p>
          <a:p>
            <a:pPr lvl="1"/>
            <a:r>
              <a:rPr lang="en-US" dirty="0" smtClean="0"/>
              <a:t>Stays on until turned off</a:t>
            </a:r>
          </a:p>
          <a:p>
            <a:pPr lvl="1"/>
            <a:r>
              <a:rPr lang="en-US" dirty="0" smtClean="0"/>
              <a:t>Contrast with built-in inactivation of </a:t>
            </a:r>
            <a:r>
              <a:rPr lang="en-US" dirty="0" err="1" smtClean="0"/>
              <a:t>heterotrimeric</a:t>
            </a:r>
            <a:r>
              <a:rPr lang="en-US" dirty="0" smtClean="0"/>
              <a:t> G proteins</a:t>
            </a:r>
          </a:p>
          <a:p>
            <a:r>
              <a:rPr lang="en-US" dirty="0" smtClean="0"/>
              <a:t>GAP (</a:t>
            </a:r>
            <a:r>
              <a:rPr lang="en-US" dirty="0" err="1" smtClean="0"/>
              <a:t>GTPase</a:t>
            </a:r>
            <a:r>
              <a:rPr lang="en-US" dirty="0" smtClean="0"/>
              <a:t> activating protein) stimulates </a:t>
            </a:r>
            <a:r>
              <a:rPr lang="en-US" dirty="0" err="1" smtClean="0"/>
              <a:t>GTPase</a:t>
            </a:r>
            <a:r>
              <a:rPr lang="en-US" dirty="0" smtClean="0"/>
              <a:t> ability of </a:t>
            </a:r>
            <a:r>
              <a:rPr lang="en-US" dirty="0" err="1" smtClean="0"/>
              <a:t>Ras</a:t>
            </a:r>
            <a:endParaRPr lang="en-US" dirty="0"/>
          </a:p>
          <a:p>
            <a:pPr lvl="1"/>
            <a:r>
              <a:rPr lang="en-US" dirty="0" smtClean="0"/>
              <a:t>Promotes GTP</a:t>
            </a:r>
            <a:r>
              <a:rPr lang="en-US" dirty="0" smtClean="0">
                <a:latin typeface="Calibri"/>
              </a:rPr>
              <a:t>→GDP cleavage</a:t>
            </a:r>
          </a:p>
          <a:p>
            <a:pPr lvl="1"/>
            <a:r>
              <a:rPr lang="en-US" dirty="0" smtClean="0">
                <a:latin typeface="Calibri"/>
              </a:rPr>
              <a:t>Promotes inactivation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83725" y="2936994"/>
            <a:ext cx="135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inactive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87497" y="2936994"/>
            <a:ext cx="107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active</a:t>
            </a:r>
            <a:endParaRPr lang="en-US" sz="28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26971" y="1876647"/>
            <a:ext cx="1394904" cy="925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46887" y="2366013"/>
            <a:ext cx="1394904" cy="17740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755571" y="1678754"/>
            <a:ext cx="777536" cy="38716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GEF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907971" y="2181298"/>
            <a:ext cx="777536" cy="38716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GAP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0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</a:t>
            </a:r>
            <a:r>
              <a:rPr lang="en-US" dirty="0" smtClean="0"/>
              <a:t> GEFs and GAPs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Ras</a:t>
            </a:r>
            <a:r>
              <a:rPr lang="en-US" dirty="0" smtClean="0"/>
              <a:t> GEFs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454525"/>
          </a:xfrm>
        </p:spPr>
        <p:txBody>
          <a:bodyPr/>
          <a:lstStyle/>
          <a:p>
            <a:r>
              <a:rPr lang="en-US" dirty="0" smtClean="0"/>
              <a:t>Pry open guanine nucleotide binding site to release GDP</a:t>
            </a:r>
          </a:p>
          <a:p>
            <a:r>
              <a:rPr lang="en-US" dirty="0" smtClean="0"/>
              <a:t>Cytoplasmic GTP quickly fills the gap</a:t>
            </a:r>
          </a:p>
          <a:p>
            <a:r>
              <a:rPr lang="en-US" dirty="0" smtClean="0"/>
              <a:t>Same mechanism as GPCRs with </a:t>
            </a:r>
            <a:r>
              <a:rPr lang="en-US" dirty="0" err="1" smtClean="0"/>
              <a:t>heterotrimeric</a:t>
            </a:r>
            <a:r>
              <a:rPr lang="en-US" dirty="0" smtClean="0"/>
              <a:t> G proteins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Ras</a:t>
            </a:r>
            <a:r>
              <a:rPr lang="en-US" dirty="0" smtClean="0"/>
              <a:t> GEF = </a:t>
            </a:r>
            <a:r>
              <a:rPr lang="en-US" dirty="0" err="1" smtClean="0"/>
              <a:t>Sos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Ras</a:t>
            </a:r>
            <a:r>
              <a:rPr lang="en-US" dirty="0" smtClean="0"/>
              <a:t> GAPs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346575" cy="4454525"/>
          </a:xfrm>
        </p:spPr>
        <p:txBody>
          <a:bodyPr>
            <a:normAutofit/>
          </a:bodyPr>
          <a:lstStyle/>
          <a:p>
            <a:r>
              <a:rPr lang="en-US" dirty="0" smtClean="0"/>
              <a:t>Stick an arginine finger into the </a:t>
            </a:r>
            <a:r>
              <a:rPr lang="en-US" dirty="0" err="1" smtClean="0"/>
              <a:t>Ras</a:t>
            </a:r>
            <a:r>
              <a:rPr lang="en-US" dirty="0" smtClean="0"/>
              <a:t> active site</a:t>
            </a:r>
          </a:p>
          <a:p>
            <a:r>
              <a:rPr lang="en-US" dirty="0" smtClean="0"/>
              <a:t>Stabilize transition state of </a:t>
            </a:r>
            <a:r>
              <a:rPr lang="en-US" dirty="0" err="1" smtClean="0"/>
              <a:t>Ras</a:t>
            </a:r>
            <a:r>
              <a:rPr lang="en-US" dirty="0" smtClean="0"/>
              <a:t> GTP hydrolysis</a:t>
            </a:r>
          </a:p>
          <a:p>
            <a:r>
              <a:rPr lang="en-US" dirty="0" smtClean="0"/>
              <a:t>Increase the </a:t>
            </a:r>
            <a:r>
              <a:rPr lang="en-US" dirty="0" err="1" smtClean="0"/>
              <a:t>GTPase</a:t>
            </a:r>
            <a:r>
              <a:rPr lang="en-US" dirty="0" smtClean="0"/>
              <a:t> ability of </a:t>
            </a:r>
            <a:r>
              <a:rPr lang="en-US" dirty="0" err="1" smtClean="0"/>
              <a:t>Ras</a:t>
            </a:r>
            <a:r>
              <a:rPr lang="en-US" dirty="0" smtClean="0"/>
              <a:t> (hence </a:t>
            </a:r>
            <a:r>
              <a:rPr lang="en-US" dirty="0" err="1" smtClean="0"/>
              <a:t>GTPase</a:t>
            </a:r>
            <a:r>
              <a:rPr lang="en-US" dirty="0" smtClean="0"/>
              <a:t> activating protein)</a:t>
            </a:r>
          </a:p>
          <a:p>
            <a:r>
              <a:rPr lang="en-US" dirty="0" smtClean="0"/>
              <a:t>One </a:t>
            </a:r>
            <a:r>
              <a:rPr lang="en-US" dirty="0" err="1" smtClean="0"/>
              <a:t>Ras</a:t>
            </a:r>
            <a:r>
              <a:rPr lang="en-US" dirty="0" smtClean="0"/>
              <a:t> GAP = </a:t>
            </a:r>
            <a:r>
              <a:rPr lang="en-US" dirty="0" err="1" smtClean="0"/>
              <a:t>neurofibromin</a:t>
            </a:r>
            <a:endParaRPr lang="en-US" dirty="0" smtClean="0"/>
          </a:p>
          <a:p>
            <a:pPr lvl="1"/>
            <a:r>
              <a:rPr lang="en-US" dirty="0" smtClean="0"/>
              <a:t>Mutation = neurofibromatosis</a:t>
            </a:r>
          </a:p>
          <a:p>
            <a:pPr lvl="1"/>
            <a:r>
              <a:rPr lang="en-US" dirty="0" smtClean="0"/>
              <a:t>Characterized by tumor 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Ras</a:t>
            </a:r>
            <a:r>
              <a:rPr lang="en-US" dirty="0" smtClean="0"/>
              <a:t> promotes cell proliferation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600200"/>
            <a:ext cx="3810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Signals downstream of RTKs</a:t>
            </a:r>
          </a:p>
          <a:p>
            <a:r>
              <a:rPr lang="en-US" dirty="0" smtClean="0"/>
              <a:t>Activates MAPK cascade</a:t>
            </a:r>
          </a:p>
          <a:p>
            <a:r>
              <a:rPr lang="en-US" dirty="0" smtClean="0"/>
              <a:t>Promotes growth and proliferation</a:t>
            </a:r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5814"/>
            <a:ext cx="4559300" cy="5054600"/>
          </a:xfrm>
          <a:prstGeom prst="rect">
            <a:avLst/>
          </a:prstGeom>
          <a:noFill/>
          <a:ln w="50800">
            <a:solidFill>
              <a:srgbClr val="D9319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1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</a:t>
            </a:r>
            <a:r>
              <a:rPr lang="en-US" dirty="0" smtClean="0"/>
              <a:t> mutations in cancer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Ras</a:t>
            </a:r>
            <a:r>
              <a:rPr lang="en-US" dirty="0" smtClean="0"/>
              <a:t> is an oncogene</a:t>
            </a:r>
          </a:p>
          <a:p>
            <a:r>
              <a:rPr lang="en-US" dirty="0" smtClean="0"/>
              <a:t>Up to 30% of all cancers have activating mutations of </a:t>
            </a:r>
            <a:r>
              <a:rPr lang="en-US" dirty="0" err="1" smtClean="0"/>
              <a:t>Ras</a:t>
            </a:r>
            <a:endParaRPr lang="en-US" dirty="0" smtClean="0"/>
          </a:p>
          <a:p>
            <a:r>
              <a:rPr lang="en-US" dirty="0" smtClean="0"/>
              <a:t>Mutation usually prevents GTP cleavage – permanently stuck on</a:t>
            </a:r>
          </a:p>
          <a:p>
            <a:r>
              <a:rPr lang="en-US" dirty="0" smtClean="0"/>
              <a:t>Since </a:t>
            </a:r>
            <a:r>
              <a:rPr lang="en-US" dirty="0" err="1" smtClean="0"/>
              <a:t>Ras</a:t>
            </a:r>
            <a:r>
              <a:rPr lang="en-US" dirty="0" smtClean="0"/>
              <a:t> promotes proliferation, this can drive uncontrolled cell expansion – cancer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Week 2 review complete!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 1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Amy Gill</a:t>
            </a:r>
          </a:p>
          <a:p>
            <a:r>
              <a:rPr lang="en-US" dirty="0" smtClean="0"/>
              <a:t>10/15/13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524000" y="25908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Mama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5715000" y="25908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Mama</a:t>
            </a:r>
            <a:endParaRPr lang="en-US" b="1" dirty="0" smtClean="0"/>
          </a:p>
        </p:txBody>
      </p:sp>
      <p:cxnSp>
        <p:nvCxnSpPr>
          <p:cNvPr id="11" name="Straight Connector 10"/>
          <p:cNvCxnSpPr>
            <a:stCxn id="10" idx="5"/>
          </p:cNvCxnSpPr>
          <p:nvPr/>
        </p:nvCxnSpPr>
        <p:spPr>
          <a:xfrm>
            <a:off x="7080856" y="3436330"/>
            <a:ext cx="234344" cy="22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198028" y="3570514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29000" y="2895600"/>
            <a:ext cx="19050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3276600"/>
            <a:ext cx="1905000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3418114"/>
            <a:ext cx="0" cy="1153886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810000" y="4724400"/>
            <a:ext cx="12954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</a:rPr>
              <a:t>Yo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524000" y="10668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Mama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5715000" y="10668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Mama</a:t>
            </a:r>
            <a:endParaRPr lang="en-US" b="1" dirty="0" smtClean="0"/>
          </a:p>
        </p:txBody>
      </p:sp>
      <p:cxnSp>
        <p:nvCxnSpPr>
          <p:cNvPr id="11" name="Straight Connector 10"/>
          <p:cNvCxnSpPr>
            <a:stCxn id="10" idx="5"/>
          </p:cNvCxnSpPr>
          <p:nvPr/>
        </p:nvCxnSpPr>
        <p:spPr>
          <a:xfrm>
            <a:off x="7080856" y="1912330"/>
            <a:ext cx="234344" cy="22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198028" y="2046514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29000" y="1371600"/>
            <a:ext cx="19050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1752600"/>
            <a:ext cx="1905000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1894114"/>
            <a:ext cx="0" cy="1153886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810000" y="3200400"/>
            <a:ext cx="12954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</a:rPr>
              <a:t>Yo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44706" y="5181600"/>
            <a:ext cx="12954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02628" y="5181600"/>
            <a:ext cx="12954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62500" y="4191000"/>
            <a:ext cx="1181100" cy="990600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895600" y="4191000"/>
            <a:ext cx="1181100" cy="914400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35499" y="3900100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accent2"/>
                </a:solidFill>
              </a:rPr>
              <a:t>?</a:t>
            </a:r>
            <a:endParaRPr lang="en-US" sz="6600" b="1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6299" y="3900100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accent2"/>
                </a:solidFill>
              </a:rPr>
              <a:t>?</a:t>
            </a:r>
            <a:endParaRPr 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7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27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Glucocorticoids are adrenal stress hormones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600200"/>
            <a:ext cx="5257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Help the body respond to stress</a:t>
            </a:r>
          </a:p>
          <a:p>
            <a:pPr lvl="1"/>
            <a:r>
              <a:rPr lang="en-US" dirty="0" smtClean="0"/>
              <a:t>Energy mobilization</a:t>
            </a:r>
          </a:p>
          <a:p>
            <a:pPr lvl="2"/>
            <a:r>
              <a:rPr lang="en-US" dirty="0" smtClean="0"/>
              <a:t>Glucose</a:t>
            </a:r>
          </a:p>
          <a:p>
            <a:pPr lvl="2"/>
            <a:r>
              <a:rPr lang="en-US" dirty="0" smtClean="0"/>
              <a:t>Lipids (FFAs)</a:t>
            </a:r>
          </a:p>
          <a:p>
            <a:pPr lvl="1"/>
            <a:r>
              <a:rPr lang="en-US" dirty="0" smtClean="0"/>
              <a:t>Anti-inflammatory</a:t>
            </a:r>
          </a:p>
          <a:p>
            <a:pPr lvl="1"/>
            <a:r>
              <a:rPr lang="en-US" dirty="0" smtClean="0"/>
              <a:t>Much more</a:t>
            </a:r>
          </a:p>
          <a:p>
            <a:r>
              <a:rPr lang="en-US" dirty="0" smtClean="0"/>
              <a:t>Ligands to know</a:t>
            </a:r>
          </a:p>
          <a:p>
            <a:pPr lvl="1"/>
            <a:r>
              <a:rPr lang="en-US" dirty="0" smtClean="0"/>
              <a:t>Cortisol (endogenous)</a:t>
            </a:r>
          </a:p>
          <a:p>
            <a:pPr lvl="1"/>
            <a:r>
              <a:rPr lang="en-US" dirty="0" smtClean="0"/>
              <a:t>Dexamethasone (synthetic)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9"/>
          <a:stretch/>
        </p:blipFill>
        <p:spPr bwMode="auto">
          <a:xfrm>
            <a:off x="483093" y="2362200"/>
            <a:ext cx="2190750" cy="2176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"/>
          <p:cNvSpPr/>
          <p:nvPr/>
        </p:nvSpPr>
        <p:spPr>
          <a:xfrm>
            <a:off x="1011465" y="1651988"/>
            <a:ext cx="381589" cy="1358283"/>
          </a:xfrm>
          <a:custGeom>
            <a:avLst/>
            <a:gdLst>
              <a:gd name="connsiteX0" fmla="*/ 381589 w 381589"/>
              <a:gd name="connsiteY0" fmla="*/ 1358283 h 1358283"/>
              <a:gd name="connsiteX1" fmla="*/ 61993 w 381589"/>
              <a:gd name="connsiteY1" fmla="*/ 1029809 h 1358283"/>
              <a:gd name="connsiteX2" fmla="*/ 8727 w 381589"/>
              <a:gd name="connsiteY2" fmla="*/ 381740 h 1358283"/>
              <a:gd name="connsiteX3" fmla="*/ 177403 w 381589"/>
              <a:gd name="connsiteY3" fmla="*/ 0 h 135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589" h="1358283">
                <a:moveTo>
                  <a:pt x="381589" y="1358283"/>
                </a:moveTo>
                <a:cubicBezTo>
                  <a:pt x="252863" y="1275424"/>
                  <a:pt x="124137" y="1192566"/>
                  <a:pt x="61993" y="1029809"/>
                </a:cubicBezTo>
                <a:cubicBezTo>
                  <a:pt x="-151" y="867052"/>
                  <a:pt x="-10508" y="553375"/>
                  <a:pt x="8727" y="381740"/>
                </a:cubicBezTo>
                <a:cubicBezTo>
                  <a:pt x="27962" y="210105"/>
                  <a:pt x="102682" y="105052"/>
                  <a:pt x="177403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02259" y="1467321"/>
            <a:ext cx="1132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cortisol</a:t>
            </a:r>
            <a:endParaRPr lang="en-US" b="1" dirty="0"/>
          </a:p>
        </p:txBody>
      </p:sp>
      <p:sp>
        <p:nvSpPr>
          <p:cNvPr id="6" name="Freeform 5"/>
          <p:cNvSpPr/>
          <p:nvPr/>
        </p:nvSpPr>
        <p:spPr>
          <a:xfrm>
            <a:off x="672476" y="3018408"/>
            <a:ext cx="446110" cy="1858392"/>
          </a:xfrm>
          <a:custGeom>
            <a:avLst/>
            <a:gdLst>
              <a:gd name="connsiteX0" fmla="*/ 419477 w 446110"/>
              <a:gd name="connsiteY0" fmla="*/ 2157274 h 2157274"/>
              <a:gd name="connsiteX1" fmla="*/ 233046 w 446110"/>
              <a:gd name="connsiteY1" fmla="*/ 1899821 h 2157274"/>
              <a:gd name="connsiteX2" fmla="*/ 28860 w 446110"/>
              <a:gd name="connsiteY2" fmla="*/ 1109709 h 2157274"/>
              <a:gd name="connsiteX3" fmla="*/ 46615 w 446110"/>
              <a:gd name="connsiteY3" fmla="*/ 408373 h 2157274"/>
              <a:gd name="connsiteX4" fmla="*/ 446110 w 446110"/>
              <a:gd name="connsiteY4" fmla="*/ 0 h 215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110" h="2157274">
                <a:moveTo>
                  <a:pt x="419477" y="2157274"/>
                </a:moveTo>
                <a:cubicBezTo>
                  <a:pt x="358813" y="2115844"/>
                  <a:pt x="298149" y="2074415"/>
                  <a:pt x="233046" y="1899821"/>
                </a:cubicBezTo>
                <a:cubicBezTo>
                  <a:pt x="167943" y="1725227"/>
                  <a:pt x="59932" y="1358284"/>
                  <a:pt x="28860" y="1109709"/>
                </a:cubicBezTo>
                <a:cubicBezTo>
                  <a:pt x="-2212" y="861134"/>
                  <a:pt x="-22927" y="593324"/>
                  <a:pt x="46615" y="408373"/>
                </a:cubicBezTo>
                <a:cubicBezTo>
                  <a:pt x="116157" y="223422"/>
                  <a:pt x="281133" y="111711"/>
                  <a:pt x="44611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02259" y="4645967"/>
            <a:ext cx="91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stress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6124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914400" y="3313499"/>
            <a:ext cx="12954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47043" y="3515096"/>
            <a:ext cx="0" cy="6096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90600" y="4916590"/>
            <a:ext cx="12954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486400" y="3313499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Mama</a:t>
            </a:r>
            <a:endParaRPr lang="en-US" b="1" dirty="0" smtClean="0"/>
          </a:p>
        </p:txBody>
      </p:sp>
      <p:cxnSp>
        <p:nvCxnSpPr>
          <p:cNvPr id="23" name="Straight Connector 22"/>
          <p:cNvCxnSpPr>
            <a:stCxn id="22" idx="5"/>
          </p:cNvCxnSpPr>
          <p:nvPr/>
        </p:nvCxnSpPr>
        <p:spPr>
          <a:xfrm>
            <a:off x="6852256" y="4159029"/>
            <a:ext cx="234344" cy="22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6969428" y="4293213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47043" y="5088293"/>
            <a:ext cx="0" cy="6096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486400" y="4886696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Mama</a:t>
            </a:r>
            <a:endParaRPr lang="en-US" b="1" dirty="0" smtClean="0"/>
          </a:p>
        </p:txBody>
      </p:sp>
      <p:cxnSp>
        <p:nvCxnSpPr>
          <p:cNvPr id="27" name="Straight Connector 26"/>
          <p:cNvCxnSpPr>
            <a:stCxn id="26" idx="5"/>
          </p:cNvCxnSpPr>
          <p:nvPr/>
        </p:nvCxnSpPr>
        <p:spPr>
          <a:xfrm>
            <a:off x="6852256" y="5732226"/>
            <a:ext cx="234344" cy="22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/>
          <p:cNvSpPr/>
          <p:nvPr/>
        </p:nvSpPr>
        <p:spPr>
          <a:xfrm>
            <a:off x="6969428" y="5866410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14600" y="3656399"/>
            <a:ext cx="19050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605596" y="5335690"/>
            <a:ext cx="19050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02"/>
          <a:stretch/>
        </p:blipFill>
        <p:spPr bwMode="auto">
          <a:xfrm>
            <a:off x="1828800" y="838200"/>
            <a:ext cx="475779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Wild-type mouse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88381" y="1001697"/>
            <a:ext cx="12954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</a:rPr>
              <a:t>Yo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2" t="4507" r="37473" b="-4507"/>
          <a:stretch/>
        </p:blipFill>
        <p:spPr bwMode="auto">
          <a:xfrm>
            <a:off x="6974541" y="1447800"/>
            <a:ext cx="186465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Transgenic overexpression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36"/>
          <a:stretch/>
        </p:blipFill>
        <p:spPr bwMode="auto">
          <a:xfrm>
            <a:off x="4193241" y="1371600"/>
            <a:ext cx="27813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6" y="1575932"/>
            <a:ext cx="3440028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>
            <a:off x="1428230" y="2673804"/>
            <a:ext cx="0" cy="60960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123430" y="2507794"/>
            <a:ext cx="1752600" cy="108041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09" y="4191000"/>
            <a:ext cx="5395191" cy="2580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74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2" t="3846" r="19143" b="-3846"/>
          <a:stretch/>
        </p:blipFill>
        <p:spPr bwMode="auto">
          <a:xfrm>
            <a:off x="6974541" y="1447800"/>
            <a:ext cx="186465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Mutant </a:t>
            </a:r>
            <a:r>
              <a:rPr lang="en-US" dirty="0" err="1" smtClean="0"/>
              <a:t>Yo</a:t>
            </a:r>
            <a:r>
              <a:rPr lang="en-US" dirty="0" smtClean="0"/>
              <a:t> knock-in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36"/>
          <a:stretch/>
        </p:blipFill>
        <p:spPr bwMode="auto">
          <a:xfrm>
            <a:off x="4193241" y="1371600"/>
            <a:ext cx="27813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6" y="1575932"/>
            <a:ext cx="3440028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09" y="4191000"/>
            <a:ext cx="5395191" cy="2580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1752600" y="2667000"/>
            <a:ext cx="914400" cy="77265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676400" y="2590800"/>
            <a:ext cx="990600" cy="84885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29244" y="5638800"/>
            <a:ext cx="914400" cy="77265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53044" y="5562600"/>
            <a:ext cx="990600" cy="84885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2" t="3846" r="19143" b="-3846"/>
          <a:stretch/>
        </p:blipFill>
        <p:spPr bwMode="auto">
          <a:xfrm>
            <a:off x="6974541" y="1447800"/>
            <a:ext cx="186465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Mutant </a:t>
            </a:r>
            <a:r>
              <a:rPr lang="en-US" dirty="0" err="1" smtClean="0"/>
              <a:t>Yo</a:t>
            </a:r>
            <a:r>
              <a:rPr lang="en-US" dirty="0" smtClean="0"/>
              <a:t> knock-in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36"/>
          <a:stretch/>
        </p:blipFill>
        <p:spPr bwMode="auto">
          <a:xfrm>
            <a:off x="4193241" y="1371600"/>
            <a:ext cx="27813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6" y="1575932"/>
            <a:ext cx="3440028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09" y="4191000"/>
            <a:ext cx="5395191" cy="2580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1752600" y="2667000"/>
            <a:ext cx="914400" cy="77265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676400" y="2590800"/>
            <a:ext cx="990600" cy="84885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29244" y="5638800"/>
            <a:ext cx="914400" cy="77265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53044" y="5562600"/>
            <a:ext cx="990600" cy="84885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7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2" t="3846" r="19143" b="-3846"/>
          <a:stretch/>
        </p:blipFill>
        <p:spPr bwMode="auto">
          <a:xfrm>
            <a:off x="6974541" y="1447800"/>
            <a:ext cx="186465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Mutant </a:t>
            </a:r>
            <a:r>
              <a:rPr lang="en-US" dirty="0" err="1" smtClean="0"/>
              <a:t>Yo</a:t>
            </a:r>
            <a:r>
              <a:rPr lang="en-US" dirty="0" smtClean="0"/>
              <a:t> knock-in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36"/>
          <a:stretch/>
        </p:blipFill>
        <p:spPr bwMode="auto">
          <a:xfrm>
            <a:off x="4193241" y="1371600"/>
            <a:ext cx="27813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6" y="1575932"/>
            <a:ext cx="3440028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1752600" y="2667000"/>
            <a:ext cx="914400" cy="77265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676400" y="2590800"/>
            <a:ext cx="990600" cy="84885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600" y="5148828"/>
            <a:ext cx="12954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00527" y="5300987"/>
            <a:ext cx="0" cy="6096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039884" y="509939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Mama</a:t>
            </a:r>
            <a:endParaRPr lang="en-US" b="1" dirty="0" smtClean="0"/>
          </a:p>
        </p:txBody>
      </p:sp>
      <p:cxnSp>
        <p:nvCxnSpPr>
          <p:cNvPr id="23" name="Straight Connector 22"/>
          <p:cNvCxnSpPr>
            <a:stCxn id="22" idx="5"/>
          </p:cNvCxnSpPr>
          <p:nvPr/>
        </p:nvCxnSpPr>
        <p:spPr>
          <a:xfrm>
            <a:off x="8405740" y="5944920"/>
            <a:ext cx="234344" cy="22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8522912" y="6079104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752600" y="5562600"/>
            <a:ext cx="1295400" cy="532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300644" y="5143500"/>
            <a:ext cx="12954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</a:rPr>
              <a:t>Yo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00600" y="5592026"/>
            <a:ext cx="1295400" cy="532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3" t="3846" r="882" b="-3846"/>
          <a:stretch/>
        </p:blipFill>
        <p:spPr bwMode="auto">
          <a:xfrm>
            <a:off x="6974541" y="1447800"/>
            <a:ext cx="186465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Wild-type </a:t>
            </a:r>
            <a:r>
              <a:rPr lang="en-US" dirty="0" err="1" smtClean="0"/>
              <a:t>Yo</a:t>
            </a:r>
            <a:r>
              <a:rPr lang="en-US" dirty="0" smtClean="0"/>
              <a:t> knockout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36"/>
          <a:stretch/>
        </p:blipFill>
        <p:spPr bwMode="auto">
          <a:xfrm>
            <a:off x="4193241" y="1371600"/>
            <a:ext cx="27813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6" y="1575932"/>
            <a:ext cx="3440028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09" y="4191000"/>
            <a:ext cx="5395191" cy="2580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1752600" y="2667000"/>
            <a:ext cx="914400" cy="77265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676400" y="2590800"/>
            <a:ext cx="990600" cy="84885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29244" y="5638800"/>
            <a:ext cx="914400" cy="77265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53044" y="5562600"/>
            <a:ext cx="990600" cy="84885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6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2" t="3846" r="19143" b="-3846"/>
          <a:stretch/>
        </p:blipFill>
        <p:spPr bwMode="auto">
          <a:xfrm>
            <a:off x="6974541" y="1447800"/>
            <a:ext cx="186465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Mutant </a:t>
            </a:r>
            <a:r>
              <a:rPr lang="en-US" dirty="0" err="1" smtClean="0"/>
              <a:t>Yo</a:t>
            </a:r>
            <a:r>
              <a:rPr lang="en-US" dirty="0" smtClean="0"/>
              <a:t> knock-in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36"/>
          <a:stretch/>
        </p:blipFill>
        <p:spPr bwMode="auto">
          <a:xfrm>
            <a:off x="4193241" y="1371600"/>
            <a:ext cx="27813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6" y="1575932"/>
            <a:ext cx="3440028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1752600" y="2667000"/>
            <a:ext cx="914400" cy="77265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676400" y="2590800"/>
            <a:ext cx="990600" cy="84885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600" y="5148828"/>
            <a:ext cx="12954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00527" y="5300987"/>
            <a:ext cx="0" cy="6096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039884" y="509939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Mama</a:t>
            </a:r>
            <a:endParaRPr lang="en-US" b="1" dirty="0" smtClean="0"/>
          </a:p>
        </p:txBody>
      </p:sp>
      <p:cxnSp>
        <p:nvCxnSpPr>
          <p:cNvPr id="23" name="Straight Connector 22"/>
          <p:cNvCxnSpPr>
            <a:stCxn id="22" idx="5"/>
          </p:cNvCxnSpPr>
          <p:nvPr/>
        </p:nvCxnSpPr>
        <p:spPr>
          <a:xfrm>
            <a:off x="8405740" y="5944920"/>
            <a:ext cx="234344" cy="22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8522912" y="6079104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752600" y="5562600"/>
            <a:ext cx="1295400" cy="532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300644" y="5143500"/>
            <a:ext cx="12954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</a:rPr>
              <a:t>Yo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00600" y="5592026"/>
            <a:ext cx="1295400" cy="532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9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2" t="3846" r="19143" b="-3846"/>
          <a:stretch/>
        </p:blipFill>
        <p:spPr bwMode="auto">
          <a:xfrm>
            <a:off x="6974541" y="1447800"/>
            <a:ext cx="186465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Mutant </a:t>
            </a:r>
            <a:r>
              <a:rPr lang="en-US" dirty="0" err="1" smtClean="0"/>
              <a:t>Yo</a:t>
            </a:r>
            <a:r>
              <a:rPr lang="en-US" dirty="0" smtClean="0"/>
              <a:t> knock-in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36"/>
          <a:stretch/>
        </p:blipFill>
        <p:spPr bwMode="auto">
          <a:xfrm>
            <a:off x="4193241" y="1371600"/>
            <a:ext cx="27813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6" y="1575932"/>
            <a:ext cx="3440028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1752600" y="2667000"/>
            <a:ext cx="914400" cy="77265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676400" y="2590800"/>
            <a:ext cx="990600" cy="84885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600" y="5148828"/>
            <a:ext cx="12954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00527" y="5300987"/>
            <a:ext cx="0" cy="6096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039884" y="509939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Mama</a:t>
            </a:r>
            <a:endParaRPr lang="en-US" b="1" dirty="0" smtClean="0"/>
          </a:p>
        </p:txBody>
      </p:sp>
      <p:cxnSp>
        <p:nvCxnSpPr>
          <p:cNvPr id="23" name="Straight Connector 22"/>
          <p:cNvCxnSpPr>
            <a:stCxn id="22" idx="5"/>
          </p:cNvCxnSpPr>
          <p:nvPr/>
        </p:nvCxnSpPr>
        <p:spPr>
          <a:xfrm>
            <a:off x="8405740" y="5944920"/>
            <a:ext cx="234344" cy="22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8522912" y="6079104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752600" y="5562600"/>
            <a:ext cx="1295400" cy="532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300644" y="5143500"/>
            <a:ext cx="12954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</a:rPr>
              <a:t>Yo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00600" y="5592026"/>
            <a:ext cx="1295400" cy="532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6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" y="4479472"/>
            <a:ext cx="12954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13643" y="4681069"/>
            <a:ext cx="0" cy="6096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953000" y="4479472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Mama</a:t>
            </a:r>
            <a:endParaRPr lang="en-US" b="1" dirty="0" smtClean="0"/>
          </a:p>
        </p:txBody>
      </p:sp>
      <p:cxnSp>
        <p:nvCxnSpPr>
          <p:cNvPr id="6" name="Straight Connector 5"/>
          <p:cNvCxnSpPr>
            <a:stCxn id="5" idx="5"/>
          </p:cNvCxnSpPr>
          <p:nvPr/>
        </p:nvCxnSpPr>
        <p:spPr>
          <a:xfrm>
            <a:off x="6318856" y="5325002"/>
            <a:ext cx="234344" cy="22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6436028" y="5459186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4822372"/>
            <a:ext cx="19050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0756" y="2223802"/>
            <a:ext cx="12954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52683" y="2375961"/>
            <a:ext cx="0" cy="6096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092040" y="2174364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Mama</a:t>
            </a:r>
            <a:endParaRPr lang="en-US" b="1" dirty="0" smtClean="0"/>
          </a:p>
        </p:txBody>
      </p:sp>
      <p:cxnSp>
        <p:nvCxnSpPr>
          <p:cNvPr id="12" name="Straight Connector 11"/>
          <p:cNvCxnSpPr>
            <a:stCxn id="11" idx="5"/>
          </p:cNvCxnSpPr>
          <p:nvPr/>
        </p:nvCxnSpPr>
        <p:spPr>
          <a:xfrm>
            <a:off x="8457896" y="3019894"/>
            <a:ext cx="234344" cy="22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8575068" y="315407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804756" y="2637574"/>
            <a:ext cx="1295400" cy="532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2800" y="2218474"/>
            <a:ext cx="12954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</a:rPr>
              <a:t>Yo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852756" y="2667000"/>
            <a:ext cx="1295400" cy="532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5349" y="4592165"/>
            <a:ext cx="20093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Not through</a:t>
            </a:r>
          </a:p>
          <a:p>
            <a:pPr algn="ctr"/>
            <a:r>
              <a:rPr lang="en-US" sz="2800" b="1" dirty="0" err="1" smtClean="0"/>
              <a:t>Yo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68588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600200" y="28956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Mama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5791200" y="28956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Mama</a:t>
            </a:r>
            <a:endParaRPr lang="en-US" b="1" dirty="0" smtClean="0"/>
          </a:p>
        </p:txBody>
      </p:sp>
      <p:cxnSp>
        <p:nvCxnSpPr>
          <p:cNvPr id="11" name="Straight Connector 10"/>
          <p:cNvCxnSpPr>
            <a:stCxn id="10" idx="5"/>
          </p:cNvCxnSpPr>
          <p:nvPr/>
        </p:nvCxnSpPr>
        <p:spPr>
          <a:xfrm>
            <a:off x="7157056" y="3741130"/>
            <a:ext cx="234344" cy="22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274228" y="3875314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05200" y="3200400"/>
            <a:ext cx="19050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05200" y="3581400"/>
            <a:ext cx="1905000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95800" y="3722914"/>
            <a:ext cx="0" cy="1001486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848100" y="4838700"/>
            <a:ext cx="12954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</a:rPr>
              <a:t>Yo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92101" y="2133600"/>
            <a:ext cx="3699" cy="762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844401" y="1219200"/>
            <a:ext cx="1295400" cy="838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36224" y="134898"/>
            <a:ext cx="12954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52500" y="5715000"/>
            <a:ext cx="12954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389203" y="5257800"/>
            <a:ext cx="1333500" cy="685800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3494" y="62990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accent2"/>
                </a:solidFill>
              </a:rPr>
              <a:t>?</a:t>
            </a:r>
            <a:endParaRPr lang="en-US" sz="6600" b="1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285445" y="849297"/>
            <a:ext cx="1333500" cy="64337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534051" y="1282083"/>
            <a:ext cx="217503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0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71852" y="5172746"/>
            <a:ext cx="73314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GRE</a:t>
            </a:r>
            <a:endParaRPr lang="en-US" b="1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5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Glucocorticoid receptor (GR) is a nuclear receptor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600200"/>
            <a:ext cx="46482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Intracellular</a:t>
            </a:r>
          </a:p>
          <a:p>
            <a:pPr lvl="1"/>
            <a:r>
              <a:rPr lang="en-US" dirty="0" smtClean="0"/>
              <a:t>Ligand must cross plasma membrane</a:t>
            </a:r>
          </a:p>
          <a:p>
            <a:r>
              <a:rPr lang="en-US" dirty="0" smtClean="0"/>
              <a:t>Transcription factors (TFs)</a:t>
            </a:r>
          </a:p>
          <a:p>
            <a:pPr lvl="1"/>
            <a:r>
              <a:rPr lang="en-US" dirty="0" smtClean="0"/>
              <a:t>Bind glucocorticoid response elements (GREs)</a:t>
            </a:r>
          </a:p>
          <a:p>
            <a:pPr lvl="1"/>
            <a:r>
              <a:rPr lang="en-US" dirty="0" smtClean="0"/>
              <a:t>Affect transcription of target genes</a:t>
            </a:r>
          </a:p>
          <a:p>
            <a:pPr lvl="2"/>
            <a:r>
              <a:rPr lang="en-US" dirty="0" smtClean="0"/>
              <a:t>Activating</a:t>
            </a:r>
          </a:p>
          <a:p>
            <a:pPr lvl="2"/>
            <a:r>
              <a:rPr lang="en-US" dirty="0" smtClean="0"/>
              <a:t>Repressing</a:t>
            </a:r>
          </a:p>
          <a:p>
            <a:pPr lvl="2"/>
            <a:r>
              <a:rPr lang="en-US" dirty="0" smtClean="0"/>
              <a:t>Depends on GRE, phosphorylation, tissue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48575" y="2385110"/>
            <a:ext cx="3533312" cy="393601"/>
          </a:xfrm>
          <a:custGeom>
            <a:avLst/>
            <a:gdLst>
              <a:gd name="connsiteX0" fmla="*/ 0 w 3533312"/>
              <a:gd name="connsiteY0" fmla="*/ 393601 h 393601"/>
              <a:gd name="connsiteX1" fmla="*/ 372862 w 3533312"/>
              <a:gd name="connsiteY1" fmla="*/ 189414 h 393601"/>
              <a:gd name="connsiteX2" fmla="*/ 1127464 w 3533312"/>
              <a:gd name="connsiteY2" fmla="*/ 47372 h 393601"/>
              <a:gd name="connsiteX3" fmla="*/ 2166151 w 3533312"/>
              <a:gd name="connsiteY3" fmla="*/ 2983 h 393601"/>
              <a:gd name="connsiteX4" fmla="*/ 3045041 w 3533312"/>
              <a:gd name="connsiteY4" fmla="*/ 118393 h 393601"/>
              <a:gd name="connsiteX5" fmla="*/ 3533312 w 3533312"/>
              <a:gd name="connsiteY5" fmla="*/ 349212 h 39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3312" h="393601">
                <a:moveTo>
                  <a:pt x="0" y="393601"/>
                </a:moveTo>
                <a:cubicBezTo>
                  <a:pt x="92475" y="320360"/>
                  <a:pt x="184951" y="247119"/>
                  <a:pt x="372862" y="189414"/>
                </a:cubicBezTo>
                <a:cubicBezTo>
                  <a:pt x="560773" y="131709"/>
                  <a:pt x="828583" y="78444"/>
                  <a:pt x="1127464" y="47372"/>
                </a:cubicBezTo>
                <a:cubicBezTo>
                  <a:pt x="1426346" y="16300"/>
                  <a:pt x="1846555" y="-8854"/>
                  <a:pt x="2166151" y="2983"/>
                </a:cubicBezTo>
                <a:cubicBezTo>
                  <a:pt x="2485747" y="14820"/>
                  <a:pt x="2817181" y="60688"/>
                  <a:pt x="3045041" y="118393"/>
                </a:cubicBezTo>
                <a:cubicBezTo>
                  <a:pt x="3272901" y="176098"/>
                  <a:pt x="3403106" y="262655"/>
                  <a:pt x="3533312" y="3492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48575" y="2527129"/>
            <a:ext cx="3533312" cy="393601"/>
          </a:xfrm>
          <a:custGeom>
            <a:avLst/>
            <a:gdLst>
              <a:gd name="connsiteX0" fmla="*/ 0 w 3533312"/>
              <a:gd name="connsiteY0" fmla="*/ 393601 h 393601"/>
              <a:gd name="connsiteX1" fmla="*/ 372862 w 3533312"/>
              <a:gd name="connsiteY1" fmla="*/ 189414 h 393601"/>
              <a:gd name="connsiteX2" fmla="*/ 1127464 w 3533312"/>
              <a:gd name="connsiteY2" fmla="*/ 47372 h 393601"/>
              <a:gd name="connsiteX3" fmla="*/ 2166151 w 3533312"/>
              <a:gd name="connsiteY3" fmla="*/ 2983 h 393601"/>
              <a:gd name="connsiteX4" fmla="*/ 3045041 w 3533312"/>
              <a:gd name="connsiteY4" fmla="*/ 118393 h 393601"/>
              <a:gd name="connsiteX5" fmla="*/ 3533312 w 3533312"/>
              <a:gd name="connsiteY5" fmla="*/ 349212 h 39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3312" h="393601">
                <a:moveTo>
                  <a:pt x="0" y="393601"/>
                </a:moveTo>
                <a:cubicBezTo>
                  <a:pt x="92475" y="320360"/>
                  <a:pt x="184951" y="247119"/>
                  <a:pt x="372862" y="189414"/>
                </a:cubicBezTo>
                <a:cubicBezTo>
                  <a:pt x="560773" y="131709"/>
                  <a:pt x="828583" y="78444"/>
                  <a:pt x="1127464" y="47372"/>
                </a:cubicBezTo>
                <a:cubicBezTo>
                  <a:pt x="1426346" y="16300"/>
                  <a:pt x="1846555" y="-8854"/>
                  <a:pt x="2166151" y="2983"/>
                </a:cubicBezTo>
                <a:cubicBezTo>
                  <a:pt x="2485747" y="14820"/>
                  <a:pt x="2817181" y="60688"/>
                  <a:pt x="3045041" y="118393"/>
                </a:cubicBezTo>
                <a:cubicBezTo>
                  <a:pt x="3272901" y="176098"/>
                  <a:pt x="3403106" y="262655"/>
                  <a:pt x="3533312" y="3492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" y="2057400"/>
            <a:ext cx="152400" cy="1524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33209" y="1948934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cortisol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05000" y="2779451"/>
            <a:ext cx="733148" cy="50827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GR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66839" y="2318266"/>
            <a:ext cx="218809" cy="12631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061991" y="3581400"/>
            <a:ext cx="733148" cy="508270"/>
            <a:chOff x="1061991" y="3581400"/>
            <a:chExt cx="733148" cy="508270"/>
          </a:xfrm>
        </p:grpSpPr>
        <p:sp>
          <p:nvSpPr>
            <p:cNvPr id="11" name="Oval 10"/>
            <p:cNvSpPr/>
            <p:nvPr/>
          </p:nvSpPr>
          <p:spPr>
            <a:xfrm>
              <a:off x="1061991" y="3581400"/>
              <a:ext cx="733148" cy="508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GR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109448" y="3759335"/>
              <a:ext cx="152400" cy="152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533400" y="4267200"/>
            <a:ext cx="3200400" cy="16764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0" idx="3"/>
          </p:cNvCxnSpPr>
          <p:nvPr/>
        </p:nvCxnSpPr>
        <p:spPr>
          <a:xfrm>
            <a:off x="1905000" y="5325146"/>
            <a:ext cx="106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09800" y="5172746"/>
            <a:ext cx="685800" cy="304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gene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133600" y="5014557"/>
            <a:ext cx="0" cy="31058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119174" y="5015297"/>
            <a:ext cx="304800" cy="1"/>
          </a:xfrm>
          <a:prstGeom prst="line">
            <a:avLst/>
          </a:prstGeom>
          <a:ln w="317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466937" y="4197069"/>
            <a:ext cx="109404" cy="5273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53" y="4876799"/>
            <a:ext cx="465266" cy="35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86" y="4876799"/>
            <a:ext cx="465266" cy="35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3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 – promoter bashing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105400"/>
            <a:ext cx="7848600" cy="4525963"/>
          </a:xfrm>
        </p:spPr>
        <p:txBody>
          <a:bodyPr/>
          <a:lstStyle/>
          <a:p>
            <a:r>
              <a:rPr lang="en-US" dirty="0" smtClean="0"/>
              <a:t>Where are promoter elements?</a:t>
            </a:r>
          </a:p>
          <a:p>
            <a:r>
              <a:rPr lang="en-US" dirty="0" smtClean="0"/>
              <a:t>Are elements activating or repressing?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286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1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2700" y="1767018"/>
            <a:ext cx="2628900" cy="4525963"/>
          </a:xfrm>
        </p:spPr>
        <p:txBody>
          <a:bodyPr/>
          <a:lstStyle/>
          <a:p>
            <a:r>
              <a:rPr lang="en-US" dirty="0" smtClean="0"/>
              <a:t>0 to -217: no activity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49"/>
          <a:stretch/>
        </p:blipFill>
        <p:spPr bwMode="auto">
          <a:xfrm>
            <a:off x="76200" y="4154750"/>
            <a:ext cx="6286500" cy="173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51"/>
          <a:stretch/>
        </p:blipFill>
        <p:spPr bwMode="auto">
          <a:xfrm>
            <a:off x="76200" y="3905250"/>
            <a:ext cx="6286500" cy="2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51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Activating site leads to transcription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2700" y="1767018"/>
            <a:ext cx="2705100" cy="4525963"/>
          </a:xfrm>
        </p:spPr>
        <p:txBody>
          <a:bodyPr/>
          <a:lstStyle/>
          <a:p>
            <a:r>
              <a:rPr lang="en-US" dirty="0" smtClean="0"/>
              <a:t>0 to -212: no activity</a:t>
            </a:r>
          </a:p>
          <a:p>
            <a:r>
              <a:rPr lang="en-US" dirty="0" smtClean="0"/>
              <a:t>-212 to -395: activating element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70"/>
          <a:stretch/>
        </p:blipFill>
        <p:spPr bwMode="auto">
          <a:xfrm>
            <a:off x="76200" y="3595456"/>
            <a:ext cx="6286500" cy="229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51"/>
          <a:stretch/>
        </p:blipFill>
        <p:spPr bwMode="auto">
          <a:xfrm>
            <a:off x="76200" y="3331900"/>
            <a:ext cx="6286500" cy="2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9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2700" y="1767018"/>
            <a:ext cx="2705100" cy="4525963"/>
          </a:xfrm>
        </p:spPr>
        <p:txBody>
          <a:bodyPr/>
          <a:lstStyle/>
          <a:p>
            <a:r>
              <a:rPr lang="en-US" dirty="0" smtClean="0"/>
              <a:t>0 to -212: no activity</a:t>
            </a:r>
          </a:p>
          <a:p>
            <a:r>
              <a:rPr lang="en-US" dirty="0" smtClean="0"/>
              <a:t>-212 to -395: activating element</a:t>
            </a:r>
          </a:p>
          <a:p>
            <a:r>
              <a:rPr lang="en-US" dirty="0" smtClean="0"/>
              <a:t>-395 to -602: no activity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42"/>
          <a:stretch/>
        </p:blipFill>
        <p:spPr bwMode="auto">
          <a:xfrm>
            <a:off x="76200" y="3236259"/>
            <a:ext cx="6286500" cy="2650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51"/>
          <a:stretch/>
        </p:blipFill>
        <p:spPr bwMode="auto">
          <a:xfrm>
            <a:off x="76200" y="2971800"/>
            <a:ext cx="6286500" cy="2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7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Repressive sites reduce transcription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2700" y="1767018"/>
            <a:ext cx="27051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0 to -212: no activity</a:t>
            </a:r>
          </a:p>
          <a:p>
            <a:r>
              <a:rPr lang="en-US" dirty="0" smtClean="0"/>
              <a:t>-212 to -395: activating element</a:t>
            </a:r>
          </a:p>
          <a:p>
            <a:r>
              <a:rPr lang="en-US" dirty="0" smtClean="0"/>
              <a:t>-395 to -602: no activity</a:t>
            </a:r>
          </a:p>
          <a:p>
            <a:r>
              <a:rPr lang="en-US" dirty="0" smtClean="0"/>
              <a:t>-602 to -823: repressing element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3"/>
          <a:stretch/>
        </p:blipFill>
        <p:spPr bwMode="auto">
          <a:xfrm>
            <a:off x="76200" y="2796989"/>
            <a:ext cx="6286500" cy="30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51"/>
          <a:stretch/>
        </p:blipFill>
        <p:spPr bwMode="auto">
          <a:xfrm>
            <a:off x="76200" y="2569900"/>
            <a:ext cx="6286500" cy="2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213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activating sites could overcome repression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2700" y="1767018"/>
            <a:ext cx="27051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0 to -212: no activity</a:t>
            </a:r>
          </a:p>
          <a:p>
            <a:r>
              <a:rPr lang="en-US" dirty="0" smtClean="0"/>
              <a:t>-212 to -395: activating element</a:t>
            </a:r>
          </a:p>
          <a:p>
            <a:r>
              <a:rPr lang="en-US" dirty="0" smtClean="0"/>
              <a:t>-395 to -602: no activity</a:t>
            </a:r>
          </a:p>
          <a:p>
            <a:r>
              <a:rPr lang="en-US" dirty="0" smtClean="0"/>
              <a:t>-602 to -823: repressing element</a:t>
            </a:r>
          </a:p>
          <a:p>
            <a:r>
              <a:rPr lang="en-US" dirty="0" smtClean="0"/>
              <a:t>-823 to -1007: activating element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" b="1"/>
          <a:stretch/>
        </p:blipFill>
        <p:spPr bwMode="auto">
          <a:xfrm>
            <a:off x="76200" y="2088777"/>
            <a:ext cx="6286500" cy="379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1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promoter blueprint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2700" y="1767018"/>
            <a:ext cx="27051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0 to -212: no activity</a:t>
            </a:r>
          </a:p>
          <a:p>
            <a:r>
              <a:rPr lang="en-US" dirty="0" smtClean="0"/>
              <a:t>-212 to -395: activating element</a:t>
            </a:r>
          </a:p>
          <a:p>
            <a:r>
              <a:rPr lang="en-US" dirty="0" smtClean="0"/>
              <a:t>-395 to -602: no activity</a:t>
            </a:r>
          </a:p>
          <a:p>
            <a:r>
              <a:rPr lang="en-US" dirty="0" smtClean="0"/>
              <a:t>-602 to -823: repressing element</a:t>
            </a:r>
          </a:p>
          <a:p>
            <a:r>
              <a:rPr lang="en-US" dirty="0" smtClean="0"/>
              <a:t>-823 to -1007: activating element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" b="1"/>
          <a:stretch/>
        </p:blipFill>
        <p:spPr bwMode="auto">
          <a:xfrm>
            <a:off x="76200" y="2088777"/>
            <a:ext cx="6286500" cy="379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5800" y="5886451"/>
            <a:ext cx="5676900" cy="514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5886451"/>
            <a:ext cx="381000" cy="51434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473" y="5347334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-1007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9" idx="2"/>
          </p:cNvCxnSpPr>
          <p:nvPr/>
        </p:nvCxnSpPr>
        <p:spPr>
          <a:xfrm flipV="1">
            <a:off x="685799" y="5655111"/>
            <a:ext cx="1" cy="231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95400" y="5649228"/>
            <a:ext cx="1" cy="231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3074" y="5347334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-823</a:t>
            </a:r>
            <a:endParaRPr lang="en-US" sz="1400" b="1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981200" y="5649228"/>
            <a:ext cx="1" cy="231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743200" y="5649228"/>
            <a:ext cx="1" cy="231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429000" y="5649228"/>
            <a:ext cx="1" cy="231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114800" y="5655217"/>
            <a:ext cx="1" cy="231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67200" y="5880568"/>
            <a:ext cx="2095500" cy="5202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Luciferase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38450" y="5886557"/>
            <a:ext cx="381000" cy="51434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1419" y="5347440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-602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68432" y="5347440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-395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72359" y="5347440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-212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58159" y="5348955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-17</a:t>
            </a:r>
            <a:endParaRPr lang="en-US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1500919" y="5886557"/>
            <a:ext cx="381000" cy="5143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5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00200" y="32385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cutler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5791200" y="32385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cutler</a:t>
            </a:r>
            <a:endParaRPr lang="en-US" b="1" dirty="0" smtClean="0"/>
          </a:p>
        </p:txBody>
      </p:sp>
      <p:cxnSp>
        <p:nvCxnSpPr>
          <p:cNvPr id="6" name="Straight Connector 5"/>
          <p:cNvCxnSpPr>
            <a:stCxn id="5" idx="5"/>
          </p:cNvCxnSpPr>
          <p:nvPr/>
        </p:nvCxnSpPr>
        <p:spPr>
          <a:xfrm>
            <a:off x="7157056" y="4084030"/>
            <a:ext cx="234344" cy="22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7274228" y="4218214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3543300"/>
            <a:ext cx="19050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05200" y="3924300"/>
            <a:ext cx="1905000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95800" y="4065814"/>
            <a:ext cx="0" cy="1001486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58027" y="5181600"/>
            <a:ext cx="1475545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dline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2101" y="2476500"/>
            <a:ext cx="3699" cy="762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709200" y="1562100"/>
            <a:ext cx="1496999" cy="838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oline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1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12772" y="32385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cutler</a:t>
            </a:r>
            <a:endParaRPr lang="en-US" sz="2800" b="1" dirty="0"/>
          </a:p>
        </p:txBody>
      </p:sp>
      <p:sp>
        <p:nvSpPr>
          <p:cNvPr id="5" name="Oval 4"/>
          <p:cNvSpPr/>
          <p:nvPr/>
        </p:nvSpPr>
        <p:spPr>
          <a:xfrm>
            <a:off x="7203772" y="32385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cutler</a:t>
            </a:r>
            <a:endParaRPr lang="en-US" sz="2000" b="1" dirty="0" smtClean="0"/>
          </a:p>
        </p:txBody>
      </p:sp>
      <p:cxnSp>
        <p:nvCxnSpPr>
          <p:cNvPr id="6" name="Straight Connector 5"/>
          <p:cNvCxnSpPr>
            <a:stCxn id="5" idx="5"/>
          </p:cNvCxnSpPr>
          <p:nvPr/>
        </p:nvCxnSpPr>
        <p:spPr>
          <a:xfrm>
            <a:off x="8569628" y="4084030"/>
            <a:ext cx="234344" cy="22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8686800" y="4218214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17772" y="3543300"/>
            <a:ext cx="19050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17772" y="3924300"/>
            <a:ext cx="1905000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08372" y="4065814"/>
            <a:ext cx="0" cy="1001486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0599" y="5181600"/>
            <a:ext cx="1475545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dline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04673" y="2476500"/>
            <a:ext cx="3699" cy="762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121772" y="1562100"/>
            <a:ext cx="1496999" cy="838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oline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6200" y="2988489"/>
            <a:ext cx="19812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trestman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209800" y="2057400"/>
            <a:ext cx="2590800" cy="990600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600200" y="3848100"/>
            <a:ext cx="3200400" cy="1752600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12772" y="1503402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accent2"/>
                </a:solidFill>
              </a:rPr>
              <a:t>?</a:t>
            </a:r>
            <a:endParaRPr lang="en-US" sz="6600" b="1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24071" y="4724400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accent2"/>
                </a:solidFill>
              </a:rPr>
              <a:t>?</a:t>
            </a:r>
            <a:endParaRPr 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Again, break down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29250"/>
            <a:ext cx="8229600" cy="696913"/>
          </a:xfrm>
        </p:spPr>
        <p:txBody>
          <a:bodyPr/>
          <a:lstStyle/>
          <a:p>
            <a:r>
              <a:rPr lang="en-US" dirty="0" smtClean="0"/>
              <a:t>Make sure to use all of the data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495550"/>
            <a:ext cx="54102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3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3733800" y="2498123"/>
            <a:ext cx="685800" cy="27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FKBP52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detail on GR activation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4252" y="5852478"/>
            <a:ext cx="73314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GRE</a:t>
            </a:r>
            <a:endParaRPr lang="en-US" b="1" i="1" dirty="0"/>
          </a:p>
        </p:txBody>
      </p:sp>
      <p:sp>
        <p:nvSpPr>
          <p:cNvPr id="5" name="Freeform 4"/>
          <p:cNvSpPr/>
          <p:nvPr/>
        </p:nvSpPr>
        <p:spPr>
          <a:xfrm>
            <a:off x="248574" y="1948934"/>
            <a:ext cx="5466425" cy="829777"/>
          </a:xfrm>
          <a:custGeom>
            <a:avLst/>
            <a:gdLst>
              <a:gd name="connsiteX0" fmla="*/ 0 w 3533312"/>
              <a:gd name="connsiteY0" fmla="*/ 393601 h 393601"/>
              <a:gd name="connsiteX1" fmla="*/ 372862 w 3533312"/>
              <a:gd name="connsiteY1" fmla="*/ 189414 h 393601"/>
              <a:gd name="connsiteX2" fmla="*/ 1127464 w 3533312"/>
              <a:gd name="connsiteY2" fmla="*/ 47372 h 393601"/>
              <a:gd name="connsiteX3" fmla="*/ 2166151 w 3533312"/>
              <a:gd name="connsiteY3" fmla="*/ 2983 h 393601"/>
              <a:gd name="connsiteX4" fmla="*/ 3045041 w 3533312"/>
              <a:gd name="connsiteY4" fmla="*/ 118393 h 393601"/>
              <a:gd name="connsiteX5" fmla="*/ 3533312 w 3533312"/>
              <a:gd name="connsiteY5" fmla="*/ 349212 h 39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3312" h="393601">
                <a:moveTo>
                  <a:pt x="0" y="393601"/>
                </a:moveTo>
                <a:cubicBezTo>
                  <a:pt x="92475" y="320360"/>
                  <a:pt x="184951" y="247119"/>
                  <a:pt x="372862" y="189414"/>
                </a:cubicBezTo>
                <a:cubicBezTo>
                  <a:pt x="560773" y="131709"/>
                  <a:pt x="828583" y="78444"/>
                  <a:pt x="1127464" y="47372"/>
                </a:cubicBezTo>
                <a:cubicBezTo>
                  <a:pt x="1426346" y="16300"/>
                  <a:pt x="1846555" y="-8854"/>
                  <a:pt x="2166151" y="2983"/>
                </a:cubicBezTo>
                <a:cubicBezTo>
                  <a:pt x="2485747" y="14820"/>
                  <a:pt x="2817181" y="60688"/>
                  <a:pt x="3045041" y="118393"/>
                </a:cubicBezTo>
                <a:cubicBezTo>
                  <a:pt x="3272901" y="176098"/>
                  <a:pt x="3403106" y="262655"/>
                  <a:pt x="3533312" y="3492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08019" y="1632466"/>
            <a:ext cx="152400" cy="1524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14248" y="1447800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cortisol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81786" y="2383056"/>
            <a:ext cx="733148" cy="50827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GR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91839" y="1833429"/>
            <a:ext cx="556161" cy="6315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884371" y="2891326"/>
            <a:ext cx="733148" cy="508270"/>
            <a:chOff x="1061991" y="3581400"/>
            <a:chExt cx="733148" cy="508270"/>
          </a:xfrm>
        </p:grpSpPr>
        <p:sp>
          <p:nvSpPr>
            <p:cNvPr id="12" name="Oval 11"/>
            <p:cNvSpPr/>
            <p:nvPr/>
          </p:nvSpPr>
          <p:spPr>
            <a:xfrm>
              <a:off x="1061991" y="3581400"/>
              <a:ext cx="733148" cy="508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GR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109448" y="3759335"/>
              <a:ext cx="152400" cy="152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685800" y="4946932"/>
            <a:ext cx="3200400" cy="16764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4" idx="3"/>
          </p:cNvCxnSpPr>
          <p:nvPr/>
        </p:nvCxnSpPr>
        <p:spPr>
          <a:xfrm>
            <a:off x="2057400" y="6004878"/>
            <a:ext cx="106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62200" y="5852478"/>
            <a:ext cx="685800" cy="304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gene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286000" y="5694289"/>
            <a:ext cx="0" cy="31058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271574" y="5695029"/>
            <a:ext cx="304800" cy="1"/>
          </a:xfrm>
          <a:prstGeom prst="line">
            <a:avLst/>
          </a:prstGeom>
          <a:ln w="317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75971" y="4800600"/>
            <a:ext cx="152770" cy="6035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353" y="5556531"/>
            <a:ext cx="465266" cy="35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86" y="5556531"/>
            <a:ext cx="465266" cy="35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Freeform 21"/>
          <p:cNvSpPr/>
          <p:nvPr/>
        </p:nvSpPr>
        <p:spPr>
          <a:xfrm>
            <a:off x="248574" y="2101333"/>
            <a:ext cx="5466425" cy="829777"/>
          </a:xfrm>
          <a:custGeom>
            <a:avLst/>
            <a:gdLst>
              <a:gd name="connsiteX0" fmla="*/ 0 w 3533312"/>
              <a:gd name="connsiteY0" fmla="*/ 393601 h 393601"/>
              <a:gd name="connsiteX1" fmla="*/ 372862 w 3533312"/>
              <a:gd name="connsiteY1" fmla="*/ 189414 h 393601"/>
              <a:gd name="connsiteX2" fmla="*/ 1127464 w 3533312"/>
              <a:gd name="connsiteY2" fmla="*/ 47372 h 393601"/>
              <a:gd name="connsiteX3" fmla="*/ 2166151 w 3533312"/>
              <a:gd name="connsiteY3" fmla="*/ 2983 h 393601"/>
              <a:gd name="connsiteX4" fmla="*/ 3045041 w 3533312"/>
              <a:gd name="connsiteY4" fmla="*/ 118393 h 393601"/>
              <a:gd name="connsiteX5" fmla="*/ 3533312 w 3533312"/>
              <a:gd name="connsiteY5" fmla="*/ 349212 h 39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3312" h="393601">
                <a:moveTo>
                  <a:pt x="0" y="393601"/>
                </a:moveTo>
                <a:cubicBezTo>
                  <a:pt x="92475" y="320360"/>
                  <a:pt x="184951" y="247119"/>
                  <a:pt x="372862" y="189414"/>
                </a:cubicBezTo>
                <a:cubicBezTo>
                  <a:pt x="560773" y="131709"/>
                  <a:pt x="828583" y="78444"/>
                  <a:pt x="1127464" y="47372"/>
                </a:cubicBezTo>
                <a:cubicBezTo>
                  <a:pt x="1426346" y="16300"/>
                  <a:pt x="1846555" y="-8854"/>
                  <a:pt x="2166151" y="2983"/>
                </a:cubicBezTo>
                <a:cubicBezTo>
                  <a:pt x="2485747" y="14820"/>
                  <a:pt x="2817181" y="60688"/>
                  <a:pt x="3045041" y="118393"/>
                </a:cubicBezTo>
                <a:cubicBezTo>
                  <a:pt x="3272901" y="176098"/>
                  <a:pt x="3403106" y="262655"/>
                  <a:pt x="3533312" y="3492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363822"/>
            <a:ext cx="546100" cy="313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617792"/>
            <a:ext cx="546100" cy="313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791200" y="1804416"/>
            <a:ext cx="320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GR in inactive chaperone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Ligand binding leads to dissociation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GR </a:t>
            </a:r>
            <a:r>
              <a:rPr lang="en-US" sz="2400" dirty="0" err="1" smtClean="0"/>
              <a:t>homodimerizes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Phosphorylation = full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Translocates</a:t>
            </a:r>
            <a:r>
              <a:rPr lang="en-US" sz="2400" dirty="0" smtClean="0"/>
              <a:t> to nucleus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Binds GRE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Promotes or inhibits transcription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617519" y="2753477"/>
            <a:ext cx="311372" cy="1776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772052" y="3539192"/>
            <a:ext cx="733148" cy="508270"/>
            <a:chOff x="1061991" y="3581400"/>
            <a:chExt cx="733148" cy="508270"/>
          </a:xfrm>
        </p:grpSpPr>
        <p:sp>
          <p:nvSpPr>
            <p:cNvPr id="30" name="Oval 29"/>
            <p:cNvSpPr/>
            <p:nvPr/>
          </p:nvSpPr>
          <p:spPr>
            <a:xfrm>
              <a:off x="1061991" y="3581400"/>
              <a:ext cx="733148" cy="508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GR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109448" y="3759335"/>
              <a:ext cx="152400" cy="152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43552" y="3539192"/>
            <a:ext cx="733148" cy="508270"/>
            <a:chOff x="1061991" y="3581400"/>
            <a:chExt cx="733148" cy="508270"/>
          </a:xfrm>
        </p:grpSpPr>
        <p:sp>
          <p:nvSpPr>
            <p:cNvPr id="33" name="Oval 32"/>
            <p:cNvSpPr/>
            <p:nvPr/>
          </p:nvSpPr>
          <p:spPr>
            <a:xfrm>
              <a:off x="1061991" y="3581400"/>
              <a:ext cx="733148" cy="508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GR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109448" y="3759335"/>
              <a:ext cx="152400" cy="152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>
            <a:off x="2308019" y="3958645"/>
            <a:ext cx="441753" cy="232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660796" y="3239907"/>
            <a:ext cx="320990" cy="2652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004471" y="4170643"/>
            <a:ext cx="733148" cy="508270"/>
            <a:chOff x="1061991" y="3581400"/>
            <a:chExt cx="733148" cy="508270"/>
          </a:xfrm>
        </p:grpSpPr>
        <p:sp>
          <p:nvSpPr>
            <p:cNvPr id="40" name="Oval 39"/>
            <p:cNvSpPr/>
            <p:nvPr/>
          </p:nvSpPr>
          <p:spPr>
            <a:xfrm>
              <a:off x="1061991" y="3581400"/>
              <a:ext cx="733148" cy="508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GR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109448" y="3759335"/>
              <a:ext cx="152400" cy="152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75971" y="4170643"/>
            <a:ext cx="733148" cy="508270"/>
            <a:chOff x="1061991" y="3581400"/>
            <a:chExt cx="733148" cy="508270"/>
          </a:xfrm>
        </p:grpSpPr>
        <p:sp>
          <p:nvSpPr>
            <p:cNvPr id="43" name="Oval 42"/>
            <p:cNvSpPr/>
            <p:nvPr/>
          </p:nvSpPr>
          <p:spPr>
            <a:xfrm>
              <a:off x="1061991" y="3581400"/>
              <a:ext cx="733148" cy="508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GR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109448" y="3759335"/>
              <a:ext cx="152400" cy="152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74" y="4019388"/>
            <a:ext cx="249984" cy="3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47" y="4024234"/>
            <a:ext cx="249984" cy="3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21" y="5466525"/>
            <a:ext cx="146861" cy="177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28" y="5461081"/>
            <a:ext cx="146861" cy="177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355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Lane 1 v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495800" cy="4525963"/>
          </a:xfrm>
        </p:spPr>
        <p:txBody>
          <a:bodyPr/>
          <a:lstStyle/>
          <a:p>
            <a:r>
              <a:rPr lang="en-US" dirty="0" err="1" smtClean="0"/>
              <a:t>Trestman</a:t>
            </a:r>
            <a:r>
              <a:rPr lang="en-US" dirty="0" smtClean="0"/>
              <a:t> decreases </a:t>
            </a:r>
            <a:r>
              <a:rPr lang="en-US" dirty="0" err="1" smtClean="0"/>
              <a:t>pCutler</a:t>
            </a:r>
            <a:endParaRPr lang="en-US" dirty="0" smtClean="0"/>
          </a:p>
          <a:p>
            <a:r>
              <a:rPr lang="en-US" dirty="0" smtClean="0"/>
              <a:t>Unclear whether it acts through </a:t>
            </a:r>
            <a:r>
              <a:rPr lang="en-US" dirty="0" err="1" smtClean="0"/>
              <a:t>oline</a:t>
            </a:r>
            <a:r>
              <a:rPr lang="en-US" dirty="0" smtClean="0"/>
              <a:t> or </a:t>
            </a:r>
            <a:r>
              <a:rPr lang="en-US" dirty="0" err="1" smtClean="0"/>
              <a:t>dline</a:t>
            </a:r>
            <a:endParaRPr lang="en-US" dirty="0" smtClean="0"/>
          </a:p>
          <a:p>
            <a:r>
              <a:rPr lang="en-US" dirty="0" smtClean="0"/>
              <a:t>Just know </a:t>
            </a:r>
            <a:r>
              <a:rPr lang="en-US" dirty="0" err="1" smtClean="0"/>
              <a:t>dline</a:t>
            </a:r>
            <a:r>
              <a:rPr lang="en-US" dirty="0" smtClean="0"/>
              <a:t> activity &gt; </a:t>
            </a:r>
            <a:r>
              <a:rPr lang="en-US" dirty="0" err="1" smtClean="0"/>
              <a:t>oline</a:t>
            </a:r>
            <a:r>
              <a:rPr lang="en-US" dirty="0" smtClean="0"/>
              <a:t> activity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57200" y="2133600"/>
            <a:ext cx="27051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5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Lane 1 v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00200"/>
            <a:ext cx="3352800" cy="4525963"/>
          </a:xfrm>
        </p:spPr>
        <p:txBody>
          <a:bodyPr/>
          <a:lstStyle/>
          <a:p>
            <a:r>
              <a:rPr lang="en-US" dirty="0" err="1" smtClean="0"/>
              <a:t>Trestman</a:t>
            </a:r>
            <a:r>
              <a:rPr lang="en-US" dirty="0" smtClean="0"/>
              <a:t> still decreases </a:t>
            </a:r>
            <a:r>
              <a:rPr lang="en-US" dirty="0" err="1" smtClean="0"/>
              <a:t>pCutler</a:t>
            </a:r>
            <a:r>
              <a:rPr lang="en-US" dirty="0" smtClean="0"/>
              <a:t> in the absence of </a:t>
            </a:r>
            <a:r>
              <a:rPr lang="en-US" dirty="0" err="1" smtClean="0"/>
              <a:t>oline</a:t>
            </a:r>
            <a:endParaRPr lang="en-US" dirty="0" smtClean="0"/>
          </a:p>
          <a:p>
            <a:r>
              <a:rPr lang="en-US" dirty="0" err="1" smtClean="0"/>
              <a:t>Trestman</a:t>
            </a:r>
            <a:r>
              <a:rPr lang="en-US" dirty="0" smtClean="0"/>
              <a:t> acts by promoting </a:t>
            </a:r>
            <a:r>
              <a:rPr lang="en-US" dirty="0" err="1" smtClean="0"/>
              <a:t>dline</a:t>
            </a:r>
            <a:r>
              <a:rPr lang="en-US" dirty="0" smtClean="0"/>
              <a:t> activity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3" r="21079" b="303"/>
          <a:stretch/>
        </p:blipFill>
        <p:spPr bwMode="auto">
          <a:xfrm>
            <a:off x="1181100" y="2495550"/>
            <a:ext cx="4269789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1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Lane 1 v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00200"/>
            <a:ext cx="3352800" cy="4525963"/>
          </a:xfrm>
        </p:spPr>
        <p:txBody>
          <a:bodyPr/>
          <a:lstStyle/>
          <a:p>
            <a:r>
              <a:rPr lang="en-US" dirty="0" smtClean="0"/>
              <a:t>Difference between 1 and 3 = basal </a:t>
            </a:r>
            <a:r>
              <a:rPr lang="en-US" dirty="0" err="1" smtClean="0"/>
              <a:t>oline</a:t>
            </a:r>
            <a:r>
              <a:rPr lang="en-US" dirty="0" smtClean="0"/>
              <a:t> activity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3" r="21079" b="303"/>
          <a:stretch/>
        </p:blipFill>
        <p:spPr bwMode="auto">
          <a:xfrm>
            <a:off x="1181100" y="2495550"/>
            <a:ext cx="4269789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>
            <a:off x="2667000" y="3657600"/>
            <a:ext cx="1905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667000" y="3352800"/>
            <a:ext cx="5334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3200400" y="3352800"/>
            <a:ext cx="228600" cy="2286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91270" y="3276600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Basal </a:t>
            </a:r>
            <a:r>
              <a:rPr lang="en-US" dirty="0" err="1" smtClean="0"/>
              <a:t>oline</a:t>
            </a:r>
            <a:r>
              <a:rPr lang="en-US" dirty="0" smtClean="0"/>
              <a:t>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Lane </a:t>
            </a:r>
            <a:r>
              <a:rPr lang="en-US" dirty="0"/>
              <a:t>2</a:t>
            </a:r>
            <a:r>
              <a:rPr lang="en-US" dirty="0" smtClean="0"/>
              <a:t> v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00200"/>
            <a:ext cx="3352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Difference between 2 and 4 should be </a:t>
            </a:r>
            <a:r>
              <a:rPr lang="en-US" dirty="0" err="1" smtClean="0"/>
              <a:t>oline</a:t>
            </a:r>
            <a:r>
              <a:rPr lang="en-US" dirty="0" smtClean="0"/>
              <a:t> activity</a:t>
            </a:r>
          </a:p>
          <a:p>
            <a:r>
              <a:rPr lang="en-US" dirty="0" smtClean="0"/>
              <a:t>But there’s no difference between 2 and 4</a:t>
            </a:r>
          </a:p>
          <a:p>
            <a:r>
              <a:rPr lang="en-US" dirty="0" smtClean="0"/>
              <a:t>Therefore, </a:t>
            </a:r>
            <a:r>
              <a:rPr lang="en-US" dirty="0" err="1" smtClean="0"/>
              <a:t>trestman</a:t>
            </a:r>
            <a:r>
              <a:rPr lang="en-US" dirty="0" smtClean="0"/>
              <a:t> blocks </a:t>
            </a:r>
            <a:r>
              <a:rPr lang="en-US" dirty="0" err="1" smtClean="0"/>
              <a:t>oline</a:t>
            </a:r>
            <a:r>
              <a:rPr lang="en-US" dirty="0" smtClean="0"/>
              <a:t> activity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3" r="21079" b="303"/>
          <a:stretch/>
        </p:blipFill>
        <p:spPr bwMode="auto">
          <a:xfrm>
            <a:off x="-228600" y="2458560"/>
            <a:ext cx="4269789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>
            <a:off x="1257300" y="3620610"/>
            <a:ext cx="1905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257300" y="3315810"/>
            <a:ext cx="5334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1790700" y="3315810"/>
            <a:ext cx="228600" cy="2286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70233" y="2985688"/>
            <a:ext cx="182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Oline</a:t>
            </a:r>
            <a:r>
              <a:rPr lang="en-US" dirty="0" smtClean="0"/>
              <a:t> activity</a:t>
            </a:r>
          </a:p>
          <a:p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 err="1" smtClean="0"/>
              <a:t>trestman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905000" y="4230210"/>
            <a:ext cx="1905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72883" y="3907044"/>
            <a:ext cx="1504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Oline</a:t>
            </a:r>
            <a:r>
              <a:rPr lang="en-US" dirty="0" smtClean="0"/>
              <a:t> activity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trestman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results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12772" y="32385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cutler</a:t>
            </a:r>
            <a:endParaRPr lang="en-US" sz="2800" b="1" dirty="0"/>
          </a:p>
        </p:txBody>
      </p:sp>
      <p:sp>
        <p:nvSpPr>
          <p:cNvPr id="5" name="Oval 4"/>
          <p:cNvSpPr/>
          <p:nvPr/>
        </p:nvSpPr>
        <p:spPr>
          <a:xfrm>
            <a:off x="7203772" y="32385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cutler</a:t>
            </a:r>
            <a:endParaRPr lang="en-US" sz="2000" b="1" dirty="0" smtClean="0"/>
          </a:p>
        </p:txBody>
      </p:sp>
      <p:cxnSp>
        <p:nvCxnSpPr>
          <p:cNvPr id="6" name="Straight Connector 5"/>
          <p:cNvCxnSpPr>
            <a:stCxn id="5" idx="5"/>
          </p:cNvCxnSpPr>
          <p:nvPr/>
        </p:nvCxnSpPr>
        <p:spPr>
          <a:xfrm>
            <a:off x="8569628" y="4084030"/>
            <a:ext cx="234344" cy="22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8686800" y="4218214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17772" y="3543300"/>
            <a:ext cx="19050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17772" y="3924300"/>
            <a:ext cx="1905000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08372" y="4065814"/>
            <a:ext cx="0" cy="1001486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0599" y="5181600"/>
            <a:ext cx="1475545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dline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04673" y="2476500"/>
            <a:ext cx="3699" cy="762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121772" y="1562100"/>
            <a:ext cx="1496999" cy="838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oline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6200" y="2988489"/>
            <a:ext cx="19812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trestman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209800" y="2057400"/>
            <a:ext cx="2590800" cy="9906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600200" y="3848100"/>
            <a:ext cx="3200400" cy="1752600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24400" y="1866900"/>
            <a:ext cx="193372" cy="4191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92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Feel free to contact TAs or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smtClean="0"/>
              <a:t>Brady</a:t>
            </a:r>
            <a:endParaRPr lang="en-US" dirty="0" smtClean="0"/>
          </a:p>
          <a:p>
            <a:r>
              <a:rPr lang="en-US" dirty="0" smtClean="0"/>
              <a:t>That’s what we’re here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 phosphorylation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600200"/>
            <a:ext cx="5410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phosphorylation sites</a:t>
            </a:r>
          </a:p>
          <a:p>
            <a:r>
              <a:rPr lang="en-US" dirty="0" smtClean="0"/>
              <a:t>Not just on/off</a:t>
            </a:r>
          </a:p>
          <a:p>
            <a:r>
              <a:rPr lang="en-US" dirty="0" smtClean="0"/>
              <a:t>Different </a:t>
            </a:r>
            <a:r>
              <a:rPr lang="en-US" dirty="0" err="1" smtClean="0"/>
              <a:t>phosphosites</a:t>
            </a:r>
            <a:r>
              <a:rPr lang="en-US" dirty="0" smtClean="0"/>
              <a:t> have different activity on different genes</a:t>
            </a:r>
          </a:p>
          <a:p>
            <a:r>
              <a:rPr lang="en-US" dirty="0" smtClean="0"/>
              <a:t>Want to figure out what a </a:t>
            </a:r>
            <a:r>
              <a:rPr lang="en-US" dirty="0" err="1" smtClean="0"/>
              <a:t>phosphosite</a:t>
            </a:r>
            <a:r>
              <a:rPr lang="en-US" dirty="0" smtClean="0"/>
              <a:t> does? </a:t>
            </a:r>
            <a:r>
              <a:rPr lang="en-US" i="1" dirty="0" smtClean="0"/>
              <a:t>Mutate it!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>
                <a:latin typeface="Calibri"/>
              </a:rPr>
              <a:t>→A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2726"/>
            <a:ext cx="2515428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004" y="3740983"/>
            <a:ext cx="515624" cy="62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40983"/>
            <a:ext cx="515624" cy="62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19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nuclear receptors modify transcription?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Recruit coactivators or corepressors</a:t>
            </a:r>
          </a:p>
          <a:p>
            <a:r>
              <a:rPr lang="en-US" dirty="0" smtClean="0"/>
              <a:t>Interact with RNA Pol II complex</a:t>
            </a:r>
          </a:p>
          <a:p>
            <a:pPr lvl="1"/>
            <a:r>
              <a:rPr lang="en-US" dirty="0" smtClean="0"/>
              <a:t>Direct</a:t>
            </a:r>
          </a:p>
          <a:p>
            <a:pPr lvl="1"/>
            <a:r>
              <a:rPr lang="en-US" dirty="0" smtClean="0"/>
              <a:t>Mediator complex</a:t>
            </a:r>
          </a:p>
          <a:p>
            <a:r>
              <a:rPr lang="en-US" dirty="0" smtClean="0"/>
              <a:t>Modify chromatin</a:t>
            </a:r>
          </a:p>
          <a:p>
            <a:pPr lvl="1"/>
            <a:r>
              <a:rPr lang="en-US" dirty="0" smtClean="0"/>
              <a:t>Acetylate histones to loosen their grip on DNA</a:t>
            </a:r>
          </a:p>
          <a:p>
            <a:pPr lvl="1"/>
            <a:r>
              <a:rPr lang="en-US" dirty="0" smtClean="0"/>
              <a:t>Or </a:t>
            </a:r>
            <a:r>
              <a:rPr lang="en-US" dirty="0" err="1" smtClean="0"/>
              <a:t>deacetylate</a:t>
            </a:r>
            <a:r>
              <a:rPr lang="en-US" dirty="0" smtClean="0"/>
              <a:t> them to tighten DNA</a:t>
            </a:r>
            <a:endParaRPr lang="en-US" dirty="0" smtClean="0"/>
          </a:p>
          <a:p>
            <a:pPr lvl="1"/>
            <a:r>
              <a:rPr lang="en-US" dirty="0" smtClean="0"/>
              <a:t>Other chromatin remodeling</a:t>
            </a:r>
          </a:p>
          <a:p>
            <a:pPr lvl="1"/>
            <a:r>
              <a:rPr lang="en-US" dirty="0" smtClean="0"/>
              <a:t>Whole idea – modify access of transcription machinery to promoters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0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 for studying 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8915400" cy="4525963"/>
          </a:xfrm>
        </p:spPr>
        <p:txBody>
          <a:bodyPr/>
          <a:lstStyle/>
          <a:p>
            <a:r>
              <a:rPr lang="en-US" dirty="0" smtClean="0"/>
              <a:t>Need to know these – techniques in test Qs</a:t>
            </a:r>
          </a:p>
          <a:p>
            <a:r>
              <a:rPr lang="en-US" dirty="0" smtClean="0"/>
              <a:t>Co-IP – study cofactor interactions</a:t>
            </a:r>
          </a:p>
          <a:p>
            <a:r>
              <a:rPr lang="en-US" dirty="0" err="1" smtClean="0"/>
              <a:t>ChIP</a:t>
            </a:r>
            <a:r>
              <a:rPr lang="en-US" dirty="0" smtClean="0"/>
              <a:t> and </a:t>
            </a:r>
            <a:r>
              <a:rPr lang="en-US" dirty="0" err="1" smtClean="0"/>
              <a:t>ChIP-Seq</a:t>
            </a:r>
            <a:r>
              <a:rPr lang="en-US" dirty="0" smtClean="0"/>
              <a:t>– figure out where TFs bind DNA</a:t>
            </a:r>
          </a:p>
          <a:p>
            <a:r>
              <a:rPr lang="en-US" dirty="0" smtClean="0"/>
              <a:t>Luciferase reporter – study promoter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Co-IP (co-immunoprecipitation)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29793" y="294153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antibody against protein of interest (GR)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19640" y="1371600"/>
            <a:ext cx="165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Cell lysate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05979" y="1899152"/>
            <a:ext cx="0" cy="19145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491993" y="3844534"/>
            <a:ext cx="733148" cy="508270"/>
            <a:chOff x="1061991" y="3581400"/>
            <a:chExt cx="733148" cy="508270"/>
          </a:xfrm>
        </p:grpSpPr>
        <p:sp>
          <p:nvSpPr>
            <p:cNvPr id="26" name="Oval 25"/>
            <p:cNvSpPr/>
            <p:nvPr/>
          </p:nvSpPr>
          <p:spPr>
            <a:xfrm>
              <a:off x="1061991" y="3581400"/>
              <a:ext cx="733148" cy="508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GR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109448" y="3759335"/>
              <a:ext cx="152400" cy="152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0" y="3864868"/>
            <a:ext cx="1029068" cy="511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Oval 30"/>
          <p:cNvSpPr/>
          <p:nvPr/>
        </p:nvSpPr>
        <p:spPr>
          <a:xfrm>
            <a:off x="3990931" y="4155545"/>
            <a:ext cx="762000" cy="44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3975396" y="3556745"/>
            <a:ext cx="762000" cy="44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4074851" y="3850604"/>
            <a:ext cx="762000" cy="44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?</a:t>
            </a:r>
            <a:endParaRPr lang="en-US" b="1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162" y="2325844"/>
            <a:ext cx="1453325" cy="72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310893" y="47244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down your protein (and any other proteins stuck to it)</a:t>
            </a:r>
          </a:p>
          <a:p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6248399" y="995773"/>
            <a:ext cx="2743201" cy="3891529"/>
            <a:chOff x="1219199" y="2509271"/>
            <a:chExt cx="2743201" cy="3891529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873623"/>
              <a:ext cx="1844675" cy="601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3124200" y="498978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GR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4200" y="5943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Hsp90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24200" y="54864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SRC-1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0" y="5475286"/>
              <a:ext cx="1844675" cy="443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199" y="5892799"/>
              <a:ext cx="1844675" cy="508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 rot="18868740">
              <a:off x="1365297" y="4392258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Basal</a:t>
              </a:r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 rot="18868740">
              <a:off x="1763579" y="4040158"/>
              <a:ext cx="1825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Cortisol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18868740">
              <a:off x="2287722" y="3563518"/>
              <a:ext cx="2631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Ru-486 (GR antagonist)</a:t>
              </a:r>
            </a:p>
            <a:p>
              <a:r>
                <a:rPr lang="en-US" sz="1400" dirty="0" smtClean="0"/>
                <a:t>+ Cortisol</a:t>
              </a:r>
              <a:endParaRPr lang="en-US" sz="1400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4928909" y="4174869"/>
            <a:ext cx="121458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06675" y="5105400"/>
            <a:ext cx="2716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Western blot for proteins you think might be stuck to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0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1353</Words>
  <Application>Microsoft Office PowerPoint</Application>
  <PresentationFormat>On-screen Show (4:3)</PresentationFormat>
  <Paragraphs>360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GR, GPCRs, G proteins including Ras: Get your G on</vt:lpstr>
      <vt:lpstr>Glucocorticoid receptor signaling </vt:lpstr>
      <vt:lpstr>Glucocorticoids are adrenal stress hormones</vt:lpstr>
      <vt:lpstr>Glucocorticoid receptor (GR) is a nuclear receptor</vt:lpstr>
      <vt:lpstr>A bit more detail on GR activation</vt:lpstr>
      <vt:lpstr>GR phosphorylation</vt:lpstr>
      <vt:lpstr>How do nuclear receptors modify transcription?</vt:lpstr>
      <vt:lpstr>Techniques for studying TFs</vt:lpstr>
      <vt:lpstr>Co-IP (co-immunoprecipitation)</vt:lpstr>
      <vt:lpstr>ChIP and ChIP-Seq</vt:lpstr>
      <vt:lpstr>Luciferase reporter</vt:lpstr>
      <vt:lpstr>GPCRs: G protein coupled receptors</vt:lpstr>
      <vt:lpstr>GPCR basics</vt:lpstr>
      <vt:lpstr>G protein basics</vt:lpstr>
      <vt:lpstr>G protein activation, step by step</vt:lpstr>
      <vt:lpstr>Three types of G proteins you should know</vt:lpstr>
      <vt:lpstr>Adrenergic receptors – classical GPCRs</vt:lpstr>
      <vt:lpstr>Adrenergic receptor activation causes a conformational change by releasing an ionic lock</vt:lpstr>
      <vt:lpstr>Turning off GPCR signaling with arrestin</vt:lpstr>
      <vt:lpstr>McCune-Albright syndrome</vt:lpstr>
      <vt:lpstr>Ras signaling</vt:lpstr>
      <vt:lpstr>Ras basics</vt:lpstr>
      <vt:lpstr>Ras GEFs and GAPs</vt:lpstr>
      <vt:lpstr>Ras promotes cell proliferation</vt:lpstr>
      <vt:lpstr>Ras mutations in cancer</vt:lpstr>
      <vt:lpstr>Week 2 review complete!</vt:lpstr>
      <vt:lpstr>Homework 1 Review</vt:lpstr>
      <vt:lpstr>Question 1</vt:lpstr>
      <vt:lpstr>PowerPoint Presentation</vt:lpstr>
      <vt:lpstr>Wild-type mouse</vt:lpstr>
      <vt:lpstr>Transgenic overexpression</vt:lpstr>
      <vt:lpstr>Mutant Yo knock-in</vt:lpstr>
      <vt:lpstr>Mutant Yo knock-in</vt:lpstr>
      <vt:lpstr>Mutant Yo knock-in</vt:lpstr>
      <vt:lpstr>Wild-type Yo knockout</vt:lpstr>
      <vt:lpstr>Mutant Yo knock-in</vt:lpstr>
      <vt:lpstr>Mutant Yo knock-in</vt:lpstr>
      <vt:lpstr>PowerPoint Presentation</vt:lpstr>
      <vt:lpstr>PowerPoint Presentation</vt:lpstr>
      <vt:lpstr>Question 2 – promoter bashing</vt:lpstr>
      <vt:lpstr>PowerPoint Presentation</vt:lpstr>
      <vt:lpstr>Activating site leads to transcription</vt:lpstr>
      <vt:lpstr>PowerPoint Presentation</vt:lpstr>
      <vt:lpstr>Repressive sites reduce transcription</vt:lpstr>
      <vt:lpstr>Multiple activating sites could overcome repression</vt:lpstr>
      <vt:lpstr>The promoter blueprint</vt:lpstr>
      <vt:lpstr>Question 3</vt:lpstr>
      <vt:lpstr>Question 3</vt:lpstr>
      <vt:lpstr>Again, break down the data</vt:lpstr>
      <vt:lpstr>Lane 1 v 2</vt:lpstr>
      <vt:lpstr>Lane 1 v 4</vt:lpstr>
      <vt:lpstr>Lane 1 v 3</vt:lpstr>
      <vt:lpstr>Lane 2 v 4</vt:lpstr>
      <vt:lpstr>Question 3 results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GR, GPCRs, G proteins including Ras: Get your G on</dc:title>
  <dc:creator>Amy</dc:creator>
  <cp:lastModifiedBy>Amy</cp:lastModifiedBy>
  <cp:revision>33</cp:revision>
  <dcterms:created xsi:type="dcterms:W3CDTF">2013-10-12T15:26:06Z</dcterms:created>
  <dcterms:modified xsi:type="dcterms:W3CDTF">2013-10-14T01:24:33Z</dcterms:modified>
</cp:coreProperties>
</file>