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7" r:id="rId7"/>
    <p:sldId id="268" r:id="rId8"/>
    <p:sldId id="263" r:id="rId9"/>
    <p:sldId id="269" r:id="rId10"/>
    <p:sldId id="270" r:id="rId11"/>
    <p:sldId id="290" r:id="rId12"/>
    <p:sldId id="264" r:id="rId13"/>
    <p:sldId id="271" r:id="rId14"/>
    <p:sldId id="284" r:id="rId15"/>
    <p:sldId id="285" r:id="rId16"/>
    <p:sldId id="286" r:id="rId17"/>
    <p:sldId id="281" r:id="rId18"/>
    <p:sldId id="272" r:id="rId19"/>
    <p:sldId id="289" r:id="rId20"/>
    <p:sldId id="280" r:id="rId21"/>
    <p:sldId id="282" r:id="rId22"/>
    <p:sldId id="273" r:id="rId23"/>
    <p:sldId id="287" r:id="rId24"/>
    <p:sldId id="291" r:id="rId25"/>
    <p:sldId id="2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E33CC1-6674-4E00-BAA1-0FBD6926760E}" type="datetimeFigureOut">
              <a:rPr lang="en-US" smtClean="0"/>
              <a:t>10/17/2013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D9800-9665-4CD6-8AD8-6612DFF797CB}" type="slidenum">
              <a:rPr lang="en-US" smtClean="0"/>
              <a:t>‹#›</a:t>
            </a:fld>
            <a:endParaRPr lang="en-US"/>
          </a:p>
        </p:txBody>
      </p:sp>
    </p:spTree>
    <p:extLst>
      <p:ext uri="{BB962C8B-B14F-4D97-AF65-F5344CB8AC3E}">
        <p14:creationId xmlns:p14="http://schemas.microsoft.com/office/powerpoint/2010/main" val="310358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33CC1-6674-4E00-BAA1-0FBD6926760E}" type="datetimeFigureOut">
              <a:rPr lang="en-US" smtClean="0"/>
              <a:t>10/17/2013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D9800-9665-4CD6-8AD8-6612DFF797CB}" type="slidenum">
              <a:rPr lang="en-US" smtClean="0"/>
              <a:t>‹#›</a:t>
            </a:fld>
            <a:endParaRPr lang="en-US"/>
          </a:p>
        </p:txBody>
      </p:sp>
    </p:spTree>
    <p:extLst>
      <p:ext uri="{BB962C8B-B14F-4D97-AF65-F5344CB8AC3E}">
        <p14:creationId xmlns:p14="http://schemas.microsoft.com/office/powerpoint/2010/main" val="196122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33CC1-6674-4E00-BAA1-0FBD6926760E}" type="datetimeFigureOut">
              <a:rPr lang="en-US" smtClean="0"/>
              <a:t>10/17/2013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D9800-9665-4CD6-8AD8-6612DFF797CB}" type="slidenum">
              <a:rPr lang="en-US" smtClean="0"/>
              <a:t>‹#›</a:t>
            </a:fld>
            <a:endParaRPr lang="en-US"/>
          </a:p>
        </p:txBody>
      </p:sp>
    </p:spTree>
    <p:extLst>
      <p:ext uri="{BB962C8B-B14F-4D97-AF65-F5344CB8AC3E}">
        <p14:creationId xmlns:p14="http://schemas.microsoft.com/office/powerpoint/2010/main" val="244009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33CC1-6674-4E00-BAA1-0FBD6926760E}" type="datetimeFigureOut">
              <a:rPr lang="en-US" smtClean="0"/>
              <a:t>10/17/2013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D9800-9665-4CD6-8AD8-6612DFF797CB}" type="slidenum">
              <a:rPr lang="en-US" smtClean="0"/>
              <a:t>‹#›</a:t>
            </a:fld>
            <a:endParaRPr lang="en-US"/>
          </a:p>
        </p:txBody>
      </p:sp>
    </p:spTree>
    <p:extLst>
      <p:ext uri="{BB962C8B-B14F-4D97-AF65-F5344CB8AC3E}">
        <p14:creationId xmlns:p14="http://schemas.microsoft.com/office/powerpoint/2010/main" val="42387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E33CC1-6674-4E00-BAA1-0FBD6926760E}" type="datetimeFigureOut">
              <a:rPr lang="en-US" smtClean="0"/>
              <a:t>10/17/2013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D9800-9665-4CD6-8AD8-6612DFF797CB}" type="slidenum">
              <a:rPr lang="en-US" smtClean="0"/>
              <a:t>‹#›</a:t>
            </a:fld>
            <a:endParaRPr lang="en-US"/>
          </a:p>
        </p:txBody>
      </p:sp>
    </p:spTree>
    <p:extLst>
      <p:ext uri="{BB962C8B-B14F-4D97-AF65-F5344CB8AC3E}">
        <p14:creationId xmlns:p14="http://schemas.microsoft.com/office/powerpoint/2010/main" val="166256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E33CC1-6674-4E00-BAA1-0FBD6926760E}" type="datetimeFigureOut">
              <a:rPr lang="en-US" smtClean="0"/>
              <a:t>10/17/2013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D9800-9665-4CD6-8AD8-6612DFF797CB}" type="slidenum">
              <a:rPr lang="en-US" smtClean="0"/>
              <a:t>‹#›</a:t>
            </a:fld>
            <a:endParaRPr lang="en-US"/>
          </a:p>
        </p:txBody>
      </p:sp>
    </p:spTree>
    <p:extLst>
      <p:ext uri="{BB962C8B-B14F-4D97-AF65-F5344CB8AC3E}">
        <p14:creationId xmlns:p14="http://schemas.microsoft.com/office/powerpoint/2010/main" val="259178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E33CC1-6674-4E00-BAA1-0FBD6926760E}" type="datetimeFigureOut">
              <a:rPr lang="en-US" smtClean="0"/>
              <a:t>10/17/2013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D9800-9665-4CD6-8AD8-6612DFF797CB}" type="slidenum">
              <a:rPr lang="en-US" smtClean="0"/>
              <a:t>‹#›</a:t>
            </a:fld>
            <a:endParaRPr lang="en-US"/>
          </a:p>
        </p:txBody>
      </p:sp>
    </p:spTree>
    <p:extLst>
      <p:ext uri="{BB962C8B-B14F-4D97-AF65-F5344CB8AC3E}">
        <p14:creationId xmlns:p14="http://schemas.microsoft.com/office/powerpoint/2010/main" val="416518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E33CC1-6674-4E00-BAA1-0FBD6926760E}" type="datetimeFigureOut">
              <a:rPr lang="en-US" smtClean="0"/>
              <a:t>10/17/2013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D9800-9665-4CD6-8AD8-6612DFF797CB}" type="slidenum">
              <a:rPr lang="en-US" smtClean="0"/>
              <a:t>‹#›</a:t>
            </a:fld>
            <a:endParaRPr lang="en-US"/>
          </a:p>
        </p:txBody>
      </p:sp>
    </p:spTree>
    <p:extLst>
      <p:ext uri="{BB962C8B-B14F-4D97-AF65-F5344CB8AC3E}">
        <p14:creationId xmlns:p14="http://schemas.microsoft.com/office/powerpoint/2010/main" val="289130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33CC1-6674-4E00-BAA1-0FBD6926760E}" type="datetimeFigureOut">
              <a:rPr lang="en-US" smtClean="0"/>
              <a:t>10/17/2013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D9800-9665-4CD6-8AD8-6612DFF797CB}" type="slidenum">
              <a:rPr lang="en-US" smtClean="0"/>
              <a:t>‹#›</a:t>
            </a:fld>
            <a:endParaRPr lang="en-US"/>
          </a:p>
        </p:txBody>
      </p:sp>
    </p:spTree>
    <p:extLst>
      <p:ext uri="{BB962C8B-B14F-4D97-AF65-F5344CB8AC3E}">
        <p14:creationId xmlns:p14="http://schemas.microsoft.com/office/powerpoint/2010/main" val="77886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33CC1-6674-4E00-BAA1-0FBD6926760E}" type="datetimeFigureOut">
              <a:rPr lang="en-US" smtClean="0"/>
              <a:t>10/17/2013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D9800-9665-4CD6-8AD8-6612DFF797CB}" type="slidenum">
              <a:rPr lang="en-US" smtClean="0"/>
              <a:t>‹#›</a:t>
            </a:fld>
            <a:endParaRPr lang="en-US"/>
          </a:p>
        </p:txBody>
      </p:sp>
    </p:spTree>
    <p:extLst>
      <p:ext uri="{BB962C8B-B14F-4D97-AF65-F5344CB8AC3E}">
        <p14:creationId xmlns:p14="http://schemas.microsoft.com/office/powerpoint/2010/main" val="148723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33CC1-6674-4E00-BAA1-0FBD6926760E}" type="datetimeFigureOut">
              <a:rPr lang="en-US" smtClean="0"/>
              <a:t>10/17/2013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D9800-9665-4CD6-8AD8-6612DFF797CB}" type="slidenum">
              <a:rPr lang="en-US" smtClean="0"/>
              <a:t>‹#›</a:t>
            </a:fld>
            <a:endParaRPr lang="en-US"/>
          </a:p>
        </p:txBody>
      </p:sp>
    </p:spTree>
    <p:extLst>
      <p:ext uri="{BB962C8B-B14F-4D97-AF65-F5344CB8AC3E}">
        <p14:creationId xmlns:p14="http://schemas.microsoft.com/office/powerpoint/2010/main" val="203286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33CC1-6674-4E00-BAA1-0FBD6926760E}" type="datetimeFigureOut">
              <a:rPr lang="en-US" smtClean="0"/>
              <a:t>10/17/2013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D9800-9665-4CD6-8AD8-6612DFF797CB}" type="slidenum">
              <a:rPr lang="en-US" smtClean="0"/>
              <a:t>‹#›</a:t>
            </a:fld>
            <a:endParaRPr lang="en-US"/>
          </a:p>
        </p:txBody>
      </p:sp>
    </p:spTree>
    <p:extLst>
      <p:ext uri="{BB962C8B-B14F-4D97-AF65-F5344CB8AC3E}">
        <p14:creationId xmlns:p14="http://schemas.microsoft.com/office/powerpoint/2010/main" val="74170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cGMP</a:t>
            </a:r>
            <a:r>
              <a:rPr lang="en-US" dirty="0" smtClean="0"/>
              <a:t>: Vision to Viagra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5956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87052"/>
            <a:ext cx="3636257" cy="1093101"/>
          </a:xfrm>
        </p:spPr>
        <p:txBody>
          <a:bodyPr>
            <a:normAutofit/>
          </a:bodyPr>
          <a:lstStyle/>
          <a:p>
            <a:r>
              <a:rPr lang="en-US" b="1" dirty="0" smtClean="0"/>
              <a:t>Dark Current</a:t>
            </a:r>
            <a:endParaRPr lang="en-US" b="1" dirty="0"/>
          </a:p>
        </p:txBody>
      </p:sp>
      <p:sp>
        <p:nvSpPr>
          <p:cNvPr id="3" name="Content Placeholder 2"/>
          <p:cNvSpPr>
            <a:spLocks noGrp="1"/>
          </p:cNvSpPr>
          <p:nvPr>
            <p:ph idx="1"/>
          </p:nvPr>
        </p:nvSpPr>
        <p:spPr>
          <a:xfrm>
            <a:off x="228600" y="1435053"/>
            <a:ext cx="4893557" cy="5000913"/>
          </a:xfrm>
        </p:spPr>
        <p:txBody>
          <a:bodyPr>
            <a:normAutofit fontScale="92500"/>
          </a:bodyPr>
          <a:lstStyle/>
          <a:p>
            <a:r>
              <a:rPr lang="en-US" dirty="0" smtClean="0"/>
              <a:t>Dark Current = Equilibrium</a:t>
            </a:r>
          </a:p>
          <a:p>
            <a:r>
              <a:rPr lang="en-US" dirty="0" smtClean="0"/>
              <a:t>Dark: Na</a:t>
            </a:r>
            <a:r>
              <a:rPr lang="en-US" baseline="30000" dirty="0" smtClean="0"/>
              <a:t>+</a:t>
            </a:r>
            <a:r>
              <a:rPr lang="en-US" dirty="0" smtClean="0"/>
              <a:t> in = K</a:t>
            </a:r>
            <a:r>
              <a:rPr lang="en-US" baseline="30000" dirty="0" smtClean="0"/>
              <a:t>+</a:t>
            </a:r>
            <a:r>
              <a:rPr lang="en-US" dirty="0" smtClean="0"/>
              <a:t> out</a:t>
            </a:r>
          </a:p>
          <a:p>
            <a:pPr lvl="1"/>
            <a:r>
              <a:rPr lang="en-US" dirty="0" err="1" smtClean="0"/>
              <a:t>cGMP</a:t>
            </a:r>
            <a:r>
              <a:rPr lang="en-US" dirty="0" smtClean="0"/>
              <a:t> present</a:t>
            </a:r>
          </a:p>
          <a:p>
            <a:pPr lvl="1"/>
            <a:r>
              <a:rPr lang="en-US" dirty="0" smtClean="0"/>
              <a:t>Na</a:t>
            </a:r>
            <a:r>
              <a:rPr lang="en-US" baseline="30000" dirty="0" smtClean="0"/>
              <a:t>+ </a:t>
            </a:r>
            <a:r>
              <a:rPr lang="en-US" dirty="0" smtClean="0"/>
              <a:t>channels open</a:t>
            </a:r>
          </a:p>
          <a:p>
            <a:pPr lvl="1"/>
            <a:r>
              <a:rPr lang="en-US" dirty="0" smtClean="0"/>
              <a:t>Equal current</a:t>
            </a:r>
          </a:p>
          <a:p>
            <a:r>
              <a:rPr lang="en-US" dirty="0" smtClean="0"/>
              <a:t>Light: Na</a:t>
            </a:r>
            <a:r>
              <a:rPr lang="en-US" baseline="30000" dirty="0" smtClean="0"/>
              <a:t>+</a:t>
            </a:r>
            <a:r>
              <a:rPr lang="en-US" dirty="0" smtClean="0"/>
              <a:t> &lt; K</a:t>
            </a:r>
            <a:r>
              <a:rPr lang="en-US" baseline="30000" dirty="0" smtClean="0"/>
              <a:t>+</a:t>
            </a:r>
            <a:r>
              <a:rPr lang="en-US" dirty="0" smtClean="0"/>
              <a:t> out</a:t>
            </a:r>
          </a:p>
          <a:p>
            <a:pPr lvl="1"/>
            <a:r>
              <a:rPr lang="en-US" dirty="0" err="1" smtClean="0"/>
              <a:t>cGMP</a:t>
            </a:r>
            <a:r>
              <a:rPr lang="en-US" dirty="0" smtClean="0"/>
              <a:t> decrease</a:t>
            </a:r>
          </a:p>
          <a:p>
            <a:pPr lvl="1"/>
            <a:r>
              <a:rPr lang="en-US" dirty="0" smtClean="0"/>
              <a:t>Na</a:t>
            </a:r>
            <a:r>
              <a:rPr lang="en-US" baseline="30000" dirty="0" smtClean="0"/>
              <a:t>+ </a:t>
            </a:r>
            <a:r>
              <a:rPr lang="en-US" dirty="0" smtClean="0"/>
              <a:t>channels close</a:t>
            </a:r>
          </a:p>
          <a:p>
            <a:pPr lvl="1"/>
            <a:r>
              <a:rPr lang="en-US" dirty="0" smtClean="0"/>
              <a:t>Cell becomes more negative</a:t>
            </a:r>
          </a:p>
          <a:p>
            <a:pPr lvl="1"/>
            <a:r>
              <a:rPr lang="en-US" dirty="0" smtClean="0"/>
              <a:t>Hyperpolarization</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5410200" y="1656775"/>
            <a:ext cx="2833830" cy="5108814"/>
          </a:xfrm>
          <a:prstGeom prst="rect">
            <a:avLst/>
          </a:prstGeom>
          <a:noFill/>
          <a:ln w="9525">
            <a:noFill/>
            <a:miter lim="800000"/>
            <a:headEnd/>
            <a:tailEnd/>
          </a:ln>
        </p:spPr>
      </p:pic>
    </p:spTree>
    <p:extLst>
      <p:ext uri="{BB962C8B-B14F-4D97-AF65-F5344CB8AC3E}">
        <p14:creationId xmlns:p14="http://schemas.microsoft.com/office/powerpoint/2010/main" val="1489218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0"/>
            <a:ext cx="8839200" cy="1143000"/>
          </a:xfrm>
        </p:spPr>
        <p:txBody>
          <a:bodyPr>
            <a:noAutofit/>
          </a:bodyPr>
          <a:lstStyle/>
          <a:p>
            <a:r>
              <a:rPr lang="en-US" sz="3200" dirty="0"/>
              <a:t>5. (10 </a:t>
            </a:r>
            <a:r>
              <a:rPr lang="en-US" sz="3200" dirty="0" err="1"/>
              <a:t>pts</a:t>
            </a:r>
            <a:r>
              <a:rPr lang="en-US" sz="3200" dirty="0"/>
              <a:t>) You generate a knockout mouse whose rod and cone cells express 50% fewer functioning K+ channels.  You then subject wild type and knockout mice to increasing amounts of light and measure their visual responses.  How would the knockout response compare to the wild type response</a:t>
            </a:r>
            <a:r>
              <a:rPr lang="en-US" sz="3200" dirty="0" smtClean="0"/>
              <a:t>?</a:t>
            </a:r>
            <a:endParaRPr lang="en-US" sz="3200" dirty="0"/>
          </a:p>
        </p:txBody>
      </p:sp>
      <p:sp>
        <p:nvSpPr>
          <p:cNvPr id="3" name="Content Placeholder 2"/>
          <p:cNvSpPr>
            <a:spLocks noGrp="1"/>
          </p:cNvSpPr>
          <p:nvPr>
            <p:ph idx="1"/>
          </p:nvPr>
        </p:nvSpPr>
        <p:spPr>
          <a:xfrm>
            <a:off x="457200" y="3886200"/>
            <a:ext cx="8229600" cy="2239963"/>
          </a:xfrm>
        </p:spPr>
        <p:txBody>
          <a:bodyPr/>
          <a:lstStyle/>
          <a:p>
            <a:r>
              <a:rPr lang="en-US" dirty="0" smtClean="0"/>
              <a:t>Less K</a:t>
            </a:r>
            <a:r>
              <a:rPr lang="en-US" baseline="30000" dirty="0" smtClean="0"/>
              <a:t>+</a:t>
            </a:r>
            <a:r>
              <a:rPr lang="en-US" dirty="0" smtClean="0"/>
              <a:t> efflux</a:t>
            </a:r>
          </a:p>
          <a:p>
            <a:r>
              <a:rPr lang="en-US" dirty="0" smtClean="0"/>
              <a:t>Harder to hyperpolarize rods and cones</a:t>
            </a:r>
          </a:p>
          <a:p>
            <a:r>
              <a:rPr lang="en-US" dirty="0" smtClean="0"/>
              <a:t>Need more light to get same visual response</a:t>
            </a:r>
            <a:endParaRPr lang="en-US" dirty="0"/>
          </a:p>
        </p:txBody>
      </p:sp>
    </p:spTree>
    <p:extLst>
      <p:ext uri="{BB962C8B-B14F-4D97-AF65-F5344CB8AC3E}">
        <p14:creationId xmlns:p14="http://schemas.microsoft.com/office/powerpoint/2010/main" val="31633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last look at the pathway</a:t>
            </a:r>
            <a:endParaRPr lang="en-US" dirty="0"/>
          </a:p>
        </p:txBody>
      </p:sp>
      <p:sp>
        <p:nvSpPr>
          <p:cNvPr id="6" name="Content Placeholder 5"/>
          <p:cNvSpPr>
            <a:spLocks noGrp="1"/>
          </p:cNvSpPr>
          <p:nvPr>
            <p:ph idx="1"/>
          </p:nvPr>
        </p:nvSpPr>
        <p:spPr/>
        <p:txBody>
          <a:bodyPr/>
          <a:lstStyle/>
          <a:p>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4" y="1600199"/>
            <a:ext cx="8759536" cy="4817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93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err="1" smtClean="0"/>
              <a:t>cGMP</a:t>
            </a:r>
            <a:r>
              <a:rPr lang="en-US" dirty="0" smtClean="0"/>
              <a:t> in smooth muscle relaxation: control of vasodilation</a:t>
            </a:r>
            <a:endParaRPr lang="en-US" dirty="0"/>
          </a:p>
        </p:txBody>
      </p:sp>
    </p:spTree>
    <p:extLst>
      <p:ext uri="{BB962C8B-B14F-4D97-AF65-F5344CB8AC3E}">
        <p14:creationId xmlns:p14="http://schemas.microsoft.com/office/powerpoint/2010/main" val="3441368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The two things you need for cell signaling</a:t>
            </a:r>
            <a:endParaRPr lang="en-US" dirty="0"/>
          </a:p>
        </p:txBody>
      </p:sp>
      <p:sp>
        <p:nvSpPr>
          <p:cNvPr id="3" name="Content Placeholder 2"/>
          <p:cNvSpPr>
            <a:spLocks noGrp="1"/>
          </p:cNvSpPr>
          <p:nvPr>
            <p:ph idx="1"/>
          </p:nvPr>
        </p:nvSpPr>
        <p:spPr/>
        <p:txBody>
          <a:bodyPr/>
          <a:lstStyle/>
          <a:p>
            <a:r>
              <a:rPr lang="en-US" dirty="0" smtClean="0"/>
              <a:t>Difference between basal and stimulated state</a:t>
            </a:r>
          </a:p>
          <a:p>
            <a:r>
              <a:rPr lang="en-US" dirty="0" smtClean="0"/>
              <a:t>A way to stimulate – effectors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124200"/>
            <a:ext cx="5638800" cy="35098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3678803"/>
            <a:ext cx="1905000" cy="923330"/>
          </a:xfrm>
          <a:prstGeom prst="rect">
            <a:avLst/>
          </a:prstGeom>
          <a:noFill/>
        </p:spPr>
        <p:txBody>
          <a:bodyPr wrap="square" rtlCol="0">
            <a:spAutoFit/>
          </a:bodyPr>
          <a:lstStyle/>
          <a:p>
            <a:r>
              <a:rPr lang="en-US" b="1" dirty="0" smtClean="0"/>
              <a:t>Basal activity too high: no change in activity</a:t>
            </a:r>
            <a:endParaRPr lang="en-US" b="1" dirty="0"/>
          </a:p>
        </p:txBody>
      </p:sp>
      <p:sp>
        <p:nvSpPr>
          <p:cNvPr id="6" name="TextBox 5"/>
          <p:cNvSpPr txBox="1"/>
          <p:nvPr/>
        </p:nvSpPr>
        <p:spPr>
          <a:xfrm>
            <a:off x="7180943" y="5323114"/>
            <a:ext cx="1752600" cy="1200329"/>
          </a:xfrm>
          <a:prstGeom prst="rect">
            <a:avLst/>
          </a:prstGeom>
          <a:noFill/>
        </p:spPr>
        <p:txBody>
          <a:bodyPr wrap="square" rtlCol="0">
            <a:spAutoFit/>
          </a:bodyPr>
          <a:lstStyle/>
          <a:p>
            <a:r>
              <a:rPr lang="en-US" b="1" dirty="0" smtClean="0"/>
              <a:t>Stimulation is ineffective: no way to get a response</a:t>
            </a:r>
            <a:endParaRPr lang="en-US" b="1" dirty="0"/>
          </a:p>
        </p:txBody>
      </p:sp>
    </p:spTree>
    <p:extLst>
      <p:ext uri="{BB962C8B-B14F-4D97-AF65-F5344CB8AC3E}">
        <p14:creationId xmlns:p14="http://schemas.microsoft.com/office/powerpoint/2010/main" val="4084401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485900" y="88758"/>
            <a:ext cx="6172200" cy="1143000"/>
          </a:xfrm>
        </p:spPr>
        <p:txBody>
          <a:bodyPr>
            <a:normAutofit fontScale="90000"/>
          </a:bodyPr>
          <a:lstStyle/>
          <a:p>
            <a:pPr eaLnBrk="1" hangingPunct="1"/>
            <a:r>
              <a:rPr lang="en-US" b="1" dirty="0" smtClean="0"/>
              <a:t>Smooth </a:t>
            </a:r>
            <a:r>
              <a:rPr lang="en-US" b="1" dirty="0" err="1" smtClean="0"/>
              <a:t>vs</a:t>
            </a:r>
            <a:r>
              <a:rPr lang="en-US" b="1" dirty="0" smtClean="0"/>
              <a:t> Skeletal Muscle</a:t>
            </a:r>
          </a:p>
        </p:txBody>
      </p:sp>
      <p:pic>
        <p:nvPicPr>
          <p:cNvPr id="59395" name="Picture 2"/>
          <p:cNvPicPr>
            <a:picLocks noChangeAspect="1" noChangeArrowheads="1"/>
          </p:cNvPicPr>
          <p:nvPr/>
        </p:nvPicPr>
        <p:blipFill>
          <a:blip r:embed="rId2" cstate="print"/>
          <a:srcRect/>
          <a:stretch>
            <a:fillRect/>
          </a:stretch>
        </p:blipFill>
        <p:spPr bwMode="auto">
          <a:xfrm>
            <a:off x="27709" y="4021138"/>
            <a:ext cx="3943350" cy="2836862"/>
          </a:xfrm>
          <a:prstGeom prst="rect">
            <a:avLst/>
          </a:prstGeom>
          <a:noFill/>
          <a:ln w="9525">
            <a:noFill/>
            <a:miter lim="800000"/>
            <a:headEnd/>
            <a:tailEnd/>
          </a:ln>
        </p:spPr>
      </p:pic>
      <p:pic>
        <p:nvPicPr>
          <p:cNvPr id="59396" name="Picture 2"/>
          <p:cNvPicPr>
            <a:picLocks noChangeAspect="1" noChangeArrowheads="1"/>
          </p:cNvPicPr>
          <p:nvPr/>
        </p:nvPicPr>
        <p:blipFill>
          <a:blip r:embed="rId3" cstate="print"/>
          <a:srcRect/>
          <a:stretch>
            <a:fillRect/>
          </a:stretch>
        </p:blipFill>
        <p:spPr bwMode="auto">
          <a:xfrm>
            <a:off x="4514850" y="3963988"/>
            <a:ext cx="4400550" cy="2894012"/>
          </a:xfrm>
          <a:prstGeom prst="rect">
            <a:avLst/>
          </a:prstGeom>
          <a:noFill/>
          <a:ln w="9525">
            <a:noFill/>
            <a:miter lim="800000"/>
            <a:headEnd/>
            <a:tailEnd/>
          </a:ln>
        </p:spPr>
      </p:pic>
      <p:sp>
        <p:nvSpPr>
          <p:cNvPr id="59397" name="Content Placeholder 2"/>
          <p:cNvSpPr>
            <a:spLocks noGrp="1"/>
          </p:cNvSpPr>
          <p:nvPr>
            <p:ph idx="1"/>
          </p:nvPr>
        </p:nvSpPr>
        <p:spPr>
          <a:xfrm>
            <a:off x="152400" y="1259422"/>
            <a:ext cx="8763000" cy="2612959"/>
          </a:xfrm>
        </p:spPr>
        <p:txBody>
          <a:bodyPr>
            <a:normAutofit/>
          </a:bodyPr>
          <a:lstStyle/>
          <a:p>
            <a:pPr eaLnBrk="1" hangingPunct="1"/>
            <a:r>
              <a:rPr lang="en-US" sz="2400" dirty="0"/>
              <a:t>Smooth muscle contraction and relaxation has a much longer duration than skeletal due to the activation mechanism</a:t>
            </a:r>
          </a:p>
          <a:p>
            <a:pPr eaLnBrk="1" hangingPunct="1"/>
            <a:r>
              <a:rPr lang="en-US" sz="2400" b="1" dirty="0"/>
              <a:t>Skeletal</a:t>
            </a:r>
            <a:r>
              <a:rPr lang="en-US" sz="2400" dirty="0"/>
              <a:t>: </a:t>
            </a:r>
            <a:r>
              <a:rPr lang="en-US" sz="2400" dirty="0" smtClean="0"/>
              <a:t>Ca</a:t>
            </a:r>
            <a:r>
              <a:rPr lang="en-US" sz="2400" baseline="30000" dirty="0"/>
              <a:t>2</a:t>
            </a:r>
            <a:r>
              <a:rPr lang="en-US" sz="2400" baseline="30000" dirty="0" smtClean="0"/>
              <a:t>+</a:t>
            </a:r>
            <a:r>
              <a:rPr lang="en-US" sz="2400" dirty="0" smtClean="0"/>
              <a:t> </a:t>
            </a:r>
            <a:r>
              <a:rPr lang="en-US" sz="2400" dirty="0"/>
              <a:t>displaces </a:t>
            </a:r>
            <a:r>
              <a:rPr lang="en-US" sz="2400" dirty="0" err="1"/>
              <a:t>tropomyosin</a:t>
            </a:r>
            <a:r>
              <a:rPr lang="en-US" sz="2400" dirty="0"/>
              <a:t> to allow actin/myosin interaction (fast)</a:t>
            </a:r>
          </a:p>
          <a:p>
            <a:pPr eaLnBrk="1" hangingPunct="1"/>
            <a:r>
              <a:rPr lang="en-US" sz="2400" b="1" dirty="0"/>
              <a:t>Smooth</a:t>
            </a:r>
            <a:r>
              <a:rPr lang="en-US" sz="2400" dirty="0"/>
              <a:t>: </a:t>
            </a:r>
            <a:r>
              <a:rPr lang="en-US" sz="2400" dirty="0" smtClean="0"/>
              <a:t>Ca</a:t>
            </a:r>
            <a:r>
              <a:rPr lang="en-US" sz="2400" baseline="30000" dirty="0" smtClean="0"/>
              <a:t>2+</a:t>
            </a:r>
            <a:r>
              <a:rPr lang="en-US" sz="2400" dirty="0" smtClean="0"/>
              <a:t> </a:t>
            </a:r>
            <a:r>
              <a:rPr lang="en-US" sz="2400" dirty="0"/>
              <a:t>causes a series of signaling events that leads to phosphorylation of MLC which can then bind actin (slow)</a:t>
            </a:r>
          </a:p>
          <a:p>
            <a:pPr eaLnBrk="1" hangingPunct="1"/>
            <a:endParaRPr lang="en-US" dirty="0" smtClean="0"/>
          </a:p>
        </p:txBody>
      </p:sp>
    </p:spTree>
    <p:extLst>
      <p:ext uri="{BB962C8B-B14F-4D97-AF65-F5344CB8AC3E}">
        <p14:creationId xmlns:p14="http://schemas.microsoft.com/office/powerpoint/2010/main" val="927884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57778"/>
            <a:ext cx="6172200" cy="1143000"/>
          </a:xfrm>
        </p:spPr>
        <p:txBody>
          <a:bodyPr/>
          <a:lstStyle/>
          <a:p>
            <a:r>
              <a:rPr lang="en-US" b="1" dirty="0" smtClean="0"/>
              <a:t>Smooth Muscle: MLCK</a:t>
            </a:r>
            <a:endParaRPr lang="en-US" b="1" dirty="0"/>
          </a:p>
        </p:txBody>
      </p:sp>
      <p:sp>
        <p:nvSpPr>
          <p:cNvPr id="3" name="Content Placeholder 2"/>
          <p:cNvSpPr>
            <a:spLocks noGrp="1"/>
          </p:cNvSpPr>
          <p:nvPr>
            <p:ph idx="1"/>
          </p:nvPr>
        </p:nvSpPr>
        <p:spPr>
          <a:xfrm>
            <a:off x="4825382" y="1383341"/>
            <a:ext cx="3937617" cy="4523848"/>
          </a:xfrm>
        </p:spPr>
        <p:txBody>
          <a:bodyPr>
            <a:normAutofit fontScale="92500"/>
          </a:bodyPr>
          <a:lstStyle/>
          <a:p>
            <a:r>
              <a:rPr lang="en-US" dirty="0" smtClean="0"/>
              <a:t>Myosin must be phosphorylated to bind actin</a:t>
            </a:r>
          </a:p>
          <a:p>
            <a:r>
              <a:rPr lang="en-US" dirty="0" smtClean="0"/>
              <a:t>MLCK</a:t>
            </a:r>
          </a:p>
          <a:p>
            <a:pPr lvl="1"/>
            <a:r>
              <a:rPr lang="en-US" dirty="0" err="1" smtClean="0"/>
              <a:t>Kinase</a:t>
            </a:r>
            <a:r>
              <a:rPr lang="en-US" dirty="0" smtClean="0"/>
              <a:t> for MLC</a:t>
            </a:r>
          </a:p>
          <a:p>
            <a:pPr lvl="1"/>
            <a:r>
              <a:rPr lang="en-US" dirty="0" smtClean="0"/>
              <a:t>requires Ca</a:t>
            </a:r>
            <a:r>
              <a:rPr lang="en-US" baseline="30000" dirty="0" smtClean="0"/>
              <a:t>2+</a:t>
            </a:r>
            <a:endParaRPr lang="en-US" dirty="0" smtClean="0"/>
          </a:p>
          <a:p>
            <a:r>
              <a:rPr lang="en-US" dirty="0" smtClean="0"/>
              <a:t>Relaxation </a:t>
            </a:r>
            <a:r>
              <a:rPr lang="en-US" dirty="0" smtClean="0">
                <a:sym typeface="Wingdings"/>
              </a:rPr>
              <a:t> need to turn on phosphatase to inactivate myosin</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52401" y="1429810"/>
            <a:ext cx="4504278" cy="4477378"/>
          </a:xfrm>
          <a:prstGeom prst="rect">
            <a:avLst/>
          </a:prstGeom>
          <a:noFill/>
          <a:ln w="9525">
            <a:noFill/>
            <a:miter lim="800000"/>
            <a:headEnd/>
            <a:tailEnd/>
          </a:ln>
        </p:spPr>
      </p:pic>
    </p:spTree>
    <p:extLst>
      <p:ext uri="{BB962C8B-B14F-4D97-AF65-F5344CB8AC3E}">
        <p14:creationId xmlns:p14="http://schemas.microsoft.com/office/powerpoint/2010/main" val="432363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6219" y="1954213"/>
            <a:ext cx="2214563" cy="411638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5" name="Oval 4"/>
          <p:cNvSpPr>
            <a:spLocks noChangeArrowheads="1"/>
          </p:cNvSpPr>
          <p:nvPr/>
        </p:nvSpPr>
        <p:spPr bwMode="auto">
          <a:xfrm>
            <a:off x="764382" y="2533650"/>
            <a:ext cx="7620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6" name="Text Box 5"/>
          <p:cNvSpPr txBox="1">
            <a:spLocks noChangeArrowheads="1"/>
          </p:cNvSpPr>
          <p:nvPr/>
        </p:nvSpPr>
        <p:spPr bwMode="auto">
          <a:xfrm>
            <a:off x="819944" y="2590800"/>
            <a:ext cx="735013"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NOS</a:t>
            </a:r>
          </a:p>
        </p:txBody>
      </p:sp>
      <p:sp>
        <p:nvSpPr>
          <p:cNvPr id="7" name="Text Box 6"/>
          <p:cNvSpPr txBox="1">
            <a:spLocks noChangeArrowheads="1"/>
          </p:cNvSpPr>
          <p:nvPr/>
        </p:nvSpPr>
        <p:spPr bwMode="auto">
          <a:xfrm>
            <a:off x="383382" y="1997075"/>
            <a:ext cx="622300"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dirty="0" err="1">
                <a:solidFill>
                  <a:schemeClr val="tx1"/>
                </a:solidFill>
              </a:rPr>
              <a:t>Arg</a:t>
            </a:r>
            <a:endParaRPr lang="en-US" altLang="en-US" sz="2000" dirty="0">
              <a:solidFill>
                <a:schemeClr val="tx1"/>
              </a:solidFill>
            </a:endParaRPr>
          </a:p>
        </p:txBody>
      </p:sp>
      <p:sp>
        <p:nvSpPr>
          <p:cNvPr id="8" name="Line 7"/>
          <p:cNvSpPr>
            <a:spLocks noChangeShapeType="1"/>
          </p:cNvSpPr>
          <p:nvPr/>
        </p:nvSpPr>
        <p:spPr bwMode="auto">
          <a:xfrm>
            <a:off x="688182" y="2457450"/>
            <a:ext cx="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9" name="Text Box 8"/>
          <p:cNvSpPr txBox="1">
            <a:spLocks noChangeArrowheads="1"/>
          </p:cNvSpPr>
          <p:nvPr/>
        </p:nvSpPr>
        <p:spPr bwMode="auto">
          <a:xfrm>
            <a:off x="367507" y="3276600"/>
            <a:ext cx="565150"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NO</a:t>
            </a:r>
          </a:p>
        </p:txBody>
      </p:sp>
      <p:sp>
        <p:nvSpPr>
          <p:cNvPr id="10" name="Rectangle 9"/>
          <p:cNvSpPr>
            <a:spLocks noChangeArrowheads="1"/>
          </p:cNvSpPr>
          <p:nvPr/>
        </p:nvSpPr>
        <p:spPr bwMode="auto">
          <a:xfrm>
            <a:off x="2631282" y="1771650"/>
            <a:ext cx="6207918" cy="4572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11" name="Rectangle 10"/>
          <p:cNvSpPr>
            <a:spLocks noChangeArrowheads="1"/>
          </p:cNvSpPr>
          <p:nvPr/>
        </p:nvSpPr>
        <p:spPr bwMode="auto">
          <a:xfrm>
            <a:off x="2783682" y="1958975"/>
            <a:ext cx="5826918" cy="411638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12" name="Line 11"/>
          <p:cNvSpPr>
            <a:spLocks noChangeShapeType="1"/>
          </p:cNvSpPr>
          <p:nvPr/>
        </p:nvSpPr>
        <p:spPr bwMode="auto">
          <a:xfrm>
            <a:off x="992982" y="3524250"/>
            <a:ext cx="2133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13" name="Oval 12"/>
          <p:cNvSpPr>
            <a:spLocks noChangeArrowheads="1"/>
          </p:cNvSpPr>
          <p:nvPr/>
        </p:nvSpPr>
        <p:spPr bwMode="auto">
          <a:xfrm>
            <a:off x="3617695" y="3257550"/>
            <a:ext cx="7620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14" name="Text Box 13"/>
          <p:cNvSpPr txBox="1">
            <a:spLocks noChangeArrowheads="1"/>
          </p:cNvSpPr>
          <p:nvPr/>
        </p:nvSpPr>
        <p:spPr bwMode="auto">
          <a:xfrm>
            <a:off x="3639920" y="3314700"/>
            <a:ext cx="706437"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dirty="0" err="1">
                <a:solidFill>
                  <a:schemeClr val="tx1"/>
                </a:solidFill>
              </a:rPr>
              <a:t>sGC</a:t>
            </a:r>
            <a:endParaRPr lang="en-US" altLang="en-US" sz="2000" dirty="0">
              <a:solidFill>
                <a:schemeClr val="tx1"/>
              </a:solidFill>
            </a:endParaRPr>
          </a:p>
        </p:txBody>
      </p:sp>
      <p:sp>
        <p:nvSpPr>
          <p:cNvPr id="15" name="Text Box 14"/>
          <p:cNvSpPr txBox="1">
            <a:spLocks noChangeArrowheads="1"/>
          </p:cNvSpPr>
          <p:nvPr/>
        </p:nvSpPr>
        <p:spPr bwMode="auto">
          <a:xfrm>
            <a:off x="4166970" y="2698750"/>
            <a:ext cx="706437"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GTP</a:t>
            </a:r>
          </a:p>
        </p:txBody>
      </p:sp>
      <p:sp>
        <p:nvSpPr>
          <p:cNvPr id="16" name="Line 15"/>
          <p:cNvSpPr>
            <a:spLocks noChangeShapeType="1"/>
          </p:cNvSpPr>
          <p:nvPr/>
        </p:nvSpPr>
        <p:spPr bwMode="auto">
          <a:xfrm>
            <a:off x="4471770" y="3159125"/>
            <a:ext cx="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17" name="Text Box 16"/>
          <p:cNvSpPr txBox="1">
            <a:spLocks noChangeArrowheads="1"/>
          </p:cNvSpPr>
          <p:nvPr/>
        </p:nvSpPr>
        <p:spPr bwMode="auto">
          <a:xfrm>
            <a:off x="4024095" y="3978275"/>
            <a:ext cx="903287"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cGMP</a:t>
            </a:r>
          </a:p>
        </p:txBody>
      </p:sp>
      <p:sp>
        <p:nvSpPr>
          <p:cNvPr id="18" name="Line 17"/>
          <p:cNvSpPr>
            <a:spLocks noChangeShapeType="1"/>
          </p:cNvSpPr>
          <p:nvPr/>
        </p:nvSpPr>
        <p:spPr bwMode="auto">
          <a:xfrm>
            <a:off x="4475738" y="4384675"/>
            <a:ext cx="0" cy="11810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20" name="Text Box 19"/>
          <p:cNvSpPr txBox="1">
            <a:spLocks noChangeArrowheads="1"/>
          </p:cNvSpPr>
          <p:nvPr/>
        </p:nvSpPr>
        <p:spPr bwMode="auto">
          <a:xfrm>
            <a:off x="4189195" y="5543490"/>
            <a:ext cx="70724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dirty="0" smtClean="0">
                <a:solidFill>
                  <a:schemeClr val="tx1"/>
                </a:solidFill>
              </a:rPr>
              <a:t>Ca</a:t>
            </a:r>
            <a:r>
              <a:rPr lang="en-US" altLang="en-US" sz="2000" baseline="30000" dirty="0" smtClean="0">
                <a:solidFill>
                  <a:schemeClr val="tx1"/>
                </a:solidFill>
              </a:rPr>
              <a:t>2+</a:t>
            </a:r>
            <a:endParaRPr lang="en-US" altLang="en-US" sz="2000" dirty="0">
              <a:solidFill>
                <a:schemeClr val="tx1"/>
              </a:solidFill>
            </a:endParaRPr>
          </a:p>
        </p:txBody>
      </p:sp>
      <p:sp>
        <p:nvSpPr>
          <p:cNvPr id="22" name="Text Box 21"/>
          <p:cNvSpPr txBox="1">
            <a:spLocks noChangeArrowheads="1"/>
          </p:cNvSpPr>
          <p:nvPr/>
        </p:nvSpPr>
        <p:spPr bwMode="auto">
          <a:xfrm>
            <a:off x="1754981" y="2141970"/>
            <a:ext cx="70724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dirty="0" smtClean="0">
                <a:solidFill>
                  <a:schemeClr val="tx1"/>
                </a:solidFill>
              </a:rPr>
              <a:t>Ca</a:t>
            </a:r>
            <a:r>
              <a:rPr lang="en-US" altLang="en-US" sz="2000" baseline="30000" dirty="0" smtClean="0">
                <a:solidFill>
                  <a:schemeClr val="tx1"/>
                </a:solidFill>
              </a:rPr>
              <a:t>2+</a:t>
            </a:r>
            <a:endParaRPr lang="en-US" altLang="en-US" sz="2000" dirty="0">
              <a:solidFill>
                <a:schemeClr val="tx1"/>
              </a:solidFill>
            </a:endParaRPr>
          </a:p>
        </p:txBody>
      </p:sp>
      <p:sp>
        <p:nvSpPr>
          <p:cNvPr id="23" name="Line 22"/>
          <p:cNvSpPr>
            <a:spLocks noChangeShapeType="1"/>
          </p:cNvSpPr>
          <p:nvPr/>
        </p:nvSpPr>
        <p:spPr bwMode="auto">
          <a:xfrm>
            <a:off x="1662765" y="2127250"/>
            <a:ext cx="0" cy="4064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24" name="Text Box 23"/>
          <p:cNvSpPr txBox="1">
            <a:spLocks noChangeArrowheads="1"/>
          </p:cNvSpPr>
          <p:nvPr/>
        </p:nvSpPr>
        <p:spPr bwMode="auto">
          <a:xfrm>
            <a:off x="3124200" y="3276600"/>
            <a:ext cx="565150"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NO</a:t>
            </a:r>
          </a:p>
        </p:txBody>
      </p:sp>
      <p:sp>
        <p:nvSpPr>
          <p:cNvPr id="25" name="Line 24"/>
          <p:cNvSpPr>
            <a:spLocks noChangeShapeType="1"/>
          </p:cNvSpPr>
          <p:nvPr/>
        </p:nvSpPr>
        <p:spPr bwMode="auto">
          <a:xfrm flipH="1">
            <a:off x="1602582" y="2538845"/>
            <a:ext cx="304800" cy="22340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26" name="Text Box 25"/>
          <p:cNvSpPr txBox="1">
            <a:spLocks noChangeArrowheads="1"/>
          </p:cNvSpPr>
          <p:nvPr/>
        </p:nvSpPr>
        <p:spPr bwMode="auto">
          <a:xfrm>
            <a:off x="472281" y="909926"/>
            <a:ext cx="1722437"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dirty="0">
                <a:solidFill>
                  <a:schemeClr val="tx1"/>
                </a:solidFill>
              </a:rPr>
              <a:t>Endothelium</a:t>
            </a:r>
          </a:p>
        </p:txBody>
      </p:sp>
      <p:sp>
        <p:nvSpPr>
          <p:cNvPr id="27" name="Text Box 26"/>
          <p:cNvSpPr txBox="1">
            <a:spLocks noChangeArrowheads="1"/>
          </p:cNvSpPr>
          <p:nvPr/>
        </p:nvSpPr>
        <p:spPr bwMode="auto">
          <a:xfrm>
            <a:off x="4704953" y="1306801"/>
            <a:ext cx="2060575"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dirty="0">
                <a:solidFill>
                  <a:schemeClr val="tx1"/>
                </a:solidFill>
              </a:rPr>
              <a:t>Smooth Muscle</a:t>
            </a:r>
          </a:p>
        </p:txBody>
      </p:sp>
      <p:sp>
        <p:nvSpPr>
          <p:cNvPr id="28" name="Text Box 27"/>
          <p:cNvSpPr txBox="1">
            <a:spLocks noChangeArrowheads="1"/>
          </p:cNvSpPr>
          <p:nvPr/>
        </p:nvSpPr>
        <p:spPr bwMode="auto">
          <a:xfrm>
            <a:off x="2102862" y="34636"/>
            <a:ext cx="4714875" cy="5191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800">
                <a:solidFill>
                  <a:schemeClr val="tx1"/>
                </a:solidFill>
              </a:rPr>
              <a:t>Smooth Muscle Relaxation</a:t>
            </a:r>
          </a:p>
        </p:txBody>
      </p:sp>
      <p:sp>
        <p:nvSpPr>
          <p:cNvPr id="29" name="Rectangle 28"/>
          <p:cNvSpPr>
            <a:spLocks noChangeArrowheads="1"/>
          </p:cNvSpPr>
          <p:nvPr/>
        </p:nvSpPr>
        <p:spPr bwMode="auto">
          <a:xfrm>
            <a:off x="76200" y="1771650"/>
            <a:ext cx="2514600" cy="4572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30" name="Line 22"/>
          <p:cNvSpPr>
            <a:spLocks noChangeShapeType="1"/>
          </p:cNvSpPr>
          <p:nvPr/>
        </p:nvSpPr>
        <p:spPr bwMode="auto">
          <a:xfrm>
            <a:off x="3843913" y="3978275"/>
            <a:ext cx="0" cy="4064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31" name="Line 22"/>
          <p:cNvSpPr>
            <a:spLocks noChangeShapeType="1"/>
          </p:cNvSpPr>
          <p:nvPr/>
        </p:nvSpPr>
        <p:spPr bwMode="auto">
          <a:xfrm flipV="1">
            <a:off x="3947970" y="5546665"/>
            <a:ext cx="0" cy="3937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37" name="TextBox 36"/>
          <p:cNvSpPr txBox="1"/>
          <p:nvPr/>
        </p:nvSpPr>
        <p:spPr>
          <a:xfrm>
            <a:off x="5125991" y="4275859"/>
            <a:ext cx="1142300" cy="954107"/>
          </a:xfrm>
          <a:prstGeom prst="rect">
            <a:avLst/>
          </a:prstGeom>
          <a:noFill/>
        </p:spPr>
        <p:txBody>
          <a:bodyPr wrap="none" rtlCol="0">
            <a:spAutoFit/>
          </a:bodyPr>
          <a:lstStyle/>
          <a:p>
            <a:pPr algn="ctr"/>
            <a:r>
              <a:rPr lang="en-US" sz="2800" b="1" dirty="0" smtClean="0"/>
              <a:t>MLC</a:t>
            </a:r>
          </a:p>
          <a:p>
            <a:pPr algn="ctr"/>
            <a:r>
              <a:rPr lang="en-US" sz="2800" b="1" dirty="0" smtClean="0"/>
              <a:t>(relax)</a:t>
            </a:r>
            <a:endParaRPr lang="en-US" sz="2800" b="1" dirty="0"/>
          </a:p>
        </p:txBody>
      </p:sp>
      <p:sp>
        <p:nvSpPr>
          <p:cNvPr id="38" name="TextBox 37"/>
          <p:cNvSpPr txBox="1"/>
          <p:nvPr/>
        </p:nvSpPr>
        <p:spPr>
          <a:xfrm>
            <a:off x="7255171" y="4267200"/>
            <a:ext cx="1428724" cy="830997"/>
          </a:xfrm>
          <a:prstGeom prst="rect">
            <a:avLst/>
          </a:prstGeom>
          <a:noFill/>
        </p:spPr>
        <p:txBody>
          <a:bodyPr wrap="none" rtlCol="0">
            <a:spAutoFit/>
          </a:bodyPr>
          <a:lstStyle/>
          <a:p>
            <a:pPr algn="ctr"/>
            <a:r>
              <a:rPr lang="en-US" sz="2400" b="1" dirty="0"/>
              <a:t>p</a:t>
            </a:r>
            <a:r>
              <a:rPr lang="en-US" sz="2400" b="1" dirty="0" smtClean="0"/>
              <a:t>-MLC</a:t>
            </a:r>
          </a:p>
          <a:p>
            <a:pPr algn="ctr"/>
            <a:r>
              <a:rPr lang="en-US" sz="2400" b="1" dirty="0" smtClean="0"/>
              <a:t>(contract)</a:t>
            </a:r>
            <a:endParaRPr lang="en-US" sz="2400" b="1" dirty="0"/>
          </a:p>
        </p:txBody>
      </p:sp>
      <p:cxnSp>
        <p:nvCxnSpPr>
          <p:cNvPr id="40" name="Straight Arrow Connector 39"/>
          <p:cNvCxnSpPr/>
          <p:nvPr/>
        </p:nvCxnSpPr>
        <p:spPr>
          <a:xfrm>
            <a:off x="6237479" y="4800600"/>
            <a:ext cx="105609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199073" y="4538987"/>
            <a:ext cx="1056098"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107438" y="5229966"/>
            <a:ext cx="1267078" cy="369332"/>
          </a:xfrm>
          <a:prstGeom prst="rect">
            <a:avLst/>
          </a:prstGeom>
          <a:noFill/>
        </p:spPr>
        <p:txBody>
          <a:bodyPr wrap="none" rtlCol="0">
            <a:spAutoFit/>
          </a:bodyPr>
          <a:lstStyle/>
          <a:p>
            <a:r>
              <a:rPr lang="en-US" b="1" dirty="0" smtClean="0"/>
              <a:t>MLC kinase</a:t>
            </a:r>
            <a:endParaRPr lang="en-US" b="1" dirty="0"/>
          </a:p>
        </p:txBody>
      </p:sp>
      <p:cxnSp>
        <p:nvCxnSpPr>
          <p:cNvPr id="44" name="Straight Connector 43"/>
          <p:cNvCxnSpPr/>
          <p:nvPr/>
        </p:nvCxnSpPr>
        <p:spPr>
          <a:xfrm flipV="1">
            <a:off x="4876800" y="5543489"/>
            <a:ext cx="1120943" cy="200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943600" y="5351129"/>
            <a:ext cx="76200" cy="384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125991" y="4209544"/>
            <a:ext cx="1111488" cy="11821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827995" y="3673475"/>
            <a:ext cx="1875065" cy="369332"/>
          </a:xfrm>
          <a:prstGeom prst="rect">
            <a:avLst/>
          </a:prstGeom>
          <a:noFill/>
        </p:spPr>
        <p:txBody>
          <a:bodyPr wrap="none" rtlCol="0">
            <a:spAutoFit/>
          </a:bodyPr>
          <a:lstStyle/>
          <a:p>
            <a:r>
              <a:rPr lang="en-US" b="1" dirty="0" smtClean="0"/>
              <a:t>MLC phosphatase</a:t>
            </a:r>
            <a:endParaRPr lang="en-US" b="1" dirty="0"/>
          </a:p>
        </p:txBody>
      </p:sp>
      <p:sp>
        <p:nvSpPr>
          <p:cNvPr id="51" name="Line 15"/>
          <p:cNvSpPr>
            <a:spLocks noChangeShapeType="1"/>
          </p:cNvSpPr>
          <p:nvPr/>
        </p:nvSpPr>
        <p:spPr bwMode="auto">
          <a:xfrm>
            <a:off x="6727122" y="4042807"/>
            <a:ext cx="0" cy="37737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52" name="Line 15"/>
          <p:cNvSpPr>
            <a:spLocks noChangeShapeType="1"/>
          </p:cNvSpPr>
          <p:nvPr/>
        </p:nvSpPr>
        <p:spPr bwMode="auto">
          <a:xfrm>
            <a:off x="6727122" y="4909512"/>
            <a:ext cx="0" cy="377370"/>
          </a:xfrm>
          <a:prstGeom prst="line">
            <a:avLst/>
          </a:prstGeom>
          <a:noFill/>
          <a:ln w="381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b="1">
              <a:latin typeface="Arial" charset="0"/>
            </a:endParaRPr>
          </a:p>
        </p:txBody>
      </p:sp>
      <p:sp>
        <p:nvSpPr>
          <p:cNvPr id="53" name="Line 17"/>
          <p:cNvSpPr>
            <a:spLocks noChangeShapeType="1"/>
          </p:cNvSpPr>
          <p:nvPr/>
        </p:nvSpPr>
        <p:spPr bwMode="auto">
          <a:xfrm flipV="1">
            <a:off x="4927381" y="3858141"/>
            <a:ext cx="807859" cy="19950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43" name="Text Box 6"/>
          <p:cNvSpPr txBox="1">
            <a:spLocks noChangeArrowheads="1"/>
          </p:cNvSpPr>
          <p:nvPr/>
        </p:nvSpPr>
        <p:spPr bwMode="auto">
          <a:xfrm>
            <a:off x="2153735" y="1157431"/>
            <a:ext cx="713657"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dirty="0" err="1" smtClean="0">
                <a:solidFill>
                  <a:schemeClr val="tx1"/>
                </a:solidFill>
              </a:rPr>
              <a:t>ACh</a:t>
            </a:r>
            <a:endParaRPr lang="en-US" altLang="en-US" sz="2000" dirty="0">
              <a:solidFill>
                <a:schemeClr val="tx1"/>
              </a:solidFill>
            </a:endParaRPr>
          </a:p>
        </p:txBody>
      </p:sp>
      <p:sp>
        <p:nvSpPr>
          <p:cNvPr id="46" name="Line 24"/>
          <p:cNvSpPr>
            <a:spLocks noChangeShapeType="1"/>
          </p:cNvSpPr>
          <p:nvPr/>
        </p:nvSpPr>
        <p:spPr bwMode="auto">
          <a:xfrm flipH="1">
            <a:off x="2108603" y="1659947"/>
            <a:ext cx="272546" cy="33712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199793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2" grpId="0" animBg="1"/>
      <p:bldP spid="13" grpId="0" animBg="1"/>
      <p:bldP spid="14" grpId="0"/>
      <p:bldP spid="15" grpId="0"/>
      <p:bldP spid="16" grpId="0" animBg="1"/>
      <p:bldP spid="17" grpId="0"/>
      <p:bldP spid="18" grpId="0" animBg="1"/>
      <p:bldP spid="20" grpId="0"/>
      <p:bldP spid="22" grpId="0"/>
      <p:bldP spid="23" grpId="0" animBg="1"/>
      <p:bldP spid="24" grpId="0"/>
      <p:bldP spid="25" grpId="0" animBg="1"/>
      <p:bldP spid="30" grpId="0" animBg="1"/>
      <p:bldP spid="31" grpId="0" animBg="1"/>
      <p:bldP spid="49" grpId="0" animBg="1"/>
      <p:bldP spid="53" grpId="0" animBg="1"/>
      <p:bldP spid="43" grpId="0"/>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Smooth muscle relaxation requires the endothelium</a:t>
            </a:r>
            <a:endParaRPr lang="en-US" dirty="0"/>
          </a:p>
        </p:txBody>
      </p:sp>
      <p:sp>
        <p:nvSpPr>
          <p:cNvPr id="3" name="Content Placeholder 2"/>
          <p:cNvSpPr>
            <a:spLocks noGrp="1"/>
          </p:cNvSpPr>
          <p:nvPr>
            <p:ph idx="1"/>
          </p:nvPr>
        </p:nvSpPr>
        <p:spPr>
          <a:xfrm>
            <a:off x="152400" y="1905000"/>
            <a:ext cx="3352800" cy="4525963"/>
          </a:xfrm>
        </p:spPr>
        <p:txBody>
          <a:bodyPr>
            <a:normAutofit lnSpcReduction="10000"/>
          </a:bodyPr>
          <a:lstStyle/>
          <a:p>
            <a:r>
              <a:rPr lang="en-US" dirty="0" smtClean="0">
                <a:latin typeface="Calibri"/>
              </a:rPr>
              <a:t>↑ Ca</a:t>
            </a:r>
            <a:r>
              <a:rPr lang="en-US" baseline="30000" dirty="0" smtClean="0">
                <a:latin typeface="Calibri"/>
              </a:rPr>
              <a:t>2+</a:t>
            </a:r>
            <a:r>
              <a:rPr lang="en-US" dirty="0" smtClean="0">
                <a:latin typeface="Calibri"/>
              </a:rPr>
              <a:t> → NOS</a:t>
            </a:r>
          </a:p>
          <a:p>
            <a:r>
              <a:rPr lang="en-US" dirty="0" smtClean="0">
                <a:latin typeface="Calibri"/>
              </a:rPr>
              <a:t>Can’t do this in smooth muscle: Ca</a:t>
            </a:r>
            <a:r>
              <a:rPr lang="en-US" baseline="30000" dirty="0" smtClean="0">
                <a:latin typeface="Calibri"/>
              </a:rPr>
              <a:t>2+</a:t>
            </a:r>
            <a:r>
              <a:rPr lang="en-US" dirty="0" smtClean="0">
                <a:latin typeface="Calibri"/>
              </a:rPr>
              <a:t> causes contraction</a:t>
            </a:r>
          </a:p>
          <a:p>
            <a:r>
              <a:rPr lang="en-US" dirty="0" smtClean="0">
                <a:latin typeface="Calibri"/>
              </a:rPr>
              <a:t>NO generated in endothelium diffuses into smooth muscle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447800"/>
            <a:ext cx="5346700" cy="5202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392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855"/>
            <a:ext cx="8534400" cy="4525963"/>
          </a:xfrm>
        </p:spPr>
        <p:txBody>
          <a:bodyPr/>
          <a:lstStyle/>
          <a:p>
            <a:pPr marL="0" indent="0">
              <a:buNone/>
            </a:pPr>
            <a:r>
              <a:rPr lang="en-US" dirty="0"/>
              <a:t>4. (10 </a:t>
            </a:r>
            <a:r>
              <a:rPr lang="en-US" dirty="0" err="1"/>
              <a:t>pts</a:t>
            </a:r>
            <a:r>
              <a:rPr lang="en-US" dirty="0"/>
              <a:t>) Your competitor tells you he generated a novel mouse model where the acetylcholine receptor is not expressed in the endothelium but is now expressed in smooth muscle.  The mice die quickly of severe hypertension.  Can you give him TWO reasons why this result occurred?</a:t>
            </a:r>
          </a:p>
        </p:txBody>
      </p:sp>
      <p:sp>
        <p:nvSpPr>
          <p:cNvPr id="5" name="TextBox 4"/>
          <p:cNvSpPr txBox="1"/>
          <p:nvPr/>
        </p:nvSpPr>
        <p:spPr>
          <a:xfrm>
            <a:off x="381000" y="4495800"/>
            <a:ext cx="800100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Ca</a:t>
            </a:r>
            <a:r>
              <a:rPr lang="en-US" sz="2800" baseline="30000" dirty="0" smtClean="0"/>
              <a:t>2+</a:t>
            </a:r>
            <a:r>
              <a:rPr lang="en-US" sz="2800" dirty="0" smtClean="0"/>
              <a:t> increase in smooth muscle causes contraction.</a:t>
            </a:r>
          </a:p>
          <a:p>
            <a:pPr marL="285750" indent="-285750">
              <a:buFont typeface="Arial" panose="020B0604020202020204" pitchFamily="34" charset="0"/>
              <a:buChar char="•"/>
            </a:pPr>
            <a:r>
              <a:rPr lang="en-US" sz="2800" dirty="0" smtClean="0"/>
              <a:t>NO is generated in the endothelium. No </a:t>
            </a:r>
            <a:r>
              <a:rPr lang="en-US" sz="2800" dirty="0" err="1" smtClean="0"/>
              <a:t>NO</a:t>
            </a:r>
            <a:r>
              <a:rPr lang="en-US" sz="2800" dirty="0" smtClean="0"/>
              <a:t>, less smooth muscle relaxation.</a:t>
            </a:r>
            <a:endParaRPr lang="en-US" sz="2800" dirty="0"/>
          </a:p>
        </p:txBody>
      </p:sp>
    </p:spTree>
    <p:extLst>
      <p:ext uri="{BB962C8B-B14F-4D97-AF65-F5344CB8AC3E}">
        <p14:creationId xmlns:p14="http://schemas.microsoft.com/office/powerpoint/2010/main" val="392361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to vision</a:t>
            </a:r>
            <a:endParaRPr lang="en-US" dirty="0"/>
          </a:p>
        </p:txBody>
      </p:sp>
      <p:sp>
        <p:nvSpPr>
          <p:cNvPr id="3" name="Content Placeholder 2"/>
          <p:cNvSpPr>
            <a:spLocks noGrp="1"/>
          </p:cNvSpPr>
          <p:nvPr>
            <p:ph idx="1"/>
          </p:nvPr>
        </p:nvSpPr>
        <p:spPr>
          <a:xfrm>
            <a:off x="1066800" y="1600200"/>
            <a:ext cx="6324600" cy="4525963"/>
          </a:xfrm>
        </p:spPr>
        <p:txBody>
          <a:bodyPr>
            <a:normAutofit/>
          </a:bodyPr>
          <a:lstStyle/>
          <a:p>
            <a:r>
              <a:rPr lang="en-US" dirty="0" smtClean="0"/>
              <a:t>Light hits rod cell</a:t>
            </a:r>
          </a:p>
          <a:p>
            <a:r>
              <a:rPr lang="en-US" dirty="0" smtClean="0"/>
              <a:t>Signal transduction</a:t>
            </a:r>
          </a:p>
          <a:p>
            <a:r>
              <a:rPr lang="en-US" dirty="0" smtClean="0">
                <a:latin typeface="Calibri"/>
              </a:rPr>
              <a:t>Decrease in dark current</a:t>
            </a:r>
          </a:p>
          <a:p>
            <a:r>
              <a:rPr lang="en-US" dirty="0" smtClean="0">
                <a:latin typeface="Calibri"/>
              </a:rPr>
              <a:t>Hyperpolarization</a:t>
            </a:r>
          </a:p>
          <a:p>
            <a:r>
              <a:rPr lang="en-US" dirty="0" smtClean="0">
                <a:latin typeface="Calibri"/>
              </a:rPr>
              <a:t>Decrease in neurotransmission</a:t>
            </a:r>
          </a:p>
          <a:p>
            <a:r>
              <a:rPr lang="en-US" dirty="0" smtClean="0">
                <a:latin typeface="Calibri"/>
              </a:rPr>
              <a:t>Vision</a:t>
            </a:r>
            <a:endParaRPr lang="en-US" dirty="0"/>
          </a:p>
        </p:txBody>
      </p:sp>
    </p:spTree>
    <p:extLst>
      <p:ext uri="{BB962C8B-B14F-4D97-AF65-F5344CB8AC3E}">
        <p14:creationId xmlns:p14="http://schemas.microsoft.com/office/powerpoint/2010/main" val="1283160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itle 1"/>
          <p:cNvSpPr>
            <a:spLocks noGrp="1"/>
          </p:cNvSpPr>
          <p:nvPr>
            <p:ph type="title"/>
          </p:nvPr>
        </p:nvSpPr>
        <p:spPr>
          <a:xfrm>
            <a:off x="381000" y="26798"/>
            <a:ext cx="8001000" cy="917332"/>
          </a:xfrm>
        </p:spPr>
        <p:txBody>
          <a:bodyPr>
            <a:normAutofit/>
          </a:bodyPr>
          <a:lstStyle/>
          <a:p>
            <a:r>
              <a:rPr lang="en-US" b="1" dirty="0" smtClean="0"/>
              <a:t>NO activates soluble GC </a:t>
            </a:r>
            <a:r>
              <a:rPr lang="en-US" b="1" dirty="0" smtClean="0">
                <a:latin typeface="Calibri"/>
              </a:rPr>
              <a:t>→ </a:t>
            </a:r>
            <a:r>
              <a:rPr lang="en-US" b="1" dirty="0" err="1" smtClean="0">
                <a:latin typeface="Calibri"/>
              </a:rPr>
              <a:t>cGMP</a:t>
            </a:r>
            <a:endParaRPr lang="en-US" b="1" dirty="0" smtClean="0"/>
          </a:p>
        </p:txBody>
      </p:sp>
      <p:sp>
        <p:nvSpPr>
          <p:cNvPr id="54274" name="Content Placeholder 2"/>
          <p:cNvSpPr>
            <a:spLocks noGrp="1"/>
          </p:cNvSpPr>
          <p:nvPr>
            <p:ph idx="1"/>
          </p:nvPr>
        </p:nvSpPr>
        <p:spPr>
          <a:xfrm>
            <a:off x="173003" y="1524000"/>
            <a:ext cx="5172485" cy="3047998"/>
          </a:xfrm>
        </p:spPr>
        <p:txBody>
          <a:bodyPr>
            <a:normAutofit/>
          </a:bodyPr>
          <a:lstStyle/>
          <a:p>
            <a:r>
              <a:rPr lang="en-US" dirty="0" smtClean="0"/>
              <a:t>Ligand binds the Fe on the </a:t>
            </a:r>
            <a:r>
              <a:rPr lang="en-US" dirty="0" err="1" smtClean="0"/>
              <a:t>heme</a:t>
            </a:r>
            <a:r>
              <a:rPr lang="en-US" dirty="0" smtClean="0"/>
              <a:t> </a:t>
            </a:r>
            <a:r>
              <a:rPr lang="en-US" dirty="0" err="1" smtClean="0"/>
              <a:t>porphyrin</a:t>
            </a:r>
            <a:r>
              <a:rPr lang="en-US" dirty="0" smtClean="0"/>
              <a:t> ring</a:t>
            </a:r>
          </a:p>
          <a:p>
            <a:r>
              <a:rPr lang="en-US" dirty="0" smtClean="0"/>
              <a:t>Causes conformational change to activate the GC catalytic domain </a:t>
            </a:r>
            <a:r>
              <a:rPr lang="en-US" dirty="0" smtClean="0">
                <a:latin typeface="Calibri"/>
              </a:rPr>
              <a:t>→ </a:t>
            </a:r>
            <a:r>
              <a:rPr lang="en-US" dirty="0" err="1" smtClean="0">
                <a:latin typeface="Calibri"/>
              </a:rPr>
              <a:t>cGMP</a:t>
            </a:r>
            <a:endParaRPr lang="en-US" dirty="0" smtClean="0"/>
          </a:p>
          <a:p>
            <a:endParaRPr lang="en-US" dirty="0" smtClean="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8788" b="6636"/>
          <a:stretch/>
        </p:blipFill>
        <p:spPr bwMode="auto">
          <a:xfrm>
            <a:off x="6096000" y="1011313"/>
            <a:ext cx="2895600" cy="577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29091" t="75113" r="31602"/>
          <a:stretch/>
        </p:blipFill>
        <p:spPr bwMode="auto">
          <a:xfrm>
            <a:off x="962138" y="4773727"/>
            <a:ext cx="3594216" cy="15170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34901" y="6250072"/>
            <a:ext cx="818686" cy="400110"/>
          </a:xfrm>
          <a:prstGeom prst="rect">
            <a:avLst/>
          </a:prstGeom>
          <a:noFill/>
        </p:spPr>
        <p:txBody>
          <a:bodyPr wrap="none" rtlCol="0">
            <a:spAutoFit/>
          </a:bodyPr>
          <a:lstStyle/>
          <a:p>
            <a:r>
              <a:rPr lang="en-US" sz="2000" b="1" dirty="0" smtClean="0"/>
              <a:t>active</a:t>
            </a:r>
            <a:endParaRPr lang="en-US" sz="2000" b="1" dirty="0"/>
          </a:p>
        </p:txBody>
      </p:sp>
      <p:sp>
        <p:nvSpPr>
          <p:cNvPr id="9" name="TextBox 8"/>
          <p:cNvSpPr txBox="1"/>
          <p:nvPr/>
        </p:nvSpPr>
        <p:spPr>
          <a:xfrm>
            <a:off x="3552938" y="6250072"/>
            <a:ext cx="1019062" cy="400110"/>
          </a:xfrm>
          <a:prstGeom prst="rect">
            <a:avLst/>
          </a:prstGeom>
          <a:noFill/>
        </p:spPr>
        <p:txBody>
          <a:bodyPr wrap="none" rtlCol="0">
            <a:spAutoFit/>
          </a:bodyPr>
          <a:lstStyle/>
          <a:p>
            <a:r>
              <a:rPr lang="en-US" sz="2000" b="1" dirty="0" smtClean="0"/>
              <a:t>inactive</a:t>
            </a:r>
            <a:endParaRPr lang="en-US" sz="2000" b="1" dirty="0"/>
          </a:p>
        </p:txBody>
      </p:sp>
    </p:spTree>
    <p:extLst>
      <p:ext uri="{BB962C8B-B14F-4D97-AF65-F5344CB8AC3E}">
        <p14:creationId xmlns:p14="http://schemas.microsoft.com/office/powerpoint/2010/main" val="636431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1562100" y="4189412"/>
            <a:ext cx="1524000" cy="533400"/>
          </a:xfrm>
          <a:prstGeom prst="ellipse">
            <a:avLst/>
          </a:prstGeom>
          <a:gradFill rotWithShape="0">
            <a:gsLst>
              <a:gs pos="0">
                <a:srgbClr val="CA6EF6">
                  <a:alpha val="39000"/>
                </a:srgbClr>
              </a:gs>
              <a:gs pos="100000">
                <a:schemeClr val="accent2"/>
              </a:gs>
            </a:gsLst>
            <a:lin ang="5400000" scaled="1"/>
          </a:gradFill>
          <a:ln>
            <a:noFill/>
          </a:ln>
          <a:effectLst>
            <a:outerShdw dist="35921" dir="2700000" algn="ctr" rotWithShape="0">
              <a:srgbClr val="EF1F1D"/>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p>
        </p:txBody>
      </p:sp>
      <p:sp>
        <p:nvSpPr>
          <p:cNvPr id="5" name="Text Box 3"/>
          <p:cNvSpPr txBox="1">
            <a:spLocks noChangeArrowheads="1"/>
          </p:cNvSpPr>
          <p:nvPr/>
        </p:nvSpPr>
        <p:spPr bwMode="auto">
          <a:xfrm>
            <a:off x="4686300" y="2589212"/>
            <a:ext cx="838200" cy="458788"/>
          </a:xfrm>
          <a:prstGeom prst="rect">
            <a:avLst/>
          </a:prstGeom>
          <a:gradFill rotWithShape="0">
            <a:gsLst>
              <a:gs pos="0">
                <a:srgbClr val="EF1F1D"/>
              </a:gs>
              <a:gs pos="100000">
                <a:schemeClr val="bg1"/>
              </a:gs>
            </a:gsLst>
            <a:lin ang="540000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pPr eaLnBrk="0" hangingPunct="0"/>
            <a:r>
              <a:rPr lang="en-US" altLang="en-US">
                <a:solidFill>
                  <a:schemeClr val="tx1"/>
                </a:solidFill>
                <a:latin typeface="Book Antiqua Bold" pitchFamily="-60" charset="0"/>
              </a:rPr>
              <a:t>GTP</a:t>
            </a:r>
            <a:endParaRPr lang="en-US" altLang="en-US" b="0">
              <a:solidFill>
                <a:schemeClr val="tx1"/>
              </a:solidFill>
              <a:latin typeface="Times" pitchFamily="18" charset="0"/>
            </a:endParaRPr>
          </a:p>
        </p:txBody>
      </p:sp>
      <p:sp>
        <p:nvSpPr>
          <p:cNvPr id="6" name="Text Box 4"/>
          <p:cNvSpPr txBox="1">
            <a:spLocks noChangeArrowheads="1"/>
          </p:cNvSpPr>
          <p:nvPr/>
        </p:nvSpPr>
        <p:spPr bwMode="auto">
          <a:xfrm>
            <a:off x="4533900" y="4213225"/>
            <a:ext cx="1063625" cy="458787"/>
          </a:xfrm>
          <a:prstGeom prst="rect">
            <a:avLst/>
          </a:prstGeom>
          <a:gradFill rotWithShape="0">
            <a:gsLst>
              <a:gs pos="0">
                <a:schemeClr val="bg1"/>
              </a:gs>
              <a:gs pos="100000">
                <a:schemeClr val="hlink"/>
              </a:gs>
            </a:gsLst>
            <a:lin ang="540000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pPr eaLnBrk="0" hangingPunct="0"/>
            <a:r>
              <a:rPr lang="en-US" altLang="en-US">
                <a:solidFill>
                  <a:schemeClr val="tx1"/>
                </a:solidFill>
                <a:latin typeface="Book Antiqua Bold" pitchFamily="-60" charset="0"/>
              </a:rPr>
              <a:t>cGMP</a:t>
            </a:r>
            <a:endParaRPr lang="en-US" altLang="en-US" b="0">
              <a:solidFill>
                <a:schemeClr val="tx1"/>
              </a:solidFill>
              <a:latin typeface="Times" pitchFamily="18" charset="0"/>
            </a:endParaRPr>
          </a:p>
        </p:txBody>
      </p:sp>
      <p:sp>
        <p:nvSpPr>
          <p:cNvPr id="7" name="Text Box 5"/>
          <p:cNvSpPr txBox="1">
            <a:spLocks noChangeArrowheads="1"/>
          </p:cNvSpPr>
          <p:nvPr/>
        </p:nvSpPr>
        <p:spPr bwMode="auto">
          <a:xfrm>
            <a:off x="4610100" y="6018212"/>
            <a:ext cx="1143000" cy="458788"/>
          </a:xfrm>
          <a:prstGeom prst="rect">
            <a:avLst/>
          </a:prstGeom>
          <a:gradFill rotWithShape="0">
            <a:gsLst>
              <a:gs pos="0">
                <a:srgbClr val="5685E3"/>
              </a:gs>
              <a:gs pos="100000">
                <a:schemeClr val="bg1"/>
              </a:gs>
            </a:gsLst>
            <a:lin ang="540000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pPr algn="ctr" eaLnBrk="0" hangingPunct="0">
              <a:spcBef>
                <a:spcPct val="50000"/>
              </a:spcBef>
            </a:pPr>
            <a:r>
              <a:rPr lang="en-US" altLang="en-US">
                <a:solidFill>
                  <a:schemeClr val="tx1"/>
                </a:solidFill>
                <a:latin typeface="Book Antiqua Bold" pitchFamily="-60" charset="0"/>
              </a:rPr>
              <a:t>GMP</a:t>
            </a:r>
            <a:endParaRPr lang="en-US" altLang="en-US" b="0">
              <a:solidFill>
                <a:schemeClr val="tx1"/>
              </a:solidFill>
              <a:latin typeface="Book Antiqua Bold" pitchFamily="-60" charset="0"/>
            </a:endParaRPr>
          </a:p>
        </p:txBody>
      </p:sp>
      <p:sp>
        <p:nvSpPr>
          <p:cNvPr id="8" name="AutoShape 6"/>
          <p:cNvSpPr>
            <a:spLocks noChangeArrowheads="1"/>
          </p:cNvSpPr>
          <p:nvPr/>
        </p:nvSpPr>
        <p:spPr bwMode="auto">
          <a:xfrm>
            <a:off x="3086100" y="4265612"/>
            <a:ext cx="1295400" cy="381000"/>
          </a:xfrm>
          <a:prstGeom prst="leftArrow">
            <a:avLst>
              <a:gd name="adj1" fmla="val 50000"/>
              <a:gd name="adj2" fmla="val 85000"/>
            </a:avLst>
          </a:prstGeom>
          <a:gradFill rotWithShape="0">
            <a:gsLst>
              <a:gs pos="0">
                <a:schemeClr val="tx2"/>
              </a:gs>
              <a:gs pos="100000">
                <a:srgbClr val="1A7E4C"/>
              </a:gs>
            </a:gsLst>
            <a:lin ang="540000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p>
        </p:txBody>
      </p:sp>
      <p:sp>
        <p:nvSpPr>
          <p:cNvPr id="9" name="AutoShape 7"/>
          <p:cNvSpPr>
            <a:spLocks noChangeArrowheads="1"/>
          </p:cNvSpPr>
          <p:nvPr/>
        </p:nvSpPr>
        <p:spPr bwMode="auto">
          <a:xfrm>
            <a:off x="4914900" y="3122612"/>
            <a:ext cx="381000" cy="914400"/>
          </a:xfrm>
          <a:prstGeom prst="downArrow">
            <a:avLst>
              <a:gd name="adj1" fmla="val 50000"/>
              <a:gd name="adj2" fmla="val 60000"/>
            </a:avLst>
          </a:prstGeom>
          <a:gradFill rotWithShape="0">
            <a:gsLst>
              <a:gs pos="0">
                <a:srgbClr val="1A7E4C"/>
              </a:gs>
              <a:gs pos="100000">
                <a:srgbClr val="1A7E4C">
                  <a:gamma/>
                  <a:shade val="46275"/>
                  <a:invGamma/>
                </a:srgbClr>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p>
        </p:txBody>
      </p:sp>
      <p:sp>
        <p:nvSpPr>
          <p:cNvPr id="10" name="Text Box 8"/>
          <p:cNvSpPr txBox="1">
            <a:spLocks noChangeArrowheads="1"/>
          </p:cNvSpPr>
          <p:nvPr/>
        </p:nvSpPr>
        <p:spPr bwMode="auto">
          <a:xfrm>
            <a:off x="5600700" y="5103812"/>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pPr eaLnBrk="0" hangingPunct="0"/>
            <a:r>
              <a:rPr lang="en-US" altLang="en-US" i="1">
                <a:solidFill>
                  <a:srgbClr val="EE2236"/>
                </a:solidFill>
                <a:latin typeface="Times New Roman" pitchFamily="18" charset="0"/>
              </a:rPr>
              <a:t>PDE-5</a:t>
            </a:r>
            <a:endParaRPr lang="en-US" altLang="en-US" b="0">
              <a:solidFill>
                <a:schemeClr val="tx1"/>
              </a:solidFill>
              <a:latin typeface="Times" pitchFamily="18" charset="0"/>
            </a:endParaRPr>
          </a:p>
        </p:txBody>
      </p:sp>
      <p:sp>
        <p:nvSpPr>
          <p:cNvPr id="11" name="Rectangle 10"/>
          <p:cNvSpPr>
            <a:spLocks noChangeArrowheads="1"/>
          </p:cNvSpPr>
          <p:nvPr/>
        </p:nvSpPr>
        <p:spPr bwMode="auto">
          <a:xfrm>
            <a:off x="5448300" y="3351212"/>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pPr eaLnBrk="0" hangingPunct="0"/>
            <a:r>
              <a:rPr lang="en-US" altLang="en-US" i="1">
                <a:solidFill>
                  <a:srgbClr val="EE2236"/>
                </a:solidFill>
                <a:latin typeface="Times New Roman" pitchFamily="18" charset="0"/>
              </a:rPr>
              <a:t>G-cyclase</a:t>
            </a:r>
          </a:p>
        </p:txBody>
      </p:sp>
      <p:sp>
        <p:nvSpPr>
          <p:cNvPr id="12" name="AutoShape 10"/>
          <p:cNvSpPr>
            <a:spLocks noChangeArrowheads="1"/>
          </p:cNvSpPr>
          <p:nvPr/>
        </p:nvSpPr>
        <p:spPr bwMode="auto">
          <a:xfrm>
            <a:off x="2171700" y="4799012"/>
            <a:ext cx="457200" cy="1066800"/>
          </a:xfrm>
          <a:prstGeom prst="downArrow">
            <a:avLst>
              <a:gd name="adj1" fmla="val 50000"/>
              <a:gd name="adj2" fmla="val 58333"/>
            </a:avLst>
          </a:prstGeom>
          <a:gradFill rotWithShape="0">
            <a:gsLst>
              <a:gs pos="0">
                <a:srgbClr val="187534">
                  <a:gamma/>
                  <a:shade val="46275"/>
                  <a:invGamma/>
                </a:srgbClr>
              </a:gs>
              <a:gs pos="100000">
                <a:srgbClr val="187534"/>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p>
        </p:txBody>
      </p:sp>
      <p:sp>
        <p:nvSpPr>
          <p:cNvPr id="13" name="Rectangle 12"/>
          <p:cNvSpPr>
            <a:spLocks noChangeArrowheads="1"/>
          </p:cNvSpPr>
          <p:nvPr/>
        </p:nvSpPr>
        <p:spPr bwMode="auto">
          <a:xfrm>
            <a:off x="1638300" y="6018212"/>
            <a:ext cx="172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pPr eaLnBrk="0" hangingPunct="0"/>
            <a:r>
              <a:rPr lang="en-US" altLang="en-US" i="1">
                <a:solidFill>
                  <a:schemeClr val="tx1"/>
                </a:solidFill>
                <a:latin typeface="Palatino" pitchFamily="18" charset="0"/>
              </a:rPr>
              <a:t>Relaxation</a:t>
            </a:r>
            <a:endParaRPr lang="en-US" altLang="en-US">
              <a:solidFill>
                <a:schemeClr val="tx1"/>
              </a:solidFill>
              <a:latin typeface="Techno" pitchFamily="-60" charset="0"/>
            </a:endParaRPr>
          </a:p>
        </p:txBody>
      </p:sp>
      <p:sp>
        <p:nvSpPr>
          <p:cNvPr id="14" name="Line 12"/>
          <p:cNvSpPr>
            <a:spLocks noChangeShapeType="1"/>
          </p:cNvSpPr>
          <p:nvPr/>
        </p:nvSpPr>
        <p:spPr bwMode="auto">
          <a:xfrm flipH="1">
            <a:off x="6819900" y="5103812"/>
            <a:ext cx="0" cy="45720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p>
        </p:txBody>
      </p:sp>
      <p:sp>
        <p:nvSpPr>
          <p:cNvPr id="15" name="Line 13"/>
          <p:cNvSpPr>
            <a:spLocks noChangeShapeType="1"/>
          </p:cNvSpPr>
          <p:nvPr/>
        </p:nvSpPr>
        <p:spPr bwMode="auto">
          <a:xfrm>
            <a:off x="6819900" y="5332412"/>
            <a:ext cx="609600"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p>
        </p:txBody>
      </p:sp>
      <p:sp>
        <p:nvSpPr>
          <p:cNvPr id="16" name="Text Box 14"/>
          <p:cNvSpPr txBox="1">
            <a:spLocks noChangeArrowheads="1"/>
          </p:cNvSpPr>
          <p:nvPr/>
        </p:nvSpPr>
        <p:spPr bwMode="auto">
          <a:xfrm>
            <a:off x="7434263" y="5103812"/>
            <a:ext cx="121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pPr eaLnBrk="0" hangingPunct="0"/>
            <a:r>
              <a:rPr lang="en-US" altLang="en-US" sz="2000">
                <a:solidFill>
                  <a:schemeClr val="accent2"/>
                </a:solidFill>
                <a:latin typeface="Times New Roman" pitchFamily="18" charset="0"/>
              </a:rPr>
              <a:t>VIAGRA</a:t>
            </a:r>
            <a:endParaRPr lang="en-US" altLang="en-US" b="0">
              <a:solidFill>
                <a:schemeClr val="tx1"/>
              </a:solidFill>
              <a:latin typeface="Times" pitchFamily="18" charset="0"/>
            </a:endParaRPr>
          </a:p>
        </p:txBody>
      </p:sp>
      <p:pic>
        <p:nvPicPr>
          <p:cNvPr id="17"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827212"/>
            <a:ext cx="3352800" cy="2171700"/>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18"/>
          <p:cNvSpPr>
            <a:spLocks noChangeArrowheads="1"/>
          </p:cNvSpPr>
          <p:nvPr/>
        </p:nvSpPr>
        <p:spPr bwMode="auto">
          <a:xfrm>
            <a:off x="4914900" y="4951412"/>
            <a:ext cx="381000" cy="914400"/>
          </a:xfrm>
          <a:prstGeom prst="downArrow">
            <a:avLst>
              <a:gd name="adj1" fmla="val 50000"/>
              <a:gd name="adj2" fmla="val 60000"/>
            </a:avLst>
          </a:prstGeom>
          <a:gradFill rotWithShape="0">
            <a:gsLst>
              <a:gs pos="0">
                <a:srgbClr val="1A7E4C"/>
              </a:gs>
              <a:gs pos="100000">
                <a:srgbClr val="1A7E4C">
                  <a:gamma/>
                  <a:shade val="46275"/>
                  <a:invGamma/>
                </a:srgbClr>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p>
        </p:txBody>
      </p:sp>
      <p:sp>
        <p:nvSpPr>
          <p:cNvPr id="21" name="Line 19"/>
          <p:cNvSpPr>
            <a:spLocks noChangeShapeType="1"/>
          </p:cNvSpPr>
          <p:nvPr/>
        </p:nvSpPr>
        <p:spPr bwMode="auto">
          <a:xfrm>
            <a:off x="6896100" y="3579812"/>
            <a:ext cx="838200" cy="0"/>
          </a:xfrm>
          <a:prstGeom prst="line">
            <a:avLst/>
          </a:prstGeom>
          <a:noFill/>
          <a:ln w="5715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p>
        </p:txBody>
      </p:sp>
      <p:sp>
        <p:nvSpPr>
          <p:cNvPr id="22" name="Text Box 20"/>
          <p:cNvSpPr txBox="1">
            <a:spLocks noChangeArrowheads="1"/>
          </p:cNvSpPr>
          <p:nvPr/>
        </p:nvSpPr>
        <p:spPr bwMode="auto">
          <a:xfrm>
            <a:off x="7734300" y="3351212"/>
            <a:ext cx="65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pPr eaLnBrk="0" hangingPunct="0"/>
            <a:r>
              <a:rPr lang="en-US" altLang="en-US" sz="2000">
                <a:solidFill>
                  <a:schemeClr val="accent2"/>
                </a:solidFill>
                <a:latin typeface="Times New Roman" pitchFamily="18" charset="0"/>
              </a:rPr>
              <a:t>NO•</a:t>
            </a:r>
            <a:endParaRPr lang="en-US" altLang="en-US" b="0">
              <a:solidFill>
                <a:schemeClr val="tx1"/>
              </a:solidFill>
              <a:latin typeface="Times" pitchFamily="18" charset="0"/>
            </a:endParaRPr>
          </a:p>
        </p:txBody>
      </p:sp>
      <p:sp>
        <p:nvSpPr>
          <p:cNvPr id="23" name="Rectangle 22"/>
          <p:cNvSpPr>
            <a:spLocks noChangeArrowheads="1"/>
          </p:cNvSpPr>
          <p:nvPr/>
        </p:nvSpPr>
        <p:spPr bwMode="auto">
          <a:xfrm>
            <a:off x="1866900" y="4265612"/>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8899" dir="2700000" algn="ctr" rotWithShape="0">
                    <a:srgbClr val="EF1F1D"/>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pPr eaLnBrk="0" hangingPunct="0"/>
            <a:r>
              <a:rPr lang="en-US" altLang="en-US" i="1">
                <a:solidFill>
                  <a:schemeClr val="tx1"/>
                </a:solidFill>
                <a:effectLst>
                  <a:outerShdw blurRad="38100" dist="38100" dir="2700000" algn="tl">
                    <a:srgbClr val="FFFFFF"/>
                  </a:outerShdw>
                </a:effectLst>
                <a:latin typeface="Times New Roman" pitchFamily="18" charset="0"/>
              </a:rPr>
              <a:t>PKG</a:t>
            </a:r>
            <a:endParaRPr lang="en-US" altLang="en-US" i="1">
              <a:solidFill>
                <a:srgbClr val="EE2236"/>
              </a:solidFill>
              <a:latin typeface="Times New Roman" pitchFamily="18" charset="0"/>
            </a:endParaRPr>
          </a:p>
        </p:txBody>
      </p:sp>
      <p:sp>
        <p:nvSpPr>
          <p:cNvPr id="24" name="Title 23"/>
          <p:cNvSpPr>
            <a:spLocks noGrp="1"/>
          </p:cNvSpPr>
          <p:nvPr>
            <p:ph type="title"/>
          </p:nvPr>
        </p:nvSpPr>
        <p:spPr/>
        <p:txBody>
          <a:bodyPr>
            <a:normAutofit fontScale="90000"/>
          </a:bodyPr>
          <a:lstStyle/>
          <a:p>
            <a:r>
              <a:rPr lang="en-US" dirty="0" err="1" smtClean="0"/>
              <a:t>cGMP</a:t>
            </a:r>
            <a:r>
              <a:rPr lang="en-US" dirty="0"/>
              <a:t> </a:t>
            </a:r>
            <a:r>
              <a:rPr lang="en-US" dirty="0" smtClean="0"/>
              <a:t>promotes smooth muscle relaxation</a:t>
            </a:r>
            <a:endParaRPr lang="en-US" dirty="0"/>
          </a:p>
        </p:txBody>
      </p:sp>
    </p:spTree>
    <p:extLst>
      <p:ext uri="{BB962C8B-B14F-4D97-AF65-F5344CB8AC3E}">
        <p14:creationId xmlns:p14="http://schemas.microsoft.com/office/powerpoint/2010/main" val="2584542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cGMP</a:t>
            </a:r>
            <a:r>
              <a:rPr lang="en-US" dirty="0" smtClean="0"/>
              <a:t> activates PKG</a:t>
            </a:r>
            <a:endParaRPr lang="en-US" dirty="0"/>
          </a:p>
        </p:txBody>
      </p:sp>
      <p:sp>
        <p:nvSpPr>
          <p:cNvPr id="3" name="Content Placeholder 2"/>
          <p:cNvSpPr>
            <a:spLocks noGrp="1"/>
          </p:cNvSpPr>
          <p:nvPr>
            <p:ph idx="1"/>
          </p:nvPr>
        </p:nvSpPr>
        <p:spPr>
          <a:xfrm>
            <a:off x="4209932" y="1600200"/>
            <a:ext cx="4476867" cy="4525963"/>
          </a:xfrm>
        </p:spPr>
        <p:txBody>
          <a:bodyPr/>
          <a:lstStyle/>
          <a:p>
            <a:r>
              <a:rPr lang="en-US" dirty="0" err="1" smtClean="0"/>
              <a:t>Autoinhibited</a:t>
            </a:r>
            <a:r>
              <a:rPr lang="en-US" dirty="0" smtClean="0"/>
              <a:t> in basal state</a:t>
            </a:r>
          </a:p>
          <a:p>
            <a:r>
              <a:rPr lang="en-US" dirty="0" err="1" smtClean="0"/>
              <a:t>cGMP</a:t>
            </a:r>
            <a:r>
              <a:rPr lang="en-US" dirty="0" smtClean="0"/>
              <a:t> binding allows unfolding and exposes kinase active site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3352800" cy="21717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a:grpSpLocks/>
          </p:cNvGrpSpPr>
          <p:nvPr/>
        </p:nvGrpSpPr>
        <p:grpSpPr bwMode="auto">
          <a:xfrm>
            <a:off x="344947" y="4804826"/>
            <a:ext cx="5981339" cy="1742648"/>
            <a:chOff x="1371600" y="816160"/>
            <a:chExt cx="6662755" cy="2347034"/>
          </a:xfrm>
        </p:grpSpPr>
        <p:sp>
          <p:nvSpPr>
            <p:cNvPr id="6" name="Rectangle 5"/>
            <p:cNvSpPr>
              <a:spLocks noChangeArrowheads="1"/>
            </p:cNvSpPr>
            <p:nvPr/>
          </p:nvSpPr>
          <p:spPr bwMode="auto">
            <a:xfrm>
              <a:off x="1447800" y="1752600"/>
              <a:ext cx="914400" cy="457200"/>
            </a:xfrm>
            <a:prstGeom prst="rect">
              <a:avLst/>
            </a:prstGeom>
            <a:solidFill>
              <a:srgbClr val="969696"/>
            </a:solidFill>
            <a:ln w="9525">
              <a:no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a:solidFill>
                  <a:srgbClr val="061E47"/>
                </a:solidFill>
              </a:endParaRPr>
            </a:p>
          </p:txBody>
        </p:sp>
        <p:sp>
          <p:nvSpPr>
            <p:cNvPr id="7" name="Rectangle 6"/>
            <p:cNvSpPr>
              <a:spLocks noChangeArrowheads="1"/>
            </p:cNvSpPr>
            <p:nvPr/>
          </p:nvSpPr>
          <p:spPr bwMode="auto">
            <a:xfrm>
              <a:off x="2362200" y="1752600"/>
              <a:ext cx="1981200" cy="457200"/>
            </a:xfrm>
            <a:prstGeom prst="rect">
              <a:avLst/>
            </a:prstGeom>
            <a:solidFill>
              <a:schemeClr val="accent1"/>
            </a:solidFill>
            <a:ln w="9525">
              <a:no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a:solidFill>
                  <a:srgbClr val="061E47"/>
                </a:solidFill>
              </a:endParaRPr>
            </a:p>
          </p:txBody>
        </p:sp>
        <p:sp>
          <p:nvSpPr>
            <p:cNvPr id="8" name="Rectangle 7"/>
            <p:cNvSpPr>
              <a:spLocks noChangeArrowheads="1"/>
            </p:cNvSpPr>
            <p:nvPr/>
          </p:nvSpPr>
          <p:spPr bwMode="auto">
            <a:xfrm>
              <a:off x="4343400" y="1752600"/>
              <a:ext cx="2667000" cy="457200"/>
            </a:xfrm>
            <a:prstGeom prst="rect">
              <a:avLst/>
            </a:prstGeom>
            <a:solidFill>
              <a:srgbClr val="FFFF00"/>
            </a:solidFill>
            <a:ln w="9525">
              <a:no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a:solidFill>
                  <a:srgbClr val="061E47"/>
                </a:solidFill>
              </a:endParaRPr>
            </a:p>
          </p:txBody>
        </p:sp>
        <p:sp>
          <p:nvSpPr>
            <p:cNvPr id="9" name="Rectangle 8"/>
            <p:cNvSpPr>
              <a:spLocks noChangeArrowheads="1"/>
            </p:cNvSpPr>
            <p:nvPr/>
          </p:nvSpPr>
          <p:spPr bwMode="auto">
            <a:xfrm>
              <a:off x="7010400" y="1752600"/>
              <a:ext cx="990600" cy="457200"/>
            </a:xfrm>
            <a:prstGeom prst="rect">
              <a:avLst/>
            </a:prstGeom>
            <a:solidFill>
              <a:srgbClr val="FF9900"/>
            </a:solidFill>
            <a:ln w="9525">
              <a:no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a:solidFill>
                  <a:srgbClr val="061E47"/>
                </a:solidFill>
              </a:endParaRPr>
            </a:p>
          </p:txBody>
        </p:sp>
        <p:sp>
          <p:nvSpPr>
            <p:cNvPr id="10" name="Text Box 12"/>
            <p:cNvSpPr txBox="1">
              <a:spLocks noChangeArrowheads="1"/>
            </p:cNvSpPr>
            <p:nvPr/>
          </p:nvSpPr>
          <p:spPr bwMode="auto">
            <a:xfrm>
              <a:off x="1371600" y="2209799"/>
              <a:ext cx="1062446" cy="538876"/>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r>
                <a:rPr lang="en-US" sz="2000">
                  <a:solidFill>
                    <a:srgbClr val="061E47"/>
                  </a:solidFill>
                </a:rPr>
                <a:t>N-Term</a:t>
              </a:r>
            </a:p>
          </p:txBody>
        </p:sp>
        <p:sp>
          <p:nvSpPr>
            <p:cNvPr id="11" name="Text Box 13"/>
            <p:cNvSpPr txBox="1">
              <a:spLocks noChangeArrowheads="1"/>
            </p:cNvSpPr>
            <p:nvPr/>
          </p:nvSpPr>
          <p:spPr bwMode="auto">
            <a:xfrm>
              <a:off x="7004050" y="2209799"/>
              <a:ext cx="1030305" cy="538876"/>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r>
                <a:rPr lang="en-US" sz="2000">
                  <a:solidFill>
                    <a:srgbClr val="061E47"/>
                  </a:solidFill>
                </a:rPr>
                <a:t>C-Term</a:t>
              </a:r>
            </a:p>
          </p:txBody>
        </p:sp>
        <p:sp>
          <p:nvSpPr>
            <p:cNvPr id="12" name="Oval 11"/>
            <p:cNvSpPr>
              <a:spLocks noChangeArrowheads="1"/>
            </p:cNvSpPr>
            <p:nvPr/>
          </p:nvSpPr>
          <p:spPr bwMode="auto">
            <a:xfrm>
              <a:off x="2514600" y="1828800"/>
              <a:ext cx="609600" cy="228600"/>
            </a:xfrm>
            <a:prstGeom prst="ellipse">
              <a:avLst/>
            </a:prstGeom>
            <a:solidFill>
              <a:schemeClr val="hlink"/>
            </a:solidFill>
            <a:ln w="9525">
              <a:no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a:solidFill>
                  <a:srgbClr val="061E47"/>
                </a:solidFill>
              </a:endParaRPr>
            </a:p>
          </p:txBody>
        </p:sp>
        <p:sp>
          <p:nvSpPr>
            <p:cNvPr id="13" name="Oval 12"/>
            <p:cNvSpPr>
              <a:spLocks noChangeArrowheads="1"/>
            </p:cNvSpPr>
            <p:nvPr/>
          </p:nvSpPr>
          <p:spPr bwMode="auto">
            <a:xfrm>
              <a:off x="3352800" y="1828800"/>
              <a:ext cx="609600" cy="228600"/>
            </a:xfrm>
            <a:prstGeom prst="ellipse">
              <a:avLst/>
            </a:prstGeom>
            <a:solidFill>
              <a:schemeClr val="hlink"/>
            </a:solidFill>
            <a:ln w="9525">
              <a:no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a:solidFill>
                  <a:srgbClr val="061E47"/>
                </a:solidFill>
              </a:endParaRPr>
            </a:p>
          </p:txBody>
        </p:sp>
        <p:sp>
          <p:nvSpPr>
            <p:cNvPr id="14" name="Text Box 16"/>
            <p:cNvSpPr txBox="1">
              <a:spLocks noChangeArrowheads="1"/>
            </p:cNvSpPr>
            <p:nvPr/>
          </p:nvSpPr>
          <p:spPr bwMode="auto">
            <a:xfrm>
              <a:off x="2751847" y="2209799"/>
              <a:ext cx="1071731" cy="953395"/>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a:solidFill>
                    <a:srgbClr val="061E47"/>
                  </a:solidFill>
                </a:rPr>
                <a:t>cGMP-</a:t>
              </a:r>
            </a:p>
            <a:p>
              <a:pPr algn="ctr" defTabSz="457200"/>
              <a:r>
                <a:rPr lang="en-US" sz="2000">
                  <a:solidFill>
                    <a:srgbClr val="061E47"/>
                  </a:solidFill>
                </a:rPr>
                <a:t>binding</a:t>
              </a:r>
            </a:p>
          </p:txBody>
        </p:sp>
        <p:sp>
          <p:nvSpPr>
            <p:cNvPr id="15" name="Text Box 17"/>
            <p:cNvSpPr txBox="1">
              <a:spLocks noChangeArrowheads="1"/>
            </p:cNvSpPr>
            <p:nvPr/>
          </p:nvSpPr>
          <p:spPr bwMode="auto">
            <a:xfrm>
              <a:off x="5024738" y="2209801"/>
              <a:ext cx="1202724" cy="538876"/>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a:solidFill>
                    <a:srgbClr val="061E47"/>
                  </a:solidFill>
                </a:rPr>
                <a:t>Catalytic</a:t>
              </a:r>
            </a:p>
          </p:txBody>
        </p:sp>
        <p:sp>
          <p:nvSpPr>
            <p:cNvPr id="16" name="Rectangle 15"/>
            <p:cNvSpPr>
              <a:spLocks noChangeArrowheads="1"/>
            </p:cNvSpPr>
            <p:nvPr/>
          </p:nvSpPr>
          <p:spPr bwMode="auto">
            <a:xfrm>
              <a:off x="1752600" y="1752600"/>
              <a:ext cx="152400" cy="457200"/>
            </a:xfrm>
            <a:prstGeom prst="rect">
              <a:avLst/>
            </a:prstGeom>
            <a:solidFill>
              <a:srgbClr val="FF0000"/>
            </a:solidFill>
            <a:ln w="9525">
              <a:no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a:solidFill>
                  <a:srgbClr val="061E47"/>
                </a:solidFill>
              </a:endParaRPr>
            </a:p>
          </p:txBody>
        </p:sp>
        <p:sp>
          <p:nvSpPr>
            <p:cNvPr id="17" name="Text Box 26"/>
            <p:cNvSpPr txBox="1">
              <a:spLocks noChangeArrowheads="1"/>
            </p:cNvSpPr>
            <p:nvPr/>
          </p:nvSpPr>
          <p:spPr bwMode="auto">
            <a:xfrm>
              <a:off x="1371600" y="816160"/>
              <a:ext cx="2657355" cy="953395"/>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r>
                <a:rPr lang="en-US" sz="2000" dirty="0">
                  <a:solidFill>
                    <a:srgbClr val="061E47"/>
                  </a:solidFill>
                </a:rPr>
                <a:t>Auto-inhibitory domain</a:t>
              </a:r>
            </a:p>
          </p:txBody>
        </p:sp>
      </p:grpSp>
    </p:spTree>
    <p:extLst>
      <p:ext uri="{BB962C8B-B14F-4D97-AF65-F5344CB8AC3E}">
        <p14:creationId xmlns:p14="http://schemas.microsoft.com/office/powerpoint/2010/main" val="207472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04800" y="228600"/>
            <a:ext cx="8382000" cy="1143000"/>
          </a:xfrm>
        </p:spPr>
        <p:txBody>
          <a:bodyPr>
            <a:normAutofit/>
          </a:bodyPr>
          <a:lstStyle/>
          <a:p>
            <a:pPr eaLnBrk="1" hangingPunct="1"/>
            <a:r>
              <a:rPr lang="en-US" b="1" dirty="0" smtClean="0"/>
              <a:t>How PKG promotes SM Relaxation</a:t>
            </a:r>
          </a:p>
        </p:txBody>
      </p:sp>
      <p:sp>
        <p:nvSpPr>
          <p:cNvPr id="61443" name="Content Placeholder 2"/>
          <p:cNvSpPr>
            <a:spLocks noGrp="1"/>
          </p:cNvSpPr>
          <p:nvPr>
            <p:ph idx="1"/>
          </p:nvPr>
        </p:nvSpPr>
        <p:spPr>
          <a:xfrm>
            <a:off x="0" y="1557082"/>
            <a:ext cx="9144000" cy="1567118"/>
          </a:xfrm>
        </p:spPr>
        <p:txBody>
          <a:bodyPr/>
          <a:lstStyle/>
          <a:p>
            <a:pPr lvl="1"/>
            <a:r>
              <a:rPr lang="en-US" sz="2300" dirty="0" smtClean="0"/>
              <a:t>Decreases Ca</a:t>
            </a:r>
            <a:r>
              <a:rPr lang="en-US" sz="2300" baseline="30000" dirty="0" smtClean="0"/>
              <a:t>2+</a:t>
            </a:r>
            <a:r>
              <a:rPr lang="en-US" sz="2300" dirty="0" smtClean="0"/>
              <a:t>, which decreases myosin light chain kinase activity</a:t>
            </a:r>
            <a:endParaRPr lang="en-US" sz="2300" dirty="0"/>
          </a:p>
          <a:p>
            <a:pPr lvl="1"/>
            <a:r>
              <a:rPr lang="en-US" sz="2300" dirty="0"/>
              <a:t>P</a:t>
            </a:r>
            <a:r>
              <a:rPr lang="en-US" sz="2300" dirty="0" smtClean="0"/>
              <a:t>romotes </a:t>
            </a:r>
            <a:r>
              <a:rPr lang="en-US" sz="2300" dirty="0"/>
              <a:t>myosin phosphatase (PP1) activation to dephosphorylate MLC and </a:t>
            </a:r>
            <a:r>
              <a:rPr lang="en-US" sz="2300" dirty="0" smtClean="0"/>
              <a:t>stop myosin-actin interaction</a:t>
            </a:r>
            <a:endParaRPr lang="en-US" sz="2300" dirty="0"/>
          </a:p>
        </p:txBody>
      </p:sp>
      <p:grpSp>
        <p:nvGrpSpPr>
          <p:cNvPr id="2" name="Group 16"/>
          <p:cNvGrpSpPr>
            <a:grpSpLocks/>
          </p:cNvGrpSpPr>
          <p:nvPr/>
        </p:nvGrpSpPr>
        <p:grpSpPr bwMode="auto">
          <a:xfrm>
            <a:off x="533400" y="3513190"/>
            <a:ext cx="3429000" cy="2819400"/>
            <a:chOff x="304800" y="2603810"/>
            <a:chExt cx="6097623" cy="3644590"/>
          </a:xfrm>
        </p:grpSpPr>
        <p:sp>
          <p:nvSpPr>
            <p:cNvPr id="61452" name="Oval 17"/>
            <p:cNvSpPr>
              <a:spLocks noChangeArrowheads="1"/>
            </p:cNvSpPr>
            <p:nvPr/>
          </p:nvSpPr>
          <p:spPr bwMode="auto">
            <a:xfrm>
              <a:off x="762000" y="4038600"/>
              <a:ext cx="2971800" cy="1905000"/>
            </a:xfrm>
            <a:prstGeom prst="ellipse">
              <a:avLst/>
            </a:prstGeom>
            <a:solidFill>
              <a:srgbClr val="FF9900"/>
            </a:solidFill>
            <a:ln w="9525">
              <a:solidFill>
                <a:schemeClr val="tx1"/>
              </a:solidFill>
              <a:round/>
              <a:headEnd/>
              <a:tailEnd/>
            </a:ln>
          </p:spPr>
          <p:txBody>
            <a:bodyPr wrap="none" anchor="ctr"/>
            <a:lstStyle/>
            <a:p>
              <a:pPr algn="ctr" defTabSz="457200"/>
              <a:r>
                <a:rPr lang="en-US">
                  <a:solidFill>
                    <a:srgbClr val="061E47"/>
                  </a:solidFill>
                </a:rPr>
                <a:t>MYPT1</a:t>
              </a:r>
            </a:p>
          </p:txBody>
        </p:sp>
        <p:sp>
          <p:nvSpPr>
            <p:cNvPr id="61453" name="Oval 21"/>
            <p:cNvSpPr>
              <a:spLocks noChangeArrowheads="1"/>
            </p:cNvSpPr>
            <p:nvPr/>
          </p:nvSpPr>
          <p:spPr bwMode="auto">
            <a:xfrm>
              <a:off x="304800" y="3352800"/>
              <a:ext cx="1524000" cy="914400"/>
            </a:xfrm>
            <a:prstGeom prst="ellipse">
              <a:avLst/>
            </a:prstGeom>
            <a:solidFill>
              <a:srgbClr val="00FFFF"/>
            </a:solidFill>
            <a:ln w="9525">
              <a:solidFill>
                <a:schemeClr val="tx1"/>
              </a:solidFill>
              <a:round/>
              <a:headEnd/>
              <a:tailEnd/>
            </a:ln>
          </p:spPr>
          <p:txBody>
            <a:bodyPr wrap="none" anchor="ctr"/>
            <a:lstStyle/>
            <a:p>
              <a:pPr algn="ctr" defTabSz="457200"/>
              <a:r>
                <a:rPr lang="en-US">
                  <a:solidFill>
                    <a:srgbClr val="061E47"/>
                  </a:solidFill>
                </a:rPr>
                <a:t>PP1</a:t>
              </a:r>
            </a:p>
          </p:txBody>
        </p:sp>
        <p:sp>
          <p:nvSpPr>
            <p:cNvPr id="61454" name="Oval 23"/>
            <p:cNvSpPr>
              <a:spLocks noChangeArrowheads="1"/>
            </p:cNvSpPr>
            <p:nvPr/>
          </p:nvSpPr>
          <p:spPr bwMode="auto">
            <a:xfrm>
              <a:off x="2133600" y="3657600"/>
              <a:ext cx="533400" cy="457200"/>
            </a:xfrm>
            <a:prstGeom prst="ellipse">
              <a:avLst/>
            </a:prstGeom>
            <a:solidFill>
              <a:schemeClr val="accent1"/>
            </a:solidFill>
            <a:ln w="9525">
              <a:solidFill>
                <a:schemeClr val="tx1"/>
              </a:solidFill>
              <a:round/>
              <a:headEnd/>
              <a:tailEnd/>
            </a:ln>
          </p:spPr>
          <p:txBody>
            <a:bodyPr wrap="none" anchor="ctr"/>
            <a:lstStyle/>
            <a:p>
              <a:pPr defTabSz="457200"/>
              <a:endParaRPr lang="en-US">
                <a:solidFill>
                  <a:srgbClr val="061E47"/>
                </a:solidFill>
              </a:endParaRPr>
            </a:p>
          </p:txBody>
        </p:sp>
        <p:sp>
          <p:nvSpPr>
            <p:cNvPr id="61455" name="Text Box 25"/>
            <p:cNvSpPr txBox="1">
              <a:spLocks noChangeArrowheads="1"/>
            </p:cNvSpPr>
            <p:nvPr/>
          </p:nvSpPr>
          <p:spPr bwMode="auto">
            <a:xfrm>
              <a:off x="1914219" y="3607421"/>
              <a:ext cx="1140787" cy="477429"/>
            </a:xfrm>
            <a:prstGeom prst="rect">
              <a:avLst/>
            </a:prstGeom>
            <a:noFill/>
            <a:ln w="9525">
              <a:noFill/>
              <a:miter lim="800000"/>
              <a:headEnd/>
              <a:tailEnd/>
            </a:ln>
          </p:spPr>
          <p:txBody>
            <a:bodyPr wrap="none">
              <a:spAutoFit/>
            </a:bodyPr>
            <a:lstStyle/>
            <a:p>
              <a:pPr defTabSz="457200"/>
              <a:r>
                <a:rPr lang="en-US">
                  <a:solidFill>
                    <a:srgbClr val="061E47"/>
                  </a:solidFill>
                </a:rPr>
                <a:t>S695</a:t>
              </a:r>
            </a:p>
          </p:txBody>
        </p:sp>
        <p:sp>
          <p:nvSpPr>
            <p:cNvPr id="61456" name="Oval 26"/>
            <p:cNvSpPr>
              <a:spLocks noChangeArrowheads="1"/>
            </p:cNvSpPr>
            <p:nvPr/>
          </p:nvSpPr>
          <p:spPr bwMode="auto">
            <a:xfrm>
              <a:off x="2667000" y="3810000"/>
              <a:ext cx="533400" cy="457200"/>
            </a:xfrm>
            <a:prstGeom prst="ellipse">
              <a:avLst/>
            </a:prstGeom>
            <a:solidFill>
              <a:srgbClr val="FF0000"/>
            </a:solidFill>
            <a:ln w="9525">
              <a:solidFill>
                <a:schemeClr val="tx1"/>
              </a:solidFill>
              <a:round/>
              <a:headEnd/>
              <a:tailEnd/>
            </a:ln>
          </p:spPr>
          <p:txBody>
            <a:bodyPr wrap="none" anchor="ctr"/>
            <a:lstStyle/>
            <a:p>
              <a:pPr defTabSz="457200"/>
              <a:endParaRPr lang="en-US">
                <a:solidFill>
                  <a:srgbClr val="061E47"/>
                </a:solidFill>
              </a:endParaRPr>
            </a:p>
          </p:txBody>
        </p:sp>
        <p:sp>
          <p:nvSpPr>
            <p:cNvPr id="61457" name="Text Box 27"/>
            <p:cNvSpPr txBox="1">
              <a:spLocks noChangeArrowheads="1"/>
            </p:cNvSpPr>
            <p:nvPr/>
          </p:nvSpPr>
          <p:spPr bwMode="auto">
            <a:xfrm>
              <a:off x="2571750" y="3789556"/>
              <a:ext cx="1152189" cy="477429"/>
            </a:xfrm>
            <a:prstGeom prst="rect">
              <a:avLst/>
            </a:prstGeom>
            <a:noFill/>
            <a:ln w="9525">
              <a:noFill/>
              <a:miter lim="800000"/>
              <a:headEnd/>
              <a:tailEnd/>
            </a:ln>
          </p:spPr>
          <p:txBody>
            <a:bodyPr wrap="none">
              <a:spAutoFit/>
            </a:bodyPr>
            <a:lstStyle/>
            <a:p>
              <a:pPr defTabSz="457200"/>
              <a:r>
                <a:rPr lang="en-US">
                  <a:solidFill>
                    <a:srgbClr val="061E47"/>
                  </a:solidFill>
                </a:rPr>
                <a:t>T696</a:t>
              </a:r>
            </a:p>
          </p:txBody>
        </p:sp>
        <p:sp>
          <p:nvSpPr>
            <p:cNvPr id="61458" name="Text Box 28"/>
            <p:cNvSpPr txBox="1">
              <a:spLocks noChangeArrowheads="1"/>
            </p:cNvSpPr>
            <p:nvPr/>
          </p:nvSpPr>
          <p:spPr bwMode="auto">
            <a:xfrm>
              <a:off x="1904998" y="2603810"/>
              <a:ext cx="1546589" cy="477429"/>
            </a:xfrm>
            <a:prstGeom prst="rect">
              <a:avLst/>
            </a:prstGeom>
            <a:noFill/>
            <a:ln w="9525">
              <a:noFill/>
              <a:miter lim="800000"/>
              <a:headEnd/>
              <a:tailEnd/>
            </a:ln>
          </p:spPr>
          <p:txBody>
            <a:bodyPr wrap="none">
              <a:spAutoFit/>
            </a:bodyPr>
            <a:lstStyle/>
            <a:p>
              <a:pPr defTabSz="457200"/>
              <a:r>
                <a:rPr lang="en-US">
                  <a:solidFill>
                    <a:srgbClr val="061E47"/>
                  </a:solidFill>
                </a:rPr>
                <a:t>PKG (+)</a:t>
              </a:r>
            </a:p>
          </p:txBody>
        </p:sp>
        <p:sp>
          <p:nvSpPr>
            <p:cNvPr id="61459" name="Line 29"/>
            <p:cNvSpPr>
              <a:spLocks noChangeShapeType="1"/>
            </p:cNvSpPr>
            <p:nvPr/>
          </p:nvSpPr>
          <p:spPr bwMode="auto">
            <a:xfrm>
              <a:off x="2438400" y="2971800"/>
              <a:ext cx="0" cy="609600"/>
            </a:xfrm>
            <a:prstGeom prst="line">
              <a:avLst/>
            </a:prstGeom>
            <a:noFill/>
            <a:ln w="57150">
              <a:solidFill>
                <a:schemeClr val="tx1"/>
              </a:solidFill>
              <a:round/>
              <a:headEnd/>
              <a:tailEnd type="triangle" w="med" len="med"/>
            </a:ln>
          </p:spPr>
          <p:txBody>
            <a:bodyPr/>
            <a:lstStyle/>
            <a:p>
              <a:pPr defTabSz="457200"/>
              <a:endParaRPr lang="en-US">
                <a:solidFill>
                  <a:srgbClr val="061E47"/>
                </a:solidFill>
              </a:endParaRPr>
            </a:p>
          </p:txBody>
        </p:sp>
        <p:sp>
          <p:nvSpPr>
            <p:cNvPr id="61460" name="Text Box 30"/>
            <p:cNvSpPr txBox="1">
              <a:spLocks noChangeArrowheads="1"/>
            </p:cNvSpPr>
            <p:nvPr/>
          </p:nvSpPr>
          <p:spPr bwMode="auto">
            <a:xfrm>
              <a:off x="4223013" y="3790594"/>
              <a:ext cx="2179410" cy="477429"/>
            </a:xfrm>
            <a:prstGeom prst="rect">
              <a:avLst/>
            </a:prstGeom>
            <a:noFill/>
            <a:ln w="9525">
              <a:noFill/>
              <a:miter lim="800000"/>
              <a:headEnd/>
              <a:tailEnd/>
            </a:ln>
          </p:spPr>
          <p:txBody>
            <a:bodyPr wrap="none">
              <a:spAutoFit/>
            </a:bodyPr>
            <a:lstStyle/>
            <a:p>
              <a:pPr defTabSz="457200"/>
              <a:r>
                <a:rPr lang="en-US">
                  <a:solidFill>
                    <a:srgbClr val="061E47"/>
                  </a:solidFill>
                </a:rPr>
                <a:t>MYPT1K (-)</a:t>
              </a:r>
            </a:p>
          </p:txBody>
        </p:sp>
        <p:sp>
          <p:nvSpPr>
            <p:cNvPr id="61461" name="Line 31"/>
            <p:cNvSpPr>
              <a:spLocks noChangeShapeType="1"/>
            </p:cNvSpPr>
            <p:nvPr/>
          </p:nvSpPr>
          <p:spPr bwMode="auto">
            <a:xfrm rot="5400000">
              <a:off x="3999328" y="3714393"/>
              <a:ext cx="0" cy="609600"/>
            </a:xfrm>
            <a:prstGeom prst="line">
              <a:avLst/>
            </a:prstGeom>
            <a:noFill/>
            <a:ln w="57150">
              <a:solidFill>
                <a:schemeClr val="tx1"/>
              </a:solidFill>
              <a:round/>
              <a:headEnd/>
              <a:tailEnd type="triangle" w="med" len="med"/>
            </a:ln>
          </p:spPr>
          <p:txBody>
            <a:bodyPr/>
            <a:lstStyle/>
            <a:p>
              <a:pPr defTabSz="457200"/>
              <a:endParaRPr lang="en-US">
                <a:solidFill>
                  <a:srgbClr val="061E47"/>
                </a:solidFill>
              </a:endParaRPr>
            </a:p>
          </p:txBody>
        </p:sp>
        <p:sp>
          <p:nvSpPr>
            <p:cNvPr id="61462" name="AutoShape 33"/>
            <p:cNvSpPr>
              <a:spLocks noChangeArrowheads="1"/>
            </p:cNvSpPr>
            <p:nvPr/>
          </p:nvSpPr>
          <p:spPr bwMode="auto">
            <a:xfrm flipH="1">
              <a:off x="304800" y="5943600"/>
              <a:ext cx="4648200" cy="304800"/>
            </a:xfrm>
            <a:prstGeom prst="flowChartMagneticDrum">
              <a:avLst/>
            </a:prstGeom>
            <a:solidFill>
              <a:srgbClr val="FFFF00"/>
            </a:solidFill>
            <a:ln w="9525">
              <a:solidFill>
                <a:schemeClr val="tx1"/>
              </a:solidFill>
              <a:round/>
              <a:headEnd/>
              <a:tailEnd/>
            </a:ln>
          </p:spPr>
          <p:txBody>
            <a:bodyPr wrap="none" anchor="ctr"/>
            <a:lstStyle/>
            <a:p>
              <a:pPr algn="ctr" defTabSz="457200"/>
              <a:r>
                <a:rPr lang="en-US">
                  <a:solidFill>
                    <a:srgbClr val="061E47"/>
                  </a:solidFill>
                </a:rPr>
                <a:t>Myosin</a:t>
              </a:r>
            </a:p>
          </p:txBody>
        </p:sp>
      </p:grpSp>
      <p:sp>
        <p:nvSpPr>
          <p:cNvPr id="24582" name="TextBox 28"/>
          <p:cNvSpPr txBox="1">
            <a:spLocks noChangeArrowheads="1"/>
          </p:cNvSpPr>
          <p:nvPr/>
        </p:nvSpPr>
        <p:spPr bwMode="auto">
          <a:xfrm>
            <a:off x="4229100" y="3362042"/>
            <a:ext cx="4838700" cy="3065455"/>
          </a:xfrm>
          <a:prstGeom prst="rect">
            <a:avLst/>
          </a:prstGeom>
          <a:noFill/>
          <a:ln w="9525">
            <a:noFill/>
            <a:miter lim="800000"/>
            <a:headEnd/>
            <a:tailEnd/>
          </a:ln>
        </p:spPr>
        <p:txBody>
          <a:bodyPr wrap="square">
            <a:spAutoFit/>
          </a:bodyPr>
          <a:lstStyle/>
          <a:p>
            <a:pPr marL="403225" lvl="1" indent="-403225" defTabSz="457200">
              <a:spcBef>
                <a:spcPct val="20000"/>
              </a:spcBef>
              <a:buFont typeface="Arial"/>
              <a:buChar char="–"/>
            </a:pPr>
            <a:r>
              <a:rPr lang="en-US" sz="2300" dirty="0" err="1">
                <a:solidFill>
                  <a:srgbClr val="061E47"/>
                </a:solidFill>
                <a:cs typeface="Arial" charset="0"/>
              </a:rPr>
              <a:t>Mysoin</a:t>
            </a:r>
            <a:r>
              <a:rPr lang="en-US" sz="2300" dirty="0">
                <a:solidFill>
                  <a:srgbClr val="061E47"/>
                </a:solidFill>
                <a:cs typeface="Arial" charset="0"/>
              </a:rPr>
              <a:t> targeting subunit (MYPT1) brings PP1 in proximity with myosin to </a:t>
            </a:r>
            <a:r>
              <a:rPr lang="en-US" sz="2300" dirty="0" err="1">
                <a:solidFill>
                  <a:srgbClr val="061E47"/>
                </a:solidFill>
                <a:cs typeface="Arial" charset="0"/>
              </a:rPr>
              <a:t>dephosphorylate</a:t>
            </a:r>
            <a:r>
              <a:rPr lang="en-US" sz="2300" dirty="0">
                <a:solidFill>
                  <a:srgbClr val="061E47"/>
                </a:solidFill>
                <a:cs typeface="Arial" charset="0"/>
              </a:rPr>
              <a:t> it and inhibit </a:t>
            </a:r>
            <a:r>
              <a:rPr lang="en-US" sz="2300" dirty="0" err="1">
                <a:solidFill>
                  <a:srgbClr val="061E47"/>
                </a:solidFill>
                <a:cs typeface="Arial" charset="0"/>
              </a:rPr>
              <a:t>actin</a:t>
            </a:r>
            <a:r>
              <a:rPr lang="en-US" sz="2300" dirty="0">
                <a:solidFill>
                  <a:srgbClr val="061E47"/>
                </a:solidFill>
                <a:cs typeface="Arial" charset="0"/>
              </a:rPr>
              <a:t> binding</a:t>
            </a:r>
          </a:p>
          <a:p>
            <a:pPr marL="403225" lvl="1" indent="-403225" defTabSz="457200">
              <a:spcBef>
                <a:spcPct val="20000"/>
              </a:spcBef>
              <a:buFont typeface="Arial"/>
              <a:buChar char="–"/>
            </a:pPr>
            <a:r>
              <a:rPr lang="en-US" sz="2300" dirty="0">
                <a:solidFill>
                  <a:srgbClr val="061E47"/>
                </a:solidFill>
                <a:cs typeface="Arial" charset="0"/>
              </a:rPr>
              <a:t>MYPT1 kinase phosphorylation prevents PP1 binding</a:t>
            </a:r>
          </a:p>
          <a:p>
            <a:pPr marL="403225" lvl="1" indent="-403225" defTabSz="457200">
              <a:spcBef>
                <a:spcPct val="20000"/>
              </a:spcBef>
              <a:buFont typeface="Arial"/>
              <a:buChar char="–"/>
            </a:pPr>
            <a:r>
              <a:rPr lang="en-US" sz="2300" dirty="0">
                <a:solidFill>
                  <a:srgbClr val="061E47"/>
                </a:solidFill>
                <a:cs typeface="Arial" charset="0"/>
              </a:rPr>
              <a:t>PKG phosphorylation prevents MYPT1K phosphorylation</a:t>
            </a:r>
          </a:p>
        </p:txBody>
      </p:sp>
      <p:grpSp>
        <p:nvGrpSpPr>
          <p:cNvPr id="3" name="Group 32"/>
          <p:cNvGrpSpPr>
            <a:grpSpLocks/>
          </p:cNvGrpSpPr>
          <p:nvPr/>
        </p:nvGrpSpPr>
        <p:grpSpPr bwMode="auto">
          <a:xfrm>
            <a:off x="1930002" y="3933878"/>
            <a:ext cx="317897" cy="417512"/>
            <a:chOff x="1937982" y="4383206"/>
            <a:chExt cx="424218" cy="417394"/>
          </a:xfrm>
        </p:grpSpPr>
        <p:sp>
          <p:nvSpPr>
            <p:cNvPr id="30" name="Freeform 29"/>
            <p:cNvSpPr/>
            <p:nvPr/>
          </p:nvSpPr>
          <p:spPr>
            <a:xfrm>
              <a:off x="1937982" y="4383206"/>
              <a:ext cx="406741" cy="325345"/>
            </a:xfrm>
            <a:custGeom>
              <a:avLst/>
              <a:gdLst>
                <a:gd name="connsiteX0" fmla="*/ 0 w 407158"/>
                <a:gd name="connsiteY0" fmla="*/ 93260 h 325272"/>
                <a:gd name="connsiteX1" fmla="*/ 354842 w 407158"/>
                <a:gd name="connsiteY1" fmla="*/ 38669 h 325272"/>
                <a:gd name="connsiteX2" fmla="*/ 313899 w 407158"/>
                <a:gd name="connsiteY2" fmla="*/ 325272 h 325272"/>
              </a:gdLst>
              <a:ahLst/>
              <a:cxnLst>
                <a:cxn ang="0">
                  <a:pos x="connsiteX0" y="connsiteY0"/>
                </a:cxn>
                <a:cxn ang="0">
                  <a:pos x="connsiteX1" y="connsiteY1"/>
                </a:cxn>
                <a:cxn ang="0">
                  <a:pos x="connsiteX2" y="connsiteY2"/>
                </a:cxn>
              </a:cxnLst>
              <a:rect l="l" t="t" r="r" b="b"/>
              <a:pathLst>
                <a:path w="407158" h="325272">
                  <a:moveTo>
                    <a:pt x="0" y="93260"/>
                  </a:moveTo>
                  <a:cubicBezTo>
                    <a:pt x="151263" y="46630"/>
                    <a:pt x="302526" y="0"/>
                    <a:pt x="354842" y="38669"/>
                  </a:cubicBezTo>
                  <a:cubicBezTo>
                    <a:pt x="407158" y="77338"/>
                    <a:pt x="360528" y="201305"/>
                    <a:pt x="313899" y="325272"/>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defTabSz="457200">
                <a:defRPr/>
              </a:pPr>
              <a:endParaRPr lang="en-US">
                <a:solidFill>
                  <a:srgbClr val="061E47"/>
                </a:solidFill>
              </a:endParaRPr>
            </a:p>
          </p:txBody>
        </p:sp>
        <p:cxnSp>
          <p:nvCxnSpPr>
            <p:cNvPr id="32" name="Straight Connector 31"/>
            <p:cNvCxnSpPr/>
            <p:nvPr/>
          </p:nvCxnSpPr>
          <p:spPr>
            <a:xfrm>
              <a:off x="2057144" y="4572065"/>
              <a:ext cx="305056" cy="2285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Group 22"/>
          <p:cNvGrpSpPr>
            <a:grpSpLocks/>
          </p:cNvGrpSpPr>
          <p:nvPr/>
        </p:nvGrpSpPr>
        <p:grpSpPr bwMode="auto">
          <a:xfrm>
            <a:off x="1104900" y="4732392"/>
            <a:ext cx="907256" cy="384175"/>
            <a:chOff x="838200" y="5181600"/>
            <a:chExt cx="1208964" cy="384412"/>
          </a:xfrm>
        </p:grpSpPr>
        <p:sp>
          <p:nvSpPr>
            <p:cNvPr id="20" name="Freeform 19"/>
            <p:cNvSpPr/>
            <p:nvPr/>
          </p:nvSpPr>
          <p:spPr>
            <a:xfrm>
              <a:off x="1023829" y="5281675"/>
              <a:ext cx="1023335" cy="284337"/>
            </a:xfrm>
            <a:custGeom>
              <a:avLst/>
              <a:gdLst>
                <a:gd name="connsiteX0" fmla="*/ 1023582 w 1023582"/>
                <a:gd name="connsiteY0" fmla="*/ 68238 h 284328"/>
                <a:gd name="connsiteX1" fmla="*/ 532263 w 1023582"/>
                <a:gd name="connsiteY1" fmla="*/ 272955 h 284328"/>
                <a:gd name="connsiteX2" fmla="*/ 0 w 1023582"/>
                <a:gd name="connsiteY2" fmla="*/ 0 h 284328"/>
              </a:gdLst>
              <a:ahLst/>
              <a:cxnLst>
                <a:cxn ang="0">
                  <a:pos x="connsiteX0" y="connsiteY0"/>
                </a:cxn>
                <a:cxn ang="0">
                  <a:pos x="connsiteX1" y="connsiteY1"/>
                </a:cxn>
                <a:cxn ang="0">
                  <a:pos x="connsiteX2" y="connsiteY2"/>
                </a:cxn>
              </a:cxnLst>
              <a:rect l="l" t="t" r="r" b="b"/>
              <a:pathLst>
                <a:path w="1023582" h="284328">
                  <a:moveTo>
                    <a:pt x="1023582" y="68238"/>
                  </a:moveTo>
                  <a:cubicBezTo>
                    <a:pt x="863221" y="176283"/>
                    <a:pt x="702860" y="284328"/>
                    <a:pt x="532263" y="272955"/>
                  </a:cubicBezTo>
                  <a:cubicBezTo>
                    <a:pt x="361666" y="261582"/>
                    <a:pt x="180833" y="130791"/>
                    <a:pt x="0" y="0"/>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defTabSz="457200">
                <a:defRPr/>
              </a:pPr>
              <a:endParaRPr lang="en-US">
                <a:solidFill>
                  <a:srgbClr val="061E47"/>
                </a:solidFill>
              </a:endParaRPr>
            </a:p>
          </p:txBody>
        </p:sp>
        <p:cxnSp>
          <p:nvCxnSpPr>
            <p:cNvPr id="22" name="Straight Connector 21"/>
            <p:cNvCxnSpPr/>
            <p:nvPr/>
          </p:nvCxnSpPr>
          <p:spPr>
            <a:xfrm flipV="1">
              <a:off x="838200" y="5181600"/>
              <a:ext cx="380776" cy="15249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6729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52400"/>
            <a:ext cx="8610600" cy="1815882"/>
          </a:xfrm>
          <a:prstGeom prst="rect">
            <a:avLst/>
          </a:prstGeom>
        </p:spPr>
        <p:txBody>
          <a:bodyPr wrap="square">
            <a:spAutoFit/>
          </a:bodyPr>
          <a:lstStyle/>
          <a:p>
            <a:r>
              <a:rPr lang="en-US" sz="2800" b="1" dirty="0"/>
              <a:t>3. (15 </a:t>
            </a:r>
            <a:r>
              <a:rPr lang="en-US" sz="2800" b="1" dirty="0" err="1"/>
              <a:t>pts</a:t>
            </a:r>
            <a:r>
              <a:rPr lang="en-US" sz="2800" b="1" dirty="0"/>
              <a:t>) Patients taking Viagra are warned that they may experience a sudden drop in blood pressure.  Please detail at the protein level how Viagra could be causing this off-target effect in smooth muscle.</a:t>
            </a:r>
          </a:p>
        </p:txBody>
      </p:sp>
      <p:sp>
        <p:nvSpPr>
          <p:cNvPr id="4" name="TextBox 3"/>
          <p:cNvSpPr txBox="1"/>
          <p:nvPr/>
        </p:nvSpPr>
        <p:spPr>
          <a:xfrm>
            <a:off x="609600" y="2667000"/>
            <a:ext cx="80010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Viagra increases </a:t>
            </a:r>
            <a:r>
              <a:rPr lang="en-US" sz="2800" dirty="0" err="1" smtClean="0"/>
              <a:t>cGMP</a:t>
            </a:r>
            <a:r>
              <a:rPr lang="en-US" sz="2800" dirty="0" smtClean="0"/>
              <a:t> by inhibiting PDE activity</a:t>
            </a:r>
          </a:p>
          <a:p>
            <a:pPr marL="285750" indent="-285750">
              <a:buFont typeface="Arial" panose="020B0604020202020204" pitchFamily="34" charset="0"/>
              <a:buChar char="•"/>
            </a:pPr>
            <a:r>
              <a:rPr lang="en-US" sz="2800" dirty="0" err="1" smtClean="0"/>
              <a:t>cGMP</a:t>
            </a:r>
            <a:r>
              <a:rPr lang="en-US" sz="2800" dirty="0" smtClean="0"/>
              <a:t> </a:t>
            </a:r>
            <a:r>
              <a:rPr lang="en-US" sz="2800" dirty="0" smtClean="0"/>
              <a:t>activates PKG</a:t>
            </a:r>
            <a:endParaRPr lang="en-US" sz="2800" dirty="0" smtClean="0"/>
          </a:p>
          <a:p>
            <a:pPr marL="285750" indent="-285750">
              <a:buFont typeface="Arial" panose="020B0604020202020204" pitchFamily="34" charset="0"/>
              <a:buChar char="•"/>
            </a:pPr>
            <a:r>
              <a:rPr lang="en-US" sz="2800" dirty="0" smtClean="0"/>
              <a:t>PKG promotes myosin </a:t>
            </a:r>
            <a:r>
              <a:rPr lang="en-US" sz="2800" dirty="0" smtClean="0"/>
              <a:t>light chain </a:t>
            </a:r>
            <a:r>
              <a:rPr lang="en-US" sz="2800" dirty="0" err="1" smtClean="0"/>
              <a:t>dephosphorylation</a:t>
            </a:r>
            <a:endParaRPr lang="en-US" sz="2800" dirty="0" smtClean="0"/>
          </a:p>
          <a:p>
            <a:pPr marL="742950" lvl="1" indent="-285750">
              <a:buFont typeface="Arial" panose="020B0604020202020204" pitchFamily="34" charset="0"/>
              <a:buChar char="•"/>
            </a:pPr>
            <a:r>
              <a:rPr lang="en-US" sz="2800" dirty="0" smtClean="0"/>
              <a:t>Reducing Ca</a:t>
            </a:r>
            <a:r>
              <a:rPr lang="en-US" sz="2800" baseline="30000" dirty="0" smtClean="0"/>
              <a:t>2+</a:t>
            </a:r>
            <a:endParaRPr lang="en-US" sz="2800" dirty="0" smtClean="0"/>
          </a:p>
          <a:p>
            <a:pPr marL="742950" lvl="1" indent="-285750">
              <a:buFont typeface="Arial" panose="020B0604020202020204" pitchFamily="34" charset="0"/>
              <a:buChar char="•"/>
            </a:pPr>
            <a:r>
              <a:rPr lang="en-US" sz="2800" dirty="0" smtClean="0"/>
              <a:t>Increasing PP1 activity</a:t>
            </a:r>
          </a:p>
          <a:p>
            <a:pPr marL="285750" indent="-285750">
              <a:buFont typeface="Arial" panose="020B0604020202020204" pitchFamily="34" charset="0"/>
              <a:buChar char="•"/>
            </a:pPr>
            <a:r>
              <a:rPr lang="en-US" sz="2800" dirty="0" smtClean="0"/>
              <a:t>Less myosin phosphorylation </a:t>
            </a:r>
            <a:r>
              <a:rPr lang="en-US" sz="2800" dirty="0" smtClean="0">
                <a:latin typeface="Calibri"/>
              </a:rPr>
              <a:t>→ smooth muscle relaxation → vasodilation</a:t>
            </a:r>
            <a:endParaRPr lang="en-US" sz="2800" dirty="0" smtClean="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35437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6219" y="1954213"/>
            <a:ext cx="2214563" cy="411638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5" name="Oval 4"/>
          <p:cNvSpPr>
            <a:spLocks noChangeArrowheads="1"/>
          </p:cNvSpPr>
          <p:nvPr/>
        </p:nvSpPr>
        <p:spPr bwMode="auto">
          <a:xfrm>
            <a:off x="764382" y="2533650"/>
            <a:ext cx="7620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6" name="Text Box 5"/>
          <p:cNvSpPr txBox="1">
            <a:spLocks noChangeArrowheads="1"/>
          </p:cNvSpPr>
          <p:nvPr/>
        </p:nvSpPr>
        <p:spPr bwMode="auto">
          <a:xfrm>
            <a:off x="819944" y="2590800"/>
            <a:ext cx="735013"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NOS</a:t>
            </a:r>
          </a:p>
        </p:txBody>
      </p:sp>
      <p:sp>
        <p:nvSpPr>
          <p:cNvPr id="7" name="Text Box 6"/>
          <p:cNvSpPr txBox="1">
            <a:spLocks noChangeArrowheads="1"/>
          </p:cNvSpPr>
          <p:nvPr/>
        </p:nvSpPr>
        <p:spPr bwMode="auto">
          <a:xfrm>
            <a:off x="383382" y="1997075"/>
            <a:ext cx="622300"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Arg</a:t>
            </a:r>
          </a:p>
        </p:txBody>
      </p:sp>
      <p:sp>
        <p:nvSpPr>
          <p:cNvPr id="8" name="Line 7"/>
          <p:cNvSpPr>
            <a:spLocks noChangeShapeType="1"/>
          </p:cNvSpPr>
          <p:nvPr/>
        </p:nvSpPr>
        <p:spPr bwMode="auto">
          <a:xfrm>
            <a:off x="688182" y="2457450"/>
            <a:ext cx="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9" name="Text Box 8"/>
          <p:cNvSpPr txBox="1">
            <a:spLocks noChangeArrowheads="1"/>
          </p:cNvSpPr>
          <p:nvPr/>
        </p:nvSpPr>
        <p:spPr bwMode="auto">
          <a:xfrm>
            <a:off x="367507" y="3276600"/>
            <a:ext cx="565150"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NO</a:t>
            </a:r>
          </a:p>
        </p:txBody>
      </p:sp>
      <p:sp>
        <p:nvSpPr>
          <p:cNvPr id="10" name="Rectangle 9"/>
          <p:cNvSpPr>
            <a:spLocks noChangeArrowheads="1"/>
          </p:cNvSpPr>
          <p:nvPr/>
        </p:nvSpPr>
        <p:spPr bwMode="auto">
          <a:xfrm>
            <a:off x="2631282" y="1771650"/>
            <a:ext cx="6207918" cy="4572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11" name="Rectangle 10"/>
          <p:cNvSpPr>
            <a:spLocks noChangeArrowheads="1"/>
          </p:cNvSpPr>
          <p:nvPr/>
        </p:nvSpPr>
        <p:spPr bwMode="auto">
          <a:xfrm>
            <a:off x="2783682" y="1958975"/>
            <a:ext cx="5826918" cy="411638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12" name="Line 11"/>
          <p:cNvSpPr>
            <a:spLocks noChangeShapeType="1"/>
          </p:cNvSpPr>
          <p:nvPr/>
        </p:nvSpPr>
        <p:spPr bwMode="auto">
          <a:xfrm>
            <a:off x="992982" y="3524250"/>
            <a:ext cx="2133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13" name="Oval 12"/>
          <p:cNvSpPr>
            <a:spLocks noChangeArrowheads="1"/>
          </p:cNvSpPr>
          <p:nvPr/>
        </p:nvSpPr>
        <p:spPr bwMode="auto">
          <a:xfrm>
            <a:off x="3617695" y="3257550"/>
            <a:ext cx="762000" cy="533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14" name="Text Box 13"/>
          <p:cNvSpPr txBox="1">
            <a:spLocks noChangeArrowheads="1"/>
          </p:cNvSpPr>
          <p:nvPr/>
        </p:nvSpPr>
        <p:spPr bwMode="auto">
          <a:xfrm>
            <a:off x="3639920" y="3314700"/>
            <a:ext cx="706437"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dirty="0" err="1">
                <a:solidFill>
                  <a:schemeClr val="tx1"/>
                </a:solidFill>
              </a:rPr>
              <a:t>sGC</a:t>
            </a:r>
            <a:endParaRPr lang="en-US" altLang="en-US" sz="2000" dirty="0">
              <a:solidFill>
                <a:schemeClr val="tx1"/>
              </a:solidFill>
            </a:endParaRPr>
          </a:p>
        </p:txBody>
      </p:sp>
      <p:sp>
        <p:nvSpPr>
          <p:cNvPr id="15" name="Text Box 14"/>
          <p:cNvSpPr txBox="1">
            <a:spLocks noChangeArrowheads="1"/>
          </p:cNvSpPr>
          <p:nvPr/>
        </p:nvSpPr>
        <p:spPr bwMode="auto">
          <a:xfrm>
            <a:off x="4166970" y="2698750"/>
            <a:ext cx="706437"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GTP</a:t>
            </a:r>
          </a:p>
        </p:txBody>
      </p:sp>
      <p:sp>
        <p:nvSpPr>
          <p:cNvPr id="16" name="Line 15"/>
          <p:cNvSpPr>
            <a:spLocks noChangeShapeType="1"/>
          </p:cNvSpPr>
          <p:nvPr/>
        </p:nvSpPr>
        <p:spPr bwMode="auto">
          <a:xfrm>
            <a:off x="4471770" y="3159125"/>
            <a:ext cx="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17" name="Text Box 16"/>
          <p:cNvSpPr txBox="1">
            <a:spLocks noChangeArrowheads="1"/>
          </p:cNvSpPr>
          <p:nvPr/>
        </p:nvSpPr>
        <p:spPr bwMode="auto">
          <a:xfrm>
            <a:off x="4024095" y="3978275"/>
            <a:ext cx="903287"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cGMP</a:t>
            </a:r>
          </a:p>
        </p:txBody>
      </p:sp>
      <p:sp>
        <p:nvSpPr>
          <p:cNvPr id="18" name="Line 17"/>
          <p:cNvSpPr>
            <a:spLocks noChangeShapeType="1"/>
          </p:cNvSpPr>
          <p:nvPr/>
        </p:nvSpPr>
        <p:spPr bwMode="auto">
          <a:xfrm>
            <a:off x="4475738" y="4384675"/>
            <a:ext cx="0" cy="11810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20" name="Text Box 19"/>
          <p:cNvSpPr txBox="1">
            <a:spLocks noChangeArrowheads="1"/>
          </p:cNvSpPr>
          <p:nvPr/>
        </p:nvSpPr>
        <p:spPr bwMode="auto">
          <a:xfrm>
            <a:off x="4189195" y="5543490"/>
            <a:ext cx="70724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dirty="0" smtClean="0">
                <a:solidFill>
                  <a:schemeClr val="tx1"/>
                </a:solidFill>
              </a:rPr>
              <a:t>Ca</a:t>
            </a:r>
            <a:r>
              <a:rPr lang="en-US" altLang="en-US" sz="2000" baseline="30000" dirty="0" smtClean="0">
                <a:solidFill>
                  <a:schemeClr val="tx1"/>
                </a:solidFill>
              </a:rPr>
              <a:t>2+</a:t>
            </a:r>
            <a:endParaRPr lang="en-US" altLang="en-US" sz="2000" dirty="0">
              <a:solidFill>
                <a:schemeClr val="tx1"/>
              </a:solidFill>
            </a:endParaRPr>
          </a:p>
        </p:txBody>
      </p:sp>
      <p:sp>
        <p:nvSpPr>
          <p:cNvPr id="22" name="Text Box 21"/>
          <p:cNvSpPr txBox="1">
            <a:spLocks noChangeArrowheads="1"/>
          </p:cNvSpPr>
          <p:nvPr/>
        </p:nvSpPr>
        <p:spPr bwMode="auto">
          <a:xfrm>
            <a:off x="1754981" y="2141970"/>
            <a:ext cx="70724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dirty="0" smtClean="0">
                <a:solidFill>
                  <a:schemeClr val="tx1"/>
                </a:solidFill>
              </a:rPr>
              <a:t>Ca</a:t>
            </a:r>
            <a:r>
              <a:rPr lang="en-US" altLang="en-US" sz="2000" baseline="30000" dirty="0" smtClean="0">
                <a:solidFill>
                  <a:schemeClr val="tx1"/>
                </a:solidFill>
              </a:rPr>
              <a:t>2+</a:t>
            </a:r>
            <a:endParaRPr lang="en-US" altLang="en-US" sz="2000" dirty="0">
              <a:solidFill>
                <a:schemeClr val="tx1"/>
              </a:solidFill>
            </a:endParaRPr>
          </a:p>
        </p:txBody>
      </p:sp>
      <p:sp>
        <p:nvSpPr>
          <p:cNvPr id="23" name="Line 22"/>
          <p:cNvSpPr>
            <a:spLocks noChangeShapeType="1"/>
          </p:cNvSpPr>
          <p:nvPr/>
        </p:nvSpPr>
        <p:spPr bwMode="auto">
          <a:xfrm>
            <a:off x="1662765" y="2127250"/>
            <a:ext cx="0" cy="4064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24" name="Text Box 23"/>
          <p:cNvSpPr txBox="1">
            <a:spLocks noChangeArrowheads="1"/>
          </p:cNvSpPr>
          <p:nvPr/>
        </p:nvSpPr>
        <p:spPr bwMode="auto">
          <a:xfrm>
            <a:off x="3124200" y="3276600"/>
            <a:ext cx="565150"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NO</a:t>
            </a:r>
          </a:p>
        </p:txBody>
      </p:sp>
      <p:sp>
        <p:nvSpPr>
          <p:cNvPr id="25" name="Line 24"/>
          <p:cNvSpPr>
            <a:spLocks noChangeShapeType="1"/>
          </p:cNvSpPr>
          <p:nvPr/>
        </p:nvSpPr>
        <p:spPr bwMode="auto">
          <a:xfrm flipH="1">
            <a:off x="1602582" y="2538845"/>
            <a:ext cx="304800" cy="22340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26" name="Text Box 25"/>
          <p:cNvSpPr txBox="1">
            <a:spLocks noChangeArrowheads="1"/>
          </p:cNvSpPr>
          <p:nvPr/>
        </p:nvSpPr>
        <p:spPr bwMode="auto">
          <a:xfrm>
            <a:off x="618332" y="1295400"/>
            <a:ext cx="1722437"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a:solidFill>
                  <a:schemeClr val="tx1"/>
                </a:solidFill>
              </a:rPr>
              <a:t>Endothelium</a:t>
            </a:r>
          </a:p>
        </p:txBody>
      </p:sp>
      <p:sp>
        <p:nvSpPr>
          <p:cNvPr id="27" name="Text Box 26"/>
          <p:cNvSpPr txBox="1">
            <a:spLocks noChangeArrowheads="1"/>
          </p:cNvSpPr>
          <p:nvPr/>
        </p:nvSpPr>
        <p:spPr bwMode="auto">
          <a:xfrm>
            <a:off x="4704953" y="1306801"/>
            <a:ext cx="2060575" cy="39687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000" dirty="0">
                <a:solidFill>
                  <a:schemeClr val="tx1"/>
                </a:solidFill>
              </a:rPr>
              <a:t>Smooth Muscle</a:t>
            </a:r>
          </a:p>
        </p:txBody>
      </p:sp>
      <p:sp>
        <p:nvSpPr>
          <p:cNvPr id="28" name="Text Box 27"/>
          <p:cNvSpPr txBox="1">
            <a:spLocks noChangeArrowheads="1"/>
          </p:cNvSpPr>
          <p:nvPr/>
        </p:nvSpPr>
        <p:spPr bwMode="auto">
          <a:xfrm>
            <a:off x="1573094" y="34636"/>
            <a:ext cx="5939446" cy="52322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r>
              <a:rPr lang="en-US" altLang="en-US" sz="2800" dirty="0">
                <a:solidFill>
                  <a:schemeClr val="tx1"/>
                </a:solidFill>
              </a:rPr>
              <a:t>Smooth Muscle </a:t>
            </a:r>
            <a:r>
              <a:rPr lang="en-US" altLang="en-US" sz="2800" dirty="0" smtClean="0">
                <a:solidFill>
                  <a:schemeClr val="tx1"/>
                </a:solidFill>
              </a:rPr>
              <a:t>Relaxation Recap</a:t>
            </a:r>
            <a:endParaRPr lang="en-US" altLang="en-US" sz="2800" dirty="0">
              <a:solidFill>
                <a:schemeClr val="tx1"/>
              </a:solidFill>
            </a:endParaRPr>
          </a:p>
        </p:txBody>
      </p:sp>
      <p:sp>
        <p:nvSpPr>
          <p:cNvPr id="29" name="Rectangle 28"/>
          <p:cNvSpPr>
            <a:spLocks noChangeArrowheads="1"/>
          </p:cNvSpPr>
          <p:nvPr/>
        </p:nvSpPr>
        <p:spPr bwMode="auto">
          <a:xfrm>
            <a:off x="76200" y="1771650"/>
            <a:ext cx="2514600" cy="4572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30" name="Line 22"/>
          <p:cNvSpPr>
            <a:spLocks noChangeShapeType="1"/>
          </p:cNvSpPr>
          <p:nvPr/>
        </p:nvSpPr>
        <p:spPr bwMode="auto">
          <a:xfrm>
            <a:off x="3843913" y="3978275"/>
            <a:ext cx="0" cy="4064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31" name="Line 22"/>
          <p:cNvSpPr>
            <a:spLocks noChangeShapeType="1"/>
          </p:cNvSpPr>
          <p:nvPr/>
        </p:nvSpPr>
        <p:spPr bwMode="auto">
          <a:xfrm flipV="1">
            <a:off x="3947970" y="5546665"/>
            <a:ext cx="0" cy="3937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37" name="TextBox 36"/>
          <p:cNvSpPr txBox="1"/>
          <p:nvPr/>
        </p:nvSpPr>
        <p:spPr>
          <a:xfrm>
            <a:off x="5125991" y="4275859"/>
            <a:ext cx="1142300" cy="954107"/>
          </a:xfrm>
          <a:prstGeom prst="rect">
            <a:avLst/>
          </a:prstGeom>
          <a:noFill/>
        </p:spPr>
        <p:txBody>
          <a:bodyPr wrap="none" rtlCol="0">
            <a:spAutoFit/>
          </a:bodyPr>
          <a:lstStyle/>
          <a:p>
            <a:pPr algn="ctr"/>
            <a:r>
              <a:rPr lang="en-US" sz="2800" b="1" dirty="0" smtClean="0"/>
              <a:t>MLC</a:t>
            </a:r>
          </a:p>
          <a:p>
            <a:pPr algn="ctr"/>
            <a:r>
              <a:rPr lang="en-US" sz="2800" b="1" dirty="0" smtClean="0"/>
              <a:t>(relax)</a:t>
            </a:r>
            <a:endParaRPr lang="en-US" sz="2800" b="1" dirty="0"/>
          </a:p>
        </p:txBody>
      </p:sp>
      <p:sp>
        <p:nvSpPr>
          <p:cNvPr id="38" name="TextBox 37"/>
          <p:cNvSpPr txBox="1"/>
          <p:nvPr/>
        </p:nvSpPr>
        <p:spPr>
          <a:xfrm>
            <a:off x="7255171" y="4267200"/>
            <a:ext cx="1428724" cy="830997"/>
          </a:xfrm>
          <a:prstGeom prst="rect">
            <a:avLst/>
          </a:prstGeom>
          <a:noFill/>
        </p:spPr>
        <p:txBody>
          <a:bodyPr wrap="none" rtlCol="0">
            <a:spAutoFit/>
          </a:bodyPr>
          <a:lstStyle/>
          <a:p>
            <a:pPr algn="ctr"/>
            <a:r>
              <a:rPr lang="en-US" sz="2400" b="1" dirty="0"/>
              <a:t>p</a:t>
            </a:r>
            <a:r>
              <a:rPr lang="en-US" sz="2400" b="1" dirty="0" smtClean="0"/>
              <a:t>-MLC</a:t>
            </a:r>
          </a:p>
          <a:p>
            <a:pPr algn="ctr"/>
            <a:r>
              <a:rPr lang="en-US" sz="2400" b="1" dirty="0" smtClean="0"/>
              <a:t>(contract)</a:t>
            </a:r>
            <a:endParaRPr lang="en-US" sz="2400" b="1" dirty="0"/>
          </a:p>
        </p:txBody>
      </p:sp>
      <p:cxnSp>
        <p:nvCxnSpPr>
          <p:cNvPr id="40" name="Straight Arrow Connector 39"/>
          <p:cNvCxnSpPr/>
          <p:nvPr/>
        </p:nvCxnSpPr>
        <p:spPr>
          <a:xfrm>
            <a:off x="6237479" y="4800600"/>
            <a:ext cx="105609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199073" y="4538987"/>
            <a:ext cx="1056098"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107438" y="5229966"/>
            <a:ext cx="1267078" cy="369332"/>
          </a:xfrm>
          <a:prstGeom prst="rect">
            <a:avLst/>
          </a:prstGeom>
          <a:noFill/>
        </p:spPr>
        <p:txBody>
          <a:bodyPr wrap="none" rtlCol="0">
            <a:spAutoFit/>
          </a:bodyPr>
          <a:lstStyle/>
          <a:p>
            <a:r>
              <a:rPr lang="en-US" b="1" dirty="0" smtClean="0"/>
              <a:t>MLC kinase</a:t>
            </a:r>
            <a:endParaRPr lang="en-US" b="1" dirty="0"/>
          </a:p>
        </p:txBody>
      </p:sp>
      <p:cxnSp>
        <p:nvCxnSpPr>
          <p:cNvPr id="44" name="Straight Connector 43"/>
          <p:cNvCxnSpPr/>
          <p:nvPr/>
        </p:nvCxnSpPr>
        <p:spPr>
          <a:xfrm flipV="1">
            <a:off x="4876800" y="5543489"/>
            <a:ext cx="1120943" cy="200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943600" y="5351129"/>
            <a:ext cx="76200" cy="384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125991" y="4209544"/>
            <a:ext cx="1111488" cy="11821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827995" y="3673475"/>
            <a:ext cx="1875065" cy="369332"/>
          </a:xfrm>
          <a:prstGeom prst="rect">
            <a:avLst/>
          </a:prstGeom>
          <a:noFill/>
        </p:spPr>
        <p:txBody>
          <a:bodyPr wrap="none" rtlCol="0">
            <a:spAutoFit/>
          </a:bodyPr>
          <a:lstStyle/>
          <a:p>
            <a:r>
              <a:rPr lang="en-US" b="1" dirty="0" smtClean="0"/>
              <a:t>MLC phosphatase</a:t>
            </a:r>
            <a:endParaRPr lang="en-US" b="1" dirty="0"/>
          </a:p>
        </p:txBody>
      </p:sp>
      <p:sp>
        <p:nvSpPr>
          <p:cNvPr id="51" name="Line 15"/>
          <p:cNvSpPr>
            <a:spLocks noChangeShapeType="1"/>
          </p:cNvSpPr>
          <p:nvPr/>
        </p:nvSpPr>
        <p:spPr bwMode="auto">
          <a:xfrm>
            <a:off x="6727122" y="4042807"/>
            <a:ext cx="0" cy="37737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
        <p:nvSpPr>
          <p:cNvPr id="52" name="Line 15"/>
          <p:cNvSpPr>
            <a:spLocks noChangeShapeType="1"/>
          </p:cNvSpPr>
          <p:nvPr/>
        </p:nvSpPr>
        <p:spPr bwMode="auto">
          <a:xfrm>
            <a:off x="6727122" y="4909512"/>
            <a:ext cx="0" cy="377370"/>
          </a:xfrm>
          <a:prstGeom prst="line">
            <a:avLst/>
          </a:prstGeom>
          <a:noFill/>
          <a:ln w="381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b="1">
              <a:latin typeface="Arial" charset="0"/>
            </a:endParaRPr>
          </a:p>
        </p:txBody>
      </p:sp>
      <p:sp>
        <p:nvSpPr>
          <p:cNvPr id="53" name="Line 17"/>
          <p:cNvSpPr>
            <a:spLocks noChangeShapeType="1"/>
          </p:cNvSpPr>
          <p:nvPr/>
        </p:nvSpPr>
        <p:spPr bwMode="auto">
          <a:xfrm flipV="1">
            <a:off x="4927381" y="3858141"/>
            <a:ext cx="807859" cy="19950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b="1" kern="1200">
                <a:solidFill>
                  <a:schemeClr val="bg1"/>
                </a:solidFill>
                <a:latin typeface="Arial" charset="0"/>
                <a:ea typeface="+mn-ea"/>
                <a:cs typeface="+mn-cs"/>
              </a:defRPr>
            </a:lvl1pPr>
            <a:lvl2pPr marL="457200" algn="l" rtl="0" fontAlgn="base">
              <a:spcBef>
                <a:spcPct val="0"/>
              </a:spcBef>
              <a:spcAft>
                <a:spcPct val="0"/>
              </a:spcAft>
              <a:defRPr sz="2400" b="1" kern="1200">
                <a:solidFill>
                  <a:schemeClr val="bg1"/>
                </a:solidFill>
                <a:latin typeface="Arial" charset="0"/>
                <a:ea typeface="+mn-ea"/>
                <a:cs typeface="+mn-cs"/>
              </a:defRPr>
            </a:lvl2pPr>
            <a:lvl3pPr marL="914400" algn="l" rtl="0" fontAlgn="base">
              <a:spcBef>
                <a:spcPct val="0"/>
              </a:spcBef>
              <a:spcAft>
                <a:spcPct val="0"/>
              </a:spcAft>
              <a:defRPr sz="2400" b="1" kern="1200">
                <a:solidFill>
                  <a:schemeClr val="bg1"/>
                </a:solidFill>
                <a:latin typeface="Arial" charset="0"/>
                <a:ea typeface="+mn-ea"/>
                <a:cs typeface="+mn-cs"/>
              </a:defRPr>
            </a:lvl3pPr>
            <a:lvl4pPr marL="1371600" algn="l" rtl="0" fontAlgn="base">
              <a:spcBef>
                <a:spcPct val="0"/>
              </a:spcBef>
              <a:spcAft>
                <a:spcPct val="0"/>
              </a:spcAft>
              <a:defRPr sz="2400" b="1" kern="1200">
                <a:solidFill>
                  <a:schemeClr val="bg1"/>
                </a:solidFill>
                <a:latin typeface="Arial" charset="0"/>
                <a:ea typeface="+mn-ea"/>
                <a:cs typeface="+mn-cs"/>
              </a:defRPr>
            </a:lvl4pPr>
            <a:lvl5pPr marL="1828800" algn="l" rtl="0" fontAlgn="base">
              <a:spcBef>
                <a:spcPct val="0"/>
              </a:spcBef>
              <a:spcAft>
                <a:spcPct val="0"/>
              </a:spcAft>
              <a:defRPr sz="2400" b="1" kern="1200">
                <a:solidFill>
                  <a:schemeClr val="bg1"/>
                </a:solidFill>
                <a:latin typeface="Arial" charset="0"/>
                <a:ea typeface="+mn-ea"/>
                <a:cs typeface="+mn-cs"/>
              </a:defRPr>
            </a:lvl5pPr>
            <a:lvl6pPr marL="2286000" algn="l" defTabSz="914400" rtl="0" eaLnBrk="1" latinLnBrk="0" hangingPunct="1">
              <a:defRPr sz="2400" b="1" kern="1200">
                <a:solidFill>
                  <a:schemeClr val="bg1"/>
                </a:solidFill>
                <a:latin typeface="Arial" charset="0"/>
                <a:ea typeface="+mn-ea"/>
                <a:cs typeface="+mn-cs"/>
              </a:defRPr>
            </a:lvl6pPr>
            <a:lvl7pPr marL="2743200" algn="l" defTabSz="914400" rtl="0" eaLnBrk="1" latinLnBrk="0" hangingPunct="1">
              <a:defRPr sz="2400" b="1" kern="1200">
                <a:solidFill>
                  <a:schemeClr val="bg1"/>
                </a:solidFill>
                <a:latin typeface="Arial" charset="0"/>
                <a:ea typeface="+mn-ea"/>
                <a:cs typeface="+mn-cs"/>
              </a:defRPr>
            </a:lvl7pPr>
            <a:lvl8pPr marL="3200400" algn="l" defTabSz="914400" rtl="0" eaLnBrk="1" latinLnBrk="0" hangingPunct="1">
              <a:defRPr sz="2400" b="1" kern="1200">
                <a:solidFill>
                  <a:schemeClr val="bg1"/>
                </a:solidFill>
                <a:latin typeface="Arial" charset="0"/>
                <a:ea typeface="+mn-ea"/>
                <a:cs typeface="+mn-cs"/>
              </a:defRPr>
            </a:lvl8pPr>
            <a:lvl9pPr marL="3657600" algn="l" defTabSz="914400" rtl="0" eaLnBrk="1" latinLnBrk="0" hangingPunct="1">
              <a:defRPr sz="2400" b="1" kern="1200">
                <a:solidFill>
                  <a:schemeClr val="bg1"/>
                </a:solidFill>
                <a:latin typeface="Arial" charset="0"/>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45958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2" grpId="0" animBg="1"/>
      <p:bldP spid="13" grpId="0" animBg="1"/>
      <p:bldP spid="14" grpId="0"/>
      <p:bldP spid="15" grpId="0"/>
      <p:bldP spid="16" grpId="0" animBg="1"/>
      <p:bldP spid="17" grpId="0"/>
      <p:bldP spid="18" grpId="0" animBg="1"/>
      <p:bldP spid="20" grpId="0"/>
      <p:bldP spid="22" grpId="0"/>
      <p:bldP spid="23" grpId="0" animBg="1"/>
      <p:bldP spid="24" grpId="0"/>
      <p:bldP spid="25" grpId="0" animBg="1"/>
      <p:bldP spid="30" grpId="0" animBg="1"/>
      <p:bldP spid="31" grpId="0" animBg="1"/>
      <p:bldP spid="49" grpId="0" animBg="1"/>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Polarization</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9" y="1905000"/>
            <a:ext cx="4078129" cy="3359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4191000" y="1905000"/>
            <a:ext cx="49530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Membrane potential</a:t>
            </a:r>
          </a:p>
          <a:p>
            <a:pPr marL="285750" indent="-285750">
              <a:buFont typeface="Arial" panose="020B0604020202020204" pitchFamily="34" charset="0"/>
              <a:buChar char="•"/>
            </a:pPr>
            <a:r>
              <a:rPr lang="en-US" sz="2400" dirty="0" smtClean="0"/>
              <a:t>Controlled by ion flow</a:t>
            </a:r>
          </a:p>
          <a:p>
            <a:pPr marL="742950" lvl="1" indent="-285750">
              <a:buFont typeface="Arial" panose="020B0604020202020204" pitchFamily="34" charset="0"/>
              <a:buChar char="•"/>
            </a:pPr>
            <a:r>
              <a:rPr lang="en-US" sz="2400" dirty="0" smtClean="0"/>
              <a:t>Ca</a:t>
            </a:r>
            <a:r>
              <a:rPr lang="en-US" sz="2400" baseline="30000" dirty="0" smtClean="0"/>
              <a:t>2+</a:t>
            </a:r>
            <a:endParaRPr lang="en-US" sz="2400" dirty="0"/>
          </a:p>
          <a:p>
            <a:pPr marL="742950" lvl="1" indent="-285750">
              <a:buFont typeface="Arial" panose="020B0604020202020204" pitchFamily="34" charset="0"/>
              <a:buChar char="•"/>
            </a:pPr>
            <a:r>
              <a:rPr lang="en-US" sz="2400" dirty="0" smtClean="0"/>
              <a:t>Na</a:t>
            </a:r>
            <a:r>
              <a:rPr lang="en-US" sz="2400" baseline="30000" dirty="0" smtClean="0"/>
              <a:t>+</a:t>
            </a:r>
          </a:p>
          <a:p>
            <a:pPr marL="742950" lvl="1" indent="-285750">
              <a:buFont typeface="Arial" panose="020B0604020202020204" pitchFamily="34" charset="0"/>
              <a:buChar char="•"/>
            </a:pPr>
            <a:r>
              <a:rPr lang="en-US" sz="2400" dirty="0" smtClean="0"/>
              <a:t>K</a:t>
            </a:r>
            <a:r>
              <a:rPr lang="en-US" sz="2400" baseline="30000" dirty="0" smtClean="0"/>
              <a:t>+ </a:t>
            </a:r>
          </a:p>
          <a:p>
            <a:pPr marL="285750" indent="-285750">
              <a:buFont typeface="Arial" panose="020B0604020202020204" pitchFamily="34" charset="0"/>
              <a:buChar char="•"/>
            </a:pPr>
            <a:r>
              <a:rPr lang="en-US" sz="2400" dirty="0" smtClean="0"/>
              <a:t>More positive = depolarization</a:t>
            </a:r>
          </a:p>
          <a:p>
            <a:pPr marL="285750" indent="-285750">
              <a:buFont typeface="Arial" panose="020B0604020202020204" pitchFamily="34" charset="0"/>
              <a:buChar char="•"/>
            </a:pPr>
            <a:r>
              <a:rPr lang="en-US" sz="2400" dirty="0" smtClean="0"/>
              <a:t>More negative = hyperpolarization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In neurons, depolarization drives neurotransmission </a:t>
            </a:r>
          </a:p>
          <a:p>
            <a:pPr marL="285750" indent="-285750">
              <a:buFont typeface="Arial" panose="020B0604020202020204" pitchFamily="34" charset="0"/>
              <a:buChar char="•"/>
            </a:pPr>
            <a:r>
              <a:rPr lang="en-US" sz="2400" dirty="0" smtClean="0"/>
              <a:t>Light drives hyperpolarization</a:t>
            </a:r>
            <a:endParaRPr lang="en-US" sz="2400" dirty="0"/>
          </a:p>
        </p:txBody>
      </p:sp>
    </p:spTree>
    <p:extLst>
      <p:ext uri="{BB962C8B-B14F-4D97-AF65-F5344CB8AC3E}">
        <p14:creationId xmlns:p14="http://schemas.microsoft.com/office/powerpoint/2010/main" val="3597122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Rod (and cone) cell structure</a:t>
            </a:r>
            <a:endParaRPr lang="en-US" dirty="0"/>
          </a:p>
        </p:txBody>
      </p:sp>
      <p:sp>
        <p:nvSpPr>
          <p:cNvPr id="3" name="Content Placeholder 2"/>
          <p:cNvSpPr>
            <a:spLocks noGrp="1"/>
          </p:cNvSpPr>
          <p:nvPr>
            <p:ph idx="1"/>
          </p:nvPr>
        </p:nvSpPr>
        <p:spPr>
          <a:xfrm>
            <a:off x="5715000" y="1600200"/>
            <a:ext cx="3200400" cy="5029200"/>
          </a:xfrm>
        </p:spPr>
        <p:txBody>
          <a:bodyPr>
            <a:normAutofit fontScale="85000" lnSpcReduction="20000"/>
          </a:bodyPr>
          <a:lstStyle/>
          <a:p>
            <a:r>
              <a:rPr lang="en-US" dirty="0" smtClean="0"/>
              <a:t>Specialized neurons</a:t>
            </a:r>
          </a:p>
          <a:p>
            <a:r>
              <a:rPr lang="en-US" dirty="0" smtClean="0"/>
              <a:t>Outer segment: disks specialized for light-driven signaling</a:t>
            </a:r>
          </a:p>
          <a:p>
            <a:pPr lvl="1"/>
            <a:r>
              <a:rPr lang="en-US" dirty="0" smtClean="0"/>
              <a:t>GPCR in disk membrane</a:t>
            </a:r>
          </a:p>
          <a:p>
            <a:pPr lvl="1"/>
            <a:r>
              <a:rPr lang="en-US" dirty="0" smtClean="0"/>
              <a:t>Ligand inside disk</a:t>
            </a:r>
          </a:p>
          <a:p>
            <a:pPr lvl="1"/>
            <a:r>
              <a:rPr lang="en-US" dirty="0" err="1" smtClean="0"/>
              <a:t>Suborganization</a:t>
            </a:r>
            <a:r>
              <a:rPr lang="en-US" dirty="0" smtClean="0"/>
              <a:t> keeps signaling localized</a:t>
            </a:r>
          </a:p>
          <a:p>
            <a:pPr lvl="1"/>
            <a:r>
              <a:rPr lang="en-US" dirty="0" smtClean="0"/>
              <a:t>Allows rapid response</a:t>
            </a:r>
            <a:endParaRPr lang="en-US" dirty="0"/>
          </a:p>
        </p:txBody>
      </p:sp>
      <p:pic>
        <p:nvPicPr>
          <p:cNvPr id="4" name="Picture 3"/>
          <p:cNvPicPr>
            <a:picLocks noChangeAspect="1" noChangeArrowheads="1"/>
          </p:cNvPicPr>
          <p:nvPr/>
        </p:nvPicPr>
        <p:blipFill>
          <a:blip r:embed="rId2" cstate="print"/>
          <a:srcRect l="3909" t="2114" r="4760" b="5628"/>
          <a:stretch>
            <a:fillRect/>
          </a:stretch>
        </p:blipFill>
        <p:spPr bwMode="auto">
          <a:xfrm>
            <a:off x="304800" y="1698210"/>
            <a:ext cx="5301945" cy="4016789"/>
          </a:xfrm>
          <a:prstGeom prst="rect">
            <a:avLst/>
          </a:prstGeom>
          <a:noFill/>
          <a:ln w="9525">
            <a:noFill/>
            <a:miter lim="800000"/>
            <a:headEnd/>
            <a:tailEnd/>
          </a:ln>
          <a:effectLst/>
        </p:spPr>
      </p:pic>
    </p:spTree>
    <p:extLst>
      <p:ext uri="{BB962C8B-B14F-4D97-AF65-F5344CB8AC3E}">
        <p14:creationId xmlns:p14="http://schemas.microsoft.com/office/powerpoint/2010/main" val="2295628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Rhodopsin</a:t>
            </a:r>
            <a:endParaRPr lang="en-US" dirty="0"/>
          </a:p>
        </p:txBody>
      </p:sp>
      <p:sp>
        <p:nvSpPr>
          <p:cNvPr id="82" name="Content Placeholder 81"/>
          <p:cNvSpPr>
            <a:spLocks noGrp="1"/>
          </p:cNvSpPr>
          <p:nvPr>
            <p:ph idx="1"/>
          </p:nvPr>
        </p:nvSpPr>
        <p:spPr>
          <a:xfrm>
            <a:off x="5410200" y="1600200"/>
            <a:ext cx="3276600" cy="4525963"/>
          </a:xfrm>
        </p:spPr>
        <p:txBody>
          <a:bodyPr>
            <a:normAutofit fontScale="85000" lnSpcReduction="20000"/>
          </a:bodyPr>
          <a:lstStyle/>
          <a:p>
            <a:r>
              <a:rPr lang="en-US" dirty="0" err="1" smtClean="0"/>
              <a:t>Opsin</a:t>
            </a:r>
            <a:r>
              <a:rPr lang="en-US" dirty="0" smtClean="0"/>
              <a:t>: GPCR in disk membrane</a:t>
            </a:r>
          </a:p>
          <a:p>
            <a:r>
              <a:rPr lang="en-US" dirty="0" smtClean="0"/>
              <a:t>Pre-bound to ligand</a:t>
            </a:r>
          </a:p>
          <a:p>
            <a:pPr lvl="1"/>
            <a:r>
              <a:rPr lang="en-US" dirty="0" smtClean="0"/>
              <a:t>11-cis-retinal</a:t>
            </a:r>
          </a:p>
          <a:p>
            <a:pPr lvl="1"/>
            <a:r>
              <a:rPr lang="en-US" dirty="0" smtClean="0"/>
              <a:t>Ligand-bound form is called rhodopsin</a:t>
            </a:r>
          </a:p>
          <a:p>
            <a:r>
              <a:rPr lang="en-US" dirty="0" smtClean="0"/>
              <a:t>Light isomerizes ligand to activate GPCR</a:t>
            </a:r>
          </a:p>
          <a:p>
            <a:r>
              <a:rPr lang="en-US" dirty="0" smtClean="0"/>
              <a:t>Activates </a:t>
            </a:r>
            <a:r>
              <a:rPr lang="en-US" dirty="0" err="1" smtClean="0"/>
              <a:t>G</a:t>
            </a:r>
            <a:r>
              <a:rPr lang="en-US" baseline="-25000" dirty="0" err="1" smtClean="0"/>
              <a:t>t</a:t>
            </a:r>
            <a:endParaRPr lang="en-US" dirty="0" smtClean="0"/>
          </a:p>
          <a:p>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447800"/>
            <a:ext cx="5168900" cy="3792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549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6215"/>
            <a:ext cx="6172200" cy="913385"/>
          </a:xfrm>
        </p:spPr>
        <p:txBody>
          <a:bodyPr>
            <a:normAutofit fontScale="90000"/>
          </a:bodyPr>
          <a:lstStyle/>
          <a:p>
            <a:r>
              <a:rPr lang="en-US" b="1" dirty="0" err="1" smtClean="0"/>
              <a:t>Rhodopsin</a:t>
            </a:r>
            <a:r>
              <a:rPr lang="en-US" b="1" dirty="0" smtClean="0"/>
              <a:t>: </a:t>
            </a:r>
            <a:r>
              <a:rPr lang="en-US" b="1" dirty="0" err="1" smtClean="0"/>
              <a:t>Ligand</a:t>
            </a:r>
            <a:r>
              <a:rPr lang="en-US" b="1" dirty="0" smtClean="0"/>
              <a:t> Binding</a:t>
            </a:r>
            <a:endParaRPr lang="en-US" b="1" dirty="0"/>
          </a:p>
        </p:txBody>
      </p:sp>
      <p:sp>
        <p:nvSpPr>
          <p:cNvPr id="3" name="Content Placeholder 2"/>
          <p:cNvSpPr>
            <a:spLocks noGrp="1"/>
          </p:cNvSpPr>
          <p:nvPr>
            <p:ph idx="1"/>
          </p:nvPr>
        </p:nvSpPr>
        <p:spPr>
          <a:xfrm>
            <a:off x="152400" y="1100348"/>
            <a:ext cx="5486400" cy="1616328"/>
          </a:xfrm>
        </p:spPr>
        <p:txBody>
          <a:bodyPr>
            <a:normAutofit fontScale="85000" lnSpcReduction="20000"/>
          </a:bodyPr>
          <a:lstStyle/>
          <a:p>
            <a:r>
              <a:rPr lang="en-US" sz="2941" dirty="0"/>
              <a:t>GPCR </a:t>
            </a:r>
            <a:r>
              <a:rPr lang="en-US" sz="2941" dirty="0" err="1"/>
              <a:t>Ligand</a:t>
            </a:r>
            <a:r>
              <a:rPr lang="en-US" sz="2941" dirty="0"/>
              <a:t>: Retinal</a:t>
            </a:r>
          </a:p>
          <a:p>
            <a:pPr lvl="1"/>
            <a:r>
              <a:rPr lang="en-US" sz="2581" dirty="0"/>
              <a:t>11-cis-retinal is covalently </a:t>
            </a:r>
            <a:r>
              <a:rPr lang="en-US" sz="2581" b="1" i="1" dirty="0"/>
              <a:t>pre-bound</a:t>
            </a:r>
            <a:r>
              <a:rPr lang="en-US" sz="2581" dirty="0"/>
              <a:t> to our </a:t>
            </a:r>
            <a:r>
              <a:rPr lang="en-US" sz="2581" dirty="0" err="1" smtClean="0"/>
              <a:t>opsin</a:t>
            </a:r>
            <a:r>
              <a:rPr lang="en-US" sz="2581" dirty="0" smtClean="0"/>
              <a:t> (rhodopsin)</a:t>
            </a:r>
          </a:p>
          <a:p>
            <a:pPr lvl="1"/>
            <a:r>
              <a:rPr lang="en-US" sz="2581" dirty="0" smtClean="0"/>
              <a:t>11-cis-retinal = inverse </a:t>
            </a:r>
            <a:r>
              <a:rPr lang="en-US" sz="2581" dirty="0"/>
              <a:t>agonist, therefore eliminating </a:t>
            </a:r>
            <a:r>
              <a:rPr lang="en-US" sz="2581" b="1" dirty="0"/>
              <a:t>ALL </a:t>
            </a:r>
            <a:r>
              <a:rPr lang="en-US" sz="2581" dirty="0"/>
              <a:t>basal activity</a:t>
            </a:r>
          </a:p>
        </p:txBody>
      </p:sp>
      <p:pic>
        <p:nvPicPr>
          <p:cNvPr id="5" name="Picture 2"/>
          <p:cNvPicPr>
            <a:picLocks noChangeAspect="1" noChangeArrowheads="1"/>
          </p:cNvPicPr>
          <p:nvPr/>
        </p:nvPicPr>
        <p:blipFill>
          <a:blip r:embed="rId2" cstate="print"/>
          <a:srcRect b="38077"/>
          <a:stretch>
            <a:fillRect/>
          </a:stretch>
        </p:blipFill>
        <p:spPr bwMode="auto">
          <a:xfrm>
            <a:off x="5105400" y="3405190"/>
            <a:ext cx="2616028" cy="3213250"/>
          </a:xfrm>
          <a:prstGeom prst="rect">
            <a:avLst/>
          </a:prstGeom>
          <a:noFill/>
        </p:spPr>
      </p:pic>
      <p:sp>
        <p:nvSpPr>
          <p:cNvPr id="6" name="Content Placeholder 2"/>
          <p:cNvSpPr txBox="1">
            <a:spLocks/>
          </p:cNvSpPr>
          <p:nvPr/>
        </p:nvSpPr>
        <p:spPr>
          <a:xfrm>
            <a:off x="228600" y="2972708"/>
            <a:ext cx="4821201" cy="3745742"/>
          </a:xfrm>
          <a:prstGeom prst="rect">
            <a:avLst/>
          </a:prstGeom>
        </p:spPr>
        <p:txBody>
          <a:bodyPr vert="horz" lIns="91440" tIns="45720" rIns="91440" bIns="45720" rtlCol="0">
            <a:normAutofit fontScale="77500" lnSpcReduction="20000"/>
          </a:bodyPr>
          <a:lstStyle/>
          <a:p>
            <a:pPr marL="342900" indent="-342900" defTabSz="457200">
              <a:spcBef>
                <a:spcPct val="20000"/>
              </a:spcBef>
              <a:buFont typeface="Arial"/>
              <a:buChar char="•"/>
              <a:defRPr/>
            </a:pPr>
            <a:r>
              <a:rPr lang="en-US" sz="3200" dirty="0">
                <a:solidFill>
                  <a:srgbClr val="061E47"/>
                </a:solidFill>
              </a:rPr>
              <a:t>Activation…light!</a:t>
            </a:r>
          </a:p>
          <a:p>
            <a:pPr marL="742950" lvl="1" indent="-285750" defTabSz="457200">
              <a:spcBef>
                <a:spcPct val="20000"/>
              </a:spcBef>
              <a:buFont typeface="Arial"/>
              <a:buChar char="–"/>
              <a:defRPr/>
            </a:pPr>
            <a:r>
              <a:rPr lang="en-US" sz="2800" dirty="0">
                <a:solidFill>
                  <a:srgbClr val="061E47"/>
                </a:solidFill>
              </a:rPr>
              <a:t>Upon receptor activation, 11-cis </a:t>
            </a:r>
            <a:r>
              <a:rPr lang="en-US" sz="2800" dirty="0" smtClean="0">
                <a:solidFill>
                  <a:srgbClr val="061E47"/>
                </a:solidFill>
              </a:rPr>
              <a:t>isomerizes to </a:t>
            </a:r>
            <a:r>
              <a:rPr lang="en-US" sz="2800" dirty="0">
                <a:solidFill>
                  <a:srgbClr val="061E47"/>
                </a:solidFill>
              </a:rPr>
              <a:t>all-trans-retinal</a:t>
            </a:r>
          </a:p>
          <a:p>
            <a:pPr marL="742950" lvl="1" indent="-285750" defTabSz="457200">
              <a:spcBef>
                <a:spcPct val="20000"/>
              </a:spcBef>
              <a:buFont typeface="Arial"/>
              <a:buChar char="–"/>
              <a:defRPr/>
            </a:pPr>
            <a:r>
              <a:rPr lang="en-US" sz="2800" dirty="0">
                <a:solidFill>
                  <a:srgbClr val="061E47"/>
                </a:solidFill>
              </a:rPr>
              <a:t>AT-retinal is a strong </a:t>
            </a:r>
            <a:r>
              <a:rPr lang="en-US" sz="2800" b="1" dirty="0">
                <a:solidFill>
                  <a:srgbClr val="061E47"/>
                </a:solidFill>
              </a:rPr>
              <a:t>AGONIST</a:t>
            </a:r>
            <a:r>
              <a:rPr lang="en-US" sz="2800" dirty="0">
                <a:solidFill>
                  <a:srgbClr val="061E47"/>
                </a:solidFill>
              </a:rPr>
              <a:t>, signaling will occur</a:t>
            </a:r>
          </a:p>
          <a:p>
            <a:pPr marL="342900" indent="-342900" defTabSz="457200">
              <a:spcBef>
                <a:spcPct val="20000"/>
              </a:spcBef>
              <a:buFont typeface="Arial"/>
              <a:buChar char="•"/>
              <a:defRPr/>
            </a:pPr>
            <a:r>
              <a:rPr lang="en-US" sz="3200" dirty="0">
                <a:solidFill>
                  <a:srgbClr val="061E47"/>
                </a:solidFill>
              </a:rPr>
              <a:t>Why do it this way?</a:t>
            </a:r>
          </a:p>
          <a:p>
            <a:pPr marL="971550" lvl="1" indent="-514350" defTabSz="457200">
              <a:spcBef>
                <a:spcPct val="20000"/>
              </a:spcBef>
              <a:buFont typeface="+mj-lt"/>
              <a:buAutoNum type="arabicPeriod"/>
              <a:defRPr/>
            </a:pPr>
            <a:r>
              <a:rPr lang="en-US" sz="2800" dirty="0">
                <a:solidFill>
                  <a:srgbClr val="061E47"/>
                </a:solidFill>
              </a:rPr>
              <a:t>Reduce Noise: Inverse Agonist totally shuts down the receptor in the absence of light</a:t>
            </a:r>
          </a:p>
          <a:p>
            <a:pPr marL="971550" lvl="1" indent="-514350" defTabSz="457200">
              <a:spcBef>
                <a:spcPct val="20000"/>
              </a:spcBef>
              <a:buFont typeface="+mj-lt"/>
              <a:buAutoNum type="arabicPeriod"/>
              <a:defRPr/>
            </a:pPr>
            <a:r>
              <a:rPr lang="en-US" sz="2800" dirty="0">
                <a:solidFill>
                  <a:srgbClr val="061E47"/>
                </a:solidFill>
              </a:rPr>
              <a:t>Speed: Don’t have to wait for loading of </a:t>
            </a:r>
            <a:r>
              <a:rPr lang="en-US" sz="2800" dirty="0" err="1">
                <a:solidFill>
                  <a:srgbClr val="061E47"/>
                </a:solidFill>
              </a:rPr>
              <a:t>ligand</a:t>
            </a:r>
            <a:r>
              <a:rPr lang="en-US" sz="2800" dirty="0">
                <a:solidFill>
                  <a:srgbClr val="061E47"/>
                </a:solidFill>
              </a:rPr>
              <a:t>, it’s essentially already there</a:t>
            </a:r>
          </a:p>
        </p:txBody>
      </p:sp>
      <p:pic>
        <p:nvPicPr>
          <p:cNvPr id="7" name="Picture 2" descr="rhoh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996" y="838200"/>
            <a:ext cx="3048000" cy="25953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739357" y="3948061"/>
            <a:ext cx="1271171" cy="646331"/>
          </a:xfrm>
          <a:prstGeom prst="rect">
            <a:avLst/>
          </a:prstGeom>
          <a:noFill/>
        </p:spPr>
        <p:txBody>
          <a:bodyPr wrap="square" rtlCol="0">
            <a:spAutoFit/>
          </a:bodyPr>
          <a:lstStyle/>
          <a:p>
            <a:pPr algn="ctr"/>
            <a:r>
              <a:rPr lang="en-US" b="1" dirty="0" smtClean="0"/>
              <a:t>INVERSE AGONIST</a:t>
            </a:r>
            <a:endParaRPr lang="en-US" b="1" dirty="0"/>
          </a:p>
        </p:txBody>
      </p:sp>
      <p:sp>
        <p:nvSpPr>
          <p:cNvPr id="8" name="TextBox 7"/>
          <p:cNvSpPr txBox="1"/>
          <p:nvPr/>
        </p:nvSpPr>
        <p:spPr>
          <a:xfrm>
            <a:off x="7786087" y="5486400"/>
            <a:ext cx="1271171" cy="646331"/>
          </a:xfrm>
          <a:prstGeom prst="rect">
            <a:avLst/>
          </a:prstGeom>
          <a:noFill/>
        </p:spPr>
        <p:txBody>
          <a:bodyPr wrap="square" rtlCol="0">
            <a:spAutoFit/>
          </a:bodyPr>
          <a:lstStyle/>
          <a:p>
            <a:pPr algn="ctr"/>
            <a:r>
              <a:rPr lang="en-US" b="1" dirty="0" smtClean="0"/>
              <a:t>STRONG</a:t>
            </a:r>
          </a:p>
          <a:p>
            <a:pPr algn="ctr"/>
            <a:r>
              <a:rPr lang="en-US" b="1" dirty="0" smtClean="0"/>
              <a:t>AGONIST</a:t>
            </a:r>
            <a:endParaRPr lang="en-US" b="1" dirty="0"/>
          </a:p>
        </p:txBody>
      </p:sp>
    </p:spTree>
    <p:extLst>
      <p:ext uri="{BB962C8B-B14F-4D97-AF65-F5344CB8AC3E}">
        <p14:creationId xmlns:p14="http://schemas.microsoft.com/office/powerpoint/2010/main" val="261977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828800"/>
            <a:ext cx="5715000" cy="3143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4482"/>
            <a:ext cx="8229600" cy="1143000"/>
          </a:xfrm>
        </p:spPr>
        <p:txBody>
          <a:bodyPr/>
          <a:lstStyle/>
          <a:p>
            <a:r>
              <a:rPr lang="en-US" b="1" dirty="0" smtClean="0"/>
              <a:t>G-Proteins &amp; </a:t>
            </a:r>
            <a:r>
              <a:rPr lang="en-US" b="1" dirty="0" err="1" smtClean="0"/>
              <a:t>Rhodopsin</a:t>
            </a:r>
            <a:r>
              <a:rPr lang="en-US" b="1" dirty="0" smtClean="0"/>
              <a:t> Signaling</a:t>
            </a:r>
            <a:endParaRPr lang="en-US" b="1" dirty="0"/>
          </a:p>
        </p:txBody>
      </p:sp>
      <p:sp>
        <p:nvSpPr>
          <p:cNvPr id="3" name="Content Placeholder 2"/>
          <p:cNvSpPr>
            <a:spLocks noGrp="1"/>
          </p:cNvSpPr>
          <p:nvPr>
            <p:ph idx="1"/>
          </p:nvPr>
        </p:nvSpPr>
        <p:spPr>
          <a:xfrm>
            <a:off x="76200" y="1143000"/>
            <a:ext cx="4114800" cy="5715000"/>
          </a:xfrm>
        </p:spPr>
        <p:txBody>
          <a:bodyPr>
            <a:normAutofit fontScale="92500" lnSpcReduction="20000"/>
          </a:bodyPr>
          <a:lstStyle/>
          <a:p>
            <a:pPr marL="514350" indent="-514350">
              <a:buFont typeface="+mj-lt"/>
              <a:buAutoNum type="arabicPeriod"/>
            </a:pPr>
            <a:r>
              <a:rPr lang="en-US" dirty="0" smtClean="0"/>
              <a:t>Light activates rhodopsin (GPCR)</a:t>
            </a:r>
          </a:p>
          <a:p>
            <a:pPr marL="514350" indent="-514350">
              <a:buFont typeface="+mj-lt"/>
              <a:buAutoNum type="arabicPeriod"/>
            </a:pPr>
            <a:r>
              <a:rPr lang="en-US" dirty="0" smtClean="0"/>
              <a:t>Rhodopsin acts as a GEF for </a:t>
            </a:r>
            <a:r>
              <a:rPr lang="en-US" dirty="0" err="1" smtClean="0"/>
              <a:t>G</a:t>
            </a:r>
            <a:r>
              <a:rPr lang="en-US" baseline="-25000" dirty="0" err="1" smtClean="0"/>
              <a:t>t</a:t>
            </a:r>
            <a:endParaRPr lang="en-US" baseline="-25000" dirty="0" smtClean="0"/>
          </a:p>
          <a:p>
            <a:pPr marL="514350" indent="-514350">
              <a:buFont typeface="+mj-lt"/>
              <a:buAutoNum type="arabicPeriod"/>
            </a:pPr>
            <a:r>
              <a:rPr lang="en-US" dirty="0" smtClean="0"/>
              <a:t>Active G</a:t>
            </a:r>
            <a:r>
              <a:rPr lang="el-GR" dirty="0" smtClean="0"/>
              <a:t>α</a:t>
            </a:r>
            <a:r>
              <a:rPr lang="en-US" baseline="-25000" dirty="0" smtClean="0"/>
              <a:t>t</a:t>
            </a:r>
            <a:r>
              <a:rPr lang="en-US" dirty="0" smtClean="0"/>
              <a:t> activates PDE</a:t>
            </a:r>
          </a:p>
          <a:p>
            <a:pPr marL="514350" indent="-514350">
              <a:buFont typeface="+mj-lt"/>
              <a:buAutoNum type="arabicPeriod"/>
            </a:pPr>
            <a:r>
              <a:rPr lang="en-US" dirty="0" smtClean="0"/>
              <a:t>PDE reduces cytoplasmic </a:t>
            </a:r>
            <a:r>
              <a:rPr lang="en-US" dirty="0" err="1" smtClean="0"/>
              <a:t>cGMP</a:t>
            </a:r>
            <a:endParaRPr lang="en-US" dirty="0" smtClean="0"/>
          </a:p>
          <a:p>
            <a:pPr marL="514350" indent="-514350">
              <a:buFont typeface="+mj-lt"/>
              <a:buAutoNum type="arabicPeriod"/>
            </a:pPr>
            <a:r>
              <a:rPr lang="en-US" dirty="0" err="1" smtClean="0"/>
              <a:t>cGMP</a:t>
            </a:r>
            <a:r>
              <a:rPr lang="en-US" dirty="0" smtClean="0"/>
              <a:t>-gated Na</a:t>
            </a:r>
            <a:r>
              <a:rPr lang="en-US" baseline="30000" dirty="0" smtClean="0"/>
              <a:t>+</a:t>
            </a:r>
            <a:r>
              <a:rPr lang="en-US" dirty="0" smtClean="0"/>
              <a:t> channels close</a:t>
            </a:r>
          </a:p>
          <a:p>
            <a:pPr marL="514350" indent="-514350">
              <a:buFont typeface="+mj-lt"/>
              <a:buAutoNum type="arabicPeriod"/>
            </a:pPr>
            <a:r>
              <a:rPr lang="en-US" dirty="0" smtClean="0"/>
              <a:t>Hyperpolarization</a:t>
            </a:r>
          </a:p>
          <a:p>
            <a:pPr marL="514350" indent="-514350">
              <a:buFont typeface="+mj-lt"/>
              <a:buAutoNum type="arabicPeriod"/>
            </a:pPr>
            <a:r>
              <a:rPr lang="en-US" dirty="0" smtClean="0"/>
              <a:t>Decreases neurotransmission</a:t>
            </a:r>
          </a:p>
          <a:p>
            <a:pPr marL="514350" indent="-514350">
              <a:buFont typeface="+mj-lt"/>
              <a:buAutoNum type="arabicPeriod"/>
            </a:pPr>
            <a:endParaRPr lang="en-US" dirty="0"/>
          </a:p>
        </p:txBody>
      </p:sp>
    </p:spTree>
    <p:extLst>
      <p:ext uri="{BB962C8B-B14F-4D97-AF65-F5344CB8AC3E}">
        <p14:creationId xmlns:p14="http://schemas.microsoft.com/office/powerpoint/2010/main" val="375631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38"/>
          <p:cNvSpPr/>
          <p:nvPr/>
        </p:nvSpPr>
        <p:spPr>
          <a:xfrm>
            <a:off x="1752600" y="4426883"/>
            <a:ext cx="609600" cy="382021"/>
          </a:xfrm>
          <a:prstGeom prst="ellipse">
            <a:avLst/>
          </a:prstGeom>
          <a:solidFill>
            <a:schemeClr val="accent1">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b="1" dirty="0" smtClean="0">
                <a:solidFill>
                  <a:schemeClr val="tx1"/>
                </a:solidFill>
                <a:latin typeface="Calibri"/>
              </a:rPr>
              <a:t>γ</a:t>
            </a:r>
            <a:endParaRPr lang="en-US" sz="2400" b="1" dirty="0">
              <a:solidFill>
                <a:schemeClr val="tx1"/>
              </a:solidFill>
            </a:endParaRPr>
          </a:p>
        </p:txBody>
      </p:sp>
      <p:sp>
        <p:nvSpPr>
          <p:cNvPr id="37" name="Oval 36"/>
          <p:cNvSpPr/>
          <p:nvPr/>
        </p:nvSpPr>
        <p:spPr>
          <a:xfrm>
            <a:off x="1752600" y="4157392"/>
            <a:ext cx="609600" cy="382021"/>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b="1" dirty="0" smtClean="0">
                <a:solidFill>
                  <a:schemeClr val="tx1"/>
                </a:solidFill>
                <a:latin typeface="Calibri"/>
              </a:rPr>
              <a:t>β</a:t>
            </a:r>
            <a:endParaRPr lang="en-US" sz="2400" b="1" dirty="0">
              <a:solidFill>
                <a:schemeClr val="tx1"/>
              </a:solidFill>
            </a:endParaRPr>
          </a:p>
        </p:txBody>
      </p:sp>
      <p:sp>
        <p:nvSpPr>
          <p:cNvPr id="2" name="Title 1"/>
          <p:cNvSpPr>
            <a:spLocks noGrp="1"/>
          </p:cNvSpPr>
          <p:nvPr>
            <p:ph type="title"/>
          </p:nvPr>
        </p:nvSpPr>
        <p:spPr>
          <a:xfrm>
            <a:off x="449498" y="34636"/>
            <a:ext cx="8229600" cy="1143000"/>
          </a:xfrm>
        </p:spPr>
        <p:txBody>
          <a:bodyPr>
            <a:normAutofit fontScale="90000"/>
          </a:bodyPr>
          <a:lstStyle/>
          <a:p>
            <a:r>
              <a:rPr lang="en-US" dirty="0" smtClean="0"/>
              <a:t>Rhodopsin signaling activates a </a:t>
            </a:r>
            <a:r>
              <a:rPr lang="en-US" dirty="0" err="1" smtClean="0"/>
              <a:t>cGMP</a:t>
            </a:r>
            <a:r>
              <a:rPr lang="en-US" dirty="0" smtClean="0"/>
              <a:t> </a:t>
            </a:r>
            <a:r>
              <a:rPr lang="en-US" dirty="0" err="1" smtClean="0"/>
              <a:t>phosphodiesterase</a:t>
            </a:r>
            <a:r>
              <a:rPr lang="en-US" dirty="0" smtClean="0"/>
              <a:t> (PDE)</a:t>
            </a:r>
            <a:endParaRPr lang="en-US" dirty="0"/>
          </a:p>
        </p:txBody>
      </p:sp>
      <p:sp>
        <p:nvSpPr>
          <p:cNvPr id="6" name="Rectangle 5"/>
          <p:cNvSpPr/>
          <p:nvPr/>
        </p:nvSpPr>
        <p:spPr>
          <a:xfrm>
            <a:off x="838200" y="1447800"/>
            <a:ext cx="8229600" cy="54102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524000" y="5069212"/>
            <a:ext cx="6934200" cy="1331588"/>
          </a:xfrm>
          <a:prstGeom prst="roundRect">
            <a:avLst/>
          </a:prstGeom>
          <a:solidFill>
            <a:schemeClr val="bg1"/>
          </a:solidFill>
          <a:ln w="5080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761" y="4468795"/>
            <a:ext cx="1001769" cy="1200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Freeform 28"/>
          <p:cNvSpPr/>
          <p:nvPr/>
        </p:nvSpPr>
        <p:spPr>
          <a:xfrm>
            <a:off x="3037006" y="3992158"/>
            <a:ext cx="497149" cy="754602"/>
          </a:xfrm>
          <a:custGeom>
            <a:avLst/>
            <a:gdLst>
              <a:gd name="connsiteX0" fmla="*/ 497149 w 497149"/>
              <a:gd name="connsiteY0" fmla="*/ 754602 h 754602"/>
              <a:gd name="connsiteX1" fmla="*/ 408373 w 497149"/>
              <a:gd name="connsiteY1" fmla="*/ 559294 h 754602"/>
              <a:gd name="connsiteX2" fmla="*/ 204186 w 497149"/>
              <a:gd name="connsiteY2" fmla="*/ 585927 h 754602"/>
              <a:gd name="connsiteX3" fmla="*/ 62144 w 497149"/>
              <a:gd name="connsiteY3" fmla="*/ 390618 h 754602"/>
              <a:gd name="connsiteX4" fmla="*/ 159798 w 497149"/>
              <a:gd name="connsiteY4" fmla="*/ 177554 h 754602"/>
              <a:gd name="connsiteX5" fmla="*/ 0 w 497149"/>
              <a:gd name="connsiteY5" fmla="*/ 0 h 75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149" h="754602">
                <a:moveTo>
                  <a:pt x="497149" y="754602"/>
                </a:moveTo>
                <a:cubicBezTo>
                  <a:pt x="477174" y="671004"/>
                  <a:pt x="457200" y="587407"/>
                  <a:pt x="408373" y="559294"/>
                </a:cubicBezTo>
                <a:cubicBezTo>
                  <a:pt x="359546" y="531181"/>
                  <a:pt x="261891" y="614040"/>
                  <a:pt x="204186" y="585927"/>
                </a:cubicBezTo>
                <a:cubicBezTo>
                  <a:pt x="146481" y="557814"/>
                  <a:pt x="69542" y="458680"/>
                  <a:pt x="62144" y="390618"/>
                </a:cubicBezTo>
                <a:cubicBezTo>
                  <a:pt x="54746" y="322556"/>
                  <a:pt x="170155" y="242657"/>
                  <a:pt x="159798" y="177554"/>
                </a:cubicBezTo>
                <a:cubicBezTo>
                  <a:pt x="149441" y="112451"/>
                  <a:pt x="74720" y="56225"/>
                  <a:pt x="0" y="0"/>
                </a:cubicBezTo>
              </a:path>
            </a:pathLst>
          </a:custGeom>
          <a:noFill/>
          <a:ln w="1270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4731" y="5699664"/>
            <a:ext cx="458780" cy="769441"/>
          </a:xfrm>
          <a:prstGeom prst="rect">
            <a:avLst/>
          </a:prstGeom>
          <a:noFill/>
        </p:spPr>
        <p:txBody>
          <a:bodyPr wrap="none" rtlCol="0">
            <a:spAutoFit/>
          </a:bodyPr>
          <a:lstStyle/>
          <a:p>
            <a:r>
              <a:rPr lang="el-GR" sz="4400" b="1" dirty="0" smtClean="0">
                <a:latin typeface="Calibri"/>
              </a:rPr>
              <a:t>λ</a:t>
            </a:r>
            <a:endParaRPr lang="en-US" sz="4400" b="1" dirty="0"/>
          </a:p>
        </p:txBody>
      </p:sp>
      <p:cxnSp>
        <p:nvCxnSpPr>
          <p:cNvPr id="27" name="Straight Arrow Connector 26"/>
          <p:cNvCxnSpPr/>
          <p:nvPr/>
        </p:nvCxnSpPr>
        <p:spPr>
          <a:xfrm flipV="1">
            <a:off x="609600" y="5486400"/>
            <a:ext cx="2675979" cy="5334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209800" y="4309014"/>
            <a:ext cx="1075779" cy="54462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800" b="1" dirty="0" smtClean="0">
                <a:solidFill>
                  <a:schemeClr val="bg1"/>
                </a:solidFill>
              </a:rPr>
              <a:t>α</a:t>
            </a:r>
            <a:r>
              <a:rPr lang="en-US" sz="2800" b="1" baseline="-25000" dirty="0" smtClean="0">
                <a:solidFill>
                  <a:schemeClr val="bg1"/>
                </a:solidFill>
              </a:rPr>
              <a:t>t</a:t>
            </a:r>
            <a:endParaRPr lang="en-US" sz="2800" b="1" dirty="0" smtClean="0">
              <a:solidFill>
                <a:schemeClr val="bg1"/>
              </a:solidFill>
            </a:endParaRPr>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344727"/>
            <a:ext cx="838204" cy="489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323" y="3589704"/>
            <a:ext cx="750975" cy="55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4" name="Straight Arrow Connector 43"/>
          <p:cNvCxnSpPr/>
          <p:nvPr/>
        </p:nvCxnSpPr>
        <p:spPr>
          <a:xfrm flipH="1">
            <a:off x="3285580" y="3992157"/>
            <a:ext cx="466150" cy="31685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2503390" y="3788157"/>
            <a:ext cx="203065" cy="40800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675530" y="5181600"/>
            <a:ext cx="609600" cy="2286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334000" y="4267102"/>
            <a:ext cx="1075779" cy="54462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chemeClr val="bg1"/>
              </a:solidFill>
            </a:endParaRPr>
          </a:p>
        </p:txBody>
      </p:sp>
      <p:sp>
        <p:nvSpPr>
          <p:cNvPr id="54" name="TextBox 53"/>
          <p:cNvSpPr txBox="1"/>
          <p:nvPr/>
        </p:nvSpPr>
        <p:spPr>
          <a:xfrm>
            <a:off x="5334000" y="4201180"/>
            <a:ext cx="479618" cy="523220"/>
          </a:xfrm>
          <a:prstGeom prst="rect">
            <a:avLst/>
          </a:prstGeom>
          <a:noFill/>
        </p:spPr>
        <p:txBody>
          <a:bodyPr wrap="none" rtlCol="0">
            <a:spAutoFit/>
          </a:bodyPr>
          <a:lstStyle/>
          <a:p>
            <a:r>
              <a:rPr lang="el-GR" sz="2800" b="1" dirty="0" smtClean="0">
                <a:solidFill>
                  <a:schemeClr val="bg1"/>
                </a:solidFill>
              </a:rPr>
              <a:t>α</a:t>
            </a:r>
            <a:r>
              <a:rPr lang="en-US" sz="2800" b="1" baseline="-25000" dirty="0" smtClean="0">
                <a:solidFill>
                  <a:schemeClr val="bg1"/>
                </a:solidFill>
              </a:rPr>
              <a:t>t</a:t>
            </a:r>
            <a:endParaRPr lang="en-US" sz="2800" b="1" dirty="0" smtClean="0">
              <a:solidFill>
                <a:schemeClr val="bg1"/>
              </a:solidFill>
            </a:endParaRPr>
          </a:p>
        </p:txBody>
      </p:sp>
      <p:pic>
        <p:nvPicPr>
          <p:cNvPr id="5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0415" y="4355598"/>
            <a:ext cx="562397" cy="416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Oval 55"/>
          <p:cNvSpPr/>
          <p:nvPr/>
        </p:nvSpPr>
        <p:spPr>
          <a:xfrm>
            <a:off x="6312813" y="3788157"/>
            <a:ext cx="1002388" cy="106548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PDE</a:t>
            </a:r>
            <a:endParaRPr lang="en-US" b="1" dirty="0"/>
          </a:p>
        </p:txBody>
      </p:sp>
      <p:sp>
        <p:nvSpPr>
          <p:cNvPr id="58" name="TextBox 57"/>
          <p:cNvSpPr txBox="1"/>
          <p:nvPr/>
        </p:nvSpPr>
        <p:spPr>
          <a:xfrm>
            <a:off x="3195833" y="5680245"/>
            <a:ext cx="1481624" cy="461665"/>
          </a:xfrm>
          <a:prstGeom prst="rect">
            <a:avLst/>
          </a:prstGeom>
          <a:noFill/>
        </p:spPr>
        <p:txBody>
          <a:bodyPr wrap="none" rtlCol="0">
            <a:spAutoFit/>
          </a:bodyPr>
          <a:lstStyle/>
          <a:p>
            <a:r>
              <a:rPr lang="en-US" sz="2400" b="1" dirty="0" smtClean="0"/>
              <a:t>rhodopsin</a:t>
            </a:r>
            <a:endParaRPr lang="en-US" sz="2400" b="1" dirty="0"/>
          </a:p>
        </p:txBody>
      </p:sp>
      <p:sp>
        <p:nvSpPr>
          <p:cNvPr id="59" name="Rounded Rectangle 58"/>
          <p:cNvSpPr/>
          <p:nvPr/>
        </p:nvSpPr>
        <p:spPr>
          <a:xfrm>
            <a:off x="5570838" y="2954683"/>
            <a:ext cx="833711" cy="389304"/>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cGMP</a:t>
            </a:r>
            <a:endParaRPr lang="en-US" b="1" dirty="0"/>
          </a:p>
        </p:txBody>
      </p:sp>
      <p:sp>
        <p:nvSpPr>
          <p:cNvPr id="4" name="Freeform 3"/>
          <p:cNvSpPr/>
          <p:nvPr/>
        </p:nvSpPr>
        <p:spPr>
          <a:xfrm>
            <a:off x="6196614" y="3435658"/>
            <a:ext cx="1384916" cy="249952"/>
          </a:xfrm>
          <a:custGeom>
            <a:avLst/>
            <a:gdLst>
              <a:gd name="connsiteX0" fmla="*/ 0 w 1384916"/>
              <a:gd name="connsiteY0" fmla="*/ 8878 h 299330"/>
              <a:gd name="connsiteX1" fmla="*/ 310718 w 1384916"/>
              <a:gd name="connsiteY1" fmla="*/ 186431 h 299330"/>
              <a:gd name="connsiteX2" fmla="*/ 861134 w 1384916"/>
              <a:gd name="connsiteY2" fmla="*/ 292963 h 299330"/>
              <a:gd name="connsiteX3" fmla="*/ 1384916 w 1384916"/>
              <a:gd name="connsiteY3" fmla="*/ 0 h 299330"/>
              <a:gd name="connsiteX0" fmla="*/ 0 w 1384916"/>
              <a:gd name="connsiteY0" fmla="*/ 8878 h 249952"/>
              <a:gd name="connsiteX1" fmla="*/ 310718 w 1384916"/>
              <a:gd name="connsiteY1" fmla="*/ 186431 h 249952"/>
              <a:gd name="connsiteX2" fmla="*/ 852257 w 1384916"/>
              <a:gd name="connsiteY2" fmla="*/ 239697 h 249952"/>
              <a:gd name="connsiteX3" fmla="*/ 1384916 w 1384916"/>
              <a:gd name="connsiteY3" fmla="*/ 0 h 249952"/>
            </a:gdLst>
            <a:ahLst/>
            <a:cxnLst>
              <a:cxn ang="0">
                <a:pos x="connsiteX0" y="connsiteY0"/>
              </a:cxn>
              <a:cxn ang="0">
                <a:pos x="connsiteX1" y="connsiteY1"/>
              </a:cxn>
              <a:cxn ang="0">
                <a:pos x="connsiteX2" y="connsiteY2"/>
              </a:cxn>
              <a:cxn ang="0">
                <a:pos x="connsiteX3" y="connsiteY3"/>
              </a:cxn>
            </a:cxnLst>
            <a:rect l="l" t="t" r="r" b="b"/>
            <a:pathLst>
              <a:path w="1384916" h="249952">
                <a:moveTo>
                  <a:pt x="0" y="8878"/>
                </a:moveTo>
                <a:cubicBezTo>
                  <a:pt x="83598" y="73981"/>
                  <a:pt x="168675" y="147961"/>
                  <a:pt x="310718" y="186431"/>
                </a:cubicBezTo>
                <a:cubicBezTo>
                  <a:pt x="452761" y="224901"/>
                  <a:pt x="673224" y="270769"/>
                  <a:pt x="852257" y="239697"/>
                </a:cubicBezTo>
                <a:cubicBezTo>
                  <a:pt x="1031290" y="208625"/>
                  <a:pt x="1212541" y="130945"/>
                  <a:pt x="1384916" y="0"/>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7467600" y="3047999"/>
            <a:ext cx="681312" cy="296727"/>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GMP</a:t>
            </a:r>
            <a:endParaRPr lang="en-US" sz="1600" b="1" dirty="0">
              <a:solidFill>
                <a:schemeClr val="tx1"/>
              </a:solidFill>
            </a:endParaRPr>
          </a:p>
        </p:txBody>
      </p:sp>
      <p:sp>
        <p:nvSpPr>
          <p:cNvPr id="5" name="TextBox 4"/>
          <p:cNvSpPr txBox="1"/>
          <p:nvPr/>
        </p:nvSpPr>
        <p:spPr>
          <a:xfrm>
            <a:off x="5830805" y="1981200"/>
            <a:ext cx="2318107" cy="707886"/>
          </a:xfrm>
          <a:prstGeom prst="rect">
            <a:avLst/>
          </a:prstGeom>
          <a:noFill/>
        </p:spPr>
        <p:txBody>
          <a:bodyPr wrap="square" rtlCol="0">
            <a:spAutoFit/>
          </a:bodyPr>
          <a:lstStyle/>
          <a:p>
            <a:r>
              <a:rPr lang="en-US" sz="2000" b="1" dirty="0" smtClean="0"/>
              <a:t>PDEs break down cyclic nucleotides</a:t>
            </a:r>
            <a:endParaRPr lang="en-US" sz="2000" b="1" dirty="0"/>
          </a:p>
        </p:txBody>
      </p:sp>
    </p:spTree>
    <p:extLst>
      <p:ext uri="{BB962C8B-B14F-4D97-AF65-F5344CB8AC3E}">
        <p14:creationId xmlns:p14="http://schemas.microsoft.com/office/powerpoint/2010/main" val="152353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0" y="76200"/>
            <a:ext cx="9144000" cy="1143000"/>
          </a:xfrm>
        </p:spPr>
        <p:txBody>
          <a:bodyPr>
            <a:normAutofit fontScale="90000"/>
          </a:bodyPr>
          <a:lstStyle/>
          <a:p>
            <a:r>
              <a:rPr lang="en-US" b="1" dirty="0" err="1" smtClean="0"/>
              <a:t>cGMP</a:t>
            </a:r>
            <a:r>
              <a:rPr lang="en-US" b="1" dirty="0" smtClean="0"/>
              <a:t> controls </a:t>
            </a:r>
            <a:r>
              <a:rPr lang="en-US" b="1" dirty="0" err="1" smtClean="0"/>
              <a:t>cGMP</a:t>
            </a:r>
            <a:r>
              <a:rPr lang="en-US" b="1" dirty="0" smtClean="0"/>
              <a:t> Gated Na+ Channels</a:t>
            </a:r>
          </a:p>
        </p:txBody>
      </p:sp>
      <p:sp>
        <p:nvSpPr>
          <p:cNvPr id="49156" name="Content Placeholder 2"/>
          <p:cNvSpPr>
            <a:spLocks noGrp="1"/>
          </p:cNvSpPr>
          <p:nvPr>
            <p:ph idx="1"/>
          </p:nvPr>
        </p:nvSpPr>
        <p:spPr>
          <a:xfrm>
            <a:off x="0" y="1524000"/>
            <a:ext cx="4495800" cy="5334000"/>
          </a:xfrm>
        </p:spPr>
        <p:txBody>
          <a:bodyPr>
            <a:normAutofit fontScale="77500" lnSpcReduction="20000"/>
          </a:bodyPr>
          <a:lstStyle/>
          <a:p>
            <a:r>
              <a:rPr lang="en-US" dirty="0" smtClean="0"/>
              <a:t>Channel, not a pump or receptor</a:t>
            </a:r>
          </a:p>
          <a:p>
            <a:r>
              <a:rPr lang="en-US" dirty="0" err="1" smtClean="0"/>
              <a:t>cGMP</a:t>
            </a:r>
            <a:r>
              <a:rPr lang="en-US" dirty="0" smtClean="0"/>
              <a:t>-gated Na+ channels have four subunits that can bind </a:t>
            </a:r>
            <a:r>
              <a:rPr lang="en-US" dirty="0" err="1" smtClean="0"/>
              <a:t>cGMP</a:t>
            </a:r>
            <a:endParaRPr lang="en-US" dirty="0" smtClean="0"/>
          </a:p>
          <a:p>
            <a:r>
              <a:rPr lang="en-US" dirty="0" smtClean="0"/>
              <a:t>Number bound will determine if channel is open or closed</a:t>
            </a:r>
          </a:p>
          <a:p>
            <a:pPr lvl="1"/>
            <a:r>
              <a:rPr lang="en-US" dirty="0" smtClean="0"/>
              <a:t>3-4 bound (high </a:t>
            </a:r>
            <a:r>
              <a:rPr lang="en-US" dirty="0" err="1" smtClean="0"/>
              <a:t>cGMP</a:t>
            </a:r>
            <a:r>
              <a:rPr lang="en-US" dirty="0" smtClean="0"/>
              <a:t>) = open</a:t>
            </a:r>
          </a:p>
          <a:p>
            <a:pPr lvl="1"/>
            <a:r>
              <a:rPr lang="en-US" dirty="0"/>
              <a:t>0</a:t>
            </a:r>
            <a:r>
              <a:rPr lang="en-US" dirty="0" smtClean="0"/>
              <a:t>-2 bound (low </a:t>
            </a:r>
            <a:r>
              <a:rPr lang="en-US" dirty="0" err="1" smtClean="0"/>
              <a:t>cGMP</a:t>
            </a:r>
            <a:r>
              <a:rPr lang="en-US" dirty="0" smtClean="0"/>
              <a:t>)= closed</a:t>
            </a:r>
          </a:p>
          <a:p>
            <a:pPr defTabSz="457200">
              <a:buFont typeface="Arial"/>
              <a:buChar char="•"/>
              <a:defRPr/>
            </a:pPr>
            <a:r>
              <a:rPr lang="en-US" dirty="0"/>
              <a:t>Allows for sensitivity in the system</a:t>
            </a:r>
          </a:p>
          <a:p>
            <a:pPr lvl="1" defTabSz="457200">
              <a:buFont typeface="Arial"/>
              <a:buChar char="–"/>
              <a:defRPr/>
            </a:pPr>
            <a:r>
              <a:rPr lang="en-US" dirty="0"/>
              <a:t>More control based on [</a:t>
            </a:r>
            <a:r>
              <a:rPr lang="en-US" dirty="0" err="1"/>
              <a:t>cGMP</a:t>
            </a:r>
            <a:r>
              <a:rPr lang="en-US" dirty="0"/>
              <a:t>] in the cell</a:t>
            </a:r>
          </a:p>
          <a:p>
            <a:pPr lvl="1"/>
            <a:endParaRPr lang="en-US" dirty="0" smtClean="0"/>
          </a:p>
          <a:p>
            <a:endParaRPr lang="en-US" dirty="0" smtClean="0"/>
          </a:p>
          <a:p>
            <a:endParaRPr lang="en-US" dirty="0" smtClean="0"/>
          </a:p>
        </p:txBody>
      </p:sp>
      <p:pic>
        <p:nvPicPr>
          <p:cNvPr id="49155" name="Picture 2"/>
          <p:cNvPicPr>
            <a:picLocks noChangeAspect="1" noChangeArrowheads="1"/>
          </p:cNvPicPr>
          <p:nvPr/>
        </p:nvPicPr>
        <p:blipFill>
          <a:blip r:embed="rId2" cstate="print"/>
          <a:srcRect/>
          <a:stretch>
            <a:fillRect/>
          </a:stretch>
        </p:blipFill>
        <p:spPr bwMode="auto">
          <a:xfrm>
            <a:off x="4440402" y="1752600"/>
            <a:ext cx="4703598" cy="3429000"/>
          </a:xfrm>
          <a:prstGeom prst="rect">
            <a:avLst/>
          </a:prstGeom>
          <a:noFill/>
          <a:ln w="9525">
            <a:noFill/>
            <a:miter lim="800000"/>
            <a:headEnd/>
            <a:tailEnd/>
          </a:ln>
        </p:spPr>
      </p:pic>
      <p:sp>
        <p:nvSpPr>
          <p:cNvPr id="9" name="Content Placeholder 2"/>
          <p:cNvSpPr txBox="1">
            <a:spLocks/>
          </p:cNvSpPr>
          <p:nvPr/>
        </p:nvSpPr>
        <p:spPr>
          <a:xfrm>
            <a:off x="457201" y="3594101"/>
            <a:ext cx="3752472" cy="1842732"/>
          </a:xfrm>
          <a:prstGeom prst="rect">
            <a:avLst/>
          </a:prstGeom>
        </p:spPr>
        <p:txBody>
          <a:bodyPr vert="horz" lIns="91440" tIns="45720" rIns="91440" bIns="45720" rtlCol="0">
            <a:normAutofit/>
          </a:bodyPr>
          <a:lstStyle/>
          <a:p>
            <a:pPr marL="342900" indent="-342900" defTabSz="457200">
              <a:spcBef>
                <a:spcPct val="20000"/>
              </a:spcBef>
              <a:buFont typeface="Arial"/>
              <a:buChar char="•"/>
              <a:defRPr/>
            </a:pPr>
            <a:endParaRPr lang="en-US" sz="3200" dirty="0">
              <a:solidFill>
                <a:srgbClr val="061E47"/>
              </a:solidFill>
            </a:endParaRPr>
          </a:p>
          <a:p>
            <a:pPr marL="342900" indent="-342900" defTabSz="457200">
              <a:spcBef>
                <a:spcPct val="20000"/>
              </a:spcBef>
              <a:buFont typeface="Arial"/>
              <a:buChar char="•"/>
              <a:defRPr/>
            </a:pPr>
            <a:endParaRPr lang="en-US" sz="3200" dirty="0">
              <a:solidFill>
                <a:srgbClr val="061E47"/>
              </a:solidFill>
            </a:endParaRPr>
          </a:p>
        </p:txBody>
      </p:sp>
    </p:spTree>
    <p:extLst>
      <p:ext uri="{BB962C8B-B14F-4D97-AF65-F5344CB8AC3E}">
        <p14:creationId xmlns:p14="http://schemas.microsoft.com/office/powerpoint/2010/main" val="3504878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1450</TotalTime>
  <Words>949</Words>
  <Application>Microsoft Office PowerPoint</Application>
  <PresentationFormat>On-screen Show (4:3)</PresentationFormat>
  <Paragraphs>194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cGMP: Vision to Viagra</vt:lpstr>
      <vt:lpstr>Light to vision</vt:lpstr>
      <vt:lpstr>Polarization</vt:lpstr>
      <vt:lpstr>Rod (and cone) cell structure</vt:lpstr>
      <vt:lpstr>Rhodopsin</vt:lpstr>
      <vt:lpstr>Rhodopsin: Ligand Binding</vt:lpstr>
      <vt:lpstr>G-Proteins &amp; Rhodopsin Signaling</vt:lpstr>
      <vt:lpstr>Rhodopsin signaling activates a cGMP phosphodiesterase (PDE)</vt:lpstr>
      <vt:lpstr>cGMP controls cGMP Gated Na+ Channels</vt:lpstr>
      <vt:lpstr>Dark Current</vt:lpstr>
      <vt:lpstr>5. (10 pts) You generate a knockout mouse whose rod and cone cells express 50% fewer functioning K+ channels.  You then subject wild type and knockout mice to increasing amounts of light and measure their visual responses.  How would the knockout response compare to the wild type response?</vt:lpstr>
      <vt:lpstr>One last look at the pathway</vt:lpstr>
      <vt:lpstr>cGMP in smooth muscle relaxation: control of vasodilation</vt:lpstr>
      <vt:lpstr>The two things you need for cell signaling</vt:lpstr>
      <vt:lpstr>Smooth vs Skeletal Muscle</vt:lpstr>
      <vt:lpstr>Smooth Muscle: MLCK</vt:lpstr>
      <vt:lpstr>PowerPoint Presentation</vt:lpstr>
      <vt:lpstr>Smooth muscle relaxation requires the endothelium</vt:lpstr>
      <vt:lpstr>PowerPoint Presentation</vt:lpstr>
      <vt:lpstr>NO activates soluble GC → cGMP</vt:lpstr>
      <vt:lpstr>cGMP promotes smooth muscle relaxation</vt:lpstr>
      <vt:lpstr>cGMP activates PKG</vt:lpstr>
      <vt:lpstr>How PKG promotes SM Relaxation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dc:creator>
  <cp:lastModifiedBy>Amy</cp:lastModifiedBy>
  <cp:revision>33</cp:revision>
  <dcterms:created xsi:type="dcterms:W3CDTF">2013-10-16T20:26:32Z</dcterms:created>
  <dcterms:modified xsi:type="dcterms:W3CDTF">2013-10-18T00:13:23Z</dcterms:modified>
</cp:coreProperties>
</file>