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68" r:id="rId5"/>
    <p:sldId id="271" r:id="rId6"/>
    <p:sldId id="279" r:id="rId7"/>
    <p:sldId id="283" r:id="rId8"/>
    <p:sldId id="280" r:id="rId9"/>
    <p:sldId id="281" r:id="rId10"/>
    <p:sldId id="282" r:id="rId11"/>
    <p:sldId id="284" r:id="rId12"/>
    <p:sldId id="258" r:id="rId13"/>
    <p:sldId id="289" r:id="rId14"/>
    <p:sldId id="287" r:id="rId15"/>
    <p:sldId id="288" r:id="rId16"/>
    <p:sldId id="286" r:id="rId17"/>
    <p:sldId id="269" r:id="rId18"/>
    <p:sldId id="277" r:id="rId19"/>
    <p:sldId id="278" r:id="rId20"/>
    <p:sldId id="261" r:id="rId21"/>
    <p:sldId id="264" r:id="rId22"/>
    <p:sldId id="262" r:id="rId23"/>
    <p:sldId id="265" r:id="rId24"/>
    <p:sldId id="266" r:id="rId25"/>
    <p:sldId id="290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54BD66-7BCA-424C-AEBE-DBBEF8B84362}">
          <p14:sldIdLst>
            <p14:sldId id="256"/>
            <p14:sldId id="272"/>
            <p14:sldId id="270"/>
            <p14:sldId id="268"/>
            <p14:sldId id="271"/>
            <p14:sldId id="279"/>
            <p14:sldId id="283"/>
            <p14:sldId id="280"/>
            <p14:sldId id="281"/>
            <p14:sldId id="282"/>
            <p14:sldId id="284"/>
            <p14:sldId id="258"/>
            <p14:sldId id="289"/>
            <p14:sldId id="287"/>
            <p14:sldId id="288"/>
            <p14:sldId id="286"/>
            <p14:sldId id="269"/>
            <p14:sldId id="277"/>
            <p14:sldId id="278"/>
            <p14:sldId id="261"/>
            <p14:sldId id="264"/>
            <p14:sldId id="262"/>
            <p14:sldId id="265"/>
            <p14:sldId id="266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E33B-498A-4B6E-B911-91CAF3C4215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1759-32E9-4F18-A255-47133D9F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cAMP</a:t>
            </a:r>
            <a:r>
              <a:rPr lang="en-US" dirty="0" smtClean="0"/>
              <a:t> and PKA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Amy Gill</a:t>
            </a:r>
          </a:p>
          <a:p>
            <a:r>
              <a:rPr lang="en-US" dirty="0" smtClean="0"/>
              <a:t>Week 5 review</a:t>
            </a:r>
          </a:p>
          <a:p>
            <a:r>
              <a:rPr lang="en-US" dirty="0" smtClean="0"/>
              <a:t>11/5/13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[</a:t>
            </a:r>
            <a:r>
              <a:rPr lang="en-US" dirty="0" err="1" smtClean="0"/>
              <a:t>cAMP</a:t>
            </a:r>
            <a:r>
              <a:rPr lang="en-US" dirty="0" smtClean="0"/>
              <a:t>] is controlled by PDEs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9050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PDEs targeted to subcellular structures or molecules</a:t>
            </a:r>
          </a:p>
          <a:p>
            <a:r>
              <a:rPr lang="en-US" dirty="0" smtClean="0"/>
              <a:t>PDEs cleave cAMP</a:t>
            </a:r>
            <a:r>
              <a:rPr lang="en-US" dirty="0" smtClean="0">
                <a:latin typeface="Calibri"/>
              </a:rPr>
              <a:t>→5’-AMP</a:t>
            </a:r>
          </a:p>
          <a:p>
            <a:r>
              <a:rPr lang="en-US" dirty="0" smtClean="0">
                <a:latin typeface="Calibri"/>
              </a:rPr>
              <a:t>PDEs will reduce local levels of </a:t>
            </a:r>
            <a:r>
              <a:rPr lang="en-US" dirty="0" err="1" smtClean="0">
                <a:latin typeface="Calibri"/>
              </a:rPr>
              <a:t>cAMP</a:t>
            </a:r>
            <a:endParaRPr lang="en-US" dirty="0" smtClean="0">
              <a:latin typeface="Calibri"/>
            </a:endParaRPr>
          </a:p>
          <a:p>
            <a:r>
              <a:rPr lang="en-US" dirty="0" smtClean="0">
                <a:latin typeface="Calibri"/>
              </a:rPr>
              <a:t>Kind of like Ca</a:t>
            </a:r>
            <a:r>
              <a:rPr lang="en-US" baseline="30000" dirty="0" smtClean="0">
                <a:latin typeface="Calibri"/>
              </a:rPr>
              <a:t>2+</a:t>
            </a:r>
            <a:r>
              <a:rPr lang="en-US" dirty="0" smtClean="0">
                <a:latin typeface="Calibri"/>
              </a:rPr>
              <a:t> buffers</a:t>
            </a:r>
          </a:p>
          <a:p>
            <a:pPr lvl="1"/>
            <a:r>
              <a:rPr lang="en-US" dirty="0" smtClean="0">
                <a:latin typeface="Calibri"/>
              </a:rPr>
              <a:t>Keep </a:t>
            </a:r>
            <a:r>
              <a:rPr lang="en-US" dirty="0" err="1" smtClean="0">
                <a:latin typeface="Calibri"/>
              </a:rPr>
              <a:t>cAMP</a:t>
            </a:r>
            <a:r>
              <a:rPr lang="en-US" dirty="0" smtClean="0">
                <a:latin typeface="Calibri"/>
              </a:rPr>
              <a:t> signaling spatially localized</a:t>
            </a:r>
          </a:p>
          <a:p>
            <a:pPr lvl="1"/>
            <a:r>
              <a:rPr lang="en-US" dirty="0" smtClean="0">
                <a:latin typeface="Calibri"/>
              </a:rPr>
              <a:t>But irreversible </a:t>
            </a:r>
            <a:r>
              <a:rPr lang="en-US" dirty="0" err="1" smtClean="0">
                <a:latin typeface="Calibri"/>
              </a:rPr>
              <a:t>cAMP</a:t>
            </a:r>
            <a:r>
              <a:rPr lang="en-US" dirty="0" smtClean="0">
                <a:latin typeface="Calibri"/>
              </a:rPr>
              <a:t> cleavage versus chelation of Ca</a:t>
            </a:r>
            <a:r>
              <a:rPr lang="en-US" baseline="30000" dirty="0" smtClean="0">
                <a:latin typeface="Calibri"/>
              </a:rPr>
              <a:t>2+</a:t>
            </a:r>
            <a:endParaRPr 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7" t="1421" r="2148" b="16258"/>
          <a:stretch/>
        </p:blipFill>
        <p:spPr bwMode="auto">
          <a:xfrm>
            <a:off x="990600" y="2057400"/>
            <a:ext cx="2485748" cy="369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96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4876800" y="1371600"/>
            <a:ext cx="3247034" cy="464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phosphorylation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way to figure out whether a specific kinase phosphorylates a protein under certain conditions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Treat cells with various conditions</a:t>
            </a:r>
          </a:p>
          <a:p>
            <a:r>
              <a:rPr lang="en-US" dirty="0" smtClean="0"/>
              <a:t>IP protein from cells</a:t>
            </a:r>
          </a:p>
          <a:p>
            <a:r>
              <a:rPr lang="en-US" dirty="0" smtClean="0"/>
              <a:t>Incubate proteins with </a:t>
            </a:r>
            <a:r>
              <a:rPr lang="en-US" baseline="30000" dirty="0" smtClean="0"/>
              <a:t>32</a:t>
            </a:r>
            <a:r>
              <a:rPr lang="en-US" dirty="0" smtClean="0"/>
              <a:t>P-ATP and kinase</a:t>
            </a:r>
          </a:p>
          <a:p>
            <a:r>
              <a:rPr lang="en-US" dirty="0" smtClean="0"/>
              <a:t>Radioactive </a:t>
            </a:r>
            <a:r>
              <a:rPr lang="en-US" baseline="30000" dirty="0" smtClean="0"/>
              <a:t>32</a:t>
            </a:r>
            <a:r>
              <a:rPr lang="en-US" dirty="0" smtClean="0"/>
              <a:t>P</a:t>
            </a:r>
            <a:r>
              <a:rPr lang="en-US" baseline="30000" dirty="0" smtClean="0"/>
              <a:t> </a:t>
            </a:r>
            <a:r>
              <a:rPr lang="en-US" dirty="0" smtClean="0"/>
              <a:t>will be incorporated into any empty </a:t>
            </a:r>
            <a:r>
              <a:rPr lang="en-US" dirty="0" err="1" smtClean="0"/>
              <a:t>phosphosites</a:t>
            </a:r>
            <a:r>
              <a:rPr lang="en-US" dirty="0" smtClean="0"/>
              <a:t> for that kinase (fills in the blanks)</a:t>
            </a:r>
          </a:p>
          <a:p>
            <a:r>
              <a:rPr lang="en-US" dirty="0" smtClean="0"/>
              <a:t>Measure radiation</a:t>
            </a:r>
          </a:p>
          <a:p>
            <a:r>
              <a:rPr lang="en-US" dirty="0" smtClean="0"/>
              <a:t>Figure out how the conditions affect phosphorylation of those specific kinase sites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170834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1" t="22995" b="66791"/>
          <a:stretch/>
        </p:blipFill>
        <p:spPr>
          <a:xfrm>
            <a:off x="5562600" y="6095999"/>
            <a:ext cx="2450977" cy="568171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562600" y="1383268"/>
            <a:ext cx="8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629400" y="1383268"/>
            <a:ext cx="8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treated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85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57200" y="5181600"/>
            <a:ext cx="403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30000" dirty="0" smtClean="0"/>
              <a:t>32</a:t>
            </a:r>
            <a:r>
              <a:rPr lang="en-US" dirty="0" smtClean="0"/>
              <a:t>P labeling cells </a:t>
            </a:r>
            <a:r>
              <a:rPr lang="en-US" dirty="0" err="1" smtClean="0"/>
              <a:t>vs</a:t>
            </a:r>
            <a:r>
              <a:rPr lang="en-US" dirty="0" smtClean="0"/>
              <a:t> back phosphorylation</a:t>
            </a:r>
            <a:endParaRPr lang="en-US" baseline="30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 smtClean="0"/>
              <a:t>32</a:t>
            </a:r>
            <a:r>
              <a:rPr lang="en-US" dirty="0" smtClean="0"/>
              <a:t>P labeling</a:t>
            </a:r>
            <a:endParaRPr lang="en-US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Labels everything phosphorylated in the cell</a:t>
            </a:r>
          </a:p>
          <a:p>
            <a:r>
              <a:rPr lang="en-US" dirty="0" smtClean="0"/>
              <a:t>Not kinase specific</a:t>
            </a:r>
          </a:p>
          <a:p>
            <a:r>
              <a:rPr lang="en-US" dirty="0" smtClean="0"/>
              <a:t>High background – difficult to discriminate between small numbers of </a:t>
            </a:r>
            <a:r>
              <a:rPr lang="en-US" dirty="0" err="1" smtClean="0"/>
              <a:t>phosphosites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Back phosphorylation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Labels </a:t>
            </a:r>
            <a:r>
              <a:rPr lang="en-US" dirty="0" err="1" smtClean="0"/>
              <a:t>phosphosites</a:t>
            </a:r>
            <a:r>
              <a:rPr lang="en-US" dirty="0" smtClean="0"/>
              <a:t> that were not phosphorylated in the cell</a:t>
            </a:r>
          </a:p>
          <a:p>
            <a:r>
              <a:rPr lang="en-US" dirty="0" smtClean="0"/>
              <a:t>Kinase specific</a:t>
            </a:r>
          </a:p>
          <a:p>
            <a:r>
              <a:rPr lang="en-US" dirty="0" smtClean="0"/>
              <a:t>Filling in the blanks – can be lower background</a:t>
            </a:r>
          </a:p>
          <a:p>
            <a:endParaRPr lang="en-US" dirty="0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275556" y="5463381"/>
            <a:ext cx="550863" cy="503238"/>
            <a:chOff x="926" y="600"/>
            <a:chExt cx="347" cy="317"/>
          </a:xfrm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946" y="600"/>
              <a:ext cx="327" cy="317"/>
            </a:xfrm>
            <a:custGeom>
              <a:avLst/>
              <a:gdLst>
                <a:gd name="T0" fmla="*/ 82 w 393"/>
                <a:gd name="T1" fmla="*/ 145 h 383"/>
                <a:gd name="T2" fmla="*/ 67 w 393"/>
                <a:gd name="T3" fmla="*/ 135 h 383"/>
                <a:gd name="T4" fmla="*/ 53 w 393"/>
                <a:gd name="T5" fmla="*/ 123 h 383"/>
                <a:gd name="T6" fmla="*/ 39 w 393"/>
                <a:gd name="T7" fmla="*/ 96 h 383"/>
                <a:gd name="T8" fmla="*/ 58 w 393"/>
                <a:gd name="T9" fmla="*/ 58 h 383"/>
                <a:gd name="T10" fmla="*/ 101 w 393"/>
                <a:gd name="T11" fmla="*/ 61 h 383"/>
                <a:gd name="T12" fmla="*/ 94 w 393"/>
                <a:gd name="T13" fmla="*/ 96 h 383"/>
                <a:gd name="T14" fmla="*/ 75 w 393"/>
                <a:gd name="T15" fmla="*/ 49 h 383"/>
                <a:gd name="T16" fmla="*/ 44 w 393"/>
                <a:gd name="T17" fmla="*/ 40 h 383"/>
                <a:gd name="T18" fmla="*/ 22 w 393"/>
                <a:gd name="T19" fmla="*/ 41 h 383"/>
                <a:gd name="T20" fmla="*/ 6 w 393"/>
                <a:gd name="T21" fmla="*/ 67 h 383"/>
                <a:gd name="T22" fmla="*/ 12 w 393"/>
                <a:gd name="T23" fmla="*/ 103 h 383"/>
                <a:gd name="T24" fmla="*/ 49 w 393"/>
                <a:gd name="T25" fmla="*/ 109 h 383"/>
                <a:gd name="T26" fmla="*/ 72 w 393"/>
                <a:gd name="T27" fmla="*/ 117 h 383"/>
                <a:gd name="T28" fmla="*/ 92 w 393"/>
                <a:gd name="T29" fmla="*/ 86 h 383"/>
                <a:gd name="T30" fmla="*/ 87 w 393"/>
                <a:gd name="T31" fmla="*/ 41 h 383"/>
                <a:gd name="T32" fmla="*/ 104 w 393"/>
                <a:gd name="T33" fmla="*/ 23 h 383"/>
                <a:gd name="T34" fmla="*/ 137 w 393"/>
                <a:gd name="T35" fmla="*/ 26 h 383"/>
                <a:gd name="T36" fmla="*/ 154 w 393"/>
                <a:gd name="T37" fmla="*/ 54 h 383"/>
                <a:gd name="T38" fmla="*/ 122 w 393"/>
                <a:gd name="T39" fmla="*/ 118 h 383"/>
                <a:gd name="T40" fmla="*/ 84 w 393"/>
                <a:gd name="T41" fmla="*/ 67 h 383"/>
                <a:gd name="T42" fmla="*/ 67 w 393"/>
                <a:gd name="T43" fmla="*/ 46 h 383"/>
                <a:gd name="T44" fmla="*/ 63 w 393"/>
                <a:gd name="T45" fmla="*/ 40 h 383"/>
                <a:gd name="T46" fmla="*/ 87 w 393"/>
                <a:gd name="T47" fmla="*/ 7 h 383"/>
                <a:gd name="T48" fmla="*/ 98 w 393"/>
                <a:gd name="T49" fmla="*/ 23 h 383"/>
                <a:gd name="T50" fmla="*/ 116 w 393"/>
                <a:gd name="T51" fmla="*/ 65 h 383"/>
                <a:gd name="T52" fmla="*/ 101 w 393"/>
                <a:gd name="T53" fmla="*/ 126 h 383"/>
                <a:gd name="T54" fmla="*/ 97 w 393"/>
                <a:gd name="T55" fmla="*/ 133 h 383"/>
                <a:gd name="T56" fmla="*/ 82 w 393"/>
                <a:gd name="T57" fmla="*/ 140 h 383"/>
                <a:gd name="T58" fmla="*/ 49 w 393"/>
                <a:gd name="T59" fmla="*/ 137 h 383"/>
                <a:gd name="T60" fmla="*/ 35 w 393"/>
                <a:gd name="T61" fmla="*/ 128 h 383"/>
                <a:gd name="T62" fmla="*/ 30 w 393"/>
                <a:gd name="T63" fmla="*/ 121 h 383"/>
                <a:gd name="T64" fmla="*/ 49 w 393"/>
                <a:gd name="T65" fmla="*/ 65 h 383"/>
                <a:gd name="T66" fmla="*/ 94 w 393"/>
                <a:gd name="T67" fmla="*/ 63 h 383"/>
                <a:gd name="T68" fmla="*/ 139 w 393"/>
                <a:gd name="T69" fmla="*/ 74 h 383"/>
                <a:gd name="T70" fmla="*/ 132 w 393"/>
                <a:gd name="T71" fmla="*/ 128 h 383"/>
                <a:gd name="T72" fmla="*/ 121 w 393"/>
                <a:gd name="T73" fmla="*/ 137 h 383"/>
                <a:gd name="T74" fmla="*/ 106 w 393"/>
                <a:gd name="T75" fmla="*/ 128 h 383"/>
                <a:gd name="T76" fmla="*/ 75 w 393"/>
                <a:gd name="T77" fmla="*/ 105 h 383"/>
                <a:gd name="T78" fmla="*/ 60 w 393"/>
                <a:gd name="T79" fmla="*/ 96 h 383"/>
                <a:gd name="T80" fmla="*/ 53 w 393"/>
                <a:gd name="T81" fmla="*/ 91 h 383"/>
                <a:gd name="T82" fmla="*/ 44 w 393"/>
                <a:gd name="T83" fmla="*/ 70 h 383"/>
                <a:gd name="T84" fmla="*/ 32 w 393"/>
                <a:gd name="T85" fmla="*/ 49 h 383"/>
                <a:gd name="T86" fmla="*/ 49 w 393"/>
                <a:gd name="T87" fmla="*/ 23 h 383"/>
                <a:gd name="T88" fmla="*/ 63 w 393"/>
                <a:gd name="T89" fmla="*/ 18 h 383"/>
                <a:gd name="T90" fmla="*/ 77 w 393"/>
                <a:gd name="T91" fmla="*/ 10 h 383"/>
                <a:gd name="T92" fmla="*/ 92 w 393"/>
                <a:gd name="T93" fmla="*/ 0 h 383"/>
                <a:gd name="T94" fmla="*/ 118 w 393"/>
                <a:gd name="T95" fmla="*/ 10 h 383"/>
                <a:gd name="T96" fmla="*/ 126 w 393"/>
                <a:gd name="T97" fmla="*/ 18 h 38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93" h="383">
                  <a:moveTo>
                    <a:pt x="206" y="372"/>
                  </a:moveTo>
                  <a:cubicBezTo>
                    <a:pt x="149" y="315"/>
                    <a:pt x="222" y="383"/>
                    <a:pt x="170" y="348"/>
                  </a:cubicBezTo>
                  <a:cubicBezTo>
                    <a:pt x="157" y="339"/>
                    <a:pt x="147" y="327"/>
                    <a:pt x="134" y="318"/>
                  </a:cubicBezTo>
                  <a:cubicBezTo>
                    <a:pt x="120" y="296"/>
                    <a:pt x="106" y="271"/>
                    <a:pt x="98" y="246"/>
                  </a:cubicBezTo>
                  <a:cubicBezTo>
                    <a:pt x="103" y="204"/>
                    <a:pt x="102" y="165"/>
                    <a:pt x="146" y="150"/>
                  </a:cubicBezTo>
                  <a:cubicBezTo>
                    <a:pt x="182" y="152"/>
                    <a:pt x="219" y="149"/>
                    <a:pt x="254" y="156"/>
                  </a:cubicBezTo>
                  <a:cubicBezTo>
                    <a:pt x="284" y="162"/>
                    <a:pt x="256" y="232"/>
                    <a:pt x="236" y="246"/>
                  </a:cubicBezTo>
                  <a:cubicBezTo>
                    <a:pt x="158" y="230"/>
                    <a:pt x="216" y="191"/>
                    <a:pt x="188" y="126"/>
                  </a:cubicBezTo>
                  <a:cubicBezTo>
                    <a:pt x="185" y="118"/>
                    <a:pt x="119" y="105"/>
                    <a:pt x="110" y="102"/>
                  </a:cubicBezTo>
                  <a:cubicBezTo>
                    <a:pt x="92" y="104"/>
                    <a:pt x="73" y="102"/>
                    <a:pt x="56" y="108"/>
                  </a:cubicBezTo>
                  <a:cubicBezTo>
                    <a:pt x="38" y="114"/>
                    <a:pt x="22" y="161"/>
                    <a:pt x="14" y="174"/>
                  </a:cubicBezTo>
                  <a:cubicBezTo>
                    <a:pt x="6" y="206"/>
                    <a:pt x="0" y="243"/>
                    <a:pt x="32" y="264"/>
                  </a:cubicBezTo>
                  <a:cubicBezTo>
                    <a:pt x="55" y="280"/>
                    <a:pt x="95" y="276"/>
                    <a:pt x="122" y="282"/>
                  </a:cubicBezTo>
                  <a:cubicBezTo>
                    <a:pt x="142" y="287"/>
                    <a:pt x="182" y="300"/>
                    <a:pt x="182" y="300"/>
                  </a:cubicBezTo>
                  <a:cubicBezTo>
                    <a:pt x="227" y="289"/>
                    <a:pt x="222" y="263"/>
                    <a:pt x="230" y="222"/>
                  </a:cubicBezTo>
                  <a:cubicBezTo>
                    <a:pt x="228" y="184"/>
                    <a:pt x="218" y="146"/>
                    <a:pt x="218" y="108"/>
                  </a:cubicBezTo>
                  <a:cubicBezTo>
                    <a:pt x="218" y="87"/>
                    <a:pt x="260" y="60"/>
                    <a:pt x="260" y="60"/>
                  </a:cubicBezTo>
                  <a:cubicBezTo>
                    <a:pt x="288" y="62"/>
                    <a:pt x="317" y="60"/>
                    <a:pt x="344" y="66"/>
                  </a:cubicBezTo>
                  <a:cubicBezTo>
                    <a:pt x="368" y="72"/>
                    <a:pt x="373" y="118"/>
                    <a:pt x="386" y="138"/>
                  </a:cubicBezTo>
                  <a:cubicBezTo>
                    <a:pt x="381" y="222"/>
                    <a:pt x="393" y="278"/>
                    <a:pt x="308" y="306"/>
                  </a:cubicBezTo>
                  <a:cubicBezTo>
                    <a:pt x="264" y="277"/>
                    <a:pt x="240" y="216"/>
                    <a:pt x="212" y="174"/>
                  </a:cubicBezTo>
                  <a:cubicBezTo>
                    <a:pt x="199" y="155"/>
                    <a:pt x="183" y="139"/>
                    <a:pt x="170" y="120"/>
                  </a:cubicBezTo>
                  <a:cubicBezTo>
                    <a:pt x="166" y="114"/>
                    <a:pt x="158" y="102"/>
                    <a:pt x="158" y="102"/>
                  </a:cubicBezTo>
                  <a:cubicBezTo>
                    <a:pt x="166" y="41"/>
                    <a:pt x="156" y="30"/>
                    <a:pt x="218" y="18"/>
                  </a:cubicBezTo>
                  <a:cubicBezTo>
                    <a:pt x="257" y="31"/>
                    <a:pt x="216" y="12"/>
                    <a:pt x="248" y="60"/>
                  </a:cubicBezTo>
                  <a:cubicBezTo>
                    <a:pt x="271" y="94"/>
                    <a:pt x="283" y="127"/>
                    <a:pt x="290" y="168"/>
                  </a:cubicBezTo>
                  <a:cubicBezTo>
                    <a:pt x="285" y="243"/>
                    <a:pt x="292" y="267"/>
                    <a:pt x="254" y="324"/>
                  </a:cubicBezTo>
                  <a:cubicBezTo>
                    <a:pt x="250" y="330"/>
                    <a:pt x="249" y="340"/>
                    <a:pt x="242" y="342"/>
                  </a:cubicBezTo>
                  <a:cubicBezTo>
                    <a:pt x="217" y="350"/>
                    <a:pt x="229" y="344"/>
                    <a:pt x="206" y="360"/>
                  </a:cubicBezTo>
                  <a:cubicBezTo>
                    <a:pt x="178" y="358"/>
                    <a:pt x="149" y="361"/>
                    <a:pt x="122" y="354"/>
                  </a:cubicBezTo>
                  <a:cubicBezTo>
                    <a:pt x="108" y="351"/>
                    <a:pt x="86" y="330"/>
                    <a:pt x="86" y="330"/>
                  </a:cubicBezTo>
                  <a:cubicBezTo>
                    <a:pt x="82" y="324"/>
                    <a:pt x="74" y="319"/>
                    <a:pt x="74" y="312"/>
                  </a:cubicBezTo>
                  <a:cubicBezTo>
                    <a:pt x="73" y="299"/>
                    <a:pt x="81" y="175"/>
                    <a:pt x="122" y="168"/>
                  </a:cubicBezTo>
                  <a:cubicBezTo>
                    <a:pt x="159" y="161"/>
                    <a:pt x="198" y="164"/>
                    <a:pt x="236" y="162"/>
                  </a:cubicBezTo>
                  <a:cubicBezTo>
                    <a:pt x="281" y="166"/>
                    <a:pt x="314" y="168"/>
                    <a:pt x="350" y="192"/>
                  </a:cubicBezTo>
                  <a:cubicBezTo>
                    <a:pt x="374" y="239"/>
                    <a:pt x="368" y="294"/>
                    <a:pt x="332" y="330"/>
                  </a:cubicBezTo>
                  <a:cubicBezTo>
                    <a:pt x="327" y="344"/>
                    <a:pt x="327" y="362"/>
                    <a:pt x="302" y="354"/>
                  </a:cubicBezTo>
                  <a:cubicBezTo>
                    <a:pt x="288" y="350"/>
                    <a:pt x="266" y="330"/>
                    <a:pt x="266" y="330"/>
                  </a:cubicBezTo>
                  <a:cubicBezTo>
                    <a:pt x="255" y="298"/>
                    <a:pt x="215" y="288"/>
                    <a:pt x="188" y="270"/>
                  </a:cubicBezTo>
                  <a:cubicBezTo>
                    <a:pt x="176" y="262"/>
                    <a:pt x="164" y="254"/>
                    <a:pt x="152" y="246"/>
                  </a:cubicBezTo>
                  <a:cubicBezTo>
                    <a:pt x="146" y="242"/>
                    <a:pt x="134" y="234"/>
                    <a:pt x="134" y="234"/>
                  </a:cubicBezTo>
                  <a:cubicBezTo>
                    <a:pt x="115" y="205"/>
                    <a:pt x="124" y="223"/>
                    <a:pt x="110" y="180"/>
                  </a:cubicBezTo>
                  <a:cubicBezTo>
                    <a:pt x="103" y="160"/>
                    <a:pt x="87" y="146"/>
                    <a:pt x="80" y="126"/>
                  </a:cubicBezTo>
                  <a:cubicBezTo>
                    <a:pt x="85" y="93"/>
                    <a:pt x="90" y="74"/>
                    <a:pt x="122" y="60"/>
                  </a:cubicBezTo>
                  <a:cubicBezTo>
                    <a:pt x="134" y="55"/>
                    <a:pt x="158" y="48"/>
                    <a:pt x="158" y="48"/>
                  </a:cubicBezTo>
                  <a:cubicBezTo>
                    <a:pt x="198" y="8"/>
                    <a:pt x="155" y="46"/>
                    <a:pt x="194" y="24"/>
                  </a:cubicBezTo>
                  <a:cubicBezTo>
                    <a:pt x="207" y="17"/>
                    <a:pt x="230" y="0"/>
                    <a:pt x="230" y="0"/>
                  </a:cubicBezTo>
                  <a:cubicBezTo>
                    <a:pt x="257" y="5"/>
                    <a:pt x="273" y="9"/>
                    <a:pt x="296" y="24"/>
                  </a:cubicBezTo>
                  <a:cubicBezTo>
                    <a:pt x="303" y="46"/>
                    <a:pt x="296" y="39"/>
                    <a:pt x="314" y="48"/>
                  </a:cubicBezTo>
                </a:path>
              </a:pathLst>
            </a:cu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1063" y="736"/>
              <a:ext cx="58" cy="5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977" y="825"/>
              <a:ext cx="58" cy="5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926" y="718"/>
              <a:ext cx="58" cy="5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1008" y="639"/>
              <a:ext cx="58" cy="5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1159" y="832"/>
              <a:ext cx="58" cy="5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1080" y="837"/>
              <a:ext cx="58" cy="5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2914650" y="5417344"/>
            <a:ext cx="590550" cy="539750"/>
            <a:chOff x="1544" y="559"/>
            <a:chExt cx="372" cy="340"/>
          </a:xfrm>
        </p:grpSpPr>
        <p:grpSp>
          <p:nvGrpSpPr>
            <p:cNvPr id="17" name="Group 50"/>
            <p:cNvGrpSpPr>
              <a:grpSpLocks/>
            </p:cNvGrpSpPr>
            <p:nvPr/>
          </p:nvGrpSpPr>
          <p:grpSpPr bwMode="auto">
            <a:xfrm>
              <a:off x="1544" y="582"/>
              <a:ext cx="347" cy="317"/>
              <a:chOff x="926" y="600"/>
              <a:chExt cx="347" cy="317"/>
            </a:xfrm>
          </p:grpSpPr>
          <p:sp>
            <p:nvSpPr>
              <p:cNvPr id="22" name="Freeform 51"/>
              <p:cNvSpPr>
                <a:spLocks/>
              </p:cNvSpPr>
              <p:nvPr/>
            </p:nvSpPr>
            <p:spPr bwMode="auto">
              <a:xfrm>
                <a:off x="946" y="600"/>
                <a:ext cx="327" cy="317"/>
              </a:xfrm>
              <a:custGeom>
                <a:avLst/>
                <a:gdLst>
                  <a:gd name="T0" fmla="*/ 82 w 393"/>
                  <a:gd name="T1" fmla="*/ 145 h 383"/>
                  <a:gd name="T2" fmla="*/ 67 w 393"/>
                  <a:gd name="T3" fmla="*/ 135 h 383"/>
                  <a:gd name="T4" fmla="*/ 53 w 393"/>
                  <a:gd name="T5" fmla="*/ 123 h 383"/>
                  <a:gd name="T6" fmla="*/ 39 w 393"/>
                  <a:gd name="T7" fmla="*/ 96 h 383"/>
                  <a:gd name="T8" fmla="*/ 58 w 393"/>
                  <a:gd name="T9" fmla="*/ 58 h 383"/>
                  <a:gd name="T10" fmla="*/ 101 w 393"/>
                  <a:gd name="T11" fmla="*/ 61 h 383"/>
                  <a:gd name="T12" fmla="*/ 94 w 393"/>
                  <a:gd name="T13" fmla="*/ 96 h 383"/>
                  <a:gd name="T14" fmla="*/ 75 w 393"/>
                  <a:gd name="T15" fmla="*/ 49 h 383"/>
                  <a:gd name="T16" fmla="*/ 44 w 393"/>
                  <a:gd name="T17" fmla="*/ 40 h 383"/>
                  <a:gd name="T18" fmla="*/ 22 w 393"/>
                  <a:gd name="T19" fmla="*/ 41 h 383"/>
                  <a:gd name="T20" fmla="*/ 6 w 393"/>
                  <a:gd name="T21" fmla="*/ 67 h 383"/>
                  <a:gd name="T22" fmla="*/ 12 w 393"/>
                  <a:gd name="T23" fmla="*/ 103 h 383"/>
                  <a:gd name="T24" fmla="*/ 49 w 393"/>
                  <a:gd name="T25" fmla="*/ 109 h 383"/>
                  <a:gd name="T26" fmla="*/ 72 w 393"/>
                  <a:gd name="T27" fmla="*/ 117 h 383"/>
                  <a:gd name="T28" fmla="*/ 92 w 393"/>
                  <a:gd name="T29" fmla="*/ 86 h 383"/>
                  <a:gd name="T30" fmla="*/ 87 w 393"/>
                  <a:gd name="T31" fmla="*/ 41 h 383"/>
                  <a:gd name="T32" fmla="*/ 104 w 393"/>
                  <a:gd name="T33" fmla="*/ 23 h 383"/>
                  <a:gd name="T34" fmla="*/ 137 w 393"/>
                  <a:gd name="T35" fmla="*/ 26 h 383"/>
                  <a:gd name="T36" fmla="*/ 154 w 393"/>
                  <a:gd name="T37" fmla="*/ 54 h 383"/>
                  <a:gd name="T38" fmla="*/ 122 w 393"/>
                  <a:gd name="T39" fmla="*/ 118 h 383"/>
                  <a:gd name="T40" fmla="*/ 84 w 393"/>
                  <a:gd name="T41" fmla="*/ 67 h 383"/>
                  <a:gd name="T42" fmla="*/ 67 w 393"/>
                  <a:gd name="T43" fmla="*/ 46 h 383"/>
                  <a:gd name="T44" fmla="*/ 63 w 393"/>
                  <a:gd name="T45" fmla="*/ 40 h 383"/>
                  <a:gd name="T46" fmla="*/ 87 w 393"/>
                  <a:gd name="T47" fmla="*/ 7 h 383"/>
                  <a:gd name="T48" fmla="*/ 98 w 393"/>
                  <a:gd name="T49" fmla="*/ 23 h 383"/>
                  <a:gd name="T50" fmla="*/ 116 w 393"/>
                  <a:gd name="T51" fmla="*/ 65 h 383"/>
                  <a:gd name="T52" fmla="*/ 101 w 393"/>
                  <a:gd name="T53" fmla="*/ 126 h 383"/>
                  <a:gd name="T54" fmla="*/ 97 w 393"/>
                  <a:gd name="T55" fmla="*/ 133 h 383"/>
                  <a:gd name="T56" fmla="*/ 82 w 393"/>
                  <a:gd name="T57" fmla="*/ 140 h 383"/>
                  <a:gd name="T58" fmla="*/ 49 w 393"/>
                  <a:gd name="T59" fmla="*/ 137 h 383"/>
                  <a:gd name="T60" fmla="*/ 35 w 393"/>
                  <a:gd name="T61" fmla="*/ 128 h 383"/>
                  <a:gd name="T62" fmla="*/ 30 w 393"/>
                  <a:gd name="T63" fmla="*/ 121 h 383"/>
                  <a:gd name="T64" fmla="*/ 49 w 393"/>
                  <a:gd name="T65" fmla="*/ 65 h 383"/>
                  <a:gd name="T66" fmla="*/ 94 w 393"/>
                  <a:gd name="T67" fmla="*/ 63 h 383"/>
                  <a:gd name="T68" fmla="*/ 139 w 393"/>
                  <a:gd name="T69" fmla="*/ 74 h 383"/>
                  <a:gd name="T70" fmla="*/ 132 w 393"/>
                  <a:gd name="T71" fmla="*/ 128 h 383"/>
                  <a:gd name="T72" fmla="*/ 121 w 393"/>
                  <a:gd name="T73" fmla="*/ 137 h 383"/>
                  <a:gd name="T74" fmla="*/ 106 w 393"/>
                  <a:gd name="T75" fmla="*/ 128 h 383"/>
                  <a:gd name="T76" fmla="*/ 75 w 393"/>
                  <a:gd name="T77" fmla="*/ 105 h 383"/>
                  <a:gd name="T78" fmla="*/ 60 w 393"/>
                  <a:gd name="T79" fmla="*/ 96 h 383"/>
                  <a:gd name="T80" fmla="*/ 53 w 393"/>
                  <a:gd name="T81" fmla="*/ 91 h 383"/>
                  <a:gd name="T82" fmla="*/ 44 w 393"/>
                  <a:gd name="T83" fmla="*/ 70 h 383"/>
                  <a:gd name="T84" fmla="*/ 32 w 393"/>
                  <a:gd name="T85" fmla="*/ 49 h 383"/>
                  <a:gd name="T86" fmla="*/ 49 w 393"/>
                  <a:gd name="T87" fmla="*/ 23 h 383"/>
                  <a:gd name="T88" fmla="*/ 63 w 393"/>
                  <a:gd name="T89" fmla="*/ 18 h 383"/>
                  <a:gd name="T90" fmla="*/ 77 w 393"/>
                  <a:gd name="T91" fmla="*/ 10 h 383"/>
                  <a:gd name="T92" fmla="*/ 92 w 393"/>
                  <a:gd name="T93" fmla="*/ 0 h 383"/>
                  <a:gd name="T94" fmla="*/ 118 w 393"/>
                  <a:gd name="T95" fmla="*/ 10 h 383"/>
                  <a:gd name="T96" fmla="*/ 126 w 393"/>
                  <a:gd name="T97" fmla="*/ 18 h 38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93" h="383">
                    <a:moveTo>
                      <a:pt x="206" y="372"/>
                    </a:moveTo>
                    <a:cubicBezTo>
                      <a:pt x="149" y="315"/>
                      <a:pt x="222" y="383"/>
                      <a:pt x="170" y="348"/>
                    </a:cubicBezTo>
                    <a:cubicBezTo>
                      <a:pt x="157" y="339"/>
                      <a:pt x="147" y="327"/>
                      <a:pt x="134" y="318"/>
                    </a:cubicBezTo>
                    <a:cubicBezTo>
                      <a:pt x="120" y="296"/>
                      <a:pt x="106" y="271"/>
                      <a:pt x="98" y="246"/>
                    </a:cubicBezTo>
                    <a:cubicBezTo>
                      <a:pt x="103" y="204"/>
                      <a:pt x="102" y="165"/>
                      <a:pt x="146" y="150"/>
                    </a:cubicBezTo>
                    <a:cubicBezTo>
                      <a:pt x="182" y="152"/>
                      <a:pt x="219" y="149"/>
                      <a:pt x="254" y="156"/>
                    </a:cubicBezTo>
                    <a:cubicBezTo>
                      <a:pt x="284" y="162"/>
                      <a:pt x="256" y="232"/>
                      <a:pt x="236" y="246"/>
                    </a:cubicBezTo>
                    <a:cubicBezTo>
                      <a:pt x="158" y="230"/>
                      <a:pt x="216" y="191"/>
                      <a:pt x="188" y="126"/>
                    </a:cubicBezTo>
                    <a:cubicBezTo>
                      <a:pt x="185" y="118"/>
                      <a:pt x="119" y="105"/>
                      <a:pt x="110" y="102"/>
                    </a:cubicBezTo>
                    <a:cubicBezTo>
                      <a:pt x="92" y="104"/>
                      <a:pt x="73" y="102"/>
                      <a:pt x="56" y="108"/>
                    </a:cubicBezTo>
                    <a:cubicBezTo>
                      <a:pt x="38" y="114"/>
                      <a:pt x="22" y="161"/>
                      <a:pt x="14" y="174"/>
                    </a:cubicBezTo>
                    <a:cubicBezTo>
                      <a:pt x="6" y="206"/>
                      <a:pt x="0" y="243"/>
                      <a:pt x="32" y="264"/>
                    </a:cubicBezTo>
                    <a:cubicBezTo>
                      <a:pt x="55" y="280"/>
                      <a:pt x="95" y="276"/>
                      <a:pt x="122" y="282"/>
                    </a:cubicBezTo>
                    <a:cubicBezTo>
                      <a:pt x="142" y="287"/>
                      <a:pt x="182" y="300"/>
                      <a:pt x="182" y="300"/>
                    </a:cubicBezTo>
                    <a:cubicBezTo>
                      <a:pt x="227" y="289"/>
                      <a:pt x="222" y="263"/>
                      <a:pt x="230" y="222"/>
                    </a:cubicBezTo>
                    <a:cubicBezTo>
                      <a:pt x="228" y="184"/>
                      <a:pt x="218" y="146"/>
                      <a:pt x="218" y="108"/>
                    </a:cubicBezTo>
                    <a:cubicBezTo>
                      <a:pt x="218" y="87"/>
                      <a:pt x="260" y="60"/>
                      <a:pt x="260" y="60"/>
                    </a:cubicBezTo>
                    <a:cubicBezTo>
                      <a:pt x="288" y="62"/>
                      <a:pt x="317" y="60"/>
                      <a:pt x="344" y="66"/>
                    </a:cubicBezTo>
                    <a:cubicBezTo>
                      <a:pt x="368" y="72"/>
                      <a:pt x="373" y="118"/>
                      <a:pt x="386" y="138"/>
                    </a:cubicBezTo>
                    <a:cubicBezTo>
                      <a:pt x="381" y="222"/>
                      <a:pt x="393" y="278"/>
                      <a:pt x="308" y="306"/>
                    </a:cubicBezTo>
                    <a:cubicBezTo>
                      <a:pt x="264" y="277"/>
                      <a:pt x="240" y="216"/>
                      <a:pt x="212" y="174"/>
                    </a:cubicBezTo>
                    <a:cubicBezTo>
                      <a:pt x="199" y="155"/>
                      <a:pt x="183" y="139"/>
                      <a:pt x="170" y="120"/>
                    </a:cubicBezTo>
                    <a:cubicBezTo>
                      <a:pt x="166" y="114"/>
                      <a:pt x="158" y="102"/>
                      <a:pt x="158" y="102"/>
                    </a:cubicBezTo>
                    <a:cubicBezTo>
                      <a:pt x="166" y="41"/>
                      <a:pt x="156" y="30"/>
                      <a:pt x="218" y="18"/>
                    </a:cubicBezTo>
                    <a:cubicBezTo>
                      <a:pt x="257" y="31"/>
                      <a:pt x="216" y="12"/>
                      <a:pt x="248" y="60"/>
                    </a:cubicBezTo>
                    <a:cubicBezTo>
                      <a:pt x="271" y="94"/>
                      <a:pt x="283" y="127"/>
                      <a:pt x="290" y="168"/>
                    </a:cubicBezTo>
                    <a:cubicBezTo>
                      <a:pt x="285" y="243"/>
                      <a:pt x="292" y="267"/>
                      <a:pt x="254" y="324"/>
                    </a:cubicBezTo>
                    <a:cubicBezTo>
                      <a:pt x="250" y="330"/>
                      <a:pt x="249" y="340"/>
                      <a:pt x="242" y="342"/>
                    </a:cubicBezTo>
                    <a:cubicBezTo>
                      <a:pt x="217" y="350"/>
                      <a:pt x="229" y="344"/>
                      <a:pt x="206" y="360"/>
                    </a:cubicBezTo>
                    <a:cubicBezTo>
                      <a:pt x="178" y="358"/>
                      <a:pt x="149" y="361"/>
                      <a:pt x="122" y="354"/>
                    </a:cubicBezTo>
                    <a:cubicBezTo>
                      <a:pt x="108" y="351"/>
                      <a:pt x="86" y="330"/>
                      <a:pt x="86" y="330"/>
                    </a:cubicBezTo>
                    <a:cubicBezTo>
                      <a:pt x="82" y="324"/>
                      <a:pt x="74" y="319"/>
                      <a:pt x="74" y="312"/>
                    </a:cubicBezTo>
                    <a:cubicBezTo>
                      <a:pt x="73" y="299"/>
                      <a:pt x="81" y="175"/>
                      <a:pt x="122" y="168"/>
                    </a:cubicBezTo>
                    <a:cubicBezTo>
                      <a:pt x="159" y="161"/>
                      <a:pt x="198" y="164"/>
                      <a:pt x="236" y="162"/>
                    </a:cubicBezTo>
                    <a:cubicBezTo>
                      <a:pt x="281" y="166"/>
                      <a:pt x="314" y="168"/>
                      <a:pt x="350" y="192"/>
                    </a:cubicBezTo>
                    <a:cubicBezTo>
                      <a:pt x="374" y="239"/>
                      <a:pt x="368" y="294"/>
                      <a:pt x="332" y="330"/>
                    </a:cubicBezTo>
                    <a:cubicBezTo>
                      <a:pt x="327" y="344"/>
                      <a:pt x="327" y="362"/>
                      <a:pt x="302" y="354"/>
                    </a:cubicBezTo>
                    <a:cubicBezTo>
                      <a:pt x="288" y="350"/>
                      <a:pt x="266" y="330"/>
                      <a:pt x="266" y="330"/>
                    </a:cubicBezTo>
                    <a:cubicBezTo>
                      <a:pt x="255" y="298"/>
                      <a:pt x="215" y="288"/>
                      <a:pt x="188" y="270"/>
                    </a:cubicBezTo>
                    <a:cubicBezTo>
                      <a:pt x="176" y="262"/>
                      <a:pt x="164" y="254"/>
                      <a:pt x="152" y="246"/>
                    </a:cubicBezTo>
                    <a:cubicBezTo>
                      <a:pt x="146" y="242"/>
                      <a:pt x="134" y="234"/>
                      <a:pt x="134" y="234"/>
                    </a:cubicBezTo>
                    <a:cubicBezTo>
                      <a:pt x="115" y="205"/>
                      <a:pt x="124" y="223"/>
                      <a:pt x="110" y="180"/>
                    </a:cubicBezTo>
                    <a:cubicBezTo>
                      <a:pt x="103" y="160"/>
                      <a:pt x="87" y="146"/>
                      <a:pt x="80" y="126"/>
                    </a:cubicBezTo>
                    <a:cubicBezTo>
                      <a:pt x="85" y="93"/>
                      <a:pt x="90" y="74"/>
                      <a:pt x="122" y="60"/>
                    </a:cubicBezTo>
                    <a:cubicBezTo>
                      <a:pt x="134" y="55"/>
                      <a:pt x="158" y="48"/>
                      <a:pt x="158" y="48"/>
                    </a:cubicBezTo>
                    <a:cubicBezTo>
                      <a:pt x="198" y="8"/>
                      <a:pt x="155" y="46"/>
                      <a:pt x="194" y="24"/>
                    </a:cubicBezTo>
                    <a:cubicBezTo>
                      <a:pt x="207" y="17"/>
                      <a:pt x="230" y="0"/>
                      <a:pt x="230" y="0"/>
                    </a:cubicBezTo>
                    <a:cubicBezTo>
                      <a:pt x="257" y="5"/>
                      <a:pt x="273" y="9"/>
                      <a:pt x="296" y="24"/>
                    </a:cubicBezTo>
                    <a:cubicBezTo>
                      <a:pt x="303" y="46"/>
                      <a:pt x="296" y="39"/>
                      <a:pt x="314" y="48"/>
                    </a:cubicBezTo>
                  </a:path>
                </a:pathLst>
              </a:custGeom>
              <a:noFill/>
              <a:ln w="38100" cmpd="sng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auto">
              <a:xfrm>
                <a:off x="1063" y="736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Oval 53"/>
              <p:cNvSpPr>
                <a:spLocks noChangeArrowheads="1"/>
              </p:cNvSpPr>
              <p:nvPr/>
            </p:nvSpPr>
            <p:spPr bwMode="auto">
              <a:xfrm>
                <a:off x="977" y="82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Oval 54"/>
              <p:cNvSpPr>
                <a:spLocks noChangeArrowheads="1"/>
              </p:cNvSpPr>
              <p:nvPr/>
            </p:nvSpPr>
            <p:spPr bwMode="auto">
              <a:xfrm>
                <a:off x="926" y="718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Oval 55"/>
              <p:cNvSpPr>
                <a:spLocks noChangeArrowheads="1"/>
              </p:cNvSpPr>
              <p:nvPr/>
            </p:nvSpPr>
            <p:spPr bwMode="auto">
              <a:xfrm>
                <a:off x="1008" y="63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Oval 56"/>
              <p:cNvSpPr>
                <a:spLocks noChangeArrowheads="1"/>
              </p:cNvSpPr>
              <p:nvPr/>
            </p:nvSpPr>
            <p:spPr bwMode="auto">
              <a:xfrm>
                <a:off x="1159" y="832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Oval 57"/>
              <p:cNvSpPr>
                <a:spLocks noChangeArrowheads="1"/>
              </p:cNvSpPr>
              <p:nvPr/>
            </p:nvSpPr>
            <p:spPr bwMode="auto">
              <a:xfrm>
                <a:off x="1080" y="83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8" name="Group 58"/>
            <p:cNvGrpSpPr>
              <a:grpSpLocks/>
            </p:cNvGrpSpPr>
            <p:nvPr/>
          </p:nvGrpSpPr>
          <p:grpSpPr bwMode="auto">
            <a:xfrm>
              <a:off x="1757" y="559"/>
              <a:ext cx="159" cy="204"/>
              <a:chOff x="2093" y="613"/>
              <a:chExt cx="159" cy="204"/>
            </a:xfrm>
          </p:grpSpPr>
          <p:sp>
            <p:nvSpPr>
              <p:cNvPr id="19" name="Oval 59"/>
              <p:cNvSpPr>
                <a:spLocks noChangeArrowheads="1"/>
              </p:cNvSpPr>
              <p:nvPr/>
            </p:nvSpPr>
            <p:spPr bwMode="auto">
              <a:xfrm>
                <a:off x="2194" y="75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Oval 60"/>
              <p:cNvSpPr>
                <a:spLocks noChangeArrowheads="1"/>
              </p:cNvSpPr>
              <p:nvPr/>
            </p:nvSpPr>
            <p:spPr bwMode="auto">
              <a:xfrm>
                <a:off x="2182" y="666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Oval 61"/>
              <p:cNvSpPr>
                <a:spLocks noChangeArrowheads="1"/>
              </p:cNvSpPr>
              <p:nvPr/>
            </p:nvSpPr>
            <p:spPr bwMode="auto">
              <a:xfrm>
                <a:off x="2093" y="613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547746" y="6324600"/>
            <a:ext cx="379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sites v 9 sites…hard to see difference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00600" y="5181600"/>
            <a:ext cx="403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0"/>
          <p:cNvGrpSpPr>
            <a:grpSpLocks/>
          </p:cNvGrpSpPr>
          <p:nvPr/>
        </p:nvGrpSpPr>
        <p:grpSpPr bwMode="auto">
          <a:xfrm>
            <a:off x="7162800" y="5445125"/>
            <a:ext cx="590550" cy="539750"/>
            <a:chOff x="1880" y="2479"/>
            <a:chExt cx="372" cy="340"/>
          </a:xfrm>
        </p:grpSpPr>
        <p:grpSp>
          <p:nvGrpSpPr>
            <p:cNvPr id="41" name="Group 21"/>
            <p:cNvGrpSpPr>
              <a:grpSpLocks/>
            </p:cNvGrpSpPr>
            <p:nvPr/>
          </p:nvGrpSpPr>
          <p:grpSpPr bwMode="auto">
            <a:xfrm>
              <a:off x="1880" y="2479"/>
              <a:ext cx="372" cy="340"/>
              <a:chOff x="1544" y="559"/>
              <a:chExt cx="372" cy="340"/>
            </a:xfrm>
          </p:grpSpPr>
          <p:grpSp>
            <p:nvGrpSpPr>
              <p:cNvPr id="43" name="Group 22"/>
              <p:cNvGrpSpPr>
                <a:grpSpLocks/>
              </p:cNvGrpSpPr>
              <p:nvPr/>
            </p:nvGrpSpPr>
            <p:grpSpPr bwMode="auto">
              <a:xfrm>
                <a:off x="1544" y="582"/>
                <a:ext cx="347" cy="317"/>
                <a:chOff x="926" y="600"/>
                <a:chExt cx="347" cy="317"/>
              </a:xfrm>
            </p:grpSpPr>
            <p:sp>
              <p:nvSpPr>
                <p:cNvPr id="48" name="Freeform 23"/>
                <p:cNvSpPr>
                  <a:spLocks/>
                </p:cNvSpPr>
                <p:nvPr/>
              </p:nvSpPr>
              <p:spPr bwMode="auto">
                <a:xfrm>
                  <a:off x="946" y="600"/>
                  <a:ext cx="327" cy="317"/>
                </a:xfrm>
                <a:custGeom>
                  <a:avLst/>
                  <a:gdLst>
                    <a:gd name="T0" fmla="*/ 82 w 393"/>
                    <a:gd name="T1" fmla="*/ 145 h 383"/>
                    <a:gd name="T2" fmla="*/ 67 w 393"/>
                    <a:gd name="T3" fmla="*/ 135 h 383"/>
                    <a:gd name="T4" fmla="*/ 53 w 393"/>
                    <a:gd name="T5" fmla="*/ 123 h 383"/>
                    <a:gd name="T6" fmla="*/ 39 w 393"/>
                    <a:gd name="T7" fmla="*/ 96 h 383"/>
                    <a:gd name="T8" fmla="*/ 58 w 393"/>
                    <a:gd name="T9" fmla="*/ 58 h 383"/>
                    <a:gd name="T10" fmla="*/ 101 w 393"/>
                    <a:gd name="T11" fmla="*/ 61 h 383"/>
                    <a:gd name="T12" fmla="*/ 94 w 393"/>
                    <a:gd name="T13" fmla="*/ 96 h 383"/>
                    <a:gd name="T14" fmla="*/ 75 w 393"/>
                    <a:gd name="T15" fmla="*/ 49 h 383"/>
                    <a:gd name="T16" fmla="*/ 44 w 393"/>
                    <a:gd name="T17" fmla="*/ 40 h 383"/>
                    <a:gd name="T18" fmla="*/ 22 w 393"/>
                    <a:gd name="T19" fmla="*/ 41 h 383"/>
                    <a:gd name="T20" fmla="*/ 6 w 393"/>
                    <a:gd name="T21" fmla="*/ 67 h 383"/>
                    <a:gd name="T22" fmla="*/ 12 w 393"/>
                    <a:gd name="T23" fmla="*/ 103 h 383"/>
                    <a:gd name="T24" fmla="*/ 49 w 393"/>
                    <a:gd name="T25" fmla="*/ 109 h 383"/>
                    <a:gd name="T26" fmla="*/ 72 w 393"/>
                    <a:gd name="T27" fmla="*/ 117 h 383"/>
                    <a:gd name="T28" fmla="*/ 92 w 393"/>
                    <a:gd name="T29" fmla="*/ 86 h 383"/>
                    <a:gd name="T30" fmla="*/ 87 w 393"/>
                    <a:gd name="T31" fmla="*/ 41 h 383"/>
                    <a:gd name="T32" fmla="*/ 104 w 393"/>
                    <a:gd name="T33" fmla="*/ 23 h 383"/>
                    <a:gd name="T34" fmla="*/ 137 w 393"/>
                    <a:gd name="T35" fmla="*/ 26 h 383"/>
                    <a:gd name="T36" fmla="*/ 154 w 393"/>
                    <a:gd name="T37" fmla="*/ 54 h 383"/>
                    <a:gd name="T38" fmla="*/ 122 w 393"/>
                    <a:gd name="T39" fmla="*/ 118 h 383"/>
                    <a:gd name="T40" fmla="*/ 84 w 393"/>
                    <a:gd name="T41" fmla="*/ 67 h 383"/>
                    <a:gd name="T42" fmla="*/ 67 w 393"/>
                    <a:gd name="T43" fmla="*/ 46 h 383"/>
                    <a:gd name="T44" fmla="*/ 63 w 393"/>
                    <a:gd name="T45" fmla="*/ 40 h 383"/>
                    <a:gd name="T46" fmla="*/ 87 w 393"/>
                    <a:gd name="T47" fmla="*/ 7 h 383"/>
                    <a:gd name="T48" fmla="*/ 98 w 393"/>
                    <a:gd name="T49" fmla="*/ 23 h 383"/>
                    <a:gd name="T50" fmla="*/ 116 w 393"/>
                    <a:gd name="T51" fmla="*/ 65 h 383"/>
                    <a:gd name="T52" fmla="*/ 101 w 393"/>
                    <a:gd name="T53" fmla="*/ 126 h 383"/>
                    <a:gd name="T54" fmla="*/ 97 w 393"/>
                    <a:gd name="T55" fmla="*/ 133 h 383"/>
                    <a:gd name="T56" fmla="*/ 82 w 393"/>
                    <a:gd name="T57" fmla="*/ 140 h 383"/>
                    <a:gd name="T58" fmla="*/ 49 w 393"/>
                    <a:gd name="T59" fmla="*/ 137 h 383"/>
                    <a:gd name="T60" fmla="*/ 35 w 393"/>
                    <a:gd name="T61" fmla="*/ 128 h 383"/>
                    <a:gd name="T62" fmla="*/ 30 w 393"/>
                    <a:gd name="T63" fmla="*/ 121 h 383"/>
                    <a:gd name="T64" fmla="*/ 49 w 393"/>
                    <a:gd name="T65" fmla="*/ 65 h 383"/>
                    <a:gd name="T66" fmla="*/ 94 w 393"/>
                    <a:gd name="T67" fmla="*/ 63 h 383"/>
                    <a:gd name="T68" fmla="*/ 139 w 393"/>
                    <a:gd name="T69" fmla="*/ 74 h 383"/>
                    <a:gd name="T70" fmla="*/ 132 w 393"/>
                    <a:gd name="T71" fmla="*/ 128 h 383"/>
                    <a:gd name="T72" fmla="*/ 121 w 393"/>
                    <a:gd name="T73" fmla="*/ 137 h 383"/>
                    <a:gd name="T74" fmla="*/ 106 w 393"/>
                    <a:gd name="T75" fmla="*/ 128 h 383"/>
                    <a:gd name="T76" fmla="*/ 75 w 393"/>
                    <a:gd name="T77" fmla="*/ 105 h 383"/>
                    <a:gd name="T78" fmla="*/ 60 w 393"/>
                    <a:gd name="T79" fmla="*/ 96 h 383"/>
                    <a:gd name="T80" fmla="*/ 53 w 393"/>
                    <a:gd name="T81" fmla="*/ 91 h 383"/>
                    <a:gd name="T82" fmla="*/ 44 w 393"/>
                    <a:gd name="T83" fmla="*/ 70 h 383"/>
                    <a:gd name="T84" fmla="*/ 32 w 393"/>
                    <a:gd name="T85" fmla="*/ 49 h 383"/>
                    <a:gd name="T86" fmla="*/ 49 w 393"/>
                    <a:gd name="T87" fmla="*/ 23 h 383"/>
                    <a:gd name="T88" fmla="*/ 63 w 393"/>
                    <a:gd name="T89" fmla="*/ 18 h 383"/>
                    <a:gd name="T90" fmla="*/ 77 w 393"/>
                    <a:gd name="T91" fmla="*/ 10 h 383"/>
                    <a:gd name="T92" fmla="*/ 92 w 393"/>
                    <a:gd name="T93" fmla="*/ 0 h 383"/>
                    <a:gd name="T94" fmla="*/ 118 w 393"/>
                    <a:gd name="T95" fmla="*/ 10 h 383"/>
                    <a:gd name="T96" fmla="*/ 126 w 393"/>
                    <a:gd name="T97" fmla="*/ 18 h 38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393" h="383">
                      <a:moveTo>
                        <a:pt x="206" y="372"/>
                      </a:moveTo>
                      <a:cubicBezTo>
                        <a:pt x="149" y="315"/>
                        <a:pt x="222" y="383"/>
                        <a:pt x="170" y="348"/>
                      </a:cubicBezTo>
                      <a:cubicBezTo>
                        <a:pt x="157" y="339"/>
                        <a:pt x="147" y="327"/>
                        <a:pt x="134" y="318"/>
                      </a:cubicBezTo>
                      <a:cubicBezTo>
                        <a:pt x="120" y="296"/>
                        <a:pt x="106" y="271"/>
                        <a:pt x="98" y="246"/>
                      </a:cubicBezTo>
                      <a:cubicBezTo>
                        <a:pt x="103" y="204"/>
                        <a:pt x="102" y="165"/>
                        <a:pt x="146" y="150"/>
                      </a:cubicBezTo>
                      <a:cubicBezTo>
                        <a:pt x="182" y="152"/>
                        <a:pt x="219" y="149"/>
                        <a:pt x="254" y="156"/>
                      </a:cubicBezTo>
                      <a:cubicBezTo>
                        <a:pt x="284" y="162"/>
                        <a:pt x="256" y="232"/>
                        <a:pt x="236" y="246"/>
                      </a:cubicBezTo>
                      <a:cubicBezTo>
                        <a:pt x="158" y="230"/>
                        <a:pt x="216" y="191"/>
                        <a:pt x="188" y="126"/>
                      </a:cubicBezTo>
                      <a:cubicBezTo>
                        <a:pt x="185" y="118"/>
                        <a:pt x="119" y="105"/>
                        <a:pt x="110" y="102"/>
                      </a:cubicBezTo>
                      <a:cubicBezTo>
                        <a:pt x="92" y="104"/>
                        <a:pt x="73" y="102"/>
                        <a:pt x="56" y="108"/>
                      </a:cubicBezTo>
                      <a:cubicBezTo>
                        <a:pt x="38" y="114"/>
                        <a:pt x="22" y="161"/>
                        <a:pt x="14" y="174"/>
                      </a:cubicBezTo>
                      <a:cubicBezTo>
                        <a:pt x="6" y="206"/>
                        <a:pt x="0" y="243"/>
                        <a:pt x="32" y="264"/>
                      </a:cubicBezTo>
                      <a:cubicBezTo>
                        <a:pt x="55" y="280"/>
                        <a:pt x="95" y="276"/>
                        <a:pt x="122" y="282"/>
                      </a:cubicBezTo>
                      <a:cubicBezTo>
                        <a:pt x="142" y="287"/>
                        <a:pt x="182" y="300"/>
                        <a:pt x="182" y="300"/>
                      </a:cubicBezTo>
                      <a:cubicBezTo>
                        <a:pt x="227" y="289"/>
                        <a:pt x="222" y="263"/>
                        <a:pt x="230" y="222"/>
                      </a:cubicBezTo>
                      <a:cubicBezTo>
                        <a:pt x="228" y="184"/>
                        <a:pt x="218" y="146"/>
                        <a:pt x="218" y="108"/>
                      </a:cubicBezTo>
                      <a:cubicBezTo>
                        <a:pt x="218" y="87"/>
                        <a:pt x="260" y="60"/>
                        <a:pt x="260" y="60"/>
                      </a:cubicBezTo>
                      <a:cubicBezTo>
                        <a:pt x="288" y="62"/>
                        <a:pt x="317" y="60"/>
                        <a:pt x="344" y="66"/>
                      </a:cubicBezTo>
                      <a:cubicBezTo>
                        <a:pt x="368" y="72"/>
                        <a:pt x="373" y="118"/>
                        <a:pt x="386" y="138"/>
                      </a:cubicBezTo>
                      <a:cubicBezTo>
                        <a:pt x="381" y="222"/>
                        <a:pt x="393" y="278"/>
                        <a:pt x="308" y="306"/>
                      </a:cubicBezTo>
                      <a:cubicBezTo>
                        <a:pt x="264" y="277"/>
                        <a:pt x="240" y="216"/>
                        <a:pt x="212" y="174"/>
                      </a:cubicBezTo>
                      <a:cubicBezTo>
                        <a:pt x="199" y="155"/>
                        <a:pt x="183" y="139"/>
                        <a:pt x="170" y="120"/>
                      </a:cubicBezTo>
                      <a:cubicBezTo>
                        <a:pt x="166" y="114"/>
                        <a:pt x="158" y="102"/>
                        <a:pt x="158" y="102"/>
                      </a:cubicBezTo>
                      <a:cubicBezTo>
                        <a:pt x="166" y="41"/>
                        <a:pt x="156" y="30"/>
                        <a:pt x="218" y="18"/>
                      </a:cubicBezTo>
                      <a:cubicBezTo>
                        <a:pt x="257" y="31"/>
                        <a:pt x="216" y="12"/>
                        <a:pt x="248" y="60"/>
                      </a:cubicBezTo>
                      <a:cubicBezTo>
                        <a:pt x="271" y="94"/>
                        <a:pt x="283" y="127"/>
                        <a:pt x="290" y="168"/>
                      </a:cubicBezTo>
                      <a:cubicBezTo>
                        <a:pt x="285" y="243"/>
                        <a:pt x="292" y="267"/>
                        <a:pt x="254" y="324"/>
                      </a:cubicBezTo>
                      <a:cubicBezTo>
                        <a:pt x="250" y="330"/>
                        <a:pt x="249" y="340"/>
                        <a:pt x="242" y="342"/>
                      </a:cubicBezTo>
                      <a:cubicBezTo>
                        <a:pt x="217" y="350"/>
                        <a:pt x="229" y="344"/>
                        <a:pt x="206" y="360"/>
                      </a:cubicBezTo>
                      <a:cubicBezTo>
                        <a:pt x="178" y="358"/>
                        <a:pt x="149" y="361"/>
                        <a:pt x="122" y="354"/>
                      </a:cubicBezTo>
                      <a:cubicBezTo>
                        <a:pt x="108" y="351"/>
                        <a:pt x="86" y="330"/>
                        <a:pt x="86" y="330"/>
                      </a:cubicBezTo>
                      <a:cubicBezTo>
                        <a:pt x="82" y="324"/>
                        <a:pt x="74" y="319"/>
                        <a:pt x="74" y="312"/>
                      </a:cubicBezTo>
                      <a:cubicBezTo>
                        <a:pt x="73" y="299"/>
                        <a:pt x="81" y="175"/>
                        <a:pt x="122" y="168"/>
                      </a:cubicBezTo>
                      <a:cubicBezTo>
                        <a:pt x="159" y="161"/>
                        <a:pt x="198" y="164"/>
                        <a:pt x="236" y="162"/>
                      </a:cubicBezTo>
                      <a:cubicBezTo>
                        <a:pt x="281" y="166"/>
                        <a:pt x="314" y="168"/>
                        <a:pt x="350" y="192"/>
                      </a:cubicBezTo>
                      <a:cubicBezTo>
                        <a:pt x="374" y="239"/>
                        <a:pt x="368" y="294"/>
                        <a:pt x="332" y="330"/>
                      </a:cubicBezTo>
                      <a:cubicBezTo>
                        <a:pt x="327" y="344"/>
                        <a:pt x="327" y="362"/>
                        <a:pt x="302" y="354"/>
                      </a:cubicBezTo>
                      <a:cubicBezTo>
                        <a:pt x="288" y="350"/>
                        <a:pt x="266" y="330"/>
                        <a:pt x="266" y="330"/>
                      </a:cubicBezTo>
                      <a:cubicBezTo>
                        <a:pt x="255" y="298"/>
                        <a:pt x="215" y="288"/>
                        <a:pt x="188" y="270"/>
                      </a:cubicBezTo>
                      <a:cubicBezTo>
                        <a:pt x="176" y="262"/>
                        <a:pt x="164" y="254"/>
                        <a:pt x="152" y="246"/>
                      </a:cubicBezTo>
                      <a:cubicBezTo>
                        <a:pt x="146" y="242"/>
                        <a:pt x="134" y="234"/>
                        <a:pt x="134" y="234"/>
                      </a:cubicBezTo>
                      <a:cubicBezTo>
                        <a:pt x="115" y="205"/>
                        <a:pt x="124" y="223"/>
                        <a:pt x="110" y="180"/>
                      </a:cubicBezTo>
                      <a:cubicBezTo>
                        <a:pt x="103" y="160"/>
                        <a:pt x="87" y="146"/>
                        <a:pt x="80" y="126"/>
                      </a:cubicBezTo>
                      <a:cubicBezTo>
                        <a:pt x="85" y="93"/>
                        <a:pt x="90" y="74"/>
                        <a:pt x="122" y="60"/>
                      </a:cubicBezTo>
                      <a:cubicBezTo>
                        <a:pt x="134" y="55"/>
                        <a:pt x="158" y="48"/>
                        <a:pt x="158" y="48"/>
                      </a:cubicBezTo>
                      <a:cubicBezTo>
                        <a:pt x="198" y="8"/>
                        <a:pt x="155" y="46"/>
                        <a:pt x="194" y="24"/>
                      </a:cubicBezTo>
                      <a:cubicBezTo>
                        <a:pt x="207" y="17"/>
                        <a:pt x="230" y="0"/>
                        <a:pt x="230" y="0"/>
                      </a:cubicBezTo>
                      <a:cubicBezTo>
                        <a:pt x="257" y="5"/>
                        <a:pt x="273" y="9"/>
                        <a:pt x="296" y="24"/>
                      </a:cubicBezTo>
                      <a:cubicBezTo>
                        <a:pt x="303" y="46"/>
                        <a:pt x="296" y="39"/>
                        <a:pt x="314" y="48"/>
                      </a:cubicBezTo>
                    </a:path>
                  </a:pathLst>
                </a:custGeom>
                <a:noFill/>
                <a:ln w="38100" cmpd="sng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Oval 24"/>
                <p:cNvSpPr>
                  <a:spLocks noChangeArrowheads="1"/>
                </p:cNvSpPr>
                <p:nvPr/>
              </p:nvSpPr>
              <p:spPr bwMode="auto">
                <a:xfrm>
                  <a:off x="1063" y="736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0" name="Oval 25"/>
                <p:cNvSpPr>
                  <a:spLocks noChangeArrowheads="1"/>
                </p:cNvSpPr>
                <p:nvPr/>
              </p:nvSpPr>
              <p:spPr bwMode="auto">
                <a:xfrm>
                  <a:off x="977" y="825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1" name="Oval 26"/>
                <p:cNvSpPr>
                  <a:spLocks noChangeArrowheads="1"/>
                </p:cNvSpPr>
                <p:nvPr/>
              </p:nvSpPr>
              <p:spPr bwMode="auto">
                <a:xfrm>
                  <a:off x="926" y="718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2" name="Oval 27"/>
                <p:cNvSpPr>
                  <a:spLocks noChangeArrowheads="1"/>
                </p:cNvSpPr>
                <p:nvPr/>
              </p:nvSpPr>
              <p:spPr bwMode="auto">
                <a:xfrm>
                  <a:off x="1008" y="63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3" name="Oval 28"/>
                <p:cNvSpPr>
                  <a:spLocks noChangeArrowheads="1"/>
                </p:cNvSpPr>
                <p:nvPr/>
              </p:nvSpPr>
              <p:spPr bwMode="auto">
                <a:xfrm>
                  <a:off x="1159" y="832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" name="Oval 29"/>
                <p:cNvSpPr>
                  <a:spLocks noChangeArrowheads="1"/>
                </p:cNvSpPr>
                <p:nvPr/>
              </p:nvSpPr>
              <p:spPr bwMode="auto">
                <a:xfrm>
                  <a:off x="1080" y="83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4" name="Group 30"/>
              <p:cNvGrpSpPr>
                <a:grpSpLocks/>
              </p:cNvGrpSpPr>
              <p:nvPr/>
            </p:nvGrpSpPr>
            <p:grpSpPr bwMode="auto">
              <a:xfrm>
                <a:off x="1757" y="559"/>
                <a:ext cx="159" cy="204"/>
                <a:chOff x="2093" y="613"/>
                <a:chExt cx="159" cy="204"/>
              </a:xfrm>
            </p:grpSpPr>
            <p:sp>
              <p:nvSpPr>
                <p:cNvPr id="45" name="Oval 31"/>
                <p:cNvSpPr>
                  <a:spLocks noChangeArrowheads="1"/>
                </p:cNvSpPr>
                <p:nvPr/>
              </p:nvSpPr>
              <p:spPr bwMode="auto">
                <a:xfrm>
                  <a:off x="2194" y="75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" name="Oval 32"/>
                <p:cNvSpPr>
                  <a:spLocks noChangeArrowheads="1"/>
                </p:cNvSpPr>
                <p:nvPr/>
              </p:nvSpPr>
              <p:spPr bwMode="auto">
                <a:xfrm>
                  <a:off x="2182" y="666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7" name="Oval 33"/>
                <p:cNvSpPr>
                  <a:spLocks noChangeArrowheads="1"/>
                </p:cNvSpPr>
                <p:nvPr/>
              </p:nvSpPr>
              <p:spPr bwMode="auto">
                <a:xfrm>
                  <a:off x="2093" y="61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2001" y="2491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5" name="Group 35"/>
          <p:cNvGrpSpPr>
            <a:grpSpLocks/>
          </p:cNvGrpSpPr>
          <p:nvPr/>
        </p:nvGrpSpPr>
        <p:grpSpPr bwMode="auto">
          <a:xfrm>
            <a:off x="5762625" y="5424487"/>
            <a:ext cx="585788" cy="569913"/>
            <a:chOff x="1070" y="2484"/>
            <a:chExt cx="369" cy="359"/>
          </a:xfrm>
        </p:grpSpPr>
        <p:grpSp>
          <p:nvGrpSpPr>
            <p:cNvPr id="56" name="Group 36"/>
            <p:cNvGrpSpPr>
              <a:grpSpLocks/>
            </p:cNvGrpSpPr>
            <p:nvPr/>
          </p:nvGrpSpPr>
          <p:grpSpPr bwMode="auto">
            <a:xfrm>
              <a:off x="1070" y="2526"/>
              <a:ext cx="347" cy="317"/>
              <a:chOff x="926" y="600"/>
              <a:chExt cx="347" cy="317"/>
            </a:xfrm>
          </p:grpSpPr>
          <p:sp>
            <p:nvSpPr>
              <p:cNvPr id="62" name="Freeform 37"/>
              <p:cNvSpPr>
                <a:spLocks/>
              </p:cNvSpPr>
              <p:nvPr/>
            </p:nvSpPr>
            <p:spPr bwMode="auto">
              <a:xfrm>
                <a:off x="946" y="600"/>
                <a:ext cx="327" cy="317"/>
              </a:xfrm>
              <a:custGeom>
                <a:avLst/>
                <a:gdLst>
                  <a:gd name="T0" fmla="*/ 82 w 393"/>
                  <a:gd name="T1" fmla="*/ 145 h 383"/>
                  <a:gd name="T2" fmla="*/ 67 w 393"/>
                  <a:gd name="T3" fmla="*/ 135 h 383"/>
                  <a:gd name="T4" fmla="*/ 53 w 393"/>
                  <a:gd name="T5" fmla="*/ 123 h 383"/>
                  <a:gd name="T6" fmla="*/ 39 w 393"/>
                  <a:gd name="T7" fmla="*/ 96 h 383"/>
                  <a:gd name="T8" fmla="*/ 58 w 393"/>
                  <a:gd name="T9" fmla="*/ 58 h 383"/>
                  <a:gd name="T10" fmla="*/ 101 w 393"/>
                  <a:gd name="T11" fmla="*/ 61 h 383"/>
                  <a:gd name="T12" fmla="*/ 94 w 393"/>
                  <a:gd name="T13" fmla="*/ 96 h 383"/>
                  <a:gd name="T14" fmla="*/ 75 w 393"/>
                  <a:gd name="T15" fmla="*/ 49 h 383"/>
                  <a:gd name="T16" fmla="*/ 44 w 393"/>
                  <a:gd name="T17" fmla="*/ 40 h 383"/>
                  <a:gd name="T18" fmla="*/ 22 w 393"/>
                  <a:gd name="T19" fmla="*/ 41 h 383"/>
                  <a:gd name="T20" fmla="*/ 6 w 393"/>
                  <a:gd name="T21" fmla="*/ 67 h 383"/>
                  <a:gd name="T22" fmla="*/ 12 w 393"/>
                  <a:gd name="T23" fmla="*/ 103 h 383"/>
                  <a:gd name="T24" fmla="*/ 49 w 393"/>
                  <a:gd name="T25" fmla="*/ 109 h 383"/>
                  <a:gd name="T26" fmla="*/ 72 w 393"/>
                  <a:gd name="T27" fmla="*/ 117 h 383"/>
                  <a:gd name="T28" fmla="*/ 92 w 393"/>
                  <a:gd name="T29" fmla="*/ 86 h 383"/>
                  <a:gd name="T30" fmla="*/ 87 w 393"/>
                  <a:gd name="T31" fmla="*/ 41 h 383"/>
                  <a:gd name="T32" fmla="*/ 104 w 393"/>
                  <a:gd name="T33" fmla="*/ 23 h 383"/>
                  <a:gd name="T34" fmla="*/ 137 w 393"/>
                  <a:gd name="T35" fmla="*/ 26 h 383"/>
                  <a:gd name="T36" fmla="*/ 154 w 393"/>
                  <a:gd name="T37" fmla="*/ 54 h 383"/>
                  <a:gd name="T38" fmla="*/ 122 w 393"/>
                  <a:gd name="T39" fmla="*/ 118 h 383"/>
                  <a:gd name="T40" fmla="*/ 84 w 393"/>
                  <a:gd name="T41" fmla="*/ 67 h 383"/>
                  <a:gd name="T42" fmla="*/ 67 w 393"/>
                  <a:gd name="T43" fmla="*/ 46 h 383"/>
                  <a:gd name="T44" fmla="*/ 63 w 393"/>
                  <a:gd name="T45" fmla="*/ 40 h 383"/>
                  <a:gd name="T46" fmla="*/ 87 w 393"/>
                  <a:gd name="T47" fmla="*/ 7 h 383"/>
                  <a:gd name="T48" fmla="*/ 98 w 393"/>
                  <a:gd name="T49" fmla="*/ 23 h 383"/>
                  <a:gd name="T50" fmla="*/ 116 w 393"/>
                  <a:gd name="T51" fmla="*/ 65 h 383"/>
                  <a:gd name="T52" fmla="*/ 101 w 393"/>
                  <a:gd name="T53" fmla="*/ 126 h 383"/>
                  <a:gd name="T54" fmla="*/ 97 w 393"/>
                  <a:gd name="T55" fmla="*/ 133 h 383"/>
                  <a:gd name="T56" fmla="*/ 82 w 393"/>
                  <a:gd name="T57" fmla="*/ 140 h 383"/>
                  <a:gd name="T58" fmla="*/ 49 w 393"/>
                  <a:gd name="T59" fmla="*/ 137 h 383"/>
                  <a:gd name="T60" fmla="*/ 35 w 393"/>
                  <a:gd name="T61" fmla="*/ 128 h 383"/>
                  <a:gd name="T62" fmla="*/ 30 w 393"/>
                  <a:gd name="T63" fmla="*/ 121 h 383"/>
                  <a:gd name="T64" fmla="*/ 49 w 393"/>
                  <a:gd name="T65" fmla="*/ 65 h 383"/>
                  <a:gd name="T66" fmla="*/ 94 w 393"/>
                  <a:gd name="T67" fmla="*/ 63 h 383"/>
                  <a:gd name="T68" fmla="*/ 139 w 393"/>
                  <a:gd name="T69" fmla="*/ 74 h 383"/>
                  <a:gd name="T70" fmla="*/ 132 w 393"/>
                  <a:gd name="T71" fmla="*/ 128 h 383"/>
                  <a:gd name="T72" fmla="*/ 121 w 393"/>
                  <a:gd name="T73" fmla="*/ 137 h 383"/>
                  <a:gd name="T74" fmla="*/ 106 w 393"/>
                  <a:gd name="T75" fmla="*/ 128 h 383"/>
                  <a:gd name="T76" fmla="*/ 75 w 393"/>
                  <a:gd name="T77" fmla="*/ 105 h 383"/>
                  <a:gd name="T78" fmla="*/ 60 w 393"/>
                  <a:gd name="T79" fmla="*/ 96 h 383"/>
                  <a:gd name="T80" fmla="*/ 53 w 393"/>
                  <a:gd name="T81" fmla="*/ 91 h 383"/>
                  <a:gd name="T82" fmla="*/ 44 w 393"/>
                  <a:gd name="T83" fmla="*/ 70 h 383"/>
                  <a:gd name="T84" fmla="*/ 32 w 393"/>
                  <a:gd name="T85" fmla="*/ 49 h 383"/>
                  <a:gd name="T86" fmla="*/ 49 w 393"/>
                  <a:gd name="T87" fmla="*/ 23 h 383"/>
                  <a:gd name="T88" fmla="*/ 63 w 393"/>
                  <a:gd name="T89" fmla="*/ 18 h 383"/>
                  <a:gd name="T90" fmla="*/ 77 w 393"/>
                  <a:gd name="T91" fmla="*/ 10 h 383"/>
                  <a:gd name="T92" fmla="*/ 92 w 393"/>
                  <a:gd name="T93" fmla="*/ 0 h 383"/>
                  <a:gd name="T94" fmla="*/ 118 w 393"/>
                  <a:gd name="T95" fmla="*/ 10 h 383"/>
                  <a:gd name="T96" fmla="*/ 126 w 393"/>
                  <a:gd name="T97" fmla="*/ 18 h 38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93" h="383">
                    <a:moveTo>
                      <a:pt x="206" y="372"/>
                    </a:moveTo>
                    <a:cubicBezTo>
                      <a:pt x="149" y="315"/>
                      <a:pt x="222" y="383"/>
                      <a:pt x="170" y="348"/>
                    </a:cubicBezTo>
                    <a:cubicBezTo>
                      <a:pt x="157" y="339"/>
                      <a:pt x="147" y="327"/>
                      <a:pt x="134" y="318"/>
                    </a:cubicBezTo>
                    <a:cubicBezTo>
                      <a:pt x="120" y="296"/>
                      <a:pt x="106" y="271"/>
                      <a:pt x="98" y="246"/>
                    </a:cubicBezTo>
                    <a:cubicBezTo>
                      <a:pt x="103" y="204"/>
                      <a:pt x="102" y="165"/>
                      <a:pt x="146" y="150"/>
                    </a:cubicBezTo>
                    <a:cubicBezTo>
                      <a:pt x="182" y="152"/>
                      <a:pt x="219" y="149"/>
                      <a:pt x="254" y="156"/>
                    </a:cubicBezTo>
                    <a:cubicBezTo>
                      <a:pt x="284" y="162"/>
                      <a:pt x="256" y="232"/>
                      <a:pt x="236" y="246"/>
                    </a:cubicBezTo>
                    <a:cubicBezTo>
                      <a:pt x="158" y="230"/>
                      <a:pt x="216" y="191"/>
                      <a:pt x="188" y="126"/>
                    </a:cubicBezTo>
                    <a:cubicBezTo>
                      <a:pt x="185" y="118"/>
                      <a:pt x="119" y="105"/>
                      <a:pt x="110" y="102"/>
                    </a:cubicBezTo>
                    <a:cubicBezTo>
                      <a:pt x="92" y="104"/>
                      <a:pt x="73" y="102"/>
                      <a:pt x="56" y="108"/>
                    </a:cubicBezTo>
                    <a:cubicBezTo>
                      <a:pt x="38" y="114"/>
                      <a:pt x="22" y="161"/>
                      <a:pt x="14" y="174"/>
                    </a:cubicBezTo>
                    <a:cubicBezTo>
                      <a:pt x="6" y="206"/>
                      <a:pt x="0" y="243"/>
                      <a:pt x="32" y="264"/>
                    </a:cubicBezTo>
                    <a:cubicBezTo>
                      <a:pt x="55" y="280"/>
                      <a:pt x="95" y="276"/>
                      <a:pt x="122" y="282"/>
                    </a:cubicBezTo>
                    <a:cubicBezTo>
                      <a:pt x="142" y="287"/>
                      <a:pt x="182" y="300"/>
                      <a:pt x="182" y="300"/>
                    </a:cubicBezTo>
                    <a:cubicBezTo>
                      <a:pt x="227" y="289"/>
                      <a:pt x="222" y="263"/>
                      <a:pt x="230" y="222"/>
                    </a:cubicBezTo>
                    <a:cubicBezTo>
                      <a:pt x="228" y="184"/>
                      <a:pt x="218" y="146"/>
                      <a:pt x="218" y="108"/>
                    </a:cubicBezTo>
                    <a:cubicBezTo>
                      <a:pt x="218" y="87"/>
                      <a:pt x="260" y="60"/>
                      <a:pt x="260" y="60"/>
                    </a:cubicBezTo>
                    <a:cubicBezTo>
                      <a:pt x="288" y="62"/>
                      <a:pt x="317" y="60"/>
                      <a:pt x="344" y="66"/>
                    </a:cubicBezTo>
                    <a:cubicBezTo>
                      <a:pt x="368" y="72"/>
                      <a:pt x="373" y="118"/>
                      <a:pt x="386" y="138"/>
                    </a:cubicBezTo>
                    <a:cubicBezTo>
                      <a:pt x="381" y="222"/>
                      <a:pt x="393" y="278"/>
                      <a:pt x="308" y="306"/>
                    </a:cubicBezTo>
                    <a:cubicBezTo>
                      <a:pt x="264" y="277"/>
                      <a:pt x="240" y="216"/>
                      <a:pt x="212" y="174"/>
                    </a:cubicBezTo>
                    <a:cubicBezTo>
                      <a:pt x="199" y="155"/>
                      <a:pt x="183" y="139"/>
                      <a:pt x="170" y="120"/>
                    </a:cubicBezTo>
                    <a:cubicBezTo>
                      <a:pt x="166" y="114"/>
                      <a:pt x="158" y="102"/>
                      <a:pt x="158" y="102"/>
                    </a:cubicBezTo>
                    <a:cubicBezTo>
                      <a:pt x="166" y="41"/>
                      <a:pt x="156" y="30"/>
                      <a:pt x="218" y="18"/>
                    </a:cubicBezTo>
                    <a:cubicBezTo>
                      <a:pt x="257" y="31"/>
                      <a:pt x="216" y="12"/>
                      <a:pt x="248" y="60"/>
                    </a:cubicBezTo>
                    <a:cubicBezTo>
                      <a:pt x="271" y="94"/>
                      <a:pt x="283" y="127"/>
                      <a:pt x="290" y="168"/>
                    </a:cubicBezTo>
                    <a:cubicBezTo>
                      <a:pt x="285" y="243"/>
                      <a:pt x="292" y="267"/>
                      <a:pt x="254" y="324"/>
                    </a:cubicBezTo>
                    <a:cubicBezTo>
                      <a:pt x="250" y="330"/>
                      <a:pt x="249" y="340"/>
                      <a:pt x="242" y="342"/>
                    </a:cubicBezTo>
                    <a:cubicBezTo>
                      <a:pt x="217" y="350"/>
                      <a:pt x="229" y="344"/>
                      <a:pt x="206" y="360"/>
                    </a:cubicBezTo>
                    <a:cubicBezTo>
                      <a:pt x="178" y="358"/>
                      <a:pt x="149" y="361"/>
                      <a:pt x="122" y="354"/>
                    </a:cubicBezTo>
                    <a:cubicBezTo>
                      <a:pt x="108" y="351"/>
                      <a:pt x="86" y="330"/>
                      <a:pt x="86" y="330"/>
                    </a:cubicBezTo>
                    <a:cubicBezTo>
                      <a:pt x="82" y="324"/>
                      <a:pt x="74" y="319"/>
                      <a:pt x="74" y="312"/>
                    </a:cubicBezTo>
                    <a:cubicBezTo>
                      <a:pt x="73" y="299"/>
                      <a:pt x="81" y="175"/>
                      <a:pt x="122" y="168"/>
                    </a:cubicBezTo>
                    <a:cubicBezTo>
                      <a:pt x="159" y="161"/>
                      <a:pt x="198" y="164"/>
                      <a:pt x="236" y="162"/>
                    </a:cubicBezTo>
                    <a:cubicBezTo>
                      <a:pt x="281" y="166"/>
                      <a:pt x="314" y="168"/>
                      <a:pt x="350" y="192"/>
                    </a:cubicBezTo>
                    <a:cubicBezTo>
                      <a:pt x="374" y="239"/>
                      <a:pt x="368" y="294"/>
                      <a:pt x="332" y="330"/>
                    </a:cubicBezTo>
                    <a:cubicBezTo>
                      <a:pt x="327" y="344"/>
                      <a:pt x="327" y="362"/>
                      <a:pt x="302" y="354"/>
                    </a:cubicBezTo>
                    <a:cubicBezTo>
                      <a:pt x="288" y="350"/>
                      <a:pt x="266" y="330"/>
                      <a:pt x="266" y="330"/>
                    </a:cubicBezTo>
                    <a:cubicBezTo>
                      <a:pt x="255" y="298"/>
                      <a:pt x="215" y="288"/>
                      <a:pt x="188" y="270"/>
                    </a:cubicBezTo>
                    <a:cubicBezTo>
                      <a:pt x="176" y="262"/>
                      <a:pt x="164" y="254"/>
                      <a:pt x="152" y="246"/>
                    </a:cubicBezTo>
                    <a:cubicBezTo>
                      <a:pt x="146" y="242"/>
                      <a:pt x="134" y="234"/>
                      <a:pt x="134" y="234"/>
                    </a:cubicBezTo>
                    <a:cubicBezTo>
                      <a:pt x="115" y="205"/>
                      <a:pt x="124" y="223"/>
                      <a:pt x="110" y="180"/>
                    </a:cubicBezTo>
                    <a:cubicBezTo>
                      <a:pt x="103" y="160"/>
                      <a:pt x="87" y="146"/>
                      <a:pt x="80" y="126"/>
                    </a:cubicBezTo>
                    <a:cubicBezTo>
                      <a:pt x="85" y="93"/>
                      <a:pt x="90" y="74"/>
                      <a:pt x="122" y="60"/>
                    </a:cubicBezTo>
                    <a:cubicBezTo>
                      <a:pt x="134" y="55"/>
                      <a:pt x="158" y="48"/>
                      <a:pt x="158" y="48"/>
                    </a:cubicBezTo>
                    <a:cubicBezTo>
                      <a:pt x="198" y="8"/>
                      <a:pt x="155" y="46"/>
                      <a:pt x="194" y="24"/>
                    </a:cubicBezTo>
                    <a:cubicBezTo>
                      <a:pt x="207" y="17"/>
                      <a:pt x="230" y="0"/>
                      <a:pt x="230" y="0"/>
                    </a:cubicBezTo>
                    <a:cubicBezTo>
                      <a:pt x="257" y="5"/>
                      <a:pt x="273" y="9"/>
                      <a:pt x="296" y="24"/>
                    </a:cubicBezTo>
                    <a:cubicBezTo>
                      <a:pt x="303" y="46"/>
                      <a:pt x="296" y="39"/>
                      <a:pt x="314" y="48"/>
                    </a:cubicBezTo>
                  </a:path>
                </a:pathLst>
              </a:custGeom>
              <a:noFill/>
              <a:ln w="38100" cmpd="sng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38"/>
              <p:cNvSpPr>
                <a:spLocks noChangeArrowheads="1"/>
              </p:cNvSpPr>
              <p:nvPr/>
            </p:nvSpPr>
            <p:spPr bwMode="auto">
              <a:xfrm>
                <a:off x="1063" y="736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Oval 39"/>
              <p:cNvSpPr>
                <a:spLocks noChangeArrowheads="1"/>
              </p:cNvSpPr>
              <p:nvPr/>
            </p:nvSpPr>
            <p:spPr bwMode="auto">
              <a:xfrm>
                <a:off x="977" y="82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Oval 40"/>
              <p:cNvSpPr>
                <a:spLocks noChangeArrowheads="1"/>
              </p:cNvSpPr>
              <p:nvPr/>
            </p:nvSpPr>
            <p:spPr bwMode="auto">
              <a:xfrm>
                <a:off x="926" y="718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Oval 41"/>
              <p:cNvSpPr>
                <a:spLocks noChangeArrowheads="1"/>
              </p:cNvSpPr>
              <p:nvPr/>
            </p:nvSpPr>
            <p:spPr bwMode="auto">
              <a:xfrm>
                <a:off x="1008" y="63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Oval 42"/>
              <p:cNvSpPr>
                <a:spLocks noChangeArrowheads="1"/>
              </p:cNvSpPr>
              <p:nvPr/>
            </p:nvSpPr>
            <p:spPr bwMode="auto">
              <a:xfrm>
                <a:off x="1159" y="832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8" name="Oval 43"/>
              <p:cNvSpPr>
                <a:spLocks noChangeArrowheads="1"/>
              </p:cNvSpPr>
              <p:nvPr/>
            </p:nvSpPr>
            <p:spPr bwMode="auto">
              <a:xfrm>
                <a:off x="1080" y="83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57" name="Group 44"/>
            <p:cNvGrpSpPr>
              <a:grpSpLocks/>
            </p:cNvGrpSpPr>
            <p:nvPr/>
          </p:nvGrpSpPr>
          <p:grpSpPr bwMode="auto">
            <a:xfrm>
              <a:off x="1280" y="2484"/>
              <a:ext cx="159" cy="204"/>
              <a:chOff x="2093" y="613"/>
              <a:chExt cx="159" cy="204"/>
            </a:xfrm>
          </p:grpSpPr>
          <p:sp>
            <p:nvSpPr>
              <p:cNvPr id="59" name="Oval 45"/>
              <p:cNvSpPr>
                <a:spLocks noChangeArrowheads="1"/>
              </p:cNvSpPr>
              <p:nvPr/>
            </p:nvSpPr>
            <p:spPr bwMode="auto">
              <a:xfrm>
                <a:off x="2194" y="759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Oval 46"/>
              <p:cNvSpPr>
                <a:spLocks noChangeArrowheads="1"/>
              </p:cNvSpPr>
              <p:nvPr/>
            </p:nvSpPr>
            <p:spPr bwMode="auto">
              <a:xfrm>
                <a:off x="2182" y="66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Oval 47"/>
              <p:cNvSpPr>
                <a:spLocks noChangeArrowheads="1"/>
              </p:cNvSpPr>
              <p:nvPr/>
            </p:nvSpPr>
            <p:spPr bwMode="auto">
              <a:xfrm>
                <a:off x="2093" y="613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" name="Oval 48"/>
            <p:cNvSpPr>
              <a:spLocks noChangeArrowheads="1"/>
            </p:cNvSpPr>
            <p:nvPr/>
          </p:nvSpPr>
          <p:spPr bwMode="auto">
            <a:xfrm>
              <a:off x="1188" y="2506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349657" y="63246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sites v 1 site…clear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6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cAMP</a:t>
            </a:r>
            <a:r>
              <a:rPr lang="en-US" dirty="0" smtClean="0"/>
              <a:t> effectors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cAMP</a:t>
            </a:r>
            <a:r>
              <a:rPr lang="en-US" dirty="0" smtClean="0"/>
              <a:t> gated ion channels</a:t>
            </a:r>
          </a:p>
          <a:p>
            <a:r>
              <a:rPr lang="en-US" dirty="0" smtClean="0"/>
              <a:t>EPACs</a:t>
            </a:r>
          </a:p>
          <a:p>
            <a:r>
              <a:rPr lang="en-US" dirty="0" smtClean="0"/>
              <a:t>PKA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6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Olfactory signal transduction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46"/>
          <a:stretch>
            <a:fillRect/>
          </a:stretch>
        </p:blipFill>
        <p:spPr bwMode="auto">
          <a:xfrm>
            <a:off x="228600" y="1828800"/>
            <a:ext cx="5222991" cy="3124199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1447800"/>
            <a:ext cx="327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G</a:t>
            </a:r>
            <a:r>
              <a:rPr lang="en-US" sz="2400" baseline="-25000" dirty="0" smtClean="0"/>
              <a:t>olf</a:t>
            </a:r>
            <a:r>
              <a:rPr lang="en-US" sz="2400" dirty="0" smtClean="0"/>
              <a:t> ≈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s</a:t>
            </a:r>
            <a:endParaRPr lang="en-US" sz="24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↑</a:t>
            </a:r>
            <a:r>
              <a:rPr lang="en-US" sz="2400" dirty="0" err="1" smtClean="0">
                <a:latin typeface="Calibri"/>
              </a:rPr>
              <a:t>cAMP</a:t>
            </a:r>
            <a:r>
              <a:rPr lang="en-US" sz="2400" dirty="0" smtClean="0">
                <a:latin typeface="Calibri"/>
              </a:rPr>
              <a:t> → </a:t>
            </a:r>
            <a:r>
              <a:rPr lang="en-US" sz="2400" dirty="0"/>
              <a:t> </a:t>
            </a:r>
            <a:r>
              <a:rPr lang="en-US" sz="2400" dirty="0" smtClean="0"/>
              <a:t>increased probability of opening </a:t>
            </a:r>
            <a:r>
              <a:rPr lang="en-US" sz="2400" dirty="0" err="1" smtClean="0"/>
              <a:t>cAMP</a:t>
            </a:r>
            <a:r>
              <a:rPr lang="en-US" sz="2400" dirty="0" smtClean="0"/>
              <a:t> gated Na</a:t>
            </a:r>
            <a:r>
              <a:rPr lang="en-US" sz="2400" baseline="30000" dirty="0" smtClean="0"/>
              <a:t>+/</a:t>
            </a:r>
            <a:r>
              <a:rPr lang="en-US" sz="2400" dirty="0" smtClean="0"/>
              <a:t>Ca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channels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Ca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binds </a:t>
            </a:r>
            <a:r>
              <a:rPr lang="en-US" sz="2400" dirty="0" err="1" smtClean="0"/>
              <a:t>CaM</a:t>
            </a:r>
            <a:endParaRPr lang="en-US" sz="24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CaM</a:t>
            </a:r>
            <a:r>
              <a:rPr lang="en-US" sz="2400" dirty="0" smtClean="0"/>
              <a:t> opens </a:t>
            </a:r>
            <a:r>
              <a:rPr lang="en-US" sz="2400" dirty="0" err="1" smtClean="0"/>
              <a:t>Cl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 channels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Depolarization</a:t>
            </a:r>
            <a:endParaRPr lang="en-US" sz="2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CaM</a:t>
            </a:r>
            <a:r>
              <a:rPr lang="en-US" sz="2400" dirty="0" smtClean="0"/>
              <a:t> also activates a PDE – negative feedback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0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EPACs activate small monomeric </a:t>
            </a:r>
            <a:r>
              <a:rPr lang="en-US" dirty="0" err="1" smtClean="0"/>
              <a:t>GTPases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4839" y="3355771"/>
            <a:ext cx="146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effectors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209800" y="1295400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cAMP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9776"/>
            <a:ext cx="6802675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3400" y="45720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EPACs are </a:t>
            </a:r>
            <a:r>
              <a:rPr lang="en-US" sz="2800" dirty="0" err="1" smtClean="0"/>
              <a:t>autoinhibitory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cAMP</a:t>
            </a:r>
            <a:r>
              <a:rPr lang="en-US" sz="2800" dirty="0" smtClean="0"/>
              <a:t> binding exposes the catalytic 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27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cAMP</a:t>
            </a:r>
            <a:r>
              <a:rPr lang="en-US" dirty="0" smtClean="0"/>
              <a:t> activates PKA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" y="1524000"/>
            <a:ext cx="490069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1752600"/>
            <a:ext cx="392688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PKA phosphorylates targets with a </a:t>
            </a:r>
            <a:r>
              <a:rPr lang="en-US" i="1" dirty="0" smtClean="0"/>
              <a:t>consensus site</a:t>
            </a:r>
            <a:r>
              <a:rPr lang="en-US" dirty="0" smtClean="0"/>
              <a:t> – RRXS</a:t>
            </a:r>
          </a:p>
          <a:p>
            <a:r>
              <a:rPr lang="en-US" dirty="0" err="1" smtClean="0"/>
              <a:t>Pseudosubstrate</a:t>
            </a:r>
            <a:r>
              <a:rPr lang="en-US" dirty="0" smtClean="0"/>
              <a:t> inhibition – sites that approximate the consensus site but can’t be phosphorylated (RRXA) inhibit PKA</a:t>
            </a:r>
          </a:p>
          <a:p>
            <a:r>
              <a:rPr lang="en-US" dirty="0" smtClean="0"/>
              <a:t>Regulatory subunit works by </a:t>
            </a:r>
            <a:r>
              <a:rPr lang="en-US" dirty="0" err="1" smtClean="0"/>
              <a:t>pseudosubstrate</a:t>
            </a:r>
            <a:r>
              <a:rPr lang="en-US" dirty="0" smtClean="0"/>
              <a:t> inhibition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2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4" t="29436" r="1885" b="22712"/>
          <a:stretch/>
        </p:blipFill>
        <p:spPr bwMode="auto">
          <a:xfrm>
            <a:off x="4532583" y="4648200"/>
            <a:ext cx="993233" cy="145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cAMP</a:t>
            </a:r>
            <a:r>
              <a:rPr lang="en-US" dirty="0" smtClean="0"/>
              <a:t>-PKA pathway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86431" y="1880002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86431" y="2338830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1676400"/>
            <a:ext cx="2550995" cy="211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76399" y="34267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,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i</a:t>
            </a:r>
            <a:endParaRPr lang="en-US" sz="24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5029200" y="1695556"/>
            <a:ext cx="1295400" cy="1047644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Adenylate</a:t>
            </a:r>
            <a:r>
              <a:rPr lang="en-US" b="1" dirty="0" smtClean="0"/>
              <a:t> </a:t>
            </a:r>
            <a:r>
              <a:rPr lang="en-US" b="1" dirty="0" err="1" smtClean="0"/>
              <a:t>cyclase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96" y="2189016"/>
            <a:ext cx="1410739" cy="83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reeform 10"/>
          <p:cNvSpPr/>
          <p:nvPr/>
        </p:nvSpPr>
        <p:spPr>
          <a:xfrm>
            <a:off x="6320901" y="2611697"/>
            <a:ext cx="523782" cy="317934"/>
          </a:xfrm>
          <a:custGeom>
            <a:avLst/>
            <a:gdLst>
              <a:gd name="connsiteX0" fmla="*/ 523782 w 523782"/>
              <a:gd name="connsiteY0" fmla="*/ 16093 h 317934"/>
              <a:gd name="connsiteX1" fmla="*/ 168676 w 523782"/>
              <a:gd name="connsiteY1" fmla="*/ 33849 h 317934"/>
              <a:gd name="connsiteX2" fmla="*/ 0 w 523782"/>
              <a:gd name="connsiteY2" fmla="*/ 317934 h 31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782" h="317934">
                <a:moveTo>
                  <a:pt x="523782" y="16093"/>
                </a:moveTo>
                <a:cubicBezTo>
                  <a:pt x="389877" y="-183"/>
                  <a:pt x="255973" y="-16458"/>
                  <a:pt x="168676" y="33849"/>
                </a:cubicBezTo>
                <a:cubicBezTo>
                  <a:pt x="81379" y="84156"/>
                  <a:pt x="40689" y="201045"/>
                  <a:pt x="0" y="31793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54709" y="2427031"/>
            <a:ext cx="5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17383" y="3019551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cAMP</a:t>
            </a:r>
            <a:endParaRPr lang="en-US" dirty="0"/>
          </a:p>
        </p:txBody>
      </p:sp>
      <p:sp>
        <p:nvSpPr>
          <p:cNvPr id="15" name="Explosion 1 14"/>
          <p:cNvSpPr/>
          <p:nvPr/>
        </p:nvSpPr>
        <p:spPr>
          <a:xfrm>
            <a:off x="6858173" y="2497397"/>
            <a:ext cx="381000" cy="2286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25265" y="3396734"/>
            <a:ext cx="1318335" cy="1480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5" t="30958" r="25109" b="32245"/>
          <a:stretch/>
        </p:blipFill>
        <p:spPr bwMode="auto">
          <a:xfrm>
            <a:off x="3657600" y="4809478"/>
            <a:ext cx="697892" cy="11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lowchart: Connector 18"/>
          <p:cNvSpPr/>
          <p:nvPr/>
        </p:nvSpPr>
        <p:spPr>
          <a:xfrm>
            <a:off x="6103063" y="3171666"/>
            <a:ext cx="152400" cy="1524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930346" y="4809478"/>
            <a:ext cx="152400" cy="1524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733800" y="5038078"/>
            <a:ext cx="152400" cy="1524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733800" y="5495278"/>
            <a:ext cx="152400" cy="1524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3923353" y="5723878"/>
            <a:ext cx="152400" cy="1524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31028" r="64919" b="35182"/>
          <a:stretch/>
        </p:blipFill>
        <p:spPr bwMode="auto">
          <a:xfrm>
            <a:off x="501405" y="4834416"/>
            <a:ext cx="1052620" cy="115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2638" y="6141725"/>
            <a:ext cx="1730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Inactive PKA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760188" y="6294124"/>
            <a:ext cx="152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Active PKA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26165" y="2647844"/>
            <a:ext cx="93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90864" y="5409539"/>
            <a:ext cx="1661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76900" y="5370621"/>
            <a:ext cx="16612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7600" y="5102297"/>
            <a:ext cx="1281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PKA</a:t>
            </a:r>
          </a:p>
          <a:p>
            <a:pPr algn="ctr"/>
            <a:r>
              <a:rPr lang="en-US" sz="2400" dirty="0" smtClean="0"/>
              <a:t>effectors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69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controls the amount of target phosphorylation when PKA is active?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r>
              <a:rPr lang="en-US" dirty="0" smtClean="0"/>
              <a:t>Exposed consensus motif – RRXS</a:t>
            </a:r>
          </a:p>
          <a:p>
            <a:r>
              <a:rPr lang="en-US" dirty="0" smtClean="0"/>
              <a:t>Other amino acids around consensus motif affect efficiency of phosphorylation</a:t>
            </a:r>
          </a:p>
          <a:p>
            <a:r>
              <a:rPr lang="en-US" dirty="0" smtClean="0"/>
              <a:t>Phosphatase activity directed at each protein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830382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7652582" y="3352800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Huey</a:t>
            </a: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791200" y="3352800"/>
            <a:ext cx="8338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dirty="0" smtClean="0"/>
              <a:t>Dewey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429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AKAPs are scaffolds that localize PKA and substrates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Bring PKA and substrates together</a:t>
            </a:r>
          </a:p>
          <a:p>
            <a:r>
              <a:rPr lang="en-US" dirty="0" smtClean="0"/>
              <a:t>Target to subcellular location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colocalize</a:t>
            </a:r>
            <a:r>
              <a:rPr lang="en-US" dirty="0" smtClean="0"/>
              <a:t> with effectors and inhibitors</a:t>
            </a:r>
          </a:p>
          <a:p>
            <a:r>
              <a:rPr lang="en-US" dirty="0" smtClean="0"/>
              <a:t>Integrate signaling systems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1" r="2742" b="70293"/>
          <a:stretch>
            <a:fillRect/>
          </a:stretch>
        </p:blipFill>
        <p:spPr bwMode="auto">
          <a:xfrm>
            <a:off x="5150035" y="4114800"/>
            <a:ext cx="330816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61501" r="2742" b="7029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943600" y="2286000"/>
            <a:ext cx="1676400" cy="83820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AKAP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150035" y="2095500"/>
            <a:ext cx="12192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PKA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62800" y="2095500"/>
            <a:ext cx="16764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substrate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543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cAMP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86431" y="1880002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86431" y="2338830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1676400"/>
            <a:ext cx="2550995" cy="211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76399" y="34267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,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i</a:t>
            </a:r>
            <a:endParaRPr lang="en-US" sz="24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5029200" y="1695556"/>
            <a:ext cx="1295400" cy="1047644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Adenylate</a:t>
            </a:r>
            <a:r>
              <a:rPr lang="en-US" b="1" dirty="0" smtClean="0"/>
              <a:t> </a:t>
            </a:r>
            <a:r>
              <a:rPr lang="en-US" b="1" dirty="0" err="1" smtClean="0"/>
              <a:t>cyclase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96" y="2189016"/>
            <a:ext cx="1410739" cy="83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reeform 10"/>
          <p:cNvSpPr/>
          <p:nvPr/>
        </p:nvSpPr>
        <p:spPr>
          <a:xfrm>
            <a:off x="6320901" y="2611697"/>
            <a:ext cx="523782" cy="317934"/>
          </a:xfrm>
          <a:custGeom>
            <a:avLst/>
            <a:gdLst>
              <a:gd name="connsiteX0" fmla="*/ 523782 w 523782"/>
              <a:gd name="connsiteY0" fmla="*/ 16093 h 317934"/>
              <a:gd name="connsiteX1" fmla="*/ 168676 w 523782"/>
              <a:gd name="connsiteY1" fmla="*/ 33849 h 317934"/>
              <a:gd name="connsiteX2" fmla="*/ 0 w 523782"/>
              <a:gd name="connsiteY2" fmla="*/ 317934 h 31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782" h="317934">
                <a:moveTo>
                  <a:pt x="523782" y="16093"/>
                </a:moveTo>
                <a:cubicBezTo>
                  <a:pt x="389877" y="-183"/>
                  <a:pt x="255973" y="-16458"/>
                  <a:pt x="168676" y="33849"/>
                </a:cubicBezTo>
                <a:cubicBezTo>
                  <a:pt x="81379" y="84156"/>
                  <a:pt x="40689" y="201045"/>
                  <a:pt x="0" y="31793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54709" y="2427031"/>
            <a:ext cx="5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17383" y="3019551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cAMP</a:t>
            </a:r>
            <a:endParaRPr lang="en-US" dirty="0"/>
          </a:p>
        </p:txBody>
      </p:sp>
      <p:sp>
        <p:nvSpPr>
          <p:cNvPr id="15" name="Explosion 1 14"/>
          <p:cNvSpPr/>
          <p:nvPr/>
        </p:nvSpPr>
        <p:spPr>
          <a:xfrm>
            <a:off x="6858173" y="2497397"/>
            <a:ext cx="381000" cy="2286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6103063" y="3171666"/>
            <a:ext cx="152400" cy="1524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26165" y="2647844"/>
            <a:ext cx="93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heart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stronger contractions:</a:t>
            </a:r>
          </a:p>
          <a:p>
            <a:pPr lvl="1"/>
            <a:r>
              <a:rPr lang="en-US" dirty="0" smtClean="0"/>
              <a:t>More Ca</a:t>
            </a:r>
            <a:r>
              <a:rPr lang="en-US" baseline="30000" dirty="0" smtClean="0"/>
              <a:t>2+</a:t>
            </a:r>
            <a:r>
              <a:rPr lang="en-US" dirty="0" smtClean="0"/>
              <a:t> entry into cell</a:t>
            </a:r>
          </a:p>
          <a:p>
            <a:pPr lvl="1"/>
            <a:r>
              <a:rPr lang="en-US" dirty="0" smtClean="0"/>
              <a:t>Bigger Ca</a:t>
            </a:r>
            <a:r>
              <a:rPr lang="en-US" baseline="30000" dirty="0" smtClean="0"/>
              <a:t>2+</a:t>
            </a:r>
            <a:r>
              <a:rPr lang="en-US" dirty="0" smtClean="0"/>
              <a:t> release from SR</a:t>
            </a:r>
          </a:p>
          <a:p>
            <a:r>
              <a:rPr lang="en-US" dirty="0" smtClean="0"/>
              <a:t>To increase heart rate:</a:t>
            </a:r>
          </a:p>
          <a:p>
            <a:pPr lvl="1"/>
            <a:r>
              <a:rPr lang="en-US" dirty="0" smtClean="0"/>
              <a:t>Contract more frequently</a:t>
            </a:r>
          </a:p>
          <a:p>
            <a:pPr lvl="1"/>
            <a:r>
              <a:rPr lang="en-US" dirty="0" smtClean="0"/>
              <a:t>Relax faster</a:t>
            </a:r>
          </a:p>
          <a:p>
            <a:pPr lvl="2"/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release from effectors</a:t>
            </a:r>
          </a:p>
          <a:p>
            <a:pPr lvl="2"/>
            <a:r>
              <a:rPr lang="en-US" dirty="0" smtClean="0"/>
              <a:t>Ca</a:t>
            </a:r>
            <a:r>
              <a:rPr lang="en-US" baseline="30000" dirty="0" smtClean="0"/>
              <a:t>2</a:t>
            </a:r>
            <a:r>
              <a:rPr lang="en-US" baseline="30000" dirty="0" smtClean="0"/>
              <a:t>+</a:t>
            </a:r>
            <a:r>
              <a:rPr lang="en-US" dirty="0" smtClean="0"/>
              <a:t> reuptake into SR</a:t>
            </a:r>
          </a:p>
        </p:txBody>
      </p:sp>
    </p:spTree>
    <p:extLst>
      <p:ext uri="{BB962C8B-B14F-4D97-AF65-F5344CB8AC3E}">
        <p14:creationId xmlns:p14="http://schemas.microsoft.com/office/powerpoint/2010/main" val="336176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PKA acts on 3 main substrates in the 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L-type Ca</a:t>
            </a:r>
            <a:r>
              <a:rPr lang="en-US" baseline="30000" dirty="0" smtClean="0"/>
              <a:t>2+</a:t>
            </a:r>
            <a:r>
              <a:rPr lang="en-US" dirty="0" smtClean="0"/>
              <a:t> </a:t>
            </a:r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/>
              <a:t>force of contraction</a:t>
            </a:r>
          </a:p>
          <a:p>
            <a:r>
              <a:rPr lang="en-US" dirty="0" smtClean="0"/>
              <a:t>Troponin</a:t>
            </a:r>
          </a:p>
          <a:p>
            <a:pPr lvl="1"/>
            <a:r>
              <a:rPr lang="en-US" dirty="0" smtClean="0"/>
              <a:t>Control heart rate</a:t>
            </a:r>
          </a:p>
          <a:p>
            <a:r>
              <a:rPr lang="en-US" dirty="0" err="1" smtClean="0"/>
              <a:t>Phospholamban</a:t>
            </a:r>
            <a:r>
              <a:rPr lang="en-US" dirty="0" smtClean="0"/>
              <a:t> (PLB)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/>
              <a:t>heart rate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16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L-type Ca</a:t>
            </a:r>
            <a:r>
              <a:rPr lang="en-US" baseline="30000" dirty="0" smtClean="0"/>
              <a:t>2+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</a:t>
            </a:r>
          </a:p>
          <a:p>
            <a:r>
              <a:rPr lang="en-US" dirty="0" smtClean="0"/>
              <a:t>C terminus is </a:t>
            </a:r>
            <a:r>
              <a:rPr lang="en-US" dirty="0" err="1" smtClean="0"/>
              <a:t>autoinhibitory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hosphorylation by PKA relieves </a:t>
            </a:r>
            <a:r>
              <a:rPr lang="en-US" dirty="0" err="1" smtClean="0"/>
              <a:t>autoinhibition</a:t>
            </a:r>
            <a:endParaRPr lang="en-US" dirty="0" smtClean="0"/>
          </a:p>
          <a:p>
            <a:r>
              <a:rPr lang="en-US" dirty="0" smtClean="0"/>
              <a:t>PKA increases the probability of the channel being open</a:t>
            </a:r>
          </a:p>
          <a:p>
            <a:r>
              <a:rPr lang="en-US" dirty="0" smtClean="0"/>
              <a:t>PKA targeted to channel by </a:t>
            </a:r>
            <a:r>
              <a:rPr lang="en-US" dirty="0" smtClean="0"/>
              <a:t>AKAP</a:t>
            </a:r>
          </a:p>
          <a:p>
            <a:r>
              <a:rPr lang="en-US" dirty="0" smtClean="0"/>
              <a:t>PKA </a:t>
            </a:r>
            <a:r>
              <a:rPr lang="en-US" dirty="0" smtClean="0">
                <a:latin typeface="Calibri"/>
              </a:rPr>
              <a:t>→ ↑ Ca</a:t>
            </a:r>
            <a:r>
              <a:rPr lang="en-US" baseline="30000" dirty="0" smtClean="0">
                <a:latin typeface="Calibri"/>
              </a:rPr>
              <a:t>2+ </a:t>
            </a:r>
            <a:r>
              <a:rPr lang="en-US" dirty="0" smtClean="0">
                <a:latin typeface="Calibri"/>
              </a:rPr>
              <a:t>entry → ↑ force of contraction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9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Troponin – PKA increases Ca</a:t>
            </a:r>
            <a:r>
              <a:rPr lang="en-US" baseline="30000" dirty="0" smtClean="0"/>
              <a:t>2+</a:t>
            </a:r>
            <a:r>
              <a:rPr lang="en-US" dirty="0" smtClean="0"/>
              <a:t> release</a:t>
            </a:r>
            <a:endParaRPr lang="en-US" dirty="0"/>
          </a:p>
        </p:txBody>
      </p:sp>
      <p:pic>
        <p:nvPicPr>
          <p:cNvPr id="4" name="Picture 2" descr="16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5867400" cy="493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895600" y="5334000"/>
            <a:ext cx="1143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0" y="2206271"/>
            <a:ext cx="2209800" cy="1096963"/>
          </a:xfrm>
          <a:ln w="38100"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err="1" smtClean="0"/>
              <a:t>pTroponin</a:t>
            </a:r>
            <a:r>
              <a:rPr lang="en-US" dirty="0" smtClean="0"/>
              <a:t> releases Ca</a:t>
            </a:r>
            <a:r>
              <a:rPr lang="en-US" baseline="30000" dirty="0" smtClean="0"/>
              <a:t>2+</a:t>
            </a:r>
            <a:r>
              <a:rPr lang="en-US" dirty="0" smtClean="0"/>
              <a:t> faster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003830" y="3311372"/>
            <a:ext cx="3187084" cy="3057369"/>
          </a:xfrm>
          <a:custGeom>
            <a:avLst/>
            <a:gdLst>
              <a:gd name="connsiteX0" fmla="*/ 2077375 w 2077375"/>
              <a:gd name="connsiteY0" fmla="*/ 8878 h 214643"/>
              <a:gd name="connsiteX1" fmla="*/ 1553592 w 2077375"/>
              <a:gd name="connsiteY1" fmla="*/ 186431 h 214643"/>
              <a:gd name="connsiteX2" fmla="*/ 399495 w 2077375"/>
              <a:gd name="connsiteY2" fmla="*/ 195309 h 214643"/>
              <a:gd name="connsiteX3" fmla="*/ 0 w 2077375"/>
              <a:gd name="connsiteY3" fmla="*/ 0 h 214643"/>
              <a:gd name="connsiteX0" fmla="*/ 2077375 w 2116173"/>
              <a:gd name="connsiteY0" fmla="*/ 8878 h 214180"/>
              <a:gd name="connsiteX1" fmla="*/ 2077375 w 2116173"/>
              <a:gd name="connsiteY1" fmla="*/ 17755 h 214180"/>
              <a:gd name="connsiteX2" fmla="*/ 1553592 w 2116173"/>
              <a:gd name="connsiteY2" fmla="*/ 186431 h 214180"/>
              <a:gd name="connsiteX3" fmla="*/ 399495 w 2116173"/>
              <a:gd name="connsiteY3" fmla="*/ 195309 h 214180"/>
              <a:gd name="connsiteX4" fmla="*/ 0 w 2116173"/>
              <a:gd name="connsiteY4" fmla="*/ 0 h 214180"/>
              <a:gd name="connsiteX0" fmla="*/ 2077375 w 2581758"/>
              <a:gd name="connsiteY0" fmla="*/ 1083408 h 1288710"/>
              <a:gd name="connsiteX1" fmla="*/ 2077375 w 2581758"/>
              <a:gd name="connsiteY1" fmla="*/ 1092285 h 1288710"/>
              <a:gd name="connsiteX2" fmla="*/ 1553592 w 2581758"/>
              <a:gd name="connsiteY2" fmla="*/ 1260961 h 1288710"/>
              <a:gd name="connsiteX3" fmla="*/ 399495 w 2581758"/>
              <a:gd name="connsiteY3" fmla="*/ 1269839 h 1288710"/>
              <a:gd name="connsiteX4" fmla="*/ 0 w 2581758"/>
              <a:gd name="connsiteY4" fmla="*/ 1074530 h 1288710"/>
              <a:gd name="connsiteX0" fmla="*/ 2077375 w 3264255"/>
              <a:gd name="connsiteY0" fmla="*/ 2494390 h 2823032"/>
              <a:gd name="connsiteX1" fmla="*/ 2911876 w 3264255"/>
              <a:gd name="connsiteY1" fmla="*/ 772121 h 2823032"/>
              <a:gd name="connsiteX2" fmla="*/ 1553592 w 3264255"/>
              <a:gd name="connsiteY2" fmla="*/ 2671943 h 2823032"/>
              <a:gd name="connsiteX3" fmla="*/ 399495 w 3264255"/>
              <a:gd name="connsiteY3" fmla="*/ 2680821 h 2823032"/>
              <a:gd name="connsiteX4" fmla="*/ 0 w 3264255"/>
              <a:gd name="connsiteY4" fmla="*/ 2485512 h 2823032"/>
              <a:gd name="connsiteX0" fmla="*/ 3870665 w 3880539"/>
              <a:gd name="connsiteY0" fmla="*/ 1525 h 4351751"/>
              <a:gd name="connsiteX1" fmla="*/ 2911876 w 3880539"/>
              <a:gd name="connsiteY1" fmla="*/ 2300840 h 4351751"/>
              <a:gd name="connsiteX2" fmla="*/ 1553592 w 3880539"/>
              <a:gd name="connsiteY2" fmla="*/ 4200662 h 4351751"/>
              <a:gd name="connsiteX3" fmla="*/ 399495 w 3880539"/>
              <a:gd name="connsiteY3" fmla="*/ 4209540 h 4351751"/>
              <a:gd name="connsiteX4" fmla="*/ 0 w 3880539"/>
              <a:gd name="connsiteY4" fmla="*/ 4014231 h 4351751"/>
              <a:gd name="connsiteX0" fmla="*/ 3870665 w 3870665"/>
              <a:gd name="connsiteY0" fmla="*/ 0 h 4350226"/>
              <a:gd name="connsiteX1" fmla="*/ 1553592 w 3870665"/>
              <a:gd name="connsiteY1" fmla="*/ 4199137 h 4350226"/>
              <a:gd name="connsiteX2" fmla="*/ 399495 w 3870665"/>
              <a:gd name="connsiteY2" fmla="*/ 4208015 h 4350226"/>
              <a:gd name="connsiteX3" fmla="*/ 0 w 3870665"/>
              <a:gd name="connsiteY3" fmla="*/ 4012706 h 4350226"/>
              <a:gd name="connsiteX0" fmla="*/ 3187084 w 3187084"/>
              <a:gd name="connsiteY0" fmla="*/ 0 h 3156823"/>
              <a:gd name="connsiteX1" fmla="*/ 1553592 w 3187084"/>
              <a:gd name="connsiteY1" fmla="*/ 2929630 h 3156823"/>
              <a:gd name="connsiteX2" fmla="*/ 399495 w 3187084"/>
              <a:gd name="connsiteY2" fmla="*/ 2938508 h 3156823"/>
              <a:gd name="connsiteX3" fmla="*/ 0 w 3187084"/>
              <a:gd name="connsiteY3" fmla="*/ 2743199 h 3156823"/>
              <a:gd name="connsiteX0" fmla="*/ 3187084 w 3187084"/>
              <a:gd name="connsiteY0" fmla="*/ 0 h 3173341"/>
              <a:gd name="connsiteX1" fmla="*/ 1553592 w 3187084"/>
              <a:gd name="connsiteY1" fmla="*/ 2929630 h 3173341"/>
              <a:gd name="connsiteX2" fmla="*/ 381565 w 3187084"/>
              <a:gd name="connsiteY2" fmla="*/ 2983332 h 3173341"/>
              <a:gd name="connsiteX3" fmla="*/ 0 w 3187084"/>
              <a:gd name="connsiteY3" fmla="*/ 2743199 h 3173341"/>
              <a:gd name="connsiteX0" fmla="*/ 3187084 w 3187084"/>
              <a:gd name="connsiteY0" fmla="*/ 0 h 3182895"/>
              <a:gd name="connsiteX1" fmla="*/ 1553592 w 3187084"/>
              <a:gd name="connsiteY1" fmla="*/ 2929630 h 3182895"/>
              <a:gd name="connsiteX2" fmla="*/ 381565 w 3187084"/>
              <a:gd name="connsiteY2" fmla="*/ 2983332 h 3182895"/>
              <a:gd name="connsiteX3" fmla="*/ 0 w 3187084"/>
              <a:gd name="connsiteY3" fmla="*/ 2743199 h 3182895"/>
              <a:gd name="connsiteX0" fmla="*/ 3187084 w 3187084"/>
              <a:gd name="connsiteY0" fmla="*/ 0 h 3043654"/>
              <a:gd name="connsiteX1" fmla="*/ 1553592 w 3187084"/>
              <a:gd name="connsiteY1" fmla="*/ 2732406 h 3043654"/>
              <a:gd name="connsiteX2" fmla="*/ 381565 w 3187084"/>
              <a:gd name="connsiteY2" fmla="*/ 2983332 h 3043654"/>
              <a:gd name="connsiteX3" fmla="*/ 0 w 3187084"/>
              <a:gd name="connsiteY3" fmla="*/ 2743199 h 3043654"/>
              <a:gd name="connsiteX0" fmla="*/ 3187084 w 3187084"/>
              <a:gd name="connsiteY0" fmla="*/ 0 h 3057369"/>
              <a:gd name="connsiteX1" fmla="*/ 1553592 w 3187084"/>
              <a:gd name="connsiteY1" fmla="*/ 2732406 h 3057369"/>
              <a:gd name="connsiteX2" fmla="*/ 381565 w 3187084"/>
              <a:gd name="connsiteY2" fmla="*/ 2983332 h 3057369"/>
              <a:gd name="connsiteX3" fmla="*/ 0 w 3187084"/>
              <a:gd name="connsiteY3" fmla="*/ 2743199 h 305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7084" h="3057369">
                <a:moveTo>
                  <a:pt x="3187084" y="0"/>
                </a:moveTo>
                <a:cubicBezTo>
                  <a:pt x="2704361" y="874820"/>
                  <a:pt x="2021179" y="2235184"/>
                  <a:pt x="1553592" y="2732406"/>
                </a:cubicBezTo>
                <a:cubicBezTo>
                  <a:pt x="1086006" y="3229628"/>
                  <a:pt x="649462" y="3017392"/>
                  <a:pt x="381565" y="2983332"/>
                </a:cubicBezTo>
                <a:cubicBezTo>
                  <a:pt x="113668" y="2949272"/>
                  <a:pt x="70281" y="2825317"/>
                  <a:pt x="0" y="274319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01000" y="3429000"/>
            <a:ext cx="0" cy="658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2908" y="4068042"/>
            <a:ext cx="1891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Actin-myosin contractions stop sooner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978588" y="5244644"/>
            <a:ext cx="0" cy="658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55485" y="5845314"/>
            <a:ext cx="1891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Faster relaxation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79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Phospholamban</a:t>
            </a:r>
            <a:r>
              <a:rPr lang="en-US" dirty="0" smtClean="0"/>
              <a:t> (PLB) inhibition of SERCA is relieved by PKA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656" y="1905000"/>
            <a:ext cx="3048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PLB binds and inhibits SERCA</a:t>
            </a:r>
          </a:p>
          <a:p>
            <a:r>
              <a:rPr lang="en-US" dirty="0" smtClean="0"/>
              <a:t>PKA phosphorylation promotes PLB aggregation, moving it away from SERCA</a:t>
            </a:r>
          </a:p>
          <a:p>
            <a:r>
              <a:rPr lang="en-US" dirty="0" smtClean="0"/>
              <a:t>SERCA </a:t>
            </a:r>
            <a:r>
              <a:rPr lang="en-US" dirty="0" smtClean="0"/>
              <a:t>activity is increased</a:t>
            </a:r>
          </a:p>
          <a:p>
            <a:r>
              <a:rPr lang="en-US" dirty="0" smtClean="0"/>
              <a:t>Faster Ca</a:t>
            </a:r>
            <a:r>
              <a:rPr lang="en-US" baseline="30000" dirty="0" smtClean="0"/>
              <a:t>2+</a:t>
            </a:r>
            <a:r>
              <a:rPr lang="en-US" dirty="0" smtClean="0"/>
              <a:t> reuptake</a:t>
            </a:r>
          </a:p>
          <a:p>
            <a:r>
              <a:rPr lang="en-US" dirty="0" smtClean="0"/>
              <a:t>Faster relaxation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99334"/>
            <a:ext cx="5867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90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Crosstalk between </a:t>
            </a:r>
            <a:r>
              <a:rPr lang="en-US" dirty="0" err="1" smtClean="0"/>
              <a:t>cAMP</a:t>
            </a:r>
            <a:r>
              <a:rPr lang="en-US" dirty="0" smtClean="0"/>
              <a:t> and Ca</a:t>
            </a:r>
            <a:r>
              <a:rPr lang="en-US" baseline="30000" dirty="0" smtClean="0"/>
              <a:t>2+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channels are regulated by PKA</a:t>
            </a:r>
          </a:p>
          <a:p>
            <a:pPr lvl="1"/>
            <a:r>
              <a:rPr lang="en-US" dirty="0" smtClean="0"/>
              <a:t>L-type Ca</a:t>
            </a:r>
            <a:r>
              <a:rPr lang="en-US" baseline="30000" dirty="0" smtClean="0"/>
              <a:t>2+</a:t>
            </a:r>
            <a:r>
              <a:rPr lang="en-US" dirty="0" smtClean="0"/>
              <a:t> channel</a:t>
            </a:r>
          </a:p>
          <a:p>
            <a:pPr lvl="1"/>
            <a:r>
              <a:rPr lang="en-US" dirty="0" smtClean="0"/>
              <a:t>SERCA (via PLB)</a:t>
            </a:r>
          </a:p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release from effectors is regulated by PKA</a:t>
            </a:r>
          </a:p>
          <a:p>
            <a:pPr lvl="1"/>
            <a:r>
              <a:rPr lang="en-US" dirty="0" smtClean="0"/>
              <a:t>Troponin</a:t>
            </a:r>
          </a:p>
          <a:p>
            <a:r>
              <a:rPr lang="en-US" dirty="0" err="1" smtClean="0"/>
              <a:t>CaM</a:t>
            </a:r>
            <a:r>
              <a:rPr lang="en-US" dirty="0" smtClean="0"/>
              <a:t> activates </a:t>
            </a:r>
            <a:r>
              <a:rPr lang="en-US" dirty="0" err="1" smtClean="0"/>
              <a:t>adenylate</a:t>
            </a:r>
            <a:r>
              <a:rPr lang="en-US" dirty="0" smtClean="0"/>
              <a:t> </a:t>
            </a:r>
            <a:r>
              <a:rPr lang="en-US" dirty="0" err="1" smtClean="0"/>
              <a:t>cyclase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256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for week 5…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luck on your midterm!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TA review session:</a:t>
            </a:r>
          </a:p>
          <a:p>
            <a:pPr marL="0" indent="0">
              <a:buNone/>
            </a:pPr>
            <a:r>
              <a:rPr lang="en-US" dirty="0" smtClean="0"/>
              <a:t>	Thursday 5:30 pm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BSLC 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</a:t>
            </a:r>
            <a:r>
              <a:rPr lang="en-US" dirty="0" err="1" smtClean="0"/>
              <a:t>cAMP</a:t>
            </a:r>
            <a:r>
              <a:rPr lang="en-US" dirty="0" smtClean="0"/>
              <a:t> discovered?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252871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Knew epinephrine promotes glycogen breakdown</a:t>
            </a:r>
          </a:p>
          <a:p>
            <a:r>
              <a:rPr lang="en-US" sz="2800" dirty="0" smtClean="0"/>
              <a:t>Knew </a:t>
            </a:r>
            <a:r>
              <a:rPr lang="en-US" sz="2800" dirty="0" err="1" smtClean="0"/>
              <a:t>phosphorylase</a:t>
            </a:r>
            <a:r>
              <a:rPr lang="en-US" sz="2800" dirty="0" smtClean="0"/>
              <a:t> breaks down glycogen</a:t>
            </a:r>
          </a:p>
          <a:p>
            <a:r>
              <a:rPr lang="en-US" sz="2800" dirty="0" smtClean="0"/>
              <a:t>How does epinephrine signal to </a:t>
            </a:r>
            <a:r>
              <a:rPr lang="en-US" sz="2800" dirty="0" err="1" smtClean="0"/>
              <a:t>phosphorylase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1600200"/>
            <a:ext cx="100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glycogen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2784" y="2667000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95783" y="2008329"/>
            <a:ext cx="0" cy="658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29400" y="2008329"/>
            <a:ext cx="0" cy="65867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7112" y="215299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epinephrine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385" y="3201793"/>
            <a:ext cx="100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glycogen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25569" y="4268593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63893" y="3571125"/>
            <a:ext cx="0" cy="658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98606" y="5638800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phosphorylase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0071" y="56388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epinephrine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02784" y="5823466"/>
            <a:ext cx="3980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48419" y="5823466"/>
            <a:ext cx="3980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7365" y="52694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99585" y="3715794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phosphorylase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5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Discovery of second messengers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5913437"/>
            <a:ext cx="6821310" cy="1173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Something is generated by membranes + epinephrine that transduces the epinephrine signal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15962"/>
            <a:ext cx="6364110" cy="530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8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drugs to know for experimental analysis of </a:t>
            </a:r>
            <a:r>
              <a:rPr lang="en-US" dirty="0" err="1" smtClean="0"/>
              <a:t>cAMP</a:t>
            </a:r>
            <a:r>
              <a:rPr lang="en-US" dirty="0" smtClean="0"/>
              <a:t>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534400" cy="4525963"/>
          </a:xfrm>
        </p:spPr>
        <p:txBody>
          <a:bodyPr/>
          <a:lstStyle/>
          <a:p>
            <a:r>
              <a:rPr lang="en-US" dirty="0" smtClean="0"/>
              <a:t>Cholera toxin (CTX)</a:t>
            </a:r>
          </a:p>
          <a:p>
            <a:r>
              <a:rPr lang="en-US" dirty="0" smtClean="0"/>
              <a:t>Pertussis toxin (PTX)</a:t>
            </a:r>
          </a:p>
          <a:p>
            <a:r>
              <a:rPr lang="en-US" dirty="0" err="1" smtClean="0"/>
              <a:t>Forskolin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All increase </a:t>
            </a:r>
            <a:r>
              <a:rPr lang="en-US" b="1" dirty="0" err="1" smtClean="0"/>
              <a:t>cAMP</a:t>
            </a:r>
            <a:r>
              <a:rPr lang="en-US" b="1" dirty="0" smtClean="0"/>
              <a:t>, but by different mechanisms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55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CTX inhibits </a:t>
            </a:r>
            <a:r>
              <a:rPr lang="el-GR" dirty="0" smtClean="0"/>
              <a:t>α</a:t>
            </a:r>
            <a:r>
              <a:rPr lang="en-US" baseline="-25000" dirty="0" smtClean="0"/>
              <a:t>s </a:t>
            </a:r>
            <a:r>
              <a:rPr lang="en-US" dirty="0" err="1" smtClean="0"/>
              <a:t>GTPase</a:t>
            </a:r>
            <a:r>
              <a:rPr lang="en-US" dirty="0" smtClean="0"/>
              <a:t> ability</a:t>
            </a:r>
          </a:p>
          <a:p>
            <a:r>
              <a:rPr lang="en-US" dirty="0" smtClean="0"/>
              <a:t>Increases amount of GTP-</a:t>
            </a:r>
            <a:r>
              <a:rPr lang="el-GR" dirty="0" smtClean="0"/>
              <a:t>α</a:t>
            </a:r>
            <a:r>
              <a:rPr lang="en-US" baseline="-25000" dirty="0" smtClean="0"/>
              <a:t>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CTX </a:t>
            </a:r>
            <a:r>
              <a:rPr lang="en-US" dirty="0" smtClean="0"/>
              <a:t>stimulates </a:t>
            </a:r>
            <a:r>
              <a:rPr lang="en-US" dirty="0" smtClean="0"/>
              <a:t>G</a:t>
            </a:r>
            <a:r>
              <a:rPr lang="el-GR" dirty="0" smtClean="0"/>
              <a:t>α</a:t>
            </a:r>
            <a:r>
              <a:rPr lang="en-US" baseline="-25000" dirty="0" smtClean="0"/>
              <a:t>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29" y="4105686"/>
            <a:ext cx="1410739" cy="83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86927" y="4520953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729" y="4324780"/>
            <a:ext cx="83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CTX</a:t>
            </a:r>
            <a:endParaRPr lang="en-US" sz="32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70129" y="4617167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9529" y="4617167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5184929" y="4093345"/>
            <a:ext cx="1295400" cy="1047644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Adenylate</a:t>
            </a:r>
            <a:r>
              <a:rPr lang="en-US" b="1" dirty="0" smtClean="0"/>
              <a:t> </a:t>
            </a:r>
            <a:r>
              <a:rPr lang="en-US" b="1" dirty="0" err="1" smtClean="0"/>
              <a:t>cyclase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29400" y="4628303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/>
          <p:cNvSpPr/>
          <p:nvPr/>
        </p:nvSpPr>
        <p:spPr>
          <a:xfrm>
            <a:off x="7696200" y="4324780"/>
            <a:ext cx="304800" cy="475820"/>
          </a:xfrm>
          <a:prstGeom prst="up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53399" y="4386334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cAMP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1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PTX inhibits GDP</a:t>
            </a:r>
            <a:r>
              <a:rPr lang="en-US" dirty="0" smtClean="0">
                <a:latin typeface="Calibri"/>
              </a:rPr>
              <a:t>→GTP exchange of </a:t>
            </a:r>
            <a:r>
              <a:rPr lang="el-GR" dirty="0" smtClean="0">
                <a:latin typeface="Calibri"/>
              </a:rPr>
              <a:t>α</a:t>
            </a:r>
            <a:r>
              <a:rPr lang="en-US" baseline="-25000" dirty="0" err="1" smtClean="0">
                <a:latin typeface="Calibri"/>
              </a:rPr>
              <a:t>i</a:t>
            </a:r>
            <a:endParaRPr lang="en-US" dirty="0" smtClean="0"/>
          </a:p>
          <a:p>
            <a:r>
              <a:rPr lang="en-US" dirty="0" smtClean="0"/>
              <a:t>Decreases amount of GTP-</a:t>
            </a:r>
            <a:r>
              <a:rPr lang="el-GR" dirty="0" smtClean="0"/>
              <a:t>α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PTX inhibits G</a:t>
            </a:r>
            <a:r>
              <a:rPr lang="el-GR" dirty="0" smtClean="0"/>
              <a:t>α</a:t>
            </a:r>
            <a:r>
              <a:rPr lang="en-US" baseline="-25000" dirty="0"/>
              <a:t>i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29" y="4105686"/>
            <a:ext cx="1410739" cy="83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86927" y="4520953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29" y="4324780"/>
            <a:ext cx="83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PTX</a:t>
            </a:r>
            <a:endParaRPr lang="en-US" sz="32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70129" y="4617167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9529" y="4617167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5184929" y="4093345"/>
            <a:ext cx="1295400" cy="1047644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Adenylate</a:t>
            </a:r>
            <a:r>
              <a:rPr lang="en-US" b="1" dirty="0" smtClean="0"/>
              <a:t> </a:t>
            </a:r>
            <a:r>
              <a:rPr lang="en-US" b="1" dirty="0" err="1" smtClean="0"/>
              <a:t>cyclase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29400" y="4628303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/>
          <p:cNvSpPr/>
          <p:nvPr/>
        </p:nvSpPr>
        <p:spPr>
          <a:xfrm>
            <a:off x="7696200" y="4324780"/>
            <a:ext cx="304800" cy="475820"/>
          </a:xfrm>
          <a:prstGeom prst="up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53399" y="4386334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cAMP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56329" y="4498486"/>
            <a:ext cx="0" cy="2596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36929" y="4487349"/>
            <a:ext cx="0" cy="2596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2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Forskolin</a:t>
            </a:r>
            <a:r>
              <a:rPr lang="en-US" dirty="0" smtClean="0"/>
              <a:t> activates </a:t>
            </a:r>
            <a:r>
              <a:rPr lang="en-US" dirty="0" err="1" smtClean="0"/>
              <a:t>adenylate</a:t>
            </a:r>
            <a:r>
              <a:rPr lang="en-US" dirty="0" smtClean="0"/>
              <a:t> </a:t>
            </a:r>
            <a:r>
              <a:rPr lang="en-US" dirty="0" err="1" smtClean="0"/>
              <a:t>cyclase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/>
              <a:t>Direct activation independent of any G protein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3590031" y="3909912"/>
            <a:ext cx="1295400" cy="1047644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Adenylate</a:t>
            </a:r>
            <a:r>
              <a:rPr lang="en-US" b="1" dirty="0" smtClean="0"/>
              <a:t> </a:t>
            </a:r>
            <a:r>
              <a:rPr lang="en-US" b="1" dirty="0" err="1" smtClean="0"/>
              <a:t>cyclase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034502" y="444487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6101302" y="4141347"/>
            <a:ext cx="304800" cy="475820"/>
          </a:xfrm>
          <a:prstGeom prst="up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58501" y="4202901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cAMP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152482"/>
            <a:ext cx="172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Forskolin</a:t>
            </a:r>
            <a:endParaRPr lang="en-US" sz="32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444487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6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cAMP</a:t>
            </a:r>
            <a:r>
              <a:rPr lang="en-US" dirty="0" smtClean="0"/>
              <a:t> biosensors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771" y="4800600"/>
            <a:ext cx="82296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FRET-based sensor of </a:t>
            </a:r>
            <a:r>
              <a:rPr lang="en-US" dirty="0" err="1" smtClean="0"/>
              <a:t>cAMP</a:t>
            </a:r>
            <a:r>
              <a:rPr lang="en-US" dirty="0" smtClean="0"/>
              <a:t> levels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cAMP</a:t>
            </a:r>
            <a:r>
              <a:rPr lang="en-US" dirty="0" smtClean="0"/>
              <a:t>: FRET domains interact</a:t>
            </a:r>
          </a:p>
          <a:p>
            <a:r>
              <a:rPr lang="en-US" dirty="0" err="1" smtClean="0"/>
              <a:t>cAMP</a:t>
            </a:r>
            <a:r>
              <a:rPr lang="en-US" dirty="0" smtClean="0"/>
              <a:t> bound: FRET domains do not interact</a:t>
            </a:r>
          </a:p>
          <a:p>
            <a:r>
              <a:rPr lang="en-US" dirty="0" smtClean="0"/>
              <a:t>Inverse of Ca</a:t>
            </a:r>
            <a:r>
              <a:rPr lang="en-US" baseline="30000" dirty="0" smtClean="0"/>
              <a:t>2+</a:t>
            </a:r>
            <a:r>
              <a:rPr lang="en-US" dirty="0" smtClean="0"/>
              <a:t> biosensors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03"/>
          <a:stretch/>
        </p:blipFill>
        <p:spPr bwMode="auto">
          <a:xfrm>
            <a:off x="762000" y="1600200"/>
            <a:ext cx="6794808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8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703</Words>
  <Application>Microsoft Office PowerPoint</Application>
  <PresentationFormat>On-screen Show (4:3)</PresentationFormat>
  <Paragraphs>171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cAMP and PKA</vt:lpstr>
      <vt:lpstr>cAMP generation</vt:lpstr>
      <vt:lpstr>How was cAMP discovered?</vt:lpstr>
      <vt:lpstr>Discovery of second messengers</vt:lpstr>
      <vt:lpstr>Three drugs to know for experimental analysis of cAMP signaling</vt:lpstr>
      <vt:lpstr>CTX stimulates Gαs</vt:lpstr>
      <vt:lpstr>PTX inhibits Gαi</vt:lpstr>
      <vt:lpstr>Forskolin activates adenylate cyclase</vt:lpstr>
      <vt:lpstr>cAMP biosensors</vt:lpstr>
      <vt:lpstr>Local [cAMP] is controlled by PDEs</vt:lpstr>
      <vt:lpstr>Back phosphorylation</vt:lpstr>
      <vt:lpstr>32P labeling cells vs back phosphorylation</vt:lpstr>
      <vt:lpstr>cAMP effectors</vt:lpstr>
      <vt:lpstr>Olfactory signal transduction</vt:lpstr>
      <vt:lpstr>EPACs activate small monomeric GTPases</vt:lpstr>
      <vt:lpstr>cAMP activates PKA</vt:lpstr>
      <vt:lpstr>The cAMP-PKA pathway</vt:lpstr>
      <vt:lpstr>What controls the amount of target phosphorylation when PKA is active?</vt:lpstr>
      <vt:lpstr>AKAPs are scaffolds that localize PKA and substrates</vt:lpstr>
      <vt:lpstr>Control of heart function</vt:lpstr>
      <vt:lpstr>PKA acts on 3 main substrates in the heart</vt:lpstr>
      <vt:lpstr>L-type Ca2+ channel</vt:lpstr>
      <vt:lpstr>Troponin – PKA increases Ca2+ release</vt:lpstr>
      <vt:lpstr>Phospholamban (PLB) inhibition of SERCA is relieved by PKA</vt:lpstr>
      <vt:lpstr>Crosstalk between cAMP and Ca2+</vt:lpstr>
      <vt:lpstr>That’s all for week 5…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30</cp:revision>
  <dcterms:created xsi:type="dcterms:W3CDTF">2013-11-02T14:48:43Z</dcterms:created>
  <dcterms:modified xsi:type="dcterms:W3CDTF">2013-11-05T00:20:55Z</dcterms:modified>
</cp:coreProperties>
</file>