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1" r:id="rId4"/>
    <p:sldId id="272" r:id="rId5"/>
    <p:sldId id="257" r:id="rId6"/>
    <p:sldId id="259" r:id="rId7"/>
    <p:sldId id="260" r:id="rId8"/>
    <p:sldId id="258" r:id="rId9"/>
    <p:sldId id="261" r:id="rId10"/>
    <p:sldId id="265" r:id="rId11"/>
    <p:sldId id="274" r:id="rId12"/>
    <p:sldId id="266" r:id="rId13"/>
    <p:sldId id="275" r:id="rId14"/>
    <p:sldId id="276" r:id="rId15"/>
    <p:sldId id="269" r:id="rId16"/>
    <p:sldId id="264" r:id="rId17"/>
    <p:sldId id="262" r:id="rId18"/>
    <p:sldId id="270" r:id="rId19"/>
    <p:sldId id="263" r:id="rId20"/>
    <p:sldId id="277" r:id="rId21"/>
    <p:sldId id="284" r:id="rId22"/>
    <p:sldId id="278" r:id="rId23"/>
    <p:sldId id="285" r:id="rId24"/>
    <p:sldId id="286" r:id="rId25"/>
    <p:sldId id="279" r:id="rId26"/>
    <p:sldId id="287" r:id="rId27"/>
    <p:sldId id="281" r:id="rId28"/>
    <p:sldId id="280" r:id="rId29"/>
    <p:sldId id="282" r:id="rId30"/>
    <p:sldId id="283" r:id="rId31"/>
    <p:sldId id="288" r:id="rId32"/>
    <p:sldId id="289" r:id="rId33"/>
    <p:sldId id="291" r:id="rId34"/>
    <p:sldId id="295" r:id="rId35"/>
    <p:sldId id="290" r:id="rId36"/>
    <p:sldId id="292" r:id="rId37"/>
    <p:sldId id="296" r:id="rId38"/>
    <p:sldId id="293" r:id="rId39"/>
    <p:sldId id="294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F81-06DC-4B73-8B0F-A596610D21E5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0-C6C2-4C70-A5A5-272A5EEE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F81-06DC-4B73-8B0F-A596610D21E5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0-C6C2-4C70-A5A5-272A5EEE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F81-06DC-4B73-8B0F-A596610D21E5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0-C6C2-4C70-A5A5-272A5EEE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8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7DBB1-C5D7-498A-B360-A4A7C07EA61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7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3A10F-F73D-41A8-942F-D3552C14C0D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4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515E6-0DA4-41AD-996D-5FDA056EFD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6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009A0-7962-44D7-A7E8-88C9FC5E690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31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E4586-9E2B-4C9C-9F1F-C277725B77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32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67A8-9EF7-46A0-B90B-080AE3936F9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00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D3503-FC7E-4ACC-BB7D-87A6726116D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09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99CE9-7127-4A80-A30C-0E5725D57D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9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F81-06DC-4B73-8B0F-A596610D21E5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0-C6C2-4C70-A5A5-272A5EEE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25A2D-CD65-4C67-9FB3-C39B722B68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89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9AF0D-A1C8-48FA-A778-7469A17BD7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24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5038E-A2BA-4508-9186-EAE751486C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0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F81-06DC-4B73-8B0F-A596610D21E5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0-C6C2-4C70-A5A5-272A5EEE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F81-06DC-4B73-8B0F-A596610D21E5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0-C6C2-4C70-A5A5-272A5EEE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5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F81-06DC-4B73-8B0F-A596610D21E5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0-C6C2-4C70-A5A5-272A5EEE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F81-06DC-4B73-8B0F-A596610D21E5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0-C6C2-4C70-A5A5-272A5EEE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F81-06DC-4B73-8B0F-A596610D21E5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0-C6C2-4C70-A5A5-272A5EEE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F81-06DC-4B73-8B0F-A596610D21E5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0-C6C2-4C70-A5A5-272A5EEE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CF81-06DC-4B73-8B0F-A596610D21E5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0-C6C2-4C70-A5A5-272A5EEE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8CF81-06DC-4B73-8B0F-A596610D21E5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DC20-C6C2-4C70-A5A5-272A5EEE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495BEF-6C50-46CA-ADE0-D73359825AF3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9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Calcium signaling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Amy Gill</a:t>
            </a:r>
          </a:p>
          <a:p>
            <a:r>
              <a:rPr lang="en-US" dirty="0" smtClean="0"/>
              <a:t>Endo I</a:t>
            </a:r>
          </a:p>
          <a:p>
            <a:r>
              <a:rPr lang="en-US" dirty="0" smtClean="0"/>
              <a:t>Week 4 review</a:t>
            </a:r>
          </a:p>
          <a:p>
            <a:r>
              <a:rPr lang="en-US" dirty="0" smtClean="0"/>
              <a:t>10/29/13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491"/>
            <a:ext cx="8229600" cy="1143000"/>
          </a:xfrm>
        </p:spPr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1371600"/>
            <a:ext cx="28194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CCh</a:t>
            </a:r>
            <a:r>
              <a:rPr lang="en-US" dirty="0" smtClean="0"/>
              <a:t> triggers Ca</a:t>
            </a:r>
            <a:r>
              <a:rPr lang="en-US" baseline="30000" dirty="0" smtClean="0"/>
              <a:t>2+</a:t>
            </a:r>
            <a:r>
              <a:rPr lang="en-US" dirty="0" smtClean="0"/>
              <a:t> release from ER</a:t>
            </a:r>
          </a:p>
          <a:p>
            <a:pPr lvl="1"/>
            <a:r>
              <a:rPr lang="en-US" dirty="0" smtClean="0"/>
              <a:t>Ca</a:t>
            </a:r>
            <a:r>
              <a:rPr lang="en-US" baseline="30000" dirty="0" smtClean="0"/>
              <a:t>2+ </a:t>
            </a:r>
            <a:r>
              <a:rPr lang="en-US" dirty="0" smtClean="0"/>
              <a:t>pumped out of cell</a:t>
            </a:r>
          </a:p>
          <a:p>
            <a:r>
              <a:rPr lang="en-US" dirty="0" smtClean="0"/>
              <a:t>ER stores can’t refill because no extracellular Ca</a:t>
            </a:r>
            <a:r>
              <a:rPr lang="en-US" baseline="30000" dirty="0" smtClean="0"/>
              <a:t>2+</a:t>
            </a:r>
          </a:p>
          <a:p>
            <a:r>
              <a:rPr lang="en-US" dirty="0" smtClean="0"/>
              <a:t>Then add Ca</a:t>
            </a:r>
            <a:r>
              <a:rPr lang="en-US" baseline="30000" dirty="0" smtClean="0"/>
              <a:t>2+</a:t>
            </a:r>
            <a:r>
              <a:rPr lang="en-US" dirty="0" smtClean="0"/>
              <a:t> to medium and ER stores refill</a:t>
            </a:r>
          </a:p>
          <a:p>
            <a:r>
              <a:rPr lang="en-US" dirty="0" err="1" smtClean="0"/>
              <a:t>Tg</a:t>
            </a:r>
            <a:r>
              <a:rPr lang="en-US" dirty="0" smtClean="0"/>
              <a:t> empties ER Ca</a:t>
            </a:r>
            <a:r>
              <a:rPr lang="en-US" baseline="30000" dirty="0" smtClean="0"/>
              <a:t>2+</a:t>
            </a:r>
            <a:r>
              <a:rPr lang="en-US" dirty="0" smtClean="0"/>
              <a:t> stores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999" y="1447800"/>
            <a:ext cx="5690755" cy="4724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47800" y="1600200"/>
            <a:ext cx="1371600" cy="32766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important Ca</a:t>
            </a:r>
            <a:r>
              <a:rPr lang="en-US" baseline="30000" dirty="0" smtClean="0"/>
              <a:t>2+</a:t>
            </a:r>
            <a:r>
              <a:rPr lang="en-US" dirty="0" smtClean="0"/>
              <a:t>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Plasma membrane</a:t>
            </a:r>
          </a:p>
          <a:p>
            <a:pPr lvl="1"/>
            <a:r>
              <a:rPr lang="en-US" dirty="0" smtClean="0"/>
              <a:t>Receptor operated channels (ROCs)</a:t>
            </a:r>
          </a:p>
          <a:p>
            <a:pPr lvl="1"/>
            <a:r>
              <a:rPr lang="en-US" dirty="0" smtClean="0"/>
              <a:t>Voltage operated channels (VOCs)</a:t>
            </a:r>
          </a:p>
          <a:p>
            <a:r>
              <a:rPr lang="en-US" dirty="0" smtClean="0"/>
              <a:t>ER membrane</a:t>
            </a:r>
          </a:p>
          <a:p>
            <a:pPr lvl="1"/>
            <a:r>
              <a:rPr lang="en-US" dirty="0" smtClean="0"/>
              <a:t>Ryanodine receptor (</a:t>
            </a:r>
            <a:r>
              <a:rPr lang="en-US" dirty="0" err="1" smtClean="0"/>
              <a:t>RyR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IP</a:t>
            </a:r>
            <a:r>
              <a:rPr lang="en-US" baseline="-25000" dirty="0" smtClean="0"/>
              <a:t>3</a:t>
            </a:r>
            <a:r>
              <a:rPr lang="en-US" dirty="0" smtClean="0"/>
              <a:t> receptor (IP3R)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val 2"/>
          <p:cNvSpPr>
            <a:spLocks noChangeArrowheads="1"/>
          </p:cNvSpPr>
          <p:nvPr/>
        </p:nvSpPr>
        <p:spPr bwMode="auto">
          <a:xfrm>
            <a:off x="-1933575" y="3224213"/>
            <a:ext cx="6072188" cy="543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-676275" y="4981575"/>
            <a:ext cx="2778125" cy="2536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466850" y="6491288"/>
            <a:ext cx="1570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ER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 rot="2184274">
            <a:off x="1187450" y="4933950"/>
            <a:ext cx="655638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RYR</a:t>
            </a:r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0" y="360363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</a:rPr>
              <a:t>ROC: </a:t>
            </a:r>
            <a:r>
              <a:rPr lang="en-US" altLang="en-US" sz="2000" b="1" u="sng" dirty="0">
                <a:solidFill>
                  <a:srgbClr val="000000"/>
                </a:solidFill>
              </a:rPr>
              <a:t>R</a:t>
            </a:r>
            <a:r>
              <a:rPr lang="en-US" altLang="en-US" sz="2000" b="1" dirty="0">
                <a:solidFill>
                  <a:srgbClr val="000000"/>
                </a:solidFill>
              </a:rPr>
              <a:t>eceptor </a:t>
            </a:r>
            <a:r>
              <a:rPr lang="en-US" altLang="en-US" sz="2000" b="1" u="sng" dirty="0">
                <a:solidFill>
                  <a:srgbClr val="000000"/>
                </a:solidFill>
              </a:rPr>
              <a:t>O</a:t>
            </a:r>
            <a:r>
              <a:rPr lang="en-US" altLang="en-US" sz="2000" b="1" dirty="0">
                <a:solidFill>
                  <a:srgbClr val="000000"/>
                </a:solidFill>
              </a:rPr>
              <a:t>perated (Calcium) </a:t>
            </a:r>
            <a:r>
              <a:rPr lang="en-US" altLang="en-US" sz="2000" b="1" u="sng" dirty="0" smtClean="0">
                <a:solidFill>
                  <a:srgbClr val="000000"/>
                </a:solidFill>
              </a:rPr>
              <a:t>C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hannel – open when ligand is bound</a:t>
            </a:r>
            <a:endParaRPr lang="en-US" altLang="en-US" sz="2000" b="1" dirty="0">
              <a:solidFill>
                <a:srgbClr val="000000"/>
              </a:solidFill>
            </a:endParaRPr>
          </a:p>
        </p:txBody>
      </p:sp>
      <p:sp>
        <p:nvSpPr>
          <p:cNvPr id="57351" name="Line 10"/>
          <p:cNvSpPr>
            <a:spLocks noChangeShapeType="1"/>
          </p:cNvSpPr>
          <p:nvPr/>
        </p:nvSpPr>
        <p:spPr bwMode="auto">
          <a:xfrm flipH="1">
            <a:off x="2019300" y="2916238"/>
            <a:ext cx="1206500" cy="148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7352" name="Text Box 9"/>
          <p:cNvSpPr txBox="1">
            <a:spLocks noChangeArrowheads="1"/>
          </p:cNvSpPr>
          <p:nvPr/>
        </p:nvSpPr>
        <p:spPr bwMode="auto">
          <a:xfrm>
            <a:off x="3302433" y="3054349"/>
            <a:ext cx="340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</a:rPr>
              <a:t>Ligand binds ROC receptor, </a:t>
            </a:r>
            <a:r>
              <a:rPr lang="en-US" altLang="en-US" b="1" dirty="0" smtClean="0">
                <a:solidFill>
                  <a:srgbClr val="000000"/>
                </a:solidFill>
              </a:rPr>
              <a:t>opens channel, lets Ca</a:t>
            </a:r>
            <a:r>
              <a:rPr lang="en-US" altLang="en-US" b="1" baseline="30000" dirty="0" smtClean="0">
                <a:solidFill>
                  <a:srgbClr val="000000"/>
                </a:solidFill>
              </a:rPr>
              <a:t>2+</a:t>
            </a:r>
            <a:r>
              <a:rPr lang="en-US" altLang="en-US" b="1" dirty="0" smtClean="0">
                <a:solidFill>
                  <a:srgbClr val="000000"/>
                </a:solidFill>
              </a:rPr>
              <a:t> in</a:t>
            </a:r>
            <a:endParaRPr lang="en-US" altLang="en-US" b="1" dirty="0">
              <a:solidFill>
                <a:srgbClr val="000000"/>
              </a:solidFill>
            </a:endParaRPr>
          </a:p>
        </p:txBody>
      </p:sp>
      <p:sp>
        <p:nvSpPr>
          <p:cNvPr id="57353" name="Rectangle 5"/>
          <p:cNvSpPr>
            <a:spLocks noChangeArrowheads="1"/>
          </p:cNvSpPr>
          <p:nvPr/>
        </p:nvSpPr>
        <p:spPr bwMode="auto">
          <a:xfrm rot="2184274">
            <a:off x="2328863" y="3349625"/>
            <a:ext cx="655637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ROC</a:t>
            </a:r>
          </a:p>
        </p:txBody>
      </p:sp>
      <p:sp>
        <p:nvSpPr>
          <p:cNvPr id="57354" name="Oval 8"/>
          <p:cNvSpPr>
            <a:spLocks noChangeArrowheads="1"/>
          </p:cNvSpPr>
          <p:nvPr/>
        </p:nvSpPr>
        <p:spPr bwMode="auto">
          <a:xfrm>
            <a:off x="2727325" y="3140075"/>
            <a:ext cx="346075" cy="2936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2362200" y="4295775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Ca++</a:t>
            </a:r>
          </a:p>
        </p:txBody>
      </p:sp>
    </p:spTree>
    <p:extLst>
      <p:ext uri="{BB962C8B-B14F-4D97-AF65-F5344CB8AC3E}">
        <p14:creationId xmlns:p14="http://schemas.microsoft.com/office/powerpoint/2010/main" val="28290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1752600" y="3200400"/>
            <a:ext cx="5410200" cy="2819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49263" y="228600"/>
            <a:ext cx="777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VOC: Voltage Operated Channel – open when cell depolarizes</a:t>
            </a:r>
            <a:endParaRPr lang="en-US" altLang="en-US" dirty="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733800" y="4267200"/>
            <a:ext cx="26670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905000" y="55768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cytoplasm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410200" y="48768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ER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792538" y="6096000"/>
            <a:ext cx="337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 increases above -70 mV</a:t>
            </a: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552450" y="2967038"/>
            <a:ext cx="828675" cy="1223962"/>
          </a:xfrm>
          <a:prstGeom prst="lightningBol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0" y="4192588"/>
            <a:ext cx="16906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Action Potential from nerves causes depolarization</a:t>
            </a: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1535113" y="300196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673225" y="2640013"/>
            <a:ext cx="1795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opens VOC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4360863" y="2830513"/>
            <a:ext cx="1587" cy="793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962400" y="2971800"/>
            <a:ext cx="7620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VOC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054475" y="3640138"/>
            <a:ext cx="198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/>
              <a:t>Ca++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741738" y="3586163"/>
            <a:ext cx="1363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3: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408113" y="2652713"/>
            <a:ext cx="1363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2: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0" y="3770313"/>
            <a:ext cx="1363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1: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8123238" y="62055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11-5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0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ROCs and VOCs don’t cause Ca</a:t>
            </a:r>
            <a:r>
              <a:rPr lang="en-US" baseline="30000" dirty="0" smtClean="0"/>
              <a:t>2+</a:t>
            </a:r>
            <a:r>
              <a:rPr lang="en-US" dirty="0" smtClean="0"/>
              <a:t> transients alone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let in a really small amount of Ca</a:t>
            </a:r>
            <a:r>
              <a:rPr lang="en-US" baseline="30000" dirty="0" smtClean="0"/>
              <a:t>2+</a:t>
            </a:r>
          </a:p>
          <a:p>
            <a:r>
              <a:rPr lang="en-US" dirty="0" smtClean="0"/>
              <a:t>Big Ca</a:t>
            </a:r>
            <a:r>
              <a:rPr lang="en-US" baseline="30000" dirty="0" smtClean="0"/>
              <a:t>2+</a:t>
            </a:r>
            <a:r>
              <a:rPr lang="en-US" dirty="0" smtClean="0"/>
              <a:t> release comes from ER in response</a:t>
            </a:r>
          </a:p>
          <a:p>
            <a:pPr lvl="1"/>
            <a:r>
              <a:rPr lang="en-US" b="1" dirty="0" smtClean="0"/>
              <a:t>**CALCIUM INDUCED CALCIUM RELEASE**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80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44" y="13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Ryanodine receptors (</a:t>
            </a:r>
            <a:r>
              <a:rPr lang="en-US" dirty="0" err="1" smtClean="0"/>
              <a:t>RyR</a:t>
            </a:r>
            <a:r>
              <a:rPr lang="en-US" dirty="0" smtClean="0"/>
              <a:t>) allow Ca</a:t>
            </a:r>
            <a:r>
              <a:rPr lang="en-US" baseline="30000" dirty="0" smtClean="0"/>
              <a:t>2+</a:t>
            </a:r>
            <a:r>
              <a:rPr lang="en-US" dirty="0" smtClean="0"/>
              <a:t> induced Ca</a:t>
            </a:r>
            <a:r>
              <a:rPr lang="en-US" baseline="30000" dirty="0" smtClean="0"/>
              <a:t>2+</a:t>
            </a:r>
            <a:r>
              <a:rPr lang="en-US" dirty="0" smtClean="0"/>
              <a:t> release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447800" y="3048000"/>
            <a:ext cx="6072188" cy="54356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705100" y="4805362"/>
            <a:ext cx="2778125" cy="2536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48225" y="6315075"/>
            <a:ext cx="1570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ER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 rot="2184274">
            <a:off x="4568825" y="4757737"/>
            <a:ext cx="655638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 dirty="0"/>
              <a:t>RYR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27738" y="4119562"/>
            <a:ext cx="1035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 smtClean="0"/>
              <a:t>Ca</a:t>
            </a:r>
            <a:r>
              <a:rPr lang="en-US" altLang="en-US" sz="2800" b="1" baseline="30000" dirty="0" smtClean="0"/>
              <a:t>2+</a:t>
            </a:r>
            <a:endParaRPr lang="en-US" altLang="en-US" sz="2800" b="1" baseline="30000" dirty="0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4830763" y="3775075"/>
            <a:ext cx="68262" cy="585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5157788" y="3913187"/>
            <a:ext cx="6985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5313363" y="4602162"/>
            <a:ext cx="414337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5313363" y="4205287"/>
            <a:ext cx="36195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537200" y="4845050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 rot="2184274">
            <a:off x="3081092" y="4764417"/>
            <a:ext cx="655638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>
              <a:rot lat="0" lon="0" rev="3600000"/>
            </a:camera>
            <a:lightRig rig="threePt" dir="t"/>
          </a:scene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 dirty="0"/>
              <a:t>RYR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2993102" y="480536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3481388" y="458628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4744244" y="458628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5224261" y="491717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591844" y="341471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5040313" y="3366655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310188" y="358140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5675313" y="3664744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5927725" y="400872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905933" y="45172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6122555" y="483790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2552700" y="424021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725882" y="4008726"/>
            <a:ext cx="1035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 smtClean="0"/>
              <a:t>Ca</a:t>
            </a:r>
            <a:r>
              <a:rPr lang="en-US" altLang="en-US" b="1" baseline="30000" dirty="0" smtClean="0"/>
              <a:t>2+</a:t>
            </a:r>
            <a:endParaRPr lang="en-US" altLang="en-US" b="1" baseline="30000" dirty="0"/>
          </a:p>
        </p:txBody>
      </p:sp>
      <p:sp>
        <p:nvSpPr>
          <p:cNvPr id="30" name="Oval 29"/>
          <p:cNvSpPr/>
          <p:nvPr/>
        </p:nvSpPr>
        <p:spPr>
          <a:xfrm>
            <a:off x="2275897" y="3523384"/>
            <a:ext cx="388793" cy="506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2422449" y="3246772"/>
            <a:ext cx="82408" cy="9740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447800" y="3276600"/>
            <a:ext cx="733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ROC</a:t>
            </a:r>
          </a:p>
          <a:p>
            <a:r>
              <a:rPr lang="en-US" sz="2400" b="1" dirty="0" smtClean="0"/>
              <a:t>VOC</a:t>
            </a:r>
            <a:endParaRPr lang="en-US" sz="2400" b="1" dirty="0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2894743" y="4412479"/>
            <a:ext cx="348664" cy="3119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8444" y="15240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ROC or VOC lets in a little Ca</a:t>
            </a:r>
            <a:r>
              <a:rPr lang="en-US" sz="2400" baseline="30000" dirty="0" smtClean="0"/>
              <a:t>2+ </a:t>
            </a:r>
            <a:r>
              <a:rPr lang="en-US" sz="2400" dirty="0" smtClean="0"/>
              <a:t>(too small to detect)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binds and opens </a:t>
            </a:r>
            <a:r>
              <a:rPr lang="en-US" sz="2400" dirty="0" err="1" smtClean="0"/>
              <a:t>RyR</a:t>
            </a:r>
            <a:r>
              <a:rPr lang="en-US" sz="2400" dirty="0" smtClean="0"/>
              <a:t> Ca</a:t>
            </a:r>
            <a:r>
              <a:rPr lang="en-US" sz="2400" baseline="30000" dirty="0" smtClean="0"/>
              <a:t>2+ </a:t>
            </a:r>
            <a:r>
              <a:rPr lang="en-US" sz="2400" dirty="0" smtClean="0"/>
              <a:t>channels on 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RyRs</a:t>
            </a:r>
            <a:r>
              <a:rPr lang="en-US" sz="2400" dirty="0" smtClean="0"/>
              <a:t> release a LOT more Ca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- this is the observed Ca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transient</a:t>
            </a:r>
          </a:p>
        </p:txBody>
      </p:sp>
    </p:spTree>
    <p:extLst>
      <p:ext uri="{BB962C8B-B14F-4D97-AF65-F5344CB8AC3E}">
        <p14:creationId xmlns:p14="http://schemas.microsoft.com/office/powerpoint/2010/main" val="15298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Calcium-induced calcium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66937"/>
            <a:ext cx="3276600" cy="3200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Initial burst of Ca</a:t>
            </a:r>
            <a:r>
              <a:rPr lang="en-US" baseline="30000" dirty="0" smtClean="0"/>
              <a:t>2+</a:t>
            </a:r>
          </a:p>
          <a:p>
            <a:r>
              <a:rPr lang="en-US" dirty="0" smtClean="0"/>
              <a:t>Opens nearby </a:t>
            </a:r>
            <a:r>
              <a:rPr lang="en-US" dirty="0" err="1" smtClean="0"/>
              <a:t>RyRs</a:t>
            </a:r>
            <a:r>
              <a:rPr lang="en-US" dirty="0" smtClean="0"/>
              <a:t>, releasing more Ca</a:t>
            </a:r>
            <a:r>
              <a:rPr lang="en-US" baseline="30000" dirty="0" smtClean="0"/>
              <a:t>2+</a:t>
            </a:r>
          </a:p>
          <a:p>
            <a:r>
              <a:rPr lang="en-US" dirty="0" smtClean="0"/>
              <a:t>Opens more nearby </a:t>
            </a:r>
            <a:r>
              <a:rPr lang="en-US" dirty="0" err="1" smtClean="0"/>
              <a:t>RyRs</a:t>
            </a:r>
            <a:endParaRPr lang="en-US" dirty="0" smtClean="0"/>
          </a:p>
          <a:p>
            <a:r>
              <a:rPr lang="en-US" dirty="0" smtClean="0"/>
              <a:t>Wave of Ca</a:t>
            </a:r>
            <a:r>
              <a:rPr lang="en-US" baseline="30000" dirty="0" smtClean="0"/>
              <a:t>2+</a:t>
            </a:r>
            <a:endParaRPr lang="en-US" dirty="0"/>
          </a:p>
        </p:txBody>
      </p:sp>
      <p:pic>
        <p:nvPicPr>
          <p:cNvPr id="4" name="Picture 4" descr="slide_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1825625"/>
            <a:ext cx="48006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6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receptor…IP3R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962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ER Ca</a:t>
            </a:r>
            <a:r>
              <a:rPr lang="en-US" baseline="30000" dirty="0" smtClean="0"/>
              <a:t>2+</a:t>
            </a:r>
            <a:r>
              <a:rPr lang="en-US" dirty="0" smtClean="0"/>
              <a:t> channel that binds IP</a:t>
            </a:r>
            <a:r>
              <a:rPr lang="en-US" baseline="-25000" dirty="0" smtClean="0"/>
              <a:t>3 </a:t>
            </a:r>
            <a:r>
              <a:rPr lang="en-US" dirty="0" smtClean="0"/>
              <a:t>– open when IP</a:t>
            </a:r>
            <a:r>
              <a:rPr lang="en-US" baseline="-25000" dirty="0" smtClean="0"/>
              <a:t>3</a:t>
            </a:r>
            <a:r>
              <a:rPr lang="en-US" dirty="0" smtClean="0"/>
              <a:t> bound</a:t>
            </a:r>
            <a:endParaRPr lang="en-US" baseline="-25000" dirty="0" smtClean="0"/>
          </a:p>
          <a:p>
            <a:r>
              <a:rPr lang="en-US" dirty="0" smtClean="0"/>
              <a:t>Phospholipase C (PLC) generates IP</a:t>
            </a:r>
            <a:r>
              <a:rPr lang="en-US" baseline="-25000" dirty="0" smtClean="0"/>
              <a:t>3</a:t>
            </a:r>
            <a:r>
              <a:rPr lang="en-US" dirty="0" smtClean="0"/>
              <a:t> by cleaving PIP</a:t>
            </a:r>
            <a:r>
              <a:rPr lang="en-US" baseline="-25000" dirty="0" smtClean="0"/>
              <a:t>2</a:t>
            </a:r>
            <a:r>
              <a:rPr lang="en-US" dirty="0" smtClean="0"/>
              <a:t> in the plasma membrane</a:t>
            </a:r>
          </a:p>
          <a:p>
            <a:r>
              <a:rPr lang="en-US" dirty="0" smtClean="0">
                <a:latin typeface="Calibri"/>
              </a:rPr>
              <a:t>↑ PLC activity =↑ IP</a:t>
            </a:r>
            <a:r>
              <a:rPr lang="en-US" baseline="-25000" dirty="0" smtClean="0">
                <a:latin typeface="Calibri"/>
              </a:rPr>
              <a:t>3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267785"/>
              </p:ext>
            </p:extLst>
          </p:nvPr>
        </p:nvGraphicFramePr>
        <p:xfrm>
          <a:off x="4267200" y="1524000"/>
          <a:ext cx="42545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Image" r:id="rId3" imgW="12199082" imgH="12707377" progId="Photoshop.Image.5">
                  <p:embed/>
                </p:oleObj>
              </mc:Choice>
              <mc:Fallback>
                <p:oleObj name="Image" r:id="rId3" imgW="12199082" imgH="12707377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524000"/>
                        <a:ext cx="42545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6800" y="6324600"/>
            <a:ext cx="408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r>
              <a:rPr lang="en-US" baseline="-25000" dirty="0" smtClean="0"/>
              <a:t>3</a:t>
            </a:r>
            <a:r>
              <a:rPr lang="en-US" dirty="0" smtClean="0"/>
              <a:t> and DAG – 2 more second messengers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86431" y="2794402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86431" y="3253230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4" y="3380821"/>
            <a:ext cx="1021709" cy="65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41635"/>
            <a:ext cx="2550995" cy="211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01175"/>
            <a:ext cx="596132" cy="135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3" y="3290277"/>
            <a:ext cx="569523" cy="110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65133" y="4397514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G</a:t>
            </a:r>
            <a:r>
              <a:rPr lang="en-US" sz="4000" b="1" baseline="-25000" dirty="0" err="1" smtClean="0"/>
              <a:t>q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8046" y="4267263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G</a:t>
            </a:r>
            <a:r>
              <a:rPr lang="en-US" sz="4000" b="1" baseline="-25000" dirty="0" err="1" smtClean="0"/>
              <a:t>q</a:t>
            </a:r>
            <a:endParaRPr lang="en-US" sz="40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29" y="3185999"/>
            <a:ext cx="1410739" cy="83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00" y="3192206"/>
            <a:ext cx="1578400" cy="137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109179" y="4254776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G</a:t>
            </a:r>
            <a:r>
              <a:rPr lang="en-US" sz="4000" b="1" baseline="-25000" dirty="0" err="1" smtClean="0"/>
              <a:t>q</a:t>
            </a:r>
            <a:endParaRPr lang="en-US" sz="4000" b="1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-1" y="274638"/>
            <a:ext cx="906410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PLC activation starts with GPCRs that activate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1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1986991" y="3155983"/>
            <a:ext cx="26889" cy="213064"/>
          </a:xfrm>
          <a:custGeom>
            <a:avLst/>
            <a:gdLst>
              <a:gd name="connsiteX0" fmla="*/ 26889 w 26889"/>
              <a:gd name="connsiteY0" fmla="*/ 213064 h 213064"/>
              <a:gd name="connsiteX1" fmla="*/ 18012 w 26889"/>
              <a:gd name="connsiteY1" fmla="*/ 133165 h 213064"/>
              <a:gd name="connsiteX2" fmla="*/ 256 w 26889"/>
              <a:gd name="connsiteY2" fmla="*/ 44388 h 213064"/>
              <a:gd name="connsiteX3" fmla="*/ 9134 w 26889"/>
              <a:gd name="connsiteY3" fmla="*/ 0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9" h="213064">
                <a:moveTo>
                  <a:pt x="26889" y="213064"/>
                </a:moveTo>
                <a:cubicBezTo>
                  <a:pt x="24670" y="187171"/>
                  <a:pt x="22451" y="161278"/>
                  <a:pt x="18012" y="133165"/>
                </a:cubicBezTo>
                <a:cubicBezTo>
                  <a:pt x="13573" y="105052"/>
                  <a:pt x="1736" y="66582"/>
                  <a:pt x="256" y="44388"/>
                </a:cubicBezTo>
                <a:cubicBezTo>
                  <a:pt x="-1224" y="22194"/>
                  <a:pt x="3955" y="11097"/>
                  <a:pt x="9134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q</a:t>
            </a:r>
            <a:r>
              <a:rPr lang="en-US" dirty="0" smtClean="0"/>
              <a:t> activates PLC to produce IP</a:t>
            </a:r>
            <a:r>
              <a:rPr lang="en-US" baseline="-25000" dirty="0" smtClean="0"/>
              <a:t>3,</a:t>
            </a:r>
            <a:r>
              <a:rPr lang="en-US" dirty="0" smtClean="0"/>
              <a:t> activating IP3R to release Ca</a:t>
            </a:r>
            <a:r>
              <a:rPr lang="en-US" baseline="30000" dirty="0" smtClean="0"/>
              <a:t>2+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86431" y="2794402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86431" y="3253230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12431"/>
            <a:ext cx="1410739" cy="83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1715539" y="3326773"/>
            <a:ext cx="569795" cy="108897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PLC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0" y="3103416"/>
            <a:ext cx="914400" cy="858984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PIP</a:t>
            </a:r>
            <a:r>
              <a:rPr lang="en-US" sz="2400" b="1" baseline="-25000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657600"/>
            <a:ext cx="5334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03072" y="3494808"/>
            <a:ext cx="5334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91866" y="3848100"/>
            <a:ext cx="544606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676291" y="3098934"/>
            <a:ext cx="914400" cy="4720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76291" y="3878763"/>
            <a:ext cx="657709" cy="47207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IP</a:t>
            </a:r>
            <a:r>
              <a:rPr lang="en-US" sz="2000" b="1" baseline="-25000" dirty="0" smtClean="0">
                <a:solidFill>
                  <a:schemeClr val="bg1"/>
                </a:solidFill>
              </a:rPr>
              <a:t>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5133491" y="5197660"/>
            <a:ext cx="6531729" cy="2449513"/>
          </a:xfrm>
          <a:prstGeom prst="ellipse">
            <a:avLst/>
          </a:prstGeom>
          <a:solidFill>
            <a:srgbClr val="CCFFFF">
              <a:alpha val="42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5637212" y="4970463"/>
            <a:ext cx="51117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 flipV="1">
            <a:off x="5334000" y="5129213"/>
            <a:ext cx="700087" cy="862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 flipV="1">
            <a:off x="5108575" y="5333999"/>
            <a:ext cx="862012" cy="7588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 rot="13874687">
            <a:off x="5545940" y="5370094"/>
            <a:ext cx="458787" cy="7635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altLang="en-US" b="1"/>
              <a:t>IP3R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804636" y="5515851"/>
            <a:ext cx="657709" cy="47207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IP</a:t>
            </a:r>
            <a:r>
              <a:rPr lang="en-US" sz="2000" b="1" baseline="-25000" dirty="0" smtClean="0">
                <a:solidFill>
                  <a:schemeClr val="bg1"/>
                </a:solidFill>
              </a:rPr>
              <a:t>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5276351" y="483235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5123951" y="507033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4861472" y="521825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5504951" y="476100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775333" y="483235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02585" y="508013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5504951" y="512286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871058" y="493973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77000" y="5191919"/>
            <a:ext cx="685800" cy="4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RyR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7713555" y="5057871"/>
            <a:ext cx="685800" cy="4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RyR</a:t>
            </a:r>
            <a:endParaRPr lang="en-US" b="1" dirty="0"/>
          </a:p>
        </p:txBody>
      </p:sp>
      <p:sp>
        <p:nvSpPr>
          <p:cNvPr id="38" name="Flowchart: Connector 37"/>
          <p:cNvSpPr/>
          <p:nvPr/>
        </p:nvSpPr>
        <p:spPr>
          <a:xfrm>
            <a:off x="5851533" y="632807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5939832" y="612140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6324600" y="641191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6423833" y="616029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667500" y="592216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6819900" y="625951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391400" y="588565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637355" y="619526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7391400" y="627067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239000" y="648359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6950510" y="590946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7716490" y="56828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6794249" y="571341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7467600" y="560854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7851510" y="595471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7931549" y="617183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8184870" y="558370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7619999" y="655802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7880070" y="6430544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8490580" y="542210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8763094" y="5718924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8915494" y="612275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8675641" y="601607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8414380" y="577135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8156692" y="636316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8294641" y="65972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8828041" y="65972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6347633" y="666843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5972875" y="662517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5561012" y="653368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6785047" y="663259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8675641" y="64448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8032470" y="577135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8142241" y="602376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8453480" y="6229355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7153598" y="608512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19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is an important second messenger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signaling is important in lots of contexts</a:t>
            </a:r>
          </a:p>
          <a:p>
            <a:pPr lvl="1"/>
            <a:r>
              <a:rPr lang="en-US" dirty="0" smtClean="0"/>
              <a:t>Fertilization</a:t>
            </a:r>
          </a:p>
          <a:p>
            <a:pPr lvl="1"/>
            <a:r>
              <a:rPr lang="en-US" dirty="0" smtClean="0"/>
              <a:t>Muscle contraction</a:t>
            </a:r>
          </a:p>
          <a:p>
            <a:pPr lvl="1"/>
            <a:r>
              <a:rPr lang="en-US" dirty="0" smtClean="0"/>
              <a:t>Response to hormones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Spatial and temporal aspects of Ca</a:t>
            </a:r>
            <a:r>
              <a:rPr lang="en-US" baseline="30000" dirty="0" smtClean="0"/>
              <a:t>2+</a:t>
            </a:r>
            <a:r>
              <a:rPr lang="en-US" dirty="0" smtClean="0"/>
              <a:t> transients are key</a:t>
            </a:r>
          </a:p>
        </p:txBody>
      </p:sp>
    </p:spTree>
    <p:extLst>
      <p:ext uri="{BB962C8B-B14F-4D97-AF65-F5344CB8AC3E}">
        <p14:creationId xmlns:p14="http://schemas.microsoft.com/office/powerpoint/2010/main" val="26035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1986991" y="3155983"/>
            <a:ext cx="26889" cy="213064"/>
          </a:xfrm>
          <a:custGeom>
            <a:avLst/>
            <a:gdLst>
              <a:gd name="connsiteX0" fmla="*/ 26889 w 26889"/>
              <a:gd name="connsiteY0" fmla="*/ 213064 h 213064"/>
              <a:gd name="connsiteX1" fmla="*/ 18012 w 26889"/>
              <a:gd name="connsiteY1" fmla="*/ 133165 h 213064"/>
              <a:gd name="connsiteX2" fmla="*/ 256 w 26889"/>
              <a:gd name="connsiteY2" fmla="*/ 44388 h 213064"/>
              <a:gd name="connsiteX3" fmla="*/ 9134 w 26889"/>
              <a:gd name="connsiteY3" fmla="*/ 0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9" h="213064">
                <a:moveTo>
                  <a:pt x="26889" y="213064"/>
                </a:moveTo>
                <a:cubicBezTo>
                  <a:pt x="24670" y="187171"/>
                  <a:pt x="22451" y="161278"/>
                  <a:pt x="18012" y="133165"/>
                </a:cubicBezTo>
                <a:cubicBezTo>
                  <a:pt x="13573" y="105052"/>
                  <a:pt x="1736" y="66582"/>
                  <a:pt x="256" y="44388"/>
                </a:cubicBezTo>
                <a:cubicBezTo>
                  <a:pt x="-1224" y="22194"/>
                  <a:pt x="3955" y="11097"/>
                  <a:pt x="9134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release from IP3R triggers</a:t>
            </a:r>
            <a:br>
              <a:rPr lang="en-US" dirty="0" smtClean="0"/>
            </a:br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-induced Ca</a:t>
            </a:r>
            <a:r>
              <a:rPr lang="en-US" baseline="30000" dirty="0" smtClean="0"/>
              <a:t>2+</a:t>
            </a:r>
            <a:r>
              <a:rPr lang="en-US" dirty="0" smtClean="0"/>
              <a:t> release from </a:t>
            </a:r>
            <a:r>
              <a:rPr lang="en-US" dirty="0" err="1" smtClean="0"/>
              <a:t>RyRs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86431" y="2794402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86431" y="3253230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12431"/>
            <a:ext cx="1410739" cy="83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1715539" y="3326773"/>
            <a:ext cx="569795" cy="108897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PLC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0" y="3103416"/>
            <a:ext cx="914400" cy="858984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PIP</a:t>
            </a:r>
            <a:r>
              <a:rPr lang="en-US" sz="2400" b="1" baseline="-25000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657600"/>
            <a:ext cx="5334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03072" y="3494808"/>
            <a:ext cx="5334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91866" y="3848100"/>
            <a:ext cx="544606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676291" y="3098934"/>
            <a:ext cx="914400" cy="4720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76291" y="3878763"/>
            <a:ext cx="657709" cy="47207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IP</a:t>
            </a:r>
            <a:r>
              <a:rPr lang="en-US" sz="2000" b="1" baseline="-25000" dirty="0" smtClean="0">
                <a:solidFill>
                  <a:schemeClr val="bg1"/>
                </a:solidFill>
              </a:rPr>
              <a:t>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5133491" y="5197660"/>
            <a:ext cx="6531729" cy="2449513"/>
          </a:xfrm>
          <a:prstGeom prst="ellipse">
            <a:avLst/>
          </a:prstGeom>
          <a:solidFill>
            <a:srgbClr val="CCFFFF">
              <a:alpha val="42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24"/>
          <p:cNvSpPr>
            <a:spLocks noChangeShapeType="1"/>
          </p:cNvSpPr>
          <p:nvPr/>
        </p:nvSpPr>
        <p:spPr bwMode="auto">
          <a:xfrm flipH="1" flipV="1">
            <a:off x="7792631" y="4761004"/>
            <a:ext cx="191699" cy="97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24"/>
          <p:cNvSpPr>
            <a:spLocks noChangeShapeType="1"/>
          </p:cNvSpPr>
          <p:nvPr/>
        </p:nvSpPr>
        <p:spPr bwMode="auto">
          <a:xfrm flipH="1" flipV="1">
            <a:off x="8060530" y="4761008"/>
            <a:ext cx="15546" cy="9790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24"/>
          <p:cNvSpPr>
            <a:spLocks noChangeShapeType="1"/>
          </p:cNvSpPr>
          <p:nvPr/>
        </p:nvSpPr>
        <p:spPr bwMode="auto">
          <a:xfrm flipV="1">
            <a:off x="8212930" y="4761008"/>
            <a:ext cx="74087" cy="9790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5637212" y="4970463"/>
            <a:ext cx="51117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 flipV="1">
            <a:off x="5334000" y="5129213"/>
            <a:ext cx="700087" cy="862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 flipV="1">
            <a:off x="5108575" y="5333999"/>
            <a:ext cx="862012" cy="7588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 rot="13874687">
            <a:off x="5545940" y="5370094"/>
            <a:ext cx="458787" cy="7635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altLang="en-US" b="1"/>
              <a:t>IP3R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804636" y="5515851"/>
            <a:ext cx="657709" cy="47207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IP</a:t>
            </a:r>
            <a:r>
              <a:rPr lang="en-US" sz="2000" b="1" baseline="-25000" dirty="0" smtClean="0">
                <a:solidFill>
                  <a:schemeClr val="bg1"/>
                </a:solidFill>
              </a:rPr>
              <a:t>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5276351" y="483235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5123951" y="507033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4861472" y="521825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5504951" y="476100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775333" y="483235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02585" y="508013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5504951" y="512286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 flipH="1" flipV="1">
            <a:off x="6552000" y="4841861"/>
            <a:ext cx="191699" cy="97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4"/>
          <p:cNvSpPr>
            <a:spLocks noChangeShapeType="1"/>
          </p:cNvSpPr>
          <p:nvPr/>
        </p:nvSpPr>
        <p:spPr bwMode="auto">
          <a:xfrm flipH="1" flipV="1">
            <a:off x="6819899" y="4841865"/>
            <a:ext cx="15546" cy="9790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 flipV="1">
            <a:off x="6972299" y="4841865"/>
            <a:ext cx="74087" cy="9790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871058" y="493973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77000" y="5191919"/>
            <a:ext cx="685800" cy="4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RyR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7713555" y="5057871"/>
            <a:ext cx="685800" cy="4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RyR</a:t>
            </a:r>
            <a:endParaRPr lang="en-US" b="1" dirty="0"/>
          </a:p>
        </p:txBody>
      </p:sp>
      <p:sp>
        <p:nvSpPr>
          <p:cNvPr id="38" name="Flowchart: Connector 37"/>
          <p:cNvSpPr/>
          <p:nvPr/>
        </p:nvSpPr>
        <p:spPr>
          <a:xfrm>
            <a:off x="5851533" y="632807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5939832" y="612140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6324600" y="641191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6423833" y="616029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667500" y="592216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6819900" y="625951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391400" y="588565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637355" y="619526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7391400" y="627067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239000" y="648359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6950510" y="590946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7716490" y="56828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7122587" y="578798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7467600" y="560854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7851510" y="595471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7931549" y="617183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8261070" y="561685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7619999" y="655802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7880070" y="6430544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8490580" y="542210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8763094" y="5718924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8915494" y="612275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8675641" y="601607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8414380" y="577135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8156692" y="636316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8294641" y="65972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8828041" y="65972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6347633" y="666843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5972875" y="662517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5561012" y="653368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6785047" y="663259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8675641" y="64448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8032470" y="577135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8142241" y="602376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8453480" y="6229355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7153598" y="608512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6423833" y="512229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/>
          <p:cNvSpPr/>
          <p:nvPr/>
        </p:nvSpPr>
        <p:spPr>
          <a:xfrm>
            <a:off x="7046387" y="514406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6241377" y="449359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/>
          <p:cNvSpPr/>
          <p:nvPr/>
        </p:nvSpPr>
        <p:spPr>
          <a:xfrm>
            <a:off x="6148387" y="473517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/>
          <p:cNvSpPr/>
          <p:nvPr/>
        </p:nvSpPr>
        <p:spPr>
          <a:xfrm>
            <a:off x="6743700" y="460396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7315200" y="476420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/>
          <p:cNvSpPr/>
          <p:nvPr/>
        </p:nvSpPr>
        <p:spPr>
          <a:xfrm>
            <a:off x="7046387" y="46257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6461133" y="46257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/>
          <p:cNvSpPr/>
          <p:nvPr/>
        </p:nvSpPr>
        <p:spPr>
          <a:xfrm>
            <a:off x="6684307" y="4371215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/>
          <p:cNvSpPr/>
          <p:nvPr/>
        </p:nvSpPr>
        <p:spPr>
          <a:xfrm>
            <a:off x="6933142" y="443008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/>
          <p:cNvSpPr/>
          <p:nvPr/>
        </p:nvSpPr>
        <p:spPr>
          <a:xfrm>
            <a:off x="7381776" y="501108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/>
          <p:cNvSpPr/>
          <p:nvPr/>
        </p:nvSpPr>
        <p:spPr>
          <a:xfrm>
            <a:off x="7381776" y="453751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8546270" y="477502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>
            <a:off x="7643033" y="448762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/>
          <p:cNvSpPr/>
          <p:nvPr/>
        </p:nvSpPr>
        <p:spPr>
          <a:xfrm>
            <a:off x="7999876" y="455667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/>
          <p:cNvSpPr/>
          <p:nvPr/>
        </p:nvSpPr>
        <p:spPr>
          <a:xfrm>
            <a:off x="8315561" y="453751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7695142" y="500595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/>
          <p:cNvSpPr/>
          <p:nvPr/>
        </p:nvSpPr>
        <p:spPr>
          <a:xfrm>
            <a:off x="8293583" y="502218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/>
          <p:cNvSpPr/>
          <p:nvPr/>
        </p:nvSpPr>
        <p:spPr>
          <a:xfrm>
            <a:off x="7880070" y="429197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>
            <a:off x="8184870" y="4371215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GTP</a:t>
            </a:r>
            <a:r>
              <a:rPr lang="el-GR" dirty="0" smtClean="0"/>
              <a:t>γ</a:t>
            </a:r>
            <a:r>
              <a:rPr lang="en-US" dirty="0" smtClean="0"/>
              <a:t>S – a tool to figure out if a G protein is involved in a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4800600"/>
            <a:ext cx="8686800" cy="2086252"/>
          </a:xfrm>
        </p:spPr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hydrolyzable</a:t>
            </a:r>
            <a:r>
              <a:rPr lang="en-US" dirty="0" smtClean="0"/>
              <a:t> form of GTP</a:t>
            </a:r>
          </a:p>
          <a:p>
            <a:r>
              <a:rPr lang="en-US" dirty="0" smtClean="0"/>
              <a:t>Activates G proteins independent of hormones and receptors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5165387" cy="242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479089" y="2737866"/>
            <a:ext cx="381000" cy="381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840" y="2286000"/>
            <a:ext cx="279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 GTP</a:t>
            </a:r>
            <a:r>
              <a:rPr lang="en-US" dirty="0" smtClean="0">
                <a:latin typeface="Calibri"/>
              </a:rPr>
              <a:t>→</a:t>
            </a:r>
            <a:r>
              <a:rPr lang="en-US" dirty="0" smtClean="0"/>
              <a:t>GDP hydrolysis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/>
          <p:cNvSpPr/>
          <p:nvPr/>
        </p:nvSpPr>
        <p:spPr>
          <a:xfrm>
            <a:off x="7091363" y="1520825"/>
            <a:ext cx="354012" cy="39211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>
            <a:off x="6276975" y="1582738"/>
            <a:ext cx="354013" cy="39211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5972175" y="3713163"/>
            <a:ext cx="354013" cy="39211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9877" name="Group 31"/>
          <p:cNvGrpSpPr>
            <a:grpSpLocks/>
          </p:cNvGrpSpPr>
          <p:nvPr/>
        </p:nvGrpSpPr>
        <p:grpSpPr bwMode="auto">
          <a:xfrm>
            <a:off x="5392738" y="223838"/>
            <a:ext cx="3228975" cy="5645150"/>
            <a:chOff x="5271796" y="1212984"/>
            <a:chExt cx="3228392" cy="5645015"/>
          </a:xfrm>
        </p:grpSpPr>
        <p:sp>
          <p:nvSpPr>
            <p:cNvPr id="3" name="Arc 2"/>
            <p:cNvSpPr/>
            <p:nvPr/>
          </p:nvSpPr>
          <p:spPr>
            <a:xfrm>
              <a:off x="5346395" y="1520952"/>
              <a:ext cx="3050624" cy="5337047"/>
            </a:xfrm>
            <a:prstGeom prst="arc">
              <a:avLst>
                <a:gd name="adj1" fmla="val 1085727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1199096">
              <a:off x="5436866" y="2548039"/>
              <a:ext cx="334902" cy="339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2103130">
              <a:off x="5747960" y="1981316"/>
              <a:ext cx="334902" cy="339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3414131">
              <a:off x="6161402" y="1545584"/>
              <a:ext cx="334955" cy="339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6725657" y="1362232"/>
              <a:ext cx="333367" cy="339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7606845">
              <a:off x="7324830" y="1542409"/>
              <a:ext cx="334955" cy="339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8999458">
              <a:off x="7719279" y="2013065"/>
              <a:ext cx="334902" cy="339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9187414">
              <a:off x="8030373" y="2622650"/>
              <a:ext cx="334902" cy="339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563843" y="1952741"/>
              <a:ext cx="650757" cy="3698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5981233" y="1465427"/>
              <a:ext cx="615935" cy="4666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6531195" y="1558257"/>
              <a:ext cx="693720" cy="31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7208152" y="1467012"/>
              <a:ext cx="565136" cy="4317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V="1">
              <a:off x="7605000" y="2006715"/>
              <a:ext cx="596792" cy="3349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0800000" flipV="1">
              <a:off x="7868477" y="2659161"/>
              <a:ext cx="631711" cy="3016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271796" y="2555977"/>
              <a:ext cx="653932" cy="2714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503988" y="1241425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97688" y="1393825"/>
            <a:ext cx="131762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40600" y="1228725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91275" y="1763713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215188" y="1682750"/>
            <a:ext cx="131762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648575" y="1965325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29425" y="2062163"/>
            <a:ext cx="131763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467600" y="2392363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78575" y="2432050"/>
            <a:ext cx="131763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62788" y="2603500"/>
            <a:ext cx="131762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785100" y="2801938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949950" y="3168650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670675" y="3395663"/>
            <a:ext cx="131763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364413" y="3232150"/>
            <a:ext cx="131762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889875" y="3617913"/>
            <a:ext cx="131763" cy="1571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972175" y="2538413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076950" y="3884613"/>
            <a:ext cx="131763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65988" y="4092575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584950" y="4325938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6478588" y="4146550"/>
            <a:ext cx="354012" cy="390525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7350125" y="3467100"/>
            <a:ext cx="354013" cy="39211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6615113" y="2724150"/>
            <a:ext cx="355600" cy="39211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>
            <a:off x="7831138" y="2251075"/>
            <a:ext cx="355600" cy="39211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927975" y="2441575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Isosceles Triangle 59"/>
          <p:cNvSpPr/>
          <p:nvPr/>
        </p:nvSpPr>
        <p:spPr>
          <a:xfrm>
            <a:off x="7629525" y="4587875"/>
            <a:ext cx="354013" cy="39211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6018213" y="5664200"/>
            <a:ext cx="354012" cy="39211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Isosceles Triangle 61"/>
          <p:cNvSpPr/>
          <p:nvPr/>
        </p:nvSpPr>
        <p:spPr>
          <a:xfrm>
            <a:off x="7962900" y="5340350"/>
            <a:ext cx="354013" cy="39211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Isosceles Triangle 62"/>
          <p:cNvSpPr/>
          <p:nvPr/>
        </p:nvSpPr>
        <p:spPr>
          <a:xfrm>
            <a:off x="6799263" y="5035550"/>
            <a:ext cx="354012" cy="39211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Isosceles Triangle 63"/>
          <p:cNvSpPr/>
          <p:nvPr/>
        </p:nvSpPr>
        <p:spPr>
          <a:xfrm>
            <a:off x="5756275" y="4675188"/>
            <a:ext cx="355600" cy="39211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4114800" y="4497388"/>
            <a:ext cx="2733675" cy="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7159625" y="4537075"/>
            <a:ext cx="2733675" cy="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745288" y="2911475"/>
            <a:ext cx="131762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448550" y="3679825"/>
            <a:ext cx="131763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8077200" y="4522788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615113" y="4338638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>
          <a:xfrm>
            <a:off x="7231063" y="6102350"/>
            <a:ext cx="354012" cy="39211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618038" y="1958975"/>
            <a:ext cx="2259012" cy="288925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649788" y="5983288"/>
            <a:ext cx="2257425" cy="290512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2762250" y="1828800"/>
            <a:ext cx="2079625" cy="901700"/>
          </a:xfrm>
          <a:custGeom>
            <a:avLst/>
            <a:gdLst>
              <a:gd name="connsiteX0" fmla="*/ 0 w 2080727"/>
              <a:gd name="connsiteY0" fmla="*/ 877078 h 901495"/>
              <a:gd name="connsiteX1" fmla="*/ 363894 w 2080727"/>
              <a:gd name="connsiteY1" fmla="*/ 867747 h 901495"/>
              <a:gd name="connsiteX2" fmla="*/ 391886 w 2080727"/>
              <a:gd name="connsiteY2" fmla="*/ 858416 h 901495"/>
              <a:gd name="connsiteX3" fmla="*/ 513184 w 2080727"/>
              <a:gd name="connsiteY3" fmla="*/ 867747 h 901495"/>
              <a:gd name="connsiteX4" fmla="*/ 550506 w 2080727"/>
              <a:gd name="connsiteY4" fmla="*/ 877078 h 901495"/>
              <a:gd name="connsiteX5" fmla="*/ 774441 w 2080727"/>
              <a:gd name="connsiteY5" fmla="*/ 858416 h 901495"/>
              <a:gd name="connsiteX6" fmla="*/ 793102 w 2080727"/>
              <a:gd name="connsiteY6" fmla="*/ 830425 h 901495"/>
              <a:gd name="connsiteX7" fmla="*/ 811763 w 2080727"/>
              <a:gd name="connsiteY7" fmla="*/ 727788 h 901495"/>
              <a:gd name="connsiteX8" fmla="*/ 821094 w 2080727"/>
              <a:gd name="connsiteY8" fmla="*/ 485192 h 901495"/>
              <a:gd name="connsiteX9" fmla="*/ 830424 w 2080727"/>
              <a:gd name="connsiteY9" fmla="*/ 457200 h 901495"/>
              <a:gd name="connsiteX10" fmla="*/ 839755 w 2080727"/>
              <a:gd name="connsiteY10" fmla="*/ 419878 h 901495"/>
              <a:gd name="connsiteX11" fmla="*/ 849086 w 2080727"/>
              <a:gd name="connsiteY11" fmla="*/ 139959 h 901495"/>
              <a:gd name="connsiteX12" fmla="*/ 867747 w 2080727"/>
              <a:gd name="connsiteY12" fmla="*/ 111967 h 901495"/>
              <a:gd name="connsiteX13" fmla="*/ 905069 w 2080727"/>
              <a:gd name="connsiteY13" fmla="*/ 46653 h 901495"/>
              <a:gd name="connsiteX14" fmla="*/ 951722 w 2080727"/>
              <a:gd name="connsiteY14" fmla="*/ 0 h 901495"/>
              <a:gd name="connsiteX15" fmla="*/ 989045 w 2080727"/>
              <a:gd name="connsiteY15" fmla="*/ 9331 h 901495"/>
              <a:gd name="connsiteX16" fmla="*/ 1035698 w 2080727"/>
              <a:gd name="connsiteY16" fmla="*/ 65314 h 901495"/>
              <a:gd name="connsiteX17" fmla="*/ 1063690 w 2080727"/>
              <a:gd name="connsiteY17" fmla="*/ 83976 h 901495"/>
              <a:gd name="connsiteX18" fmla="*/ 1110343 w 2080727"/>
              <a:gd name="connsiteY18" fmla="*/ 158621 h 901495"/>
              <a:gd name="connsiteX19" fmla="*/ 1138335 w 2080727"/>
              <a:gd name="connsiteY19" fmla="*/ 205274 h 901495"/>
              <a:gd name="connsiteX20" fmla="*/ 1175657 w 2080727"/>
              <a:gd name="connsiteY20" fmla="*/ 279918 h 901495"/>
              <a:gd name="connsiteX21" fmla="*/ 1194318 w 2080727"/>
              <a:gd name="connsiteY21" fmla="*/ 522514 h 901495"/>
              <a:gd name="connsiteX22" fmla="*/ 1212980 w 2080727"/>
              <a:gd name="connsiteY22" fmla="*/ 634482 h 901495"/>
              <a:gd name="connsiteX23" fmla="*/ 1222310 w 2080727"/>
              <a:gd name="connsiteY23" fmla="*/ 662474 h 901495"/>
              <a:gd name="connsiteX24" fmla="*/ 1250302 w 2080727"/>
              <a:gd name="connsiteY24" fmla="*/ 690465 h 901495"/>
              <a:gd name="connsiteX25" fmla="*/ 1287624 w 2080727"/>
              <a:gd name="connsiteY25" fmla="*/ 746449 h 901495"/>
              <a:gd name="connsiteX26" fmla="*/ 1352939 w 2080727"/>
              <a:gd name="connsiteY26" fmla="*/ 802433 h 901495"/>
              <a:gd name="connsiteX27" fmla="*/ 1380931 w 2080727"/>
              <a:gd name="connsiteY27" fmla="*/ 811763 h 901495"/>
              <a:gd name="connsiteX28" fmla="*/ 1408922 w 2080727"/>
              <a:gd name="connsiteY28" fmla="*/ 830425 h 901495"/>
              <a:gd name="connsiteX29" fmla="*/ 1520890 w 2080727"/>
              <a:gd name="connsiteY29" fmla="*/ 858416 h 901495"/>
              <a:gd name="connsiteX30" fmla="*/ 1819469 w 2080727"/>
              <a:gd name="connsiteY30" fmla="*/ 867747 h 901495"/>
              <a:gd name="connsiteX31" fmla="*/ 2080727 w 2080727"/>
              <a:gd name="connsiteY31" fmla="*/ 886408 h 90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80727" h="901495">
                <a:moveTo>
                  <a:pt x="0" y="877078"/>
                </a:moveTo>
                <a:cubicBezTo>
                  <a:pt x="121298" y="873968"/>
                  <a:pt x="242693" y="873519"/>
                  <a:pt x="363894" y="867747"/>
                </a:cubicBezTo>
                <a:cubicBezTo>
                  <a:pt x="373718" y="867279"/>
                  <a:pt x="382051" y="858416"/>
                  <a:pt x="391886" y="858416"/>
                </a:cubicBezTo>
                <a:cubicBezTo>
                  <a:pt x="432438" y="858416"/>
                  <a:pt x="472751" y="864637"/>
                  <a:pt x="513184" y="867747"/>
                </a:cubicBezTo>
                <a:cubicBezTo>
                  <a:pt x="525625" y="870857"/>
                  <a:pt x="537682" y="877078"/>
                  <a:pt x="550506" y="877078"/>
                </a:cubicBezTo>
                <a:cubicBezTo>
                  <a:pt x="726878" y="877078"/>
                  <a:pt x="688838" y="886951"/>
                  <a:pt x="774441" y="858416"/>
                </a:cubicBezTo>
                <a:cubicBezTo>
                  <a:pt x="780661" y="849086"/>
                  <a:pt x="788087" y="840455"/>
                  <a:pt x="793102" y="830425"/>
                </a:cubicBezTo>
                <a:cubicBezTo>
                  <a:pt x="807486" y="801657"/>
                  <a:pt x="808546" y="753524"/>
                  <a:pt x="811763" y="727788"/>
                </a:cubicBezTo>
                <a:cubicBezTo>
                  <a:pt x="814873" y="646923"/>
                  <a:pt x="815526" y="565925"/>
                  <a:pt x="821094" y="485192"/>
                </a:cubicBezTo>
                <a:cubicBezTo>
                  <a:pt x="821771" y="475380"/>
                  <a:pt x="827722" y="466657"/>
                  <a:pt x="830424" y="457200"/>
                </a:cubicBezTo>
                <a:cubicBezTo>
                  <a:pt x="833947" y="444870"/>
                  <a:pt x="836645" y="432319"/>
                  <a:pt x="839755" y="419878"/>
                </a:cubicBezTo>
                <a:cubicBezTo>
                  <a:pt x="842865" y="326572"/>
                  <a:pt x="840634" y="232934"/>
                  <a:pt x="849086" y="139959"/>
                </a:cubicBezTo>
                <a:cubicBezTo>
                  <a:pt x="850101" y="128791"/>
                  <a:pt x="862183" y="121704"/>
                  <a:pt x="867747" y="111967"/>
                </a:cubicBezTo>
                <a:cubicBezTo>
                  <a:pt x="881926" y="87153"/>
                  <a:pt x="886349" y="68047"/>
                  <a:pt x="905069" y="46653"/>
                </a:cubicBezTo>
                <a:cubicBezTo>
                  <a:pt x="919551" y="30102"/>
                  <a:pt x="951722" y="0"/>
                  <a:pt x="951722" y="0"/>
                </a:cubicBezTo>
                <a:cubicBezTo>
                  <a:pt x="964163" y="3110"/>
                  <a:pt x="977911" y="2969"/>
                  <a:pt x="989045" y="9331"/>
                </a:cubicBezTo>
                <a:cubicBezTo>
                  <a:pt x="1024711" y="29712"/>
                  <a:pt x="1009934" y="39550"/>
                  <a:pt x="1035698" y="65314"/>
                </a:cubicBezTo>
                <a:cubicBezTo>
                  <a:pt x="1043628" y="73244"/>
                  <a:pt x="1055760" y="76046"/>
                  <a:pt x="1063690" y="83976"/>
                </a:cubicBezTo>
                <a:cubicBezTo>
                  <a:pt x="1092049" y="112335"/>
                  <a:pt x="1091864" y="125358"/>
                  <a:pt x="1110343" y="158621"/>
                </a:cubicBezTo>
                <a:cubicBezTo>
                  <a:pt x="1119150" y="174474"/>
                  <a:pt x="1129737" y="189306"/>
                  <a:pt x="1138335" y="205274"/>
                </a:cubicBezTo>
                <a:cubicBezTo>
                  <a:pt x="1151524" y="229767"/>
                  <a:pt x="1175657" y="279918"/>
                  <a:pt x="1175657" y="279918"/>
                </a:cubicBezTo>
                <a:cubicBezTo>
                  <a:pt x="1179921" y="348143"/>
                  <a:pt x="1184426" y="449970"/>
                  <a:pt x="1194318" y="522514"/>
                </a:cubicBezTo>
                <a:cubicBezTo>
                  <a:pt x="1199430" y="560005"/>
                  <a:pt x="1201015" y="598586"/>
                  <a:pt x="1212980" y="634482"/>
                </a:cubicBezTo>
                <a:cubicBezTo>
                  <a:pt x="1216090" y="643813"/>
                  <a:pt x="1216854" y="654291"/>
                  <a:pt x="1222310" y="662474"/>
                </a:cubicBezTo>
                <a:cubicBezTo>
                  <a:pt x="1229629" y="673453"/>
                  <a:pt x="1242201" y="680049"/>
                  <a:pt x="1250302" y="690465"/>
                </a:cubicBezTo>
                <a:cubicBezTo>
                  <a:pt x="1264071" y="708169"/>
                  <a:pt x="1271765" y="730590"/>
                  <a:pt x="1287624" y="746449"/>
                </a:cubicBezTo>
                <a:cubicBezTo>
                  <a:pt x="1310581" y="769406"/>
                  <a:pt x="1324518" y="788223"/>
                  <a:pt x="1352939" y="802433"/>
                </a:cubicBezTo>
                <a:cubicBezTo>
                  <a:pt x="1361736" y="806831"/>
                  <a:pt x="1371600" y="808653"/>
                  <a:pt x="1380931" y="811763"/>
                </a:cubicBezTo>
                <a:cubicBezTo>
                  <a:pt x="1390261" y="817984"/>
                  <a:pt x="1398675" y="825871"/>
                  <a:pt x="1408922" y="830425"/>
                </a:cubicBezTo>
                <a:cubicBezTo>
                  <a:pt x="1439075" y="843827"/>
                  <a:pt x="1487608" y="856664"/>
                  <a:pt x="1520890" y="858416"/>
                </a:cubicBezTo>
                <a:cubicBezTo>
                  <a:pt x="1620327" y="863649"/>
                  <a:pt x="1719943" y="864637"/>
                  <a:pt x="1819469" y="867747"/>
                </a:cubicBezTo>
                <a:cubicBezTo>
                  <a:pt x="1954461" y="901495"/>
                  <a:pt x="1868467" y="886408"/>
                  <a:pt x="2080727" y="886408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339975" y="6130925"/>
            <a:ext cx="2530475" cy="74613"/>
          </a:xfrm>
          <a:custGeom>
            <a:avLst/>
            <a:gdLst>
              <a:gd name="connsiteX0" fmla="*/ 282064 w 2530741"/>
              <a:gd name="connsiteY0" fmla="*/ 55983 h 75425"/>
              <a:gd name="connsiteX1" fmla="*/ 1075166 w 2530741"/>
              <a:gd name="connsiteY1" fmla="*/ 27991 h 75425"/>
              <a:gd name="connsiteX2" fmla="*/ 1131150 w 2530741"/>
              <a:gd name="connsiteY2" fmla="*/ 9330 h 75425"/>
              <a:gd name="connsiteX3" fmla="*/ 1177803 w 2530741"/>
              <a:gd name="connsiteY3" fmla="*/ 0 h 75425"/>
              <a:gd name="connsiteX4" fmla="*/ 1364415 w 2530741"/>
              <a:gd name="connsiteY4" fmla="*/ 9330 h 75425"/>
              <a:gd name="connsiteX5" fmla="*/ 1392407 w 2530741"/>
              <a:gd name="connsiteY5" fmla="*/ 18661 h 75425"/>
              <a:gd name="connsiteX6" fmla="*/ 2530741 w 2530741"/>
              <a:gd name="connsiteY6" fmla="*/ 18661 h 7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0741" h="75425">
                <a:moveTo>
                  <a:pt x="282064" y="55983"/>
                </a:moveTo>
                <a:cubicBezTo>
                  <a:pt x="846989" y="6860"/>
                  <a:pt x="0" y="75425"/>
                  <a:pt x="1075166" y="27991"/>
                </a:cubicBezTo>
                <a:cubicBezTo>
                  <a:pt x="1094818" y="27124"/>
                  <a:pt x="1111861" y="13188"/>
                  <a:pt x="1131150" y="9330"/>
                </a:cubicBezTo>
                <a:lnTo>
                  <a:pt x="1177803" y="0"/>
                </a:lnTo>
                <a:cubicBezTo>
                  <a:pt x="1240007" y="3110"/>
                  <a:pt x="1302367" y="3935"/>
                  <a:pt x="1364415" y="9330"/>
                </a:cubicBezTo>
                <a:cubicBezTo>
                  <a:pt x="1374213" y="10182"/>
                  <a:pt x="1382572" y="18582"/>
                  <a:pt x="1392407" y="18661"/>
                </a:cubicBezTo>
                <a:lnTo>
                  <a:pt x="2530741" y="18661"/>
                </a:lnTo>
              </a:path>
            </a:pathLst>
          </a:custGeom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9933" name="TextBox 78"/>
          <p:cNvSpPr txBox="1">
            <a:spLocks noChangeArrowheads="1"/>
          </p:cNvSpPr>
          <p:nvPr/>
        </p:nvSpPr>
        <p:spPr bwMode="auto">
          <a:xfrm>
            <a:off x="3806825" y="1511300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>
                <a:latin typeface="Calibri" pitchFamily="34" charset="0"/>
              </a:rPr>
              <a:t>Region 1</a:t>
            </a:r>
          </a:p>
        </p:txBody>
      </p:sp>
      <p:sp>
        <p:nvSpPr>
          <p:cNvPr id="79934" name="TextBox 79"/>
          <p:cNvSpPr txBox="1">
            <a:spLocks noChangeArrowheads="1"/>
          </p:cNvSpPr>
          <p:nvPr/>
        </p:nvSpPr>
        <p:spPr bwMode="auto">
          <a:xfrm>
            <a:off x="3810000" y="5162550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>
                <a:latin typeface="Calibri" pitchFamily="34" charset="0"/>
              </a:rPr>
              <a:t>Region 2</a:t>
            </a: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1772444" y="2248694"/>
            <a:ext cx="15128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1747838" y="5592763"/>
            <a:ext cx="15113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2522538" y="3005138"/>
            <a:ext cx="2133600" cy="31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 flipV="1">
            <a:off x="2487613" y="6348413"/>
            <a:ext cx="2133600" cy="31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39" name="TextBox 89"/>
          <p:cNvSpPr txBox="1">
            <a:spLocks noChangeArrowheads="1"/>
          </p:cNvSpPr>
          <p:nvPr/>
        </p:nvSpPr>
        <p:spPr bwMode="auto">
          <a:xfrm rot="-5400000">
            <a:off x="1670050" y="1893888"/>
            <a:ext cx="1063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alibri" pitchFamily="34" charset="0"/>
              </a:rPr>
              <a:t>[Ca++]</a:t>
            </a:r>
          </a:p>
        </p:txBody>
      </p:sp>
      <p:sp>
        <p:nvSpPr>
          <p:cNvPr id="79940" name="TextBox 90"/>
          <p:cNvSpPr txBox="1">
            <a:spLocks noChangeArrowheads="1"/>
          </p:cNvSpPr>
          <p:nvPr/>
        </p:nvSpPr>
        <p:spPr bwMode="auto">
          <a:xfrm rot="-5400000">
            <a:off x="1710531" y="5471319"/>
            <a:ext cx="106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alibri" pitchFamily="34" charset="0"/>
              </a:rPr>
              <a:t>[Ca++]</a:t>
            </a:r>
          </a:p>
        </p:txBody>
      </p:sp>
      <p:sp>
        <p:nvSpPr>
          <p:cNvPr id="79941" name="TextBox 91"/>
          <p:cNvSpPr txBox="1">
            <a:spLocks noChangeArrowheads="1"/>
          </p:cNvSpPr>
          <p:nvPr/>
        </p:nvSpPr>
        <p:spPr bwMode="auto">
          <a:xfrm>
            <a:off x="3190875" y="2995613"/>
            <a:ext cx="1735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>
                <a:latin typeface="Calibri" pitchFamily="34" charset="0"/>
              </a:rPr>
              <a:t>time</a:t>
            </a:r>
          </a:p>
        </p:txBody>
      </p:sp>
      <p:sp>
        <p:nvSpPr>
          <p:cNvPr id="79942" name="TextBox 93"/>
          <p:cNvSpPr txBox="1">
            <a:spLocks noChangeArrowheads="1"/>
          </p:cNvSpPr>
          <p:nvPr/>
        </p:nvSpPr>
        <p:spPr bwMode="auto">
          <a:xfrm>
            <a:off x="3165475" y="6345238"/>
            <a:ext cx="173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>
                <a:latin typeface="Calibri" pitchFamily="34" charset="0"/>
              </a:rPr>
              <a:t>time</a:t>
            </a:r>
          </a:p>
        </p:txBody>
      </p:sp>
      <p:sp>
        <p:nvSpPr>
          <p:cNvPr id="95" name="Oval 94"/>
          <p:cNvSpPr/>
          <p:nvPr/>
        </p:nvSpPr>
        <p:spPr>
          <a:xfrm>
            <a:off x="638175" y="3856038"/>
            <a:ext cx="130175" cy="1587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6" name="Isosceles Triangle 95"/>
          <p:cNvSpPr/>
          <p:nvPr/>
        </p:nvSpPr>
        <p:spPr>
          <a:xfrm>
            <a:off x="2652713" y="3697288"/>
            <a:ext cx="355600" cy="39211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9945" name="TextBox 96"/>
          <p:cNvSpPr txBox="1">
            <a:spLocks noChangeArrowheads="1"/>
          </p:cNvSpPr>
          <p:nvPr/>
        </p:nvSpPr>
        <p:spPr bwMode="auto">
          <a:xfrm>
            <a:off x="876300" y="3732213"/>
            <a:ext cx="155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alibri" pitchFamily="34" charset="0"/>
              </a:rPr>
              <a:t>Calcium ion</a:t>
            </a:r>
          </a:p>
        </p:txBody>
      </p:sp>
      <p:sp>
        <p:nvSpPr>
          <p:cNvPr id="79946" name="TextBox 97"/>
          <p:cNvSpPr txBox="1">
            <a:spLocks noChangeArrowheads="1"/>
          </p:cNvSpPr>
          <p:nvPr/>
        </p:nvSpPr>
        <p:spPr bwMode="auto">
          <a:xfrm>
            <a:off x="3073400" y="3735388"/>
            <a:ext cx="2001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alibri" pitchFamily="34" charset="0"/>
              </a:rPr>
              <a:t>Buffering protein</a:t>
            </a:r>
          </a:p>
        </p:txBody>
      </p:sp>
      <p:sp>
        <p:nvSpPr>
          <p:cNvPr id="79948" name="Text Box 76"/>
          <p:cNvSpPr txBox="1">
            <a:spLocks noChangeArrowheads="1"/>
          </p:cNvSpPr>
          <p:nvPr/>
        </p:nvSpPr>
        <p:spPr bwMode="auto">
          <a:xfrm>
            <a:off x="8123238" y="620553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11-26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109" y="194871"/>
            <a:ext cx="5776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Buffers keep Ca</a:t>
            </a:r>
            <a:r>
              <a:rPr lang="en-US" sz="3200" baseline="30000" dirty="0" smtClean="0"/>
              <a:t>2+</a:t>
            </a:r>
            <a:r>
              <a:rPr lang="en-US" sz="3200" dirty="0" smtClean="0"/>
              <a:t> signals localized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44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 idx="4294967295"/>
          </p:nvPr>
        </p:nvSpPr>
        <p:spPr>
          <a:xfrm>
            <a:off x="488950" y="76200"/>
            <a:ext cx="8229600" cy="769937"/>
          </a:xfrm>
        </p:spPr>
        <p:txBody>
          <a:bodyPr>
            <a:normAutofit/>
          </a:bodyPr>
          <a:lstStyle/>
          <a:p>
            <a:pPr defTabSz="457200"/>
            <a:r>
              <a:rPr lang="en-US" altLang="en-US" sz="3600" dirty="0" err="1"/>
              <a:t>PLCzeta</a:t>
            </a:r>
            <a:r>
              <a:rPr lang="en-US" altLang="en-US" sz="3600" dirty="0"/>
              <a:t> and fertilization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4294967295"/>
          </p:nvPr>
        </p:nvSpPr>
        <p:spPr>
          <a:xfrm>
            <a:off x="0" y="1044575"/>
            <a:ext cx="9144000" cy="5813425"/>
          </a:xfrm>
        </p:spPr>
        <p:txBody>
          <a:bodyPr/>
          <a:lstStyle/>
          <a:p>
            <a:pPr defTabSz="457200"/>
            <a:r>
              <a:rPr lang="en-US" altLang="en-US" sz="2800" dirty="0"/>
              <a:t>The sperm injects a small amount of constitutively active </a:t>
            </a:r>
          </a:p>
          <a:p>
            <a:pPr defTabSz="457200">
              <a:buFontTx/>
              <a:buNone/>
            </a:pPr>
            <a:r>
              <a:rPr lang="en-US" altLang="en-US" sz="2800" dirty="0"/>
              <a:t>			PLC zeta to initiate calcium wave in egg. </a:t>
            </a:r>
            <a:endParaRPr lang="en-US" altLang="en-US" sz="2800" dirty="0" smtClean="0"/>
          </a:p>
          <a:p>
            <a:pPr defTabSz="457200"/>
            <a:r>
              <a:rPr lang="en-US" altLang="en-US" sz="2800" dirty="0" smtClean="0"/>
              <a:t>Generates IP</a:t>
            </a:r>
            <a:r>
              <a:rPr lang="en-US" altLang="en-US" sz="2800" baseline="-25000" dirty="0" smtClean="0"/>
              <a:t>3</a:t>
            </a:r>
            <a:r>
              <a:rPr lang="en-US" altLang="en-US" sz="2800" dirty="0" smtClean="0"/>
              <a:t> independent of any hormone/receptor.</a:t>
            </a:r>
          </a:p>
          <a:p>
            <a:pPr defTabSz="457200">
              <a:buFontTx/>
              <a:buNone/>
            </a:pPr>
            <a:r>
              <a:rPr lang="en-US" altLang="en-US" sz="2400" dirty="0" smtClean="0"/>
              <a:t> </a:t>
            </a:r>
            <a:endParaRPr lang="en-US" altLang="en-US" sz="2400" dirty="0"/>
          </a:p>
        </p:txBody>
      </p:sp>
      <p:sp>
        <p:nvSpPr>
          <p:cNvPr id="76804" name="Oval 3"/>
          <p:cNvSpPr>
            <a:spLocks noChangeArrowheads="1"/>
          </p:cNvSpPr>
          <p:nvPr/>
        </p:nvSpPr>
        <p:spPr bwMode="auto">
          <a:xfrm>
            <a:off x="3821113" y="3471863"/>
            <a:ext cx="3878262" cy="33861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latin typeface="Calibri" pitchFamily="34" charset="0"/>
            </a:endParaRPr>
          </a:p>
        </p:txBody>
      </p:sp>
      <p:sp>
        <p:nvSpPr>
          <p:cNvPr id="76805" name="Oval 4"/>
          <p:cNvSpPr>
            <a:spLocks noChangeArrowheads="1"/>
          </p:cNvSpPr>
          <p:nvPr/>
        </p:nvSpPr>
        <p:spPr bwMode="auto">
          <a:xfrm>
            <a:off x="3287713" y="5094288"/>
            <a:ext cx="533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latin typeface="Calibri" pitchFamily="34" charset="0"/>
            </a:endParaRPr>
          </a:p>
        </p:txBody>
      </p:sp>
      <p:sp>
        <p:nvSpPr>
          <p:cNvPr id="76806" name="Freeform 5"/>
          <p:cNvSpPr>
            <a:spLocks/>
          </p:cNvSpPr>
          <p:nvPr/>
        </p:nvSpPr>
        <p:spPr bwMode="auto">
          <a:xfrm>
            <a:off x="1447800" y="4778375"/>
            <a:ext cx="1828800" cy="901700"/>
          </a:xfrm>
          <a:custGeom>
            <a:avLst/>
            <a:gdLst>
              <a:gd name="T0" fmla="*/ 0 w 1152"/>
              <a:gd name="T1" fmla="*/ 457200 h 568"/>
              <a:gd name="T2" fmla="*/ 457200 w 1152"/>
              <a:gd name="T3" fmla="*/ 838200 h 568"/>
              <a:gd name="T4" fmla="*/ 1143000 w 1152"/>
              <a:gd name="T5" fmla="*/ 76200 h 568"/>
              <a:gd name="T6" fmla="*/ 1828800 w 1152"/>
              <a:gd name="T7" fmla="*/ 381000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568"/>
              <a:gd name="T14" fmla="*/ 1152 w 1152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568">
                <a:moveTo>
                  <a:pt x="0" y="288"/>
                </a:moveTo>
                <a:cubicBezTo>
                  <a:pt x="84" y="428"/>
                  <a:pt x="168" y="568"/>
                  <a:pt x="288" y="528"/>
                </a:cubicBezTo>
                <a:cubicBezTo>
                  <a:pt x="408" y="488"/>
                  <a:pt x="576" y="96"/>
                  <a:pt x="720" y="48"/>
                </a:cubicBezTo>
                <a:cubicBezTo>
                  <a:pt x="864" y="0"/>
                  <a:pt x="1008" y="120"/>
                  <a:pt x="115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latin typeface="Calibri" pitchFamily="34" charset="0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4337050" y="4959350"/>
            <a:ext cx="194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alibri" pitchFamily="34" charset="0"/>
              </a:rPr>
              <a:t>PLC</a:t>
            </a:r>
            <a:r>
              <a:rPr lang="el-GR" altLang="en-US" b="1">
                <a:latin typeface="Calibri" pitchFamily="34" charset="0"/>
                <a:cs typeface="Arial" charset="0"/>
              </a:rPr>
              <a:t>ζ</a:t>
            </a: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3949700" y="5141913"/>
            <a:ext cx="37941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 flipV="1">
            <a:off x="5467350" y="6324600"/>
            <a:ext cx="0" cy="241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603750" y="4348163"/>
            <a:ext cx="283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alibri" pitchFamily="34" charset="0"/>
              </a:rPr>
              <a:t>PIP2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664075" y="5680075"/>
            <a:ext cx="283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alibri" pitchFamily="34" charset="0"/>
              </a:rPr>
              <a:t>IP3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5481638" y="6249988"/>
            <a:ext cx="283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alibri" pitchFamily="34" charset="0"/>
              </a:rPr>
              <a:t>[Ca++]</a:t>
            </a:r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4902200" y="4859338"/>
            <a:ext cx="6350" cy="7397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4" name="Line 15"/>
          <p:cNvSpPr>
            <a:spLocks noChangeShapeType="1"/>
          </p:cNvSpPr>
          <p:nvPr/>
        </p:nvSpPr>
        <p:spPr bwMode="auto">
          <a:xfrm>
            <a:off x="5872163" y="5980113"/>
            <a:ext cx="3175" cy="3286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Line 14"/>
          <p:cNvSpPr>
            <a:spLocks noChangeShapeType="1"/>
          </p:cNvSpPr>
          <p:nvPr/>
        </p:nvSpPr>
        <p:spPr bwMode="auto">
          <a:xfrm>
            <a:off x="5153025" y="5870575"/>
            <a:ext cx="371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5467350" y="5680075"/>
            <a:ext cx="283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alibri" pitchFamily="34" charset="0"/>
              </a:rPr>
              <a:t>IP3R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8123238" y="620553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11-30</a:t>
            </a:r>
          </a:p>
        </p:txBody>
      </p:sp>
    </p:spTree>
    <p:extLst>
      <p:ext uri="{BB962C8B-B14F-4D97-AF65-F5344CB8AC3E}">
        <p14:creationId xmlns:p14="http://schemas.microsoft.com/office/powerpoint/2010/main" val="27230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Calcium effectors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Protein kinase C (PKC)</a:t>
            </a:r>
          </a:p>
          <a:p>
            <a:r>
              <a:rPr lang="en-US" dirty="0" err="1" smtClean="0"/>
              <a:t>Calmodulin</a:t>
            </a:r>
            <a:endParaRPr lang="en-US" dirty="0" smtClean="0"/>
          </a:p>
          <a:p>
            <a:r>
              <a:rPr lang="en-US" dirty="0" smtClean="0"/>
              <a:t>Myosin Light Chain Kinase (MLCK)</a:t>
            </a:r>
          </a:p>
          <a:p>
            <a:r>
              <a:rPr lang="en-US" dirty="0" err="1" smtClean="0"/>
              <a:t>CaM</a:t>
            </a:r>
            <a:r>
              <a:rPr lang="en-US" dirty="0" smtClean="0"/>
              <a:t> protein kinase II (</a:t>
            </a:r>
            <a:r>
              <a:rPr lang="en-US" dirty="0" err="1" smtClean="0"/>
              <a:t>CaMPKII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Calcineurin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1986991" y="3155983"/>
            <a:ext cx="26889" cy="213064"/>
          </a:xfrm>
          <a:custGeom>
            <a:avLst/>
            <a:gdLst>
              <a:gd name="connsiteX0" fmla="*/ 26889 w 26889"/>
              <a:gd name="connsiteY0" fmla="*/ 213064 h 213064"/>
              <a:gd name="connsiteX1" fmla="*/ 18012 w 26889"/>
              <a:gd name="connsiteY1" fmla="*/ 133165 h 213064"/>
              <a:gd name="connsiteX2" fmla="*/ 256 w 26889"/>
              <a:gd name="connsiteY2" fmla="*/ 44388 h 213064"/>
              <a:gd name="connsiteX3" fmla="*/ 9134 w 26889"/>
              <a:gd name="connsiteY3" fmla="*/ 0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9" h="213064">
                <a:moveTo>
                  <a:pt x="26889" y="213064"/>
                </a:moveTo>
                <a:cubicBezTo>
                  <a:pt x="24670" y="187171"/>
                  <a:pt x="22451" y="161278"/>
                  <a:pt x="18012" y="133165"/>
                </a:cubicBezTo>
                <a:cubicBezTo>
                  <a:pt x="13573" y="105052"/>
                  <a:pt x="1736" y="66582"/>
                  <a:pt x="256" y="44388"/>
                </a:cubicBezTo>
                <a:cubicBezTo>
                  <a:pt x="-1224" y="22194"/>
                  <a:pt x="3955" y="11097"/>
                  <a:pt x="9134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PKC is activated by DAG and Ca</a:t>
            </a:r>
            <a:r>
              <a:rPr lang="en-US" baseline="30000" dirty="0" smtClean="0"/>
              <a:t>2+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86431" y="2794402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86431" y="3253230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12431"/>
            <a:ext cx="1410739" cy="83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1715539" y="3326773"/>
            <a:ext cx="569795" cy="108897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PLC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0" y="3103416"/>
            <a:ext cx="914400" cy="858984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PIP</a:t>
            </a:r>
            <a:r>
              <a:rPr lang="en-US" sz="2400" b="1" baseline="-25000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657600"/>
            <a:ext cx="5334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03072" y="3494808"/>
            <a:ext cx="5334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91866" y="3848100"/>
            <a:ext cx="544606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676291" y="3098934"/>
            <a:ext cx="914400" cy="4720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76291" y="3878763"/>
            <a:ext cx="657709" cy="47207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IP</a:t>
            </a:r>
            <a:r>
              <a:rPr lang="en-US" sz="2000" b="1" baseline="-25000" dirty="0" smtClean="0">
                <a:solidFill>
                  <a:schemeClr val="bg1"/>
                </a:solidFill>
              </a:rPr>
              <a:t>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5133491" y="5197660"/>
            <a:ext cx="6531729" cy="2449513"/>
          </a:xfrm>
          <a:prstGeom prst="ellipse">
            <a:avLst/>
          </a:prstGeom>
          <a:solidFill>
            <a:srgbClr val="CCFFFF">
              <a:alpha val="42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24"/>
          <p:cNvSpPr>
            <a:spLocks noChangeShapeType="1"/>
          </p:cNvSpPr>
          <p:nvPr/>
        </p:nvSpPr>
        <p:spPr bwMode="auto">
          <a:xfrm flipH="1" flipV="1">
            <a:off x="7792631" y="4761004"/>
            <a:ext cx="191699" cy="97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24"/>
          <p:cNvSpPr>
            <a:spLocks noChangeShapeType="1"/>
          </p:cNvSpPr>
          <p:nvPr/>
        </p:nvSpPr>
        <p:spPr bwMode="auto">
          <a:xfrm flipH="1" flipV="1">
            <a:off x="8060530" y="4761008"/>
            <a:ext cx="15546" cy="9790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24"/>
          <p:cNvSpPr>
            <a:spLocks noChangeShapeType="1"/>
          </p:cNvSpPr>
          <p:nvPr/>
        </p:nvSpPr>
        <p:spPr bwMode="auto">
          <a:xfrm flipV="1">
            <a:off x="8212930" y="4761008"/>
            <a:ext cx="74087" cy="9790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5637212" y="4970463"/>
            <a:ext cx="51117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 flipV="1">
            <a:off x="5334000" y="5129213"/>
            <a:ext cx="700087" cy="862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 flipV="1">
            <a:off x="5108575" y="5333999"/>
            <a:ext cx="862012" cy="7588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 rot="13874687">
            <a:off x="5545940" y="5370094"/>
            <a:ext cx="458787" cy="7635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altLang="en-US" b="1"/>
              <a:t>IP3R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804636" y="5515851"/>
            <a:ext cx="657709" cy="47207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IP</a:t>
            </a:r>
            <a:r>
              <a:rPr lang="en-US" sz="2000" b="1" baseline="-25000" dirty="0" smtClean="0">
                <a:solidFill>
                  <a:schemeClr val="bg1"/>
                </a:solidFill>
              </a:rPr>
              <a:t>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5276351" y="483235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5123951" y="507033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4861472" y="521825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5504951" y="476100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775333" y="483235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02585" y="508013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5504951" y="512286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 flipH="1" flipV="1">
            <a:off x="6552000" y="4841861"/>
            <a:ext cx="191699" cy="97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4"/>
          <p:cNvSpPr>
            <a:spLocks noChangeShapeType="1"/>
          </p:cNvSpPr>
          <p:nvPr/>
        </p:nvSpPr>
        <p:spPr bwMode="auto">
          <a:xfrm flipH="1" flipV="1">
            <a:off x="6819899" y="4841865"/>
            <a:ext cx="15546" cy="9790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 flipV="1">
            <a:off x="6972299" y="4841865"/>
            <a:ext cx="74087" cy="9790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871058" y="493973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77000" y="5191919"/>
            <a:ext cx="685800" cy="4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RyR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7713555" y="5057871"/>
            <a:ext cx="685800" cy="4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RyR</a:t>
            </a:r>
            <a:endParaRPr lang="en-US" b="1" dirty="0"/>
          </a:p>
        </p:txBody>
      </p:sp>
      <p:sp>
        <p:nvSpPr>
          <p:cNvPr id="38" name="Flowchart: Connector 37"/>
          <p:cNvSpPr/>
          <p:nvPr/>
        </p:nvSpPr>
        <p:spPr>
          <a:xfrm>
            <a:off x="5851533" y="632807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5939832" y="612140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6324600" y="641191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6423833" y="616029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667500" y="592216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6819900" y="625951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391400" y="588565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637355" y="619526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7391400" y="627067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239000" y="648359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6950510" y="590946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7716490" y="56828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7122587" y="578798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7467600" y="560854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7851510" y="595471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7931549" y="617183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8261070" y="561685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7619999" y="655802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7880070" y="6430544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8490580" y="542210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8763094" y="5718924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8915494" y="612275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8675641" y="601607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8414380" y="577135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8156692" y="636316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8294641" y="65972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8828041" y="65972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6347633" y="666843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5972875" y="662517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5561012" y="653368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6785047" y="6632591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8675641" y="64448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8032470" y="577135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8142241" y="602376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8453480" y="6229355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7153598" y="608512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6423833" y="512229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/>
          <p:cNvSpPr/>
          <p:nvPr/>
        </p:nvSpPr>
        <p:spPr>
          <a:xfrm>
            <a:off x="7046387" y="514406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6241377" y="449359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/>
          <p:cNvSpPr/>
          <p:nvPr/>
        </p:nvSpPr>
        <p:spPr>
          <a:xfrm>
            <a:off x="6148387" y="4735179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/>
          <p:cNvSpPr/>
          <p:nvPr/>
        </p:nvSpPr>
        <p:spPr>
          <a:xfrm>
            <a:off x="6743700" y="460396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7315200" y="476420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/>
          <p:cNvSpPr/>
          <p:nvPr/>
        </p:nvSpPr>
        <p:spPr>
          <a:xfrm>
            <a:off x="7046387" y="46257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6461133" y="462573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/>
          <p:cNvSpPr/>
          <p:nvPr/>
        </p:nvSpPr>
        <p:spPr>
          <a:xfrm>
            <a:off x="6684307" y="4371215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/>
          <p:cNvSpPr/>
          <p:nvPr/>
        </p:nvSpPr>
        <p:spPr>
          <a:xfrm>
            <a:off x="6933142" y="443008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/>
          <p:cNvSpPr/>
          <p:nvPr/>
        </p:nvSpPr>
        <p:spPr>
          <a:xfrm>
            <a:off x="7381776" y="5011082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/>
          <p:cNvSpPr/>
          <p:nvPr/>
        </p:nvSpPr>
        <p:spPr>
          <a:xfrm>
            <a:off x="7381776" y="453751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8546270" y="4775027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>
            <a:off x="7643033" y="448762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/>
          <p:cNvSpPr/>
          <p:nvPr/>
        </p:nvSpPr>
        <p:spPr>
          <a:xfrm>
            <a:off x="7999876" y="455667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/>
          <p:cNvSpPr/>
          <p:nvPr/>
        </p:nvSpPr>
        <p:spPr>
          <a:xfrm>
            <a:off x="8315561" y="4537513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7695142" y="500595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/>
          <p:cNvSpPr/>
          <p:nvPr/>
        </p:nvSpPr>
        <p:spPr>
          <a:xfrm>
            <a:off x="8293583" y="502218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/>
          <p:cNvSpPr/>
          <p:nvPr/>
        </p:nvSpPr>
        <p:spPr>
          <a:xfrm>
            <a:off x="7880070" y="4291970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>
            <a:off x="8184870" y="4371215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30063" y="3305785"/>
            <a:ext cx="1341279" cy="542315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PKC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19" y="3174926"/>
            <a:ext cx="569288" cy="33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Flowchart: Connector 100"/>
          <p:cNvSpPr/>
          <p:nvPr/>
        </p:nvSpPr>
        <p:spPr>
          <a:xfrm>
            <a:off x="7391400" y="3664744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253" y="1752599"/>
            <a:ext cx="837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(though some isoforms require only DAG, and other require neither DAG nor Ca</a:t>
            </a:r>
            <a:r>
              <a:rPr lang="en-US" baseline="30000" dirty="0" smtClean="0"/>
              <a:t>2+</a:t>
            </a:r>
            <a:r>
              <a:rPr lang="en-US" dirty="0" smtClean="0"/>
              <a:t>…but the main ones require both)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683267" y="3470355"/>
            <a:ext cx="5413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847542" y="3667579"/>
            <a:ext cx="413528" cy="800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988136" y="3664744"/>
            <a:ext cx="1284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Kinase activity</a:t>
            </a:r>
            <a:endParaRPr lang="en-US" sz="2000" b="1" dirty="0"/>
          </a:p>
        </p:txBody>
      </p:sp>
      <p:sp>
        <p:nvSpPr>
          <p:cNvPr id="105" name="Flowchart: Connector 104"/>
          <p:cNvSpPr/>
          <p:nvPr/>
        </p:nvSpPr>
        <p:spPr>
          <a:xfrm>
            <a:off x="7516906" y="3609526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/>
          <p:cNvSpPr/>
          <p:nvPr/>
        </p:nvSpPr>
        <p:spPr>
          <a:xfrm>
            <a:off x="7457402" y="4222914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/>
          <p:cNvSpPr/>
          <p:nvPr/>
        </p:nvSpPr>
        <p:spPr>
          <a:xfrm>
            <a:off x="7669306" y="3976688"/>
            <a:ext cx="152400" cy="138112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Calmodulin</a:t>
            </a:r>
            <a:r>
              <a:rPr lang="en-US" dirty="0" smtClean="0"/>
              <a:t> (</a:t>
            </a:r>
            <a:r>
              <a:rPr lang="en-US" dirty="0" err="1" smtClean="0"/>
              <a:t>CaM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0200" y="1893163"/>
            <a:ext cx="3733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4 binding sites for Ca</a:t>
            </a:r>
            <a:r>
              <a:rPr lang="en-US" baseline="30000" dirty="0" smtClean="0"/>
              <a:t>2+</a:t>
            </a:r>
          </a:p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causes a conformational change</a:t>
            </a:r>
          </a:p>
          <a:p>
            <a:r>
              <a:rPr lang="en-US" dirty="0" err="1" smtClean="0"/>
              <a:t>CaM</a:t>
            </a:r>
            <a:r>
              <a:rPr lang="en-US" dirty="0" smtClean="0"/>
              <a:t> with Ca</a:t>
            </a:r>
            <a:r>
              <a:rPr lang="en-US" baseline="30000" dirty="0" smtClean="0"/>
              <a:t>2+</a:t>
            </a:r>
            <a:r>
              <a:rPr lang="en-US" dirty="0" smtClean="0"/>
              <a:t> binds a wide range of effectors</a:t>
            </a:r>
          </a:p>
          <a:p>
            <a:r>
              <a:rPr lang="en-US" dirty="0" smtClean="0"/>
              <a:t>Most Ca</a:t>
            </a:r>
            <a:r>
              <a:rPr lang="en-US" baseline="30000" dirty="0" smtClean="0"/>
              <a:t>2+</a:t>
            </a:r>
            <a:r>
              <a:rPr lang="en-US" dirty="0" smtClean="0"/>
              <a:t> regulated proteins have no Ca</a:t>
            </a:r>
            <a:r>
              <a:rPr lang="en-US" baseline="30000" dirty="0" smtClean="0"/>
              <a:t>2+ </a:t>
            </a:r>
            <a:r>
              <a:rPr lang="en-US" dirty="0" smtClean="0"/>
              <a:t>binding sites, but bind </a:t>
            </a:r>
            <a:r>
              <a:rPr lang="en-US" dirty="0" err="1" smtClean="0"/>
              <a:t>CaM</a:t>
            </a:r>
            <a:endParaRPr lang="en-US" dirty="0"/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4800600" cy="334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7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CaM</a:t>
            </a:r>
            <a:r>
              <a:rPr lang="en-US" dirty="0" smtClean="0"/>
              <a:t> activates MLCK by relieving </a:t>
            </a:r>
            <a:r>
              <a:rPr lang="en-US" dirty="0" err="1" smtClean="0"/>
              <a:t>autoinhibition</a:t>
            </a:r>
            <a:endParaRPr lang="en-US" dirty="0"/>
          </a:p>
        </p:txBody>
      </p:sp>
      <p:grpSp>
        <p:nvGrpSpPr>
          <p:cNvPr id="67" name="Group 11"/>
          <p:cNvGrpSpPr>
            <a:grpSpLocks/>
          </p:cNvGrpSpPr>
          <p:nvPr/>
        </p:nvGrpSpPr>
        <p:grpSpPr bwMode="auto">
          <a:xfrm>
            <a:off x="457200" y="1752600"/>
            <a:ext cx="4027487" cy="4835525"/>
            <a:chOff x="353" y="1018"/>
            <a:chExt cx="2537" cy="3046"/>
          </a:xfrm>
        </p:grpSpPr>
        <p:pic>
          <p:nvPicPr>
            <p:cNvPr id="68" name="Picture 9" descr="Macintosh HD:Users:DrMichaelRoe:Desktop:PPT from PC: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" y="1018"/>
              <a:ext cx="2537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9" name="Object 8"/>
            <p:cNvGraphicFramePr>
              <a:graphicFrameLocks noChangeAspect="1"/>
            </p:cNvGraphicFramePr>
            <p:nvPr/>
          </p:nvGraphicFramePr>
          <p:xfrm>
            <a:off x="388" y="3626"/>
            <a:ext cx="2495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Bitmap Image" r:id="rId4" imgW="3010320" imgH="695238" progId="PBrush">
                    <p:embed/>
                  </p:oleObj>
                </mc:Choice>
                <mc:Fallback>
                  <p:oleObj name="Bitmap Image" r:id="rId4" imgW="3010320" imgH="695238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" y="3626"/>
                          <a:ext cx="2495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0"/>
            <a:ext cx="3400782" cy="1642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59297" y="28194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this whole thing in smooth muscle? This is how Ca</a:t>
            </a:r>
            <a:r>
              <a:rPr lang="en-US" baseline="30000" dirty="0" smtClean="0"/>
              <a:t>2+</a:t>
            </a:r>
            <a:r>
              <a:rPr lang="en-US" dirty="0" smtClean="0"/>
              <a:t> activates MLCK and promotes smooth muscle contraction.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CaMPKII</a:t>
            </a:r>
            <a:r>
              <a:rPr lang="en-US" dirty="0" smtClean="0"/>
              <a:t> – a </a:t>
            </a:r>
            <a:r>
              <a:rPr lang="en-US" dirty="0" err="1" smtClean="0"/>
              <a:t>CaM</a:t>
            </a:r>
            <a:r>
              <a:rPr lang="en-US" dirty="0" smtClean="0"/>
              <a:t> regulated protein kinase</a:t>
            </a:r>
            <a:endParaRPr lang="en-US" dirty="0"/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6096000" y="2743199"/>
            <a:ext cx="2082800" cy="1220787"/>
          </a:xfrm>
          <a:custGeom>
            <a:avLst/>
            <a:gdLst>
              <a:gd name="T0" fmla="*/ 175731413 w 21600"/>
              <a:gd name="T1" fmla="*/ 34498199 h 21600"/>
              <a:gd name="T2" fmla="*/ 100417947 w 21600"/>
              <a:gd name="T3" fmla="*/ 68996398 h 21600"/>
              <a:gd name="T4" fmla="*/ 25104487 w 21600"/>
              <a:gd name="T5" fmla="*/ 34498199 h 21600"/>
              <a:gd name="T6" fmla="*/ 1004179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latin typeface="Calibri" pitchFamily="34" charset="0"/>
              </a:rPr>
              <a:t>AD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762750" y="2224086"/>
            <a:ext cx="742950" cy="523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latin typeface="Calibri" pitchFamily="34" charset="0"/>
              </a:rPr>
              <a:t>AID</a:t>
            </a: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7478713" y="2224086"/>
            <a:ext cx="692150" cy="5238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latin typeface="Calibri" pitchFamily="34" charset="0"/>
              </a:rPr>
              <a:t>CD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6099175" y="2233611"/>
            <a:ext cx="692150" cy="5143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latin typeface="Calibri" pitchFamily="34" charset="0"/>
              </a:rPr>
              <a:t>CBD</a:t>
            </a:r>
          </a:p>
        </p:txBody>
      </p:sp>
      <p:sp>
        <p:nvSpPr>
          <p:cNvPr id="7" name="Freeform 6"/>
          <p:cNvSpPr/>
          <p:nvPr/>
        </p:nvSpPr>
        <p:spPr>
          <a:xfrm>
            <a:off x="7264370" y="1674604"/>
            <a:ext cx="485784" cy="453779"/>
          </a:xfrm>
          <a:custGeom>
            <a:avLst/>
            <a:gdLst>
              <a:gd name="connsiteX0" fmla="*/ 488908 w 488908"/>
              <a:gd name="connsiteY0" fmla="*/ 398361 h 398361"/>
              <a:gd name="connsiteX1" fmla="*/ 364217 w 488908"/>
              <a:gd name="connsiteY1" fmla="*/ 65852 h 398361"/>
              <a:gd name="connsiteX2" fmla="*/ 45562 w 488908"/>
              <a:gd name="connsiteY2" fmla="*/ 10434 h 398361"/>
              <a:gd name="connsiteX3" fmla="*/ 3999 w 488908"/>
              <a:gd name="connsiteY3" fmla="*/ 204397 h 398361"/>
              <a:gd name="connsiteX4" fmla="*/ 3999 w 488908"/>
              <a:gd name="connsiteY4" fmla="*/ 245961 h 398361"/>
              <a:gd name="connsiteX0" fmla="*/ 485784 w 485784"/>
              <a:gd name="connsiteY0" fmla="*/ 398361 h 453779"/>
              <a:gd name="connsiteX1" fmla="*/ 361093 w 485784"/>
              <a:gd name="connsiteY1" fmla="*/ 65852 h 453779"/>
              <a:gd name="connsiteX2" fmla="*/ 42438 w 485784"/>
              <a:gd name="connsiteY2" fmla="*/ 10434 h 453779"/>
              <a:gd name="connsiteX3" fmla="*/ 875 w 485784"/>
              <a:gd name="connsiteY3" fmla="*/ 204397 h 453779"/>
              <a:gd name="connsiteX4" fmla="*/ 14729 w 485784"/>
              <a:gd name="connsiteY4" fmla="*/ 453779 h 4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84" h="453779">
                <a:moveTo>
                  <a:pt x="485784" y="398361"/>
                </a:moveTo>
                <a:cubicBezTo>
                  <a:pt x="460384" y="264433"/>
                  <a:pt x="434984" y="130506"/>
                  <a:pt x="361093" y="65852"/>
                </a:cubicBezTo>
                <a:cubicBezTo>
                  <a:pt x="287202" y="1198"/>
                  <a:pt x="102474" y="-12657"/>
                  <a:pt x="42438" y="10434"/>
                </a:cubicBezTo>
                <a:cubicBezTo>
                  <a:pt x="-17598" y="33525"/>
                  <a:pt x="5493" y="130506"/>
                  <a:pt x="875" y="204397"/>
                </a:cubicBezTo>
                <a:cubicBezTo>
                  <a:pt x="-3743" y="278288"/>
                  <a:pt x="11265" y="452624"/>
                  <a:pt x="14729" y="45377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527460" y="2072965"/>
            <a:ext cx="4453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5401" y="2029121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CaM</a:t>
            </a:r>
            <a:r>
              <a:rPr lang="en-US" dirty="0" smtClean="0"/>
              <a:t> binding domain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21730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Catalytic domain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76118" y="996487"/>
            <a:ext cx="271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Autoinhibitory</a:t>
            </a:r>
            <a:r>
              <a:rPr lang="en-US" dirty="0" smtClean="0"/>
              <a:t> domain blocks catalytic activity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09108" y="3986771"/>
            <a:ext cx="185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Association domain allows </a:t>
            </a:r>
            <a:r>
              <a:rPr lang="en-US" dirty="0" err="1" smtClean="0"/>
              <a:t>multimerization</a:t>
            </a:r>
            <a:endParaRPr lang="en-US" dirty="0"/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236538" y="1863507"/>
            <a:ext cx="2887662" cy="2676525"/>
            <a:chOff x="739" y="967"/>
            <a:chExt cx="1819" cy="1686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489" y="967"/>
              <a:ext cx="402" cy="391"/>
            </a:xfrm>
            <a:custGeom>
              <a:avLst/>
              <a:gdLst>
                <a:gd name="T0" fmla="*/ 7 w 21600"/>
                <a:gd name="T1" fmla="*/ 4 h 21600"/>
                <a:gd name="T2" fmla="*/ 4 w 21600"/>
                <a:gd name="T3" fmla="*/ 7 h 21600"/>
                <a:gd name="T4" fmla="*/ 1 w 21600"/>
                <a:gd name="T5" fmla="*/ 4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75 h 21600"/>
                <a:gd name="T14" fmla="*/ 17087 w 21600"/>
                <a:gd name="T15" fmla="*/ 17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 rot="1695675">
              <a:off x="1854" y="1075"/>
              <a:ext cx="451" cy="391"/>
            </a:xfrm>
            <a:custGeom>
              <a:avLst/>
              <a:gdLst>
                <a:gd name="T0" fmla="*/ 8 w 21600"/>
                <a:gd name="T1" fmla="*/ 4 h 21600"/>
                <a:gd name="T2" fmla="*/ 5 w 21600"/>
                <a:gd name="T3" fmla="*/ 7 h 21600"/>
                <a:gd name="T4" fmla="*/ 1 w 21600"/>
                <a:gd name="T5" fmla="*/ 4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2 w 21600"/>
                <a:gd name="T13" fmla="*/ 4475 h 21600"/>
                <a:gd name="T14" fmla="*/ 17098 w 21600"/>
                <a:gd name="T15" fmla="*/ 17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 rot="4383452">
              <a:off x="2115" y="1388"/>
              <a:ext cx="495" cy="391"/>
            </a:xfrm>
            <a:custGeom>
              <a:avLst/>
              <a:gdLst>
                <a:gd name="T0" fmla="*/ 10 w 21600"/>
                <a:gd name="T1" fmla="*/ 4 h 21600"/>
                <a:gd name="T2" fmla="*/ 6 w 21600"/>
                <a:gd name="T3" fmla="*/ 7 h 21600"/>
                <a:gd name="T4" fmla="*/ 1 w 21600"/>
                <a:gd name="T5" fmla="*/ 4 h 21600"/>
                <a:gd name="T6" fmla="*/ 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5 w 21600"/>
                <a:gd name="T13" fmla="*/ 4475 h 21600"/>
                <a:gd name="T14" fmla="*/ 17105 w 21600"/>
                <a:gd name="T15" fmla="*/ 17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 rot="6493110">
              <a:off x="2103" y="1831"/>
              <a:ext cx="402" cy="391"/>
            </a:xfrm>
            <a:custGeom>
              <a:avLst/>
              <a:gdLst>
                <a:gd name="T0" fmla="*/ 7 w 21600"/>
                <a:gd name="T1" fmla="*/ 4 h 21600"/>
                <a:gd name="T2" fmla="*/ 4 w 21600"/>
                <a:gd name="T3" fmla="*/ 7 h 21600"/>
                <a:gd name="T4" fmla="*/ 1 w 21600"/>
                <a:gd name="T5" fmla="*/ 4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75 h 21600"/>
                <a:gd name="T14" fmla="*/ 17087 w 21600"/>
                <a:gd name="T15" fmla="*/ 17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 rot="8680453">
              <a:off x="1872" y="2144"/>
              <a:ext cx="402" cy="391"/>
            </a:xfrm>
            <a:custGeom>
              <a:avLst/>
              <a:gdLst>
                <a:gd name="T0" fmla="*/ 7 w 21600"/>
                <a:gd name="T1" fmla="*/ 4 h 21600"/>
                <a:gd name="T2" fmla="*/ 4 w 21600"/>
                <a:gd name="T3" fmla="*/ 7 h 21600"/>
                <a:gd name="T4" fmla="*/ 1 w 21600"/>
                <a:gd name="T5" fmla="*/ 4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75 h 21600"/>
                <a:gd name="T14" fmla="*/ 17087 w 21600"/>
                <a:gd name="T15" fmla="*/ 17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 rot="10675605">
              <a:off x="1511" y="2262"/>
              <a:ext cx="402" cy="391"/>
            </a:xfrm>
            <a:custGeom>
              <a:avLst/>
              <a:gdLst>
                <a:gd name="T0" fmla="*/ 7 w 21600"/>
                <a:gd name="T1" fmla="*/ 4 h 21600"/>
                <a:gd name="T2" fmla="*/ 4 w 21600"/>
                <a:gd name="T3" fmla="*/ 7 h 21600"/>
                <a:gd name="T4" fmla="*/ 1 w 21600"/>
                <a:gd name="T5" fmla="*/ 4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75 h 21600"/>
                <a:gd name="T14" fmla="*/ 17087 w 21600"/>
                <a:gd name="T15" fmla="*/ 17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 rot="-8908375">
              <a:off x="1139" y="2195"/>
              <a:ext cx="402" cy="391"/>
            </a:xfrm>
            <a:custGeom>
              <a:avLst/>
              <a:gdLst>
                <a:gd name="T0" fmla="*/ 7 w 21600"/>
                <a:gd name="T1" fmla="*/ 4 h 21600"/>
                <a:gd name="T2" fmla="*/ 4 w 21600"/>
                <a:gd name="T3" fmla="*/ 7 h 21600"/>
                <a:gd name="T4" fmla="*/ 1 w 21600"/>
                <a:gd name="T5" fmla="*/ 4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75 h 21600"/>
                <a:gd name="T14" fmla="*/ 17087 w 21600"/>
                <a:gd name="T15" fmla="*/ 17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auto">
            <a:xfrm rot="-6886971">
              <a:off x="869" y="1955"/>
              <a:ext cx="402" cy="377"/>
            </a:xfrm>
            <a:custGeom>
              <a:avLst/>
              <a:gdLst>
                <a:gd name="T0" fmla="*/ 7 w 21600"/>
                <a:gd name="T1" fmla="*/ 3 h 21600"/>
                <a:gd name="T2" fmla="*/ 4 w 21600"/>
                <a:gd name="T3" fmla="*/ 7 h 21600"/>
                <a:gd name="T4" fmla="*/ 1 w 21600"/>
                <a:gd name="T5" fmla="*/ 3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526 h 21600"/>
                <a:gd name="T14" fmla="*/ 17087 w 21600"/>
                <a:gd name="T15" fmla="*/ 1707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 rot="-2016563">
              <a:off x="1128" y="1053"/>
              <a:ext cx="402" cy="391"/>
            </a:xfrm>
            <a:custGeom>
              <a:avLst/>
              <a:gdLst>
                <a:gd name="T0" fmla="*/ 7 w 21600"/>
                <a:gd name="T1" fmla="*/ 4 h 21600"/>
                <a:gd name="T2" fmla="*/ 4 w 21600"/>
                <a:gd name="T3" fmla="*/ 7 h 21600"/>
                <a:gd name="T4" fmla="*/ 1 w 21600"/>
                <a:gd name="T5" fmla="*/ 4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75 h 21600"/>
                <a:gd name="T14" fmla="*/ 17087 w 21600"/>
                <a:gd name="T15" fmla="*/ 17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 rot="-5145094">
              <a:off x="734" y="1606"/>
              <a:ext cx="402" cy="391"/>
            </a:xfrm>
            <a:custGeom>
              <a:avLst/>
              <a:gdLst>
                <a:gd name="T0" fmla="*/ 7 w 21600"/>
                <a:gd name="T1" fmla="*/ 4 h 21600"/>
                <a:gd name="T2" fmla="*/ 4 w 21600"/>
                <a:gd name="T3" fmla="*/ 7 h 21600"/>
                <a:gd name="T4" fmla="*/ 1 w 21600"/>
                <a:gd name="T5" fmla="*/ 4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75 h 21600"/>
                <a:gd name="T14" fmla="*/ 17087 w 21600"/>
                <a:gd name="T15" fmla="*/ 17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 rot="-3293258">
              <a:off x="851" y="1279"/>
              <a:ext cx="402" cy="391"/>
            </a:xfrm>
            <a:custGeom>
              <a:avLst/>
              <a:gdLst>
                <a:gd name="T0" fmla="*/ 7 w 21600"/>
                <a:gd name="T1" fmla="*/ 4 h 21600"/>
                <a:gd name="T2" fmla="*/ 4 w 21600"/>
                <a:gd name="T3" fmla="*/ 7 h 21600"/>
                <a:gd name="T4" fmla="*/ 1 w 21600"/>
                <a:gd name="T5" fmla="*/ 4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75 h 21600"/>
                <a:gd name="T14" fmla="*/ 17087 w 21600"/>
                <a:gd name="T15" fmla="*/ 17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latin typeface="Calibri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14545" y="4763869"/>
            <a:ext cx="301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big complex of several identical subunits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115534" y="1863507"/>
            <a:ext cx="2218466" cy="481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67934" y="3190199"/>
            <a:ext cx="2831241" cy="852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CaM</a:t>
            </a:r>
            <a:r>
              <a:rPr lang="en-US" dirty="0" smtClean="0"/>
              <a:t> binding relieves </a:t>
            </a:r>
            <a:r>
              <a:rPr lang="en-US" dirty="0" err="1" smtClean="0"/>
              <a:t>autoinhibition</a:t>
            </a:r>
            <a:r>
              <a:rPr lang="en-US" dirty="0" smtClean="0"/>
              <a:t> and activates catalytic domain</a:t>
            </a:r>
            <a:endParaRPr lang="en-US" dirty="0"/>
          </a:p>
        </p:txBody>
      </p:sp>
      <p:sp>
        <p:nvSpPr>
          <p:cNvPr id="3" name="Oval 18"/>
          <p:cNvSpPr>
            <a:spLocks noChangeArrowheads="1"/>
          </p:cNvSpPr>
          <p:nvPr/>
        </p:nvSpPr>
        <p:spPr bwMode="auto">
          <a:xfrm>
            <a:off x="2674938" y="1809318"/>
            <a:ext cx="784225" cy="517525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>
                <a:latin typeface="Calibri" pitchFamily="34" charset="0"/>
              </a:rPr>
              <a:t>Ca-CaM</a:t>
            </a:r>
          </a:p>
        </p:txBody>
      </p:sp>
      <p:sp>
        <p:nvSpPr>
          <p:cNvPr id="4" name="Line 22"/>
          <p:cNvSpPr>
            <a:spLocks noChangeShapeType="1"/>
          </p:cNvSpPr>
          <p:nvPr/>
        </p:nvSpPr>
        <p:spPr bwMode="auto">
          <a:xfrm>
            <a:off x="4178300" y="3060268"/>
            <a:ext cx="760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23"/>
          <p:cNvSpPr>
            <a:spLocks noChangeArrowheads="1"/>
          </p:cNvSpPr>
          <p:nvPr/>
        </p:nvSpPr>
        <p:spPr bwMode="auto">
          <a:xfrm>
            <a:off x="5018088" y="2312556"/>
            <a:ext cx="784225" cy="517525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>
                <a:latin typeface="Calibri" pitchFamily="34" charset="0"/>
              </a:rPr>
              <a:t>Ca-CaM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32000" y="3388881"/>
            <a:ext cx="2082800" cy="1220787"/>
          </a:xfrm>
          <a:custGeom>
            <a:avLst/>
            <a:gdLst>
              <a:gd name="T0" fmla="*/ 175731413 w 21600"/>
              <a:gd name="T1" fmla="*/ 34498199 h 21600"/>
              <a:gd name="T2" fmla="*/ 100417947 w 21600"/>
              <a:gd name="T3" fmla="*/ 68996398 h 21600"/>
              <a:gd name="T4" fmla="*/ 25104487 w 21600"/>
              <a:gd name="T5" fmla="*/ 34498199 h 21600"/>
              <a:gd name="T6" fmla="*/ 1004179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latin typeface="Calibri" pitchFamily="34" charset="0"/>
              </a:rPr>
              <a:t>AD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698750" y="2869768"/>
            <a:ext cx="742950" cy="523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latin typeface="Calibri" pitchFamily="34" charset="0"/>
              </a:rPr>
              <a:t>AID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3414713" y="2869768"/>
            <a:ext cx="692150" cy="5238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latin typeface="Calibri" pitchFamily="34" charset="0"/>
              </a:rPr>
              <a:t>CD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2035175" y="2879293"/>
            <a:ext cx="692150" cy="5143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latin typeface="Calibri" pitchFamily="34" charset="0"/>
              </a:rPr>
              <a:t>CBD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048250" y="3353956"/>
            <a:ext cx="2082800" cy="1220787"/>
          </a:xfrm>
          <a:custGeom>
            <a:avLst/>
            <a:gdLst>
              <a:gd name="T0" fmla="*/ 175731413 w 21600"/>
              <a:gd name="T1" fmla="*/ 34498199 h 21600"/>
              <a:gd name="T2" fmla="*/ 100417947 w 21600"/>
              <a:gd name="T3" fmla="*/ 68996398 h 21600"/>
              <a:gd name="T4" fmla="*/ 25104487 w 21600"/>
              <a:gd name="T5" fmla="*/ 34498199 h 21600"/>
              <a:gd name="T6" fmla="*/ 1004179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latin typeface="Calibri" pitchFamily="34" charset="0"/>
              </a:rPr>
              <a:t>AD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15000" y="2834843"/>
            <a:ext cx="742950" cy="523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latin typeface="Calibri" pitchFamily="34" charset="0"/>
              </a:rPr>
              <a:t>AID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6430963" y="2834843"/>
            <a:ext cx="692150" cy="5238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latin typeface="Calibri" pitchFamily="34" charset="0"/>
              </a:rPr>
              <a:t>CD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5051425" y="2844368"/>
            <a:ext cx="692150" cy="5143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latin typeface="Calibri" pitchFamily="34" charset="0"/>
              </a:rPr>
              <a:t>CBD</a:t>
            </a:r>
          </a:p>
        </p:txBody>
      </p:sp>
      <p:sp>
        <p:nvSpPr>
          <p:cNvPr id="14" name="Multiply 13"/>
          <p:cNvSpPr/>
          <p:nvPr/>
        </p:nvSpPr>
        <p:spPr>
          <a:xfrm>
            <a:off x="5667375" y="2560205"/>
            <a:ext cx="838200" cy="1143000"/>
          </a:xfrm>
          <a:prstGeom prst="mathMultiply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131050" y="2312556"/>
            <a:ext cx="103188" cy="3758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250258" y="2698534"/>
            <a:ext cx="369742" cy="1807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250258" y="3131705"/>
            <a:ext cx="369742" cy="598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4238" y="3347750"/>
            <a:ext cx="385762" cy="2336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858000" y="2286650"/>
            <a:ext cx="0" cy="3615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6457950" y="2286650"/>
            <a:ext cx="171450" cy="3945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Cells maintain big Ca</a:t>
            </a:r>
            <a:r>
              <a:rPr lang="en-US" baseline="30000" dirty="0" smtClean="0"/>
              <a:t>2+ </a:t>
            </a:r>
            <a:r>
              <a:rPr lang="en-US" dirty="0" smtClean="0"/>
              <a:t>gradients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105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Pumps maintain the gradients using ATP</a:t>
            </a:r>
          </a:p>
          <a:p>
            <a:pPr lvl="1"/>
            <a:r>
              <a:rPr lang="en-US" dirty="0" smtClean="0"/>
              <a:t>SERCA pumps Ca</a:t>
            </a:r>
            <a:r>
              <a:rPr lang="en-US" baseline="30000" dirty="0" smtClean="0"/>
              <a:t>2+</a:t>
            </a:r>
            <a:r>
              <a:rPr lang="en-US" dirty="0" smtClean="0"/>
              <a:t> into ER</a:t>
            </a:r>
          </a:p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channels allow Ca</a:t>
            </a:r>
            <a:r>
              <a:rPr lang="en-US" baseline="30000" dirty="0" smtClean="0"/>
              <a:t>2+</a:t>
            </a:r>
            <a:r>
              <a:rPr lang="en-US" dirty="0" smtClean="0"/>
              <a:t> to flow down its concentration gradient into the cytosol</a:t>
            </a:r>
          </a:p>
          <a:p>
            <a:r>
              <a:rPr lang="en-US" dirty="0" smtClean="0"/>
              <a:t>Channels don’t use ATP, but it took ATP to establish the gradient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9600" y="2590800"/>
            <a:ext cx="2590800" cy="3429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90600" y="3962400"/>
            <a:ext cx="1828800" cy="18669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4900" y="4731603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ER</a:t>
            </a:r>
          </a:p>
          <a:p>
            <a:pPr algn="ctr"/>
            <a:r>
              <a:rPr lang="en-US" sz="2400" b="1" dirty="0" smtClean="0"/>
              <a:t>HIGH Ca</a:t>
            </a:r>
            <a:r>
              <a:rPr lang="en-US" sz="2400" b="1" baseline="30000" dirty="0" smtClean="0"/>
              <a:t>2+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04900" y="28956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cytosol</a:t>
            </a:r>
          </a:p>
          <a:p>
            <a:pPr algn="ctr"/>
            <a:r>
              <a:rPr lang="en-US" sz="2400" b="1" baseline="-25000" dirty="0" smtClean="0"/>
              <a:t>low </a:t>
            </a:r>
            <a:r>
              <a:rPr lang="en-US" sz="2400" b="1" dirty="0" smtClean="0"/>
              <a:t>Ca</a:t>
            </a:r>
            <a:r>
              <a:rPr lang="en-US" sz="2400" b="1" baseline="30000" dirty="0" smtClean="0"/>
              <a:t>2+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5350" y="1600200"/>
            <a:ext cx="20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Extracellular</a:t>
            </a:r>
          </a:p>
          <a:p>
            <a:pPr algn="ctr"/>
            <a:r>
              <a:rPr lang="en-US" sz="2400" b="1" dirty="0" smtClean="0"/>
              <a:t>HIGH Ca</a:t>
            </a:r>
            <a:r>
              <a:rPr lang="en-US" sz="2400" b="1" baseline="30000" dirty="0" smtClean="0"/>
              <a:t>2+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81000" y="6102720"/>
            <a:ext cx="228600" cy="41549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15836" y="6102720"/>
            <a:ext cx="228600" cy="4154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3644" y="614888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pump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40125" y="614888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channel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00350" y="2936542"/>
            <a:ext cx="228600" cy="4154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62200" y="4004102"/>
            <a:ext cx="228600" cy="4154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590800" y="2743200"/>
            <a:ext cx="609600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33600" y="3733800"/>
            <a:ext cx="713509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066800" y="4080302"/>
            <a:ext cx="228600" cy="41549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50962" y="3103349"/>
            <a:ext cx="228600" cy="41549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95300" y="2853898"/>
            <a:ext cx="609600" cy="7275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5350" y="3962400"/>
            <a:ext cx="704850" cy="7692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581480"/>
            <a:ext cx="658812" cy="44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CaMPKII</a:t>
            </a:r>
            <a:r>
              <a:rPr lang="en-US" dirty="0" smtClean="0"/>
              <a:t> subunits can activate each other by </a:t>
            </a:r>
            <a:r>
              <a:rPr lang="en-US" dirty="0" err="1" smtClean="0"/>
              <a:t>autophosphorylation</a:t>
            </a:r>
            <a:endParaRPr lang="en-US" dirty="0"/>
          </a:p>
        </p:txBody>
      </p:sp>
      <p:sp>
        <p:nvSpPr>
          <p:cNvPr id="3" name="AutoShape 17"/>
          <p:cNvSpPr>
            <a:spLocks noChangeArrowheads="1"/>
          </p:cNvSpPr>
          <p:nvPr/>
        </p:nvSpPr>
        <p:spPr bwMode="auto">
          <a:xfrm>
            <a:off x="2470843" y="2289969"/>
            <a:ext cx="708025" cy="447675"/>
          </a:xfrm>
          <a:prstGeom prst="up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latin typeface="Calibri" pitchFamily="34" charset="0"/>
            </a:endParaRP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1672330" y="1648619"/>
            <a:ext cx="2690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alibri" pitchFamily="34" charset="0"/>
              </a:rPr>
              <a:t>substrate phosphorylation</a:t>
            </a: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 rot="1628669">
            <a:off x="3566218" y="2791619"/>
            <a:ext cx="1357312" cy="673100"/>
          </a:xfrm>
          <a:custGeom>
            <a:avLst/>
            <a:gdLst>
              <a:gd name="T0" fmla="*/ 42632793 w 21600"/>
              <a:gd name="T1" fmla="*/ 0 h 21600"/>
              <a:gd name="T2" fmla="*/ 10659172 w 21600"/>
              <a:gd name="T3" fmla="*/ 10487584 h 21600"/>
              <a:gd name="T4" fmla="*/ 42632793 w 21600"/>
              <a:gd name="T5" fmla="*/ 5243792 h 21600"/>
              <a:gd name="T6" fmla="*/ 95932672 w 21600"/>
              <a:gd name="T7" fmla="*/ 10487584 h 21600"/>
              <a:gd name="T8" fmla="*/ 74614336 w 21600"/>
              <a:gd name="T9" fmla="*/ 15731374 h 21600"/>
              <a:gd name="T10" fmla="*/ 53295920 w 21600"/>
              <a:gd name="T11" fmla="*/ 1048758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latin typeface="Calibri" pitchFamily="34" charset="0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3263005" y="2401094"/>
            <a:ext cx="2398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alibri" pitchFamily="34" charset="0"/>
              </a:rPr>
              <a:t>autophosphorylation</a:t>
            </a: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607243" y="3245644"/>
            <a:ext cx="2082800" cy="1739900"/>
            <a:chOff x="5598011" y="3582945"/>
            <a:chExt cx="2082800" cy="1739738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5598011" y="4101895"/>
              <a:ext cx="2082800" cy="1220788"/>
            </a:xfrm>
            <a:custGeom>
              <a:avLst/>
              <a:gdLst>
                <a:gd name="T0" fmla="*/ 175731413 w 21600"/>
                <a:gd name="T1" fmla="*/ 34498227 h 21600"/>
                <a:gd name="T2" fmla="*/ 100417947 w 21600"/>
                <a:gd name="T3" fmla="*/ 68996454 h 21600"/>
                <a:gd name="T4" fmla="*/ 25104487 w 21600"/>
                <a:gd name="T5" fmla="*/ 34498227 h 21600"/>
                <a:gd name="T6" fmla="*/ 1004179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latin typeface="Calibri" pitchFamily="34" charset="0"/>
                </a:rPr>
                <a:t>AD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264761" y="3582945"/>
              <a:ext cx="742950" cy="52371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latin typeface="Calibri" pitchFamily="34" charset="0"/>
                </a:rPr>
                <a:t>AID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980723" y="3582945"/>
              <a:ext cx="692150" cy="52371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latin typeface="Calibri" pitchFamily="34" charset="0"/>
                </a:rPr>
                <a:t>CD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601186" y="3592275"/>
              <a:ext cx="692150" cy="514383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latin typeface="Calibri" pitchFamily="34" charset="0"/>
                </a:rPr>
                <a:t>CBD</a:t>
              </a:r>
            </a:p>
          </p:txBody>
        </p:sp>
      </p:grpSp>
      <p:grpSp>
        <p:nvGrpSpPr>
          <p:cNvPr id="12" name="Group 26"/>
          <p:cNvGrpSpPr>
            <a:grpSpLocks/>
          </p:cNvGrpSpPr>
          <p:nvPr/>
        </p:nvGrpSpPr>
        <p:grpSpPr bwMode="auto">
          <a:xfrm rot="2607324">
            <a:off x="3270943" y="3921919"/>
            <a:ext cx="2082800" cy="1739900"/>
            <a:chOff x="5598011" y="3582945"/>
            <a:chExt cx="2082800" cy="1739738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5598011" y="4101895"/>
              <a:ext cx="2082800" cy="1220788"/>
            </a:xfrm>
            <a:custGeom>
              <a:avLst/>
              <a:gdLst>
                <a:gd name="T0" fmla="*/ 175731413 w 21600"/>
                <a:gd name="T1" fmla="*/ 34498227 h 21600"/>
                <a:gd name="T2" fmla="*/ 100417947 w 21600"/>
                <a:gd name="T3" fmla="*/ 68996454 h 21600"/>
                <a:gd name="T4" fmla="*/ 25104487 w 21600"/>
                <a:gd name="T5" fmla="*/ 34498227 h 21600"/>
                <a:gd name="T6" fmla="*/ 1004179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latin typeface="Calibri" pitchFamily="34" charset="0"/>
                </a:rPr>
                <a:t>AD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264761" y="3582945"/>
              <a:ext cx="742950" cy="52371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latin typeface="Calibri" pitchFamily="34" charset="0"/>
                </a:rPr>
                <a:t>AID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6980723" y="3582945"/>
              <a:ext cx="692150" cy="52371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latin typeface="Calibri" pitchFamily="34" charset="0"/>
                </a:rPr>
                <a:t>CD</a:t>
              </a: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5601186" y="3592275"/>
              <a:ext cx="692150" cy="514383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1">
                  <a:latin typeface="Calibri" pitchFamily="34" charset="0"/>
                </a:rPr>
                <a:t>CBD</a:t>
              </a:r>
            </a:p>
          </p:txBody>
        </p:sp>
      </p:grp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1540568" y="2728119"/>
            <a:ext cx="784225" cy="517525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>
                <a:latin typeface="Calibri" pitchFamily="34" charset="0"/>
              </a:rPr>
              <a:t>Ca-CaM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4833043" y="3972719"/>
            <a:ext cx="293687" cy="2079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b="1">
                <a:latin typeface="Calibri" pitchFamily="34" charset="0"/>
              </a:rPr>
              <a:t>p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5660887" y="4346206"/>
            <a:ext cx="708025" cy="447675"/>
          </a:xfrm>
          <a:prstGeom prst="up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scene3d>
            <a:camera prst="orthographicFront">
              <a:rot lat="0" lon="0" rev="180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latin typeface="Calibri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368195" y="4180681"/>
            <a:ext cx="2690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alibri" pitchFamily="34" charset="0"/>
              </a:rPr>
              <a:t>substrate phosphorylation</a:t>
            </a:r>
          </a:p>
        </p:txBody>
      </p:sp>
    </p:spTree>
    <p:extLst>
      <p:ext uri="{BB962C8B-B14F-4D97-AF65-F5344CB8AC3E}">
        <p14:creationId xmlns:p14="http://schemas.microsoft.com/office/powerpoint/2010/main" val="1761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Phosphorylated </a:t>
            </a:r>
            <a:r>
              <a:rPr lang="en-US" dirty="0" err="1" smtClean="0"/>
              <a:t>CaMPKII</a:t>
            </a:r>
            <a:r>
              <a:rPr lang="en-US" dirty="0" smtClean="0"/>
              <a:t> subunits can stay active after Ca</a:t>
            </a:r>
            <a:r>
              <a:rPr lang="en-US" baseline="30000" dirty="0" smtClean="0"/>
              <a:t>2+</a:t>
            </a:r>
            <a:r>
              <a:rPr lang="en-US" dirty="0" smtClean="0"/>
              <a:t> transient ends - memory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8822"/>
            <a:ext cx="3505200" cy="259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ultiply 3"/>
          <p:cNvSpPr/>
          <p:nvPr/>
        </p:nvSpPr>
        <p:spPr>
          <a:xfrm>
            <a:off x="228600" y="1417205"/>
            <a:ext cx="838200" cy="1143000"/>
          </a:xfrm>
          <a:prstGeom prst="mathMultiply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7412037" y="3442710"/>
            <a:ext cx="536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5207000" y="2382260"/>
            <a:ext cx="1087437" cy="1055688"/>
            <a:chOff x="814" y="2643"/>
            <a:chExt cx="685" cy="665"/>
          </a:xfrm>
        </p:grpSpPr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1152" y="2653"/>
              <a:ext cx="0" cy="6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H="1">
              <a:off x="1161" y="2643"/>
              <a:ext cx="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814" y="3308"/>
              <a:ext cx="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Line 16"/>
          <p:cNvSpPr>
            <a:spLocks noChangeShapeType="1"/>
          </p:cNvSpPr>
          <p:nvPr/>
        </p:nvSpPr>
        <p:spPr bwMode="auto">
          <a:xfrm flipV="1">
            <a:off x="4997450" y="2050473"/>
            <a:ext cx="0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6273800" y="2374323"/>
            <a:ext cx="1157287" cy="1087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6573045" y="2145868"/>
            <a:ext cx="379412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6216650" y="3590348"/>
            <a:ext cx="122713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5749925" y="2369560"/>
            <a:ext cx="519112" cy="107473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5" descr="Light upward diagonal"/>
          <p:cNvSpPr>
            <a:spLocks noChangeArrowheads="1"/>
          </p:cNvSpPr>
          <p:nvPr/>
        </p:nvSpPr>
        <p:spPr bwMode="auto">
          <a:xfrm>
            <a:off x="6248400" y="2369560"/>
            <a:ext cx="1181100" cy="1074738"/>
          </a:xfrm>
          <a:prstGeom prst="rtTriangl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6952457" y="1766904"/>
            <a:ext cx="21794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Long decay as </a:t>
            </a:r>
            <a:r>
              <a:rPr lang="en-US" altLang="en-US" dirty="0" err="1" smtClean="0"/>
              <a:t>autophosphorylation</a:t>
            </a:r>
            <a:r>
              <a:rPr lang="en-US" altLang="en-US" dirty="0" smtClean="0"/>
              <a:t> is removed</a:t>
            </a:r>
            <a:endParaRPr lang="en-US" altLang="en-US" dirty="0"/>
          </a:p>
        </p:txBody>
      </p: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6297614" y="4153910"/>
            <a:ext cx="550862" cy="1035050"/>
            <a:chOff x="1501" y="2661"/>
            <a:chExt cx="347" cy="652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 flipV="1">
              <a:off x="1501" y="2661"/>
              <a:ext cx="0" cy="6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H="1">
              <a:off x="1510" y="3311"/>
              <a:ext cx="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6"/>
          <p:cNvGrpSpPr>
            <a:grpSpLocks/>
          </p:cNvGrpSpPr>
          <p:nvPr/>
        </p:nvGrpSpPr>
        <p:grpSpPr bwMode="auto">
          <a:xfrm>
            <a:off x="5207001" y="4125335"/>
            <a:ext cx="1087438" cy="1055688"/>
            <a:chOff x="814" y="2643"/>
            <a:chExt cx="685" cy="665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V="1">
              <a:off x="1152" y="2653"/>
              <a:ext cx="0" cy="6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H="1">
              <a:off x="1161" y="2643"/>
              <a:ext cx="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H="1">
              <a:off x="814" y="3308"/>
              <a:ext cx="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4962526" y="3828473"/>
            <a:ext cx="0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 rot="10800000">
            <a:off x="4494213" y="3048000"/>
            <a:ext cx="458787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cytosol calcium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 rot="10800000">
            <a:off x="4570412" y="1057274"/>
            <a:ext cx="458788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err="1"/>
              <a:t>CaMKII</a:t>
            </a:r>
            <a:r>
              <a:rPr lang="en-US" altLang="en-US" dirty="0"/>
              <a:t> activity</a:t>
            </a:r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 flipH="1">
            <a:off x="6026944" y="1866900"/>
            <a:ext cx="0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919771" y="1171159"/>
            <a:ext cx="21794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 smtClean="0"/>
              <a:t>CaM</a:t>
            </a:r>
            <a:r>
              <a:rPr lang="en-US" altLang="en-US" dirty="0" smtClean="0"/>
              <a:t> binding and activation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30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69937"/>
          </a:xfrm>
        </p:spPr>
        <p:txBody>
          <a:bodyPr/>
          <a:lstStyle/>
          <a:p>
            <a:pPr defTabSz="457200"/>
            <a:r>
              <a:rPr lang="en-US" altLang="en-US" sz="3200"/>
              <a:t>CaMPKII and signal decoding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4294967295"/>
          </p:nvPr>
        </p:nvSpPr>
        <p:spPr>
          <a:xfrm>
            <a:off x="0" y="1044575"/>
            <a:ext cx="9144000" cy="5813425"/>
          </a:xfrm>
        </p:spPr>
        <p:txBody>
          <a:bodyPr/>
          <a:lstStyle/>
          <a:p>
            <a:pPr defTabSz="457200"/>
            <a:r>
              <a:rPr lang="en-US" altLang="en-US" sz="2400"/>
              <a:t>CaM-PK II is sensitive to the spacing of the calcium spikes.</a:t>
            </a:r>
          </a:p>
          <a:p>
            <a:pPr defTabSz="457200">
              <a:buFontTx/>
              <a:buNone/>
            </a:pPr>
            <a:endParaRPr lang="en-US" altLang="en-US" sz="2400"/>
          </a:p>
          <a:p>
            <a:pPr defTabSz="457200"/>
            <a:r>
              <a:rPr lang="en-US" altLang="en-US" sz="2400"/>
              <a:t>If a second burst of calcium were to hit the cell faster than the decay period, then the effect on CaMPKII would be cumulative.</a:t>
            </a:r>
          </a:p>
        </p:txBody>
      </p:sp>
      <p:pic>
        <p:nvPicPr>
          <p:cNvPr id="94212" name="Picture 2" descr="1542"/>
          <p:cNvPicPr>
            <a:picLocks noChangeAspect="1" noChangeArrowheads="1"/>
          </p:cNvPicPr>
          <p:nvPr/>
        </p:nvPicPr>
        <p:blipFill>
          <a:blip r:embed="rId2">
            <a:lum bright="6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3551238"/>
            <a:ext cx="4953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8123238" y="620553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12-15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7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Calcineurin</a:t>
            </a:r>
            <a:r>
              <a:rPr lang="en-US" dirty="0" smtClean="0"/>
              <a:t> – a </a:t>
            </a:r>
            <a:r>
              <a:rPr lang="en-US" dirty="0" err="1" smtClean="0"/>
              <a:t>CaM</a:t>
            </a:r>
            <a:r>
              <a:rPr lang="en-US" dirty="0" smtClean="0"/>
              <a:t>-dependent phosphatase</a:t>
            </a:r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4953000" y="1795463"/>
            <a:ext cx="4038600" cy="4525963"/>
          </a:xfrm>
        </p:spPr>
        <p:txBody>
          <a:bodyPr/>
          <a:lstStyle/>
          <a:p>
            <a:r>
              <a:rPr lang="en-US" dirty="0" err="1" smtClean="0"/>
              <a:t>CaM</a:t>
            </a:r>
            <a:r>
              <a:rPr lang="en-US" dirty="0" smtClean="0"/>
              <a:t> binding activates phosphatase</a:t>
            </a:r>
          </a:p>
          <a:p>
            <a:r>
              <a:rPr lang="en-US" dirty="0" err="1" smtClean="0"/>
              <a:t>Calcineurin</a:t>
            </a:r>
            <a:r>
              <a:rPr lang="en-US" dirty="0" smtClean="0"/>
              <a:t> dephosphorylates and activates NFAT, an inflammatory TF</a:t>
            </a:r>
            <a:endParaRPr lang="en-US" dirty="0"/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1524000" y="3509963"/>
            <a:ext cx="2892425" cy="1900237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600200" y="4191000"/>
            <a:ext cx="990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i="1">
                <a:solidFill>
                  <a:srgbClr val="000000"/>
                </a:solidFill>
                <a:cs typeface="Arial" charset="0"/>
              </a:rPr>
              <a:t>nucleus</a:t>
            </a: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415925" y="2832100"/>
            <a:ext cx="1336675" cy="2921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Calcineurin</a:t>
            </a: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381000" y="3622675"/>
            <a:ext cx="754063" cy="346075"/>
          </a:xfrm>
          <a:prstGeom prst="ellipse">
            <a:avLst/>
          </a:prstGeom>
          <a:solidFill>
            <a:srgbClr val="99CC00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NFAT</a:t>
            </a:r>
          </a:p>
        </p:txBody>
      </p:sp>
      <p:sp>
        <p:nvSpPr>
          <p:cNvPr id="24" name="Arc 12"/>
          <p:cNvSpPr>
            <a:spLocks/>
          </p:cNvSpPr>
          <p:nvPr/>
        </p:nvSpPr>
        <p:spPr bwMode="auto">
          <a:xfrm rot="18682999">
            <a:off x="1007269" y="3231357"/>
            <a:ext cx="892175" cy="446087"/>
          </a:xfrm>
          <a:custGeom>
            <a:avLst/>
            <a:gdLst>
              <a:gd name="T0" fmla="*/ 0 w 21600"/>
              <a:gd name="T1" fmla="*/ 0 h 22866"/>
              <a:gd name="T2" fmla="*/ 891769 w 21600"/>
              <a:gd name="T3" fmla="*/ 446749 h 22866"/>
              <a:gd name="T4" fmla="*/ 0 w 21600"/>
              <a:gd name="T5" fmla="*/ 422014 h 22866"/>
              <a:gd name="T6" fmla="*/ 0 60000 65536"/>
              <a:gd name="T7" fmla="*/ 0 60000 65536"/>
              <a:gd name="T8" fmla="*/ 0 60000 65536"/>
              <a:gd name="T9" fmla="*/ 0 w 21600"/>
              <a:gd name="T10" fmla="*/ 0 h 22866"/>
              <a:gd name="T11" fmla="*/ 21600 w 21600"/>
              <a:gd name="T12" fmla="*/ 22866 h 228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86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22"/>
                  <a:pt x="21587" y="22444"/>
                  <a:pt x="21562" y="22865"/>
                </a:cubicBezTo>
              </a:path>
              <a:path w="21600" h="2286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22"/>
                  <a:pt x="21587" y="22444"/>
                  <a:pt x="21562" y="22865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566738" y="3933825"/>
            <a:ext cx="228600" cy="25717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</a:t>
            </a:r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1905000" y="3159125"/>
            <a:ext cx="754063" cy="346075"/>
          </a:xfrm>
          <a:prstGeom prst="ellipse">
            <a:avLst/>
          </a:prstGeom>
          <a:solidFill>
            <a:srgbClr val="99CC00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NFAT</a:t>
            </a:r>
          </a:p>
        </p:txBody>
      </p:sp>
      <p:sp>
        <p:nvSpPr>
          <p:cNvPr id="27" name="Arc 17"/>
          <p:cNvSpPr>
            <a:spLocks/>
          </p:cNvSpPr>
          <p:nvPr/>
        </p:nvSpPr>
        <p:spPr bwMode="auto">
          <a:xfrm rot="2482998">
            <a:off x="2341563" y="3541713"/>
            <a:ext cx="428625" cy="382587"/>
          </a:xfrm>
          <a:custGeom>
            <a:avLst/>
            <a:gdLst>
              <a:gd name="T0" fmla="*/ 0 w 11895"/>
              <a:gd name="T1" fmla="*/ 0 h 21600"/>
              <a:gd name="T2" fmla="*/ 428444 w 11895"/>
              <a:gd name="T3" fmla="*/ 63368 h 21600"/>
              <a:gd name="T4" fmla="*/ 0 w 11895"/>
              <a:gd name="T5" fmla="*/ 383406 h 21600"/>
              <a:gd name="T6" fmla="*/ 0 60000 65536"/>
              <a:gd name="T7" fmla="*/ 0 60000 65536"/>
              <a:gd name="T8" fmla="*/ 0 60000 65536"/>
              <a:gd name="T9" fmla="*/ 0 w 11895"/>
              <a:gd name="T10" fmla="*/ 0 h 21600"/>
              <a:gd name="T11" fmla="*/ 11895 w 1189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95" h="21600" fill="none" extrusionOk="0">
                <a:moveTo>
                  <a:pt x="-1" y="0"/>
                </a:moveTo>
                <a:cubicBezTo>
                  <a:pt x="4228" y="0"/>
                  <a:pt x="8364" y="1241"/>
                  <a:pt x="11894" y="3570"/>
                </a:cubicBezTo>
              </a:path>
              <a:path w="11895" h="21600" stroke="0" extrusionOk="0">
                <a:moveTo>
                  <a:pt x="-1" y="0"/>
                </a:moveTo>
                <a:cubicBezTo>
                  <a:pt x="4228" y="0"/>
                  <a:pt x="8364" y="1241"/>
                  <a:pt x="11894" y="357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048000" y="4876800"/>
            <a:ext cx="857250" cy="2286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IL-2</a:t>
            </a: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2181225" y="4886325"/>
            <a:ext cx="866775" cy="219075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3403600" y="4735513"/>
            <a:ext cx="558800" cy="141287"/>
            <a:chOff x="534" y="2771"/>
            <a:chExt cx="514" cy="143"/>
          </a:xfrm>
        </p:grpSpPr>
        <p:sp>
          <p:nvSpPr>
            <p:cNvPr id="31" name="Line 20"/>
            <p:cNvSpPr>
              <a:spLocks noChangeShapeType="1"/>
            </p:cNvSpPr>
            <p:nvPr/>
          </p:nvSpPr>
          <p:spPr bwMode="auto">
            <a:xfrm flipV="1">
              <a:off x="557" y="2773"/>
              <a:ext cx="1" cy="1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534" y="2771"/>
              <a:ext cx="51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2679700" y="4606925"/>
            <a:ext cx="596900" cy="346075"/>
          </a:xfrm>
          <a:prstGeom prst="ellipse">
            <a:avLst/>
          </a:prstGeom>
          <a:solidFill>
            <a:srgbClr val="99CC00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NFAT</a:t>
            </a:r>
          </a:p>
        </p:txBody>
      </p:sp>
      <p:sp>
        <p:nvSpPr>
          <p:cNvPr id="34" name="Oval 33"/>
          <p:cNvSpPr/>
          <p:nvPr/>
        </p:nvSpPr>
        <p:spPr>
          <a:xfrm>
            <a:off x="76200" y="1676400"/>
            <a:ext cx="4648200" cy="4267200"/>
          </a:xfrm>
          <a:prstGeom prst="ellipse">
            <a:avLst/>
          </a:prstGeom>
          <a:noFill/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981200" y="1795463"/>
            <a:ext cx="990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i="1">
                <a:solidFill>
                  <a:srgbClr val="000000"/>
                </a:solidFill>
                <a:cs typeface="Arial" charset="0"/>
              </a:rPr>
              <a:t>cytosol</a:t>
            </a: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762000" y="2473325"/>
            <a:ext cx="982663" cy="346075"/>
          </a:xfrm>
          <a:prstGeom prst="ellipse">
            <a:avLst/>
          </a:prstGeom>
          <a:solidFill>
            <a:srgbClr val="00B050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Ca/CaM</a:t>
            </a:r>
          </a:p>
        </p:txBody>
      </p:sp>
    </p:spTree>
    <p:extLst>
      <p:ext uri="{BB962C8B-B14F-4D97-AF65-F5344CB8AC3E}">
        <p14:creationId xmlns:p14="http://schemas.microsoft.com/office/powerpoint/2010/main" val="40496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3252631" y="3552411"/>
            <a:ext cx="784225" cy="517525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 b="1" dirty="0" err="1">
                <a:solidFill>
                  <a:schemeClr val="bg1"/>
                </a:solidFill>
                <a:latin typeface="Calibri" pitchFamily="34" charset="0"/>
              </a:rPr>
              <a:t>Ca-CaM</a:t>
            </a:r>
            <a:endParaRPr lang="en-US" alt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CaM</a:t>
            </a:r>
            <a:r>
              <a:rPr lang="en-US" dirty="0" smtClean="0"/>
              <a:t> activates a </a:t>
            </a:r>
            <a:r>
              <a:rPr lang="en-US" dirty="0" err="1" smtClean="0"/>
              <a:t>Ras</a:t>
            </a:r>
            <a:r>
              <a:rPr lang="en-US" dirty="0" smtClean="0"/>
              <a:t> GEF, promoting </a:t>
            </a:r>
            <a:r>
              <a:rPr lang="en-US" dirty="0" err="1" smtClean="0"/>
              <a:t>Ras</a:t>
            </a:r>
            <a:r>
              <a:rPr lang="en-US" dirty="0" smtClean="0"/>
              <a:t> activation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71600" y="2245434"/>
            <a:ext cx="1750380" cy="1100297"/>
            <a:chOff x="1371600" y="2404903"/>
            <a:chExt cx="1750380" cy="1100297"/>
          </a:xfrm>
        </p:grpSpPr>
        <p:sp>
          <p:nvSpPr>
            <p:cNvPr id="4" name="Oval 3"/>
            <p:cNvSpPr/>
            <p:nvPr/>
          </p:nvSpPr>
          <p:spPr>
            <a:xfrm>
              <a:off x="1600200" y="2571223"/>
              <a:ext cx="1521780" cy="933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811193"/>
              <a:ext cx="795748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5"/>
            <p:cNvSpPr/>
            <p:nvPr/>
          </p:nvSpPr>
          <p:spPr>
            <a:xfrm>
              <a:off x="2057400" y="2404903"/>
              <a:ext cx="26889" cy="213064"/>
            </a:xfrm>
            <a:custGeom>
              <a:avLst/>
              <a:gdLst>
                <a:gd name="connsiteX0" fmla="*/ 26889 w 26889"/>
                <a:gd name="connsiteY0" fmla="*/ 213064 h 213064"/>
                <a:gd name="connsiteX1" fmla="*/ 18012 w 26889"/>
                <a:gd name="connsiteY1" fmla="*/ 133165 h 213064"/>
                <a:gd name="connsiteX2" fmla="*/ 256 w 26889"/>
                <a:gd name="connsiteY2" fmla="*/ 44388 h 213064"/>
                <a:gd name="connsiteX3" fmla="*/ 9134 w 26889"/>
                <a:gd name="connsiteY3" fmla="*/ 0 h 21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89" h="213064">
                  <a:moveTo>
                    <a:pt x="26889" y="213064"/>
                  </a:moveTo>
                  <a:cubicBezTo>
                    <a:pt x="24670" y="187171"/>
                    <a:pt x="22451" y="161278"/>
                    <a:pt x="18012" y="133165"/>
                  </a:cubicBezTo>
                  <a:cubicBezTo>
                    <a:pt x="13573" y="105052"/>
                    <a:pt x="1736" y="66582"/>
                    <a:pt x="256" y="44388"/>
                  </a:cubicBezTo>
                  <a:cubicBezTo>
                    <a:pt x="-1224" y="22194"/>
                    <a:pt x="3955" y="11097"/>
                    <a:pt x="9134" y="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>
            <a:off x="148701" y="2351966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061658" y="2192702"/>
            <a:ext cx="1902780" cy="1096406"/>
            <a:chOff x="5410200" y="2352171"/>
            <a:chExt cx="1902780" cy="1096406"/>
          </a:xfrm>
        </p:grpSpPr>
        <p:sp>
          <p:nvSpPr>
            <p:cNvPr id="9" name="Freeform 8"/>
            <p:cNvSpPr/>
            <p:nvPr/>
          </p:nvSpPr>
          <p:spPr>
            <a:xfrm>
              <a:off x="6373427" y="2352171"/>
              <a:ext cx="26889" cy="213064"/>
            </a:xfrm>
            <a:custGeom>
              <a:avLst/>
              <a:gdLst>
                <a:gd name="connsiteX0" fmla="*/ 26889 w 26889"/>
                <a:gd name="connsiteY0" fmla="*/ 213064 h 213064"/>
                <a:gd name="connsiteX1" fmla="*/ 18012 w 26889"/>
                <a:gd name="connsiteY1" fmla="*/ 133165 h 213064"/>
                <a:gd name="connsiteX2" fmla="*/ 256 w 26889"/>
                <a:gd name="connsiteY2" fmla="*/ 44388 h 213064"/>
                <a:gd name="connsiteX3" fmla="*/ 9134 w 26889"/>
                <a:gd name="connsiteY3" fmla="*/ 0 h 21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89" h="213064">
                  <a:moveTo>
                    <a:pt x="26889" y="213064"/>
                  </a:moveTo>
                  <a:cubicBezTo>
                    <a:pt x="24670" y="187171"/>
                    <a:pt x="22451" y="161278"/>
                    <a:pt x="18012" y="133165"/>
                  </a:cubicBezTo>
                  <a:cubicBezTo>
                    <a:pt x="13573" y="105052"/>
                    <a:pt x="1736" y="66582"/>
                    <a:pt x="256" y="44388"/>
                  </a:cubicBezTo>
                  <a:cubicBezTo>
                    <a:pt x="-1224" y="22194"/>
                    <a:pt x="3955" y="11097"/>
                    <a:pt x="9134" y="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791200" y="2514600"/>
              <a:ext cx="1521780" cy="933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651383"/>
              <a:ext cx="907648" cy="67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400800" y="266600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148701" y="2033695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00005" y="2570285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Ras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0956" y="2560509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Ras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04135" y="3154170"/>
            <a:ext cx="1394904" cy="925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46887" y="2623115"/>
            <a:ext cx="1394904" cy="1774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553627" y="5257800"/>
            <a:ext cx="1474988" cy="762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inactive GEF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07971" y="2438400"/>
            <a:ext cx="777536" cy="38716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GAP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12819" y="3358827"/>
            <a:ext cx="777536" cy="38716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GEF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546575" y="4959927"/>
            <a:ext cx="1222899" cy="9144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 err="1">
                <a:solidFill>
                  <a:schemeClr val="bg1"/>
                </a:solidFill>
                <a:latin typeface="Calibri" pitchFamily="34" charset="0"/>
              </a:rPr>
              <a:t>Ca-CaM</a:t>
            </a:r>
            <a:endParaRPr lang="en-US" altLang="en-US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69474" y="4191000"/>
            <a:ext cx="1521647" cy="800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91108" y="4191000"/>
            <a:ext cx="213027" cy="800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partially activates </a:t>
            </a:r>
            <a:r>
              <a:rPr lang="en-US" dirty="0" err="1" smtClean="0"/>
              <a:t>phosphorylase</a:t>
            </a:r>
            <a:r>
              <a:rPr lang="en-US" dirty="0" smtClean="0"/>
              <a:t> kinase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01800" y="4754563"/>
            <a:ext cx="1446213" cy="9429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PK 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35025" y="3830638"/>
            <a:ext cx="989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Calibri" pitchFamily="34" charset="0"/>
              </a:rPr>
              <a:t>cAMP   PKA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768600" y="4130675"/>
            <a:ext cx="1285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latin typeface="Calibri" pitchFamily="34" charset="0"/>
              </a:rPr>
              <a:t>Ca++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77963" y="4572000"/>
            <a:ext cx="234950" cy="22225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3084513" y="4637088"/>
            <a:ext cx="250825" cy="24288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79813" y="4879975"/>
            <a:ext cx="1092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705350" y="4665663"/>
            <a:ext cx="424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alibri" pitchFamily="34" charset="0"/>
              </a:rPr>
              <a:t>Glycogen breakdown for energy 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981199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PK activates glycogen </a:t>
            </a:r>
            <a:r>
              <a:rPr lang="en-US" sz="2400" dirty="0" err="1" smtClean="0"/>
              <a:t>phosphorylase</a:t>
            </a:r>
            <a:r>
              <a:rPr lang="en-US" sz="2400" dirty="0" smtClean="0"/>
              <a:t>, promoting glycogen breakdown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You’ll appreciate this more when talk about glycogen regulation…but it’s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cAMP</a:t>
            </a:r>
            <a:r>
              <a:rPr lang="en-US" sz="2400" dirty="0" smtClean="0"/>
              <a:t>/PKA and Ca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synergistically activate PK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44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pPr defTabSz="457200"/>
            <a:r>
              <a:rPr lang="en-US" altLang="en-US" sz="3200"/>
              <a:t>Crosstalk between pathways-Ca/cAMP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4294967295"/>
          </p:nvPr>
        </p:nvSpPr>
        <p:spPr>
          <a:xfrm>
            <a:off x="3981450" y="1036638"/>
            <a:ext cx="5162550" cy="5821362"/>
          </a:xfrm>
        </p:spPr>
        <p:txBody>
          <a:bodyPr/>
          <a:lstStyle/>
          <a:p>
            <a:pPr defTabSz="457200"/>
            <a:r>
              <a:rPr lang="en-US" altLang="en-US" sz="2400" dirty="0"/>
              <a:t>Many </a:t>
            </a:r>
            <a:r>
              <a:rPr lang="en-US" altLang="en-US" sz="2400" dirty="0" err="1"/>
              <a:t>adenylate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cyclases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phosphodiesterases</a:t>
            </a:r>
            <a:r>
              <a:rPr lang="en-US" altLang="en-US" sz="2400" dirty="0"/>
              <a:t> are </a:t>
            </a:r>
            <a:r>
              <a:rPr lang="en-US" altLang="en-US" sz="2400" dirty="0" err="1"/>
              <a:t>Ca</a:t>
            </a:r>
            <a:r>
              <a:rPr lang="en-US" altLang="en-US" sz="2400" dirty="0"/>
              <a:t>- </a:t>
            </a:r>
            <a:r>
              <a:rPr lang="en-US" altLang="en-US" sz="2400" dirty="0" smtClean="0"/>
              <a:t>dependent</a:t>
            </a:r>
          </a:p>
          <a:p>
            <a:pPr defTabSz="457200"/>
            <a:r>
              <a:rPr lang="en-US" altLang="en-US" sz="2400" dirty="0" smtClean="0"/>
              <a:t>Ca</a:t>
            </a:r>
            <a:r>
              <a:rPr lang="en-US" altLang="en-US" sz="2400" baseline="30000" dirty="0" smtClean="0"/>
              <a:t>2+</a:t>
            </a:r>
            <a:r>
              <a:rPr lang="en-US" altLang="en-US" sz="2400" dirty="0" smtClean="0"/>
              <a:t> transients can control </a:t>
            </a:r>
            <a:r>
              <a:rPr lang="en-US" altLang="en-US" sz="2400" dirty="0" err="1" smtClean="0"/>
              <a:t>cAMP</a:t>
            </a:r>
            <a:r>
              <a:rPr lang="en-US" altLang="en-US" sz="2400" dirty="0" smtClean="0"/>
              <a:t> levels</a:t>
            </a:r>
            <a:endParaRPr lang="en-US" altLang="en-US" sz="2400" dirty="0"/>
          </a:p>
        </p:txBody>
      </p:sp>
      <p:graphicFrame>
        <p:nvGraphicFramePr>
          <p:cNvPr id="112644" name="Object 5"/>
          <p:cNvGraphicFramePr>
            <a:graphicFrameLocks noChangeAspect="1"/>
          </p:cNvGraphicFramePr>
          <p:nvPr/>
        </p:nvGraphicFramePr>
        <p:xfrm>
          <a:off x="0" y="1431925"/>
          <a:ext cx="3981450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Bitmap Image" r:id="rId3" imgW="3982006" imgH="4466667" progId="PBrush">
                  <p:embed/>
                </p:oleObj>
              </mc:Choice>
              <mc:Fallback>
                <p:oleObj name="Bitmap Image" r:id="rId3" imgW="3982006" imgH="44666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31925"/>
                        <a:ext cx="3981450" cy="446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8123238" y="620553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12-25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7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22" y="0"/>
            <a:ext cx="8229600" cy="1143000"/>
          </a:xfrm>
        </p:spPr>
        <p:txBody>
          <a:bodyPr/>
          <a:lstStyle/>
          <a:p>
            <a:r>
              <a:rPr lang="en-US" dirty="0" smtClean="0"/>
              <a:t>Let’s talk data analysis</a:t>
            </a:r>
            <a:endParaRPr lang="en-US" dirty="0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-1592" y="1219200"/>
            <a:ext cx="9145592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7. (25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You study the novel PP1 targeting protein “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clavis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in smooth muscle.  You stimulate smooth muscle samples with the novel drug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chillaxin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(CL) and they relax.   To the CL treated cells, you then add the agent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hyperkinin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(HK) and the smooth muscle contracts.  Next, you repeat the experiment with untreated cells (-), cells stimulated with CL or cells stimulated with CL and then HK (CL-&gt;HK).  You immunoprecipitate myosin light chains and determine levels of A) myosin light chains; B)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clavis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 C) phosphorylated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clavis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 D) PP1 present in the immunoprecipitation.  Incorporating </a:t>
            </a: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all of the results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elucidate the role that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clavis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plays in altering smooth muscle tone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including your top candidate for the kinase that phosphorylates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clavis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642117" y="3200400"/>
            <a:ext cx="4721225" cy="2117725"/>
            <a:chOff x="0" y="0"/>
            <a:chExt cx="49808" cy="22699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0360" y="3855"/>
              <a:ext cx="18346" cy="40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1640" y="4879"/>
              <a:ext cx="4267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7400" y="4879"/>
              <a:ext cx="4266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3160" y="4879"/>
              <a:ext cx="4266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0360" y="8771"/>
              <a:ext cx="18346" cy="40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1640" y="10819"/>
              <a:ext cx="4267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7400" y="10819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3160" y="10819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0360" y="18603"/>
              <a:ext cx="18346" cy="40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1640" y="20651"/>
              <a:ext cx="4267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7400" y="19627"/>
              <a:ext cx="4266" cy="2048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3160" y="20651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0360" y="13687"/>
              <a:ext cx="18346" cy="40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7400" y="15735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49"/>
            <p:cNvSpPr txBox="1">
              <a:spLocks noChangeArrowheads="1"/>
            </p:cNvSpPr>
            <p:nvPr/>
          </p:nvSpPr>
          <p:spPr bwMode="auto">
            <a:xfrm>
              <a:off x="0" y="0"/>
              <a:ext cx="30873" cy="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Addition:        </a:t>
              </a: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     </a:t>
              </a: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  CL-&gt;HK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50"/>
            <p:cNvSpPr txBox="1">
              <a:spLocks noChangeArrowheads="1"/>
            </p:cNvSpPr>
            <p:nvPr/>
          </p:nvSpPr>
          <p:spPr bwMode="auto">
            <a:xfrm>
              <a:off x="30089" y="4684"/>
              <a:ext cx="19719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Myosin Light Chain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51"/>
            <p:cNvSpPr txBox="1">
              <a:spLocks noChangeArrowheads="1"/>
            </p:cNvSpPr>
            <p:nvPr/>
          </p:nvSpPr>
          <p:spPr bwMode="auto">
            <a:xfrm>
              <a:off x="30284" y="9804"/>
              <a:ext cx="7557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Clavis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52"/>
            <p:cNvSpPr txBox="1">
              <a:spLocks noChangeArrowheads="1"/>
            </p:cNvSpPr>
            <p:nvPr/>
          </p:nvSpPr>
          <p:spPr bwMode="auto">
            <a:xfrm>
              <a:off x="30284" y="14209"/>
              <a:ext cx="16602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Phospho-Clavis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53"/>
            <p:cNvSpPr txBox="1">
              <a:spLocks noChangeArrowheads="1"/>
            </p:cNvSpPr>
            <p:nvPr/>
          </p:nvSpPr>
          <p:spPr bwMode="auto">
            <a:xfrm>
              <a:off x="30284" y="19104"/>
              <a:ext cx="5648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PP1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4871" y="5715000"/>
            <a:ext cx="6654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to go through methodically – use </a:t>
            </a:r>
            <a:r>
              <a:rPr lang="en-US" sz="2400" i="1" dirty="0" smtClean="0"/>
              <a:t>all</a:t>
            </a:r>
            <a:r>
              <a:rPr lang="en-US" sz="2400" dirty="0" smtClean="0"/>
              <a:t> the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9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5102225" y="1664208"/>
            <a:ext cx="396557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MLC does not change</a:t>
            </a:r>
          </a:p>
          <a:p>
            <a:pPr lvl="1"/>
            <a:r>
              <a:rPr lang="en-US" dirty="0" smtClean="0"/>
              <a:t>CL and HK do not change MLC expression</a:t>
            </a:r>
          </a:p>
          <a:p>
            <a:r>
              <a:rPr lang="en-US" dirty="0" err="1" smtClean="0"/>
              <a:t>Clavis</a:t>
            </a:r>
            <a:r>
              <a:rPr lang="en-US" dirty="0" smtClean="0"/>
              <a:t> does not change</a:t>
            </a:r>
          </a:p>
          <a:p>
            <a:pPr lvl="1"/>
            <a:r>
              <a:rPr lang="en-US" dirty="0" smtClean="0"/>
              <a:t>CL and HK do not change association of MLC and </a:t>
            </a:r>
            <a:r>
              <a:rPr lang="en-US" dirty="0" err="1" smtClean="0"/>
              <a:t>Clavis</a:t>
            </a:r>
            <a:endParaRPr lang="en-US" dirty="0" smtClean="0"/>
          </a:p>
          <a:p>
            <a:r>
              <a:rPr lang="en-US" dirty="0" smtClean="0"/>
              <a:t>These are loading controls – ensure you’re looking at a system with equal protein input</a:t>
            </a:r>
          </a:p>
          <a:p>
            <a:endParaRPr lang="en-US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81000" y="1905000"/>
            <a:ext cx="4721225" cy="2117725"/>
            <a:chOff x="0" y="0"/>
            <a:chExt cx="49808" cy="22699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10360" y="3855"/>
              <a:ext cx="18346" cy="40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640" y="4879"/>
              <a:ext cx="4267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7400" y="4879"/>
              <a:ext cx="4266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3160" y="4879"/>
              <a:ext cx="4266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360" y="8771"/>
              <a:ext cx="18346" cy="40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640" y="10819"/>
              <a:ext cx="4267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7400" y="10819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3160" y="10819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360" y="18603"/>
              <a:ext cx="18346" cy="40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1640" y="20651"/>
              <a:ext cx="4267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7400" y="19627"/>
              <a:ext cx="4266" cy="2048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3160" y="20651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0360" y="13687"/>
              <a:ext cx="18346" cy="40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7400" y="15735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49"/>
            <p:cNvSpPr txBox="1">
              <a:spLocks noChangeArrowheads="1"/>
            </p:cNvSpPr>
            <p:nvPr/>
          </p:nvSpPr>
          <p:spPr bwMode="auto">
            <a:xfrm>
              <a:off x="0" y="0"/>
              <a:ext cx="30873" cy="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Addition:        </a:t>
              </a: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     </a:t>
              </a: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  CL-&gt;HK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50"/>
            <p:cNvSpPr txBox="1">
              <a:spLocks noChangeArrowheads="1"/>
            </p:cNvSpPr>
            <p:nvPr/>
          </p:nvSpPr>
          <p:spPr bwMode="auto">
            <a:xfrm>
              <a:off x="30089" y="4684"/>
              <a:ext cx="19719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Myosin Light Chain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51"/>
            <p:cNvSpPr txBox="1">
              <a:spLocks noChangeArrowheads="1"/>
            </p:cNvSpPr>
            <p:nvPr/>
          </p:nvSpPr>
          <p:spPr bwMode="auto">
            <a:xfrm>
              <a:off x="30284" y="9804"/>
              <a:ext cx="7557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Clavis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52"/>
            <p:cNvSpPr txBox="1">
              <a:spLocks noChangeArrowheads="1"/>
            </p:cNvSpPr>
            <p:nvPr/>
          </p:nvSpPr>
          <p:spPr bwMode="auto">
            <a:xfrm>
              <a:off x="30284" y="14209"/>
              <a:ext cx="16602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Phospho-Clavis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53"/>
            <p:cNvSpPr txBox="1">
              <a:spLocks noChangeArrowheads="1"/>
            </p:cNvSpPr>
            <p:nvPr/>
          </p:nvSpPr>
          <p:spPr bwMode="auto">
            <a:xfrm>
              <a:off x="30284" y="19104"/>
              <a:ext cx="5648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PP1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9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5102225" y="1664208"/>
            <a:ext cx="358457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CL increases </a:t>
            </a:r>
            <a:r>
              <a:rPr lang="en-US" dirty="0" err="1" smtClean="0"/>
              <a:t>phospho-Clavis</a:t>
            </a:r>
            <a:endParaRPr lang="en-US" dirty="0" smtClean="0"/>
          </a:p>
          <a:p>
            <a:r>
              <a:rPr lang="en-US" dirty="0" smtClean="0"/>
              <a:t>HK reduces </a:t>
            </a:r>
            <a:r>
              <a:rPr lang="en-US" dirty="0" err="1" smtClean="0"/>
              <a:t>phospho-Clavis</a:t>
            </a:r>
            <a:endParaRPr lang="en-US" dirty="0" smtClean="0"/>
          </a:p>
          <a:p>
            <a:r>
              <a:rPr lang="en-US" dirty="0" smtClean="0"/>
              <a:t>Suggests </a:t>
            </a:r>
            <a:r>
              <a:rPr lang="en-US" dirty="0" err="1" smtClean="0"/>
              <a:t>phospho-Clavis</a:t>
            </a:r>
            <a:r>
              <a:rPr lang="en-US" dirty="0" smtClean="0"/>
              <a:t> promotes smooth muscle relaxation</a:t>
            </a:r>
          </a:p>
          <a:p>
            <a:endParaRPr lang="en-US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81000" y="1905000"/>
            <a:ext cx="4721225" cy="2117725"/>
            <a:chOff x="0" y="0"/>
            <a:chExt cx="49808" cy="22699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10360" y="3855"/>
              <a:ext cx="18346" cy="40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640" y="4879"/>
              <a:ext cx="4267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7400" y="4879"/>
              <a:ext cx="4266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3160" y="4879"/>
              <a:ext cx="4266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360" y="8771"/>
              <a:ext cx="18346" cy="40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640" y="10819"/>
              <a:ext cx="4267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7400" y="10819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3160" y="10819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360" y="18603"/>
              <a:ext cx="18346" cy="40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1640" y="20651"/>
              <a:ext cx="4267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7400" y="19627"/>
              <a:ext cx="4266" cy="2048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3160" y="20651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0360" y="13687"/>
              <a:ext cx="18346" cy="40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7400" y="15735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49"/>
            <p:cNvSpPr txBox="1">
              <a:spLocks noChangeArrowheads="1"/>
            </p:cNvSpPr>
            <p:nvPr/>
          </p:nvSpPr>
          <p:spPr bwMode="auto">
            <a:xfrm>
              <a:off x="0" y="0"/>
              <a:ext cx="30873" cy="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Addition:        </a:t>
              </a: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     </a:t>
              </a: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  CL-&gt;HK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50"/>
            <p:cNvSpPr txBox="1">
              <a:spLocks noChangeArrowheads="1"/>
            </p:cNvSpPr>
            <p:nvPr/>
          </p:nvSpPr>
          <p:spPr bwMode="auto">
            <a:xfrm>
              <a:off x="30089" y="4684"/>
              <a:ext cx="19719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Myosin Light Chain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51"/>
            <p:cNvSpPr txBox="1">
              <a:spLocks noChangeArrowheads="1"/>
            </p:cNvSpPr>
            <p:nvPr/>
          </p:nvSpPr>
          <p:spPr bwMode="auto">
            <a:xfrm>
              <a:off x="30284" y="9804"/>
              <a:ext cx="7557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Clavis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52"/>
            <p:cNvSpPr txBox="1">
              <a:spLocks noChangeArrowheads="1"/>
            </p:cNvSpPr>
            <p:nvPr/>
          </p:nvSpPr>
          <p:spPr bwMode="auto">
            <a:xfrm>
              <a:off x="30284" y="14209"/>
              <a:ext cx="16602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Phospho-Clavis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53"/>
            <p:cNvSpPr txBox="1">
              <a:spLocks noChangeArrowheads="1"/>
            </p:cNvSpPr>
            <p:nvPr/>
          </p:nvSpPr>
          <p:spPr bwMode="auto">
            <a:xfrm>
              <a:off x="30284" y="19104"/>
              <a:ext cx="5648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PP1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7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studying calcium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Fura-2</a:t>
            </a:r>
          </a:p>
          <a:p>
            <a:r>
              <a:rPr lang="en-US" dirty="0" smtClean="0"/>
              <a:t>FRET biosensors</a:t>
            </a:r>
          </a:p>
          <a:p>
            <a:r>
              <a:rPr lang="en-US" dirty="0" smtClean="0"/>
              <a:t>EGTA</a:t>
            </a:r>
          </a:p>
          <a:p>
            <a:r>
              <a:rPr lang="en-US" dirty="0" err="1" smtClean="0"/>
              <a:t>Thapsigargen</a:t>
            </a:r>
            <a:r>
              <a:rPr lang="en-US" dirty="0" smtClean="0"/>
              <a:t> (</a:t>
            </a:r>
            <a:r>
              <a:rPr lang="en-US" dirty="0" err="1" smtClean="0"/>
              <a:t>Tg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72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5102225" y="1664208"/>
            <a:ext cx="358457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CL increases PP1 association with MLC</a:t>
            </a:r>
          </a:p>
          <a:p>
            <a:r>
              <a:rPr lang="en-US" dirty="0" smtClean="0"/>
              <a:t>HK reduces PP1 association to baseline</a:t>
            </a:r>
          </a:p>
          <a:p>
            <a:r>
              <a:rPr lang="en-US" dirty="0" smtClean="0"/>
              <a:t>PP1 association correlates with </a:t>
            </a:r>
            <a:r>
              <a:rPr lang="en-US" dirty="0" err="1" smtClean="0"/>
              <a:t>phospho-Clavis</a:t>
            </a:r>
            <a:r>
              <a:rPr lang="en-US" dirty="0" smtClean="0"/>
              <a:t> levels</a:t>
            </a:r>
          </a:p>
          <a:p>
            <a:r>
              <a:rPr lang="en-US" dirty="0" smtClean="0"/>
              <a:t>Possible </a:t>
            </a:r>
            <a:r>
              <a:rPr lang="en-US" dirty="0" err="1" smtClean="0"/>
              <a:t>phospho-Clavis</a:t>
            </a:r>
            <a:r>
              <a:rPr lang="en-US" dirty="0" smtClean="0"/>
              <a:t> recruits PP1</a:t>
            </a:r>
            <a:endParaRPr lang="en-US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81000" y="2628463"/>
            <a:ext cx="4721225" cy="2117725"/>
            <a:chOff x="0" y="0"/>
            <a:chExt cx="49808" cy="22699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10360" y="3855"/>
              <a:ext cx="18346" cy="40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640" y="4879"/>
              <a:ext cx="4267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7400" y="4879"/>
              <a:ext cx="4266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3160" y="4879"/>
              <a:ext cx="4266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360" y="8771"/>
              <a:ext cx="18346" cy="40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640" y="10819"/>
              <a:ext cx="4267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7400" y="10819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3160" y="10819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360" y="18603"/>
              <a:ext cx="18346" cy="40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1640" y="20651"/>
              <a:ext cx="4267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7400" y="19627"/>
              <a:ext cx="4266" cy="2048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3160" y="20651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0360" y="13687"/>
              <a:ext cx="18346" cy="40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7400" y="15735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49"/>
            <p:cNvSpPr txBox="1">
              <a:spLocks noChangeArrowheads="1"/>
            </p:cNvSpPr>
            <p:nvPr/>
          </p:nvSpPr>
          <p:spPr bwMode="auto">
            <a:xfrm>
              <a:off x="0" y="0"/>
              <a:ext cx="30873" cy="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Addition:        </a:t>
              </a: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     </a:t>
              </a: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  CL-&gt;HK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50"/>
            <p:cNvSpPr txBox="1">
              <a:spLocks noChangeArrowheads="1"/>
            </p:cNvSpPr>
            <p:nvPr/>
          </p:nvSpPr>
          <p:spPr bwMode="auto">
            <a:xfrm>
              <a:off x="30089" y="4684"/>
              <a:ext cx="19719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Myosin Light Chain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51"/>
            <p:cNvSpPr txBox="1">
              <a:spLocks noChangeArrowheads="1"/>
            </p:cNvSpPr>
            <p:nvPr/>
          </p:nvSpPr>
          <p:spPr bwMode="auto">
            <a:xfrm>
              <a:off x="30284" y="9804"/>
              <a:ext cx="7557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Clavis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52"/>
            <p:cNvSpPr txBox="1">
              <a:spLocks noChangeArrowheads="1"/>
            </p:cNvSpPr>
            <p:nvPr/>
          </p:nvSpPr>
          <p:spPr bwMode="auto">
            <a:xfrm>
              <a:off x="30284" y="14209"/>
              <a:ext cx="16602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Phospho-Clavis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53"/>
            <p:cNvSpPr txBox="1">
              <a:spLocks noChangeArrowheads="1"/>
            </p:cNvSpPr>
            <p:nvPr/>
          </p:nvSpPr>
          <p:spPr bwMode="auto">
            <a:xfrm>
              <a:off x="30284" y="19104"/>
              <a:ext cx="5648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PP1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1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 smtClean="0"/>
              <a:t>So, the data suggest…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224" y="1371600"/>
            <a:ext cx="3584575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pClavis</a:t>
            </a:r>
            <a:r>
              <a:rPr lang="en-US" dirty="0" smtClean="0"/>
              <a:t> promotes smooth muscle relaxation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pClavis</a:t>
            </a:r>
            <a:r>
              <a:rPr lang="en-US" dirty="0" smtClean="0"/>
              <a:t> increases, more PP1 is recruited to MLC</a:t>
            </a:r>
          </a:p>
          <a:p>
            <a:r>
              <a:rPr lang="en-US" dirty="0" smtClean="0"/>
              <a:t>PP1 promotes smooth muscle relaxation</a:t>
            </a:r>
          </a:p>
          <a:p>
            <a:r>
              <a:rPr lang="en-US" dirty="0" smtClean="0"/>
              <a:t>Model: </a:t>
            </a:r>
            <a:r>
              <a:rPr lang="en-US" dirty="0" err="1" smtClean="0"/>
              <a:t>pClavis</a:t>
            </a:r>
            <a:r>
              <a:rPr lang="en-US" dirty="0" smtClean="0"/>
              <a:t> promotes smooth muscle relaxation by recruiting PP1 to MLC</a:t>
            </a:r>
            <a:endParaRPr lang="en-US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81000" y="2399863"/>
            <a:ext cx="4721225" cy="2117725"/>
            <a:chOff x="0" y="0"/>
            <a:chExt cx="49808" cy="22699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0360" y="3855"/>
              <a:ext cx="18346" cy="40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1640" y="4879"/>
              <a:ext cx="4267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7400" y="4879"/>
              <a:ext cx="4266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3160" y="4879"/>
              <a:ext cx="4266" cy="2049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0360" y="8771"/>
              <a:ext cx="18346" cy="40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1640" y="10819"/>
              <a:ext cx="4267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7400" y="10819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3160" y="10819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0360" y="18603"/>
              <a:ext cx="18346" cy="40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1640" y="20651"/>
              <a:ext cx="4267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7400" y="19627"/>
              <a:ext cx="4266" cy="2048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3160" y="20651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0360" y="13687"/>
              <a:ext cx="18346" cy="40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7400" y="15735"/>
              <a:ext cx="4266" cy="10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49"/>
            <p:cNvSpPr txBox="1">
              <a:spLocks noChangeArrowheads="1"/>
            </p:cNvSpPr>
            <p:nvPr/>
          </p:nvSpPr>
          <p:spPr bwMode="auto">
            <a:xfrm>
              <a:off x="0" y="0"/>
              <a:ext cx="30873" cy="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Addition:        </a:t>
              </a: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     </a:t>
              </a: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  CL-&gt;HK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50"/>
            <p:cNvSpPr txBox="1">
              <a:spLocks noChangeArrowheads="1"/>
            </p:cNvSpPr>
            <p:nvPr/>
          </p:nvSpPr>
          <p:spPr bwMode="auto">
            <a:xfrm>
              <a:off x="30089" y="4684"/>
              <a:ext cx="19719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Myosin Light Chain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51"/>
            <p:cNvSpPr txBox="1">
              <a:spLocks noChangeArrowheads="1"/>
            </p:cNvSpPr>
            <p:nvPr/>
          </p:nvSpPr>
          <p:spPr bwMode="auto">
            <a:xfrm>
              <a:off x="30284" y="9804"/>
              <a:ext cx="7557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Clavis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52"/>
            <p:cNvSpPr txBox="1">
              <a:spLocks noChangeArrowheads="1"/>
            </p:cNvSpPr>
            <p:nvPr/>
          </p:nvSpPr>
          <p:spPr bwMode="auto">
            <a:xfrm>
              <a:off x="30284" y="14209"/>
              <a:ext cx="16602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Phospho-Clavis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53"/>
            <p:cNvSpPr txBox="1">
              <a:spLocks noChangeArrowheads="1"/>
            </p:cNvSpPr>
            <p:nvPr/>
          </p:nvSpPr>
          <p:spPr bwMode="auto">
            <a:xfrm>
              <a:off x="30284" y="19104"/>
              <a:ext cx="5648" cy="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PP1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That’s all, folks!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Fura-2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3200400" cy="4525963"/>
          </a:xfrm>
        </p:spPr>
        <p:txBody>
          <a:bodyPr/>
          <a:lstStyle/>
          <a:p>
            <a:r>
              <a:rPr lang="en-US" dirty="0" smtClean="0"/>
              <a:t>Cytosolic Ca</a:t>
            </a:r>
            <a:r>
              <a:rPr lang="en-US" baseline="30000" dirty="0" smtClean="0"/>
              <a:t>2+</a:t>
            </a:r>
            <a:r>
              <a:rPr lang="en-US" dirty="0" smtClean="0"/>
              <a:t> sensor</a:t>
            </a:r>
          </a:p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binding causes fluorescence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52600"/>
            <a:ext cx="5105400" cy="37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2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FRET biosensors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288473"/>
            <a:ext cx="5324475" cy="540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79637"/>
            <a:ext cx="419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binding brings FRET partners close together and changes wavelength of fluorescence</a:t>
            </a:r>
          </a:p>
          <a:p>
            <a:r>
              <a:rPr lang="en-US" dirty="0" smtClean="0"/>
              <a:t>Can be targeted to intracellular compartments like 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132" y="6927"/>
            <a:ext cx="8229600" cy="1143000"/>
          </a:xfrm>
        </p:spPr>
        <p:txBody>
          <a:bodyPr/>
          <a:lstStyle/>
          <a:p>
            <a:r>
              <a:rPr lang="en-US" dirty="0" smtClean="0"/>
              <a:t>EGTA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/>
          <a:lstStyle/>
          <a:p>
            <a:r>
              <a:rPr lang="en-US" dirty="0" smtClean="0"/>
              <a:t>Calcium </a:t>
            </a:r>
            <a:r>
              <a:rPr lang="en-US" dirty="0" err="1" smtClean="0"/>
              <a:t>chelator</a:t>
            </a:r>
            <a:endParaRPr lang="en-US" dirty="0" smtClean="0"/>
          </a:p>
          <a:p>
            <a:r>
              <a:rPr lang="en-US" dirty="0" smtClean="0"/>
              <a:t>Depletes a solution of Ca</a:t>
            </a:r>
            <a:r>
              <a:rPr lang="en-US" baseline="30000" dirty="0" smtClean="0"/>
              <a:t>2+</a:t>
            </a:r>
          </a:p>
          <a:p>
            <a:r>
              <a:rPr lang="en-US" dirty="0" smtClean="0"/>
              <a:t>Can be used to determine whether Ca</a:t>
            </a:r>
            <a:r>
              <a:rPr lang="en-US" baseline="30000" dirty="0" smtClean="0"/>
              <a:t>2+</a:t>
            </a:r>
            <a:r>
              <a:rPr lang="en-US" dirty="0" smtClean="0"/>
              <a:t> in cytosol comes from inside or outside the cell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5141913" y="1483518"/>
            <a:ext cx="0" cy="4970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5141913" y="6477793"/>
            <a:ext cx="3863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5334001" y="1993106"/>
            <a:ext cx="2863850" cy="1042987"/>
          </a:xfrm>
          <a:custGeom>
            <a:avLst/>
            <a:gdLst>
              <a:gd name="T0" fmla="*/ 0 w 2228"/>
              <a:gd name="T1" fmla="*/ 1215545368 h 690"/>
              <a:gd name="T2" fmla="*/ 431231769 w 2228"/>
              <a:gd name="T3" fmla="*/ 991629743 h 690"/>
              <a:gd name="T4" fmla="*/ 503929567 w 2228"/>
              <a:gd name="T5" fmla="*/ 594064212 h 690"/>
              <a:gd name="T6" fmla="*/ 629499308 w 2228"/>
              <a:gd name="T7" fmla="*/ 319881071 h 690"/>
              <a:gd name="T8" fmla="*/ 736893797 w 2228"/>
              <a:gd name="T9" fmla="*/ 692312041 h 690"/>
              <a:gd name="T10" fmla="*/ 773243339 w 2228"/>
              <a:gd name="T11" fmla="*/ 865961946 h 690"/>
              <a:gd name="T12" fmla="*/ 826113997 w 2228"/>
              <a:gd name="T13" fmla="*/ 966495276 h 690"/>
              <a:gd name="T14" fmla="*/ 933509610 w 2228"/>
              <a:gd name="T15" fmla="*/ 1313794709 h 690"/>
              <a:gd name="T16" fmla="*/ 988031994 w 2228"/>
              <a:gd name="T17" fmla="*/ 1338927663 h 690"/>
              <a:gd name="T18" fmla="*/ 1346565805 w 2228"/>
              <a:gd name="T19" fmla="*/ 1364062130 h 690"/>
              <a:gd name="T20" fmla="*/ 2083459602 w 2228"/>
              <a:gd name="T21" fmla="*/ 1462309959 h 690"/>
              <a:gd name="T22" fmla="*/ 2147483647 w 2228"/>
              <a:gd name="T23" fmla="*/ 1414328039 h 690"/>
              <a:gd name="T24" fmla="*/ 2147483647 w 2228"/>
              <a:gd name="T25" fmla="*/ 1089877572 h 690"/>
              <a:gd name="T26" fmla="*/ 2147483647 w 2228"/>
              <a:gd name="T27" fmla="*/ 644330121 h 690"/>
              <a:gd name="T28" fmla="*/ 2147483647 w 2228"/>
              <a:gd name="T29" fmla="*/ 319881071 h 690"/>
              <a:gd name="T30" fmla="*/ 2147483647 w 2228"/>
              <a:gd name="T31" fmla="*/ 667179086 h 690"/>
              <a:gd name="T32" fmla="*/ 2147483647 w 2228"/>
              <a:gd name="T33" fmla="*/ 1165277947 h 690"/>
              <a:gd name="T34" fmla="*/ 2147483647 w 2228"/>
              <a:gd name="T35" fmla="*/ 1487444425 h 690"/>
              <a:gd name="T36" fmla="*/ 2147483647 w 2228"/>
              <a:gd name="T37" fmla="*/ 1512577379 h 690"/>
              <a:gd name="T38" fmla="*/ 2147483647 w 2228"/>
              <a:gd name="T39" fmla="*/ 1562844800 h 690"/>
              <a:gd name="T40" fmla="*/ 2147483647 w 2228"/>
              <a:gd name="T41" fmla="*/ 1537710334 h 690"/>
              <a:gd name="T42" fmla="*/ 2147483647 w 2228"/>
              <a:gd name="T43" fmla="*/ 1537710334 h 6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28"/>
              <a:gd name="T67" fmla="*/ 0 h 690"/>
              <a:gd name="T68" fmla="*/ 2228 w 2228"/>
              <a:gd name="T69" fmla="*/ 690 h 69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28" h="690">
                <a:moveTo>
                  <a:pt x="0" y="532"/>
                </a:moveTo>
                <a:cubicBezTo>
                  <a:pt x="274" y="517"/>
                  <a:pt x="160" y="570"/>
                  <a:pt x="261" y="434"/>
                </a:cubicBezTo>
                <a:cubicBezTo>
                  <a:pt x="280" y="378"/>
                  <a:pt x="293" y="318"/>
                  <a:pt x="305" y="260"/>
                </a:cubicBezTo>
                <a:cubicBezTo>
                  <a:pt x="318" y="0"/>
                  <a:pt x="277" y="38"/>
                  <a:pt x="381" y="140"/>
                </a:cubicBezTo>
                <a:cubicBezTo>
                  <a:pt x="399" y="198"/>
                  <a:pt x="425" y="246"/>
                  <a:pt x="446" y="303"/>
                </a:cubicBezTo>
                <a:cubicBezTo>
                  <a:pt x="455" y="328"/>
                  <a:pt x="456" y="355"/>
                  <a:pt x="468" y="379"/>
                </a:cubicBezTo>
                <a:cubicBezTo>
                  <a:pt x="476" y="395"/>
                  <a:pt x="491" y="407"/>
                  <a:pt x="500" y="423"/>
                </a:cubicBezTo>
                <a:cubicBezTo>
                  <a:pt x="524" y="466"/>
                  <a:pt x="524" y="542"/>
                  <a:pt x="565" y="575"/>
                </a:cubicBezTo>
                <a:cubicBezTo>
                  <a:pt x="574" y="582"/>
                  <a:pt x="586" y="585"/>
                  <a:pt x="598" y="586"/>
                </a:cubicBezTo>
                <a:cubicBezTo>
                  <a:pt x="670" y="592"/>
                  <a:pt x="743" y="593"/>
                  <a:pt x="815" y="597"/>
                </a:cubicBezTo>
                <a:cubicBezTo>
                  <a:pt x="963" y="618"/>
                  <a:pt x="1112" y="623"/>
                  <a:pt x="1261" y="640"/>
                </a:cubicBezTo>
                <a:cubicBezTo>
                  <a:pt x="1313" y="657"/>
                  <a:pt x="1309" y="634"/>
                  <a:pt x="1359" y="619"/>
                </a:cubicBezTo>
                <a:cubicBezTo>
                  <a:pt x="1372" y="569"/>
                  <a:pt x="1394" y="525"/>
                  <a:pt x="1413" y="477"/>
                </a:cubicBezTo>
                <a:cubicBezTo>
                  <a:pt x="1423" y="409"/>
                  <a:pt x="1447" y="350"/>
                  <a:pt x="1457" y="282"/>
                </a:cubicBezTo>
                <a:cubicBezTo>
                  <a:pt x="1467" y="218"/>
                  <a:pt x="1455" y="177"/>
                  <a:pt x="1511" y="140"/>
                </a:cubicBezTo>
                <a:cubicBezTo>
                  <a:pt x="1544" y="190"/>
                  <a:pt x="1543" y="244"/>
                  <a:pt x="1576" y="292"/>
                </a:cubicBezTo>
                <a:cubicBezTo>
                  <a:pt x="1597" y="376"/>
                  <a:pt x="1649" y="439"/>
                  <a:pt x="1696" y="510"/>
                </a:cubicBezTo>
                <a:cubicBezTo>
                  <a:pt x="1706" y="548"/>
                  <a:pt x="1712" y="644"/>
                  <a:pt x="1761" y="651"/>
                </a:cubicBezTo>
                <a:cubicBezTo>
                  <a:pt x="1822" y="660"/>
                  <a:pt x="1884" y="658"/>
                  <a:pt x="1946" y="662"/>
                </a:cubicBezTo>
                <a:cubicBezTo>
                  <a:pt x="1982" y="669"/>
                  <a:pt x="2018" y="677"/>
                  <a:pt x="2054" y="684"/>
                </a:cubicBezTo>
                <a:cubicBezTo>
                  <a:pt x="2083" y="690"/>
                  <a:pt x="2112" y="675"/>
                  <a:pt x="2141" y="673"/>
                </a:cubicBezTo>
                <a:cubicBezTo>
                  <a:pt x="2170" y="671"/>
                  <a:pt x="2199" y="673"/>
                  <a:pt x="2228" y="6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5265738" y="3753643"/>
            <a:ext cx="3138488" cy="819150"/>
          </a:xfrm>
          <a:custGeom>
            <a:avLst/>
            <a:gdLst>
              <a:gd name="T0" fmla="*/ 0 w 2260"/>
              <a:gd name="T1" fmla="*/ 1055353965 h 570"/>
              <a:gd name="T2" fmla="*/ 628697374 w 2260"/>
              <a:gd name="T3" fmla="*/ 1032634778 h 570"/>
              <a:gd name="T4" fmla="*/ 671125270 w 2260"/>
              <a:gd name="T5" fmla="*/ 966546647 h 570"/>
              <a:gd name="T6" fmla="*/ 690410298 w 2260"/>
              <a:gd name="T7" fmla="*/ 450229258 h 570"/>
              <a:gd name="T8" fmla="*/ 754050926 w 2260"/>
              <a:gd name="T9" fmla="*/ 0 h 570"/>
              <a:gd name="T10" fmla="*/ 817692770 w 2260"/>
              <a:gd name="T11" fmla="*/ 359356730 h 570"/>
              <a:gd name="T12" fmla="*/ 964260096 w 2260"/>
              <a:gd name="T13" fmla="*/ 718714896 h 570"/>
              <a:gd name="T14" fmla="*/ 1089613474 w 2260"/>
              <a:gd name="T15" fmla="*/ 830238708 h 570"/>
              <a:gd name="T16" fmla="*/ 1319107672 w 2260"/>
              <a:gd name="T17" fmla="*/ 898393396 h 570"/>
              <a:gd name="T18" fmla="*/ 1697097074 w 2260"/>
              <a:gd name="T19" fmla="*/ 1055353965 h 570"/>
              <a:gd name="T20" fmla="*/ 2147483647 w 2260"/>
              <a:gd name="T21" fmla="*/ 1100789466 h 570"/>
              <a:gd name="T22" fmla="*/ 2147483647 w 2260"/>
              <a:gd name="T23" fmla="*/ 1123507216 h 570"/>
              <a:gd name="T24" fmla="*/ 2147483647 w 2260"/>
              <a:gd name="T25" fmla="*/ 1146224966 h 570"/>
              <a:gd name="T26" fmla="*/ 2147483647 w 2260"/>
              <a:gd name="T27" fmla="*/ 1166877597 h 570"/>
              <a:gd name="T28" fmla="*/ 2147483647 w 2260"/>
              <a:gd name="T29" fmla="*/ 1100789466 h 570"/>
              <a:gd name="T30" fmla="*/ 2147483647 w 2260"/>
              <a:gd name="T31" fmla="*/ 1009917028 h 570"/>
              <a:gd name="T32" fmla="*/ 2147483647 w 2260"/>
              <a:gd name="T33" fmla="*/ 875675646 h 570"/>
              <a:gd name="T34" fmla="*/ 2147483647 w 2260"/>
              <a:gd name="T35" fmla="*/ 695995709 h 570"/>
              <a:gd name="T36" fmla="*/ 2147483647 w 2260"/>
              <a:gd name="T37" fmla="*/ 629907577 h 570"/>
              <a:gd name="T38" fmla="*/ 2147483647 w 2260"/>
              <a:gd name="T39" fmla="*/ 359356730 h 570"/>
              <a:gd name="T40" fmla="*/ 2147483647 w 2260"/>
              <a:gd name="T41" fmla="*/ 136307984 h 570"/>
              <a:gd name="T42" fmla="*/ 2147483647 w 2260"/>
              <a:gd name="T43" fmla="*/ 202396160 h 570"/>
              <a:gd name="T44" fmla="*/ 2147483647 w 2260"/>
              <a:gd name="T45" fmla="*/ 313921229 h 570"/>
              <a:gd name="T46" fmla="*/ 2147483647 w 2260"/>
              <a:gd name="T47" fmla="*/ 561754327 h 570"/>
              <a:gd name="T48" fmla="*/ 2147483647 w 2260"/>
              <a:gd name="T49" fmla="*/ 943828896 h 570"/>
              <a:gd name="T50" fmla="*/ 2147483647 w 2260"/>
              <a:gd name="T51" fmla="*/ 1009917028 h 570"/>
              <a:gd name="T52" fmla="*/ 2147483647 w 2260"/>
              <a:gd name="T53" fmla="*/ 1078071716 h 570"/>
              <a:gd name="T54" fmla="*/ 2147483647 w 2260"/>
              <a:gd name="T55" fmla="*/ 1123507216 h 57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260"/>
              <a:gd name="T85" fmla="*/ 0 h 570"/>
              <a:gd name="T86" fmla="*/ 2260 w 2260"/>
              <a:gd name="T87" fmla="*/ 570 h 57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260" h="570">
                <a:moveTo>
                  <a:pt x="0" y="511"/>
                </a:moveTo>
                <a:cubicBezTo>
                  <a:pt x="109" y="507"/>
                  <a:pt x="218" y="513"/>
                  <a:pt x="326" y="500"/>
                </a:cubicBezTo>
                <a:cubicBezTo>
                  <a:pt x="339" y="498"/>
                  <a:pt x="347" y="481"/>
                  <a:pt x="348" y="468"/>
                </a:cubicBezTo>
                <a:cubicBezTo>
                  <a:pt x="357" y="385"/>
                  <a:pt x="352" y="301"/>
                  <a:pt x="358" y="218"/>
                </a:cubicBezTo>
                <a:cubicBezTo>
                  <a:pt x="363" y="147"/>
                  <a:pt x="382" y="71"/>
                  <a:pt x="391" y="0"/>
                </a:cubicBezTo>
                <a:cubicBezTo>
                  <a:pt x="399" y="59"/>
                  <a:pt x="405" y="118"/>
                  <a:pt x="424" y="174"/>
                </a:cubicBezTo>
                <a:cubicBezTo>
                  <a:pt x="437" y="261"/>
                  <a:pt x="433" y="292"/>
                  <a:pt x="500" y="348"/>
                </a:cubicBezTo>
                <a:cubicBezTo>
                  <a:pt x="527" y="371"/>
                  <a:pt x="531" y="390"/>
                  <a:pt x="565" y="402"/>
                </a:cubicBezTo>
                <a:cubicBezTo>
                  <a:pt x="611" y="419"/>
                  <a:pt x="640" y="406"/>
                  <a:pt x="684" y="435"/>
                </a:cubicBezTo>
                <a:cubicBezTo>
                  <a:pt x="750" y="479"/>
                  <a:pt x="802" y="505"/>
                  <a:pt x="880" y="511"/>
                </a:cubicBezTo>
                <a:cubicBezTo>
                  <a:pt x="992" y="520"/>
                  <a:pt x="1105" y="525"/>
                  <a:pt x="1217" y="533"/>
                </a:cubicBezTo>
                <a:cubicBezTo>
                  <a:pt x="1268" y="536"/>
                  <a:pt x="1369" y="544"/>
                  <a:pt x="1369" y="544"/>
                </a:cubicBezTo>
                <a:cubicBezTo>
                  <a:pt x="1387" y="548"/>
                  <a:pt x="1406" y="551"/>
                  <a:pt x="1424" y="555"/>
                </a:cubicBezTo>
                <a:cubicBezTo>
                  <a:pt x="1435" y="558"/>
                  <a:pt x="1446" y="570"/>
                  <a:pt x="1456" y="565"/>
                </a:cubicBezTo>
                <a:cubicBezTo>
                  <a:pt x="1466" y="560"/>
                  <a:pt x="1464" y="544"/>
                  <a:pt x="1467" y="533"/>
                </a:cubicBezTo>
                <a:cubicBezTo>
                  <a:pt x="1471" y="518"/>
                  <a:pt x="1475" y="504"/>
                  <a:pt x="1478" y="489"/>
                </a:cubicBezTo>
                <a:cubicBezTo>
                  <a:pt x="1482" y="467"/>
                  <a:pt x="1483" y="445"/>
                  <a:pt x="1489" y="424"/>
                </a:cubicBezTo>
                <a:cubicBezTo>
                  <a:pt x="1497" y="394"/>
                  <a:pt x="1511" y="366"/>
                  <a:pt x="1521" y="337"/>
                </a:cubicBezTo>
                <a:cubicBezTo>
                  <a:pt x="1525" y="326"/>
                  <a:pt x="1529" y="316"/>
                  <a:pt x="1532" y="305"/>
                </a:cubicBezTo>
                <a:cubicBezTo>
                  <a:pt x="1545" y="261"/>
                  <a:pt x="1551" y="217"/>
                  <a:pt x="1565" y="174"/>
                </a:cubicBezTo>
                <a:cubicBezTo>
                  <a:pt x="1569" y="138"/>
                  <a:pt x="1566" y="101"/>
                  <a:pt x="1576" y="66"/>
                </a:cubicBezTo>
                <a:cubicBezTo>
                  <a:pt x="1579" y="55"/>
                  <a:pt x="1581" y="88"/>
                  <a:pt x="1587" y="98"/>
                </a:cubicBezTo>
                <a:cubicBezTo>
                  <a:pt x="1599" y="117"/>
                  <a:pt x="1617" y="133"/>
                  <a:pt x="1630" y="152"/>
                </a:cubicBezTo>
                <a:cubicBezTo>
                  <a:pt x="1658" y="195"/>
                  <a:pt x="1685" y="231"/>
                  <a:pt x="1717" y="272"/>
                </a:cubicBezTo>
                <a:cubicBezTo>
                  <a:pt x="1739" y="339"/>
                  <a:pt x="1768" y="423"/>
                  <a:pt x="1836" y="457"/>
                </a:cubicBezTo>
                <a:cubicBezTo>
                  <a:pt x="1892" y="485"/>
                  <a:pt x="1971" y="480"/>
                  <a:pt x="2032" y="489"/>
                </a:cubicBezTo>
                <a:cubicBezTo>
                  <a:pt x="2088" y="508"/>
                  <a:pt x="2097" y="514"/>
                  <a:pt x="2152" y="522"/>
                </a:cubicBezTo>
                <a:cubicBezTo>
                  <a:pt x="2258" y="537"/>
                  <a:pt x="2225" y="509"/>
                  <a:pt x="2260" y="5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5300663" y="5312568"/>
            <a:ext cx="3363913" cy="1047750"/>
          </a:xfrm>
          <a:custGeom>
            <a:avLst/>
            <a:gdLst>
              <a:gd name="T0" fmla="*/ 0 w 2510"/>
              <a:gd name="T1" fmla="*/ 1048924210 h 812"/>
              <a:gd name="T2" fmla="*/ 2147483647 w 2510"/>
              <a:gd name="T3" fmla="*/ 1067237894 h 812"/>
              <a:gd name="T4" fmla="*/ 2147483647 w 2510"/>
              <a:gd name="T5" fmla="*/ 904072816 h 812"/>
              <a:gd name="T6" fmla="*/ 2147483647 w 2510"/>
              <a:gd name="T7" fmla="*/ 740906448 h 812"/>
              <a:gd name="T8" fmla="*/ 2147483647 w 2510"/>
              <a:gd name="T9" fmla="*/ 669313499 h 812"/>
              <a:gd name="T10" fmla="*/ 2147483647 w 2510"/>
              <a:gd name="T11" fmla="*/ 253074211 h 812"/>
              <a:gd name="T12" fmla="*/ 2147483647 w 2510"/>
              <a:gd name="T13" fmla="*/ 143186906 h 812"/>
              <a:gd name="T14" fmla="*/ 2147483647 w 2510"/>
              <a:gd name="T15" fmla="*/ 16649160 h 812"/>
              <a:gd name="T16" fmla="*/ 2147483647 w 2510"/>
              <a:gd name="T17" fmla="*/ 71592808 h 812"/>
              <a:gd name="T18" fmla="*/ 2147483647 w 2510"/>
              <a:gd name="T19" fmla="*/ 234759236 h 812"/>
              <a:gd name="T20" fmla="*/ 2147483647 w 2510"/>
              <a:gd name="T21" fmla="*/ 614369867 h 812"/>
              <a:gd name="T22" fmla="*/ 2147483647 w 2510"/>
              <a:gd name="T23" fmla="*/ 777535106 h 812"/>
              <a:gd name="T24" fmla="*/ 2147483647 w 2510"/>
              <a:gd name="T25" fmla="*/ 975665603 h 812"/>
              <a:gd name="T26" fmla="*/ 2147483647 w 2510"/>
              <a:gd name="T27" fmla="*/ 1157145655 h 8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510"/>
              <a:gd name="T43" fmla="*/ 0 h 812"/>
              <a:gd name="T44" fmla="*/ 2510 w 2510"/>
              <a:gd name="T45" fmla="*/ 812 h 8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510" h="812">
                <a:moveTo>
                  <a:pt x="0" y="630"/>
                </a:moveTo>
                <a:cubicBezTo>
                  <a:pt x="600" y="646"/>
                  <a:pt x="723" y="649"/>
                  <a:pt x="1467" y="641"/>
                </a:cubicBezTo>
                <a:cubicBezTo>
                  <a:pt x="1476" y="622"/>
                  <a:pt x="1506" y="562"/>
                  <a:pt x="1510" y="543"/>
                </a:cubicBezTo>
                <a:cubicBezTo>
                  <a:pt x="1517" y="511"/>
                  <a:pt x="1516" y="477"/>
                  <a:pt x="1521" y="445"/>
                </a:cubicBezTo>
                <a:cubicBezTo>
                  <a:pt x="1523" y="430"/>
                  <a:pt x="1528" y="416"/>
                  <a:pt x="1532" y="402"/>
                </a:cubicBezTo>
                <a:cubicBezTo>
                  <a:pt x="1543" y="319"/>
                  <a:pt x="1558" y="234"/>
                  <a:pt x="1575" y="152"/>
                </a:cubicBezTo>
                <a:cubicBezTo>
                  <a:pt x="1580" y="129"/>
                  <a:pt x="1597" y="86"/>
                  <a:pt x="1597" y="86"/>
                </a:cubicBezTo>
                <a:cubicBezTo>
                  <a:pt x="1601" y="61"/>
                  <a:pt x="1592" y="30"/>
                  <a:pt x="1608" y="10"/>
                </a:cubicBezTo>
                <a:cubicBezTo>
                  <a:pt x="1616" y="0"/>
                  <a:pt x="1626" y="30"/>
                  <a:pt x="1630" y="43"/>
                </a:cubicBezTo>
                <a:cubicBezTo>
                  <a:pt x="1641" y="75"/>
                  <a:pt x="1642" y="109"/>
                  <a:pt x="1651" y="141"/>
                </a:cubicBezTo>
                <a:cubicBezTo>
                  <a:pt x="1672" y="218"/>
                  <a:pt x="1680" y="293"/>
                  <a:pt x="1706" y="369"/>
                </a:cubicBezTo>
                <a:cubicBezTo>
                  <a:pt x="1722" y="415"/>
                  <a:pt x="1716" y="436"/>
                  <a:pt x="1760" y="467"/>
                </a:cubicBezTo>
                <a:cubicBezTo>
                  <a:pt x="1770" y="516"/>
                  <a:pt x="1776" y="545"/>
                  <a:pt x="1804" y="586"/>
                </a:cubicBezTo>
                <a:cubicBezTo>
                  <a:pt x="1873" y="812"/>
                  <a:pt x="2508" y="695"/>
                  <a:pt x="2510" y="69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456238" y="931068"/>
            <a:ext cx="1223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EGTA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953251" y="926306"/>
            <a:ext cx="1223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no EGTA</a:t>
            </a: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5456238" y="1343818"/>
            <a:ext cx="515938" cy="554038"/>
            <a:chOff x="3098" y="466"/>
            <a:chExt cx="325" cy="349"/>
          </a:xfrm>
        </p:grpSpPr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239" y="630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098" y="466"/>
              <a:ext cx="3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b="1"/>
                <a:t>BK</a:t>
              </a: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6918326" y="1321593"/>
            <a:ext cx="515937" cy="554038"/>
            <a:chOff x="3098" y="466"/>
            <a:chExt cx="325" cy="349"/>
          </a:xfrm>
        </p:grpSpPr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3239" y="630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3098" y="466"/>
              <a:ext cx="3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b="1"/>
                <a:t>BK</a:t>
              </a:r>
            </a:p>
          </p:txBody>
        </p:sp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5481638" y="3220243"/>
            <a:ext cx="515938" cy="554038"/>
            <a:chOff x="3098" y="466"/>
            <a:chExt cx="325" cy="349"/>
          </a:xfrm>
        </p:grpSpPr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3239" y="630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3098" y="466"/>
              <a:ext cx="3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b="1"/>
                <a:t>Vsp</a:t>
              </a:r>
            </a:p>
          </p:txBody>
        </p:sp>
      </p:grpSp>
      <p:grpSp>
        <p:nvGrpSpPr>
          <p:cNvPr id="20" name="Group 28"/>
          <p:cNvGrpSpPr>
            <a:grpSpLocks/>
          </p:cNvGrpSpPr>
          <p:nvPr/>
        </p:nvGrpSpPr>
        <p:grpSpPr bwMode="auto">
          <a:xfrm>
            <a:off x="7118351" y="3232943"/>
            <a:ext cx="515937" cy="554038"/>
            <a:chOff x="3098" y="466"/>
            <a:chExt cx="325" cy="349"/>
          </a:xfrm>
        </p:grpSpPr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3239" y="630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3098" y="466"/>
              <a:ext cx="3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b="1"/>
                <a:t>Vsp</a:t>
              </a:r>
            </a:p>
          </p:txBody>
        </p:sp>
      </p:grp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5730876" y="5060156"/>
            <a:ext cx="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5507038" y="4799806"/>
            <a:ext cx="671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/>
              <a:t>EGF</a:t>
            </a: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7367588" y="5055393"/>
            <a:ext cx="31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7143751" y="4795043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/>
              <a:t>EGF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 rot="10800000">
            <a:off x="4606928" y="2178049"/>
            <a:ext cx="458788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fura-2 fluorescence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6094269" y="6453981"/>
            <a:ext cx="2414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3219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Thapsigargen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419600" cy="4525963"/>
          </a:xfrm>
        </p:spPr>
        <p:txBody>
          <a:bodyPr/>
          <a:lstStyle/>
          <a:p>
            <a:r>
              <a:rPr lang="en-US" dirty="0" smtClean="0"/>
              <a:t>Empties ER Ca</a:t>
            </a:r>
            <a:r>
              <a:rPr lang="en-US" baseline="30000" dirty="0" smtClean="0"/>
              <a:t>2+</a:t>
            </a:r>
            <a:r>
              <a:rPr lang="en-US" dirty="0" smtClean="0"/>
              <a:t> stores</a:t>
            </a:r>
          </a:p>
          <a:p>
            <a:r>
              <a:rPr lang="en-US" dirty="0" smtClean="0"/>
              <a:t>Irreversible inhibitor of SERCA pump</a:t>
            </a:r>
          </a:p>
          <a:p>
            <a:r>
              <a:rPr lang="en-US" dirty="0" smtClean="0"/>
              <a:t>Initial addition causes a Ca</a:t>
            </a:r>
            <a:r>
              <a:rPr lang="en-US" baseline="30000" dirty="0" smtClean="0"/>
              <a:t>2+</a:t>
            </a:r>
            <a:r>
              <a:rPr lang="en-US" dirty="0" smtClean="0"/>
              <a:t> transient</a:t>
            </a:r>
          </a:p>
          <a:p>
            <a:r>
              <a:rPr lang="en-US" dirty="0" smtClean="0"/>
              <a:t>But ER can’t refill, so blocks subsequent ER Ca</a:t>
            </a:r>
            <a:r>
              <a:rPr lang="en-US" baseline="30000" dirty="0" smtClean="0"/>
              <a:t>2+</a:t>
            </a:r>
            <a:r>
              <a:rPr lang="en-US" dirty="0" smtClean="0"/>
              <a:t> release</a:t>
            </a:r>
            <a:endParaRPr lang="en-US" dirty="0"/>
          </a:p>
        </p:txBody>
      </p:sp>
      <p:sp>
        <p:nvSpPr>
          <p:cNvPr id="4" name="Line 26"/>
          <p:cNvSpPr>
            <a:spLocks noChangeShapeType="1"/>
          </p:cNvSpPr>
          <p:nvPr/>
        </p:nvSpPr>
        <p:spPr bwMode="auto">
          <a:xfrm flipH="1">
            <a:off x="5275262" y="1879601"/>
            <a:ext cx="15875" cy="293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>
            <a:off x="5275262" y="4795838"/>
            <a:ext cx="3640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6240462" y="4865688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 rot="10800000">
            <a:off x="4660900" y="1636713"/>
            <a:ext cx="458787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fura-2 fluorescence</a:t>
            </a:r>
          </a:p>
        </p:txBody>
      </p:sp>
      <p:sp>
        <p:nvSpPr>
          <p:cNvPr id="8" name="Freeform 30"/>
          <p:cNvSpPr>
            <a:spLocks/>
          </p:cNvSpPr>
          <p:nvPr/>
        </p:nvSpPr>
        <p:spPr bwMode="auto">
          <a:xfrm>
            <a:off x="5411787" y="2328863"/>
            <a:ext cx="1670050" cy="1690688"/>
          </a:xfrm>
          <a:custGeom>
            <a:avLst/>
            <a:gdLst>
              <a:gd name="T0" fmla="*/ 0 w 2131"/>
              <a:gd name="T1" fmla="*/ 2147483647 h 1065"/>
              <a:gd name="T2" fmla="*/ 246975335 w 2131"/>
              <a:gd name="T3" fmla="*/ 2147483647 h 1065"/>
              <a:gd name="T4" fmla="*/ 1562496787 w 2131"/>
              <a:gd name="T5" fmla="*/ 2147483647 h 1065"/>
              <a:gd name="T6" fmla="*/ 1590219291 w 2131"/>
              <a:gd name="T7" fmla="*/ 2147483647 h 1065"/>
              <a:gd name="T8" fmla="*/ 1645662711 w 2131"/>
              <a:gd name="T9" fmla="*/ 2147483647 h 1065"/>
              <a:gd name="T10" fmla="*/ 1862396478 w 2131"/>
              <a:gd name="T11" fmla="*/ 1754029258 h 1065"/>
              <a:gd name="T12" fmla="*/ 1973283319 w 2131"/>
              <a:gd name="T13" fmla="*/ 1260078317 h 1065"/>
              <a:gd name="T14" fmla="*/ 2147483647 w 2131"/>
              <a:gd name="T15" fmla="*/ 438507315 h 1065"/>
              <a:gd name="T16" fmla="*/ 2147483647 w 2131"/>
              <a:gd name="T17" fmla="*/ 246975372 h 1065"/>
              <a:gd name="T18" fmla="*/ 2147483647 w 2131"/>
              <a:gd name="T19" fmla="*/ 83165961 h 1065"/>
              <a:gd name="T20" fmla="*/ 2147483647 w 2131"/>
              <a:gd name="T21" fmla="*/ 0 h 1065"/>
              <a:gd name="T22" fmla="*/ 2147483647 w 2131"/>
              <a:gd name="T23" fmla="*/ 163810973 h 1065"/>
              <a:gd name="T24" fmla="*/ 2147483647 w 2131"/>
              <a:gd name="T25" fmla="*/ 738406653 h 1065"/>
              <a:gd name="T26" fmla="*/ 2147483647 w 2131"/>
              <a:gd name="T27" fmla="*/ 1204634888 h 1065"/>
              <a:gd name="T28" fmla="*/ 2147483647 w 2131"/>
              <a:gd name="T29" fmla="*/ 1396166732 h 1065"/>
              <a:gd name="T30" fmla="*/ 2147483647 w 2131"/>
              <a:gd name="T31" fmla="*/ 1559977656 h 1065"/>
              <a:gd name="T32" fmla="*/ 2147483647 w 2131"/>
              <a:gd name="T33" fmla="*/ 1834674245 h 1065"/>
              <a:gd name="T34" fmla="*/ 2147483647 w 2131"/>
              <a:gd name="T35" fmla="*/ 2053928597 h 1065"/>
              <a:gd name="T36" fmla="*/ 2147483647 w 2131"/>
              <a:gd name="T37" fmla="*/ 2147483647 h 1065"/>
              <a:gd name="T38" fmla="*/ 2147483647 w 2131"/>
              <a:gd name="T39" fmla="*/ 2147483647 h 10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131"/>
              <a:gd name="T61" fmla="*/ 0 h 1065"/>
              <a:gd name="T62" fmla="*/ 2131 w 2131"/>
              <a:gd name="T63" fmla="*/ 1065 h 10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131" h="1065">
                <a:moveTo>
                  <a:pt x="0" y="1065"/>
                </a:moveTo>
                <a:cubicBezTo>
                  <a:pt x="36" y="1053"/>
                  <a:pt x="62" y="1033"/>
                  <a:pt x="98" y="1022"/>
                </a:cubicBezTo>
                <a:cubicBezTo>
                  <a:pt x="277" y="1043"/>
                  <a:pt x="413" y="1062"/>
                  <a:pt x="620" y="1022"/>
                </a:cubicBezTo>
                <a:cubicBezTo>
                  <a:pt x="645" y="1017"/>
                  <a:pt x="624" y="970"/>
                  <a:pt x="631" y="945"/>
                </a:cubicBezTo>
                <a:cubicBezTo>
                  <a:pt x="635" y="929"/>
                  <a:pt x="646" y="916"/>
                  <a:pt x="653" y="902"/>
                </a:cubicBezTo>
                <a:cubicBezTo>
                  <a:pt x="670" y="830"/>
                  <a:pt x="701" y="760"/>
                  <a:pt x="739" y="696"/>
                </a:cubicBezTo>
                <a:cubicBezTo>
                  <a:pt x="749" y="625"/>
                  <a:pt x="769" y="571"/>
                  <a:pt x="783" y="500"/>
                </a:cubicBezTo>
                <a:cubicBezTo>
                  <a:pt x="805" y="391"/>
                  <a:pt x="828" y="281"/>
                  <a:pt x="859" y="174"/>
                </a:cubicBezTo>
                <a:cubicBezTo>
                  <a:pt x="876" y="115"/>
                  <a:pt x="864" y="166"/>
                  <a:pt x="892" y="98"/>
                </a:cubicBezTo>
                <a:cubicBezTo>
                  <a:pt x="894" y="93"/>
                  <a:pt x="909" y="37"/>
                  <a:pt x="913" y="33"/>
                </a:cubicBezTo>
                <a:cubicBezTo>
                  <a:pt x="929" y="13"/>
                  <a:pt x="957" y="7"/>
                  <a:pt x="979" y="0"/>
                </a:cubicBezTo>
                <a:cubicBezTo>
                  <a:pt x="1065" y="10"/>
                  <a:pt x="1087" y="0"/>
                  <a:pt x="1131" y="65"/>
                </a:cubicBezTo>
                <a:cubicBezTo>
                  <a:pt x="1150" y="144"/>
                  <a:pt x="1172" y="225"/>
                  <a:pt x="1218" y="293"/>
                </a:cubicBezTo>
                <a:cubicBezTo>
                  <a:pt x="1238" y="354"/>
                  <a:pt x="1268" y="425"/>
                  <a:pt x="1305" y="478"/>
                </a:cubicBezTo>
                <a:cubicBezTo>
                  <a:pt x="1313" y="503"/>
                  <a:pt x="1314" y="531"/>
                  <a:pt x="1326" y="554"/>
                </a:cubicBezTo>
                <a:cubicBezTo>
                  <a:pt x="1338" y="577"/>
                  <a:pt x="1370" y="619"/>
                  <a:pt x="1370" y="619"/>
                </a:cubicBezTo>
                <a:cubicBezTo>
                  <a:pt x="1383" y="659"/>
                  <a:pt x="1390" y="693"/>
                  <a:pt x="1413" y="728"/>
                </a:cubicBezTo>
                <a:cubicBezTo>
                  <a:pt x="1417" y="748"/>
                  <a:pt x="1424" y="793"/>
                  <a:pt x="1435" y="815"/>
                </a:cubicBezTo>
                <a:cubicBezTo>
                  <a:pt x="1479" y="904"/>
                  <a:pt x="1597" y="924"/>
                  <a:pt x="1685" y="945"/>
                </a:cubicBezTo>
                <a:cubicBezTo>
                  <a:pt x="1819" y="1014"/>
                  <a:pt x="1986" y="989"/>
                  <a:pt x="2131" y="98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>
            <a:off x="5889625" y="1949451"/>
            <a:ext cx="0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5650706" y="1453356"/>
            <a:ext cx="477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 smtClean="0"/>
              <a:t>Tg</a:t>
            </a:r>
            <a:endParaRPr lang="en-US" altLang="en-US" dirty="0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>
            <a:off x="7067550" y="3905251"/>
            <a:ext cx="1712912" cy="30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>
            <a:off x="7334250" y="1985963"/>
            <a:ext cx="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6856412" y="1549401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add hormone</a:t>
            </a:r>
          </a:p>
        </p:txBody>
      </p:sp>
    </p:spTree>
    <p:extLst>
      <p:ext uri="{BB962C8B-B14F-4D97-AF65-F5344CB8AC3E}">
        <p14:creationId xmlns:p14="http://schemas.microsoft.com/office/powerpoint/2010/main" val="35360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491"/>
            <a:ext cx="8229600" cy="1143000"/>
          </a:xfrm>
        </p:spPr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1371600"/>
            <a:ext cx="2819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Red – ER Ca</a:t>
            </a:r>
            <a:r>
              <a:rPr lang="en-US" baseline="30000" dirty="0" smtClean="0"/>
              <a:t>2+</a:t>
            </a:r>
            <a:r>
              <a:rPr lang="en-US" dirty="0" smtClean="0"/>
              <a:t> (FRET biosensor)</a:t>
            </a:r>
          </a:p>
          <a:p>
            <a:r>
              <a:rPr lang="en-US" dirty="0" smtClean="0"/>
              <a:t>Blue – cytosolic Ca</a:t>
            </a:r>
            <a:r>
              <a:rPr lang="en-US" baseline="30000" dirty="0" smtClean="0"/>
              <a:t>2+</a:t>
            </a:r>
            <a:r>
              <a:rPr lang="en-US" dirty="0" smtClean="0"/>
              <a:t> (Fura-2)</a:t>
            </a:r>
          </a:p>
          <a:p>
            <a:r>
              <a:rPr lang="en-US" dirty="0" smtClean="0"/>
              <a:t>Shaded area: EGTA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999" y="1447800"/>
            <a:ext cx="5690755" cy="4724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47800" y="1600200"/>
            <a:ext cx="1371600" cy="32766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1400</Words>
  <Application>Microsoft Office PowerPoint</Application>
  <PresentationFormat>On-screen Show (4:3)</PresentationFormat>
  <Paragraphs>314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Office Theme</vt:lpstr>
      <vt:lpstr>Default Design</vt:lpstr>
      <vt:lpstr>Adobe Photoshop Image</vt:lpstr>
      <vt:lpstr>Bitmap Image</vt:lpstr>
      <vt:lpstr>Calcium signaling</vt:lpstr>
      <vt:lpstr>Ca2+ is an important second messenger</vt:lpstr>
      <vt:lpstr>Cells maintain big Ca2+ gradients </vt:lpstr>
      <vt:lpstr>Tools for studying calcium signaling</vt:lpstr>
      <vt:lpstr>Fura-2</vt:lpstr>
      <vt:lpstr>FRET biosensors</vt:lpstr>
      <vt:lpstr>EGTA</vt:lpstr>
      <vt:lpstr>Thapsigargen</vt:lpstr>
      <vt:lpstr>Putting it together</vt:lpstr>
      <vt:lpstr>Putting it together</vt:lpstr>
      <vt:lpstr>4 important Ca2+ channels</vt:lpstr>
      <vt:lpstr>PowerPoint Presentation</vt:lpstr>
      <vt:lpstr>PowerPoint Presentation</vt:lpstr>
      <vt:lpstr>ROCs and VOCs don’t cause Ca2+ transients alone</vt:lpstr>
      <vt:lpstr>Ryanodine receptors (RyR) allow Ca2+ induced Ca2+ release</vt:lpstr>
      <vt:lpstr>Calcium-induced calcium release</vt:lpstr>
      <vt:lpstr>The last receptor…IP3R</vt:lpstr>
      <vt:lpstr>PLC activation starts with GPCRs that activate Gq</vt:lpstr>
      <vt:lpstr>Gq activates PLC to produce IP3, activating IP3R to release Ca2+</vt:lpstr>
      <vt:lpstr>Ca2+ release from IP3R triggers Ca2+-induced Ca2+ release from RyRs</vt:lpstr>
      <vt:lpstr>GTPγS – a tool to figure out if a G protein is involved in a process</vt:lpstr>
      <vt:lpstr>PowerPoint Presentation</vt:lpstr>
      <vt:lpstr>PLCzeta and fertilization</vt:lpstr>
      <vt:lpstr>Calcium effectors</vt:lpstr>
      <vt:lpstr>PKC is activated by DAG and Ca2+</vt:lpstr>
      <vt:lpstr>Calmodulin (CaM)</vt:lpstr>
      <vt:lpstr>CaM activates MLCK by relieving autoinhibition</vt:lpstr>
      <vt:lpstr>CaMPKII – a CaM regulated protein kinase</vt:lpstr>
      <vt:lpstr>CaM binding relieves autoinhibition and activates catalytic domain</vt:lpstr>
      <vt:lpstr>CaMPKII subunits can activate each other by autophosphorylation</vt:lpstr>
      <vt:lpstr>Phosphorylated CaMPKII subunits can stay active after Ca2+ transient ends - memory</vt:lpstr>
      <vt:lpstr>CaMPKII and signal decoding</vt:lpstr>
      <vt:lpstr>Calcineurin – a CaM-dependent phosphatase</vt:lpstr>
      <vt:lpstr>CaM activates a Ras GEF, promoting Ras activation</vt:lpstr>
      <vt:lpstr>Ca2+ partially activates phosphorylase kinase</vt:lpstr>
      <vt:lpstr>Crosstalk between pathways-Ca/cAMP</vt:lpstr>
      <vt:lpstr>Let’s talk data analysis</vt:lpstr>
      <vt:lpstr>PowerPoint Presentation</vt:lpstr>
      <vt:lpstr>PowerPoint Presentation</vt:lpstr>
      <vt:lpstr>PowerPoint Presentation</vt:lpstr>
      <vt:lpstr>So, the data suggest…</vt:lpstr>
      <vt:lpstr>That’s all, folks!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</dc:creator>
  <cp:lastModifiedBy>Amy</cp:lastModifiedBy>
  <cp:revision>25</cp:revision>
  <dcterms:created xsi:type="dcterms:W3CDTF">2013-10-27T21:42:25Z</dcterms:created>
  <dcterms:modified xsi:type="dcterms:W3CDTF">2013-10-29T19:29:16Z</dcterms:modified>
</cp:coreProperties>
</file>