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sldIdLst>
    <p:sldId id="256" r:id="rId4"/>
    <p:sldId id="262" r:id="rId5"/>
    <p:sldId id="263" r:id="rId6"/>
    <p:sldId id="264" r:id="rId7"/>
    <p:sldId id="283" r:id="rId8"/>
    <p:sldId id="282" r:id="rId9"/>
    <p:sldId id="281" r:id="rId10"/>
    <p:sldId id="284" r:id="rId11"/>
    <p:sldId id="273" r:id="rId12"/>
    <p:sldId id="259" r:id="rId13"/>
    <p:sldId id="293" r:id="rId14"/>
    <p:sldId id="294" r:id="rId15"/>
    <p:sldId id="285" r:id="rId16"/>
    <p:sldId id="286" r:id="rId17"/>
    <p:sldId id="287" r:id="rId18"/>
    <p:sldId id="288" r:id="rId19"/>
    <p:sldId id="289" r:id="rId20"/>
    <p:sldId id="278" r:id="rId21"/>
    <p:sldId id="290" r:id="rId22"/>
    <p:sldId id="291" r:id="rId23"/>
    <p:sldId id="292" r:id="rId24"/>
    <p:sldId id="295" r:id="rId25"/>
    <p:sldId id="296" r:id="rId26"/>
    <p:sldId id="297" r:id="rId27"/>
    <p:sldId id="298" r:id="rId28"/>
    <p:sldId id="261" r:id="rId29"/>
    <p:sldId id="265" r:id="rId30"/>
    <p:sldId id="268" r:id="rId31"/>
    <p:sldId id="266" r:id="rId32"/>
    <p:sldId id="267" r:id="rId33"/>
    <p:sldId id="299" r:id="rId34"/>
    <p:sldId id="300" r:id="rId35"/>
    <p:sldId id="301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8870-80F1-43BD-8568-058B808B1ED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E9154-2532-4BD1-810C-B2E27D51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4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5468" y="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5468" y="868680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 smtClean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5468" y="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5468" y="868680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 smtClean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1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1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1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0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25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8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8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73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2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0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7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3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1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1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48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9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2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870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56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9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75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413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740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22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0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308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4727-6D66-4282-BB54-32AD965B804C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2290-7299-49D9-BB5E-034A757C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3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694E-A967-41DA-B5FA-89663E7972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0867-D857-4037-86D0-B8D5E35409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77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bst.portlandpress.com/bst/029/0001/bst0290001a03.gi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Endo I</a:t>
            </a:r>
          </a:p>
          <a:p>
            <a:r>
              <a:rPr lang="en-US" dirty="0" smtClean="0"/>
              <a:t>Amy Gill, Brandon Boland, Danika Bakke</a:t>
            </a:r>
          </a:p>
          <a:p>
            <a:r>
              <a:rPr lang="en-US" dirty="0" smtClean="0"/>
              <a:t>12/5/13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2. (15 </a:t>
            </a:r>
            <a:r>
              <a:rPr lang="en-US" sz="2800" dirty="0" err="1"/>
              <a:t>pts</a:t>
            </a:r>
            <a:r>
              <a:rPr lang="en-US" sz="2800" dirty="0"/>
              <a:t>) Compared to wild type </a:t>
            </a:r>
            <a:r>
              <a:rPr lang="en-US" sz="2800" dirty="0" err="1"/>
              <a:t>Src</a:t>
            </a:r>
            <a:r>
              <a:rPr lang="en-US" sz="2800" dirty="0"/>
              <a:t>, how would you predict that inhibition of the SH2 domain function on </a:t>
            </a:r>
            <a:r>
              <a:rPr lang="en-US" sz="2800" dirty="0" err="1"/>
              <a:t>Src</a:t>
            </a:r>
            <a:r>
              <a:rPr lang="en-US" sz="2800" dirty="0"/>
              <a:t> affect its: 1) basal activity and 2) increase in activity caused by a hormone?  Why?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2"/>
            <a:ext cx="8229600" cy="3916363"/>
          </a:xfrm>
        </p:spPr>
        <p:txBody>
          <a:bodyPr/>
          <a:lstStyle/>
          <a:p>
            <a:r>
              <a:rPr lang="en-US" dirty="0" smtClean="0"/>
              <a:t>Basal activity increased, since can’t bind the inhibitory </a:t>
            </a:r>
            <a:r>
              <a:rPr lang="en-US" dirty="0" err="1" smtClean="0"/>
              <a:t>pY</a:t>
            </a:r>
            <a:r>
              <a:rPr lang="en-US" dirty="0" smtClean="0"/>
              <a:t> on the C term tail</a:t>
            </a:r>
          </a:p>
          <a:p>
            <a:r>
              <a:rPr lang="en-US" dirty="0" smtClean="0"/>
              <a:t>Degree of stimulation decreased because basal activity is higher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– an RTK ligand that regulates glucose metabolism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Insulin release involves beta cell depolarization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0" y="1828800"/>
            <a:ext cx="3657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Glucose enters cell and is converted to ATP</a:t>
            </a:r>
          </a:p>
          <a:p>
            <a:r>
              <a:rPr lang="en-US" sz="2400" dirty="0" smtClean="0"/>
              <a:t>ATP closes ATP-dependent 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channels</a:t>
            </a:r>
          </a:p>
          <a:p>
            <a:r>
              <a:rPr lang="en-US" sz="2400" dirty="0" smtClean="0"/>
              <a:t>Depolarization (K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trapped)</a:t>
            </a:r>
          </a:p>
          <a:p>
            <a:r>
              <a:rPr lang="en-US" sz="2400" dirty="0" smtClean="0"/>
              <a:t>Increased probability of voltage-dependent 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channels being open</a:t>
            </a:r>
          </a:p>
          <a:p>
            <a:r>
              <a:rPr lang="en-US" sz="2400" dirty="0" smtClean="0"/>
              <a:t>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increases insulin vesicle fusion with the plasma membrane</a:t>
            </a:r>
          </a:p>
          <a:p>
            <a:r>
              <a:rPr lang="en-US" sz="2400" dirty="0" smtClean="0"/>
              <a:t>Insulin is released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1" y="1828800"/>
            <a:ext cx="510051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8458200" y="1913963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229600" y="1908858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</a:t>
            </a:r>
            <a:r>
              <a:rPr lang="en-US" dirty="0" smtClean="0"/>
              <a:t>signaling: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RTK control of </a:t>
            </a:r>
            <a:r>
              <a:rPr lang="en-US" dirty="0" err="1" smtClean="0"/>
              <a:t>mitogenesis</a:t>
            </a:r>
            <a:r>
              <a:rPr lang="en-US" dirty="0" smtClean="0"/>
              <a:t> and metabolism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148701" y="266391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8701" y="2345644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53" y="175075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284677" y="1545243"/>
            <a:ext cx="369888" cy="4110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337" y="112851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27" name="Flowchart: Stored Data 26"/>
          <p:cNvSpPr/>
          <p:nvPr/>
        </p:nvSpPr>
        <p:spPr>
          <a:xfrm>
            <a:off x="3429040" y="2827344"/>
            <a:ext cx="751681" cy="354087"/>
          </a:xfrm>
          <a:prstGeom prst="flowChartOnlineStorag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Shc</a:t>
            </a:r>
            <a:endParaRPr lang="en-US" sz="1600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3276600" y="30043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9" name="Flowchart: Stored Data 28"/>
          <p:cNvSpPr/>
          <p:nvPr/>
        </p:nvSpPr>
        <p:spPr>
          <a:xfrm>
            <a:off x="2438400" y="2984030"/>
            <a:ext cx="931416" cy="345515"/>
          </a:xfrm>
          <a:prstGeom prst="flowChartOnlineStorag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Grb2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1905000" y="3062845"/>
            <a:ext cx="762000" cy="4424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904596"/>
            <a:ext cx="1149614" cy="67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1295400" y="3329465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84129" y="365760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01" y="464412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MAPK cascade</a:t>
            </a:r>
            <a:endParaRPr lang="en-US" sz="2400" i="1" dirty="0"/>
          </a:p>
        </p:txBody>
      </p:sp>
      <p:sp>
        <p:nvSpPr>
          <p:cNvPr id="41" name="Oval 40"/>
          <p:cNvSpPr/>
          <p:nvPr/>
        </p:nvSpPr>
        <p:spPr>
          <a:xfrm>
            <a:off x="844814" y="3962400"/>
            <a:ext cx="7620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Raf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341843" y="450159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20052" y="4806390"/>
            <a:ext cx="889748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MEK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94898" y="533400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894858" y="5638800"/>
            <a:ext cx="848342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ERK</a:t>
            </a:r>
            <a:endParaRPr lang="en-US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256394" y="6082633"/>
            <a:ext cx="611416" cy="242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193" y="6091192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Growth,</a:t>
            </a:r>
          </a:p>
          <a:p>
            <a:r>
              <a:rPr lang="en-US" sz="2000" b="1" dirty="0" smtClean="0"/>
              <a:t>proliferation</a:t>
            </a:r>
            <a:endParaRPr lang="en-US" sz="2000" b="1" dirty="0"/>
          </a:p>
        </p:txBody>
      </p:sp>
      <p:sp>
        <p:nvSpPr>
          <p:cNvPr id="55" name="Flowchart: Stored Data 54"/>
          <p:cNvSpPr/>
          <p:nvPr/>
        </p:nvSpPr>
        <p:spPr>
          <a:xfrm>
            <a:off x="4810959" y="2819480"/>
            <a:ext cx="523081" cy="354087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5029200" y="2699508"/>
            <a:ext cx="9144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PI3K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77000" y="2537043"/>
            <a:ext cx="57099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PIP</a:t>
            </a:r>
            <a:r>
              <a:rPr lang="en-US" b="1" baseline="-25000" dirty="0" smtClean="0"/>
              <a:t>3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019800" y="2904596"/>
            <a:ext cx="376518" cy="94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83927" y="2972849"/>
            <a:ext cx="2141" cy="5945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40084" y="3623967"/>
            <a:ext cx="889748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Akt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6992775" y="357691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302058" y="3142337"/>
            <a:ext cx="546542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9"/>
          <p:cNvSpPr/>
          <p:nvPr/>
        </p:nvSpPr>
        <p:spPr>
          <a:xfrm>
            <a:off x="8018929" y="2193117"/>
            <a:ext cx="685800" cy="1090945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GLUT4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887776" y="1493135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14800" y="1497845"/>
            <a:ext cx="715962" cy="1746250"/>
            <a:chOff x="3759" y="541"/>
            <a:chExt cx="451" cy="1179"/>
          </a:xfrm>
          <a:solidFill>
            <a:schemeClr val="accent6"/>
          </a:solidFill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  <a:grpFill/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  <a:grpFill/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  <a:grpFill/>
          </p:grpSpPr>
          <p:sp>
            <p:nvSpPr>
              <p:cNvPr id="8" name="Rectangle 1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Flowchart: Connector 24"/>
          <p:cNvSpPr/>
          <p:nvPr/>
        </p:nvSpPr>
        <p:spPr>
          <a:xfrm>
            <a:off x="4104183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4550731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44566" y="3581400"/>
            <a:ext cx="117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Glucose uptake</a:t>
            </a:r>
            <a:endParaRPr lang="en-US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019800" y="4122411"/>
            <a:ext cx="376518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08318" y="4552204"/>
            <a:ext cx="1030941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GSK3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943640" y="5062988"/>
            <a:ext cx="276341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943640" y="5538976"/>
            <a:ext cx="1506071" cy="65700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Glycogen synthase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472123" y="6064624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Glycogen storage</a:t>
            </a:r>
            <a:endParaRPr lang="en-US" sz="20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309902" y="6195903"/>
            <a:ext cx="538698" cy="2492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40" y="4501670"/>
            <a:ext cx="195659" cy="1424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122151" y="5451116"/>
            <a:ext cx="195659" cy="1229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341301" y="3352800"/>
            <a:ext cx="1" cy="21222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84061" y="5586303"/>
            <a:ext cx="9144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PP1</a:t>
            </a:r>
            <a:endParaRPr lang="en-US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914972" y="5891103"/>
            <a:ext cx="838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IR phosphorylates itself and IRS-1, a key scaffold for insulin signaling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3400" y="1371600"/>
            <a:ext cx="4320600" cy="533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IR phosphorylates many </a:t>
            </a:r>
            <a:r>
              <a:rPr lang="en-US" sz="2800" dirty="0" err="1" smtClean="0"/>
              <a:t>tyrosines</a:t>
            </a:r>
            <a:r>
              <a:rPr lang="en-US" sz="2800" dirty="0" smtClean="0"/>
              <a:t> on IRS-1</a:t>
            </a:r>
          </a:p>
          <a:p>
            <a:r>
              <a:rPr lang="en-US" sz="2800" dirty="0" smtClean="0"/>
              <a:t>IRS-1 can recruit downstream effectors of insulin signaling</a:t>
            </a:r>
          </a:p>
          <a:p>
            <a:r>
              <a:rPr lang="en-US" sz="2800" dirty="0" smtClean="0"/>
              <a:t>Efficiency: relieves protein crowding around active IR</a:t>
            </a:r>
          </a:p>
          <a:p>
            <a:r>
              <a:rPr lang="en-US" sz="2800" dirty="0" smtClean="0"/>
              <a:t>Amplification: IR can activate many IRS-1</a:t>
            </a:r>
          </a:p>
          <a:p>
            <a:r>
              <a:rPr lang="en-US" sz="2800" dirty="0" smtClean="0"/>
              <a:t>Diversification: many different effectors can interact with IRS-1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4"/>
            <a:ext cx="4823400" cy="379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5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regulates </a:t>
            </a:r>
            <a:r>
              <a:rPr lang="en-US" dirty="0" err="1" smtClean="0"/>
              <a:t>mitogenesis</a:t>
            </a:r>
            <a:r>
              <a:rPr lang="en-US" dirty="0" smtClean="0"/>
              <a:t> through the MAPK cascade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148701" y="266391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8701" y="2345644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53" y="175075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284677" y="1545243"/>
            <a:ext cx="369888" cy="4110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337" y="112851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27" name="Flowchart: Stored Data 26"/>
          <p:cNvSpPr/>
          <p:nvPr/>
        </p:nvSpPr>
        <p:spPr>
          <a:xfrm>
            <a:off x="3429040" y="2827344"/>
            <a:ext cx="751681" cy="354087"/>
          </a:xfrm>
          <a:prstGeom prst="flowChartOnlineStorag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Shc</a:t>
            </a:r>
            <a:endParaRPr lang="en-US" sz="1600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3276600" y="30043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9" name="Flowchart: Stored Data 28"/>
          <p:cNvSpPr/>
          <p:nvPr/>
        </p:nvSpPr>
        <p:spPr>
          <a:xfrm>
            <a:off x="2438400" y="2984030"/>
            <a:ext cx="931416" cy="345515"/>
          </a:xfrm>
          <a:prstGeom prst="flowChartOnlineStorag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Grb2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1905000" y="3062845"/>
            <a:ext cx="762000" cy="4424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904596"/>
            <a:ext cx="1149614" cy="67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1295400" y="3329465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84129" y="365760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4814" y="3962400"/>
            <a:ext cx="7620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Raf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341843" y="450159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20052" y="4806390"/>
            <a:ext cx="889748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MEK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94898" y="533400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894858" y="5638800"/>
            <a:ext cx="848342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ERK</a:t>
            </a:r>
            <a:endParaRPr lang="en-US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256394" y="6082633"/>
            <a:ext cx="611416" cy="242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193" y="6091192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Growth,</a:t>
            </a:r>
          </a:p>
          <a:p>
            <a:r>
              <a:rPr lang="en-US" sz="2000" b="1" dirty="0" smtClean="0"/>
              <a:t>proliferation</a:t>
            </a:r>
            <a:endParaRPr lang="en-US" sz="2000" b="1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14800" y="1497845"/>
            <a:ext cx="715962" cy="1746250"/>
            <a:chOff x="3759" y="541"/>
            <a:chExt cx="451" cy="1179"/>
          </a:xfrm>
          <a:solidFill>
            <a:schemeClr val="accent6"/>
          </a:solidFill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  <a:grpFill/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  <a:grpFill/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  <a:grpFill/>
          </p:grpSpPr>
          <p:sp>
            <p:nvSpPr>
              <p:cNvPr id="8" name="Rectangle 1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Flowchart: Connector 24"/>
          <p:cNvSpPr/>
          <p:nvPr/>
        </p:nvSpPr>
        <p:spPr>
          <a:xfrm>
            <a:off x="4104183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4550731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7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 activates </a:t>
            </a:r>
            <a:r>
              <a:rPr lang="en-US" dirty="0" err="1" smtClean="0"/>
              <a:t>Ras</a:t>
            </a:r>
            <a:r>
              <a:rPr lang="en-US" dirty="0" smtClean="0"/>
              <a:t> by recruiting adapter proteins and a </a:t>
            </a:r>
            <a:r>
              <a:rPr lang="en-US" dirty="0" err="1" smtClean="0"/>
              <a:t>Ras</a:t>
            </a:r>
            <a:r>
              <a:rPr lang="en-US" dirty="0" smtClean="0"/>
              <a:t>-GEF</a:t>
            </a:r>
            <a:endParaRPr lang="en-US" dirty="0"/>
          </a:p>
        </p:txBody>
      </p:sp>
      <p:sp>
        <p:nvSpPr>
          <p:cNvPr id="63" name="Content Placeholder 62"/>
          <p:cNvSpPr>
            <a:spLocks noGrp="1"/>
          </p:cNvSpPr>
          <p:nvPr>
            <p:ph idx="1"/>
          </p:nvPr>
        </p:nvSpPr>
        <p:spPr>
          <a:xfrm>
            <a:off x="5334000" y="1805067"/>
            <a:ext cx="3810000" cy="49006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Insulin binding leads to IR auto-trans phosphorylation</a:t>
            </a:r>
          </a:p>
          <a:p>
            <a:r>
              <a:rPr lang="en-US" dirty="0" err="1" smtClean="0"/>
              <a:t>pY</a:t>
            </a:r>
            <a:r>
              <a:rPr lang="en-US" dirty="0" smtClean="0"/>
              <a:t> on IR is recognized by </a:t>
            </a:r>
            <a:r>
              <a:rPr lang="en-US" dirty="0" err="1" smtClean="0"/>
              <a:t>Shc</a:t>
            </a:r>
            <a:r>
              <a:rPr lang="en-US" dirty="0" smtClean="0"/>
              <a:t> PTB domain</a:t>
            </a:r>
          </a:p>
          <a:p>
            <a:r>
              <a:rPr lang="en-US" dirty="0" smtClean="0"/>
              <a:t>IR phosphorylates </a:t>
            </a:r>
            <a:r>
              <a:rPr lang="en-US" dirty="0" err="1" smtClean="0"/>
              <a:t>Shc</a:t>
            </a:r>
            <a:endParaRPr lang="en-US" dirty="0" smtClean="0"/>
          </a:p>
          <a:p>
            <a:r>
              <a:rPr lang="en-US" dirty="0" smtClean="0"/>
              <a:t>Grb2 binds p-</a:t>
            </a:r>
            <a:r>
              <a:rPr lang="en-US" dirty="0" err="1" smtClean="0"/>
              <a:t>Shc</a:t>
            </a:r>
            <a:r>
              <a:rPr lang="en-US" dirty="0" smtClean="0"/>
              <a:t> through its SH2 domain</a:t>
            </a:r>
          </a:p>
          <a:p>
            <a:r>
              <a:rPr lang="en-US" dirty="0" smtClean="0"/>
              <a:t>Grb2 binding to </a:t>
            </a:r>
            <a:r>
              <a:rPr lang="en-US" dirty="0" err="1" smtClean="0"/>
              <a:t>Shc</a:t>
            </a:r>
            <a:r>
              <a:rPr lang="en-US" dirty="0" smtClean="0"/>
              <a:t> increases </a:t>
            </a:r>
            <a:r>
              <a:rPr lang="en-US" dirty="0" err="1" smtClean="0"/>
              <a:t>Sos</a:t>
            </a:r>
            <a:r>
              <a:rPr lang="en-US" dirty="0" smtClean="0"/>
              <a:t> activity</a:t>
            </a:r>
          </a:p>
          <a:p>
            <a:r>
              <a:rPr lang="en-US" dirty="0" err="1" smtClean="0"/>
              <a:t>Sos</a:t>
            </a:r>
            <a:r>
              <a:rPr lang="en-US" dirty="0" smtClean="0"/>
              <a:t> is a GEF for </a:t>
            </a:r>
            <a:r>
              <a:rPr lang="en-US" dirty="0" err="1" smtClean="0"/>
              <a:t>Ras</a:t>
            </a:r>
            <a:endParaRPr lang="en-US" dirty="0"/>
          </a:p>
        </p:txBody>
      </p:sp>
      <p:grpSp>
        <p:nvGrpSpPr>
          <p:cNvPr id="33" name="Group 89"/>
          <p:cNvGrpSpPr>
            <a:grpSpLocks/>
          </p:cNvGrpSpPr>
          <p:nvPr/>
        </p:nvGrpSpPr>
        <p:grpSpPr bwMode="auto">
          <a:xfrm>
            <a:off x="457200" y="1447800"/>
            <a:ext cx="4800600" cy="2895600"/>
            <a:chOff x="480" y="1728"/>
            <a:chExt cx="3024" cy="1824"/>
          </a:xfrm>
        </p:grpSpPr>
        <p:grpSp>
          <p:nvGrpSpPr>
            <p:cNvPr id="34" name="Group 90"/>
            <p:cNvGrpSpPr>
              <a:grpSpLocks/>
            </p:cNvGrpSpPr>
            <p:nvPr/>
          </p:nvGrpSpPr>
          <p:grpSpPr bwMode="auto">
            <a:xfrm>
              <a:off x="480" y="1728"/>
              <a:ext cx="2795" cy="1379"/>
              <a:chOff x="480" y="1344"/>
              <a:chExt cx="2795" cy="1379"/>
            </a:xfrm>
          </p:grpSpPr>
          <p:sp>
            <p:nvSpPr>
              <p:cNvPr id="39" name="Arc 91"/>
              <p:cNvSpPr>
                <a:spLocks/>
              </p:cNvSpPr>
              <p:nvPr/>
            </p:nvSpPr>
            <p:spPr bwMode="auto">
              <a:xfrm flipV="1">
                <a:off x="816" y="1776"/>
                <a:ext cx="240" cy="288"/>
              </a:xfrm>
              <a:custGeom>
                <a:avLst/>
                <a:gdLst>
                  <a:gd name="G0" fmla="+- 12821 0 0"/>
                  <a:gd name="G1" fmla="+- 21600 0 0"/>
                  <a:gd name="G2" fmla="+- 21600 0 0"/>
                  <a:gd name="T0" fmla="*/ 12821 w 34421"/>
                  <a:gd name="T1" fmla="*/ 0 h 43200"/>
                  <a:gd name="T2" fmla="*/ 0 w 34421"/>
                  <a:gd name="T3" fmla="*/ 38983 h 43200"/>
                  <a:gd name="T4" fmla="*/ 12821 w 34421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21" h="43200" fill="none" extrusionOk="0">
                    <a:moveTo>
                      <a:pt x="12821" y="0"/>
                    </a:moveTo>
                    <a:cubicBezTo>
                      <a:pt x="24750" y="0"/>
                      <a:pt x="34421" y="9670"/>
                      <a:pt x="34421" y="21600"/>
                    </a:cubicBezTo>
                    <a:cubicBezTo>
                      <a:pt x="34421" y="33529"/>
                      <a:pt x="24750" y="43200"/>
                      <a:pt x="12821" y="43200"/>
                    </a:cubicBezTo>
                    <a:cubicBezTo>
                      <a:pt x="8206" y="43200"/>
                      <a:pt x="3713" y="41722"/>
                      <a:pt x="-1" y="38983"/>
                    </a:cubicBezTo>
                  </a:path>
                  <a:path w="34421" h="43200" stroke="0" extrusionOk="0">
                    <a:moveTo>
                      <a:pt x="12821" y="0"/>
                    </a:moveTo>
                    <a:cubicBezTo>
                      <a:pt x="24750" y="0"/>
                      <a:pt x="34421" y="9670"/>
                      <a:pt x="34421" y="21600"/>
                    </a:cubicBezTo>
                    <a:cubicBezTo>
                      <a:pt x="34421" y="33529"/>
                      <a:pt x="24750" y="43200"/>
                      <a:pt x="12821" y="43200"/>
                    </a:cubicBezTo>
                    <a:cubicBezTo>
                      <a:pt x="8206" y="43200"/>
                      <a:pt x="3713" y="41722"/>
                      <a:pt x="-1" y="38983"/>
                    </a:cubicBezTo>
                    <a:lnTo>
                      <a:pt x="12821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249C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40" name="Group 92"/>
              <p:cNvGrpSpPr>
                <a:grpSpLocks/>
              </p:cNvGrpSpPr>
              <p:nvPr/>
            </p:nvGrpSpPr>
            <p:grpSpPr bwMode="auto">
              <a:xfrm>
                <a:off x="672" y="1968"/>
                <a:ext cx="2603" cy="755"/>
                <a:chOff x="661" y="1453"/>
                <a:chExt cx="2603" cy="755"/>
              </a:xfrm>
            </p:grpSpPr>
            <p:sp>
              <p:nvSpPr>
                <p:cNvPr id="50" name="Rectangle 93"/>
                <p:cNvSpPr>
                  <a:spLocks noChangeArrowheads="1"/>
                </p:cNvSpPr>
                <p:nvPr/>
              </p:nvSpPr>
              <p:spPr bwMode="auto">
                <a:xfrm>
                  <a:off x="734" y="1547"/>
                  <a:ext cx="5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itchFamily="18" charset="0"/>
                    </a:rPr>
                    <a:t>GLUT4</a:t>
                  </a:r>
                  <a:endParaRPr kumimoji="0" lang="en-US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51" name="Oval 94"/>
                <p:cNvSpPr>
                  <a:spLocks noChangeArrowheads="1"/>
                </p:cNvSpPr>
                <p:nvPr/>
              </p:nvSpPr>
              <p:spPr bwMode="auto">
                <a:xfrm>
                  <a:off x="661" y="1453"/>
                  <a:ext cx="961" cy="52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>
                        <a:gamma/>
                        <a:tint val="23529"/>
                        <a:invGamma/>
                      </a:srgbClr>
                    </a:gs>
                    <a:gs pos="100000">
                      <a:srgbClr val="CCC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52" name="Rectangle 95"/>
                <p:cNvSpPr>
                  <a:spLocks noChangeArrowheads="1"/>
                </p:cNvSpPr>
                <p:nvPr/>
              </p:nvSpPr>
              <p:spPr bwMode="auto">
                <a:xfrm>
                  <a:off x="864" y="1584"/>
                  <a:ext cx="901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Shc</a:t>
                  </a:r>
                </a:p>
              </p:txBody>
            </p:sp>
            <p:grpSp>
              <p:nvGrpSpPr>
                <p:cNvPr id="53" name="Group 96"/>
                <p:cNvGrpSpPr>
                  <a:grpSpLocks/>
                </p:cNvGrpSpPr>
                <p:nvPr/>
              </p:nvGrpSpPr>
              <p:grpSpPr bwMode="auto">
                <a:xfrm>
                  <a:off x="1488" y="1776"/>
                  <a:ext cx="240" cy="240"/>
                  <a:chOff x="1404" y="2595"/>
                  <a:chExt cx="246" cy="241"/>
                </a:xfrm>
              </p:grpSpPr>
              <p:sp>
                <p:nvSpPr>
                  <p:cNvPr id="60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1404" y="2640"/>
                    <a:ext cx="246" cy="196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2595"/>
                    <a:ext cx="20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P</a:t>
                    </a:r>
                    <a:endParaRPr kumimoji="0" lang="en-US" altLang="en-US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4" name="Group 99"/>
                <p:cNvGrpSpPr>
                  <a:grpSpLocks/>
                </p:cNvGrpSpPr>
                <p:nvPr/>
              </p:nvGrpSpPr>
              <p:grpSpPr bwMode="auto">
                <a:xfrm>
                  <a:off x="1632" y="1920"/>
                  <a:ext cx="1632" cy="288"/>
                  <a:chOff x="1584" y="2208"/>
                  <a:chExt cx="1584" cy="288"/>
                </a:xfrm>
              </p:grpSpPr>
              <p:sp>
                <p:nvSpPr>
                  <p:cNvPr id="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352"/>
                    <a:ext cx="192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76200">
                        <a:solidFill>
                          <a:srgbClr val="CBCD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208"/>
                    <a:ext cx="912" cy="28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>
                          <a:alpha val="62000"/>
                        </a:srgbClr>
                      </a:gs>
                      <a:gs pos="50000">
                        <a:srgbClr val="CBCD00"/>
                      </a:gs>
                      <a:gs pos="100000">
                        <a:srgbClr val="000000">
                          <a:alpha val="62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56"/>
                    <a:ext cx="458" cy="22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>
                          <a:alpha val="62000"/>
                        </a:srgbClr>
                      </a:gs>
                      <a:gs pos="50000">
                        <a:srgbClr val="CBCD00"/>
                      </a:gs>
                      <a:gs pos="100000">
                        <a:srgbClr val="000000">
                          <a:alpha val="62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Grb2</a:t>
                    </a:r>
                  </a:p>
                </p:txBody>
              </p:sp>
              <p:sp>
                <p:nvSpPr>
                  <p:cNvPr id="59" name="Freeform 103"/>
                  <p:cNvSpPr>
                    <a:spLocks/>
                  </p:cNvSpPr>
                  <p:nvPr/>
                </p:nvSpPr>
                <p:spPr bwMode="auto">
                  <a:xfrm>
                    <a:off x="1584" y="2208"/>
                    <a:ext cx="480" cy="288"/>
                  </a:xfrm>
                  <a:custGeom>
                    <a:avLst/>
                    <a:gdLst>
                      <a:gd name="T0" fmla="*/ 144 w 480"/>
                      <a:gd name="T1" fmla="*/ 0 h 240"/>
                      <a:gd name="T2" fmla="*/ 480 w 480"/>
                      <a:gd name="T3" fmla="*/ 0 h 240"/>
                      <a:gd name="T4" fmla="*/ 480 w 480"/>
                      <a:gd name="T5" fmla="*/ 240 h 240"/>
                      <a:gd name="T6" fmla="*/ 0 w 480"/>
                      <a:gd name="T7" fmla="*/ 240 h 240"/>
                      <a:gd name="T8" fmla="*/ 0 w 480"/>
                      <a:gd name="T9" fmla="*/ 96 h 240"/>
                      <a:gd name="T10" fmla="*/ 48 w 480"/>
                      <a:gd name="T11" fmla="*/ 96 h 240"/>
                      <a:gd name="T12" fmla="*/ 96 w 480"/>
                      <a:gd name="T13" fmla="*/ 48 h 240"/>
                      <a:gd name="T14" fmla="*/ 96 w 480"/>
                      <a:gd name="T15" fmla="*/ 0 h 240"/>
                      <a:gd name="T16" fmla="*/ 144 w 480"/>
                      <a:gd name="T17" fmla="*/ 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80" h="240">
                        <a:moveTo>
                          <a:pt x="144" y="0"/>
                        </a:moveTo>
                        <a:lnTo>
                          <a:pt x="480" y="0"/>
                        </a:lnTo>
                        <a:lnTo>
                          <a:pt x="480" y="240"/>
                        </a:lnTo>
                        <a:lnTo>
                          <a:pt x="0" y="240"/>
                        </a:lnTo>
                        <a:lnTo>
                          <a:pt x="0" y="96"/>
                        </a:lnTo>
                        <a:lnTo>
                          <a:pt x="48" y="96"/>
                        </a:lnTo>
                        <a:lnTo>
                          <a:pt x="96" y="48"/>
                        </a:lnTo>
                        <a:lnTo>
                          <a:pt x="96" y="0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00">
                          <a:alpha val="62000"/>
                        </a:srgbClr>
                      </a:gs>
                      <a:gs pos="50000">
                        <a:srgbClr val="CBCD00"/>
                      </a:gs>
                      <a:gs pos="100000">
                        <a:srgbClr val="000000">
                          <a:alpha val="62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5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34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9021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Palatino" pitchFamily="18" charset="0"/>
                      <a:ea typeface="ＭＳ Ｐゴシック" pitchFamily="64" charset="-128"/>
                    </a:rPr>
                    <a:t>SH2</a:t>
                  </a: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64" charset="-128"/>
                  </a:endParaRPr>
                </a:p>
              </p:txBody>
            </p:sp>
          </p:grpSp>
          <p:grpSp>
            <p:nvGrpSpPr>
              <p:cNvPr id="41" name="Group 105"/>
              <p:cNvGrpSpPr>
                <a:grpSpLocks/>
              </p:cNvGrpSpPr>
              <p:nvPr/>
            </p:nvGrpSpPr>
            <p:grpSpPr bwMode="auto">
              <a:xfrm>
                <a:off x="818" y="1776"/>
                <a:ext cx="195" cy="206"/>
                <a:chOff x="1404" y="2595"/>
                <a:chExt cx="248" cy="241"/>
              </a:xfrm>
            </p:grpSpPr>
            <p:sp>
              <p:nvSpPr>
                <p:cNvPr id="48" name="Oval 106"/>
                <p:cNvSpPr>
                  <a:spLocks noChangeArrowheads="1"/>
                </p:cNvSpPr>
                <p:nvPr/>
              </p:nvSpPr>
              <p:spPr bwMode="auto">
                <a:xfrm>
                  <a:off x="1404" y="2640"/>
                  <a:ext cx="246" cy="196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18" y="2595"/>
                  <a:ext cx="23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P</a:t>
                  </a:r>
                </a:p>
              </p:txBody>
            </p:sp>
          </p:grpSp>
          <p:sp>
            <p:nvSpPr>
              <p:cNvPr id="42" name="Line 108"/>
              <p:cNvSpPr>
                <a:spLocks noChangeShapeType="1"/>
              </p:cNvSpPr>
              <p:nvPr/>
            </p:nvSpPr>
            <p:spPr bwMode="auto">
              <a:xfrm flipH="1">
                <a:off x="528" y="192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902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3" name="AutoShape 109"/>
              <p:cNvSpPr>
                <a:spLocks noChangeArrowheads="1"/>
              </p:cNvSpPr>
              <p:nvPr/>
            </p:nvSpPr>
            <p:spPr bwMode="auto">
              <a:xfrm>
                <a:off x="480" y="1344"/>
                <a:ext cx="96" cy="816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cxnSp>
            <p:nvCxnSpPr>
              <p:cNvPr id="44" name="AutoShape 110"/>
              <p:cNvCxnSpPr>
                <a:cxnSpLocks noChangeShapeType="1"/>
                <a:stCxn id="43" idx="2"/>
                <a:endCxn id="60" idx="3"/>
              </p:cNvCxnSpPr>
              <p:nvPr/>
            </p:nvCxnSpPr>
            <p:spPr bwMode="auto">
              <a:xfrm rot="16200000" flipH="1">
                <a:off x="860" y="1828"/>
                <a:ext cx="342" cy="1006"/>
              </a:xfrm>
              <a:prstGeom prst="curvedConnector3">
                <a:avLst>
                  <a:gd name="adj1" fmla="val 150583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5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299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29999"/>
                    </a:solidFill>
                    <a:effectLst/>
                    <a:uLnTx/>
                    <a:uFillTx/>
                    <a:latin typeface="Myriad Bold" pitchFamily="64" charset="0"/>
                    <a:ea typeface="ＭＳ Ｐゴシック" pitchFamily="64" charset="-128"/>
                  </a:rPr>
                  <a:t>PTB</a:t>
                </a:r>
              </a:p>
            </p:txBody>
          </p:sp>
          <p:sp>
            <p:nvSpPr>
              <p:cNvPr id="46" name="Line 112"/>
              <p:cNvSpPr>
                <a:spLocks noChangeShapeType="1"/>
              </p:cNvSpPr>
              <p:nvPr/>
            </p:nvSpPr>
            <p:spPr bwMode="auto">
              <a:xfrm>
                <a:off x="2112" y="2592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CBCD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5" name="Group 114"/>
            <p:cNvGrpSpPr>
              <a:grpSpLocks/>
            </p:cNvGrpSpPr>
            <p:nvPr/>
          </p:nvGrpSpPr>
          <p:grpSpPr bwMode="auto">
            <a:xfrm>
              <a:off x="2928" y="3072"/>
              <a:ext cx="576" cy="480"/>
              <a:chOff x="2391" y="3822"/>
              <a:chExt cx="396" cy="294"/>
            </a:xfrm>
          </p:grpSpPr>
          <p:sp>
            <p:nvSpPr>
              <p:cNvPr id="37" name="AutoShape 115"/>
              <p:cNvSpPr>
                <a:spLocks noChangeArrowheads="1"/>
              </p:cNvSpPr>
              <p:nvPr/>
            </p:nvSpPr>
            <p:spPr bwMode="auto">
              <a:xfrm>
                <a:off x="2412" y="3834"/>
                <a:ext cx="348" cy="282"/>
              </a:xfrm>
              <a:prstGeom prst="octagon">
                <a:avLst>
                  <a:gd name="adj" fmla="val 29287"/>
                </a:avLst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8" name="Rectangle 116"/>
              <p:cNvSpPr>
                <a:spLocks noChangeArrowheads="1"/>
              </p:cNvSpPr>
              <p:nvPr/>
            </p:nvSpPr>
            <p:spPr bwMode="auto">
              <a:xfrm>
                <a:off x="2391" y="3822"/>
                <a:ext cx="396" cy="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36" name="Text Box 117"/>
            <p:cNvSpPr txBox="1">
              <a:spLocks noChangeArrowheads="1"/>
            </p:cNvSpPr>
            <p:nvPr/>
          </p:nvSpPr>
          <p:spPr bwMode="auto">
            <a:xfrm>
              <a:off x="3024" y="3168"/>
              <a:ext cx="4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ＭＳ Ｐゴシック" pitchFamily="64" charset="-128"/>
                </a:rPr>
                <a:t>Sos</a:t>
              </a:r>
              <a:endPara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pitchFamily="6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8955" y="147634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IR</a:t>
            </a:r>
            <a:endParaRPr lang="en-US" b="1" dirty="0"/>
          </a:p>
        </p:txBody>
      </p:sp>
      <p:sp>
        <p:nvSpPr>
          <p:cNvPr id="65" name="AutoShape 115"/>
          <p:cNvSpPr>
            <a:spLocks noChangeArrowheads="1"/>
          </p:cNvSpPr>
          <p:nvPr/>
        </p:nvSpPr>
        <p:spPr bwMode="auto">
          <a:xfrm>
            <a:off x="2240737" y="4648200"/>
            <a:ext cx="803564" cy="730898"/>
          </a:xfrm>
          <a:prstGeom prst="octagon">
            <a:avLst>
              <a:gd name="adj" fmla="val 292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82" y="5562680"/>
            <a:ext cx="159364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Straight Arrow Connector 81"/>
          <p:cNvCxnSpPr/>
          <p:nvPr/>
        </p:nvCxnSpPr>
        <p:spPr>
          <a:xfrm>
            <a:off x="1905040" y="6047650"/>
            <a:ext cx="1476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2" y="5515054"/>
            <a:ext cx="1541242" cy="98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Straight Arrow Connector 85"/>
          <p:cNvCxnSpPr/>
          <p:nvPr/>
        </p:nvCxnSpPr>
        <p:spPr>
          <a:xfrm>
            <a:off x="2642519" y="5486400"/>
            <a:ext cx="0" cy="4935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 activates the </a:t>
            </a:r>
            <a:r>
              <a:rPr lang="en-US" dirty="0" err="1" smtClean="0"/>
              <a:t>Raf</a:t>
            </a:r>
            <a:r>
              <a:rPr lang="en-US" dirty="0" smtClean="0"/>
              <a:t>-MEK-ERK</a:t>
            </a:r>
            <a:br>
              <a:rPr lang="en-US" dirty="0" smtClean="0"/>
            </a:br>
            <a:r>
              <a:rPr lang="en-US" dirty="0" smtClean="0"/>
              <a:t>MAPK cascade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800600" y="1874844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Kinase cascade allows amplification</a:t>
            </a:r>
          </a:p>
          <a:p>
            <a:r>
              <a:rPr lang="en-US" dirty="0" smtClean="0"/>
              <a:t>MEK is a dual specificity kinase</a:t>
            </a:r>
          </a:p>
          <a:p>
            <a:pPr lvl="1"/>
            <a:r>
              <a:rPr lang="en-US" dirty="0" smtClean="0"/>
              <a:t>Consensus motif: TEY</a:t>
            </a:r>
          </a:p>
          <a:p>
            <a:pPr lvl="1"/>
            <a:r>
              <a:rPr lang="en-US" dirty="0" smtClean="0"/>
              <a:t>Effect: </a:t>
            </a:r>
            <a:r>
              <a:rPr lang="en-US" dirty="0" err="1" smtClean="0"/>
              <a:t>pTEpY</a:t>
            </a:r>
            <a:endParaRPr lang="en-US" dirty="0" smtClean="0"/>
          </a:p>
          <a:p>
            <a:r>
              <a:rPr lang="en-US" dirty="0" smtClean="0"/>
              <a:t>ERK </a:t>
            </a:r>
            <a:r>
              <a:rPr lang="en-US" dirty="0" smtClean="0"/>
              <a:t>phosphorylates transcription factors involved in growth and </a:t>
            </a:r>
            <a:r>
              <a:rPr lang="en-US" dirty="0" smtClean="0"/>
              <a:t>proliferation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80"/>
            <a:ext cx="159364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2971800"/>
            <a:ext cx="2536821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24871" y="571284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MAPK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9808" y="4605353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MAP2K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1469" y="350520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MAP3K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0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/>
              <a:t>11. (20 </a:t>
            </a:r>
            <a:r>
              <a:rPr lang="en-US" sz="2000" dirty="0" err="1"/>
              <a:t>pts</a:t>
            </a:r>
            <a:r>
              <a:rPr lang="en-US" sz="2000" dirty="0"/>
              <a:t>) Your friend has mutated the two regulatory phosphorylation sites in MAPK to either alanine (A) or aspartic acid (D).  She then knocked-in these constructs into cells, treated with insulin and performed </a:t>
            </a:r>
            <a:r>
              <a:rPr lang="en-US" sz="2000" baseline="30000" dirty="0"/>
              <a:t>32</a:t>
            </a:r>
            <a:r>
              <a:rPr lang="en-US" sz="2000" dirty="0"/>
              <a:t>P-labeling (left side) and activity assays (right side).  Unfortunately, she lost her notes so she only is sure that #1 is wild-type MAPK.  Which pair of data (2-5) corresponds to the A mutant or the D mutant? 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mutation – can’t be phosphorylated, constitutively inactive – lane 4</a:t>
            </a:r>
          </a:p>
          <a:p>
            <a:r>
              <a:rPr lang="en-US" dirty="0" smtClean="0"/>
              <a:t>D mutation – can’t be phosphorylated, constitutively active – lane 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0" y="2438400"/>
            <a:ext cx="84439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12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Scaffolds regulate efficiency and localization of MAPK signaling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33800" y="2027317"/>
            <a:ext cx="54102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Colocalization</a:t>
            </a:r>
            <a:r>
              <a:rPr lang="en-US" dirty="0" smtClean="0"/>
              <a:t> of MAPK components makes signaling </a:t>
            </a:r>
            <a:r>
              <a:rPr lang="en-US" dirty="0" smtClean="0"/>
              <a:t>more efficient</a:t>
            </a:r>
            <a:endParaRPr lang="en-US" dirty="0" smtClean="0"/>
          </a:p>
          <a:p>
            <a:r>
              <a:rPr lang="en-US" dirty="0" smtClean="0"/>
              <a:t>Scaffolds can target MAPKs to different intracellular </a:t>
            </a:r>
            <a:r>
              <a:rPr lang="en-US" dirty="0" smtClean="0"/>
              <a:t>locations</a:t>
            </a:r>
          </a:p>
          <a:p>
            <a:r>
              <a:rPr lang="en-US" dirty="0" smtClean="0"/>
              <a:t>Scaffolds can also modulate MAPK signaling by recruiting activators, phosphatases, </a:t>
            </a:r>
            <a:r>
              <a:rPr lang="en-US" dirty="0" err="1" smtClean="0"/>
              <a:t>etc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1" t="8427" r="30583" b="11884"/>
          <a:stretch/>
        </p:blipFill>
        <p:spPr bwMode="auto">
          <a:xfrm>
            <a:off x="457202" y="1624614"/>
            <a:ext cx="2849733" cy="45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7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1: Tyrosine kinases and insulin signaling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Techniques for measuring protein phosphorylation</a:t>
            </a:r>
          </a:p>
          <a:p>
            <a:r>
              <a:rPr lang="en-US" dirty="0" smtClean="0"/>
              <a:t>Receptor tyrosine kinases (RTKs)</a:t>
            </a:r>
          </a:p>
          <a:p>
            <a:r>
              <a:rPr lang="en-US" dirty="0" smtClean="0"/>
              <a:t>Non-receptor tyrosine kinase –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Insulin signaling</a:t>
            </a:r>
          </a:p>
          <a:p>
            <a:pPr lvl="1"/>
            <a:r>
              <a:rPr lang="en-US" dirty="0" smtClean="0"/>
              <a:t>MAPK (</a:t>
            </a:r>
            <a:r>
              <a:rPr lang="en-US" dirty="0" err="1" smtClean="0"/>
              <a:t>mitogenesis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PI3K/</a:t>
            </a:r>
            <a:r>
              <a:rPr lang="en-US" dirty="0" err="1" smtClean="0"/>
              <a:t>Akt</a:t>
            </a:r>
            <a:r>
              <a:rPr lang="en-US" dirty="0" smtClean="0"/>
              <a:t> (metabolism)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8458200" y="1913963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229600" y="1908858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regulates metabolism through PI3K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148701" y="266391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8701" y="2345644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53" y="175075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284677" y="1545243"/>
            <a:ext cx="369888" cy="4110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337" y="112851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55" name="Flowchart: Stored Data 54"/>
          <p:cNvSpPr/>
          <p:nvPr/>
        </p:nvSpPr>
        <p:spPr>
          <a:xfrm>
            <a:off x="4810959" y="2819480"/>
            <a:ext cx="523081" cy="354087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5029200" y="2699508"/>
            <a:ext cx="9144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PI3K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77000" y="2537043"/>
            <a:ext cx="57099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PIP</a:t>
            </a:r>
            <a:r>
              <a:rPr lang="en-US" b="1" baseline="-25000" dirty="0" smtClean="0"/>
              <a:t>3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019800" y="2904596"/>
            <a:ext cx="376518" cy="94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83927" y="2972849"/>
            <a:ext cx="2141" cy="5945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40084" y="3623967"/>
            <a:ext cx="889748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Akt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6992775" y="357691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302058" y="3142337"/>
            <a:ext cx="546542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9"/>
          <p:cNvSpPr/>
          <p:nvPr/>
        </p:nvSpPr>
        <p:spPr>
          <a:xfrm>
            <a:off x="8018929" y="2193117"/>
            <a:ext cx="685800" cy="1090945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GLUT4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887776" y="1493135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14800" y="1497845"/>
            <a:ext cx="715962" cy="1746250"/>
            <a:chOff x="3759" y="541"/>
            <a:chExt cx="451" cy="1179"/>
          </a:xfrm>
          <a:solidFill>
            <a:schemeClr val="accent6"/>
          </a:solidFill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  <a:grpFill/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  <a:grpFill/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  <a:grpFill/>
          </p:grpSpPr>
          <p:sp>
            <p:nvSpPr>
              <p:cNvPr id="8" name="Rectangle 1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Flowchart: Connector 24"/>
          <p:cNvSpPr/>
          <p:nvPr/>
        </p:nvSpPr>
        <p:spPr>
          <a:xfrm>
            <a:off x="4104183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4550731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44566" y="3581400"/>
            <a:ext cx="117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Glucose uptake</a:t>
            </a:r>
            <a:endParaRPr lang="en-US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019800" y="4122411"/>
            <a:ext cx="376518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08318" y="4552204"/>
            <a:ext cx="1030941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GSK3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943640" y="5062988"/>
            <a:ext cx="276341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943640" y="5538976"/>
            <a:ext cx="1506071" cy="65700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Glycogen synthase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472123" y="6064624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Glycogen storage</a:t>
            </a:r>
            <a:endParaRPr lang="en-US" sz="20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309902" y="6195903"/>
            <a:ext cx="538698" cy="2492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40" y="4501670"/>
            <a:ext cx="195659" cy="1424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122151" y="5451116"/>
            <a:ext cx="195659" cy="1229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553200" y="2290303"/>
            <a:ext cx="1371600" cy="973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PI3K phosphorylates PIP</a:t>
            </a:r>
            <a:r>
              <a:rPr lang="en-US" baseline="-25000" dirty="0" smtClean="0"/>
              <a:t>2</a:t>
            </a:r>
            <a:r>
              <a:rPr lang="en-US" dirty="0" smtClean="0"/>
              <a:t> to PIP</a:t>
            </a:r>
            <a:r>
              <a:rPr lang="en-US" baseline="-25000" dirty="0" smtClean="0"/>
              <a:t>3</a:t>
            </a:r>
            <a:r>
              <a:rPr lang="en-US" dirty="0" smtClean="0"/>
              <a:t>, which recruits PH domains to the membrane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48701" y="2147151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48701" y="1828880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6795" y="1997916"/>
            <a:ext cx="869149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PIP</a:t>
            </a:r>
            <a:r>
              <a:rPr lang="en-US" sz="3200" b="1" baseline="-25000" dirty="0" smtClean="0"/>
              <a:t>3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09840" y="2010969"/>
            <a:ext cx="784189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PIP</a:t>
            </a:r>
            <a:r>
              <a:rPr lang="en-US" sz="2800" b="1" i="1" baseline="-25000" dirty="0"/>
              <a:t>2</a:t>
            </a:r>
            <a:endParaRPr lang="en-US" sz="2800" b="1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2378836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tored Data 11"/>
          <p:cNvSpPr/>
          <p:nvPr/>
        </p:nvSpPr>
        <p:spPr>
          <a:xfrm>
            <a:off x="2909423" y="3383552"/>
            <a:ext cx="523081" cy="354087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" name="Oval 12"/>
          <p:cNvSpPr/>
          <p:nvPr/>
        </p:nvSpPr>
        <p:spPr>
          <a:xfrm>
            <a:off x="3127664" y="3263652"/>
            <a:ext cx="9144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PI3K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84864" y="2582611"/>
            <a:ext cx="0" cy="49353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1840" y="2011049"/>
            <a:ext cx="869149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PIP</a:t>
            </a:r>
            <a:r>
              <a:rPr lang="en-US" sz="3200" b="1" baseline="-25000" dirty="0" smtClean="0"/>
              <a:t>3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2607436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PH</a:t>
            </a:r>
            <a:endParaRPr lang="en-US" sz="2800" b="1" dirty="0"/>
          </a:p>
        </p:txBody>
      </p:sp>
      <p:sp>
        <p:nvSpPr>
          <p:cNvPr id="20" name="Oval 19"/>
          <p:cNvSpPr/>
          <p:nvPr/>
        </p:nvSpPr>
        <p:spPr>
          <a:xfrm>
            <a:off x="283080" y="3225000"/>
            <a:ext cx="2460120" cy="74607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IRS-1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237" y="3293236"/>
            <a:ext cx="50375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5257800" y="2378836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/>
          <a:stretch/>
        </p:blipFill>
        <p:spPr bwMode="auto">
          <a:xfrm>
            <a:off x="148741" y="4564286"/>
            <a:ext cx="7330735" cy="22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479436" y="4907380"/>
            <a:ext cx="1664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GFP-PH domain after insulin stimulation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3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r>
              <a:rPr lang="en-US" baseline="-25000" dirty="0" smtClean="0"/>
              <a:t>3</a:t>
            </a:r>
            <a:r>
              <a:rPr lang="en-US" dirty="0" smtClean="0"/>
              <a:t> activates </a:t>
            </a:r>
            <a:r>
              <a:rPr lang="en-US" dirty="0" err="1" smtClean="0"/>
              <a:t>Akt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91200" y="1600200"/>
            <a:ext cx="3276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Akt</a:t>
            </a:r>
            <a:r>
              <a:rPr lang="en-US" dirty="0" smtClean="0"/>
              <a:t> is normally folded on itself</a:t>
            </a:r>
          </a:p>
          <a:p>
            <a:r>
              <a:rPr lang="en-US" dirty="0" err="1" smtClean="0"/>
              <a:t>Akt</a:t>
            </a:r>
            <a:r>
              <a:rPr lang="en-US" dirty="0" smtClean="0"/>
              <a:t> PH domain binds to PIP</a:t>
            </a:r>
            <a:r>
              <a:rPr lang="en-US" baseline="-25000" dirty="0" smtClean="0"/>
              <a:t>3</a:t>
            </a:r>
            <a:r>
              <a:rPr lang="en-US" dirty="0" smtClean="0"/>
              <a:t>, exposing the kinase domain</a:t>
            </a:r>
          </a:p>
          <a:p>
            <a:r>
              <a:rPr lang="en-US" dirty="0" smtClean="0"/>
              <a:t>Phosphorylation stabilizes </a:t>
            </a:r>
            <a:r>
              <a:rPr lang="en-US" dirty="0" err="1" smtClean="0"/>
              <a:t>Akt</a:t>
            </a:r>
            <a:r>
              <a:rPr lang="en-US" dirty="0" smtClean="0"/>
              <a:t> in the active form</a:t>
            </a:r>
          </a:p>
          <a:p>
            <a:r>
              <a:rPr lang="en-US" dirty="0" smtClean="0"/>
              <a:t>Active </a:t>
            </a:r>
            <a:r>
              <a:rPr lang="en-US" dirty="0" err="1" smtClean="0"/>
              <a:t>Akt</a:t>
            </a:r>
            <a:r>
              <a:rPr lang="en-US" dirty="0" smtClean="0"/>
              <a:t> can dissociate from membranes and find substrates</a:t>
            </a:r>
          </a:p>
        </p:txBody>
      </p:sp>
      <p:pic>
        <p:nvPicPr>
          <p:cNvPr id="3" name="Picture 1026" descr="bst0290001f0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7"/>
            <a:ext cx="582295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8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Akt</a:t>
            </a:r>
            <a:r>
              <a:rPr lang="en-US" dirty="0" smtClean="0"/>
              <a:t> promotes glucose uptake and glycogen synthesis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360" y="3731900"/>
            <a:ext cx="13962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Glucose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73175" y="2833375"/>
            <a:ext cx="1131888" cy="1022350"/>
            <a:chOff x="802" y="1308"/>
            <a:chExt cx="713" cy="64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02" y="1308"/>
              <a:ext cx="713" cy="644"/>
              <a:chOff x="791" y="1308"/>
              <a:chExt cx="713" cy="644"/>
            </a:xfrm>
          </p:grpSpPr>
          <p:sp useBgFill="1"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713" cy="477"/>
              </a:xfrm>
              <a:prstGeom prst="ellipse">
                <a:avLst/>
              </a:prstGeom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1074" y="1308"/>
                <a:ext cx="142" cy="334"/>
                <a:chOff x="1074" y="1308"/>
                <a:chExt cx="142" cy="334"/>
              </a:xfrm>
            </p:grpSpPr>
            <p:sp>
              <p:nvSpPr>
                <p:cNvPr id="9" name="Oval 7"/>
                <p:cNvSpPr>
                  <a:spLocks noChangeArrowheads="1"/>
                </p:cNvSpPr>
                <p:nvPr/>
              </p:nvSpPr>
              <p:spPr bwMode="auto">
                <a:xfrm>
                  <a:off x="1074" y="1570"/>
                  <a:ext cx="140" cy="72"/>
                </a:xfrm>
                <a:prstGeom prst="ellipse">
                  <a:avLst/>
                </a:prstGeom>
                <a:solidFill>
                  <a:srgbClr val="51DC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1pPr>
                  <a:lvl2pPr marL="742950" indent="-28575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1074" y="1347"/>
                  <a:ext cx="142" cy="255"/>
                </a:xfrm>
                <a:prstGeom prst="rect">
                  <a:avLst/>
                </a:prstGeom>
                <a:solidFill>
                  <a:srgbClr val="51D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1pPr>
                  <a:lvl2pPr marL="742950" indent="-28575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auto">
                <a:xfrm>
                  <a:off x="1080" y="1308"/>
                  <a:ext cx="132" cy="64"/>
                </a:xfrm>
                <a:prstGeom prst="ellipse">
                  <a:avLst/>
                </a:prstGeom>
                <a:solidFill>
                  <a:srgbClr val="51DC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1pPr>
                  <a:lvl2pPr marL="742950" indent="-28575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816" y="1626"/>
              <a:ext cx="64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</a:rPr>
                <a:t>GLUT4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52400" y="2619063"/>
            <a:ext cx="8928100" cy="131762"/>
            <a:chOff x="96" y="1173"/>
            <a:chExt cx="5624" cy="8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43" y="1173"/>
              <a:ext cx="5520" cy="83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96" y="1173"/>
              <a:ext cx="95" cy="83"/>
            </a:xfrm>
            <a:prstGeom prst="ellipse">
              <a:avLst/>
            </a:prstGeom>
            <a:solidFill>
              <a:srgbClr val="8CF4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625" y="1173"/>
              <a:ext cx="95" cy="83"/>
            </a:xfrm>
            <a:prstGeom prst="ellipse">
              <a:avLst/>
            </a:prstGeom>
            <a:solidFill>
              <a:srgbClr val="8CF4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7632740" y="1558613"/>
            <a:ext cx="715963" cy="1871662"/>
            <a:chOff x="3759" y="541"/>
            <a:chExt cx="451" cy="1179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</p:grpSpPr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1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1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</p:grpSpPr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</p:grpSpPr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</p:grpSpPr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3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3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22315" y="2439755"/>
            <a:ext cx="225425" cy="530225"/>
            <a:chOff x="194" y="1060"/>
            <a:chExt cx="142" cy="334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94" y="1322"/>
              <a:ext cx="140" cy="72"/>
            </a:xfrm>
            <a:prstGeom prst="ellipse">
              <a:avLst/>
            </a:prstGeom>
            <a:solidFill>
              <a:srgbClr val="51DC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94" y="1099"/>
              <a:ext cx="142" cy="255"/>
            </a:xfrm>
            <a:prstGeom prst="rect">
              <a:avLst/>
            </a:prstGeom>
            <a:solidFill>
              <a:srgbClr val="51D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00" y="1060"/>
              <a:ext cx="132" cy="64"/>
            </a:xfrm>
            <a:prstGeom prst="ellipse">
              <a:avLst/>
            </a:prstGeom>
            <a:solidFill>
              <a:srgbClr val="51D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22353" y="4932050"/>
            <a:ext cx="197810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Glucose-6-P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733801" y="2814325"/>
            <a:ext cx="844550" cy="527050"/>
          </a:xfrm>
          <a:prstGeom prst="ellipse">
            <a:avLst/>
          </a:prstGeom>
          <a:solidFill>
            <a:srgbClr val="3399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733800" y="2855600"/>
            <a:ext cx="9906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AKT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337550" y="1944455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IR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207001" y="5881375"/>
            <a:ext cx="2020888" cy="5588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087688" y="6243325"/>
            <a:ext cx="214962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UDP-Glucose</a:t>
            </a: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533400" y="2058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 flipV="1">
            <a:off x="666750" y="2909575"/>
            <a:ext cx="5715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2457451" y="3093725"/>
            <a:ext cx="109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651250" y="4033525"/>
            <a:ext cx="1162050" cy="590550"/>
          </a:xfrm>
          <a:prstGeom prst="ellipse">
            <a:avLst/>
          </a:prstGeom>
          <a:solidFill>
            <a:srgbClr val="FF9900"/>
          </a:solidFill>
          <a:ln w="12700">
            <a:noFill/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670300" y="4109725"/>
            <a:ext cx="11430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GSK-3</a:t>
            </a: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3556000" y="4217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535028" y="4297050"/>
            <a:ext cx="593725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3657600" y="2814325"/>
            <a:ext cx="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4191000" y="3366775"/>
            <a:ext cx="0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6915150" y="3068325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H="1">
            <a:off x="4629150" y="3068325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2000252" y="5405205"/>
            <a:ext cx="1019175" cy="957263"/>
            <a:chOff x="1084" y="2564"/>
            <a:chExt cx="744" cy="384"/>
          </a:xfrm>
        </p:grpSpPr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084" y="2564"/>
              <a:ext cx="306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1522" y="2784"/>
              <a:ext cx="306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5156200" y="5938525"/>
            <a:ext cx="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5162550" y="6541775"/>
            <a:ext cx="20764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191125" y="5971943"/>
            <a:ext cx="20855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</a:rPr>
              <a:t>Glycogen Synthase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315200" y="6246500"/>
            <a:ext cx="158376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Glycogen</a:t>
            </a:r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5589628" y="2814325"/>
            <a:ext cx="1184275" cy="533400"/>
            <a:chOff x="3437" y="1296"/>
            <a:chExt cx="746" cy="336"/>
          </a:xfrm>
        </p:grpSpPr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3456" y="1296"/>
              <a:ext cx="624" cy="336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37" y="1318"/>
              <a:ext cx="74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tx1"/>
                  </a:solidFill>
                </a:rPr>
                <a:t>PI3’-K</a:t>
              </a:r>
            </a:p>
          </p:txBody>
        </p:sp>
      </p:grp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527050" y="3055625"/>
            <a:ext cx="0" cy="552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rot="16200000" flipH="1">
            <a:off x="4381500" y="4700275"/>
            <a:ext cx="971550" cy="97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139740" y="1455425"/>
            <a:ext cx="13962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Glucose</a:t>
            </a:r>
          </a:p>
        </p:txBody>
      </p:sp>
      <p:sp>
        <p:nvSpPr>
          <p:cNvPr id="67" name="Line 72"/>
          <p:cNvSpPr>
            <a:spLocks noChangeShapeType="1"/>
          </p:cNvSpPr>
          <p:nvPr/>
        </p:nvSpPr>
        <p:spPr bwMode="auto">
          <a:xfrm>
            <a:off x="6126163" y="3460443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73"/>
          <p:cNvSpPr>
            <a:spLocks noChangeShapeType="1"/>
          </p:cNvSpPr>
          <p:nvPr/>
        </p:nvSpPr>
        <p:spPr bwMode="auto">
          <a:xfrm rot="16200000">
            <a:off x="6120607" y="3327886"/>
            <a:ext cx="0" cy="290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74"/>
          <p:cNvSpPr txBox="1">
            <a:spLocks noChangeArrowheads="1"/>
          </p:cNvSpPr>
          <p:nvPr/>
        </p:nvSpPr>
        <p:spPr bwMode="auto">
          <a:xfrm>
            <a:off x="5376917" y="3817625"/>
            <a:ext cx="163698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wortmannin</a:t>
            </a:r>
          </a:p>
        </p:txBody>
      </p:sp>
    </p:spTree>
    <p:extLst>
      <p:ext uri="{BB962C8B-B14F-4D97-AF65-F5344CB8AC3E}">
        <p14:creationId xmlns:p14="http://schemas.microsoft.com/office/powerpoint/2010/main" val="12619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stimulates GLUT4 translocation, promoting glucose uptake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52800" y="1600200"/>
            <a:ext cx="57150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GLUT4 = glucose transporter</a:t>
            </a:r>
          </a:p>
          <a:p>
            <a:r>
              <a:rPr lang="en-US" dirty="0" smtClean="0"/>
              <a:t>GLUT4 </a:t>
            </a:r>
            <a:r>
              <a:rPr lang="en-US" dirty="0" smtClean="0"/>
              <a:t>stored in vesicles in </a:t>
            </a:r>
            <a:r>
              <a:rPr lang="en-US" dirty="0" err="1" smtClean="0"/>
              <a:t>perinuclear</a:t>
            </a:r>
            <a:r>
              <a:rPr lang="en-US" dirty="0" smtClean="0"/>
              <a:t> region</a:t>
            </a:r>
          </a:p>
          <a:p>
            <a:r>
              <a:rPr lang="en-US" dirty="0" smtClean="0"/>
              <a:t>Insulin stimulates GLUT4 relocation to plasma membrane (PM) in a PI3K-Akt dependent manner</a:t>
            </a:r>
          </a:p>
          <a:p>
            <a:pPr lvl="1"/>
            <a:r>
              <a:rPr lang="en-US" dirty="0" smtClean="0"/>
              <a:t>Increases translocation of vesicles</a:t>
            </a:r>
          </a:p>
          <a:p>
            <a:pPr lvl="1"/>
            <a:r>
              <a:rPr lang="en-US" dirty="0" smtClean="0"/>
              <a:t>Increases generation of vesicles from endosome</a:t>
            </a:r>
          </a:p>
          <a:p>
            <a:pPr lvl="1"/>
            <a:r>
              <a:rPr lang="en-US" dirty="0" smtClean="0"/>
              <a:t>Decreases GLUT4 reuptake</a:t>
            </a:r>
          </a:p>
          <a:p>
            <a:r>
              <a:rPr lang="en-US" dirty="0" smtClean="0"/>
              <a:t>More GLUT4 at PM = more glucose uptake</a:t>
            </a:r>
          </a:p>
          <a:p>
            <a:pPr lvl="1"/>
            <a:r>
              <a:rPr lang="en-US" dirty="0" smtClean="0"/>
              <a:t>No effect on channel efficacy, just channel number at PM</a:t>
            </a: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241800"/>
            <a:ext cx="2311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47800"/>
            <a:ext cx="2311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447800" y="3810000"/>
            <a:ext cx="4572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14" y="1096397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23" y="64886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Akt</a:t>
            </a:r>
            <a:r>
              <a:rPr lang="en-US" dirty="0" smtClean="0"/>
              <a:t> promotes glycogen synthesis by inhibiting GSK3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334000" y="1524000"/>
            <a:ext cx="3810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Glycogen synthase adds glucose units to glycogen</a:t>
            </a:r>
          </a:p>
          <a:p>
            <a:r>
              <a:rPr lang="en-US" dirty="0" smtClean="0"/>
              <a:t>GSK3 phosphorylates and inhibits glycogen synthase</a:t>
            </a:r>
          </a:p>
          <a:p>
            <a:r>
              <a:rPr lang="en-US" dirty="0" err="1" smtClean="0"/>
              <a:t>Akt</a:t>
            </a:r>
            <a:r>
              <a:rPr lang="en-US" dirty="0" smtClean="0"/>
              <a:t> phosphorylates and inhibits GSK3</a:t>
            </a:r>
          </a:p>
          <a:p>
            <a:r>
              <a:rPr lang="en-US" dirty="0" smtClean="0"/>
              <a:t>Therefore, </a:t>
            </a:r>
            <a:r>
              <a:rPr lang="en-US" dirty="0" err="1" smtClean="0"/>
              <a:t>Akt</a:t>
            </a:r>
            <a:r>
              <a:rPr lang="en-US" dirty="0" smtClean="0"/>
              <a:t> indirectly activates glycogen synthase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752601"/>
            <a:ext cx="5739299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6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266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3.  (14 </a:t>
            </a:r>
            <a:r>
              <a:rPr lang="en-US" dirty="0" err="1"/>
              <a:t>pts</a:t>
            </a:r>
            <a:r>
              <a:rPr lang="en-US" dirty="0"/>
              <a:t>) The development of obesity is associated with the reduction of systemic insulin sensitivity.  You have isolated a novel secreted factor “</a:t>
            </a:r>
            <a:r>
              <a:rPr lang="en-US" dirty="0" err="1"/>
              <a:t>Stuffin</a:t>
            </a:r>
            <a:r>
              <a:rPr lang="en-US" b="1" dirty="0"/>
              <a:t>”</a:t>
            </a:r>
            <a:r>
              <a:rPr lang="en-US" dirty="0"/>
              <a:t> from fat cells and studied its action on skeletal muscle cells.  You pretreat cells -/+ </a:t>
            </a:r>
            <a:r>
              <a:rPr lang="en-US" dirty="0" err="1"/>
              <a:t>Stuffin</a:t>
            </a:r>
            <a:r>
              <a:rPr lang="en-US" dirty="0"/>
              <a:t> for 24 </a:t>
            </a:r>
            <a:r>
              <a:rPr lang="en-US" dirty="0" err="1"/>
              <a:t>hr</a:t>
            </a:r>
            <a:r>
              <a:rPr lang="en-US" dirty="0"/>
              <a:t>, and then you treat cells -/+ insulin.  You measure: A) </a:t>
            </a:r>
            <a:r>
              <a:rPr lang="en-US" baseline="30000" dirty="0"/>
              <a:t>32</a:t>
            </a:r>
            <a:r>
              <a:rPr lang="en-US" dirty="0"/>
              <a:t>P-labeling of IRS-1; B) tyrosine phosphorylation of IRS-1 using </a:t>
            </a:r>
            <a:r>
              <a:rPr lang="en-US" dirty="0" err="1"/>
              <a:t>phospho</a:t>
            </a:r>
            <a:r>
              <a:rPr lang="en-US" dirty="0"/>
              <a:t>-tyrosine antibodies; C) total levels of IRS-1; D) GSK3 activity.   Please explain how </a:t>
            </a:r>
            <a:r>
              <a:rPr lang="en-US" dirty="0" err="1"/>
              <a:t>Stuffin</a:t>
            </a:r>
            <a:r>
              <a:rPr lang="en-US" dirty="0"/>
              <a:t> is impacting insulin signaling in muscle cells.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505200"/>
            <a:ext cx="7953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2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Lanes 1 and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584" y="1600206"/>
            <a:ext cx="3595255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Stuffin</a:t>
            </a:r>
            <a:r>
              <a:rPr lang="en-US" dirty="0" smtClean="0"/>
              <a:t> decreases total IRS-1</a:t>
            </a:r>
          </a:p>
          <a:p>
            <a:r>
              <a:rPr lang="en-US" dirty="0" err="1" smtClean="0"/>
              <a:t>Stuffin</a:t>
            </a:r>
            <a:r>
              <a:rPr lang="en-US" dirty="0" smtClean="0"/>
              <a:t> increases </a:t>
            </a:r>
            <a:r>
              <a:rPr lang="en-US" baseline="30000" dirty="0" smtClean="0"/>
              <a:t>32</a:t>
            </a:r>
            <a:r>
              <a:rPr lang="en-US" dirty="0" smtClean="0"/>
              <a:t>P labeling but not 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Suggests </a:t>
            </a:r>
            <a:r>
              <a:rPr lang="en-US" dirty="0" err="1" smtClean="0"/>
              <a:t>Stuffin</a:t>
            </a:r>
            <a:r>
              <a:rPr lang="en-US" dirty="0" smtClean="0"/>
              <a:t> increases S/T phosphorylation of IRS-1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83"/>
          <a:stretch/>
        </p:blipFill>
        <p:spPr bwMode="auto">
          <a:xfrm>
            <a:off x="533440" y="2438400"/>
            <a:ext cx="417714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40" y="26670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32</a:t>
            </a:r>
            <a:r>
              <a:rPr lang="en-US" dirty="0" smtClean="0"/>
              <a:t>P labeling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40" y="3394364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</a:t>
            </a:r>
            <a:r>
              <a:rPr lang="en-US" dirty="0" smtClean="0"/>
              <a:t> antibody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866" y="4102949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IRS-1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1828800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IRS-1 western blot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98865" y="2198132"/>
            <a:ext cx="711136" cy="29834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1" y="2198132"/>
            <a:ext cx="640772" cy="29834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Lanes 2 and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1722441"/>
            <a:ext cx="4052456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Stuffin</a:t>
            </a:r>
            <a:r>
              <a:rPr lang="en-US" dirty="0" smtClean="0"/>
              <a:t> decreases insulin-mediated Y phosphorylation</a:t>
            </a:r>
          </a:p>
          <a:p>
            <a:r>
              <a:rPr lang="en-US" dirty="0" smtClean="0"/>
              <a:t>Partly due to decreased IRS-1 levels…but </a:t>
            </a:r>
            <a:r>
              <a:rPr lang="en-US" dirty="0" err="1" smtClean="0"/>
              <a:t>pY</a:t>
            </a:r>
            <a:r>
              <a:rPr lang="en-US" dirty="0" smtClean="0"/>
              <a:t> decrease is out of proportion</a:t>
            </a:r>
          </a:p>
          <a:p>
            <a:r>
              <a:rPr lang="en-US" dirty="0" smtClean="0"/>
              <a:t>Suggests </a:t>
            </a:r>
            <a:r>
              <a:rPr lang="en-US" dirty="0" err="1" smtClean="0"/>
              <a:t>Stuffin</a:t>
            </a:r>
            <a:r>
              <a:rPr lang="en-US" dirty="0" smtClean="0"/>
              <a:t> inhibits insulin-mediated Y phosphorylation of IRS-1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83"/>
          <a:stretch/>
        </p:blipFill>
        <p:spPr bwMode="auto">
          <a:xfrm>
            <a:off x="533440" y="2438400"/>
            <a:ext cx="417714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40" y="26670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32</a:t>
            </a:r>
            <a:r>
              <a:rPr lang="en-US" dirty="0" smtClean="0"/>
              <a:t>P labeling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40" y="3394364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</a:t>
            </a:r>
            <a:r>
              <a:rPr lang="en-US" dirty="0" smtClean="0"/>
              <a:t> antibody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866" y="4102949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IRS-1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1828800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IRS-1 western blot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32265" y="2198132"/>
            <a:ext cx="711136" cy="29834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1" y="2198132"/>
            <a:ext cx="640772" cy="29834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GSK3 activity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600206"/>
            <a:ext cx="4038600" cy="4525963"/>
          </a:xfr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Stuffin</a:t>
            </a:r>
            <a:r>
              <a:rPr lang="en-US" dirty="0" smtClean="0"/>
              <a:t> reduces insulin-mediated GSK3 inhibition</a:t>
            </a:r>
          </a:p>
          <a:p>
            <a:r>
              <a:rPr lang="en-US" dirty="0" smtClean="0"/>
              <a:t>Makes sense since </a:t>
            </a:r>
            <a:r>
              <a:rPr lang="en-US" dirty="0" err="1" smtClean="0"/>
              <a:t>Stuffin</a:t>
            </a:r>
            <a:r>
              <a:rPr lang="en-US" dirty="0" smtClean="0"/>
              <a:t> reduces IRS-1 </a:t>
            </a:r>
            <a:r>
              <a:rPr lang="en-US" dirty="0" err="1" smtClean="0"/>
              <a:t>pY</a:t>
            </a:r>
            <a:endParaRPr lang="en-US" dirty="0" smtClean="0"/>
          </a:p>
          <a:p>
            <a:pPr lvl="1"/>
            <a:r>
              <a:rPr lang="en-US" dirty="0" smtClean="0"/>
              <a:t>IRS-1 normally activates PI3K-Akt</a:t>
            </a:r>
          </a:p>
          <a:p>
            <a:pPr lvl="1"/>
            <a:r>
              <a:rPr lang="en-US" dirty="0" err="1" smtClean="0"/>
              <a:t>Akt</a:t>
            </a:r>
            <a:r>
              <a:rPr lang="en-US" dirty="0" smtClean="0"/>
              <a:t> normally inhibits GSK3</a:t>
            </a:r>
          </a:p>
          <a:p>
            <a:pPr lvl="1"/>
            <a:r>
              <a:rPr lang="en-US" dirty="0" smtClean="0"/>
              <a:t>Reducing IRS-1 </a:t>
            </a:r>
            <a:r>
              <a:rPr lang="en-US" dirty="0" err="1" smtClean="0"/>
              <a:t>pY</a:t>
            </a:r>
            <a:r>
              <a:rPr lang="en-US" dirty="0" smtClean="0"/>
              <a:t> reduces </a:t>
            </a:r>
            <a:r>
              <a:rPr lang="en-US" dirty="0" err="1" smtClean="0"/>
              <a:t>Akt</a:t>
            </a:r>
            <a:r>
              <a:rPr lang="en-US" dirty="0" smtClean="0"/>
              <a:t> activity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4"/>
          <a:stretch/>
        </p:blipFill>
        <p:spPr bwMode="auto">
          <a:xfrm>
            <a:off x="558407" y="2286000"/>
            <a:ext cx="4050504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19400" y="4114800"/>
            <a:ext cx="1295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733800"/>
            <a:ext cx="1295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2514600" y="3733800"/>
            <a:ext cx="152400" cy="381000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4600" y="2667000"/>
            <a:ext cx="18340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Effect of </a:t>
            </a:r>
            <a:r>
              <a:rPr lang="en-US" sz="2000" b="1" dirty="0" err="1" smtClean="0">
                <a:solidFill>
                  <a:schemeClr val="accent2"/>
                </a:solidFill>
              </a:rPr>
              <a:t>Stuffin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Protein phosphorylation is a common mechanism of regulating protein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Serine (S), threonine (T), and tyrosine (Y) can be phosphorylated</a:t>
            </a:r>
          </a:p>
          <a:p>
            <a:r>
              <a:rPr lang="en-US" dirty="0" smtClean="0"/>
              <a:t>Kinases are typically either serine/threonine kinases or tyrosine kinases</a:t>
            </a:r>
          </a:p>
          <a:p>
            <a:r>
              <a:rPr lang="en-US" dirty="0" smtClean="0"/>
              <a:t>Can alter protein conformation, protein-protein associations, catalytic activity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1524000"/>
            <a:ext cx="4161195" cy="234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3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44"/>
            <a:ext cx="8229600" cy="4525963"/>
          </a:xfrm>
        </p:spPr>
        <p:txBody>
          <a:bodyPr/>
          <a:lstStyle/>
          <a:p>
            <a:r>
              <a:rPr lang="en-US" dirty="0" err="1" smtClean="0"/>
              <a:t>Stuffin</a:t>
            </a:r>
            <a:r>
              <a:rPr lang="en-US" dirty="0" smtClean="0"/>
              <a:t> increases </a:t>
            </a:r>
            <a:r>
              <a:rPr lang="en-US" dirty="0" err="1" smtClean="0"/>
              <a:t>pS</a:t>
            </a:r>
            <a:r>
              <a:rPr lang="en-US" dirty="0" smtClean="0"/>
              <a:t>/T on IRS-1</a:t>
            </a:r>
          </a:p>
          <a:p>
            <a:r>
              <a:rPr lang="en-US" dirty="0" err="1" smtClean="0"/>
              <a:t>Stuffin</a:t>
            </a:r>
            <a:r>
              <a:rPr lang="en-US" dirty="0" smtClean="0"/>
              <a:t> decreases IRS-1 levels</a:t>
            </a:r>
          </a:p>
          <a:p>
            <a:r>
              <a:rPr lang="en-US" dirty="0" err="1" smtClean="0"/>
              <a:t>Stuffin</a:t>
            </a:r>
            <a:r>
              <a:rPr lang="en-US" dirty="0" smtClean="0"/>
              <a:t> inhibits insulin-mediated IRS-1 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By inhibiting IRS-1 </a:t>
            </a:r>
            <a:r>
              <a:rPr lang="en-US" dirty="0" err="1" smtClean="0"/>
              <a:t>pY</a:t>
            </a:r>
            <a:r>
              <a:rPr lang="en-US" dirty="0" smtClean="0"/>
              <a:t>, </a:t>
            </a:r>
            <a:r>
              <a:rPr lang="en-US" dirty="0" err="1" smtClean="0"/>
              <a:t>Stuffin</a:t>
            </a:r>
            <a:r>
              <a:rPr lang="en-US" dirty="0" smtClean="0"/>
              <a:t> blocks PI3K-Akt signaling, leading to increased GSK3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</a:t>
            </a:r>
            <a:r>
              <a:rPr lang="en-US" dirty="0" err="1" smtClean="0"/>
              <a:t>vs</a:t>
            </a:r>
            <a:r>
              <a:rPr lang="en-US" dirty="0" smtClean="0"/>
              <a:t> 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Necessary</a:t>
            </a:r>
          </a:p>
          <a:p>
            <a:pPr lvl="1"/>
            <a:r>
              <a:rPr lang="en-US" dirty="0" smtClean="0"/>
              <a:t>Inhibiting the factor blocks the response</a:t>
            </a:r>
          </a:p>
          <a:p>
            <a:r>
              <a:rPr lang="en-US" dirty="0" smtClean="0"/>
              <a:t>Sufficient</a:t>
            </a:r>
          </a:p>
          <a:p>
            <a:pPr lvl="1"/>
            <a:r>
              <a:rPr lang="en-US" dirty="0" smtClean="0"/>
              <a:t>Adding or overexpressing the factor alone recapitulates the response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is an important distinction and is therefore quite likely to be on the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070158" y="458868"/>
            <a:ext cx="48974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</a:rPr>
              <a:t>Necessary vs. Sufficient</a:t>
            </a:r>
          </a:p>
        </p:txBody>
      </p:sp>
      <p:grpSp>
        <p:nvGrpSpPr>
          <p:cNvPr id="25603" name="Group 8"/>
          <p:cNvGrpSpPr>
            <a:grpSpLocks/>
          </p:cNvGrpSpPr>
          <p:nvPr/>
        </p:nvGrpSpPr>
        <p:grpSpPr bwMode="auto">
          <a:xfrm>
            <a:off x="908071" y="1676401"/>
            <a:ext cx="1655764" cy="3786188"/>
            <a:chOff x="590" y="1394"/>
            <a:chExt cx="1043" cy="2385"/>
          </a:xfrm>
        </p:grpSpPr>
        <p:sp>
          <p:nvSpPr>
            <p:cNvPr id="25621" name="Text Box 4"/>
            <p:cNvSpPr txBox="1">
              <a:spLocks noChangeArrowheads="1"/>
            </p:cNvSpPr>
            <p:nvPr/>
          </p:nvSpPr>
          <p:spPr bwMode="auto">
            <a:xfrm>
              <a:off x="590" y="1394"/>
              <a:ext cx="1043" cy="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B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Response</a:t>
              </a:r>
            </a:p>
          </p:txBody>
        </p:sp>
        <p:sp>
          <p:nvSpPr>
            <p:cNvPr id="25622" name="Line 5"/>
            <p:cNvSpPr>
              <a:spLocks noChangeShapeType="1"/>
            </p:cNvSpPr>
            <p:nvPr/>
          </p:nvSpPr>
          <p:spPr bwMode="auto">
            <a:xfrm>
              <a:off x="1143" y="1746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23" name="Line 6"/>
            <p:cNvSpPr>
              <a:spLocks noChangeShapeType="1"/>
            </p:cNvSpPr>
            <p:nvPr/>
          </p:nvSpPr>
          <p:spPr bwMode="auto">
            <a:xfrm>
              <a:off x="1140" y="2400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24" name="Line 7"/>
            <p:cNvSpPr>
              <a:spLocks noChangeShapeType="1"/>
            </p:cNvSpPr>
            <p:nvPr/>
          </p:nvSpPr>
          <p:spPr bwMode="auto">
            <a:xfrm>
              <a:off x="1137" y="3081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281689" y="1677988"/>
            <a:ext cx="2089150" cy="3784599"/>
            <a:chOff x="2742" y="1057"/>
            <a:chExt cx="1316" cy="2384"/>
          </a:xfrm>
        </p:grpSpPr>
        <p:sp>
          <p:nvSpPr>
            <p:cNvPr id="25612" name="Text Box 10"/>
            <p:cNvSpPr txBox="1">
              <a:spLocks noChangeArrowheads="1"/>
            </p:cNvSpPr>
            <p:nvPr/>
          </p:nvSpPr>
          <p:spPr bwMode="auto">
            <a:xfrm>
              <a:off x="2742" y="1060"/>
              <a:ext cx="257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B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</p:txBody>
        </p:sp>
        <p:sp>
          <p:nvSpPr>
            <p:cNvPr id="25613" name="Line 11"/>
            <p:cNvSpPr>
              <a:spLocks noChangeShapeType="1"/>
            </p:cNvSpPr>
            <p:nvPr/>
          </p:nvSpPr>
          <p:spPr bwMode="auto">
            <a:xfrm>
              <a:off x="2863" y="1412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4" name="Line 12"/>
            <p:cNvSpPr>
              <a:spLocks noChangeShapeType="1"/>
            </p:cNvSpPr>
            <p:nvPr/>
          </p:nvSpPr>
          <p:spPr bwMode="auto">
            <a:xfrm>
              <a:off x="2860" y="2066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5" name="Line 13"/>
            <p:cNvSpPr>
              <a:spLocks noChangeShapeType="1"/>
            </p:cNvSpPr>
            <p:nvPr/>
          </p:nvSpPr>
          <p:spPr bwMode="auto">
            <a:xfrm>
              <a:off x="2857" y="2747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6" name="Text Box 15"/>
            <p:cNvSpPr txBox="1">
              <a:spLocks noChangeArrowheads="1"/>
            </p:cNvSpPr>
            <p:nvPr/>
          </p:nvSpPr>
          <p:spPr bwMode="auto">
            <a:xfrm>
              <a:off x="3801" y="1057"/>
              <a:ext cx="257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922" y="1409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919" y="2063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916" y="2744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2840" y="3150"/>
              <a:ext cx="10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Response</a:t>
              </a:r>
            </a:p>
          </p:txBody>
        </p:sp>
      </p:grp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2028825" y="6078539"/>
            <a:ext cx="4879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Pathway in both cases is NECESSARY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543051" y="3162300"/>
            <a:ext cx="530225" cy="2389188"/>
            <a:chOff x="972" y="1992"/>
            <a:chExt cx="334" cy="1505"/>
          </a:xfrm>
        </p:grpSpPr>
        <p:sp>
          <p:nvSpPr>
            <p:cNvPr id="25610" name="Text Box 22"/>
            <p:cNvSpPr txBox="1">
              <a:spLocks noChangeArrowheads="1"/>
            </p:cNvSpPr>
            <p:nvPr/>
          </p:nvSpPr>
          <p:spPr bwMode="auto">
            <a:xfrm>
              <a:off x="975" y="1992"/>
              <a:ext cx="33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11" name="Text Box 23"/>
            <p:cNvSpPr txBox="1">
              <a:spLocks noChangeArrowheads="1"/>
            </p:cNvSpPr>
            <p:nvPr/>
          </p:nvSpPr>
          <p:spPr bwMode="auto">
            <a:xfrm>
              <a:off x="972" y="3051"/>
              <a:ext cx="33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smtClean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229227" y="3157618"/>
            <a:ext cx="1249363" cy="2389187"/>
            <a:chOff x="3294" y="1989"/>
            <a:chExt cx="787" cy="1505"/>
          </a:xfrm>
        </p:grpSpPr>
        <p:sp>
          <p:nvSpPr>
            <p:cNvPr id="25608" name="Text Box 24"/>
            <p:cNvSpPr txBox="1">
              <a:spLocks noChangeArrowheads="1"/>
            </p:cNvSpPr>
            <p:nvPr/>
          </p:nvSpPr>
          <p:spPr bwMode="auto">
            <a:xfrm>
              <a:off x="3294" y="1989"/>
              <a:ext cx="33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09" name="Text Box 25"/>
            <p:cNvSpPr txBox="1">
              <a:spLocks noChangeArrowheads="1"/>
            </p:cNvSpPr>
            <p:nvPr/>
          </p:nvSpPr>
          <p:spPr bwMode="auto">
            <a:xfrm>
              <a:off x="3750" y="3048"/>
              <a:ext cx="33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smtClean="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831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070158" y="458868"/>
            <a:ext cx="48974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</a:rPr>
              <a:t>Necessary vs. Sufficient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908071" y="1676401"/>
            <a:ext cx="1655764" cy="3786188"/>
            <a:chOff x="590" y="1394"/>
            <a:chExt cx="1043" cy="2385"/>
          </a:xfrm>
        </p:grpSpPr>
        <p:sp>
          <p:nvSpPr>
            <p:cNvPr id="26643" name="Text Box 4"/>
            <p:cNvSpPr txBox="1">
              <a:spLocks noChangeArrowheads="1"/>
            </p:cNvSpPr>
            <p:nvPr/>
          </p:nvSpPr>
          <p:spPr bwMode="auto">
            <a:xfrm>
              <a:off x="590" y="1394"/>
              <a:ext cx="1043" cy="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B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Response</a:t>
              </a:r>
            </a:p>
          </p:txBody>
        </p:sp>
        <p:sp>
          <p:nvSpPr>
            <p:cNvPr id="26644" name="Line 5"/>
            <p:cNvSpPr>
              <a:spLocks noChangeShapeType="1"/>
            </p:cNvSpPr>
            <p:nvPr/>
          </p:nvSpPr>
          <p:spPr bwMode="auto">
            <a:xfrm>
              <a:off x="1143" y="1746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5" name="Line 6"/>
            <p:cNvSpPr>
              <a:spLocks noChangeShapeType="1"/>
            </p:cNvSpPr>
            <p:nvPr/>
          </p:nvSpPr>
          <p:spPr bwMode="auto">
            <a:xfrm>
              <a:off x="1140" y="2400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6" name="Line 7"/>
            <p:cNvSpPr>
              <a:spLocks noChangeShapeType="1"/>
            </p:cNvSpPr>
            <p:nvPr/>
          </p:nvSpPr>
          <p:spPr bwMode="auto">
            <a:xfrm>
              <a:off x="1137" y="3081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5281689" y="1677988"/>
            <a:ext cx="2089150" cy="3784599"/>
            <a:chOff x="2742" y="1057"/>
            <a:chExt cx="1316" cy="2384"/>
          </a:xfrm>
        </p:grpSpPr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742" y="1060"/>
              <a:ext cx="257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B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2863" y="1412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2860" y="2066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2857" y="2747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3801" y="1057"/>
              <a:ext cx="257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>
              <a:off x="3922" y="1409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>
              <a:off x="3919" y="2063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>
              <a:off x="3916" y="2744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2840" y="3150"/>
              <a:ext cx="10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Response</a:t>
              </a:r>
            </a:p>
          </p:txBody>
        </p:sp>
      </p:grp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1400176" y="5749926"/>
            <a:ext cx="6215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Pathway 1 is NECESSARY and  SUFFICIENT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Pathway 2 is NECESSARY w/o being SUFFICIENT</a:t>
            </a:r>
          </a:p>
        </p:txBody>
      </p:sp>
      <p:sp>
        <p:nvSpPr>
          <p:cNvPr id="355352" name="Line 24"/>
          <p:cNvSpPr>
            <a:spLocks noChangeShapeType="1"/>
          </p:cNvSpPr>
          <p:nvPr/>
        </p:nvSpPr>
        <p:spPr bwMode="auto">
          <a:xfrm>
            <a:off x="1524000" y="2816305"/>
            <a:ext cx="0" cy="33337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5353" name="Line 25"/>
          <p:cNvSpPr>
            <a:spLocks noChangeShapeType="1"/>
          </p:cNvSpPr>
          <p:nvPr/>
        </p:nvSpPr>
        <p:spPr bwMode="auto">
          <a:xfrm>
            <a:off x="908050" y="5000705"/>
            <a:ext cx="0" cy="33337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5354" name="Line 26"/>
          <p:cNvSpPr>
            <a:spLocks noChangeShapeType="1"/>
          </p:cNvSpPr>
          <p:nvPr/>
        </p:nvSpPr>
        <p:spPr bwMode="auto">
          <a:xfrm>
            <a:off x="5168900" y="2859168"/>
            <a:ext cx="0" cy="33337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05513" y="4927601"/>
            <a:ext cx="5261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smtClean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68772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6" grpId="0"/>
      <p:bldP spid="355352" grpId="0" animBg="1"/>
      <p:bldP spid="355353" grpId="0" animBg="1"/>
      <p:bldP spid="355354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End of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protein phosphorylation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30000" dirty="0" smtClean="0"/>
              <a:t>32</a:t>
            </a:r>
            <a:r>
              <a:rPr lang="en-US" dirty="0" smtClean="0"/>
              <a:t>P labeling</a:t>
            </a:r>
          </a:p>
          <a:p>
            <a:pPr lvl="1"/>
            <a:r>
              <a:rPr lang="en-US" dirty="0" smtClean="0"/>
              <a:t>Labels all ATP</a:t>
            </a:r>
          </a:p>
          <a:p>
            <a:pPr lvl="1"/>
            <a:r>
              <a:rPr lang="en-US" dirty="0" smtClean="0"/>
              <a:t>Detects all phosphorylation events</a:t>
            </a:r>
          </a:p>
          <a:p>
            <a:r>
              <a:rPr lang="en-US" dirty="0" err="1" smtClean="0"/>
              <a:t>Phospho</a:t>
            </a:r>
            <a:r>
              <a:rPr lang="en-US" dirty="0" smtClean="0"/>
              <a:t>-specific antibodies</a:t>
            </a:r>
          </a:p>
          <a:p>
            <a:pPr lvl="1"/>
            <a:r>
              <a:rPr lang="en-US" dirty="0" smtClean="0"/>
              <a:t>Detect either </a:t>
            </a:r>
            <a:r>
              <a:rPr lang="en-US" dirty="0" err="1" smtClean="0"/>
              <a:t>pS</a:t>
            </a:r>
            <a:r>
              <a:rPr lang="en-US" dirty="0" smtClean="0"/>
              <a:t>, </a:t>
            </a:r>
            <a:r>
              <a:rPr lang="en-US" dirty="0" err="1" smtClean="0"/>
              <a:t>pT</a:t>
            </a:r>
            <a:r>
              <a:rPr lang="en-US" dirty="0" smtClean="0"/>
              <a:t>, or </a:t>
            </a:r>
            <a:r>
              <a:rPr lang="en-US" dirty="0" err="1" smtClean="0"/>
              <a:t>pY</a:t>
            </a:r>
            <a:endParaRPr lang="en-US" dirty="0" smtClean="0"/>
          </a:p>
          <a:p>
            <a:pPr lvl="1"/>
            <a:r>
              <a:rPr lang="en-US" dirty="0" smtClean="0"/>
              <a:t>Detects phosphorylation of all proteins</a:t>
            </a:r>
          </a:p>
          <a:p>
            <a:r>
              <a:rPr lang="en-US" dirty="0" err="1" smtClean="0"/>
              <a:t>Phospho</a:t>
            </a:r>
            <a:r>
              <a:rPr lang="en-US" dirty="0" smtClean="0"/>
              <a:t>-protein antibodies</a:t>
            </a:r>
          </a:p>
          <a:p>
            <a:pPr lvl="1"/>
            <a:r>
              <a:rPr lang="en-US" dirty="0" smtClean="0"/>
              <a:t>Detects specific </a:t>
            </a:r>
            <a:r>
              <a:rPr lang="en-US" dirty="0" err="1" smtClean="0"/>
              <a:t>phospho</a:t>
            </a:r>
            <a:r>
              <a:rPr lang="en-US" dirty="0" smtClean="0"/>
              <a:t>-sites on specific proteins</a:t>
            </a:r>
          </a:p>
          <a:p>
            <a:pPr lvl="1"/>
            <a:r>
              <a:rPr lang="en-US" dirty="0" smtClean="0"/>
              <a:t>The most specific…and most useful experimentally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Receptor tyrosine kinases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95401"/>
            <a:ext cx="381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Built-in tyrosine kinase activity</a:t>
            </a:r>
          </a:p>
          <a:p>
            <a:r>
              <a:rPr lang="en-US" dirty="0" smtClean="0"/>
              <a:t>Function as dimers</a:t>
            </a:r>
          </a:p>
          <a:p>
            <a:r>
              <a:rPr lang="en-US" dirty="0" smtClean="0"/>
              <a:t>Ligand </a:t>
            </a:r>
            <a:r>
              <a:rPr lang="en-US" dirty="0" smtClean="0"/>
              <a:t>stabilizes RTK in active conformation</a:t>
            </a:r>
          </a:p>
          <a:p>
            <a:r>
              <a:rPr lang="en-US" dirty="0" smtClean="0"/>
              <a:t>RTK activation leads to </a:t>
            </a:r>
            <a:r>
              <a:rPr lang="en-US" dirty="0" smtClean="0"/>
              <a:t>auto-trans phosphorylation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4"/>
            <a:ext cx="4495800" cy="520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RTK activation leads to </a:t>
            </a:r>
            <a:br>
              <a:rPr lang="en-US" dirty="0" smtClean="0"/>
            </a:br>
            <a:r>
              <a:rPr lang="en-US" dirty="0" smtClean="0"/>
              <a:t>auto-trans phosphorylation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91560" y="1951117"/>
            <a:ext cx="4595240" cy="4525963"/>
          </a:xfrm>
        </p:spPr>
        <p:txBody>
          <a:bodyPr/>
          <a:lstStyle/>
          <a:p>
            <a:r>
              <a:rPr lang="en-US" dirty="0" smtClean="0"/>
              <a:t>Each monomer phosphorylates its </a:t>
            </a:r>
            <a:r>
              <a:rPr lang="en-US" dirty="0" smtClean="0"/>
              <a:t>partner on many sites</a:t>
            </a:r>
            <a:endParaRPr lang="en-US" dirty="0" smtClean="0"/>
          </a:p>
          <a:p>
            <a:r>
              <a:rPr lang="en-US" dirty="0" err="1" smtClean="0"/>
              <a:t>pY</a:t>
            </a:r>
            <a:r>
              <a:rPr lang="en-US" dirty="0" smtClean="0"/>
              <a:t> are docking sites for </a:t>
            </a:r>
            <a:r>
              <a:rPr lang="en-US" dirty="0" smtClean="0"/>
              <a:t>effectors</a:t>
            </a:r>
          </a:p>
          <a:p>
            <a:r>
              <a:rPr lang="en-US" dirty="0" smtClean="0"/>
              <a:t>Importantly, one </a:t>
            </a:r>
            <a:r>
              <a:rPr lang="en-US" dirty="0" err="1" smtClean="0"/>
              <a:t>pY</a:t>
            </a:r>
            <a:r>
              <a:rPr lang="en-US" dirty="0" smtClean="0"/>
              <a:t> is in the kinase domain activation loop</a:t>
            </a:r>
            <a:endParaRPr lang="en-US" dirty="0" smtClean="0"/>
          </a:p>
        </p:txBody>
      </p:sp>
      <p:pic>
        <p:nvPicPr>
          <p:cNvPr id="3" name="Picture 2" descr="1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7" b="15992"/>
          <a:stretch/>
        </p:blipFill>
        <p:spPr bwMode="auto">
          <a:xfrm>
            <a:off x="76202" y="1951037"/>
            <a:ext cx="401535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Phosphorylation of the activation loop exposes the RTK catalytic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7338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Inactive </a:t>
            </a:r>
            <a:r>
              <a:rPr lang="en-US" dirty="0" smtClean="0"/>
              <a:t>state (green): activation loop occludes catalytic domain</a:t>
            </a:r>
          </a:p>
          <a:p>
            <a:r>
              <a:rPr lang="en-US" dirty="0" smtClean="0"/>
              <a:t>Active state (orange): activation loop swings open, exposing the catalytic </a:t>
            </a:r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Result of ligand binding</a:t>
            </a:r>
            <a:endParaRPr lang="en-US" dirty="0" smtClean="0"/>
          </a:p>
          <a:p>
            <a:r>
              <a:rPr lang="en-US" dirty="0" smtClean="0"/>
              <a:t>Activation loop phosphorylation stabilizes the open conformation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979196"/>
            <a:ext cx="5470544" cy="343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SH2 and PTB domains bind 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43400" y="1600200"/>
            <a:ext cx="4724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Recognize </a:t>
            </a:r>
            <a:r>
              <a:rPr lang="en-US" dirty="0" err="1" smtClean="0"/>
              <a:t>pY</a:t>
            </a:r>
            <a:r>
              <a:rPr lang="en-US" dirty="0" smtClean="0"/>
              <a:t> in a specific context</a:t>
            </a:r>
          </a:p>
          <a:p>
            <a:pPr lvl="1"/>
            <a:r>
              <a:rPr lang="en-US" dirty="0" smtClean="0"/>
              <a:t>Surrounding amino acids allow discrimination</a:t>
            </a:r>
            <a:endParaRPr lang="en-US" dirty="0"/>
          </a:p>
          <a:p>
            <a:r>
              <a:rPr lang="en-US" dirty="0" smtClean="0"/>
              <a:t>Common mechanism by which </a:t>
            </a:r>
            <a:r>
              <a:rPr lang="en-US" dirty="0" smtClean="0"/>
              <a:t>proteins bind RTKs</a:t>
            </a:r>
          </a:p>
          <a:p>
            <a:r>
              <a:rPr lang="en-US" dirty="0" smtClean="0"/>
              <a:t>Proteins with these domains play many roles</a:t>
            </a:r>
          </a:p>
          <a:p>
            <a:pPr lvl="1"/>
            <a:r>
              <a:rPr lang="en-US" dirty="0" smtClean="0"/>
              <a:t>Adaptors</a:t>
            </a:r>
          </a:p>
          <a:p>
            <a:pPr lvl="1"/>
            <a:r>
              <a:rPr lang="en-US" dirty="0" smtClean="0"/>
              <a:t>RTK kinase targets</a:t>
            </a:r>
          </a:p>
          <a:p>
            <a:pPr lvl="1"/>
            <a:r>
              <a:rPr lang="en-US" dirty="0" smtClean="0"/>
              <a:t>Effectors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7" b="32023"/>
          <a:stretch/>
        </p:blipFill>
        <p:spPr bwMode="auto">
          <a:xfrm>
            <a:off x="304800" y="1905000"/>
            <a:ext cx="3886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7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Non-receptor tyrosine kinases: mechanism of </a:t>
            </a:r>
            <a:r>
              <a:rPr lang="en-US" dirty="0" err="1" smtClean="0"/>
              <a:t>Src</a:t>
            </a:r>
            <a:r>
              <a:rPr lang="en-US" dirty="0" smtClean="0"/>
              <a:t> activation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700"/>
            <a:ext cx="91440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5029200"/>
            <a:ext cx="83858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activate: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isrupt self-SH3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isrupt self-SH2 association (dephosphorylate C-term)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Phosphorylate activation loop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381000" y="3581400"/>
            <a:ext cx="4572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" y="4343400"/>
            <a:ext cx="2345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Inhibitory C-term </a:t>
            </a:r>
            <a:r>
              <a:rPr lang="en-US" sz="2000" b="1" dirty="0" err="1" smtClean="0">
                <a:solidFill>
                  <a:schemeClr val="accent2"/>
                </a:solidFill>
              </a:rPr>
              <a:t>pY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1291</Words>
  <Application>Microsoft Office PowerPoint</Application>
  <PresentationFormat>On-screen Show (4:3)</PresentationFormat>
  <Paragraphs>305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1_Office Theme</vt:lpstr>
      <vt:lpstr>Blank Presentation</vt:lpstr>
      <vt:lpstr>Final review</vt:lpstr>
      <vt:lpstr>Part 1: Tyrosine kinases and insulin signaling overview</vt:lpstr>
      <vt:lpstr>Protein phosphorylation is a common mechanism of regulating protein function</vt:lpstr>
      <vt:lpstr>Detecting protein phosphorylation</vt:lpstr>
      <vt:lpstr>Receptor tyrosine kinases</vt:lpstr>
      <vt:lpstr>RTK activation leads to  auto-trans phosphorylation</vt:lpstr>
      <vt:lpstr>Phosphorylation of the activation loop exposes the RTK catalytic domain</vt:lpstr>
      <vt:lpstr>SH2 and PTB domains bind pY</vt:lpstr>
      <vt:lpstr>Non-receptor tyrosine kinases: mechanism of Src activation</vt:lpstr>
      <vt:lpstr>2. (15 pts) Compared to wild type Src, how would you predict that inhibition of the SH2 domain function on Src affect its: 1) basal activity and 2) increase in activity caused by a hormone?  Why? </vt:lpstr>
      <vt:lpstr>Insulin – an RTK ligand that regulates glucose metabolism</vt:lpstr>
      <vt:lpstr>Insulin release involves beta cell depolarization</vt:lpstr>
      <vt:lpstr>Insulin signaling: RTK control of mitogenesis and metabolism</vt:lpstr>
      <vt:lpstr>IR phosphorylates itself and IRS-1, a key scaffold for insulin signaling</vt:lpstr>
      <vt:lpstr>Insulin regulates mitogenesis through the MAPK cascade</vt:lpstr>
      <vt:lpstr>IR activates Ras by recruiting adapter proteins and a Ras-GEF</vt:lpstr>
      <vt:lpstr>Ras activates the Raf-MEK-ERK MAPK cascade</vt:lpstr>
      <vt:lpstr>11. (20 pts) Your friend has mutated the two regulatory phosphorylation sites in MAPK to either alanine (A) or aspartic acid (D).  She then knocked-in these constructs into cells, treated with insulin and performed 32P-labeling (left side) and activity assays (right side).  Unfortunately, she lost her notes so she only is sure that #1 is wild-type MAPK.  Which pair of data (2-5) corresponds to the A mutant or the D mutant?  Why? </vt:lpstr>
      <vt:lpstr>Scaffolds regulate efficiency and localization of MAPK signaling</vt:lpstr>
      <vt:lpstr>Insulin regulates metabolism through PI3K</vt:lpstr>
      <vt:lpstr>PI3K phosphorylates PIP2 to PIP3, which recruits PH domains to the membrane</vt:lpstr>
      <vt:lpstr>PIP3 activates Akt</vt:lpstr>
      <vt:lpstr>Akt promotes glucose uptake and glycogen synthesis</vt:lpstr>
      <vt:lpstr>Insulin stimulates GLUT4 translocation, promoting glucose uptake</vt:lpstr>
      <vt:lpstr>Akt promotes glycogen synthesis by inhibiting GSK3</vt:lpstr>
      <vt:lpstr>PowerPoint Presentation</vt:lpstr>
      <vt:lpstr>Lanes 1 and 3</vt:lpstr>
      <vt:lpstr>Lanes 2 and 4</vt:lpstr>
      <vt:lpstr>GSK3 activity assay</vt:lpstr>
      <vt:lpstr>Conclusions</vt:lpstr>
      <vt:lpstr>Necessary vs sufficient</vt:lpstr>
      <vt:lpstr>PowerPoint Presentation</vt:lpstr>
      <vt:lpstr>PowerPoint Presentation</vt:lpstr>
      <vt:lpstr>End of part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Amy</dc:creator>
  <cp:lastModifiedBy>Amy</cp:lastModifiedBy>
  <cp:revision>13</cp:revision>
  <dcterms:created xsi:type="dcterms:W3CDTF">2013-12-05T18:21:26Z</dcterms:created>
  <dcterms:modified xsi:type="dcterms:W3CDTF">2013-12-05T22:30:51Z</dcterms:modified>
</cp:coreProperties>
</file>