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5" r:id="rId4"/>
    <p:sldMasterId id="2147483697" r:id="rId5"/>
    <p:sldMasterId id="2147483710" r:id="rId6"/>
  </p:sldMasterIdLst>
  <p:notesMasterIdLst>
    <p:notesMasterId r:id="rId41"/>
  </p:notesMasterIdLst>
  <p:sldIdLst>
    <p:sldId id="256" r:id="rId7"/>
    <p:sldId id="257" r:id="rId8"/>
    <p:sldId id="262" r:id="rId9"/>
    <p:sldId id="263" r:id="rId10"/>
    <p:sldId id="264" r:id="rId11"/>
    <p:sldId id="266" r:id="rId12"/>
    <p:sldId id="267" r:id="rId13"/>
    <p:sldId id="258" r:id="rId14"/>
    <p:sldId id="259" r:id="rId15"/>
    <p:sldId id="260" r:id="rId16"/>
    <p:sldId id="277" r:id="rId17"/>
    <p:sldId id="278" r:id="rId18"/>
    <p:sldId id="279" r:id="rId19"/>
    <p:sldId id="280" r:id="rId20"/>
    <p:sldId id="281" r:id="rId21"/>
    <p:sldId id="273" r:id="rId22"/>
    <p:sldId id="275" r:id="rId23"/>
    <p:sldId id="274" r:id="rId24"/>
    <p:sldId id="268" r:id="rId25"/>
    <p:sldId id="269" r:id="rId26"/>
    <p:sldId id="271" r:id="rId27"/>
    <p:sldId id="283" r:id="rId28"/>
    <p:sldId id="287" r:id="rId29"/>
    <p:sldId id="284" r:id="rId30"/>
    <p:sldId id="285" r:id="rId31"/>
    <p:sldId id="288" r:id="rId32"/>
    <p:sldId id="286" r:id="rId33"/>
    <p:sldId id="270" r:id="rId34"/>
    <p:sldId id="282" r:id="rId35"/>
    <p:sldId id="289" r:id="rId36"/>
    <p:sldId id="290" r:id="rId37"/>
    <p:sldId id="292" r:id="rId38"/>
    <p:sldId id="291" r:id="rId39"/>
    <p:sldId id="27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CD59C-2B72-4524-A6A4-6D187732735B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6AA6DF-0F32-43E6-A073-BB9E5023D817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FF7C2C6B-8005-4DCC-B274-E29DD3B7A1BB}" type="parTrans" cxnId="{44607662-6141-4065-AFA5-8A0759D923BC}">
      <dgm:prSet/>
      <dgm:spPr/>
      <dgm:t>
        <a:bodyPr/>
        <a:lstStyle/>
        <a:p>
          <a:endParaRPr lang="en-US"/>
        </a:p>
      </dgm:t>
    </dgm:pt>
    <dgm:pt modelId="{76D7C420-4B7E-46C2-96E1-08C53B7379D7}" type="sibTrans" cxnId="{44607662-6141-4065-AFA5-8A0759D923BC}">
      <dgm:prSet/>
      <dgm:spPr/>
      <dgm:t>
        <a:bodyPr/>
        <a:lstStyle/>
        <a:p>
          <a:endParaRPr lang="en-US"/>
        </a:p>
      </dgm:t>
    </dgm:pt>
    <dgm:pt modelId="{99B4D192-1BB8-4830-B897-DF8CCC113F32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2000" dirty="0" smtClean="0">
            <a:latin typeface="Times New Roman" pitchFamily="18" charset="0"/>
            <a:cs typeface="Times New Roman" pitchFamily="18" charset="0"/>
          </a:endParaRPr>
        </a:p>
      </dgm:t>
    </dgm:pt>
    <dgm:pt modelId="{BD041D1D-76F2-47E5-9E57-8DD2CF6A2094}" type="parTrans" cxnId="{BEF75EC0-3DB1-467A-8B59-F6FBDC034A00}">
      <dgm:prSet/>
      <dgm:spPr/>
      <dgm:t>
        <a:bodyPr/>
        <a:lstStyle/>
        <a:p>
          <a:endParaRPr lang="en-US"/>
        </a:p>
      </dgm:t>
    </dgm:pt>
    <dgm:pt modelId="{A03A0761-0F2C-42F9-8C69-8C396F8C7127}" type="sibTrans" cxnId="{BEF75EC0-3DB1-467A-8B59-F6FBDC034A00}">
      <dgm:prSet/>
      <dgm:spPr/>
      <dgm:t>
        <a:bodyPr/>
        <a:lstStyle/>
        <a:p>
          <a:endParaRPr lang="en-US"/>
        </a:p>
      </dgm:t>
    </dgm:pt>
    <dgm:pt modelId="{D0EF5014-22A7-4FD3-A391-F697082C4038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Relatively fast</a:t>
          </a:r>
          <a:br>
            <a:rPr lang="en-US" sz="2000" dirty="0" smtClean="0">
              <a:latin typeface="Times New Roman" pitchFamily="18" charset="0"/>
              <a:cs typeface="Times New Roman" pitchFamily="18" charset="0"/>
            </a:rPr>
          </a:b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6F5AE645-86F6-411F-85A3-E3E8205873D1}" type="parTrans" cxnId="{F3274D7C-2D6A-477F-A435-7B858E28B377}">
      <dgm:prSet/>
      <dgm:spPr/>
      <dgm:t>
        <a:bodyPr/>
        <a:lstStyle/>
        <a:p>
          <a:endParaRPr lang="en-US"/>
        </a:p>
      </dgm:t>
    </dgm:pt>
    <dgm:pt modelId="{6408C7AB-BA34-4E6F-81B9-7CC1D9D3F7F3}" type="sibTrans" cxnId="{F3274D7C-2D6A-477F-A435-7B858E28B377}">
      <dgm:prSet/>
      <dgm:spPr/>
      <dgm:t>
        <a:bodyPr/>
        <a:lstStyle/>
        <a:p>
          <a:endParaRPr lang="en-US"/>
        </a:p>
      </dgm:t>
    </dgm:pt>
    <dgm:pt modelId="{585B733A-720D-4D55-9B5E-3759033AD3E6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High throughput</a:t>
          </a:r>
          <a:br>
            <a:rPr lang="en-US" sz="2000" dirty="0" smtClean="0">
              <a:latin typeface="Times New Roman" pitchFamily="18" charset="0"/>
              <a:cs typeface="Times New Roman" pitchFamily="18" charset="0"/>
            </a:rPr>
          </a:b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EF6246A9-2B01-4AC6-9DDE-01A0975D08A2}" type="parTrans" cxnId="{EEC7F15A-515E-4452-848B-35A8C918393C}">
      <dgm:prSet/>
      <dgm:spPr/>
      <dgm:t>
        <a:bodyPr/>
        <a:lstStyle/>
        <a:p>
          <a:endParaRPr lang="en-US"/>
        </a:p>
      </dgm:t>
    </dgm:pt>
    <dgm:pt modelId="{974C52EC-7ABD-4571-B592-1B3EBFCF2993}" type="sibTrans" cxnId="{EEC7F15A-515E-4452-848B-35A8C918393C}">
      <dgm:prSet/>
      <dgm:spPr/>
      <dgm:t>
        <a:bodyPr/>
        <a:lstStyle/>
        <a:p>
          <a:endParaRPr lang="en-US"/>
        </a:p>
      </dgm:t>
    </dgm:pt>
    <dgm:pt modelId="{1D5C2F00-410F-4759-9B03-7A26F4946C98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Unbiased</a:t>
          </a:r>
          <a:br>
            <a:rPr lang="en-US" sz="2000" dirty="0" smtClean="0">
              <a:latin typeface="Times New Roman" pitchFamily="18" charset="0"/>
              <a:cs typeface="Times New Roman" pitchFamily="18" charset="0"/>
            </a:rPr>
          </a:b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EE8DBB39-3300-43AF-BF70-D4DC3E91025C}" type="parTrans" cxnId="{00C4F715-6303-45FD-88E2-ADEAEA1E6324}">
      <dgm:prSet/>
      <dgm:spPr/>
      <dgm:t>
        <a:bodyPr/>
        <a:lstStyle/>
        <a:p>
          <a:endParaRPr lang="en-US"/>
        </a:p>
      </dgm:t>
    </dgm:pt>
    <dgm:pt modelId="{BB9FBCE1-08E0-498F-A201-F9E8AE16D362}" type="sibTrans" cxnId="{00C4F715-6303-45FD-88E2-ADEAEA1E6324}">
      <dgm:prSet/>
      <dgm:spPr/>
      <dgm:t>
        <a:bodyPr/>
        <a:lstStyle/>
        <a:p>
          <a:endParaRPr lang="en-US"/>
        </a:p>
      </dgm:t>
    </dgm:pt>
    <dgm:pt modelId="{ED298EC9-8660-4D6B-9027-1C820507E151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Easy to read results</a:t>
          </a:r>
        </a:p>
        <a:p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E3D166C2-4DF6-4697-A5BA-AEAA7288E069}" type="parTrans" cxnId="{E4512053-8A3D-479B-8456-8959115F2157}">
      <dgm:prSet/>
      <dgm:spPr/>
      <dgm:t>
        <a:bodyPr/>
        <a:lstStyle/>
        <a:p>
          <a:endParaRPr lang="en-US"/>
        </a:p>
      </dgm:t>
    </dgm:pt>
    <dgm:pt modelId="{A09CA7CB-7FC5-45BB-A70E-169FE9983756}" type="sibTrans" cxnId="{E4512053-8A3D-479B-8456-8959115F2157}">
      <dgm:prSet/>
      <dgm:spPr/>
      <dgm:t>
        <a:bodyPr/>
        <a:lstStyle/>
        <a:p>
          <a:endParaRPr lang="en-US"/>
        </a:p>
      </dgm:t>
    </dgm:pt>
    <dgm:pt modelId="{517BF2DE-6099-4E61-8DF7-0C503CC1C9D9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Lots of false positives: need to validate findings</a:t>
          </a:r>
          <a:br>
            <a:rPr lang="en-US" sz="2000" dirty="0" smtClean="0">
              <a:latin typeface="Times New Roman" pitchFamily="18" charset="0"/>
              <a:cs typeface="Times New Roman" pitchFamily="18" charset="0"/>
            </a:rPr>
          </a:br>
          <a:endParaRPr lang="en-US" sz="2000" dirty="0" smtClean="0">
            <a:latin typeface="Times New Roman" pitchFamily="18" charset="0"/>
            <a:cs typeface="Times New Roman" pitchFamily="18" charset="0"/>
          </a:endParaRPr>
        </a:p>
      </dgm:t>
    </dgm:pt>
    <dgm:pt modelId="{BB292D3C-C511-4DD5-A143-4ED97757D2EE}" type="parTrans" cxnId="{C53D92EF-FD91-437F-90E8-B2467D257B73}">
      <dgm:prSet/>
      <dgm:spPr/>
      <dgm:t>
        <a:bodyPr/>
        <a:lstStyle/>
        <a:p>
          <a:endParaRPr lang="en-US"/>
        </a:p>
      </dgm:t>
    </dgm:pt>
    <dgm:pt modelId="{9E3C28E8-A0B7-4560-B24E-FC492E977F83}" type="sibTrans" cxnId="{C53D92EF-FD91-437F-90E8-B2467D257B73}">
      <dgm:prSet/>
      <dgm:spPr/>
      <dgm:t>
        <a:bodyPr/>
        <a:lstStyle/>
        <a:p>
          <a:endParaRPr lang="en-US"/>
        </a:p>
      </dgm:t>
    </dgm:pt>
    <dgm:pt modelId="{3C25846E-F276-46A4-AB0E-E141E19D80C5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False negatives too</a:t>
          </a:r>
          <a:br>
            <a:rPr lang="en-US" sz="2000" dirty="0" smtClean="0">
              <a:latin typeface="Times New Roman" pitchFamily="18" charset="0"/>
              <a:cs typeface="Times New Roman" pitchFamily="18" charset="0"/>
            </a:rPr>
          </a:br>
          <a:endParaRPr lang="en-US" sz="2000" dirty="0" smtClean="0">
            <a:latin typeface="Times New Roman" pitchFamily="18" charset="0"/>
            <a:cs typeface="Times New Roman" pitchFamily="18" charset="0"/>
          </a:endParaRPr>
        </a:p>
      </dgm:t>
    </dgm:pt>
    <dgm:pt modelId="{5DAAA6D0-9AF5-460C-8452-96BEF7B69B88}" type="parTrans" cxnId="{44DAF4FC-20AA-4908-B0D3-79ADB6453435}">
      <dgm:prSet/>
      <dgm:spPr/>
      <dgm:t>
        <a:bodyPr/>
        <a:lstStyle/>
        <a:p>
          <a:endParaRPr lang="en-US"/>
        </a:p>
      </dgm:t>
    </dgm:pt>
    <dgm:pt modelId="{DCE4A9D1-12AA-472B-B9A1-099B2DA7CBC9}" type="sibTrans" cxnId="{44DAF4FC-20AA-4908-B0D3-79ADB6453435}">
      <dgm:prSet/>
      <dgm:spPr/>
      <dgm:t>
        <a:bodyPr/>
        <a:lstStyle/>
        <a:p>
          <a:endParaRPr lang="en-US"/>
        </a:p>
      </dgm:t>
    </dgm:pt>
    <dgm:pt modelId="{F5AECD83-64F3-4A1B-AB9A-7059ED9BE32F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Interactions must be independent of covalent modifications – yeast don’t have the same kinases,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etc</a:t>
          </a:r>
          <a:endParaRPr lang="en-US" sz="2000" dirty="0" smtClean="0">
            <a:latin typeface="Times New Roman" pitchFamily="18" charset="0"/>
            <a:cs typeface="Times New Roman" pitchFamily="18" charset="0"/>
          </a:endParaRPr>
        </a:p>
      </dgm:t>
    </dgm:pt>
    <dgm:pt modelId="{1378BC1E-E290-4362-878A-1421D8E301CA}" type="parTrans" cxnId="{8F68A0B2-7D8D-4185-950C-9411AEABE870}">
      <dgm:prSet/>
      <dgm:spPr/>
      <dgm:t>
        <a:bodyPr/>
        <a:lstStyle/>
        <a:p>
          <a:endParaRPr lang="en-US"/>
        </a:p>
      </dgm:t>
    </dgm:pt>
    <dgm:pt modelId="{085F850B-2E13-4A9A-BFD6-19E75EA9ED5A}" type="sibTrans" cxnId="{8F68A0B2-7D8D-4185-950C-9411AEABE870}">
      <dgm:prSet/>
      <dgm:spPr/>
      <dgm:t>
        <a:bodyPr/>
        <a:lstStyle/>
        <a:p>
          <a:endParaRPr lang="en-US"/>
        </a:p>
      </dgm:t>
    </dgm:pt>
    <dgm:pt modelId="{4A7215A6-9C78-4193-9D23-BDFFE8FEA6A1}" type="pres">
      <dgm:prSet presAssocID="{1BCCD59C-2B72-4524-A6A4-6D187732735B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5860DC-1EBD-4A84-BF31-18C22F6F9ABD}" type="pres">
      <dgm:prSet presAssocID="{1BCCD59C-2B72-4524-A6A4-6D187732735B}" presName="Background" presStyleLbl="bgImgPlace1" presStyleIdx="0" presStyleCnt="1"/>
      <dgm:spPr/>
    </dgm:pt>
    <dgm:pt modelId="{CFFF444B-136A-40D9-91BB-F9401041B8A5}" type="pres">
      <dgm:prSet presAssocID="{1BCCD59C-2B72-4524-A6A4-6D187732735B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1D99D-F114-4110-883F-9F1C59232548}" type="pres">
      <dgm:prSet presAssocID="{1BCCD59C-2B72-4524-A6A4-6D187732735B}" presName="ParentText2" presStyleLbl="revTx" presStyleIdx="1" presStyleCnt="2" custScaleX="106271" custLinFactNeighborX="1989" custLinFactNeighborY="1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7E996-E0AB-4456-9CEE-7C862C92E028}" type="pres">
      <dgm:prSet presAssocID="{1BCCD59C-2B72-4524-A6A4-6D187732735B}" presName="Plus" presStyleLbl="alignNode1" presStyleIdx="0" presStyleCnt="2"/>
      <dgm:spPr/>
    </dgm:pt>
    <dgm:pt modelId="{F6505863-4E75-4FE4-B496-221C208130BD}" type="pres">
      <dgm:prSet presAssocID="{1BCCD59C-2B72-4524-A6A4-6D187732735B}" presName="Minus" presStyleLbl="alignNode1" presStyleIdx="1" presStyleCnt="2"/>
      <dgm:spPr/>
    </dgm:pt>
    <dgm:pt modelId="{949E3238-8025-41B7-9BEE-6DD2BBC59F54}" type="pres">
      <dgm:prSet presAssocID="{1BCCD59C-2B72-4524-A6A4-6D187732735B}" presName="Divider" presStyleLbl="parChTrans1D1" presStyleIdx="0" presStyleCnt="1"/>
      <dgm:spPr/>
    </dgm:pt>
  </dgm:ptLst>
  <dgm:cxnLst>
    <dgm:cxn modelId="{77ACAA5B-4B1F-431D-A0B1-01F86232C95B}" type="presOf" srcId="{D0EF5014-22A7-4FD3-A391-F697082C4038}" destId="{CFFF444B-136A-40D9-91BB-F9401041B8A5}" srcOrd="0" destOrd="1" presId="urn:microsoft.com/office/officeart/2009/3/layout/PlusandMinus"/>
    <dgm:cxn modelId="{44607662-6141-4065-AFA5-8A0759D923BC}" srcId="{1BCCD59C-2B72-4524-A6A4-6D187732735B}" destId="{3A6AA6DF-0F32-43E6-A073-BB9E5023D817}" srcOrd="0" destOrd="0" parTransId="{FF7C2C6B-8005-4DCC-B274-E29DD3B7A1BB}" sibTransId="{76D7C420-4B7E-46C2-96E1-08C53B7379D7}"/>
    <dgm:cxn modelId="{EEC7F15A-515E-4452-848B-35A8C918393C}" srcId="{3A6AA6DF-0F32-43E6-A073-BB9E5023D817}" destId="{585B733A-720D-4D55-9B5E-3759033AD3E6}" srcOrd="1" destOrd="0" parTransId="{EF6246A9-2B01-4AC6-9DDE-01A0975D08A2}" sibTransId="{974C52EC-7ABD-4571-B592-1B3EBFCF2993}"/>
    <dgm:cxn modelId="{44DAF4FC-20AA-4908-B0D3-79ADB6453435}" srcId="{99B4D192-1BB8-4830-B897-DF8CCC113F32}" destId="{3C25846E-F276-46A4-AB0E-E141E19D80C5}" srcOrd="1" destOrd="0" parTransId="{5DAAA6D0-9AF5-460C-8452-96BEF7B69B88}" sibTransId="{DCE4A9D1-12AA-472B-B9A1-099B2DA7CBC9}"/>
    <dgm:cxn modelId="{00C4F715-6303-45FD-88E2-ADEAEA1E6324}" srcId="{3A6AA6DF-0F32-43E6-A073-BB9E5023D817}" destId="{1D5C2F00-410F-4759-9B03-7A26F4946C98}" srcOrd="2" destOrd="0" parTransId="{EE8DBB39-3300-43AF-BF70-D4DC3E91025C}" sibTransId="{BB9FBCE1-08E0-498F-A201-F9E8AE16D362}"/>
    <dgm:cxn modelId="{E4512053-8A3D-479B-8456-8959115F2157}" srcId="{3A6AA6DF-0F32-43E6-A073-BB9E5023D817}" destId="{ED298EC9-8660-4D6B-9027-1C820507E151}" srcOrd="3" destOrd="0" parTransId="{E3D166C2-4DF6-4697-A5BA-AEAA7288E069}" sibTransId="{A09CA7CB-7FC5-45BB-A70E-169FE9983756}"/>
    <dgm:cxn modelId="{F2E7C1B1-1B58-4380-8682-323AB928AEB8}" type="presOf" srcId="{517BF2DE-6099-4E61-8DF7-0C503CC1C9D9}" destId="{5D01D99D-F114-4110-883F-9F1C59232548}" srcOrd="0" destOrd="1" presId="urn:microsoft.com/office/officeart/2009/3/layout/PlusandMinus"/>
    <dgm:cxn modelId="{1558EFEA-653E-4E9B-983E-FAE7DB991A54}" type="presOf" srcId="{F5AECD83-64F3-4A1B-AB9A-7059ED9BE32F}" destId="{5D01D99D-F114-4110-883F-9F1C59232548}" srcOrd="0" destOrd="3" presId="urn:microsoft.com/office/officeart/2009/3/layout/PlusandMinus"/>
    <dgm:cxn modelId="{F3274D7C-2D6A-477F-A435-7B858E28B377}" srcId="{3A6AA6DF-0F32-43E6-A073-BB9E5023D817}" destId="{D0EF5014-22A7-4FD3-A391-F697082C4038}" srcOrd="0" destOrd="0" parTransId="{6F5AE645-86F6-411F-85A3-E3E8205873D1}" sibTransId="{6408C7AB-BA34-4E6F-81B9-7CC1D9D3F7F3}"/>
    <dgm:cxn modelId="{BEF75EC0-3DB1-467A-8B59-F6FBDC034A00}" srcId="{1BCCD59C-2B72-4524-A6A4-6D187732735B}" destId="{99B4D192-1BB8-4830-B897-DF8CCC113F32}" srcOrd="1" destOrd="0" parTransId="{BD041D1D-76F2-47E5-9E57-8DD2CF6A2094}" sibTransId="{A03A0761-0F2C-42F9-8C69-8C396F8C7127}"/>
    <dgm:cxn modelId="{A430BEF2-6691-455A-B8F4-21D4EA637B5D}" type="presOf" srcId="{585B733A-720D-4D55-9B5E-3759033AD3E6}" destId="{CFFF444B-136A-40D9-91BB-F9401041B8A5}" srcOrd="0" destOrd="2" presId="urn:microsoft.com/office/officeart/2009/3/layout/PlusandMinus"/>
    <dgm:cxn modelId="{8F68A0B2-7D8D-4185-950C-9411AEABE870}" srcId="{99B4D192-1BB8-4830-B897-DF8CCC113F32}" destId="{F5AECD83-64F3-4A1B-AB9A-7059ED9BE32F}" srcOrd="2" destOrd="0" parTransId="{1378BC1E-E290-4362-878A-1421D8E301CA}" sibTransId="{085F850B-2E13-4A9A-BFD6-19E75EA9ED5A}"/>
    <dgm:cxn modelId="{F9C2B76E-87C0-4C13-8A82-369F15721988}" type="presOf" srcId="{99B4D192-1BB8-4830-B897-DF8CCC113F32}" destId="{5D01D99D-F114-4110-883F-9F1C59232548}" srcOrd="0" destOrd="0" presId="urn:microsoft.com/office/officeart/2009/3/layout/PlusandMinus"/>
    <dgm:cxn modelId="{C53D92EF-FD91-437F-90E8-B2467D257B73}" srcId="{99B4D192-1BB8-4830-B897-DF8CCC113F32}" destId="{517BF2DE-6099-4E61-8DF7-0C503CC1C9D9}" srcOrd="0" destOrd="0" parTransId="{BB292D3C-C511-4DD5-A143-4ED97757D2EE}" sibTransId="{9E3C28E8-A0B7-4560-B24E-FC492E977F83}"/>
    <dgm:cxn modelId="{D6BF75E6-FF4A-48F3-B54D-B6FEBF7E71F3}" type="presOf" srcId="{1D5C2F00-410F-4759-9B03-7A26F4946C98}" destId="{CFFF444B-136A-40D9-91BB-F9401041B8A5}" srcOrd="0" destOrd="3" presId="urn:microsoft.com/office/officeart/2009/3/layout/PlusandMinus"/>
    <dgm:cxn modelId="{666F1F54-FAF3-4D3F-A625-CE523E6CE7C9}" type="presOf" srcId="{3A6AA6DF-0F32-43E6-A073-BB9E5023D817}" destId="{CFFF444B-136A-40D9-91BB-F9401041B8A5}" srcOrd="0" destOrd="0" presId="urn:microsoft.com/office/officeart/2009/3/layout/PlusandMinus"/>
    <dgm:cxn modelId="{6E27B201-BDBF-4513-BD6A-807803088E5D}" type="presOf" srcId="{1BCCD59C-2B72-4524-A6A4-6D187732735B}" destId="{4A7215A6-9C78-4193-9D23-BDFFE8FEA6A1}" srcOrd="0" destOrd="0" presId="urn:microsoft.com/office/officeart/2009/3/layout/PlusandMinus"/>
    <dgm:cxn modelId="{E7E23F23-DC9C-4C49-8554-CF5021A1B260}" type="presOf" srcId="{3C25846E-F276-46A4-AB0E-E141E19D80C5}" destId="{5D01D99D-F114-4110-883F-9F1C59232548}" srcOrd="0" destOrd="2" presId="urn:microsoft.com/office/officeart/2009/3/layout/PlusandMinus"/>
    <dgm:cxn modelId="{3923387E-C306-42ED-9462-8FB7836F3633}" type="presOf" srcId="{ED298EC9-8660-4D6B-9027-1C820507E151}" destId="{CFFF444B-136A-40D9-91BB-F9401041B8A5}" srcOrd="0" destOrd="4" presId="urn:microsoft.com/office/officeart/2009/3/layout/PlusandMinus"/>
    <dgm:cxn modelId="{BE80EA64-1972-47B5-AD63-E1B6A8DC5FB0}" type="presParOf" srcId="{4A7215A6-9C78-4193-9D23-BDFFE8FEA6A1}" destId="{225860DC-1EBD-4A84-BF31-18C22F6F9ABD}" srcOrd="0" destOrd="0" presId="urn:microsoft.com/office/officeart/2009/3/layout/PlusandMinus"/>
    <dgm:cxn modelId="{38A4EC52-FE5A-481F-AB16-2270DF62F8F8}" type="presParOf" srcId="{4A7215A6-9C78-4193-9D23-BDFFE8FEA6A1}" destId="{CFFF444B-136A-40D9-91BB-F9401041B8A5}" srcOrd="1" destOrd="0" presId="urn:microsoft.com/office/officeart/2009/3/layout/PlusandMinus"/>
    <dgm:cxn modelId="{031D5905-85D3-40A3-8C50-F300C1A3B3D3}" type="presParOf" srcId="{4A7215A6-9C78-4193-9D23-BDFFE8FEA6A1}" destId="{5D01D99D-F114-4110-883F-9F1C59232548}" srcOrd="2" destOrd="0" presId="urn:microsoft.com/office/officeart/2009/3/layout/PlusandMinus"/>
    <dgm:cxn modelId="{9F8573C5-1562-4E64-99AB-2B7E619EAAD7}" type="presParOf" srcId="{4A7215A6-9C78-4193-9D23-BDFFE8FEA6A1}" destId="{5587E996-E0AB-4456-9CEE-7C862C92E028}" srcOrd="3" destOrd="0" presId="urn:microsoft.com/office/officeart/2009/3/layout/PlusandMinus"/>
    <dgm:cxn modelId="{FBC5BA73-3873-493E-BC73-FA997443CB4F}" type="presParOf" srcId="{4A7215A6-9C78-4193-9D23-BDFFE8FEA6A1}" destId="{F6505863-4E75-4FE4-B496-221C208130BD}" srcOrd="4" destOrd="0" presId="urn:microsoft.com/office/officeart/2009/3/layout/PlusandMinus"/>
    <dgm:cxn modelId="{4BCC0338-866C-433C-B72B-F01A51456DA9}" type="presParOf" srcId="{4A7215A6-9C78-4193-9D23-BDFFE8FEA6A1}" destId="{949E3238-8025-41B7-9BEE-6DD2BBC59F54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860DC-1EBD-4A84-BF31-18C22F6F9ABD}">
      <dsp:nvSpPr>
        <dsp:cNvPr id="0" name=""/>
        <dsp:cNvSpPr/>
      </dsp:nvSpPr>
      <dsp:spPr>
        <a:xfrm>
          <a:off x="740663" y="783160"/>
          <a:ext cx="7159752" cy="370011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F444B-136A-40D9-91BB-F9401041B8A5}">
      <dsp:nvSpPr>
        <dsp:cNvPr id="0" name=""/>
        <dsp:cNvSpPr/>
      </dsp:nvSpPr>
      <dsp:spPr>
        <a:xfrm>
          <a:off x="954633" y="1215893"/>
          <a:ext cx="3324758" cy="3165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Relatively fast</a:t>
          </a:r>
          <a:br>
            <a:rPr lang="en-US" sz="2000" kern="1200" dirty="0" smtClean="0">
              <a:latin typeface="Times New Roman" pitchFamily="18" charset="0"/>
              <a:cs typeface="Times New Roman" pitchFamily="18" charset="0"/>
            </a:rPr>
          </a:br>
          <a:endParaRPr lang="en-US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High throughput</a:t>
          </a:r>
          <a:br>
            <a:rPr lang="en-US" sz="2000" kern="1200" dirty="0" smtClean="0">
              <a:latin typeface="Times New Roman" pitchFamily="18" charset="0"/>
              <a:cs typeface="Times New Roman" pitchFamily="18" charset="0"/>
            </a:rPr>
          </a:br>
          <a:endParaRPr lang="en-US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Unbiased</a:t>
          </a:r>
          <a:br>
            <a:rPr lang="en-US" sz="2000" kern="1200" dirty="0" smtClean="0">
              <a:latin typeface="Times New Roman" pitchFamily="18" charset="0"/>
              <a:cs typeface="Times New Roman" pitchFamily="18" charset="0"/>
            </a:rPr>
          </a:br>
          <a:endParaRPr lang="en-US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Easy to read results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54633" y="1215893"/>
        <a:ext cx="3324758" cy="3165404"/>
      </dsp:txXfrm>
    </dsp:sp>
    <dsp:sp modelId="{5D01D99D-F114-4110-883F-9F1C59232548}">
      <dsp:nvSpPr>
        <dsp:cNvPr id="0" name=""/>
        <dsp:cNvSpPr/>
      </dsp:nvSpPr>
      <dsp:spPr>
        <a:xfrm>
          <a:off x="4315340" y="1219185"/>
          <a:ext cx="3533253" cy="3165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2000" kern="1200" dirty="0" smtClean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Lots of false positives: need to validate findings</a:t>
          </a:r>
          <a:br>
            <a:rPr lang="en-US" sz="2000" kern="1200" dirty="0" smtClean="0">
              <a:latin typeface="Times New Roman" pitchFamily="18" charset="0"/>
              <a:cs typeface="Times New Roman" pitchFamily="18" charset="0"/>
            </a:rPr>
          </a:br>
          <a:endParaRPr lang="en-US" sz="2000" kern="1200" dirty="0" smtClean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False negatives too</a:t>
          </a:r>
          <a:br>
            <a:rPr lang="en-US" sz="2000" kern="1200" dirty="0" smtClean="0">
              <a:latin typeface="Times New Roman" pitchFamily="18" charset="0"/>
              <a:cs typeface="Times New Roman" pitchFamily="18" charset="0"/>
            </a:rPr>
          </a:br>
          <a:endParaRPr lang="en-US" sz="2000" kern="1200" dirty="0" smtClean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Interactions must be independent of covalent modifications – yeast don’t have the same kinases,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etc</a:t>
          </a:r>
          <a:endParaRPr lang="en-US" sz="20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4315340" y="1219185"/>
        <a:ext cx="3533253" cy="3165404"/>
      </dsp:txXfrm>
    </dsp:sp>
    <dsp:sp modelId="{5587E996-E0AB-4456-9CEE-7C862C92E028}">
      <dsp:nvSpPr>
        <dsp:cNvPr id="0" name=""/>
        <dsp:cNvSpPr/>
      </dsp:nvSpPr>
      <dsp:spPr>
        <a:xfrm>
          <a:off x="0" y="42686"/>
          <a:ext cx="1399032" cy="1399032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05863-4E75-4FE4-B496-221C208130BD}">
      <dsp:nvSpPr>
        <dsp:cNvPr id="0" name=""/>
        <dsp:cNvSpPr/>
      </dsp:nvSpPr>
      <dsp:spPr>
        <a:xfrm>
          <a:off x="6912864" y="545811"/>
          <a:ext cx="1316736" cy="451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E3238-8025-41B7-9BEE-6DD2BBC59F54}">
      <dsp:nvSpPr>
        <dsp:cNvPr id="0" name=""/>
        <dsp:cNvSpPr/>
      </dsp:nvSpPr>
      <dsp:spPr>
        <a:xfrm>
          <a:off x="4320539" y="1222662"/>
          <a:ext cx="822" cy="3023265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ADEC6-15E0-4BD6-B738-F09321094C0C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E7AA0-0BBF-449E-A182-B89270B6F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9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07CA-0CD8-4B1F-AE5D-B98C7B87B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7000"/>
              </a:lnSpc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3885468" y="1"/>
            <a:ext cx="29725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3885468" y="8686801"/>
            <a:ext cx="29725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3" tIns="44448" rIns="90483" bIns="44448"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prstClr val="black"/>
                </a:solidFill>
                <a:latin typeface="Times" pitchFamily="18" charset="0"/>
              </a:rPr>
              <a:t>1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0" y="8686801"/>
            <a:ext cx="2972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0" y="1"/>
            <a:ext cx="2972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553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cap="flat"/>
        </p:spPr>
      </p:sp>
      <p:sp>
        <p:nvSpPr>
          <p:cNvPr id="3553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3" tIns="44448" rIns="90483" bIns="4444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885468" y="1"/>
            <a:ext cx="29725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3885468" y="8686801"/>
            <a:ext cx="29725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prstClr val="blac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8686801"/>
            <a:ext cx="2972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0" y="1"/>
            <a:ext cx="2972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8470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84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5468" y="1"/>
            <a:ext cx="29725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5468" y="8686801"/>
            <a:ext cx="29725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0" smtClean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686801"/>
            <a:ext cx="29725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1"/>
            <a:ext cx="29725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5530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ChangeArrowheads="1"/>
          </p:cNvSpPr>
          <p:nvPr/>
        </p:nvSpPr>
        <p:spPr bwMode="auto">
          <a:xfrm>
            <a:off x="3885468" y="1"/>
            <a:ext cx="29725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59" name="Rectangle 3"/>
          <p:cNvSpPr>
            <a:spLocks noChangeArrowheads="1"/>
          </p:cNvSpPr>
          <p:nvPr/>
        </p:nvSpPr>
        <p:spPr bwMode="auto">
          <a:xfrm>
            <a:off x="3885468" y="8686801"/>
            <a:ext cx="29725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 b="0"/>
              <a:t>1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0" y="8686801"/>
            <a:ext cx="2972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0" y="1"/>
            <a:ext cx="2972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2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290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07CA-0CD8-4B1F-AE5D-B98C7B87BF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3885468" y="1"/>
            <a:ext cx="29725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3885468" y="8686801"/>
            <a:ext cx="29725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prstClr val="blac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0" y="8686801"/>
            <a:ext cx="2972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0" y="1"/>
            <a:ext cx="2972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267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4126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CA90-D983-4785-8477-5052BE3C0848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ECD-D87F-4913-AFA8-D0B493FF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CA90-D983-4785-8477-5052BE3C0848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ECD-D87F-4913-AFA8-D0B493FF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CA90-D983-4785-8477-5052BE3C0848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ECD-D87F-4913-AFA8-D0B493FF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3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9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6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3630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7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22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4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955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245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CA90-D983-4785-8477-5052BE3C0848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ECD-D87F-4913-AFA8-D0B493FF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4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09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4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32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80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9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82012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19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776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22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62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CA90-D983-4785-8477-5052BE3C0848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ECD-D87F-4913-AFA8-D0B493FF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6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444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6577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8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797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7725806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3D7A8-7214-4963-8112-4515E2C907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750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2FF98-25C8-413C-9A28-29A0C2235D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6771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FDCBC-E524-4AF2-9D14-07ADA233FB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66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6A1E9-E31A-46FE-815D-6C198A80D5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242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01E64-31CA-4B44-BD6B-862924A62A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CA90-D983-4785-8477-5052BE3C0848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ECD-D87F-4913-AFA8-D0B493FF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76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21EC1-C43C-4A95-85AF-A78A713A2C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12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D36B9-7B08-437E-8E90-5470737D71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29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85346-45DF-4C35-B619-45F18F4DBD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729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8FFC1-56FF-4CD3-AD3D-7091B9D0A3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997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EF4B1-E6F8-4D7B-A33D-4016042232C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723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C458C-BDF3-43A9-B2E9-8FEE83288C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830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779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71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0990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9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CA90-D983-4785-8477-5052BE3C0848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ECD-D87F-4913-AFA8-D0B493FF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962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144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78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17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95661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7117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535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70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8479929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967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CA90-D983-4785-8477-5052BE3C0848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ECD-D87F-4913-AFA8-D0B493FF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57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7181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222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07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88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53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7835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7916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73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CA90-D983-4785-8477-5052BE3C0848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ECD-D87F-4913-AFA8-D0B493FF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CA90-D983-4785-8477-5052BE3C0848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ECD-D87F-4913-AFA8-D0B493FF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4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CA90-D983-4785-8477-5052BE3C0848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0ECD-D87F-4913-AFA8-D0B493FF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CA90-D983-4785-8477-5052BE3C0848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B0ECD-D87F-4913-AFA8-D0B493FF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085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493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3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294D42-E468-46E6-B61B-6E171355B29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63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121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000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5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mbojournal.npgjournals.com/content/vol19/issue5/images/large/e052004.jpe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cellpress.com/images/cell/105/7/CELL.105_7_821.448.GR1.LRG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mages.cellpress.com/images/cell/105/7/CELL.105_7_821.448.GR1.LRG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Glycogen metabolism and regulation of energy stores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Amy Gill</a:t>
            </a:r>
          </a:p>
          <a:p>
            <a:r>
              <a:rPr lang="en-US" dirty="0" smtClean="0"/>
              <a:t>Week 8 review</a:t>
            </a:r>
          </a:p>
          <a:p>
            <a:r>
              <a:rPr lang="en-US" dirty="0" smtClean="0"/>
              <a:t>11/26/13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Technique: Yeast two-hybrid </a:t>
            </a:r>
            <a:r>
              <a:rPr lang="en-US" dirty="0" smtClean="0"/>
              <a:t>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2860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identify proteins that interact with your protein of interest</a:t>
            </a:r>
          </a:p>
          <a:p>
            <a:r>
              <a:rPr lang="en-US" dirty="0" smtClean="0"/>
              <a:t>Take advantage of the modular nature of transcription factors</a:t>
            </a:r>
          </a:p>
          <a:p>
            <a:r>
              <a:rPr lang="en-US" dirty="0" smtClean="0"/>
              <a:t>We’ll go through this in detail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59728" y="6172200"/>
            <a:ext cx="3124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Amino acid synthesis gene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1264" y="6172200"/>
            <a:ext cx="1143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3"/>
            <a:endCxn id="4" idx="1"/>
          </p:cNvCxnSpPr>
          <p:nvPr/>
        </p:nvCxnSpPr>
        <p:spPr>
          <a:xfrm>
            <a:off x="2594264" y="6400800"/>
            <a:ext cx="7654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77000" y="6400800"/>
            <a:ext cx="198466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800" y="6400800"/>
            <a:ext cx="7654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185803" y="3783953"/>
            <a:ext cx="2744931" cy="1343891"/>
            <a:chOff x="574965" y="2667000"/>
            <a:chExt cx="2744931" cy="1343891"/>
          </a:xfrm>
        </p:grpSpPr>
        <p:sp>
          <p:nvSpPr>
            <p:cNvPr id="10" name="Parallelogram 9"/>
            <p:cNvSpPr/>
            <p:nvPr/>
          </p:nvSpPr>
          <p:spPr>
            <a:xfrm>
              <a:off x="574965" y="2667000"/>
              <a:ext cx="723899" cy="688975"/>
            </a:xfrm>
            <a:prstGeom prst="parallelogram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792432" y="2983778"/>
              <a:ext cx="1527464" cy="1027113"/>
            </a:xfrm>
            <a:prstGeom prst="ellipse">
              <a:avLst/>
            </a:prstGeom>
            <a:solidFill>
              <a:srgbClr val="60C70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PREY</a:t>
              </a:r>
              <a:endParaRPr lang="en-US" dirty="0"/>
            </a:p>
          </p:txBody>
        </p:sp>
        <p:cxnSp>
          <p:nvCxnSpPr>
            <p:cNvPr id="12" name="Curved Connector 11"/>
            <p:cNvCxnSpPr>
              <a:stCxn id="11" idx="2"/>
              <a:endCxn id="10" idx="2"/>
            </p:cNvCxnSpPr>
            <p:nvPr/>
          </p:nvCxnSpPr>
          <p:spPr>
            <a:xfrm rot="10800000">
              <a:off x="1212742" y="3011489"/>
              <a:ext cx="579690" cy="485847"/>
            </a:xfrm>
            <a:prstGeom prst="curved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428750" y="4242666"/>
            <a:ext cx="1371600" cy="1943389"/>
            <a:chOff x="4471553" y="3025234"/>
            <a:chExt cx="1371600" cy="1943389"/>
          </a:xfrm>
        </p:grpSpPr>
        <p:sp>
          <p:nvSpPr>
            <p:cNvPr id="14" name="Trapezoid 13"/>
            <p:cNvSpPr/>
            <p:nvPr/>
          </p:nvSpPr>
          <p:spPr>
            <a:xfrm>
              <a:off x="4795403" y="4279648"/>
              <a:ext cx="723900" cy="688975"/>
            </a:xfrm>
            <a:prstGeom prst="trapezoid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471553" y="3025234"/>
              <a:ext cx="1371600" cy="914400"/>
            </a:xfrm>
            <a:prstGeom prst="ellipse">
              <a:avLst/>
            </a:prstGeom>
            <a:solidFill>
              <a:srgbClr val="FF33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BAIT</a:t>
              </a:r>
              <a:endParaRPr lang="en-US" dirty="0"/>
            </a:p>
          </p:txBody>
        </p:sp>
        <p:cxnSp>
          <p:nvCxnSpPr>
            <p:cNvPr id="16" name="Curved Connector 15"/>
            <p:cNvCxnSpPr>
              <a:stCxn id="14" idx="3"/>
              <a:endCxn id="15" idx="2"/>
            </p:cNvCxnSpPr>
            <p:nvPr/>
          </p:nvCxnSpPr>
          <p:spPr>
            <a:xfrm flipH="1" flipV="1">
              <a:off x="4471553" y="3482434"/>
              <a:ext cx="961628" cy="1141702"/>
            </a:xfrm>
            <a:prstGeom prst="curvedConnector5">
              <a:avLst>
                <a:gd name="adj1" fmla="val -23772"/>
                <a:gd name="adj2" fmla="val 45064"/>
                <a:gd name="adj3" fmla="val 1237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9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2464" y="5410200"/>
            <a:ext cx="3124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Amino acid synthesis gene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5410200"/>
            <a:ext cx="1143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3"/>
            <a:endCxn id="4" idx="1"/>
          </p:cNvCxnSpPr>
          <p:nvPr/>
        </p:nvCxnSpPr>
        <p:spPr>
          <a:xfrm>
            <a:off x="2667000" y="5638800"/>
            <a:ext cx="7654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49736" y="5638800"/>
            <a:ext cx="198466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8536" y="5638800"/>
            <a:ext cx="7654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3727450" y="4876800"/>
            <a:ext cx="920750" cy="539750"/>
          </a:xfrm>
          <a:prstGeom prst="bentConnector3">
            <a:avLst>
              <a:gd name="adj1" fmla="val 335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00600" y="4648200"/>
            <a:ext cx="270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Transcription = survival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Parallelogram 16"/>
          <p:cNvSpPr/>
          <p:nvPr/>
        </p:nvSpPr>
        <p:spPr>
          <a:xfrm>
            <a:off x="1371600" y="4648200"/>
            <a:ext cx="723899" cy="688975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18" name="Trapezoid 17"/>
          <p:cNvSpPr/>
          <p:nvPr/>
        </p:nvSpPr>
        <p:spPr>
          <a:xfrm>
            <a:off x="1905000" y="4648200"/>
            <a:ext cx="723900" cy="688975"/>
          </a:xfrm>
          <a:prstGeom prst="trapezoid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</a:t>
            </a:r>
            <a:endParaRPr lang="en-US" dirty="0"/>
          </a:p>
        </p:txBody>
      </p:sp>
      <p:pic>
        <p:nvPicPr>
          <p:cNvPr id="1028" name="Picture 4" descr="http://t1.gstatic.com/images?q=tbn:ANd9GcTBFQk1CMbXn4UeRkxcufpdABcAkUGxa5FtVMjAJS5VxckTJLGT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29540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419600" y="1487269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Grow yeast on selective medium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(e.g. amino acid deficient medium)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7800" y="152400"/>
            <a:ext cx="609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Basis: Transcription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71217" y="2667000"/>
            <a:ext cx="575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Only yeast that make their own amino acids will survive.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851" y="6096000"/>
            <a:ext cx="620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transcription factor regulates the selective gene.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Only yeast with a functional transcription factor will survive.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9728" y="6172200"/>
            <a:ext cx="3124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Amino acid synthesis gene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1264" y="6172200"/>
            <a:ext cx="1143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3"/>
            <a:endCxn id="4" idx="1"/>
          </p:cNvCxnSpPr>
          <p:nvPr/>
        </p:nvCxnSpPr>
        <p:spPr>
          <a:xfrm>
            <a:off x="2594264" y="6400800"/>
            <a:ext cx="7654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77000" y="6400800"/>
            <a:ext cx="198466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800" y="6400800"/>
            <a:ext cx="7654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185803" y="3783953"/>
            <a:ext cx="2744931" cy="1343891"/>
            <a:chOff x="574965" y="2667000"/>
            <a:chExt cx="2744931" cy="1343891"/>
          </a:xfrm>
        </p:grpSpPr>
        <p:sp>
          <p:nvSpPr>
            <p:cNvPr id="13" name="Parallelogram 12"/>
            <p:cNvSpPr/>
            <p:nvPr/>
          </p:nvSpPr>
          <p:spPr>
            <a:xfrm>
              <a:off x="574965" y="2667000"/>
              <a:ext cx="723899" cy="688975"/>
            </a:xfrm>
            <a:prstGeom prst="parallelogram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792432" y="2983778"/>
              <a:ext cx="1527464" cy="1027113"/>
            </a:xfrm>
            <a:prstGeom prst="ellipse">
              <a:avLst/>
            </a:prstGeom>
            <a:solidFill>
              <a:srgbClr val="60C70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PREY</a:t>
              </a:r>
              <a:endParaRPr lang="en-US" dirty="0"/>
            </a:p>
          </p:txBody>
        </p:sp>
        <p:cxnSp>
          <p:nvCxnSpPr>
            <p:cNvPr id="16" name="Curved Connector 15"/>
            <p:cNvCxnSpPr>
              <a:stCxn id="14" idx="2"/>
              <a:endCxn id="13" idx="2"/>
            </p:cNvCxnSpPr>
            <p:nvPr/>
          </p:nvCxnSpPr>
          <p:spPr>
            <a:xfrm rot="10800000">
              <a:off x="1212742" y="3011489"/>
              <a:ext cx="579690" cy="485847"/>
            </a:xfrm>
            <a:prstGeom prst="curved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28750" y="4242666"/>
            <a:ext cx="1371600" cy="1943389"/>
            <a:chOff x="4471553" y="3025234"/>
            <a:chExt cx="1371600" cy="1943389"/>
          </a:xfrm>
        </p:grpSpPr>
        <p:sp>
          <p:nvSpPr>
            <p:cNvPr id="17" name="Trapezoid 16"/>
            <p:cNvSpPr/>
            <p:nvPr/>
          </p:nvSpPr>
          <p:spPr>
            <a:xfrm>
              <a:off x="4795403" y="4279648"/>
              <a:ext cx="723900" cy="688975"/>
            </a:xfrm>
            <a:prstGeom prst="trapezoid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BD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471553" y="3025234"/>
              <a:ext cx="1371600" cy="914400"/>
            </a:xfrm>
            <a:prstGeom prst="ellipse">
              <a:avLst/>
            </a:prstGeom>
            <a:solidFill>
              <a:srgbClr val="FF33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BAIT</a:t>
              </a:r>
              <a:endParaRPr lang="en-US" dirty="0"/>
            </a:p>
          </p:txBody>
        </p:sp>
        <p:cxnSp>
          <p:nvCxnSpPr>
            <p:cNvPr id="20" name="Curved Connector 19"/>
            <p:cNvCxnSpPr>
              <a:stCxn id="17" idx="3"/>
              <a:endCxn id="18" idx="2"/>
            </p:cNvCxnSpPr>
            <p:nvPr/>
          </p:nvCxnSpPr>
          <p:spPr>
            <a:xfrm flipH="1" flipV="1">
              <a:off x="4471553" y="3482434"/>
              <a:ext cx="961628" cy="1141702"/>
            </a:xfrm>
            <a:prstGeom prst="curvedConnector5">
              <a:avLst>
                <a:gd name="adj1" fmla="val -23772"/>
                <a:gd name="adj2" fmla="val 45064"/>
                <a:gd name="adj3" fmla="val 1237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181600" y="76200"/>
            <a:ext cx="2744931" cy="1343891"/>
            <a:chOff x="574965" y="2667000"/>
            <a:chExt cx="2744931" cy="1343891"/>
          </a:xfrm>
        </p:grpSpPr>
        <p:sp>
          <p:nvSpPr>
            <p:cNvPr id="24" name="Parallelogram 23"/>
            <p:cNvSpPr/>
            <p:nvPr/>
          </p:nvSpPr>
          <p:spPr>
            <a:xfrm>
              <a:off x="574965" y="2667000"/>
              <a:ext cx="723899" cy="688975"/>
            </a:xfrm>
            <a:prstGeom prst="parallelogram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792432" y="2983778"/>
              <a:ext cx="1527464" cy="1027113"/>
            </a:xfrm>
            <a:prstGeom prst="ellipse">
              <a:avLst/>
            </a:prstGeom>
            <a:solidFill>
              <a:srgbClr val="60C70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PREY</a:t>
              </a:r>
              <a:endParaRPr lang="en-US" dirty="0"/>
            </a:p>
          </p:txBody>
        </p:sp>
        <p:cxnSp>
          <p:nvCxnSpPr>
            <p:cNvPr id="26" name="Curved Connector 25"/>
            <p:cNvCxnSpPr>
              <a:stCxn id="25" idx="2"/>
              <a:endCxn id="24" idx="2"/>
            </p:cNvCxnSpPr>
            <p:nvPr/>
          </p:nvCxnSpPr>
          <p:spPr>
            <a:xfrm rot="10800000">
              <a:off x="1212742" y="3011489"/>
              <a:ext cx="579690" cy="485847"/>
            </a:xfrm>
            <a:prstGeom prst="curved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066800" y="73025"/>
            <a:ext cx="2743200" cy="1603375"/>
            <a:chOff x="5410200" y="2663825"/>
            <a:chExt cx="2743200" cy="1603375"/>
          </a:xfrm>
        </p:grpSpPr>
        <p:sp>
          <p:nvSpPr>
            <p:cNvPr id="28" name="Trapezoid 27"/>
            <p:cNvSpPr/>
            <p:nvPr/>
          </p:nvSpPr>
          <p:spPr>
            <a:xfrm>
              <a:off x="5410200" y="2663825"/>
              <a:ext cx="723900" cy="688975"/>
            </a:xfrm>
            <a:prstGeom prst="trapezoid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BD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781800" y="3352800"/>
              <a:ext cx="1371600" cy="914400"/>
            </a:xfrm>
            <a:prstGeom prst="ellipse">
              <a:avLst/>
            </a:prstGeom>
            <a:solidFill>
              <a:srgbClr val="FF33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BAIT</a:t>
              </a:r>
              <a:endParaRPr lang="en-US" dirty="0"/>
            </a:p>
          </p:txBody>
        </p:sp>
        <p:cxnSp>
          <p:nvCxnSpPr>
            <p:cNvPr id="30" name="Curved Connector 29"/>
            <p:cNvCxnSpPr>
              <a:stCxn id="28" idx="3"/>
              <a:endCxn id="29" idx="2"/>
            </p:cNvCxnSpPr>
            <p:nvPr/>
          </p:nvCxnSpPr>
          <p:spPr>
            <a:xfrm>
              <a:off x="6047978" y="3008313"/>
              <a:ext cx="733822" cy="801687"/>
            </a:xfrm>
            <a:prstGeom prst="curved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295400" y="1828800"/>
            <a:ext cx="188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 of interest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03270" y="1828800"/>
            <a:ext cx="277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interaction partner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9728" y="6172200"/>
            <a:ext cx="3124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Amino acid synthesis gene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1264" y="6172200"/>
            <a:ext cx="1143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3"/>
            <a:endCxn id="4" idx="1"/>
          </p:cNvCxnSpPr>
          <p:nvPr/>
        </p:nvCxnSpPr>
        <p:spPr>
          <a:xfrm>
            <a:off x="2594264" y="6400800"/>
            <a:ext cx="7654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77000" y="6400800"/>
            <a:ext cx="198466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800" y="6400800"/>
            <a:ext cx="7654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185803" y="3783953"/>
            <a:ext cx="2744931" cy="1343891"/>
            <a:chOff x="574965" y="2667000"/>
            <a:chExt cx="2744931" cy="1343891"/>
          </a:xfrm>
        </p:grpSpPr>
        <p:sp>
          <p:nvSpPr>
            <p:cNvPr id="13" name="Parallelogram 12"/>
            <p:cNvSpPr/>
            <p:nvPr/>
          </p:nvSpPr>
          <p:spPr>
            <a:xfrm>
              <a:off x="574965" y="2667000"/>
              <a:ext cx="723899" cy="688975"/>
            </a:xfrm>
            <a:prstGeom prst="parallelogram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792432" y="2983778"/>
              <a:ext cx="1527464" cy="1027113"/>
            </a:xfrm>
            <a:prstGeom prst="ellipse">
              <a:avLst/>
            </a:prstGeom>
            <a:solidFill>
              <a:srgbClr val="60C70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PREY</a:t>
              </a:r>
              <a:endParaRPr lang="en-US" dirty="0"/>
            </a:p>
          </p:txBody>
        </p:sp>
        <p:cxnSp>
          <p:nvCxnSpPr>
            <p:cNvPr id="16" name="Curved Connector 15"/>
            <p:cNvCxnSpPr>
              <a:stCxn id="14" idx="2"/>
              <a:endCxn id="13" idx="2"/>
            </p:cNvCxnSpPr>
            <p:nvPr/>
          </p:nvCxnSpPr>
          <p:spPr>
            <a:xfrm rot="10800000">
              <a:off x="1212742" y="3011489"/>
              <a:ext cx="579690" cy="485847"/>
            </a:xfrm>
            <a:prstGeom prst="curved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28750" y="4242666"/>
            <a:ext cx="1371600" cy="1943389"/>
            <a:chOff x="4471553" y="3025234"/>
            <a:chExt cx="1371600" cy="1943389"/>
          </a:xfrm>
        </p:grpSpPr>
        <p:sp>
          <p:nvSpPr>
            <p:cNvPr id="17" name="Trapezoid 16"/>
            <p:cNvSpPr/>
            <p:nvPr/>
          </p:nvSpPr>
          <p:spPr>
            <a:xfrm>
              <a:off x="4795403" y="4279648"/>
              <a:ext cx="723900" cy="688975"/>
            </a:xfrm>
            <a:prstGeom prst="trapezoid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BD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471553" y="3025234"/>
              <a:ext cx="1371600" cy="914400"/>
            </a:xfrm>
            <a:prstGeom prst="ellipse">
              <a:avLst/>
            </a:prstGeom>
            <a:solidFill>
              <a:srgbClr val="FF33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BAIT</a:t>
              </a:r>
              <a:endParaRPr lang="en-US" dirty="0"/>
            </a:p>
          </p:txBody>
        </p:sp>
        <p:cxnSp>
          <p:nvCxnSpPr>
            <p:cNvPr id="20" name="Curved Connector 19"/>
            <p:cNvCxnSpPr>
              <a:stCxn id="17" idx="3"/>
              <a:endCxn id="18" idx="2"/>
            </p:cNvCxnSpPr>
            <p:nvPr/>
          </p:nvCxnSpPr>
          <p:spPr>
            <a:xfrm flipH="1" flipV="1">
              <a:off x="4471553" y="3482434"/>
              <a:ext cx="961628" cy="1141702"/>
            </a:xfrm>
            <a:prstGeom prst="curvedConnector5">
              <a:avLst>
                <a:gd name="adj1" fmla="val -23772"/>
                <a:gd name="adj2" fmla="val 45064"/>
                <a:gd name="adj3" fmla="val 1237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81000" y="1891605"/>
            <a:ext cx="84898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bait and prey do not interact, there will be relatively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little transcription. These yeast will not make the missing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amino acids, and will not survive.</a:t>
            </a:r>
          </a:p>
        </p:txBody>
      </p:sp>
    </p:spTree>
    <p:extLst>
      <p:ext uri="{BB962C8B-B14F-4D97-AF65-F5344CB8AC3E}">
        <p14:creationId xmlns:p14="http://schemas.microsoft.com/office/powerpoint/2010/main" val="19579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9728" y="6172200"/>
            <a:ext cx="3124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Amino acid synthesis gene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1264" y="6172200"/>
            <a:ext cx="1143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3"/>
            <a:endCxn id="4" idx="1"/>
          </p:cNvCxnSpPr>
          <p:nvPr/>
        </p:nvCxnSpPr>
        <p:spPr>
          <a:xfrm>
            <a:off x="2594264" y="6400800"/>
            <a:ext cx="7654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77000" y="6400800"/>
            <a:ext cx="198466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800" y="6400800"/>
            <a:ext cx="7654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185665" y="4469967"/>
            <a:ext cx="2624335" cy="1716087"/>
            <a:chOff x="538832" y="1659477"/>
            <a:chExt cx="2624335" cy="1716087"/>
          </a:xfrm>
        </p:grpSpPr>
        <p:sp>
          <p:nvSpPr>
            <p:cNvPr id="13" name="Parallelogram 12"/>
            <p:cNvSpPr/>
            <p:nvPr/>
          </p:nvSpPr>
          <p:spPr>
            <a:xfrm>
              <a:off x="538832" y="2686589"/>
              <a:ext cx="723899" cy="688975"/>
            </a:xfrm>
            <a:prstGeom prst="parallelogram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635703" y="1659477"/>
              <a:ext cx="1527464" cy="1027113"/>
            </a:xfrm>
            <a:prstGeom prst="ellipse">
              <a:avLst/>
            </a:prstGeom>
            <a:solidFill>
              <a:srgbClr val="60C70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PREY</a:t>
              </a:r>
              <a:endParaRPr lang="en-US" dirty="0"/>
            </a:p>
          </p:txBody>
        </p:sp>
        <p:cxnSp>
          <p:nvCxnSpPr>
            <p:cNvPr id="16" name="Curved Connector 15"/>
            <p:cNvCxnSpPr>
              <a:stCxn id="14" idx="2"/>
              <a:endCxn id="13" idx="2"/>
            </p:cNvCxnSpPr>
            <p:nvPr/>
          </p:nvCxnSpPr>
          <p:spPr>
            <a:xfrm rot="10800000" flipV="1">
              <a:off x="1176609" y="2173033"/>
              <a:ext cx="459094" cy="858043"/>
            </a:xfrm>
            <a:prstGeom prst="curved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28750" y="4242666"/>
            <a:ext cx="1371600" cy="1943389"/>
            <a:chOff x="4471553" y="3025234"/>
            <a:chExt cx="1371600" cy="1943389"/>
          </a:xfrm>
        </p:grpSpPr>
        <p:sp>
          <p:nvSpPr>
            <p:cNvPr id="17" name="Trapezoid 16"/>
            <p:cNvSpPr/>
            <p:nvPr/>
          </p:nvSpPr>
          <p:spPr>
            <a:xfrm>
              <a:off x="4795403" y="4279648"/>
              <a:ext cx="723900" cy="688975"/>
            </a:xfrm>
            <a:prstGeom prst="trapezoid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BD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471553" y="3025234"/>
              <a:ext cx="1371600" cy="914400"/>
            </a:xfrm>
            <a:prstGeom prst="ellipse">
              <a:avLst/>
            </a:prstGeom>
            <a:solidFill>
              <a:srgbClr val="FF33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BAIT</a:t>
              </a:r>
              <a:endParaRPr lang="en-US" dirty="0"/>
            </a:p>
          </p:txBody>
        </p:sp>
        <p:cxnSp>
          <p:nvCxnSpPr>
            <p:cNvPr id="20" name="Curved Connector 19"/>
            <p:cNvCxnSpPr>
              <a:stCxn id="17" idx="3"/>
              <a:endCxn id="18" idx="2"/>
            </p:cNvCxnSpPr>
            <p:nvPr/>
          </p:nvCxnSpPr>
          <p:spPr>
            <a:xfrm flipH="1" flipV="1">
              <a:off x="4471553" y="3482434"/>
              <a:ext cx="961628" cy="1141702"/>
            </a:xfrm>
            <a:prstGeom prst="curvedConnector5">
              <a:avLst>
                <a:gd name="adj1" fmla="val -23772"/>
                <a:gd name="adj2" fmla="val 45064"/>
                <a:gd name="adj3" fmla="val 1237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Elbow Connector 30"/>
          <p:cNvCxnSpPr/>
          <p:nvPr/>
        </p:nvCxnSpPr>
        <p:spPr>
          <a:xfrm flipV="1">
            <a:off x="3727450" y="5632450"/>
            <a:ext cx="920750" cy="539750"/>
          </a:xfrm>
          <a:prstGeom prst="bentConnector3">
            <a:avLst>
              <a:gd name="adj1" fmla="val 335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0" y="1891605"/>
            <a:ext cx="71449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bait and prey interact, it is more likely that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activating domain will activate transcription.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These yeast are more likely to survive.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Y2H: Advantages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Disadvantages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18608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3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Oval 2"/>
          <p:cNvSpPr>
            <a:spLocks noChangeArrowheads="1"/>
          </p:cNvSpPr>
          <p:nvPr/>
        </p:nvSpPr>
        <p:spPr bwMode="auto">
          <a:xfrm>
            <a:off x="-1552575" y="3048000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-228601" y="125413"/>
            <a:ext cx="952500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FFFF00"/>
                </a:solidFill>
                <a:latin typeface="Arial" pitchFamily="34" charset="0"/>
              </a:rPr>
              <a:t>PTG acts as a Metabolic </a:t>
            </a:r>
            <a:r>
              <a:rPr lang="en-US" altLang="en-US" sz="2600" b="1" dirty="0" smtClean="0">
                <a:solidFill>
                  <a:srgbClr val="FFFF00"/>
                </a:solidFill>
                <a:latin typeface="Arial" pitchFamily="34" charset="0"/>
              </a:rPr>
              <a:t>Scaffold – PP1 activates</a:t>
            </a:r>
            <a:br>
              <a:rPr lang="en-US" altLang="en-US" sz="2600" b="1" dirty="0" smtClean="0">
                <a:solidFill>
                  <a:srgbClr val="FFFF00"/>
                </a:solidFill>
                <a:latin typeface="Arial" pitchFamily="34" charset="0"/>
              </a:rPr>
            </a:br>
            <a:r>
              <a:rPr lang="en-US" altLang="en-US" sz="2600" b="1" dirty="0" smtClean="0">
                <a:solidFill>
                  <a:srgbClr val="FFFF00"/>
                </a:solidFill>
                <a:latin typeface="Arial" pitchFamily="34" charset="0"/>
              </a:rPr>
              <a:t>glycogen synthase, inactivates glycogen </a:t>
            </a:r>
            <a:r>
              <a:rPr lang="en-US" altLang="en-US" sz="2600" b="1" dirty="0" err="1" smtClean="0">
                <a:solidFill>
                  <a:srgbClr val="FFFF00"/>
                </a:solidFill>
                <a:latin typeface="Arial" pitchFamily="34" charset="0"/>
              </a:rPr>
              <a:t>phosphorylase</a:t>
            </a:r>
            <a:endParaRPr lang="en-US" altLang="en-US" sz="2600" b="1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3124200" y="6376988"/>
            <a:ext cx="289560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54309" name="Group 5"/>
          <p:cNvGrpSpPr>
            <a:grpSpLocks/>
          </p:cNvGrpSpPr>
          <p:nvPr/>
        </p:nvGrpSpPr>
        <p:grpSpPr bwMode="auto">
          <a:xfrm>
            <a:off x="2771775" y="4837113"/>
            <a:ext cx="1114425" cy="941387"/>
            <a:chOff x="2064" y="3399"/>
            <a:chExt cx="699" cy="782"/>
          </a:xfrm>
        </p:grpSpPr>
        <p:sp>
          <p:nvSpPr>
            <p:cNvPr id="354310" name="Rectangle 6"/>
            <p:cNvSpPr>
              <a:spLocks noChangeArrowheads="1"/>
            </p:cNvSpPr>
            <p:nvPr/>
          </p:nvSpPr>
          <p:spPr bwMode="auto">
            <a:xfrm>
              <a:off x="2219" y="3399"/>
              <a:ext cx="110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2" tIns="44450" rIns="87312" bIns="44450">
              <a:spAutoFit/>
            </a:bodyPr>
            <a:lstStyle>
              <a:lvl1pPr defTabSz="825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34975" defTabSz="825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68363" defTabSz="825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03338" defTabSz="825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736725" defTabSz="825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93925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651125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08325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565525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54311" name="Rectangle 7"/>
            <p:cNvSpPr>
              <a:spLocks noChangeArrowheads="1"/>
            </p:cNvSpPr>
            <p:nvPr/>
          </p:nvSpPr>
          <p:spPr bwMode="auto">
            <a:xfrm>
              <a:off x="2064" y="3651"/>
              <a:ext cx="699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2" tIns="44450" rIns="87312" bIns="44450">
              <a:spAutoFit/>
            </a:bodyPr>
            <a:lstStyle>
              <a:lvl1pPr defTabSz="825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34975" defTabSz="825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68363" defTabSz="825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03338" defTabSz="825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736725" defTabSz="825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93925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651125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08325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565525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600" b="1">
                  <a:solidFill>
                    <a:srgbClr val="000000"/>
                  </a:solidFill>
                  <a:latin typeface="Arial" pitchFamily="34" charset="0"/>
                </a:rPr>
                <a:t>PTG</a:t>
              </a:r>
              <a:endParaRPr lang="en-US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endParaRPr>
            </a:p>
          </p:txBody>
        </p:sp>
      </p:grpSp>
      <p:grpSp>
        <p:nvGrpSpPr>
          <p:cNvPr id="354312" name="Group 8"/>
          <p:cNvGrpSpPr>
            <a:grpSpLocks/>
          </p:cNvGrpSpPr>
          <p:nvPr/>
        </p:nvGrpSpPr>
        <p:grpSpPr bwMode="auto">
          <a:xfrm>
            <a:off x="2263775" y="2508250"/>
            <a:ext cx="4092575" cy="1884363"/>
            <a:chOff x="1426" y="1580"/>
            <a:chExt cx="2578" cy="1187"/>
          </a:xfrm>
        </p:grpSpPr>
        <p:sp>
          <p:nvSpPr>
            <p:cNvPr id="354313" name="Line 9"/>
            <p:cNvSpPr>
              <a:spLocks noChangeShapeType="1"/>
            </p:cNvSpPr>
            <p:nvPr/>
          </p:nvSpPr>
          <p:spPr bwMode="auto">
            <a:xfrm flipH="1">
              <a:off x="1426" y="1580"/>
              <a:ext cx="1159" cy="116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54314" name="Line 10"/>
            <p:cNvSpPr>
              <a:spLocks noChangeShapeType="1"/>
            </p:cNvSpPr>
            <p:nvPr/>
          </p:nvSpPr>
          <p:spPr bwMode="auto">
            <a:xfrm>
              <a:off x="2832" y="1596"/>
              <a:ext cx="1172" cy="117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grpSp>
        <p:nvGrpSpPr>
          <p:cNvPr id="354352" name="Group 48"/>
          <p:cNvGrpSpPr>
            <a:grpSpLocks/>
          </p:cNvGrpSpPr>
          <p:nvPr/>
        </p:nvGrpSpPr>
        <p:grpSpPr bwMode="auto">
          <a:xfrm>
            <a:off x="0" y="1443038"/>
            <a:ext cx="9121775" cy="5338762"/>
            <a:chOff x="0" y="909"/>
            <a:chExt cx="5746" cy="3363"/>
          </a:xfrm>
        </p:grpSpPr>
        <p:sp>
          <p:nvSpPr>
            <p:cNvPr id="354316" name="Freeform 12"/>
            <p:cNvSpPr>
              <a:spLocks/>
            </p:cNvSpPr>
            <p:nvPr/>
          </p:nvSpPr>
          <p:spPr bwMode="auto">
            <a:xfrm>
              <a:off x="0" y="1077"/>
              <a:ext cx="5746" cy="839"/>
            </a:xfrm>
            <a:custGeom>
              <a:avLst/>
              <a:gdLst>
                <a:gd name="T0" fmla="*/ 304 w 5746"/>
                <a:gd name="T1" fmla="*/ 1141 h 1258"/>
                <a:gd name="T2" fmla="*/ 433 w 5746"/>
                <a:gd name="T3" fmla="*/ 918 h 1258"/>
                <a:gd name="T4" fmla="*/ 654 w 5746"/>
                <a:gd name="T5" fmla="*/ 713 h 1258"/>
                <a:gd name="T6" fmla="*/ 930 w 5746"/>
                <a:gd name="T7" fmla="*/ 532 h 1258"/>
                <a:gd name="T8" fmla="*/ 1280 w 5746"/>
                <a:gd name="T9" fmla="*/ 382 h 1258"/>
                <a:gd name="T10" fmla="*/ 1685 w 5746"/>
                <a:gd name="T11" fmla="*/ 262 h 1258"/>
                <a:gd name="T12" fmla="*/ 2136 w 5746"/>
                <a:gd name="T13" fmla="*/ 177 h 1258"/>
                <a:gd name="T14" fmla="*/ 2624 w 5746"/>
                <a:gd name="T15" fmla="*/ 135 h 1258"/>
                <a:gd name="T16" fmla="*/ 3121 w 5746"/>
                <a:gd name="T17" fmla="*/ 135 h 1258"/>
                <a:gd name="T18" fmla="*/ 3609 w 5746"/>
                <a:gd name="T19" fmla="*/ 181 h 1258"/>
                <a:gd name="T20" fmla="*/ 4060 w 5746"/>
                <a:gd name="T21" fmla="*/ 266 h 1258"/>
                <a:gd name="T22" fmla="*/ 4465 w 5746"/>
                <a:gd name="T23" fmla="*/ 386 h 1258"/>
                <a:gd name="T24" fmla="*/ 4815 w 5746"/>
                <a:gd name="T25" fmla="*/ 536 h 1258"/>
                <a:gd name="T26" fmla="*/ 5101 w 5746"/>
                <a:gd name="T27" fmla="*/ 713 h 1258"/>
                <a:gd name="T28" fmla="*/ 5312 w 5746"/>
                <a:gd name="T29" fmla="*/ 918 h 1258"/>
                <a:gd name="T30" fmla="*/ 5441 w 5746"/>
                <a:gd name="T31" fmla="*/ 1141 h 1258"/>
                <a:gd name="T32" fmla="*/ 5745 w 5746"/>
                <a:gd name="T33" fmla="*/ 1245 h 1258"/>
                <a:gd name="T34" fmla="*/ 5653 w 5746"/>
                <a:gd name="T35" fmla="*/ 991 h 1258"/>
                <a:gd name="T36" fmla="*/ 5460 w 5746"/>
                <a:gd name="T37" fmla="*/ 756 h 1258"/>
                <a:gd name="T38" fmla="*/ 5183 w 5746"/>
                <a:gd name="T39" fmla="*/ 544 h 1258"/>
                <a:gd name="T40" fmla="*/ 4834 w 5746"/>
                <a:gd name="T41" fmla="*/ 359 h 1258"/>
                <a:gd name="T42" fmla="*/ 4419 w 5746"/>
                <a:gd name="T43" fmla="*/ 208 h 1258"/>
                <a:gd name="T44" fmla="*/ 3941 w 5746"/>
                <a:gd name="T45" fmla="*/ 96 h 1258"/>
                <a:gd name="T46" fmla="*/ 3425 w 5746"/>
                <a:gd name="T47" fmla="*/ 23 h 1258"/>
                <a:gd name="T48" fmla="*/ 2873 w 5746"/>
                <a:gd name="T49" fmla="*/ 0 h 1258"/>
                <a:gd name="T50" fmla="*/ 2320 w 5746"/>
                <a:gd name="T51" fmla="*/ 23 h 1258"/>
                <a:gd name="T52" fmla="*/ 1805 w 5746"/>
                <a:gd name="T53" fmla="*/ 96 h 1258"/>
                <a:gd name="T54" fmla="*/ 1326 w 5746"/>
                <a:gd name="T55" fmla="*/ 208 h 1258"/>
                <a:gd name="T56" fmla="*/ 912 w 5746"/>
                <a:gd name="T57" fmla="*/ 359 h 1258"/>
                <a:gd name="T58" fmla="*/ 553 w 5746"/>
                <a:gd name="T59" fmla="*/ 544 h 1258"/>
                <a:gd name="T60" fmla="*/ 276 w 5746"/>
                <a:gd name="T61" fmla="*/ 756 h 1258"/>
                <a:gd name="T62" fmla="*/ 92 w 5746"/>
                <a:gd name="T63" fmla="*/ 991 h 1258"/>
                <a:gd name="T64" fmla="*/ 0 w 5746"/>
                <a:gd name="T65" fmla="*/ 1245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46" h="1258">
                  <a:moveTo>
                    <a:pt x="276" y="1257"/>
                  </a:moveTo>
                  <a:lnTo>
                    <a:pt x="304" y="1141"/>
                  </a:lnTo>
                  <a:lnTo>
                    <a:pt x="359" y="1026"/>
                  </a:lnTo>
                  <a:lnTo>
                    <a:pt x="433" y="918"/>
                  </a:lnTo>
                  <a:lnTo>
                    <a:pt x="534" y="814"/>
                  </a:lnTo>
                  <a:lnTo>
                    <a:pt x="654" y="713"/>
                  </a:lnTo>
                  <a:lnTo>
                    <a:pt x="783" y="621"/>
                  </a:lnTo>
                  <a:lnTo>
                    <a:pt x="930" y="532"/>
                  </a:lnTo>
                  <a:lnTo>
                    <a:pt x="1105" y="455"/>
                  </a:lnTo>
                  <a:lnTo>
                    <a:pt x="1280" y="382"/>
                  </a:lnTo>
                  <a:lnTo>
                    <a:pt x="1482" y="316"/>
                  </a:lnTo>
                  <a:lnTo>
                    <a:pt x="1685" y="262"/>
                  </a:lnTo>
                  <a:lnTo>
                    <a:pt x="1906" y="216"/>
                  </a:lnTo>
                  <a:lnTo>
                    <a:pt x="2136" y="177"/>
                  </a:lnTo>
                  <a:lnTo>
                    <a:pt x="2375" y="154"/>
                  </a:lnTo>
                  <a:lnTo>
                    <a:pt x="2624" y="135"/>
                  </a:lnTo>
                  <a:lnTo>
                    <a:pt x="2873" y="131"/>
                  </a:lnTo>
                  <a:lnTo>
                    <a:pt x="3121" y="135"/>
                  </a:lnTo>
                  <a:lnTo>
                    <a:pt x="3370" y="154"/>
                  </a:lnTo>
                  <a:lnTo>
                    <a:pt x="3609" y="181"/>
                  </a:lnTo>
                  <a:lnTo>
                    <a:pt x="3839" y="216"/>
                  </a:lnTo>
                  <a:lnTo>
                    <a:pt x="4060" y="266"/>
                  </a:lnTo>
                  <a:lnTo>
                    <a:pt x="4263" y="320"/>
                  </a:lnTo>
                  <a:lnTo>
                    <a:pt x="4465" y="386"/>
                  </a:lnTo>
                  <a:lnTo>
                    <a:pt x="4640" y="455"/>
                  </a:lnTo>
                  <a:lnTo>
                    <a:pt x="4815" y="536"/>
                  </a:lnTo>
                  <a:lnTo>
                    <a:pt x="4962" y="621"/>
                  </a:lnTo>
                  <a:lnTo>
                    <a:pt x="5101" y="713"/>
                  </a:lnTo>
                  <a:lnTo>
                    <a:pt x="5211" y="814"/>
                  </a:lnTo>
                  <a:lnTo>
                    <a:pt x="5312" y="918"/>
                  </a:lnTo>
                  <a:lnTo>
                    <a:pt x="5386" y="1026"/>
                  </a:lnTo>
                  <a:lnTo>
                    <a:pt x="5441" y="1141"/>
                  </a:lnTo>
                  <a:lnTo>
                    <a:pt x="5469" y="1257"/>
                  </a:lnTo>
                  <a:lnTo>
                    <a:pt x="5745" y="1245"/>
                  </a:lnTo>
                  <a:lnTo>
                    <a:pt x="5708" y="1114"/>
                  </a:lnTo>
                  <a:lnTo>
                    <a:pt x="5653" y="991"/>
                  </a:lnTo>
                  <a:lnTo>
                    <a:pt x="5570" y="871"/>
                  </a:lnTo>
                  <a:lnTo>
                    <a:pt x="5460" y="756"/>
                  </a:lnTo>
                  <a:lnTo>
                    <a:pt x="5331" y="644"/>
                  </a:lnTo>
                  <a:lnTo>
                    <a:pt x="5183" y="544"/>
                  </a:lnTo>
                  <a:lnTo>
                    <a:pt x="5018" y="447"/>
                  </a:lnTo>
                  <a:lnTo>
                    <a:pt x="4834" y="359"/>
                  </a:lnTo>
                  <a:lnTo>
                    <a:pt x="4631" y="281"/>
                  </a:lnTo>
                  <a:lnTo>
                    <a:pt x="4419" y="208"/>
                  </a:lnTo>
                  <a:lnTo>
                    <a:pt x="4189" y="146"/>
                  </a:lnTo>
                  <a:lnTo>
                    <a:pt x="3941" y="96"/>
                  </a:lnTo>
                  <a:lnTo>
                    <a:pt x="3692" y="54"/>
                  </a:lnTo>
                  <a:lnTo>
                    <a:pt x="3425" y="23"/>
                  </a:lnTo>
                  <a:lnTo>
                    <a:pt x="3149" y="8"/>
                  </a:lnTo>
                  <a:lnTo>
                    <a:pt x="2873" y="0"/>
                  </a:lnTo>
                  <a:lnTo>
                    <a:pt x="2596" y="8"/>
                  </a:lnTo>
                  <a:lnTo>
                    <a:pt x="2320" y="23"/>
                  </a:lnTo>
                  <a:lnTo>
                    <a:pt x="2053" y="54"/>
                  </a:lnTo>
                  <a:lnTo>
                    <a:pt x="1805" y="96"/>
                  </a:lnTo>
                  <a:lnTo>
                    <a:pt x="1556" y="146"/>
                  </a:lnTo>
                  <a:lnTo>
                    <a:pt x="1326" y="208"/>
                  </a:lnTo>
                  <a:lnTo>
                    <a:pt x="1114" y="281"/>
                  </a:lnTo>
                  <a:lnTo>
                    <a:pt x="912" y="359"/>
                  </a:lnTo>
                  <a:lnTo>
                    <a:pt x="728" y="447"/>
                  </a:lnTo>
                  <a:lnTo>
                    <a:pt x="553" y="544"/>
                  </a:lnTo>
                  <a:lnTo>
                    <a:pt x="405" y="644"/>
                  </a:lnTo>
                  <a:lnTo>
                    <a:pt x="276" y="756"/>
                  </a:lnTo>
                  <a:lnTo>
                    <a:pt x="175" y="871"/>
                  </a:lnTo>
                  <a:lnTo>
                    <a:pt x="92" y="991"/>
                  </a:lnTo>
                  <a:lnTo>
                    <a:pt x="37" y="1114"/>
                  </a:lnTo>
                  <a:lnTo>
                    <a:pt x="0" y="1245"/>
                  </a:lnTo>
                  <a:lnTo>
                    <a:pt x="276" y="1257"/>
                  </a:lnTo>
                </a:path>
              </a:pathLst>
            </a:custGeom>
            <a:solidFill>
              <a:srgbClr val="CCFFFF"/>
            </a:solidFill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54317" name="AutoShape 13"/>
            <p:cNvSpPr>
              <a:spLocks noChangeArrowheads="1"/>
            </p:cNvSpPr>
            <p:nvPr/>
          </p:nvSpPr>
          <p:spPr bwMode="auto">
            <a:xfrm>
              <a:off x="2500" y="909"/>
              <a:ext cx="384" cy="512"/>
            </a:xfrm>
            <a:prstGeom prst="roundRect">
              <a:avLst>
                <a:gd name="adj" fmla="val 16620"/>
              </a:avLst>
            </a:prstGeom>
            <a:gradFill rotWithShape="0">
              <a:gsLst>
                <a:gs pos="0">
                  <a:srgbClr val="FFFF00">
                    <a:gamma/>
                    <a:shade val="49804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b="1">
                  <a:solidFill>
                    <a:srgbClr val="000000"/>
                  </a:solidFill>
                  <a:latin typeface="Arial" pitchFamily="34" charset="0"/>
                </a:rPr>
                <a:t>IR</a:t>
              </a:r>
              <a:endParaRPr lang="en-US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54318" name="Freeform 14"/>
            <p:cNvSpPr>
              <a:spLocks/>
            </p:cNvSpPr>
            <p:nvPr/>
          </p:nvSpPr>
          <p:spPr bwMode="auto">
            <a:xfrm>
              <a:off x="2544" y="3507"/>
              <a:ext cx="1776" cy="620"/>
            </a:xfrm>
            <a:custGeom>
              <a:avLst/>
              <a:gdLst>
                <a:gd name="T0" fmla="*/ 304 w 5746"/>
                <a:gd name="T1" fmla="*/ 1141 h 1258"/>
                <a:gd name="T2" fmla="*/ 433 w 5746"/>
                <a:gd name="T3" fmla="*/ 918 h 1258"/>
                <a:gd name="T4" fmla="*/ 654 w 5746"/>
                <a:gd name="T5" fmla="*/ 713 h 1258"/>
                <a:gd name="T6" fmla="*/ 930 w 5746"/>
                <a:gd name="T7" fmla="*/ 532 h 1258"/>
                <a:gd name="T8" fmla="*/ 1280 w 5746"/>
                <a:gd name="T9" fmla="*/ 382 h 1258"/>
                <a:gd name="T10" fmla="*/ 1685 w 5746"/>
                <a:gd name="T11" fmla="*/ 262 h 1258"/>
                <a:gd name="T12" fmla="*/ 2136 w 5746"/>
                <a:gd name="T13" fmla="*/ 177 h 1258"/>
                <a:gd name="T14" fmla="*/ 2624 w 5746"/>
                <a:gd name="T15" fmla="*/ 135 h 1258"/>
                <a:gd name="T16" fmla="*/ 3121 w 5746"/>
                <a:gd name="T17" fmla="*/ 135 h 1258"/>
                <a:gd name="T18" fmla="*/ 3609 w 5746"/>
                <a:gd name="T19" fmla="*/ 181 h 1258"/>
                <a:gd name="T20" fmla="*/ 4060 w 5746"/>
                <a:gd name="T21" fmla="*/ 266 h 1258"/>
                <a:gd name="T22" fmla="*/ 4465 w 5746"/>
                <a:gd name="T23" fmla="*/ 386 h 1258"/>
                <a:gd name="T24" fmla="*/ 4815 w 5746"/>
                <a:gd name="T25" fmla="*/ 536 h 1258"/>
                <a:gd name="T26" fmla="*/ 5101 w 5746"/>
                <a:gd name="T27" fmla="*/ 713 h 1258"/>
                <a:gd name="T28" fmla="*/ 5312 w 5746"/>
                <a:gd name="T29" fmla="*/ 918 h 1258"/>
                <a:gd name="T30" fmla="*/ 5441 w 5746"/>
                <a:gd name="T31" fmla="*/ 1141 h 1258"/>
                <a:gd name="T32" fmla="*/ 5745 w 5746"/>
                <a:gd name="T33" fmla="*/ 1245 h 1258"/>
                <a:gd name="T34" fmla="*/ 5653 w 5746"/>
                <a:gd name="T35" fmla="*/ 991 h 1258"/>
                <a:gd name="T36" fmla="*/ 5460 w 5746"/>
                <a:gd name="T37" fmla="*/ 756 h 1258"/>
                <a:gd name="T38" fmla="*/ 5183 w 5746"/>
                <a:gd name="T39" fmla="*/ 544 h 1258"/>
                <a:gd name="T40" fmla="*/ 4834 w 5746"/>
                <a:gd name="T41" fmla="*/ 359 h 1258"/>
                <a:gd name="T42" fmla="*/ 4419 w 5746"/>
                <a:gd name="T43" fmla="*/ 208 h 1258"/>
                <a:gd name="T44" fmla="*/ 3941 w 5746"/>
                <a:gd name="T45" fmla="*/ 96 h 1258"/>
                <a:gd name="T46" fmla="*/ 3425 w 5746"/>
                <a:gd name="T47" fmla="*/ 23 h 1258"/>
                <a:gd name="T48" fmla="*/ 2873 w 5746"/>
                <a:gd name="T49" fmla="*/ 0 h 1258"/>
                <a:gd name="T50" fmla="*/ 2320 w 5746"/>
                <a:gd name="T51" fmla="*/ 23 h 1258"/>
                <a:gd name="T52" fmla="*/ 1805 w 5746"/>
                <a:gd name="T53" fmla="*/ 96 h 1258"/>
                <a:gd name="T54" fmla="*/ 1326 w 5746"/>
                <a:gd name="T55" fmla="*/ 208 h 1258"/>
                <a:gd name="T56" fmla="*/ 912 w 5746"/>
                <a:gd name="T57" fmla="*/ 359 h 1258"/>
                <a:gd name="T58" fmla="*/ 553 w 5746"/>
                <a:gd name="T59" fmla="*/ 544 h 1258"/>
                <a:gd name="T60" fmla="*/ 276 w 5746"/>
                <a:gd name="T61" fmla="*/ 756 h 1258"/>
                <a:gd name="T62" fmla="*/ 92 w 5746"/>
                <a:gd name="T63" fmla="*/ 991 h 1258"/>
                <a:gd name="T64" fmla="*/ 0 w 5746"/>
                <a:gd name="T65" fmla="*/ 1245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46" h="1258">
                  <a:moveTo>
                    <a:pt x="276" y="1257"/>
                  </a:moveTo>
                  <a:lnTo>
                    <a:pt x="304" y="1141"/>
                  </a:lnTo>
                  <a:lnTo>
                    <a:pt x="359" y="1026"/>
                  </a:lnTo>
                  <a:lnTo>
                    <a:pt x="433" y="918"/>
                  </a:lnTo>
                  <a:lnTo>
                    <a:pt x="534" y="814"/>
                  </a:lnTo>
                  <a:lnTo>
                    <a:pt x="654" y="713"/>
                  </a:lnTo>
                  <a:lnTo>
                    <a:pt x="783" y="621"/>
                  </a:lnTo>
                  <a:lnTo>
                    <a:pt x="930" y="532"/>
                  </a:lnTo>
                  <a:lnTo>
                    <a:pt x="1105" y="455"/>
                  </a:lnTo>
                  <a:lnTo>
                    <a:pt x="1280" y="382"/>
                  </a:lnTo>
                  <a:lnTo>
                    <a:pt x="1482" y="316"/>
                  </a:lnTo>
                  <a:lnTo>
                    <a:pt x="1685" y="262"/>
                  </a:lnTo>
                  <a:lnTo>
                    <a:pt x="1906" y="216"/>
                  </a:lnTo>
                  <a:lnTo>
                    <a:pt x="2136" y="177"/>
                  </a:lnTo>
                  <a:lnTo>
                    <a:pt x="2375" y="154"/>
                  </a:lnTo>
                  <a:lnTo>
                    <a:pt x="2624" y="135"/>
                  </a:lnTo>
                  <a:lnTo>
                    <a:pt x="2873" y="131"/>
                  </a:lnTo>
                  <a:lnTo>
                    <a:pt x="3121" y="135"/>
                  </a:lnTo>
                  <a:lnTo>
                    <a:pt x="3370" y="154"/>
                  </a:lnTo>
                  <a:lnTo>
                    <a:pt x="3609" y="181"/>
                  </a:lnTo>
                  <a:lnTo>
                    <a:pt x="3839" y="216"/>
                  </a:lnTo>
                  <a:lnTo>
                    <a:pt x="4060" y="266"/>
                  </a:lnTo>
                  <a:lnTo>
                    <a:pt x="4263" y="320"/>
                  </a:lnTo>
                  <a:lnTo>
                    <a:pt x="4465" y="386"/>
                  </a:lnTo>
                  <a:lnTo>
                    <a:pt x="4640" y="455"/>
                  </a:lnTo>
                  <a:lnTo>
                    <a:pt x="4815" y="536"/>
                  </a:lnTo>
                  <a:lnTo>
                    <a:pt x="4962" y="621"/>
                  </a:lnTo>
                  <a:lnTo>
                    <a:pt x="5101" y="713"/>
                  </a:lnTo>
                  <a:lnTo>
                    <a:pt x="5211" y="814"/>
                  </a:lnTo>
                  <a:lnTo>
                    <a:pt x="5312" y="918"/>
                  </a:lnTo>
                  <a:lnTo>
                    <a:pt x="5386" y="1026"/>
                  </a:lnTo>
                  <a:lnTo>
                    <a:pt x="5441" y="1141"/>
                  </a:lnTo>
                  <a:lnTo>
                    <a:pt x="5469" y="1257"/>
                  </a:lnTo>
                  <a:lnTo>
                    <a:pt x="5745" y="1245"/>
                  </a:lnTo>
                  <a:lnTo>
                    <a:pt x="5708" y="1114"/>
                  </a:lnTo>
                  <a:lnTo>
                    <a:pt x="5653" y="991"/>
                  </a:lnTo>
                  <a:lnTo>
                    <a:pt x="5570" y="871"/>
                  </a:lnTo>
                  <a:lnTo>
                    <a:pt x="5460" y="756"/>
                  </a:lnTo>
                  <a:lnTo>
                    <a:pt x="5331" y="644"/>
                  </a:lnTo>
                  <a:lnTo>
                    <a:pt x="5183" y="544"/>
                  </a:lnTo>
                  <a:lnTo>
                    <a:pt x="5018" y="447"/>
                  </a:lnTo>
                  <a:lnTo>
                    <a:pt x="4834" y="359"/>
                  </a:lnTo>
                  <a:lnTo>
                    <a:pt x="4631" y="281"/>
                  </a:lnTo>
                  <a:lnTo>
                    <a:pt x="4419" y="208"/>
                  </a:lnTo>
                  <a:lnTo>
                    <a:pt x="4189" y="146"/>
                  </a:lnTo>
                  <a:lnTo>
                    <a:pt x="3941" y="96"/>
                  </a:lnTo>
                  <a:lnTo>
                    <a:pt x="3692" y="54"/>
                  </a:lnTo>
                  <a:lnTo>
                    <a:pt x="3425" y="23"/>
                  </a:lnTo>
                  <a:lnTo>
                    <a:pt x="3149" y="8"/>
                  </a:lnTo>
                  <a:lnTo>
                    <a:pt x="2873" y="0"/>
                  </a:lnTo>
                  <a:lnTo>
                    <a:pt x="2596" y="8"/>
                  </a:lnTo>
                  <a:lnTo>
                    <a:pt x="2320" y="23"/>
                  </a:lnTo>
                  <a:lnTo>
                    <a:pt x="2053" y="54"/>
                  </a:lnTo>
                  <a:lnTo>
                    <a:pt x="1805" y="96"/>
                  </a:lnTo>
                  <a:lnTo>
                    <a:pt x="1556" y="146"/>
                  </a:lnTo>
                  <a:lnTo>
                    <a:pt x="1326" y="208"/>
                  </a:lnTo>
                  <a:lnTo>
                    <a:pt x="1114" y="281"/>
                  </a:lnTo>
                  <a:lnTo>
                    <a:pt x="912" y="359"/>
                  </a:lnTo>
                  <a:lnTo>
                    <a:pt x="728" y="447"/>
                  </a:lnTo>
                  <a:lnTo>
                    <a:pt x="553" y="544"/>
                  </a:lnTo>
                  <a:lnTo>
                    <a:pt x="405" y="644"/>
                  </a:lnTo>
                  <a:lnTo>
                    <a:pt x="276" y="756"/>
                  </a:lnTo>
                  <a:lnTo>
                    <a:pt x="175" y="871"/>
                  </a:lnTo>
                  <a:lnTo>
                    <a:pt x="92" y="991"/>
                  </a:lnTo>
                  <a:lnTo>
                    <a:pt x="37" y="1114"/>
                  </a:lnTo>
                  <a:lnTo>
                    <a:pt x="0" y="1245"/>
                  </a:lnTo>
                  <a:lnTo>
                    <a:pt x="276" y="1257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54319" name="Freeform 15"/>
            <p:cNvSpPr>
              <a:spLocks/>
            </p:cNvSpPr>
            <p:nvPr/>
          </p:nvSpPr>
          <p:spPr bwMode="auto">
            <a:xfrm>
              <a:off x="1104" y="3616"/>
              <a:ext cx="1776" cy="620"/>
            </a:xfrm>
            <a:custGeom>
              <a:avLst/>
              <a:gdLst>
                <a:gd name="T0" fmla="*/ 304 w 5746"/>
                <a:gd name="T1" fmla="*/ 1141 h 1258"/>
                <a:gd name="T2" fmla="*/ 433 w 5746"/>
                <a:gd name="T3" fmla="*/ 918 h 1258"/>
                <a:gd name="T4" fmla="*/ 654 w 5746"/>
                <a:gd name="T5" fmla="*/ 713 h 1258"/>
                <a:gd name="T6" fmla="*/ 930 w 5746"/>
                <a:gd name="T7" fmla="*/ 532 h 1258"/>
                <a:gd name="T8" fmla="*/ 1280 w 5746"/>
                <a:gd name="T9" fmla="*/ 382 h 1258"/>
                <a:gd name="T10" fmla="*/ 1685 w 5746"/>
                <a:gd name="T11" fmla="*/ 262 h 1258"/>
                <a:gd name="T12" fmla="*/ 2136 w 5746"/>
                <a:gd name="T13" fmla="*/ 177 h 1258"/>
                <a:gd name="T14" fmla="*/ 2624 w 5746"/>
                <a:gd name="T15" fmla="*/ 135 h 1258"/>
                <a:gd name="T16" fmla="*/ 3121 w 5746"/>
                <a:gd name="T17" fmla="*/ 135 h 1258"/>
                <a:gd name="T18" fmla="*/ 3609 w 5746"/>
                <a:gd name="T19" fmla="*/ 181 h 1258"/>
                <a:gd name="T20" fmla="*/ 4060 w 5746"/>
                <a:gd name="T21" fmla="*/ 266 h 1258"/>
                <a:gd name="T22" fmla="*/ 4465 w 5746"/>
                <a:gd name="T23" fmla="*/ 386 h 1258"/>
                <a:gd name="T24" fmla="*/ 4815 w 5746"/>
                <a:gd name="T25" fmla="*/ 536 h 1258"/>
                <a:gd name="T26" fmla="*/ 5101 w 5746"/>
                <a:gd name="T27" fmla="*/ 713 h 1258"/>
                <a:gd name="T28" fmla="*/ 5312 w 5746"/>
                <a:gd name="T29" fmla="*/ 918 h 1258"/>
                <a:gd name="T30" fmla="*/ 5441 w 5746"/>
                <a:gd name="T31" fmla="*/ 1141 h 1258"/>
                <a:gd name="T32" fmla="*/ 5745 w 5746"/>
                <a:gd name="T33" fmla="*/ 1245 h 1258"/>
                <a:gd name="T34" fmla="*/ 5653 w 5746"/>
                <a:gd name="T35" fmla="*/ 991 h 1258"/>
                <a:gd name="T36" fmla="*/ 5460 w 5746"/>
                <a:gd name="T37" fmla="*/ 756 h 1258"/>
                <a:gd name="T38" fmla="*/ 5183 w 5746"/>
                <a:gd name="T39" fmla="*/ 544 h 1258"/>
                <a:gd name="T40" fmla="*/ 4834 w 5746"/>
                <a:gd name="T41" fmla="*/ 359 h 1258"/>
                <a:gd name="T42" fmla="*/ 4419 w 5746"/>
                <a:gd name="T43" fmla="*/ 208 h 1258"/>
                <a:gd name="T44" fmla="*/ 3941 w 5746"/>
                <a:gd name="T45" fmla="*/ 96 h 1258"/>
                <a:gd name="T46" fmla="*/ 3425 w 5746"/>
                <a:gd name="T47" fmla="*/ 23 h 1258"/>
                <a:gd name="T48" fmla="*/ 2873 w 5746"/>
                <a:gd name="T49" fmla="*/ 0 h 1258"/>
                <a:gd name="T50" fmla="*/ 2320 w 5746"/>
                <a:gd name="T51" fmla="*/ 23 h 1258"/>
                <a:gd name="T52" fmla="*/ 1805 w 5746"/>
                <a:gd name="T53" fmla="*/ 96 h 1258"/>
                <a:gd name="T54" fmla="*/ 1326 w 5746"/>
                <a:gd name="T55" fmla="*/ 208 h 1258"/>
                <a:gd name="T56" fmla="*/ 912 w 5746"/>
                <a:gd name="T57" fmla="*/ 359 h 1258"/>
                <a:gd name="T58" fmla="*/ 553 w 5746"/>
                <a:gd name="T59" fmla="*/ 544 h 1258"/>
                <a:gd name="T60" fmla="*/ 276 w 5746"/>
                <a:gd name="T61" fmla="*/ 756 h 1258"/>
                <a:gd name="T62" fmla="*/ 92 w 5746"/>
                <a:gd name="T63" fmla="*/ 991 h 1258"/>
                <a:gd name="T64" fmla="*/ 0 w 5746"/>
                <a:gd name="T65" fmla="*/ 1245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46" h="1258">
                  <a:moveTo>
                    <a:pt x="276" y="1257"/>
                  </a:moveTo>
                  <a:lnTo>
                    <a:pt x="304" y="1141"/>
                  </a:lnTo>
                  <a:lnTo>
                    <a:pt x="359" y="1026"/>
                  </a:lnTo>
                  <a:lnTo>
                    <a:pt x="433" y="918"/>
                  </a:lnTo>
                  <a:lnTo>
                    <a:pt x="534" y="814"/>
                  </a:lnTo>
                  <a:lnTo>
                    <a:pt x="654" y="713"/>
                  </a:lnTo>
                  <a:lnTo>
                    <a:pt x="783" y="621"/>
                  </a:lnTo>
                  <a:lnTo>
                    <a:pt x="930" y="532"/>
                  </a:lnTo>
                  <a:lnTo>
                    <a:pt x="1105" y="455"/>
                  </a:lnTo>
                  <a:lnTo>
                    <a:pt x="1280" y="382"/>
                  </a:lnTo>
                  <a:lnTo>
                    <a:pt x="1482" y="316"/>
                  </a:lnTo>
                  <a:lnTo>
                    <a:pt x="1685" y="262"/>
                  </a:lnTo>
                  <a:lnTo>
                    <a:pt x="1906" y="216"/>
                  </a:lnTo>
                  <a:lnTo>
                    <a:pt x="2136" y="177"/>
                  </a:lnTo>
                  <a:lnTo>
                    <a:pt x="2375" y="154"/>
                  </a:lnTo>
                  <a:lnTo>
                    <a:pt x="2624" y="135"/>
                  </a:lnTo>
                  <a:lnTo>
                    <a:pt x="2873" y="131"/>
                  </a:lnTo>
                  <a:lnTo>
                    <a:pt x="3121" y="135"/>
                  </a:lnTo>
                  <a:lnTo>
                    <a:pt x="3370" y="154"/>
                  </a:lnTo>
                  <a:lnTo>
                    <a:pt x="3609" y="181"/>
                  </a:lnTo>
                  <a:lnTo>
                    <a:pt x="3839" y="216"/>
                  </a:lnTo>
                  <a:lnTo>
                    <a:pt x="4060" y="266"/>
                  </a:lnTo>
                  <a:lnTo>
                    <a:pt x="4263" y="320"/>
                  </a:lnTo>
                  <a:lnTo>
                    <a:pt x="4465" y="386"/>
                  </a:lnTo>
                  <a:lnTo>
                    <a:pt x="4640" y="455"/>
                  </a:lnTo>
                  <a:lnTo>
                    <a:pt x="4815" y="536"/>
                  </a:lnTo>
                  <a:lnTo>
                    <a:pt x="4962" y="621"/>
                  </a:lnTo>
                  <a:lnTo>
                    <a:pt x="5101" y="713"/>
                  </a:lnTo>
                  <a:lnTo>
                    <a:pt x="5211" y="814"/>
                  </a:lnTo>
                  <a:lnTo>
                    <a:pt x="5312" y="918"/>
                  </a:lnTo>
                  <a:lnTo>
                    <a:pt x="5386" y="1026"/>
                  </a:lnTo>
                  <a:lnTo>
                    <a:pt x="5441" y="1141"/>
                  </a:lnTo>
                  <a:lnTo>
                    <a:pt x="5469" y="1257"/>
                  </a:lnTo>
                  <a:lnTo>
                    <a:pt x="5745" y="1245"/>
                  </a:lnTo>
                  <a:lnTo>
                    <a:pt x="5708" y="1114"/>
                  </a:lnTo>
                  <a:lnTo>
                    <a:pt x="5653" y="991"/>
                  </a:lnTo>
                  <a:lnTo>
                    <a:pt x="5570" y="871"/>
                  </a:lnTo>
                  <a:lnTo>
                    <a:pt x="5460" y="756"/>
                  </a:lnTo>
                  <a:lnTo>
                    <a:pt x="5331" y="644"/>
                  </a:lnTo>
                  <a:lnTo>
                    <a:pt x="5183" y="544"/>
                  </a:lnTo>
                  <a:lnTo>
                    <a:pt x="5018" y="447"/>
                  </a:lnTo>
                  <a:lnTo>
                    <a:pt x="4834" y="359"/>
                  </a:lnTo>
                  <a:lnTo>
                    <a:pt x="4631" y="281"/>
                  </a:lnTo>
                  <a:lnTo>
                    <a:pt x="4419" y="208"/>
                  </a:lnTo>
                  <a:lnTo>
                    <a:pt x="4189" y="146"/>
                  </a:lnTo>
                  <a:lnTo>
                    <a:pt x="3941" y="96"/>
                  </a:lnTo>
                  <a:lnTo>
                    <a:pt x="3692" y="54"/>
                  </a:lnTo>
                  <a:lnTo>
                    <a:pt x="3425" y="23"/>
                  </a:lnTo>
                  <a:lnTo>
                    <a:pt x="3149" y="8"/>
                  </a:lnTo>
                  <a:lnTo>
                    <a:pt x="2873" y="0"/>
                  </a:lnTo>
                  <a:lnTo>
                    <a:pt x="2596" y="8"/>
                  </a:lnTo>
                  <a:lnTo>
                    <a:pt x="2320" y="23"/>
                  </a:lnTo>
                  <a:lnTo>
                    <a:pt x="2053" y="54"/>
                  </a:lnTo>
                  <a:lnTo>
                    <a:pt x="1805" y="96"/>
                  </a:lnTo>
                  <a:lnTo>
                    <a:pt x="1556" y="146"/>
                  </a:lnTo>
                  <a:lnTo>
                    <a:pt x="1326" y="208"/>
                  </a:lnTo>
                  <a:lnTo>
                    <a:pt x="1114" y="281"/>
                  </a:lnTo>
                  <a:lnTo>
                    <a:pt x="912" y="359"/>
                  </a:lnTo>
                  <a:lnTo>
                    <a:pt x="728" y="447"/>
                  </a:lnTo>
                  <a:lnTo>
                    <a:pt x="553" y="544"/>
                  </a:lnTo>
                  <a:lnTo>
                    <a:pt x="405" y="644"/>
                  </a:lnTo>
                  <a:lnTo>
                    <a:pt x="276" y="756"/>
                  </a:lnTo>
                  <a:lnTo>
                    <a:pt x="175" y="871"/>
                  </a:lnTo>
                  <a:lnTo>
                    <a:pt x="92" y="991"/>
                  </a:lnTo>
                  <a:lnTo>
                    <a:pt x="37" y="1114"/>
                  </a:lnTo>
                  <a:lnTo>
                    <a:pt x="0" y="1245"/>
                  </a:lnTo>
                  <a:lnTo>
                    <a:pt x="276" y="1257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54320" name="Freeform 16"/>
            <p:cNvSpPr>
              <a:spLocks/>
            </p:cNvSpPr>
            <p:nvPr/>
          </p:nvSpPr>
          <p:spPr bwMode="auto">
            <a:xfrm>
              <a:off x="3840" y="3653"/>
              <a:ext cx="1776" cy="619"/>
            </a:xfrm>
            <a:custGeom>
              <a:avLst/>
              <a:gdLst>
                <a:gd name="T0" fmla="*/ 304 w 5746"/>
                <a:gd name="T1" fmla="*/ 1141 h 1258"/>
                <a:gd name="T2" fmla="*/ 433 w 5746"/>
                <a:gd name="T3" fmla="*/ 918 h 1258"/>
                <a:gd name="T4" fmla="*/ 654 w 5746"/>
                <a:gd name="T5" fmla="*/ 713 h 1258"/>
                <a:gd name="T6" fmla="*/ 930 w 5746"/>
                <a:gd name="T7" fmla="*/ 532 h 1258"/>
                <a:gd name="T8" fmla="*/ 1280 w 5746"/>
                <a:gd name="T9" fmla="*/ 382 h 1258"/>
                <a:gd name="T10" fmla="*/ 1685 w 5746"/>
                <a:gd name="T11" fmla="*/ 262 h 1258"/>
                <a:gd name="T12" fmla="*/ 2136 w 5746"/>
                <a:gd name="T13" fmla="*/ 177 h 1258"/>
                <a:gd name="T14" fmla="*/ 2624 w 5746"/>
                <a:gd name="T15" fmla="*/ 135 h 1258"/>
                <a:gd name="T16" fmla="*/ 3121 w 5746"/>
                <a:gd name="T17" fmla="*/ 135 h 1258"/>
                <a:gd name="T18" fmla="*/ 3609 w 5746"/>
                <a:gd name="T19" fmla="*/ 181 h 1258"/>
                <a:gd name="T20" fmla="*/ 4060 w 5746"/>
                <a:gd name="T21" fmla="*/ 266 h 1258"/>
                <a:gd name="T22" fmla="*/ 4465 w 5746"/>
                <a:gd name="T23" fmla="*/ 386 h 1258"/>
                <a:gd name="T24" fmla="*/ 4815 w 5746"/>
                <a:gd name="T25" fmla="*/ 536 h 1258"/>
                <a:gd name="T26" fmla="*/ 5101 w 5746"/>
                <a:gd name="T27" fmla="*/ 713 h 1258"/>
                <a:gd name="T28" fmla="*/ 5312 w 5746"/>
                <a:gd name="T29" fmla="*/ 918 h 1258"/>
                <a:gd name="T30" fmla="*/ 5441 w 5746"/>
                <a:gd name="T31" fmla="*/ 1141 h 1258"/>
                <a:gd name="T32" fmla="*/ 5745 w 5746"/>
                <a:gd name="T33" fmla="*/ 1245 h 1258"/>
                <a:gd name="T34" fmla="*/ 5653 w 5746"/>
                <a:gd name="T35" fmla="*/ 991 h 1258"/>
                <a:gd name="T36" fmla="*/ 5460 w 5746"/>
                <a:gd name="T37" fmla="*/ 756 h 1258"/>
                <a:gd name="T38" fmla="*/ 5183 w 5746"/>
                <a:gd name="T39" fmla="*/ 544 h 1258"/>
                <a:gd name="T40" fmla="*/ 4834 w 5746"/>
                <a:gd name="T41" fmla="*/ 359 h 1258"/>
                <a:gd name="T42" fmla="*/ 4419 w 5746"/>
                <a:gd name="T43" fmla="*/ 208 h 1258"/>
                <a:gd name="T44" fmla="*/ 3941 w 5746"/>
                <a:gd name="T45" fmla="*/ 96 h 1258"/>
                <a:gd name="T46" fmla="*/ 3425 w 5746"/>
                <a:gd name="T47" fmla="*/ 23 h 1258"/>
                <a:gd name="T48" fmla="*/ 2873 w 5746"/>
                <a:gd name="T49" fmla="*/ 0 h 1258"/>
                <a:gd name="T50" fmla="*/ 2320 w 5746"/>
                <a:gd name="T51" fmla="*/ 23 h 1258"/>
                <a:gd name="T52" fmla="*/ 1805 w 5746"/>
                <a:gd name="T53" fmla="*/ 96 h 1258"/>
                <a:gd name="T54" fmla="*/ 1326 w 5746"/>
                <a:gd name="T55" fmla="*/ 208 h 1258"/>
                <a:gd name="T56" fmla="*/ 912 w 5746"/>
                <a:gd name="T57" fmla="*/ 359 h 1258"/>
                <a:gd name="T58" fmla="*/ 553 w 5746"/>
                <a:gd name="T59" fmla="*/ 544 h 1258"/>
                <a:gd name="T60" fmla="*/ 276 w 5746"/>
                <a:gd name="T61" fmla="*/ 756 h 1258"/>
                <a:gd name="T62" fmla="*/ 92 w 5746"/>
                <a:gd name="T63" fmla="*/ 991 h 1258"/>
                <a:gd name="T64" fmla="*/ 0 w 5746"/>
                <a:gd name="T65" fmla="*/ 1245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46" h="1258">
                  <a:moveTo>
                    <a:pt x="276" y="1257"/>
                  </a:moveTo>
                  <a:lnTo>
                    <a:pt x="304" y="1141"/>
                  </a:lnTo>
                  <a:lnTo>
                    <a:pt x="359" y="1026"/>
                  </a:lnTo>
                  <a:lnTo>
                    <a:pt x="433" y="918"/>
                  </a:lnTo>
                  <a:lnTo>
                    <a:pt x="534" y="814"/>
                  </a:lnTo>
                  <a:lnTo>
                    <a:pt x="654" y="713"/>
                  </a:lnTo>
                  <a:lnTo>
                    <a:pt x="783" y="621"/>
                  </a:lnTo>
                  <a:lnTo>
                    <a:pt x="930" y="532"/>
                  </a:lnTo>
                  <a:lnTo>
                    <a:pt x="1105" y="455"/>
                  </a:lnTo>
                  <a:lnTo>
                    <a:pt x="1280" y="382"/>
                  </a:lnTo>
                  <a:lnTo>
                    <a:pt x="1482" y="316"/>
                  </a:lnTo>
                  <a:lnTo>
                    <a:pt x="1685" y="262"/>
                  </a:lnTo>
                  <a:lnTo>
                    <a:pt x="1906" y="216"/>
                  </a:lnTo>
                  <a:lnTo>
                    <a:pt x="2136" y="177"/>
                  </a:lnTo>
                  <a:lnTo>
                    <a:pt x="2375" y="154"/>
                  </a:lnTo>
                  <a:lnTo>
                    <a:pt x="2624" y="135"/>
                  </a:lnTo>
                  <a:lnTo>
                    <a:pt x="2873" y="131"/>
                  </a:lnTo>
                  <a:lnTo>
                    <a:pt x="3121" y="135"/>
                  </a:lnTo>
                  <a:lnTo>
                    <a:pt x="3370" y="154"/>
                  </a:lnTo>
                  <a:lnTo>
                    <a:pt x="3609" y="181"/>
                  </a:lnTo>
                  <a:lnTo>
                    <a:pt x="3839" y="216"/>
                  </a:lnTo>
                  <a:lnTo>
                    <a:pt x="4060" y="266"/>
                  </a:lnTo>
                  <a:lnTo>
                    <a:pt x="4263" y="320"/>
                  </a:lnTo>
                  <a:lnTo>
                    <a:pt x="4465" y="386"/>
                  </a:lnTo>
                  <a:lnTo>
                    <a:pt x="4640" y="455"/>
                  </a:lnTo>
                  <a:lnTo>
                    <a:pt x="4815" y="536"/>
                  </a:lnTo>
                  <a:lnTo>
                    <a:pt x="4962" y="621"/>
                  </a:lnTo>
                  <a:lnTo>
                    <a:pt x="5101" y="713"/>
                  </a:lnTo>
                  <a:lnTo>
                    <a:pt x="5211" y="814"/>
                  </a:lnTo>
                  <a:lnTo>
                    <a:pt x="5312" y="918"/>
                  </a:lnTo>
                  <a:lnTo>
                    <a:pt x="5386" y="1026"/>
                  </a:lnTo>
                  <a:lnTo>
                    <a:pt x="5441" y="1141"/>
                  </a:lnTo>
                  <a:lnTo>
                    <a:pt x="5469" y="1257"/>
                  </a:lnTo>
                  <a:lnTo>
                    <a:pt x="5745" y="1245"/>
                  </a:lnTo>
                  <a:lnTo>
                    <a:pt x="5708" y="1114"/>
                  </a:lnTo>
                  <a:lnTo>
                    <a:pt x="5653" y="991"/>
                  </a:lnTo>
                  <a:lnTo>
                    <a:pt x="5570" y="871"/>
                  </a:lnTo>
                  <a:lnTo>
                    <a:pt x="5460" y="756"/>
                  </a:lnTo>
                  <a:lnTo>
                    <a:pt x="5331" y="644"/>
                  </a:lnTo>
                  <a:lnTo>
                    <a:pt x="5183" y="544"/>
                  </a:lnTo>
                  <a:lnTo>
                    <a:pt x="5018" y="447"/>
                  </a:lnTo>
                  <a:lnTo>
                    <a:pt x="4834" y="359"/>
                  </a:lnTo>
                  <a:lnTo>
                    <a:pt x="4631" y="281"/>
                  </a:lnTo>
                  <a:lnTo>
                    <a:pt x="4419" y="208"/>
                  </a:lnTo>
                  <a:lnTo>
                    <a:pt x="4189" y="146"/>
                  </a:lnTo>
                  <a:lnTo>
                    <a:pt x="3941" y="96"/>
                  </a:lnTo>
                  <a:lnTo>
                    <a:pt x="3692" y="54"/>
                  </a:lnTo>
                  <a:lnTo>
                    <a:pt x="3425" y="23"/>
                  </a:lnTo>
                  <a:lnTo>
                    <a:pt x="3149" y="8"/>
                  </a:lnTo>
                  <a:lnTo>
                    <a:pt x="2873" y="0"/>
                  </a:lnTo>
                  <a:lnTo>
                    <a:pt x="2596" y="8"/>
                  </a:lnTo>
                  <a:lnTo>
                    <a:pt x="2320" y="23"/>
                  </a:lnTo>
                  <a:lnTo>
                    <a:pt x="2053" y="54"/>
                  </a:lnTo>
                  <a:lnTo>
                    <a:pt x="1805" y="96"/>
                  </a:lnTo>
                  <a:lnTo>
                    <a:pt x="1556" y="146"/>
                  </a:lnTo>
                  <a:lnTo>
                    <a:pt x="1326" y="208"/>
                  </a:lnTo>
                  <a:lnTo>
                    <a:pt x="1114" y="281"/>
                  </a:lnTo>
                  <a:lnTo>
                    <a:pt x="912" y="359"/>
                  </a:lnTo>
                  <a:lnTo>
                    <a:pt x="728" y="447"/>
                  </a:lnTo>
                  <a:lnTo>
                    <a:pt x="553" y="544"/>
                  </a:lnTo>
                  <a:lnTo>
                    <a:pt x="405" y="644"/>
                  </a:lnTo>
                  <a:lnTo>
                    <a:pt x="276" y="756"/>
                  </a:lnTo>
                  <a:lnTo>
                    <a:pt x="175" y="871"/>
                  </a:lnTo>
                  <a:lnTo>
                    <a:pt x="92" y="991"/>
                  </a:lnTo>
                  <a:lnTo>
                    <a:pt x="37" y="1114"/>
                  </a:lnTo>
                  <a:lnTo>
                    <a:pt x="0" y="1245"/>
                  </a:lnTo>
                  <a:lnTo>
                    <a:pt x="276" y="1257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54321" name="Freeform 17"/>
            <p:cNvSpPr>
              <a:spLocks/>
            </p:cNvSpPr>
            <p:nvPr/>
          </p:nvSpPr>
          <p:spPr bwMode="auto">
            <a:xfrm>
              <a:off x="336" y="3616"/>
              <a:ext cx="1776" cy="620"/>
            </a:xfrm>
            <a:custGeom>
              <a:avLst/>
              <a:gdLst>
                <a:gd name="T0" fmla="*/ 304 w 5746"/>
                <a:gd name="T1" fmla="*/ 1141 h 1258"/>
                <a:gd name="T2" fmla="*/ 433 w 5746"/>
                <a:gd name="T3" fmla="*/ 918 h 1258"/>
                <a:gd name="T4" fmla="*/ 654 w 5746"/>
                <a:gd name="T5" fmla="*/ 713 h 1258"/>
                <a:gd name="T6" fmla="*/ 930 w 5746"/>
                <a:gd name="T7" fmla="*/ 532 h 1258"/>
                <a:gd name="T8" fmla="*/ 1280 w 5746"/>
                <a:gd name="T9" fmla="*/ 382 h 1258"/>
                <a:gd name="T10" fmla="*/ 1685 w 5746"/>
                <a:gd name="T11" fmla="*/ 262 h 1258"/>
                <a:gd name="T12" fmla="*/ 2136 w 5746"/>
                <a:gd name="T13" fmla="*/ 177 h 1258"/>
                <a:gd name="T14" fmla="*/ 2624 w 5746"/>
                <a:gd name="T15" fmla="*/ 135 h 1258"/>
                <a:gd name="T16" fmla="*/ 3121 w 5746"/>
                <a:gd name="T17" fmla="*/ 135 h 1258"/>
                <a:gd name="T18" fmla="*/ 3609 w 5746"/>
                <a:gd name="T19" fmla="*/ 181 h 1258"/>
                <a:gd name="T20" fmla="*/ 4060 w 5746"/>
                <a:gd name="T21" fmla="*/ 266 h 1258"/>
                <a:gd name="T22" fmla="*/ 4465 w 5746"/>
                <a:gd name="T23" fmla="*/ 386 h 1258"/>
                <a:gd name="T24" fmla="*/ 4815 w 5746"/>
                <a:gd name="T25" fmla="*/ 536 h 1258"/>
                <a:gd name="T26" fmla="*/ 5101 w 5746"/>
                <a:gd name="T27" fmla="*/ 713 h 1258"/>
                <a:gd name="T28" fmla="*/ 5312 w 5746"/>
                <a:gd name="T29" fmla="*/ 918 h 1258"/>
                <a:gd name="T30" fmla="*/ 5441 w 5746"/>
                <a:gd name="T31" fmla="*/ 1141 h 1258"/>
                <a:gd name="T32" fmla="*/ 5745 w 5746"/>
                <a:gd name="T33" fmla="*/ 1245 h 1258"/>
                <a:gd name="T34" fmla="*/ 5653 w 5746"/>
                <a:gd name="T35" fmla="*/ 991 h 1258"/>
                <a:gd name="T36" fmla="*/ 5460 w 5746"/>
                <a:gd name="T37" fmla="*/ 756 h 1258"/>
                <a:gd name="T38" fmla="*/ 5183 w 5746"/>
                <a:gd name="T39" fmla="*/ 544 h 1258"/>
                <a:gd name="T40" fmla="*/ 4834 w 5746"/>
                <a:gd name="T41" fmla="*/ 359 h 1258"/>
                <a:gd name="T42" fmla="*/ 4419 w 5746"/>
                <a:gd name="T43" fmla="*/ 208 h 1258"/>
                <a:gd name="T44" fmla="*/ 3941 w 5746"/>
                <a:gd name="T45" fmla="*/ 96 h 1258"/>
                <a:gd name="T46" fmla="*/ 3425 w 5746"/>
                <a:gd name="T47" fmla="*/ 23 h 1258"/>
                <a:gd name="T48" fmla="*/ 2873 w 5746"/>
                <a:gd name="T49" fmla="*/ 0 h 1258"/>
                <a:gd name="T50" fmla="*/ 2320 w 5746"/>
                <a:gd name="T51" fmla="*/ 23 h 1258"/>
                <a:gd name="T52" fmla="*/ 1805 w 5746"/>
                <a:gd name="T53" fmla="*/ 96 h 1258"/>
                <a:gd name="T54" fmla="*/ 1326 w 5746"/>
                <a:gd name="T55" fmla="*/ 208 h 1258"/>
                <a:gd name="T56" fmla="*/ 912 w 5746"/>
                <a:gd name="T57" fmla="*/ 359 h 1258"/>
                <a:gd name="T58" fmla="*/ 553 w 5746"/>
                <a:gd name="T59" fmla="*/ 544 h 1258"/>
                <a:gd name="T60" fmla="*/ 276 w 5746"/>
                <a:gd name="T61" fmla="*/ 756 h 1258"/>
                <a:gd name="T62" fmla="*/ 92 w 5746"/>
                <a:gd name="T63" fmla="*/ 991 h 1258"/>
                <a:gd name="T64" fmla="*/ 0 w 5746"/>
                <a:gd name="T65" fmla="*/ 1245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46" h="1258">
                  <a:moveTo>
                    <a:pt x="276" y="1257"/>
                  </a:moveTo>
                  <a:lnTo>
                    <a:pt x="304" y="1141"/>
                  </a:lnTo>
                  <a:lnTo>
                    <a:pt x="359" y="1026"/>
                  </a:lnTo>
                  <a:lnTo>
                    <a:pt x="433" y="918"/>
                  </a:lnTo>
                  <a:lnTo>
                    <a:pt x="534" y="814"/>
                  </a:lnTo>
                  <a:lnTo>
                    <a:pt x="654" y="713"/>
                  </a:lnTo>
                  <a:lnTo>
                    <a:pt x="783" y="621"/>
                  </a:lnTo>
                  <a:lnTo>
                    <a:pt x="930" y="532"/>
                  </a:lnTo>
                  <a:lnTo>
                    <a:pt x="1105" y="455"/>
                  </a:lnTo>
                  <a:lnTo>
                    <a:pt x="1280" y="382"/>
                  </a:lnTo>
                  <a:lnTo>
                    <a:pt x="1482" y="316"/>
                  </a:lnTo>
                  <a:lnTo>
                    <a:pt x="1685" y="262"/>
                  </a:lnTo>
                  <a:lnTo>
                    <a:pt x="1906" y="216"/>
                  </a:lnTo>
                  <a:lnTo>
                    <a:pt x="2136" y="177"/>
                  </a:lnTo>
                  <a:lnTo>
                    <a:pt x="2375" y="154"/>
                  </a:lnTo>
                  <a:lnTo>
                    <a:pt x="2624" y="135"/>
                  </a:lnTo>
                  <a:lnTo>
                    <a:pt x="2873" y="131"/>
                  </a:lnTo>
                  <a:lnTo>
                    <a:pt x="3121" y="135"/>
                  </a:lnTo>
                  <a:lnTo>
                    <a:pt x="3370" y="154"/>
                  </a:lnTo>
                  <a:lnTo>
                    <a:pt x="3609" y="181"/>
                  </a:lnTo>
                  <a:lnTo>
                    <a:pt x="3839" y="216"/>
                  </a:lnTo>
                  <a:lnTo>
                    <a:pt x="4060" y="266"/>
                  </a:lnTo>
                  <a:lnTo>
                    <a:pt x="4263" y="320"/>
                  </a:lnTo>
                  <a:lnTo>
                    <a:pt x="4465" y="386"/>
                  </a:lnTo>
                  <a:lnTo>
                    <a:pt x="4640" y="455"/>
                  </a:lnTo>
                  <a:lnTo>
                    <a:pt x="4815" y="536"/>
                  </a:lnTo>
                  <a:lnTo>
                    <a:pt x="4962" y="621"/>
                  </a:lnTo>
                  <a:lnTo>
                    <a:pt x="5101" y="713"/>
                  </a:lnTo>
                  <a:lnTo>
                    <a:pt x="5211" y="814"/>
                  </a:lnTo>
                  <a:lnTo>
                    <a:pt x="5312" y="918"/>
                  </a:lnTo>
                  <a:lnTo>
                    <a:pt x="5386" y="1026"/>
                  </a:lnTo>
                  <a:lnTo>
                    <a:pt x="5441" y="1141"/>
                  </a:lnTo>
                  <a:lnTo>
                    <a:pt x="5469" y="1257"/>
                  </a:lnTo>
                  <a:lnTo>
                    <a:pt x="5745" y="1245"/>
                  </a:lnTo>
                  <a:lnTo>
                    <a:pt x="5708" y="1114"/>
                  </a:lnTo>
                  <a:lnTo>
                    <a:pt x="5653" y="991"/>
                  </a:lnTo>
                  <a:lnTo>
                    <a:pt x="5570" y="871"/>
                  </a:lnTo>
                  <a:lnTo>
                    <a:pt x="5460" y="756"/>
                  </a:lnTo>
                  <a:lnTo>
                    <a:pt x="5331" y="644"/>
                  </a:lnTo>
                  <a:lnTo>
                    <a:pt x="5183" y="544"/>
                  </a:lnTo>
                  <a:lnTo>
                    <a:pt x="5018" y="447"/>
                  </a:lnTo>
                  <a:lnTo>
                    <a:pt x="4834" y="359"/>
                  </a:lnTo>
                  <a:lnTo>
                    <a:pt x="4631" y="281"/>
                  </a:lnTo>
                  <a:lnTo>
                    <a:pt x="4419" y="208"/>
                  </a:lnTo>
                  <a:lnTo>
                    <a:pt x="4189" y="146"/>
                  </a:lnTo>
                  <a:lnTo>
                    <a:pt x="3941" y="96"/>
                  </a:lnTo>
                  <a:lnTo>
                    <a:pt x="3692" y="54"/>
                  </a:lnTo>
                  <a:lnTo>
                    <a:pt x="3425" y="23"/>
                  </a:lnTo>
                  <a:lnTo>
                    <a:pt x="3149" y="8"/>
                  </a:lnTo>
                  <a:lnTo>
                    <a:pt x="2873" y="0"/>
                  </a:lnTo>
                  <a:lnTo>
                    <a:pt x="2596" y="8"/>
                  </a:lnTo>
                  <a:lnTo>
                    <a:pt x="2320" y="23"/>
                  </a:lnTo>
                  <a:lnTo>
                    <a:pt x="2053" y="54"/>
                  </a:lnTo>
                  <a:lnTo>
                    <a:pt x="1805" y="96"/>
                  </a:lnTo>
                  <a:lnTo>
                    <a:pt x="1556" y="146"/>
                  </a:lnTo>
                  <a:lnTo>
                    <a:pt x="1326" y="208"/>
                  </a:lnTo>
                  <a:lnTo>
                    <a:pt x="1114" y="281"/>
                  </a:lnTo>
                  <a:lnTo>
                    <a:pt x="912" y="359"/>
                  </a:lnTo>
                  <a:lnTo>
                    <a:pt x="728" y="447"/>
                  </a:lnTo>
                  <a:lnTo>
                    <a:pt x="553" y="544"/>
                  </a:lnTo>
                  <a:lnTo>
                    <a:pt x="405" y="644"/>
                  </a:lnTo>
                  <a:lnTo>
                    <a:pt x="276" y="756"/>
                  </a:lnTo>
                  <a:lnTo>
                    <a:pt x="175" y="871"/>
                  </a:lnTo>
                  <a:lnTo>
                    <a:pt x="92" y="991"/>
                  </a:lnTo>
                  <a:lnTo>
                    <a:pt x="37" y="1114"/>
                  </a:lnTo>
                  <a:lnTo>
                    <a:pt x="0" y="1245"/>
                  </a:lnTo>
                  <a:lnTo>
                    <a:pt x="276" y="1257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54322" name="Rectangle 18"/>
            <p:cNvSpPr>
              <a:spLocks noChangeArrowheads="1"/>
            </p:cNvSpPr>
            <p:nvPr/>
          </p:nvSpPr>
          <p:spPr bwMode="auto">
            <a:xfrm>
              <a:off x="2832" y="3762"/>
              <a:ext cx="114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 dirty="0">
                  <a:solidFill>
                    <a:srgbClr val="FFFF00"/>
                  </a:solidFill>
                  <a:latin typeface="Arial" pitchFamily="34" charset="0"/>
                </a:rPr>
                <a:t>Glycogen</a:t>
              </a:r>
              <a:endParaRPr lang="en-US" altLang="en-US" b="1" dirty="0">
                <a:solidFill>
                  <a:srgbClr val="FFFF00"/>
                </a:solidFill>
                <a:latin typeface="Arial" pitchFamily="34" charset="0"/>
              </a:endParaRPr>
            </a:p>
          </p:txBody>
        </p:sp>
        <p:sp>
          <p:nvSpPr>
            <p:cNvPr id="354323" name="Oval 19"/>
            <p:cNvSpPr>
              <a:spLocks noChangeArrowheads="1"/>
            </p:cNvSpPr>
            <p:nvPr/>
          </p:nvSpPr>
          <p:spPr bwMode="auto">
            <a:xfrm>
              <a:off x="3600" y="3106"/>
              <a:ext cx="1680" cy="729"/>
            </a:xfrm>
            <a:prstGeom prst="ellipse">
              <a:avLst/>
            </a:prstGeom>
            <a:gradFill rotWithShape="0">
              <a:gsLst>
                <a:gs pos="0">
                  <a:srgbClr val="DC0081">
                    <a:gamma/>
                    <a:tint val="10196"/>
                    <a:invGamma/>
                  </a:srgbClr>
                </a:gs>
                <a:gs pos="100000">
                  <a:srgbClr val="DC008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grpSp>
          <p:nvGrpSpPr>
            <p:cNvPr id="354324" name="Group 20"/>
            <p:cNvGrpSpPr>
              <a:grpSpLocks/>
            </p:cNvGrpSpPr>
            <p:nvPr/>
          </p:nvGrpSpPr>
          <p:grpSpPr bwMode="auto">
            <a:xfrm>
              <a:off x="4146" y="3120"/>
              <a:ext cx="702" cy="593"/>
              <a:chOff x="2064" y="3399"/>
              <a:chExt cx="699" cy="782"/>
            </a:xfrm>
          </p:grpSpPr>
          <p:sp>
            <p:nvSpPr>
              <p:cNvPr id="354325" name="Rectangle 21"/>
              <p:cNvSpPr>
                <a:spLocks noChangeArrowheads="1"/>
              </p:cNvSpPr>
              <p:nvPr/>
            </p:nvSpPr>
            <p:spPr bwMode="auto">
              <a:xfrm>
                <a:off x="2219" y="3399"/>
                <a:ext cx="97" cy="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2" tIns="44450" rIns="87312" bIns="44450">
                <a:spAutoFit/>
              </a:bodyPr>
              <a:lstStyle>
                <a:lvl1pPr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34975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68363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03338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736725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939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6511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1083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5655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3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354326" name="Rectangle 22"/>
              <p:cNvSpPr>
                <a:spLocks noChangeArrowheads="1"/>
              </p:cNvSpPr>
              <p:nvPr/>
            </p:nvSpPr>
            <p:spPr bwMode="auto">
              <a:xfrm>
                <a:off x="2064" y="3651"/>
                <a:ext cx="699" cy="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2" tIns="44450" rIns="87312" bIns="44450">
                <a:spAutoFit/>
              </a:bodyPr>
              <a:lstStyle>
                <a:lvl1pPr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34975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68363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03338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736725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939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6511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1083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5655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600" b="1">
                    <a:solidFill>
                      <a:srgbClr val="000000"/>
                    </a:solidFill>
                    <a:latin typeface="Arial" pitchFamily="34" charset="0"/>
                  </a:rPr>
                  <a:t>PTG</a:t>
                </a:r>
                <a:endParaRPr lang="en-US" altLang="en-US" sz="3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endParaRPr>
              </a:p>
            </p:txBody>
          </p:sp>
        </p:grpSp>
        <p:sp>
          <p:nvSpPr>
            <p:cNvPr id="354327" name="Oval 23"/>
            <p:cNvSpPr>
              <a:spLocks noChangeArrowheads="1"/>
            </p:cNvSpPr>
            <p:nvPr/>
          </p:nvSpPr>
          <p:spPr bwMode="auto">
            <a:xfrm>
              <a:off x="1104" y="3069"/>
              <a:ext cx="1680" cy="729"/>
            </a:xfrm>
            <a:prstGeom prst="ellipse">
              <a:avLst/>
            </a:prstGeom>
            <a:gradFill rotWithShape="0">
              <a:gsLst>
                <a:gs pos="0">
                  <a:srgbClr val="DC0081">
                    <a:gamma/>
                    <a:tint val="10196"/>
                    <a:invGamma/>
                  </a:srgbClr>
                </a:gs>
                <a:gs pos="100000">
                  <a:srgbClr val="DC008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grpSp>
          <p:nvGrpSpPr>
            <p:cNvPr id="354328" name="Group 24"/>
            <p:cNvGrpSpPr>
              <a:grpSpLocks/>
            </p:cNvGrpSpPr>
            <p:nvPr/>
          </p:nvGrpSpPr>
          <p:grpSpPr bwMode="auto">
            <a:xfrm>
              <a:off x="1650" y="3083"/>
              <a:ext cx="702" cy="592"/>
              <a:chOff x="2064" y="3399"/>
              <a:chExt cx="699" cy="781"/>
            </a:xfrm>
          </p:grpSpPr>
          <p:sp>
            <p:nvSpPr>
              <p:cNvPr id="354329" name="Rectangle 25"/>
              <p:cNvSpPr>
                <a:spLocks noChangeArrowheads="1"/>
              </p:cNvSpPr>
              <p:nvPr/>
            </p:nvSpPr>
            <p:spPr bwMode="auto">
              <a:xfrm>
                <a:off x="2219" y="3399"/>
                <a:ext cx="97" cy="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2" tIns="44450" rIns="87312" bIns="44450">
                <a:spAutoFit/>
              </a:bodyPr>
              <a:lstStyle>
                <a:lvl1pPr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34975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68363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03338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736725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939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6511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1083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5655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3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354330" name="Rectangle 26"/>
              <p:cNvSpPr>
                <a:spLocks noChangeArrowheads="1"/>
              </p:cNvSpPr>
              <p:nvPr/>
            </p:nvSpPr>
            <p:spPr bwMode="auto">
              <a:xfrm>
                <a:off x="2064" y="3650"/>
                <a:ext cx="699" cy="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2" tIns="44450" rIns="87312" bIns="44450">
                <a:spAutoFit/>
              </a:bodyPr>
              <a:lstStyle>
                <a:lvl1pPr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34975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68363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03338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736725" defTabSz="825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939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6511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1083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565525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600" b="1">
                    <a:solidFill>
                      <a:srgbClr val="000000"/>
                    </a:solidFill>
                    <a:latin typeface="Arial" pitchFamily="34" charset="0"/>
                  </a:rPr>
                  <a:t>PTG</a:t>
                </a:r>
                <a:endParaRPr lang="en-US" altLang="en-US" sz="3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endParaRPr>
              </a:p>
            </p:txBody>
          </p:sp>
        </p:grpSp>
        <p:sp>
          <p:nvSpPr>
            <p:cNvPr id="354331" name="AutoShape 27"/>
            <p:cNvSpPr>
              <a:spLocks noChangeArrowheads="1"/>
            </p:cNvSpPr>
            <p:nvPr/>
          </p:nvSpPr>
          <p:spPr bwMode="auto">
            <a:xfrm>
              <a:off x="2177" y="2900"/>
              <a:ext cx="777" cy="329"/>
            </a:xfrm>
            <a:prstGeom prst="roundRect">
              <a:avLst>
                <a:gd name="adj" fmla="val 16620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600" b="1">
                  <a:solidFill>
                    <a:srgbClr val="000000"/>
                  </a:solidFill>
                  <a:latin typeface="Arial" pitchFamily="34" charset="0"/>
                </a:rPr>
                <a:t>GS</a:t>
              </a:r>
              <a:endParaRPr lang="en-US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54332" name="AutoShape 28"/>
            <p:cNvSpPr>
              <a:spLocks noChangeArrowheads="1"/>
            </p:cNvSpPr>
            <p:nvPr/>
          </p:nvSpPr>
          <p:spPr bwMode="auto">
            <a:xfrm>
              <a:off x="1053" y="2885"/>
              <a:ext cx="766" cy="384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600" b="1">
                  <a:solidFill>
                    <a:srgbClr val="000000"/>
                  </a:solidFill>
                  <a:latin typeface="Arial" pitchFamily="34" charset="0"/>
                </a:rPr>
                <a:t>PP1</a:t>
              </a:r>
            </a:p>
          </p:txBody>
        </p:sp>
        <p:sp>
          <p:nvSpPr>
            <p:cNvPr id="354333" name="AutoShape 29"/>
            <p:cNvSpPr>
              <a:spLocks noChangeArrowheads="1"/>
            </p:cNvSpPr>
            <p:nvPr/>
          </p:nvSpPr>
          <p:spPr bwMode="auto">
            <a:xfrm>
              <a:off x="1083" y="1253"/>
              <a:ext cx="766" cy="384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600" b="1">
                  <a:solidFill>
                    <a:srgbClr val="000000"/>
                  </a:solidFill>
                  <a:latin typeface="Arial" pitchFamily="34" charset="0"/>
                </a:rPr>
                <a:t>PP1</a:t>
              </a:r>
            </a:p>
          </p:txBody>
        </p:sp>
        <p:sp>
          <p:nvSpPr>
            <p:cNvPr id="354334" name="AutoShape 30"/>
            <p:cNvSpPr>
              <a:spLocks noChangeArrowheads="1"/>
            </p:cNvSpPr>
            <p:nvPr/>
          </p:nvSpPr>
          <p:spPr bwMode="auto">
            <a:xfrm>
              <a:off x="3937" y="1637"/>
              <a:ext cx="766" cy="384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600" b="1">
                  <a:solidFill>
                    <a:srgbClr val="000000"/>
                  </a:solidFill>
                  <a:latin typeface="Arial" pitchFamily="34" charset="0"/>
                </a:rPr>
                <a:t>PP1</a:t>
              </a:r>
            </a:p>
          </p:txBody>
        </p:sp>
        <p:sp>
          <p:nvSpPr>
            <p:cNvPr id="354335" name="AutoShape 31"/>
            <p:cNvSpPr>
              <a:spLocks noChangeArrowheads="1"/>
            </p:cNvSpPr>
            <p:nvPr/>
          </p:nvSpPr>
          <p:spPr bwMode="auto">
            <a:xfrm>
              <a:off x="3577" y="2904"/>
              <a:ext cx="766" cy="384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600" b="1">
                  <a:solidFill>
                    <a:srgbClr val="000000"/>
                  </a:solidFill>
                  <a:latin typeface="Arial" pitchFamily="34" charset="0"/>
                </a:rPr>
                <a:t>PP1</a:t>
              </a:r>
            </a:p>
          </p:txBody>
        </p:sp>
        <p:sp>
          <p:nvSpPr>
            <p:cNvPr id="354336" name="Oval 32"/>
            <p:cNvSpPr>
              <a:spLocks noChangeArrowheads="1"/>
            </p:cNvSpPr>
            <p:nvPr/>
          </p:nvSpPr>
          <p:spPr bwMode="auto">
            <a:xfrm>
              <a:off x="4665" y="2887"/>
              <a:ext cx="720" cy="416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>
                  <a:solidFill>
                    <a:srgbClr val="000000"/>
                  </a:solidFill>
                  <a:latin typeface="Arial" pitchFamily="34" charset="0"/>
                </a:rPr>
                <a:t>GP</a:t>
              </a:r>
            </a:p>
          </p:txBody>
        </p:sp>
      </p:grpSp>
      <p:grpSp>
        <p:nvGrpSpPr>
          <p:cNvPr id="354349" name="Group 45"/>
          <p:cNvGrpSpPr>
            <a:grpSpLocks/>
          </p:cNvGrpSpPr>
          <p:nvPr/>
        </p:nvGrpSpPr>
        <p:grpSpPr bwMode="auto">
          <a:xfrm>
            <a:off x="3455988" y="4170363"/>
            <a:ext cx="4437062" cy="503237"/>
            <a:chOff x="2177" y="2627"/>
            <a:chExt cx="2795" cy="317"/>
          </a:xfrm>
        </p:grpSpPr>
        <p:sp>
          <p:nvSpPr>
            <p:cNvPr id="354338" name="Oval 34"/>
            <p:cNvSpPr>
              <a:spLocks noChangeArrowheads="1"/>
            </p:cNvSpPr>
            <p:nvPr/>
          </p:nvSpPr>
          <p:spPr bwMode="auto">
            <a:xfrm>
              <a:off x="2742" y="2632"/>
              <a:ext cx="25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>
                  <a:solidFill>
                    <a:srgbClr val="000000"/>
                  </a:solidFill>
                  <a:latin typeface="Arial" pitchFamily="34" charset="0"/>
                </a:rPr>
                <a:t>P</a:t>
              </a:r>
            </a:p>
          </p:txBody>
        </p:sp>
        <p:sp>
          <p:nvSpPr>
            <p:cNvPr id="354339" name="Oval 35"/>
            <p:cNvSpPr>
              <a:spLocks noChangeArrowheads="1"/>
            </p:cNvSpPr>
            <p:nvPr/>
          </p:nvSpPr>
          <p:spPr bwMode="auto">
            <a:xfrm>
              <a:off x="2177" y="2627"/>
              <a:ext cx="25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>
                  <a:solidFill>
                    <a:srgbClr val="000000"/>
                  </a:solidFill>
                  <a:latin typeface="Arial" pitchFamily="34" charset="0"/>
                </a:rPr>
                <a:t>P</a:t>
              </a:r>
            </a:p>
          </p:txBody>
        </p:sp>
        <p:sp>
          <p:nvSpPr>
            <p:cNvPr id="354340" name="Oval 36"/>
            <p:cNvSpPr>
              <a:spLocks noChangeArrowheads="1"/>
            </p:cNvSpPr>
            <p:nvPr/>
          </p:nvSpPr>
          <p:spPr bwMode="auto">
            <a:xfrm>
              <a:off x="4723" y="2664"/>
              <a:ext cx="249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>
                  <a:solidFill>
                    <a:srgbClr val="000000"/>
                  </a:solidFill>
                  <a:latin typeface="Arial" pitchFamily="34" charset="0"/>
                </a:rPr>
                <a:t>P</a:t>
              </a:r>
            </a:p>
          </p:txBody>
        </p:sp>
      </p:grpSp>
      <p:grpSp>
        <p:nvGrpSpPr>
          <p:cNvPr id="354341" name="Group 37"/>
          <p:cNvGrpSpPr>
            <a:grpSpLocks/>
          </p:cNvGrpSpPr>
          <p:nvPr/>
        </p:nvGrpSpPr>
        <p:grpSpPr bwMode="auto">
          <a:xfrm>
            <a:off x="2667000" y="3962400"/>
            <a:ext cx="5191125" cy="554038"/>
            <a:chOff x="1680" y="2496"/>
            <a:chExt cx="3270" cy="349"/>
          </a:xfrm>
        </p:grpSpPr>
        <p:grpSp>
          <p:nvGrpSpPr>
            <p:cNvPr id="354342" name="Group 38"/>
            <p:cNvGrpSpPr>
              <a:grpSpLocks/>
            </p:cNvGrpSpPr>
            <p:nvPr/>
          </p:nvGrpSpPr>
          <p:grpSpPr bwMode="auto">
            <a:xfrm>
              <a:off x="1680" y="2496"/>
              <a:ext cx="768" cy="348"/>
              <a:chOff x="2412" y="1959"/>
              <a:chExt cx="2518" cy="577"/>
            </a:xfrm>
          </p:grpSpPr>
          <p:sp>
            <p:nvSpPr>
              <p:cNvPr id="354343" name="Arc 39"/>
              <p:cNvSpPr>
                <a:spLocks/>
              </p:cNvSpPr>
              <p:nvPr/>
            </p:nvSpPr>
            <p:spPr bwMode="auto">
              <a:xfrm rot="10800000" flipV="1">
                <a:off x="2412" y="1960"/>
                <a:ext cx="1271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54344" name="Arc 40"/>
              <p:cNvSpPr>
                <a:spLocks/>
              </p:cNvSpPr>
              <p:nvPr/>
            </p:nvSpPr>
            <p:spPr bwMode="auto">
              <a:xfrm rot="10800000" flipH="1" flipV="1">
                <a:off x="3659" y="1959"/>
                <a:ext cx="1271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54345" name="Group 41"/>
            <p:cNvGrpSpPr>
              <a:grpSpLocks/>
            </p:cNvGrpSpPr>
            <p:nvPr/>
          </p:nvGrpSpPr>
          <p:grpSpPr bwMode="auto">
            <a:xfrm>
              <a:off x="4182" y="2497"/>
              <a:ext cx="768" cy="348"/>
              <a:chOff x="2412" y="1959"/>
              <a:chExt cx="2518" cy="577"/>
            </a:xfrm>
          </p:grpSpPr>
          <p:sp>
            <p:nvSpPr>
              <p:cNvPr id="354346" name="Arc 42"/>
              <p:cNvSpPr>
                <a:spLocks/>
              </p:cNvSpPr>
              <p:nvPr/>
            </p:nvSpPr>
            <p:spPr bwMode="auto">
              <a:xfrm rot="10800000" flipV="1">
                <a:off x="2412" y="1960"/>
                <a:ext cx="1271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54347" name="Arc 43"/>
              <p:cNvSpPr>
                <a:spLocks/>
              </p:cNvSpPr>
              <p:nvPr/>
            </p:nvSpPr>
            <p:spPr bwMode="auto">
              <a:xfrm rot="10800000" flipH="1" flipV="1">
                <a:off x="3659" y="1959"/>
                <a:ext cx="1271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354348" name="Text Box 44"/>
          <p:cNvSpPr txBox="1">
            <a:spLocks noChangeArrowheads="1"/>
          </p:cNvSpPr>
          <p:nvPr/>
        </p:nvSpPr>
        <p:spPr bwMode="auto">
          <a:xfrm>
            <a:off x="7640638" y="6450013"/>
            <a:ext cx="833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AFD00"/>
                </a:solidFill>
                <a:latin typeface="Arial" pitchFamily="34" charset="0"/>
              </a:rPr>
              <a:t>21-19</a:t>
            </a:r>
            <a:endParaRPr lang="en-US" altLang="en-US" sz="2000" b="1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843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54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12" name="Rectangle 24"/>
          <p:cNvSpPr>
            <a:spLocks noGrp="1" noChangeArrowheads="1"/>
          </p:cNvSpPr>
          <p:nvPr/>
        </p:nvSpPr>
        <p:spPr bwMode="auto">
          <a:xfrm>
            <a:off x="647700" y="47625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ctr"/>
          <a:lstStyle/>
          <a:p>
            <a:pPr algn="ctr">
              <a:defRPr/>
            </a:pPr>
            <a:r>
              <a:rPr lang="en-US" sz="32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PP1- and Glycogen Synthase-Binding to PTG is Essential for Function</a:t>
            </a:r>
          </a:p>
        </p:txBody>
      </p:sp>
      <p:sp>
        <p:nvSpPr>
          <p:cNvPr id="4100" name="Rectangle 27"/>
          <p:cNvSpPr>
            <a:spLocks noChangeArrowheads="1"/>
          </p:cNvSpPr>
          <p:nvPr/>
        </p:nvSpPr>
        <p:spPr bwMode="auto">
          <a:xfrm>
            <a:off x="2081213" y="1447800"/>
            <a:ext cx="4408487" cy="3016250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101" name="Rectangle 28"/>
          <p:cNvSpPr>
            <a:spLocks noChangeArrowheads="1"/>
          </p:cNvSpPr>
          <p:nvPr/>
        </p:nvSpPr>
        <p:spPr bwMode="auto">
          <a:xfrm>
            <a:off x="2557463" y="4357688"/>
            <a:ext cx="646112" cy="115887"/>
          </a:xfrm>
          <a:prstGeom prst="rect">
            <a:avLst/>
          </a:prstGeom>
          <a:gradFill rotWithShape="1">
            <a:gsLst>
              <a:gs pos="0">
                <a:srgbClr val="5E7676"/>
              </a:gs>
              <a:gs pos="50000">
                <a:srgbClr val="CCFFFF"/>
              </a:gs>
              <a:gs pos="100000">
                <a:srgbClr val="5E76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102" name="Rectangle 29"/>
          <p:cNvSpPr>
            <a:spLocks noChangeArrowheads="1"/>
          </p:cNvSpPr>
          <p:nvPr/>
        </p:nvSpPr>
        <p:spPr bwMode="auto">
          <a:xfrm>
            <a:off x="3597275" y="2287588"/>
            <a:ext cx="638175" cy="2185987"/>
          </a:xfrm>
          <a:prstGeom prst="rect">
            <a:avLst/>
          </a:pr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103" name="Rectangle 30"/>
          <p:cNvSpPr>
            <a:spLocks noChangeArrowheads="1"/>
          </p:cNvSpPr>
          <p:nvPr/>
        </p:nvSpPr>
        <p:spPr bwMode="auto">
          <a:xfrm>
            <a:off x="4564063" y="3581400"/>
            <a:ext cx="649287" cy="892175"/>
          </a:xfrm>
          <a:prstGeom prst="rect">
            <a:avLst/>
          </a:prstGeom>
          <a:gradFill rotWithShape="1">
            <a:gsLst>
              <a:gs pos="0">
                <a:srgbClr val="007600"/>
              </a:gs>
              <a:gs pos="50000">
                <a:srgbClr val="00FF00"/>
              </a:gs>
              <a:gs pos="100000">
                <a:srgbClr val="0076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104" name="Line 31"/>
          <p:cNvSpPr>
            <a:spLocks noChangeShapeType="1"/>
          </p:cNvSpPr>
          <p:nvPr/>
        </p:nvSpPr>
        <p:spPr bwMode="auto">
          <a:xfrm flipV="1">
            <a:off x="3916363" y="2159000"/>
            <a:ext cx="1587" cy="128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32"/>
          <p:cNvSpPr>
            <a:spLocks noChangeShapeType="1"/>
          </p:cNvSpPr>
          <p:nvPr/>
        </p:nvSpPr>
        <p:spPr bwMode="auto">
          <a:xfrm flipV="1">
            <a:off x="4883150" y="3379788"/>
            <a:ext cx="3175" cy="201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Rectangle 33"/>
          <p:cNvSpPr>
            <a:spLocks noChangeArrowheads="1"/>
          </p:cNvSpPr>
          <p:nvPr/>
        </p:nvSpPr>
        <p:spPr bwMode="auto">
          <a:xfrm>
            <a:off x="1808163" y="43053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FFFF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107" name="Rectangle 34"/>
          <p:cNvSpPr>
            <a:spLocks noChangeArrowheads="1"/>
          </p:cNvSpPr>
          <p:nvPr/>
        </p:nvSpPr>
        <p:spPr bwMode="auto">
          <a:xfrm>
            <a:off x="1804988" y="372586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FFFF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108" name="Rectangle 35"/>
          <p:cNvSpPr>
            <a:spLocks noChangeArrowheads="1"/>
          </p:cNvSpPr>
          <p:nvPr/>
        </p:nvSpPr>
        <p:spPr bwMode="auto">
          <a:xfrm>
            <a:off x="1695450" y="3119438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FFFF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109" name="Rectangle 36"/>
          <p:cNvSpPr>
            <a:spLocks noChangeArrowheads="1"/>
          </p:cNvSpPr>
          <p:nvPr/>
        </p:nvSpPr>
        <p:spPr bwMode="auto">
          <a:xfrm>
            <a:off x="1695450" y="2517775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FFFF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4110" name="Rectangle 37"/>
          <p:cNvSpPr>
            <a:spLocks noChangeArrowheads="1"/>
          </p:cNvSpPr>
          <p:nvPr/>
        </p:nvSpPr>
        <p:spPr bwMode="auto">
          <a:xfrm>
            <a:off x="1695450" y="1914525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FFFF"/>
                </a:solidFill>
                <a:latin typeface="Arial" pitchFamily="34" charset="0"/>
              </a:rPr>
              <a:t>21</a:t>
            </a:r>
          </a:p>
        </p:txBody>
      </p:sp>
      <p:sp>
        <p:nvSpPr>
          <p:cNvPr id="4111" name="Rectangle 38"/>
          <p:cNvSpPr>
            <a:spLocks noChangeArrowheads="1"/>
          </p:cNvSpPr>
          <p:nvPr/>
        </p:nvSpPr>
        <p:spPr bwMode="auto">
          <a:xfrm>
            <a:off x="2605088" y="4629150"/>
            <a:ext cx="584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FFFF"/>
                </a:solidFill>
                <a:latin typeface="Arial" pitchFamily="34" charset="0"/>
              </a:rPr>
              <a:t>Mock</a:t>
            </a:r>
          </a:p>
        </p:txBody>
      </p:sp>
      <p:sp>
        <p:nvSpPr>
          <p:cNvPr id="4112" name="Rectangle 39"/>
          <p:cNvSpPr>
            <a:spLocks noChangeArrowheads="1"/>
          </p:cNvSpPr>
          <p:nvPr/>
        </p:nvSpPr>
        <p:spPr bwMode="auto">
          <a:xfrm>
            <a:off x="3629025" y="462915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FFFF"/>
                </a:solidFill>
                <a:latin typeface="Arial" pitchFamily="34" charset="0"/>
              </a:rPr>
              <a:t>PTG </a:t>
            </a:r>
          </a:p>
        </p:txBody>
      </p:sp>
      <p:sp>
        <p:nvSpPr>
          <p:cNvPr id="4113" name="Rectangle 40"/>
          <p:cNvSpPr>
            <a:spLocks noChangeArrowheads="1"/>
          </p:cNvSpPr>
          <p:nvPr/>
        </p:nvSpPr>
        <p:spPr bwMode="auto">
          <a:xfrm>
            <a:off x="4371975" y="4629150"/>
            <a:ext cx="1054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Arial" pitchFamily="34" charset="0"/>
              </a:rPr>
              <a:t>DE</a:t>
            </a:r>
          </a:p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Arial" pitchFamily="34" charset="0"/>
              </a:rPr>
              <a:t>  GS/GP-  </a:t>
            </a:r>
          </a:p>
        </p:txBody>
      </p:sp>
      <p:sp>
        <p:nvSpPr>
          <p:cNvPr id="4114" name="Rectangle 41"/>
          <p:cNvSpPr>
            <a:spLocks noChangeArrowheads="1"/>
          </p:cNvSpPr>
          <p:nvPr/>
        </p:nvSpPr>
        <p:spPr bwMode="auto">
          <a:xfrm rot="-5400000">
            <a:off x="57151" y="2860675"/>
            <a:ext cx="23495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Arial" pitchFamily="34" charset="0"/>
              </a:rPr>
              <a:t>Glycogen/mg protein </a:t>
            </a:r>
          </a:p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Arial" pitchFamily="34" charset="0"/>
              </a:rPr>
              <a:t>(fold change)</a:t>
            </a:r>
          </a:p>
        </p:txBody>
      </p:sp>
      <p:sp>
        <p:nvSpPr>
          <p:cNvPr id="4115" name="Line 42"/>
          <p:cNvSpPr>
            <a:spLocks noChangeShapeType="1"/>
          </p:cNvSpPr>
          <p:nvPr/>
        </p:nvSpPr>
        <p:spPr bwMode="auto">
          <a:xfrm>
            <a:off x="4799013" y="3379788"/>
            <a:ext cx="169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Line 43"/>
          <p:cNvSpPr>
            <a:spLocks noChangeShapeType="1"/>
          </p:cNvSpPr>
          <p:nvPr/>
        </p:nvSpPr>
        <p:spPr bwMode="auto">
          <a:xfrm>
            <a:off x="3841750" y="2173288"/>
            <a:ext cx="169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Line 44"/>
          <p:cNvSpPr>
            <a:spLocks noChangeShapeType="1"/>
          </p:cNvSpPr>
          <p:nvPr/>
        </p:nvSpPr>
        <p:spPr bwMode="auto">
          <a:xfrm>
            <a:off x="2794000" y="4346575"/>
            <a:ext cx="169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Rectangle 47"/>
          <p:cNvSpPr>
            <a:spLocks noChangeArrowheads="1"/>
          </p:cNvSpPr>
          <p:nvPr/>
        </p:nvSpPr>
        <p:spPr bwMode="auto">
          <a:xfrm>
            <a:off x="5568950" y="4403725"/>
            <a:ext cx="646113" cy="63500"/>
          </a:xfrm>
          <a:prstGeom prst="rect">
            <a:avLst/>
          </a:prstGeom>
          <a:gradFill rotWithShape="1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119" name="Line 48"/>
          <p:cNvSpPr>
            <a:spLocks noChangeShapeType="1"/>
          </p:cNvSpPr>
          <p:nvPr/>
        </p:nvSpPr>
        <p:spPr bwMode="auto">
          <a:xfrm>
            <a:off x="5805488" y="4397375"/>
            <a:ext cx="169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Rectangle 49"/>
          <p:cNvSpPr>
            <a:spLocks noChangeArrowheads="1"/>
          </p:cNvSpPr>
          <p:nvPr/>
        </p:nvSpPr>
        <p:spPr bwMode="auto">
          <a:xfrm>
            <a:off x="5565775" y="4629150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Arial" pitchFamily="34" charset="0"/>
              </a:rPr>
              <a:t>VF</a:t>
            </a:r>
          </a:p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Arial" pitchFamily="34" charset="0"/>
              </a:rPr>
              <a:t>  PP1-  </a:t>
            </a:r>
          </a:p>
        </p:txBody>
      </p:sp>
      <p:grpSp>
        <p:nvGrpSpPr>
          <p:cNvPr id="4125" name="Group 29"/>
          <p:cNvGrpSpPr>
            <a:grpSpLocks/>
          </p:cNvGrpSpPr>
          <p:nvPr/>
        </p:nvGrpSpPr>
        <p:grpSpPr bwMode="auto">
          <a:xfrm>
            <a:off x="6513513" y="3544888"/>
            <a:ext cx="1901825" cy="809625"/>
            <a:chOff x="4103" y="2633"/>
            <a:chExt cx="1198" cy="510"/>
          </a:xfrm>
        </p:grpSpPr>
        <p:sp>
          <p:nvSpPr>
            <p:cNvPr id="4122" name="Line 26"/>
            <p:cNvSpPr>
              <a:spLocks noChangeShapeType="1"/>
            </p:cNvSpPr>
            <p:nvPr/>
          </p:nvSpPr>
          <p:spPr bwMode="auto">
            <a:xfrm>
              <a:off x="4115" y="2633"/>
              <a:ext cx="348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Line 27"/>
            <p:cNvSpPr>
              <a:spLocks noChangeShapeType="1"/>
            </p:cNvSpPr>
            <p:nvPr/>
          </p:nvSpPr>
          <p:spPr bwMode="auto">
            <a:xfrm>
              <a:off x="4103" y="3143"/>
              <a:ext cx="348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Text Box 28"/>
            <p:cNvSpPr txBox="1">
              <a:spLocks noChangeArrowheads="1"/>
            </p:cNvSpPr>
            <p:nvPr/>
          </p:nvSpPr>
          <p:spPr bwMode="auto">
            <a:xfrm>
              <a:off x="4217" y="2776"/>
              <a:ext cx="10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rgbClr val="FFFFFF"/>
                  </a:solidFill>
                  <a:latin typeface="Arial" pitchFamily="34" charset="0"/>
                </a:rPr>
                <a:t>PP1 Targeting</a:t>
              </a:r>
            </a:p>
          </p:txBody>
        </p:sp>
      </p:grpSp>
      <p:grpSp>
        <p:nvGrpSpPr>
          <p:cNvPr id="4130" name="Group 34"/>
          <p:cNvGrpSpPr>
            <a:grpSpLocks/>
          </p:cNvGrpSpPr>
          <p:nvPr/>
        </p:nvGrpSpPr>
        <p:grpSpPr bwMode="auto">
          <a:xfrm>
            <a:off x="6475413" y="2239963"/>
            <a:ext cx="2711450" cy="868362"/>
            <a:chOff x="4079" y="1811"/>
            <a:chExt cx="1708" cy="547"/>
          </a:xfrm>
        </p:grpSpPr>
        <p:sp>
          <p:nvSpPr>
            <p:cNvPr id="4127" name="Line 31"/>
            <p:cNvSpPr>
              <a:spLocks noChangeShapeType="1"/>
            </p:cNvSpPr>
            <p:nvPr/>
          </p:nvSpPr>
          <p:spPr bwMode="auto">
            <a:xfrm>
              <a:off x="4112" y="1811"/>
              <a:ext cx="348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Text Box 33"/>
            <p:cNvSpPr txBox="1">
              <a:spLocks noChangeArrowheads="1"/>
            </p:cNvSpPr>
            <p:nvPr/>
          </p:nvSpPr>
          <p:spPr bwMode="auto">
            <a:xfrm>
              <a:off x="4079" y="1954"/>
              <a:ext cx="1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FFFFFF"/>
                  </a:solidFill>
                  <a:latin typeface="Arial" pitchFamily="34" charset="0"/>
                </a:rPr>
                <a:t>Scaffolding – substrate</a:t>
              </a:r>
            </a:p>
            <a:p>
              <a:r>
                <a:rPr lang="en-US" altLang="en-US" sz="1800">
                  <a:solidFill>
                    <a:srgbClr val="FFFFFF"/>
                  </a:solidFill>
                  <a:latin typeface="Arial" pitchFamily="34" charset="0"/>
                </a:rPr>
                <a:t>recruitment</a:t>
              </a:r>
            </a:p>
          </p:txBody>
        </p:sp>
      </p:grp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1868488" y="5638800"/>
            <a:ext cx="3414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FFFF"/>
                </a:solidFill>
                <a:latin typeface="Arial" pitchFamily="34" charset="0"/>
              </a:rPr>
              <a:t>G</a:t>
            </a:r>
            <a:r>
              <a:rPr lang="en-US" altLang="en-US" sz="1800" dirty="0" smtClean="0">
                <a:solidFill>
                  <a:srgbClr val="FFFFFF"/>
                </a:solidFill>
                <a:latin typeface="Arial" pitchFamily="34" charset="0"/>
              </a:rPr>
              <a:t>lycogen synthase and glycogen </a:t>
            </a:r>
            <a:r>
              <a:rPr lang="en-US" altLang="en-US" sz="1800" dirty="0" err="1" smtClean="0">
                <a:solidFill>
                  <a:srgbClr val="FFFFFF"/>
                </a:solidFill>
                <a:latin typeface="Arial" pitchFamily="34" charset="0"/>
              </a:rPr>
              <a:t>phosphorylase</a:t>
            </a:r>
            <a:r>
              <a:rPr lang="en-US" altLang="en-US" sz="1800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en-US" altLang="en-US" dirty="0" smtClean="0">
                <a:solidFill>
                  <a:srgbClr val="FFFFFF"/>
                </a:solidFill>
                <a:latin typeface="Arial" pitchFamily="34" charset="0"/>
              </a:rPr>
              <a:t>binding domain</a:t>
            </a:r>
            <a:endParaRPr lang="en-US" altLang="en-US" sz="1800" dirty="0">
              <a:solidFill>
                <a:srgbClr val="FFFFFF"/>
              </a:solidFill>
              <a:latin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235450" y="5257800"/>
            <a:ext cx="29845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H="1" flipV="1">
            <a:off x="5938838" y="5257800"/>
            <a:ext cx="388937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5584970" y="5791200"/>
            <a:ext cx="34147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 smtClean="0">
                <a:solidFill>
                  <a:srgbClr val="FFFFFF"/>
                </a:solidFill>
                <a:latin typeface="Arial" pitchFamily="34" charset="0"/>
              </a:rPr>
              <a:t>PP1 binding domain</a:t>
            </a:r>
            <a:endParaRPr lang="en-US" altLang="en-US" sz="1800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76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42" name="Group 2"/>
          <p:cNvGrpSpPr>
            <a:grpSpLocks/>
          </p:cNvGrpSpPr>
          <p:nvPr/>
        </p:nvGrpSpPr>
        <p:grpSpPr bwMode="auto">
          <a:xfrm>
            <a:off x="152400" y="1862138"/>
            <a:ext cx="8928100" cy="131762"/>
            <a:chOff x="96" y="1173"/>
            <a:chExt cx="5624" cy="83"/>
          </a:xfrm>
        </p:grpSpPr>
        <p:sp>
          <p:nvSpPr>
            <p:cNvPr id="317443" name="Rectangle 3"/>
            <p:cNvSpPr>
              <a:spLocks noChangeArrowheads="1"/>
            </p:cNvSpPr>
            <p:nvPr/>
          </p:nvSpPr>
          <p:spPr bwMode="auto">
            <a:xfrm>
              <a:off x="143" y="1173"/>
              <a:ext cx="5520" cy="83"/>
            </a:xfrm>
            <a:prstGeom prst="rect">
              <a:avLst/>
            </a:prstGeom>
            <a:solidFill>
              <a:srgbClr val="8CF4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17444" name="Oval 4"/>
            <p:cNvSpPr>
              <a:spLocks noChangeArrowheads="1"/>
            </p:cNvSpPr>
            <p:nvPr/>
          </p:nvSpPr>
          <p:spPr bwMode="auto">
            <a:xfrm>
              <a:off x="96" y="1173"/>
              <a:ext cx="95" cy="83"/>
            </a:xfrm>
            <a:prstGeom prst="ellipse">
              <a:avLst/>
            </a:prstGeom>
            <a:solidFill>
              <a:srgbClr val="8CF4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17445" name="Oval 5"/>
            <p:cNvSpPr>
              <a:spLocks noChangeArrowheads="1"/>
            </p:cNvSpPr>
            <p:nvPr/>
          </p:nvSpPr>
          <p:spPr bwMode="auto">
            <a:xfrm>
              <a:off x="5625" y="1173"/>
              <a:ext cx="95" cy="83"/>
            </a:xfrm>
            <a:prstGeom prst="ellipse">
              <a:avLst/>
            </a:prstGeom>
            <a:solidFill>
              <a:srgbClr val="8CF4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grpSp>
        <p:nvGrpSpPr>
          <p:cNvPr id="317446" name="Group 6"/>
          <p:cNvGrpSpPr>
            <a:grpSpLocks/>
          </p:cNvGrpSpPr>
          <p:nvPr/>
        </p:nvGrpSpPr>
        <p:grpSpPr bwMode="auto">
          <a:xfrm>
            <a:off x="4114800" y="728663"/>
            <a:ext cx="898525" cy="1871662"/>
            <a:chOff x="2592" y="459"/>
            <a:chExt cx="566" cy="1179"/>
          </a:xfrm>
        </p:grpSpPr>
        <p:grpSp>
          <p:nvGrpSpPr>
            <p:cNvPr id="317447" name="Group 7"/>
            <p:cNvGrpSpPr>
              <a:grpSpLocks/>
            </p:cNvGrpSpPr>
            <p:nvPr/>
          </p:nvGrpSpPr>
          <p:grpSpPr bwMode="auto">
            <a:xfrm>
              <a:off x="2592" y="795"/>
              <a:ext cx="104" cy="843"/>
              <a:chOff x="3872" y="877"/>
              <a:chExt cx="104" cy="843"/>
            </a:xfrm>
          </p:grpSpPr>
          <p:sp>
            <p:nvSpPr>
              <p:cNvPr id="317448" name="Rectangle 8"/>
              <p:cNvSpPr>
                <a:spLocks noChangeArrowheads="1"/>
              </p:cNvSpPr>
              <p:nvPr/>
            </p:nvSpPr>
            <p:spPr bwMode="auto">
              <a:xfrm>
                <a:off x="3872" y="895"/>
                <a:ext cx="104" cy="792"/>
              </a:xfrm>
              <a:prstGeom prst="rect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17449" name="Oval 9"/>
              <p:cNvSpPr>
                <a:spLocks noChangeArrowheads="1"/>
              </p:cNvSpPr>
              <p:nvPr/>
            </p:nvSpPr>
            <p:spPr bwMode="auto">
              <a:xfrm>
                <a:off x="3879" y="877"/>
                <a:ext cx="96" cy="47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17450" name="Oval 10"/>
              <p:cNvSpPr>
                <a:spLocks noChangeArrowheads="1"/>
              </p:cNvSpPr>
              <p:nvPr/>
            </p:nvSpPr>
            <p:spPr bwMode="auto">
              <a:xfrm>
                <a:off x="3872" y="1661"/>
                <a:ext cx="103" cy="59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17451" name="Group 11"/>
            <p:cNvGrpSpPr>
              <a:grpSpLocks/>
            </p:cNvGrpSpPr>
            <p:nvPr/>
          </p:nvGrpSpPr>
          <p:grpSpPr bwMode="auto">
            <a:xfrm>
              <a:off x="3054" y="795"/>
              <a:ext cx="104" cy="843"/>
              <a:chOff x="4002" y="877"/>
              <a:chExt cx="104" cy="843"/>
            </a:xfrm>
          </p:grpSpPr>
          <p:sp>
            <p:nvSpPr>
              <p:cNvPr id="317452" name="Rectangle 12"/>
              <p:cNvSpPr>
                <a:spLocks noChangeArrowheads="1"/>
              </p:cNvSpPr>
              <p:nvPr/>
            </p:nvSpPr>
            <p:spPr bwMode="auto">
              <a:xfrm>
                <a:off x="4002" y="895"/>
                <a:ext cx="104" cy="792"/>
              </a:xfrm>
              <a:prstGeom prst="rect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17453" name="Oval 13"/>
              <p:cNvSpPr>
                <a:spLocks noChangeArrowheads="1"/>
              </p:cNvSpPr>
              <p:nvPr/>
            </p:nvSpPr>
            <p:spPr bwMode="auto">
              <a:xfrm>
                <a:off x="4007" y="877"/>
                <a:ext cx="98" cy="47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17454" name="Oval 14"/>
              <p:cNvSpPr>
                <a:spLocks noChangeArrowheads="1"/>
              </p:cNvSpPr>
              <p:nvPr/>
            </p:nvSpPr>
            <p:spPr bwMode="auto">
              <a:xfrm>
                <a:off x="4002" y="1661"/>
                <a:ext cx="103" cy="59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17455" name="Group 15"/>
            <p:cNvGrpSpPr>
              <a:grpSpLocks/>
            </p:cNvGrpSpPr>
            <p:nvPr/>
          </p:nvGrpSpPr>
          <p:grpSpPr bwMode="auto">
            <a:xfrm>
              <a:off x="2739" y="459"/>
              <a:ext cx="78" cy="564"/>
              <a:chOff x="3759" y="541"/>
              <a:chExt cx="78" cy="564"/>
            </a:xfrm>
          </p:grpSpPr>
          <p:sp>
            <p:nvSpPr>
              <p:cNvPr id="317456" name="Rectangle 16"/>
              <p:cNvSpPr>
                <a:spLocks noChangeArrowheads="1"/>
              </p:cNvSpPr>
              <p:nvPr/>
            </p:nvSpPr>
            <p:spPr bwMode="auto">
              <a:xfrm>
                <a:off x="3759" y="553"/>
                <a:ext cx="78" cy="531"/>
              </a:xfrm>
              <a:prstGeom prst="rect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17457" name="Oval 17"/>
              <p:cNvSpPr>
                <a:spLocks noChangeArrowheads="1"/>
              </p:cNvSpPr>
              <p:nvPr/>
            </p:nvSpPr>
            <p:spPr bwMode="auto">
              <a:xfrm>
                <a:off x="3765" y="541"/>
                <a:ext cx="71" cy="32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17458" name="Oval 18"/>
              <p:cNvSpPr>
                <a:spLocks noChangeArrowheads="1"/>
              </p:cNvSpPr>
              <p:nvPr/>
            </p:nvSpPr>
            <p:spPr bwMode="auto">
              <a:xfrm>
                <a:off x="3759" y="1066"/>
                <a:ext cx="77" cy="39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17459" name="Group 19"/>
            <p:cNvGrpSpPr>
              <a:grpSpLocks/>
            </p:cNvGrpSpPr>
            <p:nvPr/>
          </p:nvGrpSpPr>
          <p:grpSpPr bwMode="auto">
            <a:xfrm>
              <a:off x="2941" y="459"/>
              <a:ext cx="78" cy="564"/>
              <a:chOff x="4132" y="541"/>
              <a:chExt cx="78" cy="564"/>
            </a:xfrm>
          </p:grpSpPr>
          <p:sp>
            <p:nvSpPr>
              <p:cNvPr id="317460" name="Rectangle 20"/>
              <p:cNvSpPr>
                <a:spLocks noChangeArrowheads="1"/>
              </p:cNvSpPr>
              <p:nvPr/>
            </p:nvSpPr>
            <p:spPr bwMode="auto">
              <a:xfrm>
                <a:off x="4132" y="553"/>
                <a:ext cx="78" cy="531"/>
              </a:xfrm>
              <a:prstGeom prst="rect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17461" name="Oval 21"/>
              <p:cNvSpPr>
                <a:spLocks noChangeArrowheads="1"/>
              </p:cNvSpPr>
              <p:nvPr/>
            </p:nvSpPr>
            <p:spPr bwMode="auto">
              <a:xfrm>
                <a:off x="4139" y="541"/>
                <a:ext cx="70" cy="32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17462" name="Oval 22"/>
              <p:cNvSpPr>
                <a:spLocks noChangeArrowheads="1"/>
              </p:cNvSpPr>
              <p:nvPr/>
            </p:nvSpPr>
            <p:spPr bwMode="auto">
              <a:xfrm>
                <a:off x="4132" y="1066"/>
                <a:ext cx="77" cy="39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5157788" y="1216025"/>
            <a:ext cx="463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FFFFFF"/>
                </a:solidFill>
              </a:rPr>
              <a:t>IR</a:t>
            </a:r>
          </a:p>
        </p:txBody>
      </p:sp>
      <p:grpSp>
        <p:nvGrpSpPr>
          <p:cNvPr id="317465" name="Group 25"/>
          <p:cNvGrpSpPr>
            <a:grpSpLocks/>
          </p:cNvGrpSpPr>
          <p:nvPr/>
        </p:nvGrpSpPr>
        <p:grpSpPr bwMode="auto">
          <a:xfrm>
            <a:off x="5549900" y="4614863"/>
            <a:ext cx="1347788" cy="590550"/>
            <a:chOff x="2390" y="3077"/>
            <a:chExt cx="849" cy="372"/>
          </a:xfrm>
        </p:grpSpPr>
        <p:sp>
          <p:nvSpPr>
            <p:cNvPr id="317466" name="Oval 26"/>
            <p:cNvSpPr>
              <a:spLocks noChangeArrowheads="1"/>
            </p:cNvSpPr>
            <p:nvPr/>
          </p:nvSpPr>
          <p:spPr bwMode="auto">
            <a:xfrm>
              <a:off x="2390" y="3077"/>
              <a:ext cx="732" cy="372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17467" name="Rectangle 27"/>
            <p:cNvSpPr>
              <a:spLocks noChangeArrowheads="1"/>
            </p:cNvSpPr>
            <p:nvPr/>
          </p:nvSpPr>
          <p:spPr bwMode="auto">
            <a:xfrm>
              <a:off x="2519" y="3125"/>
              <a:ext cx="72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000000"/>
                  </a:solidFill>
                </a:rPr>
                <a:t>PP1</a:t>
              </a:r>
            </a:p>
          </p:txBody>
        </p:sp>
      </p:grpSp>
      <p:grpSp>
        <p:nvGrpSpPr>
          <p:cNvPr id="317468" name="Group 28"/>
          <p:cNvGrpSpPr>
            <a:grpSpLocks/>
          </p:cNvGrpSpPr>
          <p:nvPr/>
        </p:nvGrpSpPr>
        <p:grpSpPr bwMode="auto">
          <a:xfrm>
            <a:off x="625475" y="4583113"/>
            <a:ext cx="1066800" cy="527050"/>
            <a:chOff x="1508" y="2933"/>
            <a:chExt cx="672" cy="332"/>
          </a:xfrm>
        </p:grpSpPr>
        <p:sp>
          <p:nvSpPr>
            <p:cNvPr id="317469" name="Oval 29"/>
            <p:cNvSpPr>
              <a:spLocks noChangeArrowheads="1"/>
            </p:cNvSpPr>
            <p:nvPr/>
          </p:nvSpPr>
          <p:spPr bwMode="auto">
            <a:xfrm>
              <a:off x="1556" y="2933"/>
              <a:ext cx="532" cy="332"/>
            </a:xfrm>
            <a:prstGeom prst="ellipse">
              <a:avLst/>
            </a:prstGeom>
            <a:solidFill>
              <a:srgbClr val="3399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17470" name="Rectangle 30"/>
            <p:cNvSpPr>
              <a:spLocks noChangeArrowheads="1"/>
            </p:cNvSpPr>
            <p:nvPr/>
          </p:nvSpPr>
          <p:spPr bwMode="auto">
            <a:xfrm>
              <a:off x="1556" y="2959"/>
              <a:ext cx="62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000000"/>
                  </a:solidFill>
                </a:rPr>
                <a:t>AKT</a:t>
              </a:r>
            </a:p>
          </p:txBody>
        </p:sp>
        <p:sp>
          <p:nvSpPr>
            <p:cNvPr id="317471" name="Line 31"/>
            <p:cNvSpPr>
              <a:spLocks noChangeShapeType="1"/>
            </p:cNvSpPr>
            <p:nvPr/>
          </p:nvSpPr>
          <p:spPr bwMode="auto">
            <a:xfrm flipV="1">
              <a:off x="1508" y="2933"/>
              <a:ext cx="0" cy="256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317472" name="Line 32"/>
          <p:cNvSpPr>
            <a:spLocks noChangeShapeType="1"/>
          </p:cNvSpPr>
          <p:nvPr/>
        </p:nvSpPr>
        <p:spPr bwMode="auto">
          <a:xfrm flipH="1">
            <a:off x="1622425" y="4119563"/>
            <a:ext cx="522288" cy="54133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7473" name="Oval 33"/>
          <p:cNvSpPr>
            <a:spLocks noChangeArrowheads="1"/>
          </p:cNvSpPr>
          <p:nvPr/>
        </p:nvSpPr>
        <p:spPr bwMode="auto">
          <a:xfrm>
            <a:off x="779463" y="2219325"/>
            <a:ext cx="1824037" cy="8318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7474" name="Rectangle 34"/>
          <p:cNvSpPr>
            <a:spLocks noChangeArrowheads="1"/>
          </p:cNvSpPr>
          <p:nvPr/>
        </p:nvSpPr>
        <p:spPr bwMode="auto">
          <a:xfrm>
            <a:off x="1471613" y="2436813"/>
            <a:ext cx="6905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</a:rPr>
              <a:t>IRS</a:t>
            </a:r>
          </a:p>
        </p:txBody>
      </p:sp>
      <p:sp>
        <p:nvSpPr>
          <p:cNvPr id="317475" name="Line 35"/>
          <p:cNvSpPr>
            <a:spLocks noChangeShapeType="1"/>
          </p:cNvSpPr>
          <p:nvPr/>
        </p:nvSpPr>
        <p:spPr bwMode="auto">
          <a:xfrm flipH="1">
            <a:off x="3221038" y="2790825"/>
            <a:ext cx="6223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17476" name="Group 36"/>
          <p:cNvGrpSpPr>
            <a:grpSpLocks/>
          </p:cNvGrpSpPr>
          <p:nvPr/>
        </p:nvGrpSpPr>
        <p:grpSpPr bwMode="auto">
          <a:xfrm>
            <a:off x="1655763" y="3538538"/>
            <a:ext cx="1184275" cy="533400"/>
            <a:chOff x="3437" y="1296"/>
            <a:chExt cx="746" cy="336"/>
          </a:xfrm>
        </p:grpSpPr>
        <p:sp>
          <p:nvSpPr>
            <p:cNvPr id="317477" name="Rectangle 37"/>
            <p:cNvSpPr>
              <a:spLocks noChangeArrowheads="1"/>
            </p:cNvSpPr>
            <p:nvPr/>
          </p:nvSpPr>
          <p:spPr bwMode="auto">
            <a:xfrm>
              <a:off x="3456" y="1296"/>
              <a:ext cx="624" cy="336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17478" name="Rectangle 38"/>
            <p:cNvSpPr>
              <a:spLocks noChangeArrowheads="1"/>
            </p:cNvSpPr>
            <p:nvPr/>
          </p:nvSpPr>
          <p:spPr bwMode="auto">
            <a:xfrm>
              <a:off x="3437" y="1318"/>
              <a:ext cx="74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000000"/>
                  </a:solidFill>
                </a:rPr>
                <a:t>PI3’-K</a:t>
              </a:r>
            </a:p>
          </p:txBody>
        </p:sp>
      </p:grpSp>
      <p:sp>
        <p:nvSpPr>
          <p:cNvPr id="317479" name="Line 39"/>
          <p:cNvSpPr>
            <a:spLocks noChangeShapeType="1"/>
          </p:cNvSpPr>
          <p:nvPr/>
        </p:nvSpPr>
        <p:spPr bwMode="auto">
          <a:xfrm flipV="1">
            <a:off x="7415213" y="4776788"/>
            <a:ext cx="0" cy="4064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17480" name="Group 40"/>
          <p:cNvGrpSpPr>
            <a:grpSpLocks/>
          </p:cNvGrpSpPr>
          <p:nvPr/>
        </p:nvGrpSpPr>
        <p:grpSpPr bwMode="auto">
          <a:xfrm>
            <a:off x="1162050" y="3675063"/>
            <a:ext cx="361950" cy="290512"/>
            <a:chOff x="750" y="2315"/>
            <a:chExt cx="228" cy="183"/>
          </a:xfrm>
        </p:grpSpPr>
        <p:sp>
          <p:nvSpPr>
            <p:cNvPr id="317481" name="Line 41"/>
            <p:cNvSpPr>
              <a:spLocks noChangeShapeType="1"/>
            </p:cNvSpPr>
            <p:nvPr/>
          </p:nvSpPr>
          <p:spPr bwMode="auto">
            <a:xfrm rot="-5400000">
              <a:off x="864" y="2285"/>
              <a:ext cx="0" cy="2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17482" name="Line 42"/>
            <p:cNvSpPr>
              <a:spLocks noChangeShapeType="1"/>
            </p:cNvSpPr>
            <p:nvPr/>
          </p:nvSpPr>
          <p:spPr bwMode="auto">
            <a:xfrm rot="-10800000">
              <a:off x="971" y="2315"/>
              <a:ext cx="0" cy="18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317483" name="Text Box 43"/>
          <p:cNvSpPr txBox="1">
            <a:spLocks noChangeArrowheads="1"/>
          </p:cNvSpPr>
          <p:nvPr/>
        </p:nvSpPr>
        <p:spPr bwMode="auto">
          <a:xfrm>
            <a:off x="23813" y="3646488"/>
            <a:ext cx="1189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FF0000"/>
                </a:solidFill>
                <a:latin typeface="Arial" pitchFamily="34" charset="0"/>
              </a:rPr>
              <a:t>wortmannin</a:t>
            </a:r>
          </a:p>
        </p:txBody>
      </p:sp>
      <p:grpSp>
        <p:nvGrpSpPr>
          <p:cNvPr id="317484" name="Group 44"/>
          <p:cNvGrpSpPr>
            <a:grpSpLocks/>
          </p:cNvGrpSpPr>
          <p:nvPr/>
        </p:nvGrpSpPr>
        <p:grpSpPr bwMode="auto">
          <a:xfrm>
            <a:off x="3781425" y="2185988"/>
            <a:ext cx="369888" cy="457200"/>
            <a:chOff x="3150" y="1404"/>
            <a:chExt cx="233" cy="288"/>
          </a:xfrm>
        </p:grpSpPr>
        <p:sp>
          <p:nvSpPr>
            <p:cNvPr id="317485" name="Oval 45"/>
            <p:cNvSpPr>
              <a:spLocks noChangeArrowheads="1"/>
            </p:cNvSpPr>
            <p:nvPr/>
          </p:nvSpPr>
          <p:spPr bwMode="auto">
            <a:xfrm>
              <a:off x="3154" y="1445"/>
              <a:ext cx="201" cy="2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17486" name="Text Box 46"/>
            <p:cNvSpPr txBox="1">
              <a:spLocks noChangeArrowheads="1"/>
            </p:cNvSpPr>
            <p:nvPr/>
          </p:nvSpPr>
          <p:spPr bwMode="auto">
            <a:xfrm>
              <a:off x="3150" y="14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000000"/>
                  </a:solidFill>
                </a:rPr>
                <a:t>P</a:t>
              </a:r>
            </a:p>
          </p:txBody>
        </p:sp>
      </p:grpSp>
      <p:grpSp>
        <p:nvGrpSpPr>
          <p:cNvPr id="317487" name="Group 47"/>
          <p:cNvGrpSpPr>
            <a:grpSpLocks/>
          </p:cNvGrpSpPr>
          <p:nvPr/>
        </p:nvGrpSpPr>
        <p:grpSpPr bwMode="auto">
          <a:xfrm>
            <a:off x="4995863" y="2208213"/>
            <a:ext cx="369887" cy="457200"/>
            <a:chOff x="3150" y="1404"/>
            <a:chExt cx="233" cy="288"/>
          </a:xfrm>
        </p:grpSpPr>
        <p:sp>
          <p:nvSpPr>
            <p:cNvPr id="317488" name="Oval 48"/>
            <p:cNvSpPr>
              <a:spLocks noChangeArrowheads="1"/>
            </p:cNvSpPr>
            <p:nvPr/>
          </p:nvSpPr>
          <p:spPr bwMode="auto">
            <a:xfrm>
              <a:off x="3154" y="1445"/>
              <a:ext cx="201" cy="2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17489" name="Text Box 49"/>
            <p:cNvSpPr txBox="1">
              <a:spLocks noChangeArrowheads="1"/>
            </p:cNvSpPr>
            <p:nvPr/>
          </p:nvSpPr>
          <p:spPr bwMode="auto">
            <a:xfrm>
              <a:off x="3150" y="14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000000"/>
                  </a:solidFill>
                </a:rPr>
                <a:t>P</a:t>
              </a:r>
            </a:p>
          </p:txBody>
        </p:sp>
      </p:grpSp>
      <p:grpSp>
        <p:nvGrpSpPr>
          <p:cNvPr id="317490" name="Group 50"/>
          <p:cNvGrpSpPr>
            <a:grpSpLocks/>
          </p:cNvGrpSpPr>
          <p:nvPr/>
        </p:nvGrpSpPr>
        <p:grpSpPr bwMode="auto">
          <a:xfrm>
            <a:off x="6099175" y="2106613"/>
            <a:ext cx="2679700" cy="1133475"/>
            <a:chOff x="3522" y="1336"/>
            <a:chExt cx="1688" cy="714"/>
          </a:xfrm>
        </p:grpSpPr>
        <p:grpSp>
          <p:nvGrpSpPr>
            <p:cNvPr id="317491" name="Group 51"/>
            <p:cNvGrpSpPr>
              <a:grpSpLocks/>
            </p:cNvGrpSpPr>
            <p:nvPr/>
          </p:nvGrpSpPr>
          <p:grpSpPr bwMode="auto">
            <a:xfrm>
              <a:off x="3522" y="1508"/>
              <a:ext cx="558" cy="332"/>
              <a:chOff x="1806" y="3234"/>
              <a:chExt cx="558" cy="332"/>
            </a:xfrm>
          </p:grpSpPr>
          <p:sp>
            <p:nvSpPr>
              <p:cNvPr id="317492" name="Oval 52"/>
              <p:cNvSpPr>
                <a:spLocks noChangeArrowheads="1"/>
              </p:cNvSpPr>
              <p:nvPr/>
            </p:nvSpPr>
            <p:spPr bwMode="auto">
              <a:xfrm>
                <a:off x="1806" y="3234"/>
                <a:ext cx="532" cy="332"/>
              </a:xfrm>
              <a:prstGeom prst="ellipse">
                <a:avLst/>
              </a:prstGeom>
              <a:gradFill rotWithShape="0">
                <a:gsLst>
                  <a:gs pos="0">
                    <a:schemeClr val="hlink">
                      <a:gamma/>
                      <a:tint val="23529"/>
                      <a:invGamma/>
                    </a:schemeClr>
                  </a:gs>
                  <a:gs pos="100000">
                    <a:schemeClr val="hlink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17493" name="Rectangle 53"/>
              <p:cNvSpPr>
                <a:spLocks noChangeArrowheads="1"/>
              </p:cNvSpPr>
              <p:nvPr/>
            </p:nvSpPr>
            <p:spPr bwMode="auto">
              <a:xfrm>
                <a:off x="1866" y="3254"/>
                <a:ext cx="49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smtClean="0">
                    <a:solidFill>
                      <a:srgbClr val="000000"/>
                    </a:solidFill>
                  </a:rPr>
                  <a:t>Shc</a:t>
                </a:r>
              </a:p>
            </p:txBody>
          </p:sp>
        </p:grpSp>
        <p:grpSp>
          <p:nvGrpSpPr>
            <p:cNvPr id="317494" name="Group 54"/>
            <p:cNvGrpSpPr>
              <a:grpSpLocks/>
            </p:cNvGrpSpPr>
            <p:nvPr/>
          </p:nvGrpSpPr>
          <p:grpSpPr bwMode="auto">
            <a:xfrm>
              <a:off x="3977" y="1430"/>
              <a:ext cx="807" cy="528"/>
              <a:chOff x="2171" y="2790"/>
              <a:chExt cx="807" cy="528"/>
            </a:xfrm>
          </p:grpSpPr>
          <p:sp>
            <p:nvSpPr>
              <p:cNvPr id="317495" name="Rectangle 55"/>
              <p:cNvSpPr>
                <a:spLocks noChangeArrowheads="1"/>
              </p:cNvSpPr>
              <p:nvPr/>
            </p:nvSpPr>
            <p:spPr bwMode="auto">
              <a:xfrm>
                <a:off x="2190" y="2982"/>
                <a:ext cx="510" cy="336"/>
              </a:xfrm>
              <a:prstGeom prst="rect">
                <a:avLst/>
              </a:prstGeom>
              <a:gradFill rotWithShape="0">
                <a:gsLst>
                  <a:gs pos="0">
                    <a:srgbClr val="FAFD00"/>
                  </a:gs>
                  <a:gs pos="100000">
                    <a:srgbClr val="FAFD00">
                      <a:gamma/>
                      <a:shade val="6627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17496" name="Rectangle 56"/>
              <p:cNvSpPr>
                <a:spLocks noChangeArrowheads="1"/>
              </p:cNvSpPr>
              <p:nvPr/>
            </p:nvSpPr>
            <p:spPr bwMode="auto">
              <a:xfrm>
                <a:off x="2171" y="3004"/>
                <a:ext cx="58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smtClean="0">
                    <a:solidFill>
                      <a:srgbClr val="000000"/>
                    </a:solidFill>
                  </a:rPr>
                  <a:t>Grb2</a:t>
                </a:r>
              </a:p>
            </p:txBody>
          </p:sp>
          <p:grpSp>
            <p:nvGrpSpPr>
              <p:cNvPr id="317497" name="Group 57"/>
              <p:cNvGrpSpPr>
                <a:grpSpLocks/>
              </p:cNvGrpSpPr>
              <p:nvPr/>
            </p:nvGrpSpPr>
            <p:grpSpPr bwMode="auto">
              <a:xfrm>
                <a:off x="2582" y="2790"/>
                <a:ext cx="396" cy="294"/>
                <a:chOff x="2390" y="3822"/>
                <a:chExt cx="396" cy="294"/>
              </a:xfrm>
            </p:grpSpPr>
            <p:sp>
              <p:nvSpPr>
                <p:cNvPr id="317498" name="AutoShape 58"/>
                <p:cNvSpPr>
                  <a:spLocks noChangeArrowheads="1"/>
                </p:cNvSpPr>
                <p:nvPr/>
              </p:nvSpPr>
              <p:spPr bwMode="auto">
                <a:xfrm>
                  <a:off x="2412" y="3834"/>
                  <a:ext cx="348" cy="282"/>
                </a:xfrm>
                <a:prstGeom prst="octagon">
                  <a:avLst>
                    <a:gd name="adj" fmla="val 29287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6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6275"/>
                        <a:invGamma/>
                      </a:scheme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 smtClean="0">
                    <a:solidFill>
                      <a:srgbClr val="FFFFFF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7499" name="Rectangle 59"/>
                <p:cNvSpPr>
                  <a:spLocks noChangeArrowheads="1"/>
                </p:cNvSpPr>
                <p:nvPr/>
              </p:nvSpPr>
              <p:spPr bwMode="auto">
                <a:xfrm>
                  <a:off x="2390" y="3822"/>
                  <a:ext cx="396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2400" b="1" smtClean="0">
                      <a:solidFill>
                        <a:srgbClr val="000000"/>
                      </a:solidFill>
                    </a:rPr>
                    <a:t>Sos</a:t>
                  </a:r>
                </a:p>
              </p:txBody>
            </p:sp>
          </p:grpSp>
        </p:grpSp>
        <p:grpSp>
          <p:nvGrpSpPr>
            <p:cNvPr id="317500" name="Group 60"/>
            <p:cNvGrpSpPr>
              <a:grpSpLocks/>
            </p:cNvGrpSpPr>
            <p:nvPr/>
          </p:nvGrpSpPr>
          <p:grpSpPr bwMode="auto">
            <a:xfrm>
              <a:off x="4770" y="1336"/>
              <a:ext cx="440" cy="308"/>
              <a:chOff x="1991" y="3736"/>
              <a:chExt cx="440" cy="308"/>
            </a:xfrm>
          </p:grpSpPr>
          <p:sp>
            <p:nvSpPr>
              <p:cNvPr id="317501" name="AutoShape 61"/>
              <p:cNvSpPr>
                <a:spLocks noChangeArrowheads="1"/>
              </p:cNvSpPr>
              <p:nvPr/>
            </p:nvSpPr>
            <p:spPr bwMode="auto">
              <a:xfrm>
                <a:off x="1992" y="3738"/>
                <a:ext cx="402" cy="306"/>
              </a:xfrm>
              <a:prstGeom prst="plus">
                <a:avLst>
                  <a:gd name="adj" fmla="val 25000"/>
                </a:avLst>
              </a:prstGeom>
              <a:gradFill rotWithShape="0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7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17502" name="Rectangle 62"/>
              <p:cNvSpPr>
                <a:spLocks noChangeArrowheads="1"/>
              </p:cNvSpPr>
              <p:nvPr/>
            </p:nvSpPr>
            <p:spPr bwMode="auto">
              <a:xfrm>
                <a:off x="1991" y="3736"/>
                <a:ext cx="440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smtClean="0">
                    <a:solidFill>
                      <a:srgbClr val="000000"/>
                    </a:solidFill>
                  </a:rPr>
                  <a:t>Ras</a:t>
                </a:r>
              </a:p>
            </p:txBody>
          </p:sp>
        </p:grpSp>
        <p:grpSp>
          <p:nvGrpSpPr>
            <p:cNvPr id="317503" name="Group 63"/>
            <p:cNvGrpSpPr>
              <a:grpSpLocks/>
            </p:cNvGrpSpPr>
            <p:nvPr/>
          </p:nvGrpSpPr>
          <p:grpSpPr bwMode="auto">
            <a:xfrm>
              <a:off x="3801" y="1762"/>
              <a:ext cx="233" cy="288"/>
              <a:chOff x="3150" y="1404"/>
              <a:chExt cx="233" cy="288"/>
            </a:xfrm>
          </p:grpSpPr>
          <p:sp>
            <p:nvSpPr>
              <p:cNvPr id="317504" name="Oval 64"/>
              <p:cNvSpPr>
                <a:spLocks noChangeArrowheads="1"/>
              </p:cNvSpPr>
              <p:nvPr/>
            </p:nvSpPr>
            <p:spPr bwMode="auto">
              <a:xfrm>
                <a:off x="3154" y="1445"/>
                <a:ext cx="201" cy="20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17505" name="Text Box 65"/>
              <p:cNvSpPr txBox="1">
                <a:spLocks noChangeArrowheads="1"/>
              </p:cNvSpPr>
              <p:nvPr/>
            </p:nvSpPr>
            <p:spPr bwMode="auto">
              <a:xfrm>
                <a:off x="3150" y="1404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smtClean="0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</p:grpSp>
      <p:sp>
        <p:nvSpPr>
          <p:cNvPr id="317506" name="Line 66"/>
          <p:cNvSpPr>
            <a:spLocks noChangeShapeType="1"/>
          </p:cNvSpPr>
          <p:nvPr/>
        </p:nvSpPr>
        <p:spPr bwMode="auto">
          <a:xfrm rot="16200000" flipH="1">
            <a:off x="8050212" y="3071813"/>
            <a:ext cx="593725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7507" name="Rectangle 67"/>
          <p:cNvSpPr>
            <a:spLocks noChangeArrowheads="1"/>
          </p:cNvSpPr>
          <p:nvPr/>
        </p:nvSpPr>
        <p:spPr bwMode="auto">
          <a:xfrm>
            <a:off x="7456488" y="4795838"/>
            <a:ext cx="16875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mitogenesis</a:t>
            </a:r>
          </a:p>
        </p:txBody>
      </p:sp>
      <p:sp>
        <p:nvSpPr>
          <p:cNvPr id="317508" name="Line 68"/>
          <p:cNvSpPr>
            <a:spLocks noChangeShapeType="1"/>
          </p:cNvSpPr>
          <p:nvPr/>
        </p:nvSpPr>
        <p:spPr bwMode="auto">
          <a:xfrm>
            <a:off x="5229225" y="2740025"/>
            <a:ext cx="6223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7509" name="Rectangle 69"/>
          <p:cNvSpPr>
            <a:spLocks noChangeArrowheads="1"/>
          </p:cNvSpPr>
          <p:nvPr/>
        </p:nvSpPr>
        <p:spPr bwMode="auto">
          <a:xfrm>
            <a:off x="7456488" y="3482975"/>
            <a:ext cx="17795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MK cascade</a:t>
            </a:r>
          </a:p>
        </p:txBody>
      </p:sp>
      <p:sp>
        <p:nvSpPr>
          <p:cNvPr id="317510" name="Line 70"/>
          <p:cNvSpPr>
            <a:spLocks noChangeShapeType="1"/>
          </p:cNvSpPr>
          <p:nvPr/>
        </p:nvSpPr>
        <p:spPr bwMode="auto">
          <a:xfrm rot="16200000" flipH="1">
            <a:off x="7897812" y="4398963"/>
            <a:ext cx="593725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7511" name="Line 71"/>
          <p:cNvSpPr>
            <a:spLocks noChangeShapeType="1"/>
          </p:cNvSpPr>
          <p:nvPr/>
        </p:nvSpPr>
        <p:spPr bwMode="auto">
          <a:xfrm flipV="1">
            <a:off x="7437438" y="3435350"/>
            <a:ext cx="0" cy="4064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7512" name="Text Box 72"/>
          <p:cNvSpPr txBox="1">
            <a:spLocks noChangeArrowheads="1"/>
          </p:cNvSpPr>
          <p:nvPr/>
        </p:nvSpPr>
        <p:spPr bwMode="auto">
          <a:xfrm>
            <a:off x="6875463" y="4205288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FF0000"/>
                </a:solidFill>
                <a:latin typeface="Arial" pitchFamily="34" charset="0"/>
              </a:rPr>
              <a:t>PD98059</a:t>
            </a:r>
          </a:p>
        </p:txBody>
      </p:sp>
      <p:grpSp>
        <p:nvGrpSpPr>
          <p:cNvPr id="317513" name="Group 73"/>
          <p:cNvGrpSpPr>
            <a:grpSpLocks/>
          </p:cNvGrpSpPr>
          <p:nvPr/>
        </p:nvGrpSpPr>
        <p:grpSpPr bwMode="auto">
          <a:xfrm>
            <a:off x="1001713" y="2860675"/>
            <a:ext cx="369887" cy="457200"/>
            <a:chOff x="3150" y="1404"/>
            <a:chExt cx="233" cy="288"/>
          </a:xfrm>
        </p:grpSpPr>
        <p:sp>
          <p:nvSpPr>
            <p:cNvPr id="317514" name="Oval 74"/>
            <p:cNvSpPr>
              <a:spLocks noChangeArrowheads="1"/>
            </p:cNvSpPr>
            <p:nvPr/>
          </p:nvSpPr>
          <p:spPr bwMode="auto">
            <a:xfrm>
              <a:off x="3154" y="1445"/>
              <a:ext cx="201" cy="2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17515" name="Text Box 75"/>
            <p:cNvSpPr txBox="1">
              <a:spLocks noChangeArrowheads="1"/>
            </p:cNvSpPr>
            <p:nvPr/>
          </p:nvSpPr>
          <p:spPr bwMode="auto">
            <a:xfrm>
              <a:off x="3150" y="14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000000"/>
                  </a:solidFill>
                </a:rPr>
                <a:t>P</a:t>
              </a:r>
            </a:p>
          </p:txBody>
        </p:sp>
      </p:grpSp>
      <p:grpSp>
        <p:nvGrpSpPr>
          <p:cNvPr id="317516" name="Group 76"/>
          <p:cNvGrpSpPr>
            <a:grpSpLocks/>
          </p:cNvGrpSpPr>
          <p:nvPr/>
        </p:nvGrpSpPr>
        <p:grpSpPr bwMode="auto">
          <a:xfrm>
            <a:off x="1908175" y="2884488"/>
            <a:ext cx="369888" cy="457200"/>
            <a:chOff x="3150" y="1404"/>
            <a:chExt cx="233" cy="288"/>
          </a:xfrm>
        </p:grpSpPr>
        <p:sp>
          <p:nvSpPr>
            <p:cNvPr id="317517" name="Oval 77"/>
            <p:cNvSpPr>
              <a:spLocks noChangeArrowheads="1"/>
            </p:cNvSpPr>
            <p:nvPr/>
          </p:nvSpPr>
          <p:spPr bwMode="auto">
            <a:xfrm>
              <a:off x="3154" y="1445"/>
              <a:ext cx="201" cy="2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17518" name="Text Box 78"/>
            <p:cNvSpPr txBox="1">
              <a:spLocks noChangeArrowheads="1"/>
            </p:cNvSpPr>
            <p:nvPr/>
          </p:nvSpPr>
          <p:spPr bwMode="auto">
            <a:xfrm>
              <a:off x="3150" y="14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000000"/>
                  </a:solidFill>
                </a:rPr>
                <a:t>P</a:t>
              </a:r>
            </a:p>
          </p:txBody>
        </p:sp>
      </p:grpSp>
      <p:grpSp>
        <p:nvGrpSpPr>
          <p:cNvPr id="317519" name="Group 79"/>
          <p:cNvGrpSpPr>
            <a:grpSpLocks/>
          </p:cNvGrpSpPr>
          <p:nvPr/>
        </p:nvGrpSpPr>
        <p:grpSpPr bwMode="auto">
          <a:xfrm>
            <a:off x="2443163" y="2636838"/>
            <a:ext cx="369887" cy="457200"/>
            <a:chOff x="3150" y="1404"/>
            <a:chExt cx="233" cy="288"/>
          </a:xfrm>
        </p:grpSpPr>
        <p:sp>
          <p:nvSpPr>
            <p:cNvPr id="317520" name="Oval 80"/>
            <p:cNvSpPr>
              <a:spLocks noChangeArrowheads="1"/>
            </p:cNvSpPr>
            <p:nvPr/>
          </p:nvSpPr>
          <p:spPr bwMode="auto">
            <a:xfrm>
              <a:off x="3154" y="1445"/>
              <a:ext cx="201" cy="2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17521" name="Text Box 81"/>
            <p:cNvSpPr txBox="1">
              <a:spLocks noChangeArrowheads="1"/>
            </p:cNvSpPr>
            <p:nvPr/>
          </p:nvSpPr>
          <p:spPr bwMode="auto">
            <a:xfrm>
              <a:off x="3150" y="14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000000"/>
                  </a:solidFill>
                </a:rPr>
                <a:t>P</a:t>
              </a:r>
            </a:p>
          </p:txBody>
        </p:sp>
      </p:grpSp>
      <p:grpSp>
        <p:nvGrpSpPr>
          <p:cNvPr id="317522" name="Group 82"/>
          <p:cNvGrpSpPr>
            <a:grpSpLocks/>
          </p:cNvGrpSpPr>
          <p:nvPr/>
        </p:nvGrpSpPr>
        <p:grpSpPr bwMode="auto">
          <a:xfrm>
            <a:off x="2192338" y="2089150"/>
            <a:ext cx="369887" cy="457200"/>
            <a:chOff x="3150" y="1404"/>
            <a:chExt cx="233" cy="288"/>
          </a:xfrm>
        </p:grpSpPr>
        <p:sp>
          <p:nvSpPr>
            <p:cNvPr id="317523" name="Oval 83"/>
            <p:cNvSpPr>
              <a:spLocks noChangeArrowheads="1"/>
            </p:cNvSpPr>
            <p:nvPr/>
          </p:nvSpPr>
          <p:spPr bwMode="auto">
            <a:xfrm>
              <a:off x="3154" y="1445"/>
              <a:ext cx="201" cy="2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17524" name="Text Box 84"/>
            <p:cNvSpPr txBox="1">
              <a:spLocks noChangeArrowheads="1"/>
            </p:cNvSpPr>
            <p:nvPr/>
          </p:nvSpPr>
          <p:spPr bwMode="auto">
            <a:xfrm>
              <a:off x="3150" y="14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000000"/>
                  </a:solidFill>
                </a:rPr>
                <a:t>P</a:t>
              </a:r>
            </a:p>
          </p:txBody>
        </p:sp>
      </p:grpSp>
      <p:grpSp>
        <p:nvGrpSpPr>
          <p:cNvPr id="317525" name="Group 85"/>
          <p:cNvGrpSpPr>
            <a:grpSpLocks/>
          </p:cNvGrpSpPr>
          <p:nvPr/>
        </p:nvGrpSpPr>
        <p:grpSpPr bwMode="auto">
          <a:xfrm>
            <a:off x="927100" y="2012950"/>
            <a:ext cx="369888" cy="457200"/>
            <a:chOff x="3150" y="1404"/>
            <a:chExt cx="233" cy="288"/>
          </a:xfrm>
        </p:grpSpPr>
        <p:sp>
          <p:nvSpPr>
            <p:cNvPr id="317526" name="Oval 86"/>
            <p:cNvSpPr>
              <a:spLocks noChangeArrowheads="1"/>
            </p:cNvSpPr>
            <p:nvPr/>
          </p:nvSpPr>
          <p:spPr bwMode="auto">
            <a:xfrm>
              <a:off x="3154" y="1445"/>
              <a:ext cx="201" cy="20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17527" name="Text Box 87"/>
            <p:cNvSpPr txBox="1">
              <a:spLocks noChangeArrowheads="1"/>
            </p:cNvSpPr>
            <p:nvPr/>
          </p:nvSpPr>
          <p:spPr bwMode="auto">
            <a:xfrm>
              <a:off x="3150" y="14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000000"/>
                  </a:solidFill>
                </a:rPr>
                <a:t>P</a:t>
              </a:r>
            </a:p>
          </p:txBody>
        </p:sp>
      </p:grpSp>
      <p:sp>
        <p:nvSpPr>
          <p:cNvPr id="317528" name="Rectangle 88"/>
          <p:cNvSpPr>
            <a:spLocks noChangeArrowheads="1"/>
          </p:cNvSpPr>
          <p:nvPr/>
        </p:nvSpPr>
        <p:spPr bwMode="auto">
          <a:xfrm>
            <a:off x="1668463" y="3222625"/>
            <a:ext cx="784225" cy="3619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</a:rPr>
              <a:t>p85</a:t>
            </a:r>
          </a:p>
        </p:txBody>
      </p:sp>
      <p:grpSp>
        <p:nvGrpSpPr>
          <p:cNvPr id="317529" name="Group 89"/>
          <p:cNvGrpSpPr>
            <a:grpSpLocks/>
          </p:cNvGrpSpPr>
          <p:nvPr/>
        </p:nvGrpSpPr>
        <p:grpSpPr bwMode="auto">
          <a:xfrm>
            <a:off x="7772400" y="4219575"/>
            <a:ext cx="361950" cy="290513"/>
            <a:chOff x="750" y="2315"/>
            <a:chExt cx="228" cy="183"/>
          </a:xfrm>
        </p:grpSpPr>
        <p:sp>
          <p:nvSpPr>
            <p:cNvPr id="317530" name="Line 90"/>
            <p:cNvSpPr>
              <a:spLocks noChangeShapeType="1"/>
            </p:cNvSpPr>
            <p:nvPr/>
          </p:nvSpPr>
          <p:spPr bwMode="auto">
            <a:xfrm rot="-5400000">
              <a:off x="864" y="2285"/>
              <a:ext cx="0" cy="2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17531" name="Line 91"/>
            <p:cNvSpPr>
              <a:spLocks noChangeShapeType="1"/>
            </p:cNvSpPr>
            <p:nvPr/>
          </p:nvSpPr>
          <p:spPr bwMode="auto">
            <a:xfrm rot="-10800000">
              <a:off x="971" y="2315"/>
              <a:ext cx="0" cy="18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317532" name="Text Box 92"/>
          <p:cNvSpPr txBox="1">
            <a:spLocks noChangeArrowheads="1"/>
          </p:cNvSpPr>
          <p:nvPr/>
        </p:nvSpPr>
        <p:spPr bwMode="auto">
          <a:xfrm>
            <a:off x="525463" y="5738813"/>
            <a:ext cx="2097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Arial" pitchFamily="34" charset="0"/>
              </a:rPr>
              <a:t>GLUT4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Arial" pitchFamily="34" charset="0"/>
              </a:rPr>
              <a:t>translocation</a:t>
            </a:r>
          </a:p>
        </p:txBody>
      </p:sp>
      <p:sp>
        <p:nvSpPr>
          <p:cNvPr id="317533" name="Text Box 93"/>
          <p:cNvSpPr txBox="1">
            <a:spLocks noChangeArrowheads="1"/>
          </p:cNvSpPr>
          <p:nvPr/>
        </p:nvSpPr>
        <p:spPr bwMode="auto">
          <a:xfrm>
            <a:off x="2903538" y="5632450"/>
            <a:ext cx="41417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smtClean="0">
              <a:solidFill>
                <a:srgbClr val="FFFF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Arial" pitchFamily="34" charset="0"/>
              </a:rPr>
              <a:t>Protein dephosphorylation/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Arial" pitchFamily="34" charset="0"/>
              </a:rPr>
              <a:t>Glycogen synthesis</a:t>
            </a:r>
          </a:p>
        </p:txBody>
      </p:sp>
      <p:sp>
        <p:nvSpPr>
          <p:cNvPr id="317534" name="Line 94"/>
          <p:cNvSpPr>
            <a:spLocks noChangeShapeType="1"/>
          </p:cNvSpPr>
          <p:nvPr/>
        </p:nvSpPr>
        <p:spPr bwMode="auto">
          <a:xfrm flipH="1">
            <a:off x="5640388" y="5359400"/>
            <a:ext cx="552450" cy="541338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7535" name="Line 95"/>
          <p:cNvSpPr>
            <a:spLocks noChangeShapeType="1"/>
          </p:cNvSpPr>
          <p:nvPr/>
        </p:nvSpPr>
        <p:spPr bwMode="auto">
          <a:xfrm rot="16200000" flipH="1">
            <a:off x="1098550" y="5197475"/>
            <a:ext cx="534988" cy="534988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17536" name="Group 96"/>
          <p:cNvGrpSpPr>
            <a:grpSpLocks/>
          </p:cNvGrpSpPr>
          <p:nvPr/>
        </p:nvGrpSpPr>
        <p:grpSpPr bwMode="auto">
          <a:xfrm>
            <a:off x="3827463" y="4591050"/>
            <a:ext cx="1257300" cy="590550"/>
            <a:chOff x="2055" y="2873"/>
            <a:chExt cx="792" cy="372"/>
          </a:xfrm>
        </p:grpSpPr>
        <p:sp>
          <p:nvSpPr>
            <p:cNvPr id="317537" name="Oval 97"/>
            <p:cNvSpPr>
              <a:spLocks noChangeArrowheads="1"/>
            </p:cNvSpPr>
            <p:nvPr/>
          </p:nvSpPr>
          <p:spPr bwMode="auto">
            <a:xfrm>
              <a:off x="2055" y="2873"/>
              <a:ext cx="732" cy="372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17538" name="Rectangle 98"/>
            <p:cNvSpPr>
              <a:spLocks noChangeArrowheads="1"/>
            </p:cNvSpPr>
            <p:nvPr/>
          </p:nvSpPr>
          <p:spPr bwMode="auto">
            <a:xfrm>
              <a:off x="2127" y="2924"/>
              <a:ext cx="72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smtClean="0">
                  <a:solidFill>
                    <a:srgbClr val="000000"/>
                  </a:solidFill>
                </a:rPr>
                <a:t>GSK3</a:t>
              </a:r>
            </a:p>
          </p:txBody>
        </p:sp>
      </p:grpSp>
      <p:sp>
        <p:nvSpPr>
          <p:cNvPr id="317539" name="Line 99"/>
          <p:cNvSpPr>
            <a:spLocks noChangeShapeType="1"/>
          </p:cNvSpPr>
          <p:nvPr/>
        </p:nvSpPr>
        <p:spPr bwMode="auto">
          <a:xfrm rot="16200000" flipH="1">
            <a:off x="4144962" y="5610226"/>
            <a:ext cx="593725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7540" name="Line 100"/>
          <p:cNvSpPr>
            <a:spLocks noChangeShapeType="1"/>
          </p:cNvSpPr>
          <p:nvPr/>
        </p:nvSpPr>
        <p:spPr bwMode="auto">
          <a:xfrm>
            <a:off x="1728788" y="4891088"/>
            <a:ext cx="190182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7541" name="Line 101"/>
          <p:cNvSpPr>
            <a:spLocks noChangeShapeType="1"/>
          </p:cNvSpPr>
          <p:nvPr/>
        </p:nvSpPr>
        <p:spPr bwMode="auto">
          <a:xfrm flipV="1">
            <a:off x="5484813" y="4721225"/>
            <a:ext cx="0" cy="4064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7542" name="Line 102"/>
          <p:cNvSpPr>
            <a:spLocks noChangeShapeType="1"/>
          </p:cNvSpPr>
          <p:nvPr/>
        </p:nvSpPr>
        <p:spPr bwMode="auto">
          <a:xfrm>
            <a:off x="3765550" y="4670425"/>
            <a:ext cx="0" cy="4064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7543" name="Line 103"/>
          <p:cNvSpPr>
            <a:spLocks noChangeShapeType="1"/>
          </p:cNvSpPr>
          <p:nvPr/>
        </p:nvSpPr>
        <p:spPr bwMode="auto">
          <a:xfrm flipV="1">
            <a:off x="1617663" y="3609975"/>
            <a:ext cx="0" cy="4064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7544" name="Text Box 104"/>
          <p:cNvSpPr txBox="1">
            <a:spLocks noChangeArrowheads="1"/>
          </p:cNvSpPr>
          <p:nvPr/>
        </p:nvSpPr>
        <p:spPr bwMode="auto">
          <a:xfrm>
            <a:off x="2419350" y="-52388"/>
            <a:ext cx="5068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00"/>
                </a:solidFill>
                <a:latin typeface="Arial" pitchFamily="34" charset="0"/>
              </a:rPr>
              <a:t>Summary of Insulin’s Effects</a:t>
            </a:r>
          </a:p>
        </p:txBody>
      </p:sp>
      <p:sp>
        <p:nvSpPr>
          <p:cNvPr id="317545" name="Line 105"/>
          <p:cNvSpPr>
            <a:spLocks noChangeShapeType="1"/>
          </p:cNvSpPr>
          <p:nvPr/>
        </p:nvSpPr>
        <p:spPr bwMode="auto">
          <a:xfrm rot="16200000" flipH="1">
            <a:off x="4849813" y="2982913"/>
            <a:ext cx="534987" cy="53498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7546" name="Line 106"/>
          <p:cNvSpPr>
            <a:spLocks noChangeShapeType="1"/>
          </p:cNvSpPr>
          <p:nvPr/>
        </p:nvSpPr>
        <p:spPr bwMode="auto">
          <a:xfrm rot="16200000" flipH="1">
            <a:off x="5640388" y="3805238"/>
            <a:ext cx="534987" cy="53498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7547" name="Text Box 107"/>
          <p:cNvSpPr txBox="1">
            <a:spLocks noChangeArrowheads="1"/>
          </p:cNvSpPr>
          <p:nvPr/>
        </p:nvSpPr>
        <p:spPr bwMode="auto">
          <a:xfrm>
            <a:off x="8061325" y="6276975"/>
            <a:ext cx="833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FAFD00"/>
                </a:solidFill>
                <a:latin typeface="Arial" pitchFamily="34" charset="0"/>
              </a:rPr>
              <a:t>21-22</a:t>
            </a:r>
            <a:endParaRPr lang="en-US" altLang="en-US" sz="2000" b="1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358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Dominant negative 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Inactive proteins that actively inhibit normal signal transduction</a:t>
            </a:r>
          </a:p>
          <a:p>
            <a:r>
              <a:rPr lang="en-US" dirty="0" smtClean="0"/>
              <a:t>Often bind to other signaling components and block their function</a:t>
            </a:r>
          </a:p>
          <a:p>
            <a:r>
              <a:rPr lang="en-US" dirty="0" smtClean="0"/>
              <a:t>Often due to active site mutations – bind other signaling factors but prevent their activation</a:t>
            </a:r>
          </a:p>
          <a:p>
            <a:r>
              <a:rPr lang="en-US" dirty="0" smtClean="0"/>
              <a:t>Note that not all inactive proteins are dominant negatives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Regulation of gl</a:t>
            </a:r>
            <a:r>
              <a:rPr lang="en-US" dirty="0" smtClean="0"/>
              <a:t>ycogen metabolism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Yeast two-hybrid assay</a:t>
            </a:r>
          </a:p>
          <a:p>
            <a:pPr lvl="1"/>
            <a:r>
              <a:rPr lang="en-US" dirty="0" smtClean="0"/>
              <a:t>Dominant negative proteins</a:t>
            </a:r>
          </a:p>
          <a:p>
            <a:r>
              <a:rPr lang="en-US" dirty="0" smtClean="0"/>
              <a:t>Hepatic glucose output and storage</a:t>
            </a:r>
          </a:p>
          <a:p>
            <a:r>
              <a:rPr lang="en-US" dirty="0" smtClean="0"/>
              <a:t>Regulation of lipolysis in adipose tissue</a:t>
            </a:r>
          </a:p>
          <a:p>
            <a:r>
              <a:rPr lang="en-US" dirty="0" smtClean="0"/>
              <a:t>NGF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Dominant negative RasN17 binds </a:t>
            </a:r>
            <a:r>
              <a:rPr lang="en-US" dirty="0" err="1" smtClean="0"/>
              <a:t>Sos</a:t>
            </a:r>
            <a:r>
              <a:rPr lang="en-US" dirty="0" smtClean="0"/>
              <a:t> but can’t be activated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Binds </a:t>
            </a:r>
            <a:r>
              <a:rPr lang="en-US" dirty="0" err="1" smtClean="0"/>
              <a:t>Sos</a:t>
            </a:r>
            <a:r>
              <a:rPr lang="en-US" dirty="0" smtClean="0"/>
              <a:t> but can’t be activated</a:t>
            </a:r>
          </a:p>
          <a:p>
            <a:r>
              <a:rPr lang="en-US" dirty="0" smtClean="0"/>
              <a:t>Gets stuck to </a:t>
            </a:r>
            <a:r>
              <a:rPr lang="en-US" dirty="0" err="1" smtClean="0"/>
              <a:t>Sos</a:t>
            </a:r>
            <a:endParaRPr lang="en-US" dirty="0" smtClean="0"/>
          </a:p>
          <a:p>
            <a:r>
              <a:rPr lang="en-US" dirty="0" smtClean="0"/>
              <a:t>Soaks up </a:t>
            </a:r>
            <a:r>
              <a:rPr lang="en-US" dirty="0" err="1" smtClean="0"/>
              <a:t>Sos</a:t>
            </a:r>
            <a:r>
              <a:rPr lang="en-US" dirty="0" smtClean="0"/>
              <a:t> so it can’t activate other proteins (like endogenous </a:t>
            </a:r>
            <a:r>
              <a:rPr lang="en-US" dirty="0" err="1" smtClean="0"/>
              <a:t>Ras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79098"/>
            <a:ext cx="1541242" cy="98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115"/>
          <p:cNvSpPr>
            <a:spLocks noChangeArrowheads="1"/>
          </p:cNvSpPr>
          <p:nvPr/>
        </p:nvSpPr>
        <p:spPr bwMode="auto">
          <a:xfrm>
            <a:off x="381000" y="5013649"/>
            <a:ext cx="803564" cy="730898"/>
          </a:xfrm>
          <a:prstGeom prst="octagon">
            <a:avLst>
              <a:gd name="adj" fmla="val 29287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00587"/>
            <a:ext cx="159364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2057400" y="6024920"/>
            <a:ext cx="73806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5726" y="392939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Normal </a:t>
            </a:r>
            <a:r>
              <a:rPr lang="en-US" sz="2800" b="1" dirty="0" err="1" smtClean="0"/>
              <a:t>Ras</a:t>
            </a:r>
            <a:endParaRPr lang="en-US" sz="2800" b="1" dirty="0"/>
          </a:p>
        </p:txBody>
      </p:sp>
      <p:sp>
        <p:nvSpPr>
          <p:cNvPr id="16" name="AutoShape 115"/>
          <p:cNvSpPr>
            <a:spLocks noChangeArrowheads="1"/>
          </p:cNvSpPr>
          <p:nvPr/>
        </p:nvSpPr>
        <p:spPr bwMode="auto">
          <a:xfrm>
            <a:off x="3505200" y="6108158"/>
            <a:ext cx="803564" cy="730898"/>
          </a:xfrm>
          <a:prstGeom prst="octagon">
            <a:avLst>
              <a:gd name="adj" fmla="val 29287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6941" y="56555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400800" y="4073236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RasN17</a:t>
            </a:r>
            <a:endParaRPr lang="en-US" sz="2800" b="1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017073"/>
            <a:ext cx="1541242" cy="98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AutoShape 115"/>
          <p:cNvSpPr>
            <a:spLocks noChangeArrowheads="1"/>
          </p:cNvSpPr>
          <p:nvPr/>
        </p:nvSpPr>
        <p:spPr bwMode="auto">
          <a:xfrm>
            <a:off x="6553200" y="4651624"/>
            <a:ext cx="803564" cy="730898"/>
          </a:xfrm>
          <a:prstGeom prst="octagon">
            <a:avLst>
              <a:gd name="adj" fmla="val 29287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2132" y="560928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N17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exercise on glucose metabolism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cells – use glycogen, then increase GLUT4 translocation </a:t>
            </a:r>
            <a:r>
              <a:rPr lang="en-US" dirty="0" smtClean="0"/>
              <a:t>(independent of insulin)</a:t>
            </a:r>
          </a:p>
          <a:p>
            <a:r>
              <a:rPr lang="en-US" dirty="0" smtClean="0"/>
              <a:t>Increase blood flow to muscle – increase glucose delivery</a:t>
            </a:r>
          </a:p>
          <a:p>
            <a:r>
              <a:rPr lang="en-US" dirty="0" smtClean="0"/>
              <a:t>Liver – increase gluconeogenesis</a:t>
            </a:r>
          </a:p>
          <a:p>
            <a:r>
              <a:rPr lang="en-US" dirty="0" smtClean="0"/>
              <a:t>Adipose – break down lipids to generate glycerol (for liver) and FFA (for muscle)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751263" y="182563"/>
            <a:ext cx="2192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Arial" pitchFamily="34" charset="0"/>
              </a:rPr>
              <a:t>Cori Cycle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6294438" y="1371600"/>
            <a:ext cx="1217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FF0000"/>
                </a:solidFill>
                <a:latin typeface="Arial" pitchFamily="34" charset="0"/>
              </a:rPr>
              <a:t>Muscle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337300" y="219868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FFFFFF"/>
                </a:solidFill>
                <a:latin typeface="Arial" pitchFamily="34" charset="0"/>
              </a:rPr>
              <a:t>Glucose</a:t>
            </a: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6792913" y="2801938"/>
            <a:ext cx="0" cy="56515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6788150" y="3511550"/>
            <a:ext cx="0" cy="56515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6286500" y="4210050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FFFFFF"/>
                </a:solidFill>
                <a:latin typeface="Arial" pitchFamily="34" charset="0"/>
              </a:rPr>
              <a:t>Pyruvate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7000875" y="3132138"/>
            <a:ext cx="200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FFFFFF"/>
                </a:solidFill>
                <a:latin typeface="Arial" pitchFamily="34" charset="0"/>
              </a:rPr>
              <a:t>Glycolysis (ATP)</a:t>
            </a:r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 flipH="1">
            <a:off x="7113588" y="4605338"/>
            <a:ext cx="0" cy="985837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>
            <a:off x="6461125" y="4637088"/>
            <a:ext cx="0" cy="56515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5873750" y="5203825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FFFFFF"/>
                </a:solidFill>
                <a:latin typeface="Arial" pitchFamily="34" charset="0"/>
              </a:rPr>
              <a:t>Lactate</a:t>
            </a: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6638925" y="5540375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FFFFFF"/>
                </a:solidFill>
                <a:latin typeface="Arial" pitchFamily="34" charset="0"/>
              </a:rPr>
              <a:t>Alanine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2843213" y="220503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FFFFFF"/>
                </a:solidFill>
                <a:latin typeface="Arial" pitchFamily="34" charset="0"/>
              </a:rPr>
              <a:t>Glucose</a:t>
            </a:r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>
            <a:off x="3875088" y="2409825"/>
            <a:ext cx="2466975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2657475" y="1393825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FF0000"/>
                </a:solidFill>
                <a:latin typeface="Arial" pitchFamily="34" charset="0"/>
              </a:rPr>
              <a:t>Liver</a:t>
            </a:r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2303463" y="2381250"/>
            <a:ext cx="595312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0737" name="Text Box 18"/>
          <p:cNvSpPr txBox="1">
            <a:spLocks noChangeArrowheads="1"/>
          </p:cNvSpPr>
          <p:nvPr/>
        </p:nvSpPr>
        <p:spPr bwMode="auto">
          <a:xfrm>
            <a:off x="1625600" y="22113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FFFFFF"/>
                </a:solidFill>
                <a:latin typeface="Arial" pitchFamily="34" charset="0"/>
              </a:rPr>
              <a:t>G6P</a:t>
            </a:r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 flipV="1">
            <a:off x="1909763" y="2573338"/>
            <a:ext cx="0" cy="56515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 flipV="1">
            <a:off x="1905000" y="3497263"/>
            <a:ext cx="0" cy="56515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0740" name="Text Box 21"/>
          <p:cNvSpPr txBox="1">
            <a:spLocks noChangeArrowheads="1"/>
          </p:cNvSpPr>
          <p:nvPr/>
        </p:nvSpPr>
        <p:spPr bwMode="auto">
          <a:xfrm>
            <a:off x="130175" y="3132138"/>
            <a:ext cx="208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FFFFFF"/>
                </a:solidFill>
                <a:latin typeface="Arial" pitchFamily="34" charset="0"/>
              </a:rPr>
              <a:t>Gluconeogenesis</a:t>
            </a:r>
          </a:p>
        </p:txBody>
      </p:sp>
      <p:sp>
        <p:nvSpPr>
          <p:cNvPr id="30741" name="Text Box 22"/>
          <p:cNvSpPr txBox="1">
            <a:spLocks noChangeArrowheads="1"/>
          </p:cNvSpPr>
          <p:nvPr/>
        </p:nvSpPr>
        <p:spPr bwMode="auto">
          <a:xfrm>
            <a:off x="1330325" y="4200525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FFFFFF"/>
                </a:solidFill>
                <a:latin typeface="Arial" pitchFamily="34" charset="0"/>
              </a:rPr>
              <a:t>Pyruvate</a:t>
            </a:r>
          </a:p>
        </p:txBody>
      </p:sp>
      <p:sp>
        <p:nvSpPr>
          <p:cNvPr id="30742" name="Line 23"/>
          <p:cNvSpPr>
            <a:spLocks noChangeShapeType="1"/>
          </p:cNvSpPr>
          <p:nvPr/>
        </p:nvSpPr>
        <p:spPr bwMode="auto">
          <a:xfrm flipH="1" flipV="1">
            <a:off x="1562100" y="4610100"/>
            <a:ext cx="0" cy="985838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0743" name="Line 24"/>
          <p:cNvSpPr>
            <a:spLocks noChangeShapeType="1"/>
          </p:cNvSpPr>
          <p:nvPr/>
        </p:nvSpPr>
        <p:spPr bwMode="auto">
          <a:xfrm flipV="1">
            <a:off x="2217738" y="4656138"/>
            <a:ext cx="0" cy="56515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0744" name="Text Box 25"/>
          <p:cNvSpPr txBox="1">
            <a:spLocks noChangeArrowheads="1"/>
          </p:cNvSpPr>
          <p:nvPr/>
        </p:nvSpPr>
        <p:spPr bwMode="auto">
          <a:xfrm>
            <a:off x="1792288" y="5208588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FFFFFF"/>
                </a:solidFill>
                <a:latin typeface="Arial" pitchFamily="34" charset="0"/>
              </a:rPr>
              <a:t>Lactate</a:t>
            </a:r>
          </a:p>
        </p:txBody>
      </p:sp>
      <p:sp>
        <p:nvSpPr>
          <p:cNvPr id="30745" name="Line 26"/>
          <p:cNvSpPr>
            <a:spLocks noChangeShapeType="1"/>
          </p:cNvSpPr>
          <p:nvPr/>
        </p:nvSpPr>
        <p:spPr bwMode="auto">
          <a:xfrm>
            <a:off x="4146550" y="1033463"/>
            <a:ext cx="0" cy="5514975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0746" name="Line 27"/>
          <p:cNvSpPr>
            <a:spLocks noChangeShapeType="1"/>
          </p:cNvSpPr>
          <p:nvPr/>
        </p:nvSpPr>
        <p:spPr bwMode="auto">
          <a:xfrm flipH="1">
            <a:off x="5799138" y="900113"/>
            <a:ext cx="0" cy="5672137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0747" name="Text Box 28"/>
          <p:cNvSpPr txBox="1">
            <a:spLocks noChangeArrowheads="1"/>
          </p:cNvSpPr>
          <p:nvPr/>
        </p:nvSpPr>
        <p:spPr bwMode="auto">
          <a:xfrm>
            <a:off x="1117600" y="550545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FFFFFF"/>
                </a:solidFill>
                <a:latin typeface="Arial" pitchFamily="34" charset="0"/>
              </a:rPr>
              <a:t>Alanine</a:t>
            </a:r>
          </a:p>
        </p:txBody>
      </p:sp>
      <p:sp>
        <p:nvSpPr>
          <p:cNvPr id="30748" name="Line 29"/>
          <p:cNvSpPr>
            <a:spLocks noChangeShapeType="1"/>
          </p:cNvSpPr>
          <p:nvPr/>
        </p:nvSpPr>
        <p:spPr bwMode="auto">
          <a:xfrm flipH="1">
            <a:off x="2873375" y="5400675"/>
            <a:ext cx="3048000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0749" name="Line 30"/>
          <p:cNvSpPr>
            <a:spLocks noChangeShapeType="1"/>
          </p:cNvSpPr>
          <p:nvPr/>
        </p:nvSpPr>
        <p:spPr bwMode="auto">
          <a:xfrm flipH="1">
            <a:off x="2143125" y="5753100"/>
            <a:ext cx="4310063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30750" name="Rectangle 31"/>
          <p:cNvSpPr>
            <a:spLocks noChangeArrowheads="1"/>
          </p:cNvSpPr>
          <p:nvPr/>
        </p:nvSpPr>
        <p:spPr bwMode="auto">
          <a:xfrm>
            <a:off x="3963988" y="2235200"/>
            <a:ext cx="536575" cy="319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G2</a:t>
            </a:r>
          </a:p>
        </p:txBody>
      </p:sp>
      <p:sp>
        <p:nvSpPr>
          <p:cNvPr id="30751" name="Rectangle 32"/>
          <p:cNvSpPr>
            <a:spLocks noChangeArrowheads="1"/>
          </p:cNvSpPr>
          <p:nvPr/>
        </p:nvSpPr>
        <p:spPr bwMode="auto">
          <a:xfrm>
            <a:off x="5553075" y="2243138"/>
            <a:ext cx="536575" cy="319087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G4</a:t>
            </a:r>
          </a:p>
        </p:txBody>
      </p:sp>
      <p:sp>
        <p:nvSpPr>
          <p:cNvPr id="30752" name="Text Box 34"/>
          <p:cNvSpPr txBox="1">
            <a:spLocks noChangeArrowheads="1"/>
          </p:cNvSpPr>
          <p:nvPr/>
        </p:nvSpPr>
        <p:spPr bwMode="auto">
          <a:xfrm>
            <a:off x="7688263" y="6400800"/>
            <a:ext cx="96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FAFD00"/>
                </a:solidFill>
                <a:latin typeface="Arial" pitchFamily="34" charset="0"/>
              </a:rPr>
              <a:t>22-18</a:t>
            </a:r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53" name="Text Box 40"/>
          <p:cNvSpPr txBox="1">
            <a:spLocks noChangeArrowheads="1"/>
          </p:cNvSpPr>
          <p:nvPr/>
        </p:nvSpPr>
        <p:spPr bwMode="auto">
          <a:xfrm>
            <a:off x="4213225" y="3062288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FFFFFF"/>
                </a:solidFill>
                <a:latin typeface="Arial" pitchFamily="34" charset="0"/>
              </a:rPr>
              <a:t>Bloodstream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39725" y="1533525"/>
            <a:ext cx="8699500" cy="1655763"/>
            <a:chOff x="214" y="966"/>
            <a:chExt cx="5480" cy="1043"/>
          </a:xfrm>
        </p:grpSpPr>
        <p:grpSp>
          <p:nvGrpSpPr>
            <p:cNvPr id="30755" name="Group 41"/>
            <p:cNvGrpSpPr>
              <a:grpSpLocks/>
            </p:cNvGrpSpPr>
            <p:nvPr/>
          </p:nvGrpSpPr>
          <p:grpSpPr bwMode="auto">
            <a:xfrm>
              <a:off x="214" y="972"/>
              <a:ext cx="796" cy="1037"/>
              <a:chOff x="214" y="972"/>
              <a:chExt cx="796" cy="1037"/>
            </a:xfrm>
          </p:grpSpPr>
          <p:sp>
            <p:nvSpPr>
              <p:cNvPr id="30759" name="Line 36"/>
              <p:cNvSpPr>
                <a:spLocks noChangeShapeType="1"/>
              </p:cNvSpPr>
              <p:nvPr/>
            </p:nvSpPr>
            <p:spPr bwMode="auto">
              <a:xfrm flipH="1">
                <a:off x="592" y="1388"/>
                <a:ext cx="0" cy="621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60" name="Text Box 37"/>
              <p:cNvSpPr txBox="1">
                <a:spLocks noChangeArrowheads="1"/>
              </p:cNvSpPr>
              <p:nvPr/>
            </p:nvSpPr>
            <p:spPr bwMode="auto">
              <a:xfrm>
                <a:off x="214" y="972"/>
                <a:ext cx="7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smtClean="0">
                    <a:solidFill>
                      <a:srgbClr val="FFFF00"/>
                    </a:solidFill>
                    <a:latin typeface="Arial" pitchFamily="34" charset="0"/>
                  </a:rPr>
                  <a:t>Glycerol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smtClean="0">
                    <a:solidFill>
                      <a:srgbClr val="FFFF00"/>
                    </a:solidFill>
                    <a:latin typeface="Arial" pitchFamily="34" charset="0"/>
                  </a:rPr>
                  <a:t>(adipose) </a:t>
                </a:r>
              </a:p>
            </p:txBody>
          </p:sp>
        </p:grpSp>
        <p:grpSp>
          <p:nvGrpSpPr>
            <p:cNvPr id="30756" name="Group 42"/>
            <p:cNvGrpSpPr>
              <a:grpSpLocks/>
            </p:cNvGrpSpPr>
            <p:nvPr/>
          </p:nvGrpSpPr>
          <p:grpSpPr bwMode="auto">
            <a:xfrm>
              <a:off x="4898" y="966"/>
              <a:ext cx="796" cy="1037"/>
              <a:chOff x="214" y="972"/>
              <a:chExt cx="796" cy="1037"/>
            </a:xfrm>
          </p:grpSpPr>
          <p:sp>
            <p:nvSpPr>
              <p:cNvPr id="30757" name="Line 43"/>
              <p:cNvSpPr>
                <a:spLocks noChangeShapeType="1"/>
              </p:cNvSpPr>
              <p:nvPr/>
            </p:nvSpPr>
            <p:spPr bwMode="auto">
              <a:xfrm flipH="1">
                <a:off x="592" y="1388"/>
                <a:ext cx="0" cy="621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58" name="Text Box 44"/>
              <p:cNvSpPr txBox="1">
                <a:spLocks noChangeArrowheads="1"/>
              </p:cNvSpPr>
              <p:nvPr/>
            </p:nvSpPr>
            <p:spPr bwMode="auto">
              <a:xfrm>
                <a:off x="214" y="972"/>
                <a:ext cx="7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smtClean="0">
                    <a:solidFill>
                      <a:srgbClr val="FFFF00"/>
                    </a:solidFill>
                    <a:latin typeface="Arial" pitchFamily="34" charset="0"/>
                  </a:rPr>
                  <a:t>FFA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smtClean="0">
                    <a:solidFill>
                      <a:srgbClr val="FFFF00"/>
                    </a:solidFill>
                    <a:latin typeface="Arial" pitchFamily="34" charset="0"/>
                  </a:rPr>
                  <a:t>(adipose)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09158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Line 2"/>
          <p:cNvSpPr>
            <a:spLocks noChangeShapeType="1"/>
          </p:cNvSpPr>
          <p:nvPr/>
        </p:nvSpPr>
        <p:spPr bwMode="auto">
          <a:xfrm>
            <a:off x="4360863" y="1570038"/>
            <a:ext cx="0" cy="16383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5" name="Freeform 3"/>
          <p:cNvSpPr>
            <a:spLocks/>
          </p:cNvSpPr>
          <p:nvPr/>
        </p:nvSpPr>
        <p:spPr bwMode="auto">
          <a:xfrm>
            <a:off x="14288" y="2214563"/>
            <a:ext cx="9121775" cy="1997075"/>
          </a:xfrm>
          <a:custGeom>
            <a:avLst/>
            <a:gdLst>
              <a:gd name="T0" fmla="*/ 304 w 5746"/>
              <a:gd name="T1" fmla="*/ 1141 h 1258"/>
              <a:gd name="T2" fmla="*/ 433 w 5746"/>
              <a:gd name="T3" fmla="*/ 918 h 1258"/>
              <a:gd name="T4" fmla="*/ 654 w 5746"/>
              <a:gd name="T5" fmla="*/ 713 h 1258"/>
              <a:gd name="T6" fmla="*/ 930 w 5746"/>
              <a:gd name="T7" fmla="*/ 532 h 1258"/>
              <a:gd name="T8" fmla="*/ 1280 w 5746"/>
              <a:gd name="T9" fmla="*/ 382 h 1258"/>
              <a:gd name="T10" fmla="*/ 1685 w 5746"/>
              <a:gd name="T11" fmla="*/ 262 h 1258"/>
              <a:gd name="T12" fmla="*/ 2136 w 5746"/>
              <a:gd name="T13" fmla="*/ 177 h 1258"/>
              <a:gd name="T14" fmla="*/ 2624 w 5746"/>
              <a:gd name="T15" fmla="*/ 135 h 1258"/>
              <a:gd name="T16" fmla="*/ 3121 w 5746"/>
              <a:gd name="T17" fmla="*/ 135 h 1258"/>
              <a:gd name="T18" fmla="*/ 3609 w 5746"/>
              <a:gd name="T19" fmla="*/ 181 h 1258"/>
              <a:gd name="T20" fmla="*/ 4060 w 5746"/>
              <a:gd name="T21" fmla="*/ 266 h 1258"/>
              <a:gd name="T22" fmla="*/ 4465 w 5746"/>
              <a:gd name="T23" fmla="*/ 386 h 1258"/>
              <a:gd name="T24" fmla="*/ 4815 w 5746"/>
              <a:gd name="T25" fmla="*/ 536 h 1258"/>
              <a:gd name="T26" fmla="*/ 5101 w 5746"/>
              <a:gd name="T27" fmla="*/ 713 h 1258"/>
              <a:gd name="T28" fmla="*/ 5312 w 5746"/>
              <a:gd name="T29" fmla="*/ 918 h 1258"/>
              <a:gd name="T30" fmla="*/ 5441 w 5746"/>
              <a:gd name="T31" fmla="*/ 1141 h 1258"/>
              <a:gd name="T32" fmla="*/ 5745 w 5746"/>
              <a:gd name="T33" fmla="*/ 1245 h 1258"/>
              <a:gd name="T34" fmla="*/ 5653 w 5746"/>
              <a:gd name="T35" fmla="*/ 991 h 1258"/>
              <a:gd name="T36" fmla="*/ 5460 w 5746"/>
              <a:gd name="T37" fmla="*/ 756 h 1258"/>
              <a:gd name="T38" fmla="*/ 5183 w 5746"/>
              <a:gd name="T39" fmla="*/ 544 h 1258"/>
              <a:gd name="T40" fmla="*/ 4834 w 5746"/>
              <a:gd name="T41" fmla="*/ 359 h 1258"/>
              <a:gd name="T42" fmla="*/ 4419 w 5746"/>
              <a:gd name="T43" fmla="*/ 208 h 1258"/>
              <a:gd name="T44" fmla="*/ 3941 w 5746"/>
              <a:gd name="T45" fmla="*/ 96 h 1258"/>
              <a:gd name="T46" fmla="*/ 3425 w 5746"/>
              <a:gd name="T47" fmla="*/ 23 h 1258"/>
              <a:gd name="T48" fmla="*/ 2873 w 5746"/>
              <a:gd name="T49" fmla="*/ 0 h 1258"/>
              <a:gd name="T50" fmla="*/ 2320 w 5746"/>
              <a:gd name="T51" fmla="*/ 23 h 1258"/>
              <a:gd name="T52" fmla="*/ 1805 w 5746"/>
              <a:gd name="T53" fmla="*/ 96 h 1258"/>
              <a:gd name="T54" fmla="*/ 1326 w 5746"/>
              <a:gd name="T55" fmla="*/ 208 h 1258"/>
              <a:gd name="T56" fmla="*/ 912 w 5746"/>
              <a:gd name="T57" fmla="*/ 359 h 1258"/>
              <a:gd name="T58" fmla="*/ 553 w 5746"/>
              <a:gd name="T59" fmla="*/ 544 h 1258"/>
              <a:gd name="T60" fmla="*/ 276 w 5746"/>
              <a:gd name="T61" fmla="*/ 756 h 1258"/>
              <a:gd name="T62" fmla="*/ 92 w 5746"/>
              <a:gd name="T63" fmla="*/ 991 h 1258"/>
              <a:gd name="T64" fmla="*/ 0 w 5746"/>
              <a:gd name="T65" fmla="*/ 1245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46" h="1258">
                <a:moveTo>
                  <a:pt x="276" y="1257"/>
                </a:moveTo>
                <a:lnTo>
                  <a:pt x="304" y="1141"/>
                </a:lnTo>
                <a:lnTo>
                  <a:pt x="359" y="1026"/>
                </a:lnTo>
                <a:lnTo>
                  <a:pt x="433" y="918"/>
                </a:lnTo>
                <a:lnTo>
                  <a:pt x="534" y="814"/>
                </a:lnTo>
                <a:lnTo>
                  <a:pt x="654" y="713"/>
                </a:lnTo>
                <a:lnTo>
                  <a:pt x="783" y="621"/>
                </a:lnTo>
                <a:lnTo>
                  <a:pt x="930" y="532"/>
                </a:lnTo>
                <a:lnTo>
                  <a:pt x="1105" y="455"/>
                </a:lnTo>
                <a:lnTo>
                  <a:pt x="1280" y="382"/>
                </a:lnTo>
                <a:lnTo>
                  <a:pt x="1482" y="316"/>
                </a:lnTo>
                <a:lnTo>
                  <a:pt x="1685" y="262"/>
                </a:lnTo>
                <a:lnTo>
                  <a:pt x="1906" y="216"/>
                </a:lnTo>
                <a:lnTo>
                  <a:pt x="2136" y="177"/>
                </a:lnTo>
                <a:lnTo>
                  <a:pt x="2375" y="154"/>
                </a:lnTo>
                <a:lnTo>
                  <a:pt x="2624" y="135"/>
                </a:lnTo>
                <a:lnTo>
                  <a:pt x="2873" y="131"/>
                </a:lnTo>
                <a:lnTo>
                  <a:pt x="3121" y="135"/>
                </a:lnTo>
                <a:lnTo>
                  <a:pt x="3370" y="154"/>
                </a:lnTo>
                <a:lnTo>
                  <a:pt x="3609" y="181"/>
                </a:lnTo>
                <a:lnTo>
                  <a:pt x="3839" y="216"/>
                </a:lnTo>
                <a:lnTo>
                  <a:pt x="4060" y="266"/>
                </a:lnTo>
                <a:lnTo>
                  <a:pt x="4263" y="320"/>
                </a:lnTo>
                <a:lnTo>
                  <a:pt x="4465" y="386"/>
                </a:lnTo>
                <a:lnTo>
                  <a:pt x="4640" y="455"/>
                </a:lnTo>
                <a:lnTo>
                  <a:pt x="4815" y="536"/>
                </a:lnTo>
                <a:lnTo>
                  <a:pt x="4962" y="621"/>
                </a:lnTo>
                <a:lnTo>
                  <a:pt x="5101" y="713"/>
                </a:lnTo>
                <a:lnTo>
                  <a:pt x="5211" y="814"/>
                </a:lnTo>
                <a:lnTo>
                  <a:pt x="5312" y="918"/>
                </a:lnTo>
                <a:lnTo>
                  <a:pt x="5386" y="1026"/>
                </a:lnTo>
                <a:lnTo>
                  <a:pt x="5441" y="1141"/>
                </a:lnTo>
                <a:lnTo>
                  <a:pt x="5469" y="1257"/>
                </a:lnTo>
                <a:lnTo>
                  <a:pt x="5745" y="1245"/>
                </a:lnTo>
                <a:lnTo>
                  <a:pt x="5708" y="1114"/>
                </a:lnTo>
                <a:lnTo>
                  <a:pt x="5653" y="991"/>
                </a:lnTo>
                <a:lnTo>
                  <a:pt x="5570" y="871"/>
                </a:lnTo>
                <a:lnTo>
                  <a:pt x="5460" y="756"/>
                </a:lnTo>
                <a:lnTo>
                  <a:pt x="5331" y="644"/>
                </a:lnTo>
                <a:lnTo>
                  <a:pt x="5183" y="544"/>
                </a:lnTo>
                <a:lnTo>
                  <a:pt x="5018" y="447"/>
                </a:lnTo>
                <a:lnTo>
                  <a:pt x="4834" y="359"/>
                </a:lnTo>
                <a:lnTo>
                  <a:pt x="4631" y="281"/>
                </a:lnTo>
                <a:lnTo>
                  <a:pt x="4419" y="208"/>
                </a:lnTo>
                <a:lnTo>
                  <a:pt x="4189" y="146"/>
                </a:lnTo>
                <a:lnTo>
                  <a:pt x="3941" y="96"/>
                </a:lnTo>
                <a:lnTo>
                  <a:pt x="3692" y="54"/>
                </a:lnTo>
                <a:lnTo>
                  <a:pt x="3425" y="23"/>
                </a:lnTo>
                <a:lnTo>
                  <a:pt x="3149" y="8"/>
                </a:lnTo>
                <a:lnTo>
                  <a:pt x="2873" y="0"/>
                </a:lnTo>
                <a:lnTo>
                  <a:pt x="2596" y="8"/>
                </a:lnTo>
                <a:lnTo>
                  <a:pt x="2320" y="23"/>
                </a:lnTo>
                <a:lnTo>
                  <a:pt x="2053" y="54"/>
                </a:lnTo>
                <a:lnTo>
                  <a:pt x="1805" y="96"/>
                </a:lnTo>
                <a:lnTo>
                  <a:pt x="1556" y="146"/>
                </a:lnTo>
                <a:lnTo>
                  <a:pt x="1326" y="208"/>
                </a:lnTo>
                <a:lnTo>
                  <a:pt x="1114" y="281"/>
                </a:lnTo>
                <a:lnTo>
                  <a:pt x="912" y="359"/>
                </a:lnTo>
                <a:lnTo>
                  <a:pt x="728" y="447"/>
                </a:lnTo>
                <a:lnTo>
                  <a:pt x="553" y="544"/>
                </a:lnTo>
                <a:lnTo>
                  <a:pt x="405" y="644"/>
                </a:lnTo>
                <a:lnTo>
                  <a:pt x="276" y="756"/>
                </a:lnTo>
                <a:lnTo>
                  <a:pt x="175" y="871"/>
                </a:lnTo>
                <a:lnTo>
                  <a:pt x="92" y="991"/>
                </a:lnTo>
                <a:lnTo>
                  <a:pt x="37" y="1114"/>
                </a:lnTo>
                <a:lnTo>
                  <a:pt x="0" y="1245"/>
                </a:lnTo>
                <a:lnTo>
                  <a:pt x="276" y="1257"/>
                </a:lnTo>
              </a:path>
            </a:pathLst>
          </a:custGeom>
          <a:solidFill>
            <a:srgbClr val="00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8036" name="AutoShape 4"/>
          <p:cNvSpPr>
            <a:spLocks noChangeArrowheads="1"/>
          </p:cNvSpPr>
          <p:nvPr/>
        </p:nvSpPr>
        <p:spPr bwMode="auto">
          <a:xfrm rot="10740000" flipH="1" flipV="1">
            <a:off x="4022725" y="1989138"/>
            <a:ext cx="601663" cy="1035050"/>
          </a:xfrm>
          <a:custGeom>
            <a:avLst/>
            <a:gdLst>
              <a:gd name="G0" fmla="+- 3538 0 0"/>
              <a:gd name="G1" fmla="+- 21600 0 3538"/>
              <a:gd name="G2" fmla="*/ 3538 1 2"/>
              <a:gd name="G3" fmla="+- 21600 0 G2"/>
              <a:gd name="G4" fmla="+/ 3538 21600 2"/>
              <a:gd name="G5" fmla="+/ G1 0 2"/>
              <a:gd name="G6" fmla="*/ 21600 21600 3538"/>
              <a:gd name="G7" fmla="*/ G6 1 2"/>
              <a:gd name="G8" fmla="+- 21600 0 G7"/>
              <a:gd name="G9" fmla="*/ 21600 1 2"/>
              <a:gd name="G10" fmla="+- 3538 0 G9"/>
              <a:gd name="G11" fmla="?: G10 G8 0"/>
              <a:gd name="G12" fmla="?: G10 G7 21600"/>
              <a:gd name="T0" fmla="*/ 19831 w 21600"/>
              <a:gd name="T1" fmla="*/ 10800 h 21600"/>
              <a:gd name="T2" fmla="*/ 10800 w 21600"/>
              <a:gd name="T3" fmla="*/ 21600 h 21600"/>
              <a:gd name="T4" fmla="*/ 1769 w 21600"/>
              <a:gd name="T5" fmla="*/ 10800 h 21600"/>
              <a:gd name="T6" fmla="*/ 10800 w 21600"/>
              <a:gd name="T7" fmla="*/ 0 h 21600"/>
              <a:gd name="T8" fmla="*/ 3569 w 21600"/>
              <a:gd name="T9" fmla="*/ 3569 h 21600"/>
              <a:gd name="T10" fmla="*/ 18031 w 21600"/>
              <a:gd name="T11" fmla="*/ 180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38" y="21600"/>
                </a:lnTo>
                <a:lnTo>
                  <a:pt x="18062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0066">
                  <a:gamma/>
                  <a:shade val="0"/>
                  <a:invGamma/>
                </a:srgbClr>
              </a:gs>
              <a:gs pos="50000">
                <a:srgbClr val="FF0066"/>
              </a:gs>
              <a:gs pos="100000">
                <a:srgbClr val="FF0066">
                  <a:gamma/>
                  <a:shade val="0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3794125" y="1112838"/>
            <a:ext cx="1228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Glucose</a:t>
            </a:r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3846513" y="3290888"/>
            <a:ext cx="1228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Glucose</a:t>
            </a:r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3759200" y="2259013"/>
            <a:ext cx="11541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FF99FF"/>
                </a:solidFill>
                <a:latin typeface="Arial" pitchFamily="34" charset="0"/>
              </a:rPr>
              <a:t>GLUT2*</a:t>
            </a:r>
          </a:p>
        </p:txBody>
      </p:sp>
      <p:sp>
        <p:nvSpPr>
          <p:cNvPr id="428040" name="Line 8"/>
          <p:cNvSpPr>
            <a:spLocks noChangeShapeType="1"/>
          </p:cNvSpPr>
          <p:nvPr/>
        </p:nvSpPr>
        <p:spPr bwMode="auto">
          <a:xfrm flipH="1" flipV="1">
            <a:off x="4348163" y="3752850"/>
            <a:ext cx="0" cy="6858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1" name="Line 9"/>
          <p:cNvSpPr>
            <a:spLocks noChangeShapeType="1"/>
          </p:cNvSpPr>
          <p:nvPr/>
        </p:nvSpPr>
        <p:spPr bwMode="auto">
          <a:xfrm rot="5400000" flipH="1" flipV="1">
            <a:off x="3346450" y="4251325"/>
            <a:ext cx="0" cy="6858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2085975" y="4795838"/>
            <a:ext cx="12001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PEPCK*</a:t>
            </a:r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482600" y="4383088"/>
            <a:ext cx="13065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Pyruvate</a:t>
            </a:r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7348538" y="5637213"/>
            <a:ext cx="13954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Glycogen</a:t>
            </a:r>
          </a:p>
        </p:txBody>
      </p:sp>
      <p:sp>
        <p:nvSpPr>
          <p:cNvPr id="428045" name="Line 13"/>
          <p:cNvSpPr>
            <a:spLocks noChangeShapeType="1"/>
          </p:cNvSpPr>
          <p:nvPr/>
        </p:nvSpPr>
        <p:spPr bwMode="auto">
          <a:xfrm flipH="1">
            <a:off x="4991100" y="5868988"/>
            <a:ext cx="2205038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3919538" y="5640388"/>
            <a:ext cx="8842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G-1-P</a:t>
            </a:r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5138738" y="5332413"/>
            <a:ext cx="21034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Phosphorylase</a:t>
            </a:r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2454275" y="0"/>
            <a:ext cx="478948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Hepatic Glucose Output</a:t>
            </a:r>
          </a:p>
        </p:txBody>
      </p:sp>
      <p:sp>
        <p:nvSpPr>
          <p:cNvPr id="428049" name="Rectangle 17"/>
          <p:cNvSpPr>
            <a:spLocks noChangeArrowheads="1"/>
          </p:cNvSpPr>
          <p:nvPr/>
        </p:nvSpPr>
        <p:spPr bwMode="auto">
          <a:xfrm>
            <a:off x="3881438" y="4381500"/>
            <a:ext cx="8842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G-6-P</a:t>
            </a:r>
          </a:p>
        </p:txBody>
      </p:sp>
      <p:sp>
        <p:nvSpPr>
          <p:cNvPr id="428050" name="Line 18"/>
          <p:cNvSpPr>
            <a:spLocks noChangeShapeType="1"/>
          </p:cNvSpPr>
          <p:nvPr/>
        </p:nvSpPr>
        <p:spPr bwMode="auto">
          <a:xfrm flipH="1" flipV="1">
            <a:off x="4373563" y="4826000"/>
            <a:ext cx="0" cy="6858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4572000" y="3881438"/>
            <a:ext cx="12620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G6Pase*</a:t>
            </a:r>
          </a:p>
        </p:txBody>
      </p:sp>
      <p:sp>
        <p:nvSpPr>
          <p:cNvPr id="428052" name="Line 20"/>
          <p:cNvSpPr>
            <a:spLocks noChangeShapeType="1"/>
          </p:cNvSpPr>
          <p:nvPr/>
        </p:nvSpPr>
        <p:spPr bwMode="auto">
          <a:xfrm rot="5400000" flipH="1" flipV="1">
            <a:off x="2395538" y="4259263"/>
            <a:ext cx="0" cy="6858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Text Box 21"/>
          <p:cNvSpPr txBox="1">
            <a:spLocks noChangeArrowheads="1"/>
          </p:cNvSpPr>
          <p:nvPr/>
        </p:nvSpPr>
        <p:spPr bwMode="auto">
          <a:xfrm>
            <a:off x="838200" y="6276975"/>
            <a:ext cx="2801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u="sng">
                <a:solidFill>
                  <a:srgbClr val="FF6600"/>
                </a:solidFill>
                <a:latin typeface="Arial" pitchFamily="34" charset="0"/>
              </a:rPr>
              <a:t>Gluconeogenesis</a:t>
            </a:r>
          </a:p>
        </p:txBody>
      </p:sp>
      <p:sp>
        <p:nvSpPr>
          <p:cNvPr id="428054" name="Text Box 22"/>
          <p:cNvSpPr txBox="1">
            <a:spLocks noChangeArrowheads="1"/>
          </p:cNvSpPr>
          <p:nvPr/>
        </p:nvSpPr>
        <p:spPr bwMode="auto">
          <a:xfrm>
            <a:off x="5503863" y="6276975"/>
            <a:ext cx="250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u="sng">
                <a:solidFill>
                  <a:srgbClr val="FF6600"/>
                </a:solidFill>
                <a:latin typeface="Arial" pitchFamily="34" charset="0"/>
              </a:rPr>
              <a:t>Glycogenolysis</a:t>
            </a:r>
          </a:p>
        </p:txBody>
      </p:sp>
      <p:grpSp>
        <p:nvGrpSpPr>
          <p:cNvPr id="428055" name="Group 23"/>
          <p:cNvGrpSpPr>
            <a:grpSpLocks/>
          </p:cNvGrpSpPr>
          <p:nvPr/>
        </p:nvGrpSpPr>
        <p:grpSpPr bwMode="auto">
          <a:xfrm>
            <a:off x="6138863" y="4464050"/>
            <a:ext cx="993775" cy="906463"/>
            <a:chOff x="4160" y="2300"/>
            <a:chExt cx="627" cy="571"/>
          </a:xfrm>
        </p:grpSpPr>
        <p:sp>
          <p:nvSpPr>
            <p:cNvPr id="428056" name="Rectangle 24"/>
            <p:cNvSpPr>
              <a:spLocks noChangeArrowheads="1"/>
            </p:cNvSpPr>
            <p:nvPr/>
          </p:nvSpPr>
          <p:spPr bwMode="auto">
            <a:xfrm>
              <a:off x="4211" y="2300"/>
              <a:ext cx="5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cAMP</a:t>
              </a:r>
            </a:p>
          </p:txBody>
        </p:sp>
        <p:sp>
          <p:nvSpPr>
            <p:cNvPr id="428057" name="Line 25"/>
            <p:cNvSpPr>
              <a:spLocks noChangeShapeType="1"/>
            </p:cNvSpPr>
            <p:nvPr/>
          </p:nvSpPr>
          <p:spPr bwMode="auto">
            <a:xfrm flipH="1">
              <a:off x="4196" y="2310"/>
              <a:ext cx="0" cy="216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58" name="Line 26"/>
            <p:cNvSpPr>
              <a:spLocks noChangeShapeType="1"/>
            </p:cNvSpPr>
            <p:nvPr/>
          </p:nvSpPr>
          <p:spPr bwMode="auto">
            <a:xfrm flipH="1">
              <a:off x="4160" y="2633"/>
              <a:ext cx="238" cy="238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393700" y="1293813"/>
            <a:ext cx="22669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>
                <a:solidFill>
                  <a:srgbClr val="FF99FF"/>
                </a:solidFill>
                <a:latin typeface="Arial" pitchFamily="34" charset="0"/>
              </a:rPr>
              <a:t>*present in liver,</a:t>
            </a:r>
          </a:p>
          <a:p>
            <a:pPr algn="ctr"/>
            <a:r>
              <a:rPr lang="en-US" altLang="en-US">
                <a:solidFill>
                  <a:srgbClr val="FF99FF"/>
                </a:solidFill>
                <a:latin typeface="Arial" pitchFamily="34" charset="0"/>
              </a:rPr>
              <a:t>not SK. muscle</a:t>
            </a:r>
          </a:p>
        </p:txBody>
      </p:sp>
      <p:sp>
        <p:nvSpPr>
          <p:cNvPr id="428060" name="Text Box 28"/>
          <p:cNvSpPr txBox="1">
            <a:spLocks noChangeArrowheads="1"/>
          </p:cNvSpPr>
          <p:nvPr/>
        </p:nvSpPr>
        <p:spPr bwMode="auto">
          <a:xfrm>
            <a:off x="8213725" y="6234113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FF00"/>
                </a:solidFill>
                <a:latin typeface="Arial" pitchFamily="34" charset="0"/>
              </a:rPr>
              <a:t>23-2b</a:t>
            </a:r>
          </a:p>
        </p:txBody>
      </p:sp>
    </p:spTree>
    <p:extLst>
      <p:ext uri="{BB962C8B-B14F-4D97-AF65-F5344CB8AC3E}">
        <p14:creationId xmlns:p14="http://schemas.microsoft.com/office/powerpoint/2010/main" val="26248552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hepatic glucose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Activate glycogen </a:t>
            </a:r>
            <a:r>
              <a:rPr lang="en-US" dirty="0" err="1" smtClean="0"/>
              <a:t>phosphorylase</a:t>
            </a:r>
            <a:r>
              <a:rPr lang="en-US" dirty="0" smtClean="0"/>
              <a:t> (</a:t>
            </a:r>
            <a:r>
              <a:rPr lang="en-US" dirty="0" err="1" smtClean="0"/>
              <a:t>cAMP</a:t>
            </a:r>
            <a:r>
              <a:rPr lang="en-US" dirty="0" smtClean="0"/>
              <a:t>-PKA)</a:t>
            </a:r>
          </a:p>
          <a:p>
            <a:r>
              <a:rPr lang="en-US" dirty="0" smtClean="0"/>
              <a:t>Stimulate transcription of gluconeogenesis enzymes (PEPCK, G6Pase) via PGC-1</a:t>
            </a:r>
            <a:r>
              <a:rPr lang="el-GR" dirty="0" smtClean="0"/>
              <a:t>α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7167" y="1524000"/>
            <a:ext cx="130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glucagon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9255" y="2133600"/>
            <a:ext cx="450512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1800" y="263637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cAMP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40549" y="3153912"/>
            <a:ext cx="46036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24367" y="3763512"/>
            <a:ext cx="1219200" cy="7322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PKA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21229" y="5195455"/>
            <a:ext cx="11223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33600" y="45720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" y="48006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Phosphorylase</a:t>
            </a:r>
            <a:r>
              <a:rPr lang="en-US" sz="2000" b="1" dirty="0" smtClean="0"/>
              <a:t> B</a:t>
            </a:r>
            <a:endParaRPr lang="en-US" sz="20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02672" y="551862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26372" y="47912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Phosphorylase</a:t>
            </a:r>
            <a:r>
              <a:rPr lang="en-US" sz="2000" b="1" dirty="0" smtClean="0"/>
              <a:t> A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00108" y="6096000"/>
            <a:ext cx="2805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Glygocen</a:t>
            </a:r>
            <a:r>
              <a:rPr lang="en-US" sz="2400" dirty="0" smtClean="0"/>
              <a:t> breakdown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96012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PGC-1</a:t>
            </a:r>
            <a:r>
              <a:rPr lang="el-GR" sz="3600" dirty="0" smtClean="0"/>
              <a:t>α</a:t>
            </a:r>
            <a:r>
              <a:rPr lang="en-US" sz="3600" dirty="0" smtClean="0"/>
              <a:t> is a CREB-regulated TF that indirectly activates G6Pase and PEPCK transcription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838200" y="2971800"/>
            <a:ext cx="2057767" cy="7322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PGC-1</a:t>
            </a:r>
            <a:r>
              <a:rPr lang="el-GR" sz="2800" b="1" dirty="0" smtClean="0"/>
              <a:t>α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4" y="3741532"/>
            <a:ext cx="4419596" cy="657284"/>
            <a:chOff x="2549238" y="5760834"/>
            <a:chExt cx="2895598" cy="65728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4092538" y="5760834"/>
              <a:ext cx="0" cy="428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063836" y="6217227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073236" y="6037118"/>
              <a:ext cx="1181100" cy="381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FOXO1</a:t>
              </a:r>
              <a:endParaRPr lang="en-US" b="1" dirty="0"/>
            </a:p>
          </p:txBody>
        </p:sp>
        <p:cxnSp>
          <p:nvCxnSpPr>
            <p:cNvPr id="9" name="Straight Connector 8"/>
            <p:cNvCxnSpPr>
              <a:stCxn id="8" idx="1"/>
            </p:cNvCxnSpPr>
            <p:nvPr/>
          </p:nvCxnSpPr>
          <p:spPr>
            <a:xfrm flipH="1" flipV="1">
              <a:off x="2549238" y="6217228"/>
              <a:ext cx="1523999" cy="103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092538" y="5760834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/>
          <p:cNvSpPr/>
          <p:nvPr/>
        </p:nvSpPr>
        <p:spPr>
          <a:xfrm>
            <a:off x="4706171" y="3505200"/>
            <a:ext cx="2057767" cy="7322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PGC-1</a:t>
            </a:r>
            <a:r>
              <a:rPr lang="el-GR" sz="2800" b="1" dirty="0" smtClean="0"/>
              <a:t>α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52889" y="3452572"/>
            <a:ext cx="1595312" cy="503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648201" y="1933516"/>
            <a:ext cx="4038596" cy="657284"/>
            <a:chOff x="2798859" y="5760834"/>
            <a:chExt cx="2645977" cy="657284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4092538" y="5760834"/>
              <a:ext cx="0" cy="428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63836" y="6217227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73236" y="6037118"/>
              <a:ext cx="1181100" cy="381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PGC-1</a:t>
              </a:r>
              <a:r>
                <a:rPr lang="el-GR" b="1" dirty="0" smtClean="0"/>
                <a:t>α</a:t>
              </a:r>
              <a:endParaRPr lang="en-US" b="1" dirty="0"/>
            </a:p>
          </p:txBody>
        </p:sp>
        <p:cxnSp>
          <p:nvCxnSpPr>
            <p:cNvPr id="20" name="Straight Connector 19"/>
            <p:cNvCxnSpPr>
              <a:stCxn id="19" idx="1"/>
            </p:cNvCxnSpPr>
            <p:nvPr/>
          </p:nvCxnSpPr>
          <p:spPr>
            <a:xfrm flipH="1" flipV="1">
              <a:off x="2798859" y="6218034"/>
              <a:ext cx="1274377" cy="95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092538" y="5760834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4800600" y="1658428"/>
            <a:ext cx="1676400" cy="73228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CREB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81767" y="1943816"/>
            <a:ext cx="90679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905379" y="2611582"/>
            <a:ext cx="1583184" cy="5126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905379" y="1752600"/>
            <a:ext cx="295021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86579" y="1857316"/>
            <a:ext cx="295021" cy="3048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52400" y="1676400"/>
            <a:ext cx="130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glucagon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24000" y="1907232"/>
            <a:ext cx="12088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67000" y="202677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cAMP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914400" y="4779818"/>
            <a:ext cx="2057767" cy="73228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FOXO1</a:t>
            </a:r>
            <a:endParaRPr lang="en-US" b="1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981579" y="4419600"/>
            <a:ext cx="1583184" cy="5126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4800601" y="5819716"/>
            <a:ext cx="4038596" cy="657284"/>
            <a:chOff x="2798859" y="5760834"/>
            <a:chExt cx="2645977" cy="657284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4092538" y="5760834"/>
              <a:ext cx="0" cy="428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063836" y="6217227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073236" y="6037118"/>
              <a:ext cx="1181100" cy="381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PEPCK, G6Pase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45" idx="1"/>
            </p:cNvCxnSpPr>
            <p:nvPr/>
          </p:nvCxnSpPr>
          <p:spPr>
            <a:xfrm flipH="1" flipV="1">
              <a:off x="2798859" y="6218034"/>
              <a:ext cx="1274377" cy="95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092538" y="5760834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4953000" y="5544628"/>
            <a:ext cx="1676400" cy="73228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FOXO1</a:t>
            </a:r>
            <a:endParaRPr lang="en-US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129088" y="5334000"/>
            <a:ext cx="1595312" cy="503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7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40" grpId="0" animBg="1"/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>
            <a:off x="8458200" y="1913963"/>
            <a:ext cx="0" cy="1668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229600" y="1908858"/>
            <a:ext cx="0" cy="1668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Insulin acts in the liver to </a:t>
            </a:r>
            <a:r>
              <a:rPr lang="en-US" sz="3600" dirty="0" smtClean="0"/>
              <a:t>increase </a:t>
            </a:r>
            <a:r>
              <a:rPr lang="en-US" sz="3600" dirty="0"/>
              <a:t>glycogen </a:t>
            </a:r>
            <a:r>
              <a:rPr lang="en-US" sz="3600" dirty="0" smtClean="0"/>
              <a:t>storage and decrease hepatic glucose output</a:t>
            </a:r>
            <a:endParaRPr lang="en-US" sz="3600" dirty="0"/>
          </a:p>
        </p:txBody>
      </p:sp>
      <p:sp>
        <p:nvSpPr>
          <p:cNvPr id="20" name="Freeform 19"/>
          <p:cNvSpPr/>
          <p:nvPr/>
        </p:nvSpPr>
        <p:spPr>
          <a:xfrm>
            <a:off x="148701" y="2663835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48701" y="2345564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22753" y="175074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IR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4284677" y="1545241"/>
            <a:ext cx="369888" cy="4110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2297" y="112851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  <a:endParaRPr lang="en-US" dirty="0"/>
          </a:p>
        </p:txBody>
      </p:sp>
      <p:sp>
        <p:nvSpPr>
          <p:cNvPr id="55" name="Flowchart: Stored Data 54"/>
          <p:cNvSpPr/>
          <p:nvPr/>
        </p:nvSpPr>
        <p:spPr>
          <a:xfrm>
            <a:off x="4810919" y="2819400"/>
            <a:ext cx="523081" cy="354087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4" name="Oval 53"/>
          <p:cNvSpPr/>
          <p:nvPr/>
        </p:nvSpPr>
        <p:spPr>
          <a:xfrm>
            <a:off x="5029200" y="2699508"/>
            <a:ext cx="9144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PI3K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477000" y="2537043"/>
            <a:ext cx="57099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PIP</a:t>
            </a:r>
            <a:r>
              <a:rPr lang="en-US" b="1" baseline="-25000" dirty="0" smtClean="0"/>
              <a:t>3</a:t>
            </a:r>
            <a:endParaRPr lang="en-US" b="1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019800" y="2904596"/>
            <a:ext cx="376518" cy="94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783887" y="2972849"/>
            <a:ext cx="2141" cy="5945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340083" y="3623967"/>
            <a:ext cx="889748" cy="4572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Akt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Flowchart: Connector 64"/>
          <p:cNvSpPr/>
          <p:nvPr/>
        </p:nvSpPr>
        <p:spPr>
          <a:xfrm>
            <a:off x="6992775" y="357691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302058" y="3142337"/>
            <a:ext cx="546542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Magnetic Disk 69"/>
          <p:cNvSpPr/>
          <p:nvPr/>
        </p:nvSpPr>
        <p:spPr>
          <a:xfrm>
            <a:off x="8018929" y="2193037"/>
            <a:ext cx="685800" cy="1090945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GLUT4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887776" y="1493135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glucose</a:t>
            </a:r>
            <a:endParaRPr lang="en-US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114800" y="1497845"/>
            <a:ext cx="715962" cy="1746250"/>
            <a:chOff x="3759" y="541"/>
            <a:chExt cx="451" cy="1179"/>
          </a:xfrm>
          <a:solidFill>
            <a:schemeClr val="accent6"/>
          </a:solidFill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872" y="877"/>
              <a:ext cx="104" cy="843"/>
              <a:chOff x="3872" y="877"/>
              <a:chExt cx="104" cy="843"/>
            </a:xfrm>
            <a:grpFill/>
          </p:grpSpPr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387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3879" y="877"/>
                <a:ext cx="96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87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4002" y="877"/>
              <a:ext cx="104" cy="843"/>
              <a:chOff x="4002" y="877"/>
              <a:chExt cx="104" cy="843"/>
            </a:xfrm>
            <a:grpFill/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400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4007" y="877"/>
                <a:ext cx="98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400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759" y="541"/>
              <a:ext cx="78" cy="564"/>
              <a:chOff x="3759" y="541"/>
              <a:chExt cx="78" cy="564"/>
            </a:xfrm>
            <a:grpFill/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759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3765" y="541"/>
                <a:ext cx="71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auto">
              <a:xfrm>
                <a:off x="3759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4132" y="541"/>
              <a:ext cx="78" cy="564"/>
              <a:chOff x="4132" y="541"/>
              <a:chExt cx="78" cy="564"/>
            </a:xfrm>
            <a:grpFill/>
          </p:grpSpPr>
          <p:sp>
            <p:nvSpPr>
              <p:cNvPr id="8" name="Rectangle 19"/>
              <p:cNvSpPr>
                <a:spLocks noChangeArrowheads="1"/>
              </p:cNvSpPr>
              <p:nvPr/>
            </p:nvSpPr>
            <p:spPr bwMode="auto">
              <a:xfrm>
                <a:off x="4132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20"/>
              <p:cNvSpPr>
                <a:spLocks noChangeArrowheads="1"/>
              </p:cNvSpPr>
              <p:nvPr/>
            </p:nvSpPr>
            <p:spPr bwMode="auto">
              <a:xfrm>
                <a:off x="4139" y="541"/>
                <a:ext cx="70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auto">
              <a:xfrm>
                <a:off x="4132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" name="Flowchart: Connector 24"/>
          <p:cNvSpPr/>
          <p:nvPr/>
        </p:nvSpPr>
        <p:spPr>
          <a:xfrm>
            <a:off x="4104183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6" name="Flowchart: Connector 25"/>
          <p:cNvSpPr/>
          <p:nvPr/>
        </p:nvSpPr>
        <p:spPr>
          <a:xfrm>
            <a:off x="4550731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744526" y="3581400"/>
            <a:ext cx="117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Glucose uptake</a:t>
            </a:r>
            <a:endParaRPr lang="en-US" b="1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6019800" y="4122331"/>
            <a:ext cx="376518" cy="4496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108318" y="4552204"/>
            <a:ext cx="1030941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GSK3</a:t>
            </a:r>
            <a:endParaRPr lang="en-US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943600" y="5062908"/>
            <a:ext cx="276341" cy="4496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943600" y="5538896"/>
            <a:ext cx="1506071" cy="65700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Glycogen synthase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472083" y="6064624"/>
            <a:ext cx="157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Glycogen storage</a:t>
            </a:r>
            <a:endParaRPr lang="en-US" sz="2000" b="1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309902" y="6195903"/>
            <a:ext cx="538698" cy="2492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943600" y="4501590"/>
            <a:ext cx="195659" cy="1424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122111" y="5451116"/>
            <a:ext cx="195659" cy="1229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842525" y="3352800"/>
            <a:ext cx="498736" cy="1524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342183" y="5017677"/>
            <a:ext cx="9144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PP1</a:t>
            </a:r>
            <a:endParaRPr lang="en-US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305300" y="5512577"/>
            <a:ext cx="1433945" cy="3548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6059" y="4358462"/>
            <a:ext cx="2141" cy="15851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048000" y="3729318"/>
            <a:ext cx="2948624" cy="1326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048000" y="3595174"/>
            <a:ext cx="0" cy="2772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600200" y="3505200"/>
            <a:ext cx="12954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FOXO1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0" y="415209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gluconeogenesis</a:t>
            </a:r>
            <a:endParaRPr lang="en-US" sz="2000" b="1" dirty="0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990600" y="3751937"/>
            <a:ext cx="457200" cy="4001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90800" y="5340422"/>
            <a:ext cx="0" cy="2772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590800" y="5479048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6200" y="5151031"/>
            <a:ext cx="2286000" cy="65700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Glycogen </a:t>
            </a:r>
            <a:r>
              <a:rPr lang="en-US" b="1" dirty="0" err="1" smtClean="0"/>
              <a:t>phosphorylase</a:t>
            </a:r>
            <a:endParaRPr lang="en-US" b="1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447800" y="5924443"/>
            <a:ext cx="381000" cy="4941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4800" y="6381690"/>
            <a:ext cx="312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Glycogen breakdown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465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6" grpId="0"/>
      <p:bldP spid="77" grpId="0"/>
      <p:bldP spid="80" grpId="0" animBg="1"/>
      <p:bldP spid="83" grpId="0" animBg="1"/>
      <p:bldP spid="84" grpId="0"/>
      <p:bldP spid="60" grpId="0" animBg="1"/>
      <p:bldP spid="67" grpId="0"/>
      <p:bldP spid="79" grpId="0" animBg="1"/>
      <p:bldP spid="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US" dirty="0" smtClean="0"/>
              <a:t>hosphorylation of FOXO1 excludes it from the nucleus, blocking TF activity</a:t>
            </a:r>
            <a:endParaRPr lang="en-US" dirty="0"/>
          </a:p>
        </p:txBody>
      </p:sp>
      <p:pic>
        <p:nvPicPr>
          <p:cNvPr id="4" name="Picture 2" descr="e05200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24000"/>
            <a:ext cx="340677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743200" y="1828800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" y="1339334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Insulin-mediated </a:t>
            </a:r>
            <a:r>
              <a:rPr lang="en-US" dirty="0" err="1" smtClean="0"/>
              <a:t>Akt</a:t>
            </a:r>
            <a:r>
              <a:rPr lang="en-US" dirty="0" smtClean="0"/>
              <a:t> phosphorylation of FOXO1 moves it to the cytoplasm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86000" y="2743200"/>
            <a:ext cx="1241425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24200" y="4810991"/>
            <a:ext cx="458643" cy="2182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64" y="3669452"/>
            <a:ext cx="3097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Phosphorylation of these sites regulates translocation from the nucleus</a:t>
            </a:r>
            <a:br>
              <a:rPr lang="en-US" dirty="0" smtClean="0"/>
            </a:br>
            <a:r>
              <a:rPr lang="en-US" dirty="0" smtClean="0"/>
              <a:t>(hierarchical phosphorylation, these are more important)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124200" y="3429000"/>
            <a:ext cx="403225" cy="2404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33600" y="5146780"/>
            <a:ext cx="1449243" cy="6444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216776" y="4343400"/>
            <a:ext cx="708024" cy="2493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76432" y="4521875"/>
            <a:ext cx="1919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Phosphorylation of this site is less important in determining FOXO1 location (hierarchical phosphorylation)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Insulin effects in adipose tissue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Stimulates glucose uptake (GLUT4 translocation)</a:t>
            </a:r>
          </a:p>
          <a:p>
            <a:pPr lvl="1"/>
            <a:r>
              <a:rPr lang="en-US" dirty="0" smtClean="0"/>
              <a:t>Glucose used to generate triglycerides from FFA</a:t>
            </a:r>
            <a:endParaRPr lang="en-US" dirty="0" smtClean="0"/>
          </a:p>
          <a:p>
            <a:r>
              <a:rPr lang="en-US" dirty="0" smtClean="0"/>
              <a:t>Inhibits </a:t>
            </a:r>
            <a:r>
              <a:rPr lang="en-US" dirty="0" err="1" smtClean="0"/>
              <a:t>cAMP</a:t>
            </a:r>
            <a:r>
              <a:rPr lang="en-US" dirty="0" smtClean="0"/>
              <a:t>-driven lipolysis</a:t>
            </a:r>
          </a:p>
          <a:p>
            <a:pPr lvl="1"/>
            <a:r>
              <a:rPr lang="en-US" dirty="0" smtClean="0"/>
              <a:t>Activates a PDE that breaks down </a:t>
            </a:r>
            <a:r>
              <a:rPr lang="en-US" dirty="0" err="1" smtClean="0"/>
              <a:t>cAMP</a:t>
            </a:r>
            <a:endParaRPr lang="en-US" dirty="0" smtClean="0"/>
          </a:p>
          <a:p>
            <a:pPr lvl="1"/>
            <a:r>
              <a:rPr lang="en-US" dirty="0" smtClean="0"/>
              <a:t>Activates PP1, which dephosphorylates proteins important for lipolysis</a:t>
            </a:r>
          </a:p>
          <a:p>
            <a:pPr lvl="2"/>
            <a:r>
              <a:rPr lang="en-US" dirty="0" err="1" smtClean="0"/>
              <a:t>Perilipins</a:t>
            </a:r>
            <a:endParaRPr lang="en-US" dirty="0" smtClean="0"/>
          </a:p>
          <a:p>
            <a:pPr lvl="2"/>
            <a:r>
              <a:rPr lang="en-US" dirty="0" smtClean="0"/>
              <a:t>HSL</a:t>
            </a:r>
          </a:p>
          <a:p>
            <a:pPr lvl="2"/>
            <a:r>
              <a:rPr lang="en-US" dirty="0" smtClean="0"/>
              <a:t>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6445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133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FF00"/>
                </a:solidFill>
              </a:rPr>
              <a:t>Insulin Exerts Anti-Lipolytic Effects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57200" y="1404938"/>
            <a:ext cx="8202613" cy="4878387"/>
          </a:xfrm>
          <a:prstGeom prst="ellips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1073150" y="1649413"/>
            <a:ext cx="914400" cy="782637"/>
            <a:chOff x="1000" y="1249"/>
            <a:chExt cx="576" cy="493"/>
          </a:xfrm>
        </p:grpSpPr>
        <p:sp>
          <p:nvSpPr>
            <p:cNvPr id="26683" name="AutoShape 5"/>
            <p:cNvSpPr>
              <a:spLocks noChangeArrowheads="1"/>
            </p:cNvSpPr>
            <p:nvPr/>
          </p:nvSpPr>
          <p:spPr bwMode="auto">
            <a:xfrm>
              <a:off x="1000" y="1249"/>
              <a:ext cx="525" cy="49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8000"/>
                </a:gs>
                <a:gs pos="100000">
                  <a:srgbClr val="0055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84" name="Text Box 6"/>
            <p:cNvSpPr txBox="1">
              <a:spLocks noChangeArrowheads="1"/>
            </p:cNvSpPr>
            <p:nvPr/>
          </p:nvSpPr>
          <p:spPr bwMode="auto">
            <a:xfrm>
              <a:off x="1002" y="1373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FFFFFF"/>
                  </a:solidFill>
                  <a:latin typeface="Symbol" pitchFamily="18" charset="2"/>
                  <a:cs typeface="Times New Roman" pitchFamily="18" charset="0"/>
                </a:rPr>
                <a:t>b</a:t>
              </a:r>
              <a:r>
                <a:rPr lang="en-US" altLang="en-US" sz="2000" smtClean="0">
                  <a:solidFill>
                    <a:srgbClr val="FFFFFF"/>
                  </a:solidFill>
                  <a:latin typeface="Arial" pitchFamily="34" charset="0"/>
                  <a:cs typeface="Times New Roman" pitchFamily="18" charset="0"/>
                </a:rPr>
                <a:t>-AR</a:t>
              </a:r>
              <a:endParaRPr lang="el-GR" altLang="en-US" sz="2000" smtClean="0">
                <a:solidFill>
                  <a:srgbClr val="FFFFFF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</p:grp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1782763" y="2095500"/>
            <a:ext cx="620712" cy="4572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1831975" y="2097088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FFFFFF"/>
                </a:solidFill>
                <a:latin typeface="Arial" pitchFamily="34" charset="0"/>
              </a:rPr>
              <a:t>G</a:t>
            </a:r>
            <a:r>
              <a:rPr lang="en-US" altLang="en-US" sz="2000" baseline="-25000" smtClean="0">
                <a:solidFill>
                  <a:srgbClr val="FFFFFF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26631" name="Oval 9"/>
          <p:cNvSpPr>
            <a:spLocks noChangeArrowheads="1"/>
          </p:cNvSpPr>
          <p:nvPr/>
        </p:nvSpPr>
        <p:spPr bwMode="auto">
          <a:xfrm>
            <a:off x="2336800" y="1447800"/>
            <a:ext cx="427038" cy="1057275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765E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2263775" y="17494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FFFFFF"/>
                </a:solidFill>
                <a:latin typeface="Arial" pitchFamily="34" charset="0"/>
              </a:rPr>
              <a:t>AC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2043113" y="2847975"/>
            <a:ext cx="88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FFFFFF"/>
                </a:solidFill>
                <a:latin typeface="Arial" pitchFamily="34" charset="0"/>
              </a:rPr>
              <a:t>ATP</a:t>
            </a:r>
          </a:p>
        </p:txBody>
      </p:sp>
      <p:sp>
        <p:nvSpPr>
          <p:cNvPr id="435212" name="Text Box 12"/>
          <p:cNvSpPr txBox="1">
            <a:spLocks noChangeArrowheads="1"/>
          </p:cNvSpPr>
          <p:nvPr/>
        </p:nvSpPr>
        <p:spPr bwMode="auto">
          <a:xfrm>
            <a:off x="4986338" y="2333625"/>
            <a:ext cx="1198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FFFFFF"/>
                </a:solidFill>
                <a:latin typeface="Arial" pitchFamily="34" charset="0"/>
              </a:rPr>
              <a:t>5’-AMP</a:t>
            </a:r>
          </a:p>
        </p:txBody>
      </p:sp>
      <p:sp>
        <p:nvSpPr>
          <p:cNvPr id="26635" name="Text Box 13"/>
          <p:cNvSpPr txBox="1">
            <a:spLocks noChangeArrowheads="1"/>
          </p:cNvSpPr>
          <p:nvPr/>
        </p:nvSpPr>
        <p:spPr bwMode="auto">
          <a:xfrm>
            <a:off x="2967038" y="2324100"/>
            <a:ext cx="88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FFFFFF"/>
                </a:solidFill>
                <a:latin typeface="Arial" pitchFamily="34" charset="0"/>
              </a:rPr>
              <a:t>cAMP</a:t>
            </a:r>
          </a:p>
        </p:txBody>
      </p:sp>
      <p:sp>
        <p:nvSpPr>
          <p:cNvPr id="26636" name="AutoShape 14"/>
          <p:cNvSpPr>
            <a:spLocks noChangeArrowheads="1"/>
          </p:cNvSpPr>
          <p:nvPr/>
        </p:nvSpPr>
        <p:spPr bwMode="auto">
          <a:xfrm>
            <a:off x="2638425" y="5210175"/>
            <a:ext cx="3829050" cy="639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98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6637" name="AutoShape 15"/>
          <p:cNvSpPr>
            <a:spLocks noChangeArrowheads="1"/>
          </p:cNvSpPr>
          <p:nvPr/>
        </p:nvSpPr>
        <p:spPr bwMode="auto">
          <a:xfrm>
            <a:off x="3552825" y="4870450"/>
            <a:ext cx="2071688" cy="4159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6638" name="Text Box 16"/>
          <p:cNvSpPr txBox="1">
            <a:spLocks noChangeArrowheads="1"/>
          </p:cNvSpPr>
          <p:nvPr/>
        </p:nvSpPr>
        <p:spPr bwMode="auto">
          <a:xfrm>
            <a:off x="3946525" y="4873625"/>
            <a:ext cx="191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FFFFFF"/>
                </a:solidFill>
                <a:latin typeface="Arial" pitchFamily="34" charset="0"/>
              </a:rPr>
              <a:t>Perilipins</a:t>
            </a:r>
          </a:p>
        </p:txBody>
      </p:sp>
      <p:sp>
        <p:nvSpPr>
          <p:cNvPr id="26639" name="Text Box 17"/>
          <p:cNvSpPr txBox="1">
            <a:spLocks noChangeArrowheads="1"/>
          </p:cNvSpPr>
          <p:nvPr/>
        </p:nvSpPr>
        <p:spPr bwMode="auto">
          <a:xfrm>
            <a:off x="3787775" y="5326063"/>
            <a:ext cx="297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Triglyceride</a:t>
            </a:r>
          </a:p>
        </p:txBody>
      </p:sp>
      <p:grpSp>
        <p:nvGrpSpPr>
          <p:cNvPr id="26640" name="Group 18"/>
          <p:cNvGrpSpPr>
            <a:grpSpLocks/>
          </p:cNvGrpSpPr>
          <p:nvPr/>
        </p:nvGrpSpPr>
        <p:grpSpPr bwMode="auto">
          <a:xfrm>
            <a:off x="2774950" y="3260725"/>
            <a:ext cx="1016000" cy="558800"/>
            <a:chOff x="2624" y="2067"/>
            <a:chExt cx="640" cy="352"/>
          </a:xfrm>
        </p:grpSpPr>
        <p:sp>
          <p:nvSpPr>
            <p:cNvPr id="26681" name="Oval 19"/>
            <p:cNvSpPr>
              <a:spLocks noChangeArrowheads="1"/>
            </p:cNvSpPr>
            <p:nvPr/>
          </p:nvSpPr>
          <p:spPr bwMode="auto">
            <a:xfrm>
              <a:off x="2624" y="2067"/>
              <a:ext cx="640" cy="352"/>
            </a:xfrm>
            <a:prstGeom prst="ellipse">
              <a:avLst/>
            </a:prstGeom>
            <a:gradFill rotWithShape="1">
              <a:gsLst>
                <a:gs pos="0">
                  <a:srgbClr val="FF00FF"/>
                </a:gs>
                <a:gs pos="100000">
                  <a:srgbClr val="AB00AB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82" name="Text Box 20"/>
            <p:cNvSpPr txBox="1">
              <a:spLocks noChangeArrowheads="1"/>
            </p:cNvSpPr>
            <p:nvPr/>
          </p:nvSpPr>
          <p:spPr bwMode="auto">
            <a:xfrm>
              <a:off x="2719" y="2117"/>
              <a:ext cx="4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FFFFFF"/>
                  </a:solidFill>
                  <a:latin typeface="Arial" pitchFamily="34" charset="0"/>
                </a:rPr>
                <a:t>PKA</a:t>
              </a:r>
            </a:p>
          </p:txBody>
        </p:sp>
      </p:grpSp>
      <p:sp>
        <p:nvSpPr>
          <p:cNvPr id="26641" name="Freeform 23"/>
          <p:cNvSpPr>
            <a:spLocks/>
          </p:cNvSpPr>
          <p:nvPr/>
        </p:nvSpPr>
        <p:spPr bwMode="auto">
          <a:xfrm rot="19099175" flipH="1">
            <a:off x="2246313" y="2471738"/>
            <a:ext cx="700087" cy="342900"/>
          </a:xfrm>
          <a:custGeom>
            <a:avLst/>
            <a:gdLst>
              <a:gd name="T0" fmla="*/ 0 w 441"/>
              <a:gd name="T1" fmla="*/ 216 h 216"/>
              <a:gd name="T2" fmla="*/ 326 w 441"/>
              <a:gd name="T3" fmla="*/ 18 h 216"/>
              <a:gd name="T4" fmla="*/ 441 w 441"/>
              <a:gd name="T5" fmla="*/ 107 h 216"/>
              <a:gd name="T6" fmla="*/ 0 60000 65536"/>
              <a:gd name="T7" fmla="*/ 0 60000 65536"/>
              <a:gd name="T8" fmla="*/ 0 60000 65536"/>
              <a:gd name="T9" fmla="*/ 0 w 441"/>
              <a:gd name="T10" fmla="*/ 0 h 216"/>
              <a:gd name="T11" fmla="*/ 441 w 441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" h="216">
                <a:moveTo>
                  <a:pt x="0" y="216"/>
                </a:moveTo>
                <a:cubicBezTo>
                  <a:pt x="126" y="126"/>
                  <a:pt x="253" y="36"/>
                  <a:pt x="326" y="18"/>
                </a:cubicBezTo>
                <a:cubicBezTo>
                  <a:pt x="399" y="0"/>
                  <a:pt x="420" y="53"/>
                  <a:pt x="441" y="107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42" name="AutoShape 24"/>
          <p:cNvSpPr>
            <a:spLocks noChangeArrowheads="1"/>
          </p:cNvSpPr>
          <p:nvPr/>
        </p:nvSpPr>
        <p:spPr bwMode="auto">
          <a:xfrm>
            <a:off x="6064250" y="1344613"/>
            <a:ext cx="639763" cy="741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6643" name="Text Box 25"/>
          <p:cNvSpPr txBox="1">
            <a:spLocks noChangeArrowheads="1"/>
          </p:cNvSpPr>
          <p:nvPr/>
        </p:nvSpPr>
        <p:spPr bwMode="auto">
          <a:xfrm>
            <a:off x="6146800" y="1516063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FFFFFF"/>
                </a:solidFill>
                <a:latin typeface="Arial" pitchFamily="34" charset="0"/>
              </a:rPr>
              <a:t>IR</a:t>
            </a:r>
          </a:p>
        </p:txBody>
      </p:sp>
      <p:sp>
        <p:nvSpPr>
          <p:cNvPr id="26644" name="Oval 26"/>
          <p:cNvSpPr>
            <a:spLocks noChangeArrowheads="1"/>
          </p:cNvSpPr>
          <p:nvPr/>
        </p:nvSpPr>
        <p:spPr bwMode="auto">
          <a:xfrm>
            <a:off x="3848100" y="1790700"/>
            <a:ext cx="904875" cy="457200"/>
          </a:xfrm>
          <a:prstGeom prst="ellipse">
            <a:avLst/>
          </a:prstGeom>
          <a:gradFill rotWithShape="1">
            <a:gsLst>
              <a:gs pos="0">
                <a:srgbClr val="CC99FF"/>
              </a:gs>
              <a:gs pos="100000">
                <a:srgbClr val="5E4776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6645" name="Text Box 27"/>
          <p:cNvSpPr txBox="1">
            <a:spLocks noChangeArrowheads="1"/>
          </p:cNvSpPr>
          <p:nvPr/>
        </p:nvSpPr>
        <p:spPr bwMode="auto">
          <a:xfrm>
            <a:off x="3848100" y="1836738"/>
            <a:ext cx="1128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FFFFFF"/>
                </a:solidFill>
                <a:latin typeface="Arial" pitchFamily="34" charset="0"/>
              </a:rPr>
              <a:t>PDE3B</a:t>
            </a:r>
          </a:p>
        </p:txBody>
      </p:sp>
      <p:sp>
        <p:nvSpPr>
          <p:cNvPr id="435228" name="Line 28"/>
          <p:cNvSpPr>
            <a:spLocks noChangeShapeType="1"/>
          </p:cNvSpPr>
          <p:nvPr/>
        </p:nvSpPr>
        <p:spPr bwMode="auto">
          <a:xfrm>
            <a:off x="3281363" y="2692400"/>
            <a:ext cx="0" cy="4667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3475038" y="3932238"/>
            <a:ext cx="385762" cy="660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5231" name="Line 31"/>
          <p:cNvSpPr>
            <a:spLocks noChangeShapeType="1"/>
          </p:cNvSpPr>
          <p:nvPr/>
        </p:nvSpPr>
        <p:spPr bwMode="auto">
          <a:xfrm>
            <a:off x="3752850" y="2493963"/>
            <a:ext cx="11779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592388" y="5172075"/>
            <a:ext cx="3919537" cy="720725"/>
            <a:chOff x="1633" y="3258"/>
            <a:chExt cx="2469" cy="454"/>
          </a:xfrm>
        </p:grpSpPr>
        <p:sp>
          <p:nvSpPr>
            <p:cNvPr id="26673" name="AutoShape 33"/>
            <p:cNvSpPr>
              <a:spLocks noChangeArrowheads="1"/>
            </p:cNvSpPr>
            <p:nvPr/>
          </p:nvSpPr>
          <p:spPr bwMode="auto">
            <a:xfrm>
              <a:off x="2392" y="3584"/>
              <a:ext cx="345" cy="12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74" name="AutoShape 34"/>
            <p:cNvSpPr>
              <a:spLocks noChangeArrowheads="1"/>
            </p:cNvSpPr>
            <p:nvPr/>
          </p:nvSpPr>
          <p:spPr bwMode="auto">
            <a:xfrm>
              <a:off x="3610" y="3258"/>
              <a:ext cx="345" cy="12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75" name="AutoShape 35"/>
            <p:cNvSpPr>
              <a:spLocks noChangeArrowheads="1"/>
            </p:cNvSpPr>
            <p:nvPr/>
          </p:nvSpPr>
          <p:spPr bwMode="auto">
            <a:xfrm>
              <a:off x="3073" y="3578"/>
              <a:ext cx="345" cy="12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76" name="AutoShape 36"/>
            <p:cNvSpPr>
              <a:spLocks noChangeArrowheads="1"/>
            </p:cNvSpPr>
            <p:nvPr/>
          </p:nvSpPr>
          <p:spPr bwMode="auto">
            <a:xfrm>
              <a:off x="1633" y="3424"/>
              <a:ext cx="345" cy="12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77" name="AutoShape 37"/>
            <p:cNvSpPr>
              <a:spLocks noChangeArrowheads="1"/>
            </p:cNvSpPr>
            <p:nvPr/>
          </p:nvSpPr>
          <p:spPr bwMode="auto">
            <a:xfrm>
              <a:off x="1740" y="3578"/>
              <a:ext cx="345" cy="12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78" name="AutoShape 38"/>
            <p:cNvSpPr>
              <a:spLocks noChangeArrowheads="1"/>
            </p:cNvSpPr>
            <p:nvPr/>
          </p:nvSpPr>
          <p:spPr bwMode="auto">
            <a:xfrm>
              <a:off x="1747" y="3258"/>
              <a:ext cx="345" cy="12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79" name="AutoShape 39"/>
            <p:cNvSpPr>
              <a:spLocks noChangeArrowheads="1"/>
            </p:cNvSpPr>
            <p:nvPr/>
          </p:nvSpPr>
          <p:spPr bwMode="auto">
            <a:xfrm>
              <a:off x="3614" y="3578"/>
              <a:ext cx="345" cy="12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80" name="AutoShape 40"/>
            <p:cNvSpPr>
              <a:spLocks noChangeArrowheads="1"/>
            </p:cNvSpPr>
            <p:nvPr/>
          </p:nvSpPr>
          <p:spPr bwMode="auto">
            <a:xfrm>
              <a:off x="3757" y="3411"/>
              <a:ext cx="345" cy="12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35241" name="Line 41"/>
          <p:cNvSpPr>
            <a:spLocks noChangeShapeType="1"/>
          </p:cNvSpPr>
          <p:nvPr/>
        </p:nvSpPr>
        <p:spPr bwMode="auto">
          <a:xfrm flipV="1">
            <a:off x="6188075" y="4135438"/>
            <a:ext cx="639763" cy="9144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5242" name="Text Box 42"/>
          <p:cNvSpPr txBox="1">
            <a:spLocks noChangeArrowheads="1"/>
          </p:cNvSpPr>
          <p:nvPr/>
        </p:nvSpPr>
        <p:spPr bwMode="auto">
          <a:xfrm>
            <a:off x="6299200" y="3511550"/>
            <a:ext cx="236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FFFFFF"/>
                </a:solidFill>
                <a:latin typeface="Arial" pitchFamily="34" charset="0"/>
              </a:rPr>
              <a:t>FFA + Glycerol</a:t>
            </a:r>
          </a:p>
        </p:txBody>
      </p:sp>
      <p:sp>
        <p:nvSpPr>
          <p:cNvPr id="435243" name="Line 43"/>
          <p:cNvSpPr>
            <a:spLocks noChangeShapeType="1"/>
          </p:cNvSpPr>
          <p:nvPr/>
        </p:nvSpPr>
        <p:spPr bwMode="auto">
          <a:xfrm flipV="1">
            <a:off x="7283450" y="2298700"/>
            <a:ext cx="831850" cy="1189038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5244" name="Oval 44"/>
          <p:cNvSpPr>
            <a:spLocks noChangeArrowheads="1"/>
          </p:cNvSpPr>
          <p:nvPr/>
        </p:nvSpPr>
        <p:spPr bwMode="auto">
          <a:xfrm>
            <a:off x="5480050" y="4706938"/>
            <a:ext cx="771525" cy="528637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760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35245" name="Text Box 45"/>
          <p:cNvSpPr txBox="1">
            <a:spLocks noChangeArrowheads="1"/>
          </p:cNvSpPr>
          <p:nvPr/>
        </p:nvSpPr>
        <p:spPr bwMode="auto">
          <a:xfrm>
            <a:off x="5527675" y="47545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FFFFFF"/>
                </a:solidFill>
                <a:latin typeface="Arial" pitchFamily="34" charset="0"/>
              </a:rPr>
              <a:t>HSL</a:t>
            </a:r>
          </a:p>
        </p:txBody>
      </p:sp>
      <p:grpSp>
        <p:nvGrpSpPr>
          <p:cNvPr id="26655" name="Group 49"/>
          <p:cNvGrpSpPr>
            <a:grpSpLocks/>
          </p:cNvGrpSpPr>
          <p:nvPr/>
        </p:nvGrpSpPr>
        <p:grpSpPr bwMode="auto">
          <a:xfrm>
            <a:off x="4900613" y="1554163"/>
            <a:ext cx="1016000" cy="558800"/>
            <a:chOff x="2624" y="2067"/>
            <a:chExt cx="640" cy="352"/>
          </a:xfrm>
        </p:grpSpPr>
        <p:sp>
          <p:nvSpPr>
            <p:cNvPr id="26671" name="Oval 50"/>
            <p:cNvSpPr>
              <a:spLocks noChangeArrowheads="1"/>
            </p:cNvSpPr>
            <p:nvPr/>
          </p:nvSpPr>
          <p:spPr bwMode="auto">
            <a:xfrm>
              <a:off x="2624" y="2067"/>
              <a:ext cx="640" cy="352"/>
            </a:xfrm>
            <a:prstGeom prst="ellipse">
              <a:avLst/>
            </a:prstGeom>
            <a:gradFill rotWithShape="1">
              <a:gsLst>
                <a:gs pos="0">
                  <a:srgbClr val="FF00FF"/>
                </a:gs>
                <a:gs pos="100000">
                  <a:srgbClr val="AB00AB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72" name="Text Box 51"/>
            <p:cNvSpPr txBox="1">
              <a:spLocks noChangeArrowheads="1"/>
            </p:cNvSpPr>
            <p:nvPr/>
          </p:nvSpPr>
          <p:spPr bwMode="auto">
            <a:xfrm>
              <a:off x="2719" y="2117"/>
              <a:ext cx="4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FFFFFF"/>
                  </a:solidFill>
                  <a:latin typeface="Arial" pitchFamily="34" charset="0"/>
                </a:rPr>
                <a:t>Akt</a:t>
              </a: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4070350" y="1539875"/>
            <a:ext cx="1776413" cy="582613"/>
            <a:chOff x="2564" y="970"/>
            <a:chExt cx="1119" cy="367"/>
          </a:xfrm>
        </p:grpSpPr>
        <p:sp>
          <p:nvSpPr>
            <p:cNvPr id="26668" name="Line 30"/>
            <p:cNvSpPr>
              <a:spLocks noChangeShapeType="1"/>
            </p:cNvSpPr>
            <p:nvPr/>
          </p:nvSpPr>
          <p:spPr bwMode="auto">
            <a:xfrm flipH="1">
              <a:off x="3126" y="1337"/>
              <a:ext cx="557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669" name="Oval 54"/>
            <p:cNvSpPr>
              <a:spLocks noChangeArrowheads="1"/>
            </p:cNvSpPr>
            <p:nvPr/>
          </p:nvSpPr>
          <p:spPr bwMode="auto">
            <a:xfrm>
              <a:off x="3072" y="970"/>
              <a:ext cx="110" cy="11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70" name="Oval 55"/>
            <p:cNvSpPr>
              <a:spLocks noChangeArrowheads="1"/>
            </p:cNvSpPr>
            <p:nvPr/>
          </p:nvSpPr>
          <p:spPr bwMode="auto">
            <a:xfrm>
              <a:off x="2564" y="1066"/>
              <a:ext cx="110" cy="11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5791200" y="2133600"/>
            <a:ext cx="1016000" cy="1266825"/>
            <a:chOff x="3648" y="1362"/>
            <a:chExt cx="640" cy="798"/>
          </a:xfrm>
        </p:grpSpPr>
        <p:sp>
          <p:nvSpPr>
            <p:cNvPr id="26666" name="Oval 57"/>
            <p:cNvSpPr>
              <a:spLocks noChangeArrowheads="1"/>
            </p:cNvSpPr>
            <p:nvPr/>
          </p:nvSpPr>
          <p:spPr bwMode="auto">
            <a:xfrm>
              <a:off x="3648" y="1838"/>
              <a:ext cx="640" cy="32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FFFFFF"/>
                  </a:solidFill>
                  <a:latin typeface="Arial" pitchFamily="34" charset="0"/>
                </a:rPr>
                <a:t>PP1</a:t>
              </a:r>
            </a:p>
          </p:txBody>
        </p:sp>
        <p:sp>
          <p:nvSpPr>
            <p:cNvPr id="26667" name="Line 59"/>
            <p:cNvSpPr>
              <a:spLocks noChangeShapeType="1"/>
            </p:cNvSpPr>
            <p:nvPr/>
          </p:nvSpPr>
          <p:spPr bwMode="auto">
            <a:xfrm>
              <a:off x="4059" y="1362"/>
              <a:ext cx="0" cy="43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3687763" y="4556125"/>
            <a:ext cx="2606675" cy="361950"/>
            <a:chOff x="2323" y="2870"/>
            <a:chExt cx="1642" cy="228"/>
          </a:xfrm>
        </p:grpSpPr>
        <p:sp>
          <p:nvSpPr>
            <p:cNvPr id="26661" name="Oval 21"/>
            <p:cNvSpPr>
              <a:spLocks noChangeArrowheads="1"/>
            </p:cNvSpPr>
            <p:nvPr/>
          </p:nvSpPr>
          <p:spPr bwMode="auto">
            <a:xfrm>
              <a:off x="2323" y="2957"/>
              <a:ext cx="134" cy="14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62" name="Oval 22"/>
            <p:cNvSpPr>
              <a:spLocks noChangeArrowheads="1"/>
            </p:cNvSpPr>
            <p:nvPr/>
          </p:nvSpPr>
          <p:spPr bwMode="auto">
            <a:xfrm>
              <a:off x="2466" y="2957"/>
              <a:ext cx="134" cy="14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63" name="Oval 46"/>
            <p:cNvSpPr>
              <a:spLocks noChangeArrowheads="1"/>
            </p:cNvSpPr>
            <p:nvPr/>
          </p:nvSpPr>
          <p:spPr bwMode="auto">
            <a:xfrm>
              <a:off x="3433" y="2946"/>
              <a:ext cx="134" cy="14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64" name="Oval 47"/>
            <p:cNvSpPr>
              <a:spLocks noChangeArrowheads="1"/>
            </p:cNvSpPr>
            <p:nvPr/>
          </p:nvSpPr>
          <p:spPr bwMode="auto">
            <a:xfrm>
              <a:off x="3637" y="2870"/>
              <a:ext cx="134" cy="14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65" name="Oval 48"/>
            <p:cNvSpPr>
              <a:spLocks noChangeArrowheads="1"/>
            </p:cNvSpPr>
            <p:nvPr/>
          </p:nvSpPr>
          <p:spPr bwMode="auto">
            <a:xfrm>
              <a:off x="3831" y="2938"/>
              <a:ext cx="134" cy="14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35263" name="Line 63"/>
          <p:cNvSpPr>
            <a:spLocks noChangeShapeType="1"/>
          </p:cNvSpPr>
          <p:nvPr/>
        </p:nvSpPr>
        <p:spPr bwMode="auto">
          <a:xfrm flipH="1">
            <a:off x="4935538" y="3429000"/>
            <a:ext cx="1203325" cy="11572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60" name="Text Box 65"/>
          <p:cNvSpPr txBox="1">
            <a:spLocks noChangeArrowheads="1"/>
          </p:cNvSpPr>
          <p:nvPr/>
        </p:nvSpPr>
        <p:spPr bwMode="auto">
          <a:xfrm>
            <a:off x="7688263" y="6400800"/>
            <a:ext cx="96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FAFD00"/>
                </a:solidFill>
                <a:latin typeface="Arial" pitchFamily="34" charset="0"/>
              </a:rPr>
              <a:t>22-16</a:t>
            </a:r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4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435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35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566 -0.16736 " pathEditMode="relative" ptsTypes="AA">
                                      <p:cBhvr>
                                        <p:cTn id="41" dur="2000" fill="hold"/>
                                        <p:tgtEl>
                                          <p:spTgt spid="435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566 -0.16736 " pathEditMode="relative" ptsTypes="AA">
                                      <p:cBhvr>
                                        <p:cTn id="43" dur="2000" fill="hold"/>
                                        <p:tgtEl>
                                          <p:spTgt spid="435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35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35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435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2" grpId="0"/>
      <p:bldP spid="435228" grpId="0" animBg="1"/>
      <p:bldP spid="435229" grpId="0" animBg="1"/>
      <p:bldP spid="435231" grpId="0" animBg="1"/>
      <p:bldP spid="435241" grpId="0" animBg="1"/>
      <p:bldP spid="435242" grpId="0"/>
      <p:bldP spid="435243" grpId="0" animBg="1"/>
      <p:bldP spid="435244" grpId="0" animBg="1"/>
      <p:bldP spid="435245" grpId="0"/>
      <p:bldP spid="4352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Regulation of glycogen metabolism</a:t>
            </a:r>
            <a:endParaRPr lang="en-US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33400" y="3200400"/>
            <a:ext cx="8102600" cy="1658938"/>
            <a:chOff x="424" y="696"/>
            <a:chExt cx="5104" cy="1045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24" y="1523"/>
              <a:ext cx="20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>
                  <a:solidFill>
                    <a:schemeClr val="tx1"/>
                  </a:solidFill>
                </a:rPr>
                <a:t>GLUCOSE    +   GLYCOGEN (N)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168" y="1531"/>
              <a:ext cx="12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US" sz="1600">
                  <a:solidFill>
                    <a:schemeClr val="tx1"/>
                  </a:solidFill>
                </a:rPr>
                <a:t>GLYCOGEN (N+1)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536" y="707"/>
              <a:ext cx="157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>
                  <a:solidFill>
                    <a:schemeClr val="tx1"/>
                  </a:solidFill>
                </a:rPr>
                <a:t>GLYCOGEN SYNTHASE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624" y="1299"/>
              <a:ext cx="13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>
                  <a:solidFill>
                    <a:schemeClr val="tx1"/>
                  </a:solidFill>
                </a:rPr>
                <a:t>PHOSPHORYLASE A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64" y="1088"/>
              <a:ext cx="88" cy="8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1156" y="752"/>
              <a:ext cx="1280" cy="770"/>
              <a:chOff x="1292" y="768"/>
              <a:chExt cx="1280" cy="770"/>
            </a:xfrm>
          </p:grpSpPr>
          <p:grpSp>
            <p:nvGrpSpPr>
              <p:cNvPr id="60" name="Group 10"/>
              <p:cNvGrpSpPr>
                <a:grpSpLocks/>
              </p:cNvGrpSpPr>
              <p:nvPr/>
            </p:nvGrpSpPr>
            <p:grpSpPr bwMode="auto">
              <a:xfrm>
                <a:off x="1292" y="1124"/>
                <a:ext cx="380" cy="88"/>
                <a:chOff x="1292" y="1124"/>
                <a:chExt cx="380" cy="88"/>
              </a:xfrm>
            </p:grpSpPr>
            <p:sp>
              <p:nvSpPr>
                <p:cNvPr id="99" name="Oval 11"/>
                <p:cNvSpPr>
                  <a:spLocks noChangeArrowheads="1"/>
                </p:cNvSpPr>
                <p:nvPr/>
              </p:nvSpPr>
              <p:spPr bwMode="auto">
                <a:xfrm>
                  <a:off x="1292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Oval 12"/>
                <p:cNvSpPr>
                  <a:spLocks noChangeArrowheads="1"/>
                </p:cNvSpPr>
                <p:nvPr/>
              </p:nvSpPr>
              <p:spPr bwMode="auto">
                <a:xfrm>
                  <a:off x="13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Oval 13"/>
                <p:cNvSpPr>
                  <a:spLocks noChangeArrowheads="1"/>
                </p:cNvSpPr>
                <p:nvPr/>
              </p:nvSpPr>
              <p:spPr bwMode="auto">
                <a:xfrm>
                  <a:off x="14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Oval 14"/>
                <p:cNvSpPr>
                  <a:spLocks noChangeArrowheads="1"/>
                </p:cNvSpPr>
                <p:nvPr/>
              </p:nvSpPr>
              <p:spPr bwMode="auto">
                <a:xfrm>
                  <a:off x="1584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1" name="Oval 15"/>
              <p:cNvSpPr>
                <a:spLocks noChangeArrowheads="1"/>
              </p:cNvSpPr>
              <p:nvPr/>
            </p:nvSpPr>
            <p:spPr bwMode="auto">
              <a:xfrm>
                <a:off x="1732" y="836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Oval 16"/>
              <p:cNvSpPr>
                <a:spLocks noChangeArrowheads="1"/>
              </p:cNvSpPr>
              <p:nvPr/>
            </p:nvSpPr>
            <p:spPr bwMode="auto">
              <a:xfrm>
                <a:off x="1684" y="1288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3" name="Group 17"/>
              <p:cNvGrpSpPr>
                <a:grpSpLocks/>
              </p:cNvGrpSpPr>
              <p:nvPr/>
            </p:nvGrpSpPr>
            <p:grpSpPr bwMode="auto">
              <a:xfrm>
                <a:off x="1684" y="1124"/>
                <a:ext cx="380" cy="88"/>
                <a:chOff x="1292" y="1124"/>
                <a:chExt cx="380" cy="88"/>
              </a:xfrm>
            </p:grpSpPr>
            <p:sp>
              <p:nvSpPr>
                <p:cNvPr id="95" name="Oval 18"/>
                <p:cNvSpPr>
                  <a:spLocks noChangeArrowheads="1"/>
                </p:cNvSpPr>
                <p:nvPr/>
              </p:nvSpPr>
              <p:spPr bwMode="auto">
                <a:xfrm>
                  <a:off x="1292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Oval 19"/>
                <p:cNvSpPr>
                  <a:spLocks noChangeArrowheads="1"/>
                </p:cNvSpPr>
                <p:nvPr/>
              </p:nvSpPr>
              <p:spPr bwMode="auto">
                <a:xfrm>
                  <a:off x="13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Oval 20"/>
                <p:cNvSpPr>
                  <a:spLocks noChangeArrowheads="1"/>
                </p:cNvSpPr>
                <p:nvPr/>
              </p:nvSpPr>
              <p:spPr bwMode="auto">
                <a:xfrm>
                  <a:off x="14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Oval 21"/>
                <p:cNvSpPr>
                  <a:spLocks noChangeArrowheads="1"/>
                </p:cNvSpPr>
                <p:nvPr/>
              </p:nvSpPr>
              <p:spPr bwMode="auto">
                <a:xfrm>
                  <a:off x="1584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4" name="Group 22"/>
              <p:cNvGrpSpPr>
                <a:grpSpLocks/>
              </p:cNvGrpSpPr>
              <p:nvPr/>
            </p:nvGrpSpPr>
            <p:grpSpPr bwMode="auto">
              <a:xfrm>
                <a:off x="2072" y="1124"/>
                <a:ext cx="380" cy="88"/>
                <a:chOff x="1292" y="1124"/>
                <a:chExt cx="380" cy="88"/>
              </a:xfrm>
            </p:grpSpPr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auto">
                <a:xfrm>
                  <a:off x="1292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auto">
                <a:xfrm>
                  <a:off x="13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Oval 25"/>
                <p:cNvSpPr>
                  <a:spLocks noChangeArrowheads="1"/>
                </p:cNvSpPr>
                <p:nvPr/>
              </p:nvSpPr>
              <p:spPr bwMode="auto">
                <a:xfrm>
                  <a:off x="14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Oval 26"/>
                <p:cNvSpPr>
                  <a:spLocks noChangeArrowheads="1"/>
                </p:cNvSpPr>
                <p:nvPr/>
              </p:nvSpPr>
              <p:spPr bwMode="auto">
                <a:xfrm>
                  <a:off x="1584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5" name="Group 27"/>
              <p:cNvGrpSpPr>
                <a:grpSpLocks/>
              </p:cNvGrpSpPr>
              <p:nvPr/>
            </p:nvGrpSpPr>
            <p:grpSpPr bwMode="auto">
              <a:xfrm rot="2508023">
                <a:off x="1412" y="1304"/>
                <a:ext cx="380" cy="88"/>
                <a:chOff x="1292" y="1124"/>
                <a:chExt cx="380" cy="88"/>
              </a:xfrm>
            </p:grpSpPr>
            <p:sp>
              <p:nvSpPr>
                <p:cNvPr id="87" name="Oval 28"/>
                <p:cNvSpPr>
                  <a:spLocks noChangeArrowheads="1"/>
                </p:cNvSpPr>
                <p:nvPr/>
              </p:nvSpPr>
              <p:spPr bwMode="auto">
                <a:xfrm>
                  <a:off x="1292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29"/>
                <p:cNvSpPr>
                  <a:spLocks noChangeArrowheads="1"/>
                </p:cNvSpPr>
                <p:nvPr/>
              </p:nvSpPr>
              <p:spPr bwMode="auto">
                <a:xfrm>
                  <a:off x="13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Oval 30"/>
                <p:cNvSpPr>
                  <a:spLocks noChangeArrowheads="1"/>
                </p:cNvSpPr>
                <p:nvPr/>
              </p:nvSpPr>
              <p:spPr bwMode="auto">
                <a:xfrm>
                  <a:off x="14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Oval 31"/>
                <p:cNvSpPr>
                  <a:spLocks noChangeArrowheads="1"/>
                </p:cNvSpPr>
                <p:nvPr/>
              </p:nvSpPr>
              <p:spPr bwMode="auto">
                <a:xfrm>
                  <a:off x="1584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6" name="Group 32"/>
              <p:cNvGrpSpPr>
                <a:grpSpLocks/>
              </p:cNvGrpSpPr>
              <p:nvPr/>
            </p:nvGrpSpPr>
            <p:grpSpPr bwMode="auto">
              <a:xfrm rot="2508023">
                <a:off x="1908" y="1292"/>
                <a:ext cx="380" cy="88"/>
                <a:chOff x="1292" y="1124"/>
                <a:chExt cx="380" cy="88"/>
              </a:xfrm>
            </p:grpSpPr>
            <p:sp>
              <p:nvSpPr>
                <p:cNvPr id="83" name="Oval 33"/>
                <p:cNvSpPr>
                  <a:spLocks noChangeArrowheads="1"/>
                </p:cNvSpPr>
                <p:nvPr/>
              </p:nvSpPr>
              <p:spPr bwMode="auto">
                <a:xfrm>
                  <a:off x="1292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34"/>
                <p:cNvSpPr>
                  <a:spLocks noChangeArrowheads="1"/>
                </p:cNvSpPr>
                <p:nvPr/>
              </p:nvSpPr>
              <p:spPr bwMode="auto">
                <a:xfrm>
                  <a:off x="13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Oval 35"/>
                <p:cNvSpPr>
                  <a:spLocks noChangeArrowheads="1"/>
                </p:cNvSpPr>
                <p:nvPr/>
              </p:nvSpPr>
              <p:spPr bwMode="auto">
                <a:xfrm>
                  <a:off x="14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36"/>
                <p:cNvSpPr>
                  <a:spLocks noChangeArrowheads="1"/>
                </p:cNvSpPr>
                <p:nvPr/>
              </p:nvSpPr>
              <p:spPr bwMode="auto">
                <a:xfrm>
                  <a:off x="1584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37"/>
              <p:cNvGrpSpPr>
                <a:grpSpLocks/>
              </p:cNvGrpSpPr>
              <p:nvPr/>
            </p:nvGrpSpPr>
            <p:grpSpPr bwMode="auto">
              <a:xfrm rot="19091977" flipV="1">
                <a:off x="1612" y="944"/>
                <a:ext cx="380" cy="88"/>
                <a:chOff x="1292" y="1124"/>
                <a:chExt cx="380" cy="88"/>
              </a:xfrm>
            </p:grpSpPr>
            <p:sp>
              <p:nvSpPr>
                <p:cNvPr id="79" name="Oval 38"/>
                <p:cNvSpPr>
                  <a:spLocks noChangeArrowheads="1"/>
                </p:cNvSpPr>
                <p:nvPr/>
              </p:nvSpPr>
              <p:spPr bwMode="auto">
                <a:xfrm>
                  <a:off x="1292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39"/>
                <p:cNvSpPr>
                  <a:spLocks noChangeArrowheads="1"/>
                </p:cNvSpPr>
                <p:nvPr/>
              </p:nvSpPr>
              <p:spPr bwMode="auto">
                <a:xfrm>
                  <a:off x="13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Oval 40"/>
                <p:cNvSpPr>
                  <a:spLocks noChangeArrowheads="1"/>
                </p:cNvSpPr>
                <p:nvPr/>
              </p:nvSpPr>
              <p:spPr bwMode="auto">
                <a:xfrm>
                  <a:off x="14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41"/>
                <p:cNvSpPr>
                  <a:spLocks noChangeArrowheads="1"/>
                </p:cNvSpPr>
                <p:nvPr/>
              </p:nvSpPr>
              <p:spPr bwMode="auto">
                <a:xfrm>
                  <a:off x="1584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" name="Group 42"/>
              <p:cNvGrpSpPr>
                <a:grpSpLocks/>
              </p:cNvGrpSpPr>
              <p:nvPr/>
            </p:nvGrpSpPr>
            <p:grpSpPr bwMode="auto">
              <a:xfrm rot="19091977" flipV="1">
                <a:off x="2192" y="948"/>
                <a:ext cx="380" cy="88"/>
                <a:chOff x="1292" y="1124"/>
                <a:chExt cx="380" cy="88"/>
              </a:xfrm>
            </p:grpSpPr>
            <p:sp>
              <p:nvSpPr>
                <p:cNvPr id="75" name="Oval 43"/>
                <p:cNvSpPr>
                  <a:spLocks noChangeArrowheads="1"/>
                </p:cNvSpPr>
                <p:nvPr/>
              </p:nvSpPr>
              <p:spPr bwMode="auto">
                <a:xfrm>
                  <a:off x="1292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44"/>
                <p:cNvSpPr>
                  <a:spLocks noChangeArrowheads="1"/>
                </p:cNvSpPr>
                <p:nvPr/>
              </p:nvSpPr>
              <p:spPr bwMode="auto">
                <a:xfrm>
                  <a:off x="13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Oval 45"/>
                <p:cNvSpPr>
                  <a:spLocks noChangeArrowheads="1"/>
                </p:cNvSpPr>
                <p:nvPr/>
              </p:nvSpPr>
              <p:spPr bwMode="auto">
                <a:xfrm>
                  <a:off x="14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46"/>
                <p:cNvSpPr>
                  <a:spLocks noChangeArrowheads="1"/>
                </p:cNvSpPr>
                <p:nvPr/>
              </p:nvSpPr>
              <p:spPr bwMode="auto">
                <a:xfrm>
                  <a:off x="1584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" name="Oval 47"/>
              <p:cNvSpPr>
                <a:spLocks noChangeArrowheads="1"/>
              </p:cNvSpPr>
              <p:nvPr/>
            </p:nvSpPr>
            <p:spPr bwMode="auto">
              <a:xfrm>
                <a:off x="1664" y="768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Oval 48"/>
              <p:cNvSpPr>
                <a:spLocks noChangeArrowheads="1"/>
              </p:cNvSpPr>
              <p:nvPr/>
            </p:nvSpPr>
            <p:spPr bwMode="auto">
              <a:xfrm rot="19091977" flipV="1">
                <a:off x="2466" y="958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Oval 49"/>
              <p:cNvSpPr>
                <a:spLocks noChangeArrowheads="1"/>
              </p:cNvSpPr>
              <p:nvPr/>
            </p:nvSpPr>
            <p:spPr bwMode="auto">
              <a:xfrm rot="19091977" flipV="1">
                <a:off x="2041" y="1045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Oval 50"/>
              <p:cNvSpPr>
                <a:spLocks noChangeArrowheads="1"/>
              </p:cNvSpPr>
              <p:nvPr/>
            </p:nvSpPr>
            <p:spPr bwMode="auto">
              <a:xfrm rot="19091977" flipV="1">
                <a:off x="2112" y="981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Oval 51"/>
              <p:cNvSpPr>
                <a:spLocks noChangeArrowheads="1"/>
              </p:cNvSpPr>
              <p:nvPr/>
            </p:nvSpPr>
            <p:spPr bwMode="auto">
              <a:xfrm rot="2508023">
                <a:off x="2181" y="1274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Oval 52"/>
              <p:cNvSpPr>
                <a:spLocks noChangeArrowheads="1"/>
              </p:cNvSpPr>
              <p:nvPr/>
            </p:nvSpPr>
            <p:spPr bwMode="auto">
              <a:xfrm rot="2508023">
                <a:off x="2240" y="1450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53"/>
            <p:cNvGrpSpPr>
              <a:grpSpLocks/>
            </p:cNvGrpSpPr>
            <p:nvPr/>
          </p:nvGrpSpPr>
          <p:grpSpPr bwMode="auto">
            <a:xfrm>
              <a:off x="4212" y="696"/>
              <a:ext cx="1280" cy="770"/>
              <a:chOff x="4212" y="696"/>
              <a:chExt cx="1280" cy="770"/>
            </a:xfrm>
          </p:grpSpPr>
          <p:grpSp>
            <p:nvGrpSpPr>
              <p:cNvPr id="17" name="Group 54"/>
              <p:cNvGrpSpPr>
                <a:grpSpLocks/>
              </p:cNvGrpSpPr>
              <p:nvPr/>
            </p:nvGrpSpPr>
            <p:grpSpPr bwMode="auto">
              <a:xfrm>
                <a:off x="4212" y="1052"/>
                <a:ext cx="380" cy="88"/>
                <a:chOff x="1292" y="1124"/>
                <a:chExt cx="380" cy="88"/>
              </a:xfrm>
            </p:grpSpPr>
            <p:sp>
              <p:nvSpPr>
                <p:cNvPr id="56" name="Oval 55"/>
                <p:cNvSpPr>
                  <a:spLocks noChangeArrowheads="1"/>
                </p:cNvSpPr>
                <p:nvPr/>
              </p:nvSpPr>
              <p:spPr bwMode="auto">
                <a:xfrm>
                  <a:off x="1292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/>
                <p:cNvSpPr>
                  <a:spLocks noChangeArrowheads="1"/>
                </p:cNvSpPr>
                <p:nvPr/>
              </p:nvSpPr>
              <p:spPr bwMode="auto">
                <a:xfrm>
                  <a:off x="13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/>
                <p:cNvSpPr>
                  <a:spLocks noChangeArrowheads="1"/>
                </p:cNvSpPr>
                <p:nvPr/>
              </p:nvSpPr>
              <p:spPr bwMode="auto">
                <a:xfrm>
                  <a:off x="14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/>
                <p:cNvSpPr>
                  <a:spLocks noChangeArrowheads="1"/>
                </p:cNvSpPr>
                <p:nvPr/>
              </p:nvSpPr>
              <p:spPr bwMode="auto">
                <a:xfrm>
                  <a:off x="1584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" name="Oval 59"/>
              <p:cNvSpPr>
                <a:spLocks noChangeArrowheads="1"/>
              </p:cNvSpPr>
              <p:nvPr/>
            </p:nvSpPr>
            <p:spPr bwMode="auto">
              <a:xfrm>
                <a:off x="4652" y="764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Oval 60"/>
              <p:cNvSpPr>
                <a:spLocks noChangeArrowheads="1"/>
              </p:cNvSpPr>
              <p:nvPr/>
            </p:nvSpPr>
            <p:spPr bwMode="auto">
              <a:xfrm>
                <a:off x="4604" y="1216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0" name="Group 61"/>
              <p:cNvGrpSpPr>
                <a:grpSpLocks/>
              </p:cNvGrpSpPr>
              <p:nvPr/>
            </p:nvGrpSpPr>
            <p:grpSpPr bwMode="auto">
              <a:xfrm>
                <a:off x="4604" y="1052"/>
                <a:ext cx="380" cy="88"/>
                <a:chOff x="1292" y="1124"/>
                <a:chExt cx="380" cy="88"/>
              </a:xfrm>
            </p:grpSpPr>
            <p:sp>
              <p:nvSpPr>
                <p:cNvPr id="52" name="Oval 62"/>
                <p:cNvSpPr>
                  <a:spLocks noChangeArrowheads="1"/>
                </p:cNvSpPr>
                <p:nvPr/>
              </p:nvSpPr>
              <p:spPr bwMode="auto">
                <a:xfrm>
                  <a:off x="1292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Oval 63"/>
                <p:cNvSpPr>
                  <a:spLocks noChangeArrowheads="1"/>
                </p:cNvSpPr>
                <p:nvPr/>
              </p:nvSpPr>
              <p:spPr bwMode="auto">
                <a:xfrm>
                  <a:off x="13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64"/>
                <p:cNvSpPr>
                  <a:spLocks noChangeArrowheads="1"/>
                </p:cNvSpPr>
                <p:nvPr/>
              </p:nvSpPr>
              <p:spPr bwMode="auto">
                <a:xfrm>
                  <a:off x="14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65"/>
                <p:cNvSpPr>
                  <a:spLocks noChangeArrowheads="1"/>
                </p:cNvSpPr>
                <p:nvPr/>
              </p:nvSpPr>
              <p:spPr bwMode="auto">
                <a:xfrm>
                  <a:off x="1584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66"/>
              <p:cNvGrpSpPr>
                <a:grpSpLocks/>
              </p:cNvGrpSpPr>
              <p:nvPr/>
            </p:nvGrpSpPr>
            <p:grpSpPr bwMode="auto">
              <a:xfrm>
                <a:off x="4992" y="1052"/>
                <a:ext cx="380" cy="88"/>
                <a:chOff x="1292" y="1124"/>
                <a:chExt cx="380" cy="88"/>
              </a:xfrm>
            </p:grpSpPr>
            <p:sp>
              <p:nvSpPr>
                <p:cNvPr id="48" name="Oval 67"/>
                <p:cNvSpPr>
                  <a:spLocks noChangeArrowheads="1"/>
                </p:cNvSpPr>
                <p:nvPr/>
              </p:nvSpPr>
              <p:spPr bwMode="auto">
                <a:xfrm>
                  <a:off x="1292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Oval 68"/>
                <p:cNvSpPr>
                  <a:spLocks noChangeArrowheads="1"/>
                </p:cNvSpPr>
                <p:nvPr/>
              </p:nvSpPr>
              <p:spPr bwMode="auto">
                <a:xfrm>
                  <a:off x="13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Oval 69"/>
                <p:cNvSpPr>
                  <a:spLocks noChangeArrowheads="1"/>
                </p:cNvSpPr>
                <p:nvPr/>
              </p:nvSpPr>
              <p:spPr bwMode="auto">
                <a:xfrm>
                  <a:off x="14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Oval 70"/>
                <p:cNvSpPr>
                  <a:spLocks noChangeArrowheads="1"/>
                </p:cNvSpPr>
                <p:nvPr/>
              </p:nvSpPr>
              <p:spPr bwMode="auto">
                <a:xfrm>
                  <a:off x="1584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71"/>
              <p:cNvGrpSpPr>
                <a:grpSpLocks/>
              </p:cNvGrpSpPr>
              <p:nvPr/>
            </p:nvGrpSpPr>
            <p:grpSpPr bwMode="auto">
              <a:xfrm rot="2508023">
                <a:off x="4332" y="1232"/>
                <a:ext cx="380" cy="88"/>
                <a:chOff x="1292" y="1124"/>
                <a:chExt cx="380" cy="88"/>
              </a:xfrm>
            </p:grpSpPr>
            <p:sp>
              <p:nvSpPr>
                <p:cNvPr id="44" name="Oval 72"/>
                <p:cNvSpPr>
                  <a:spLocks noChangeArrowheads="1"/>
                </p:cNvSpPr>
                <p:nvPr/>
              </p:nvSpPr>
              <p:spPr bwMode="auto">
                <a:xfrm>
                  <a:off x="1292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Oval 73"/>
                <p:cNvSpPr>
                  <a:spLocks noChangeArrowheads="1"/>
                </p:cNvSpPr>
                <p:nvPr/>
              </p:nvSpPr>
              <p:spPr bwMode="auto">
                <a:xfrm>
                  <a:off x="13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Oval 74"/>
                <p:cNvSpPr>
                  <a:spLocks noChangeArrowheads="1"/>
                </p:cNvSpPr>
                <p:nvPr/>
              </p:nvSpPr>
              <p:spPr bwMode="auto">
                <a:xfrm>
                  <a:off x="14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Oval 75"/>
                <p:cNvSpPr>
                  <a:spLocks noChangeArrowheads="1"/>
                </p:cNvSpPr>
                <p:nvPr/>
              </p:nvSpPr>
              <p:spPr bwMode="auto">
                <a:xfrm>
                  <a:off x="1584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76"/>
              <p:cNvGrpSpPr>
                <a:grpSpLocks/>
              </p:cNvGrpSpPr>
              <p:nvPr/>
            </p:nvGrpSpPr>
            <p:grpSpPr bwMode="auto">
              <a:xfrm rot="2508023">
                <a:off x="4828" y="1220"/>
                <a:ext cx="380" cy="88"/>
                <a:chOff x="1292" y="1124"/>
                <a:chExt cx="380" cy="88"/>
              </a:xfrm>
            </p:grpSpPr>
            <p:sp>
              <p:nvSpPr>
                <p:cNvPr id="40" name="Oval 77"/>
                <p:cNvSpPr>
                  <a:spLocks noChangeArrowheads="1"/>
                </p:cNvSpPr>
                <p:nvPr/>
              </p:nvSpPr>
              <p:spPr bwMode="auto">
                <a:xfrm>
                  <a:off x="1292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Oval 78"/>
                <p:cNvSpPr>
                  <a:spLocks noChangeArrowheads="1"/>
                </p:cNvSpPr>
                <p:nvPr/>
              </p:nvSpPr>
              <p:spPr bwMode="auto">
                <a:xfrm>
                  <a:off x="13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Oval 79"/>
                <p:cNvSpPr>
                  <a:spLocks noChangeArrowheads="1"/>
                </p:cNvSpPr>
                <p:nvPr/>
              </p:nvSpPr>
              <p:spPr bwMode="auto">
                <a:xfrm>
                  <a:off x="14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Oval 80"/>
                <p:cNvSpPr>
                  <a:spLocks noChangeArrowheads="1"/>
                </p:cNvSpPr>
                <p:nvPr/>
              </p:nvSpPr>
              <p:spPr bwMode="auto">
                <a:xfrm>
                  <a:off x="1584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81"/>
              <p:cNvGrpSpPr>
                <a:grpSpLocks/>
              </p:cNvGrpSpPr>
              <p:nvPr/>
            </p:nvGrpSpPr>
            <p:grpSpPr bwMode="auto">
              <a:xfrm rot="19091977" flipV="1">
                <a:off x="4532" y="872"/>
                <a:ext cx="380" cy="88"/>
                <a:chOff x="1292" y="1124"/>
                <a:chExt cx="380" cy="88"/>
              </a:xfrm>
            </p:grpSpPr>
            <p:sp>
              <p:nvSpPr>
                <p:cNvPr id="36" name="Oval 82"/>
                <p:cNvSpPr>
                  <a:spLocks noChangeArrowheads="1"/>
                </p:cNvSpPr>
                <p:nvPr/>
              </p:nvSpPr>
              <p:spPr bwMode="auto">
                <a:xfrm>
                  <a:off x="1292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Oval 83"/>
                <p:cNvSpPr>
                  <a:spLocks noChangeArrowheads="1"/>
                </p:cNvSpPr>
                <p:nvPr/>
              </p:nvSpPr>
              <p:spPr bwMode="auto">
                <a:xfrm>
                  <a:off x="13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Oval 84"/>
                <p:cNvSpPr>
                  <a:spLocks noChangeArrowheads="1"/>
                </p:cNvSpPr>
                <p:nvPr/>
              </p:nvSpPr>
              <p:spPr bwMode="auto">
                <a:xfrm>
                  <a:off x="14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Oval 85"/>
                <p:cNvSpPr>
                  <a:spLocks noChangeArrowheads="1"/>
                </p:cNvSpPr>
                <p:nvPr/>
              </p:nvSpPr>
              <p:spPr bwMode="auto">
                <a:xfrm>
                  <a:off x="1584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86"/>
              <p:cNvGrpSpPr>
                <a:grpSpLocks/>
              </p:cNvGrpSpPr>
              <p:nvPr/>
            </p:nvGrpSpPr>
            <p:grpSpPr bwMode="auto">
              <a:xfrm rot="19091977" flipV="1">
                <a:off x="5112" y="876"/>
                <a:ext cx="380" cy="88"/>
                <a:chOff x="1292" y="1124"/>
                <a:chExt cx="380" cy="88"/>
              </a:xfrm>
            </p:grpSpPr>
            <p:sp>
              <p:nvSpPr>
                <p:cNvPr id="32" name="Oval 87"/>
                <p:cNvSpPr>
                  <a:spLocks noChangeArrowheads="1"/>
                </p:cNvSpPr>
                <p:nvPr/>
              </p:nvSpPr>
              <p:spPr bwMode="auto">
                <a:xfrm>
                  <a:off x="1292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Oval 88"/>
                <p:cNvSpPr>
                  <a:spLocks noChangeArrowheads="1"/>
                </p:cNvSpPr>
                <p:nvPr/>
              </p:nvSpPr>
              <p:spPr bwMode="auto">
                <a:xfrm>
                  <a:off x="13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Oval 89"/>
                <p:cNvSpPr>
                  <a:spLocks noChangeArrowheads="1"/>
                </p:cNvSpPr>
                <p:nvPr/>
              </p:nvSpPr>
              <p:spPr bwMode="auto">
                <a:xfrm>
                  <a:off x="1488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Oval 90"/>
                <p:cNvSpPr>
                  <a:spLocks noChangeArrowheads="1"/>
                </p:cNvSpPr>
                <p:nvPr/>
              </p:nvSpPr>
              <p:spPr bwMode="auto">
                <a:xfrm>
                  <a:off x="1584" y="1124"/>
                  <a:ext cx="88" cy="88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" name="Oval 91"/>
              <p:cNvSpPr>
                <a:spLocks noChangeArrowheads="1"/>
              </p:cNvSpPr>
              <p:nvPr/>
            </p:nvSpPr>
            <p:spPr bwMode="auto">
              <a:xfrm>
                <a:off x="4584" y="696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Oval 92"/>
              <p:cNvSpPr>
                <a:spLocks noChangeArrowheads="1"/>
              </p:cNvSpPr>
              <p:nvPr/>
            </p:nvSpPr>
            <p:spPr bwMode="auto">
              <a:xfrm rot="19091977" flipV="1">
                <a:off x="5386" y="886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Oval 93"/>
              <p:cNvSpPr>
                <a:spLocks noChangeArrowheads="1"/>
              </p:cNvSpPr>
              <p:nvPr/>
            </p:nvSpPr>
            <p:spPr bwMode="auto">
              <a:xfrm rot="19091977" flipV="1">
                <a:off x="4961" y="973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Oval 94"/>
              <p:cNvSpPr>
                <a:spLocks noChangeArrowheads="1"/>
              </p:cNvSpPr>
              <p:nvPr/>
            </p:nvSpPr>
            <p:spPr bwMode="auto">
              <a:xfrm rot="19091977" flipV="1">
                <a:off x="5032" y="909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Oval 95"/>
              <p:cNvSpPr>
                <a:spLocks noChangeArrowheads="1"/>
              </p:cNvSpPr>
              <p:nvPr/>
            </p:nvSpPr>
            <p:spPr bwMode="auto">
              <a:xfrm rot="2508023">
                <a:off x="5101" y="1202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Oval 96"/>
              <p:cNvSpPr>
                <a:spLocks noChangeArrowheads="1"/>
              </p:cNvSpPr>
              <p:nvPr/>
            </p:nvSpPr>
            <p:spPr bwMode="auto">
              <a:xfrm rot="2508023">
                <a:off x="5160" y="1378"/>
                <a:ext cx="88" cy="88"/>
              </a:xfrm>
              <a:prstGeom prst="ellipse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" name="Oval 97"/>
            <p:cNvSpPr>
              <a:spLocks noChangeArrowheads="1"/>
            </p:cNvSpPr>
            <p:nvPr/>
          </p:nvSpPr>
          <p:spPr bwMode="auto">
            <a:xfrm>
              <a:off x="5440" y="712"/>
              <a:ext cx="88" cy="8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98"/>
            <p:cNvSpPr>
              <a:spLocks noChangeShapeType="1"/>
            </p:cNvSpPr>
            <p:nvPr/>
          </p:nvSpPr>
          <p:spPr bwMode="auto">
            <a:xfrm>
              <a:off x="2608" y="1016"/>
              <a:ext cx="1456" cy="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" name="Line 99"/>
            <p:cNvSpPr>
              <a:spLocks noChangeShapeType="1"/>
            </p:cNvSpPr>
            <p:nvPr/>
          </p:nvSpPr>
          <p:spPr bwMode="auto">
            <a:xfrm flipH="1">
              <a:off x="2600" y="1208"/>
              <a:ext cx="1456" cy="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114800" y="6412468"/>
            <a:ext cx="173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Phosphorylase</a:t>
            </a:r>
            <a:r>
              <a:rPr lang="en-US" dirty="0" smtClean="0"/>
              <a:t> B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4981960" y="4648200"/>
            <a:ext cx="0" cy="16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Connector 105"/>
          <p:cNvSpPr/>
          <p:nvPr/>
        </p:nvSpPr>
        <p:spPr>
          <a:xfrm>
            <a:off x="5715000" y="5295900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5156200" y="5715000"/>
            <a:ext cx="14605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723879" y="5498068"/>
            <a:ext cx="22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Phosphorylase</a:t>
            </a:r>
            <a:r>
              <a:rPr lang="en-US" dirty="0" smtClean="0"/>
              <a:t> kinase</a:t>
            </a:r>
            <a:endParaRPr lang="en-US" dirty="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5134360" y="1981200"/>
            <a:ext cx="0" cy="1143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Connector 112"/>
          <p:cNvSpPr/>
          <p:nvPr/>
        </p:nvSpPr>
        <p:spPr>
          <a:xfrm>
            <a:off x="4051300" y="2209800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3492500" y="2628900"/>
            <a:ext cx="14605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600200" y="2325469"/>
            <a:ext cx="18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GSK3</a:t>
            </a:r>
          </a:p>
          <a:p>
            <a:pPr algn="ctr"/>
            <a:r>
              <a:rPr lang="en-US" dirty="0" smtClean="0"/>
              <a:t>and other kinases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657600" y="1524000"/>
            <a:ext cx="29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active glycogen synthase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NGF – a neuron survival factor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US" dirty="0" smtClean="0"/>
              <a:t>In development, many more neurons are created than are necessary</a:t>
            </a:r>
          </a:p>
          <a:p>
            <a:r>
              <a:rPr lang="en-US" dirty="0" smtClean="0"/>
              <a:t>Neurons that successfully make connections receive NGF and survive</a:t>
            </a:r>
            <a:endParaRPr lang="en-US" dirty="0"/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5400"/>
            <a:ext cx="35687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NGF has two receptors, one of which is a RTK</a:t>
            </a:r>
            <a:endParaRPr lang="en-US" dirty="0"/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4343400" cy="4724400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accent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7" r="24126"/>
          <a:stretch/>
        </p:blipFill>
        <p:spPr bwMode="auto">
          <a:xfrm>
            <a:off x="5651356" y="1808162"/>
            <a:ext cx="2959244" cy="497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9400" y="1295400"/>
            <a:ext cx="763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TrkA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3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Freeform 2"/>
          <p:cNvSpPr>
            <a:spLocks/>
          </p:cNvSpPr>
          <p:nvPr/>
        </p:nvSpPr>
        <p:spPr bwMode="auto">
          <a:xfrm>
            <a:off x="14288" y="2457450"/>
            <a:ext cx="9121775" cy="1997075"/>
          </a:xfrm>
          <a:custGeom>
            <a:avLst/>
            <a:gdLst>
              <a:gd name="T0" fmla="*/ 304 w 5746"/>
              <a:gd name="T1" fmla="*/ 1141 h 1258"/>
              <a:gd name="T2" fmla="*/ 433 w 5746"/>
              <a:gd name="T3" fmla="*/ 918 h 1258"/>
              <a:gd name="T4" fmla="*/ 654 w 5746"/>
              <a:gd name="T5" fmla="*/ 713 h 1258"/>
              <a:gd name="T6" fmla="*/ 930 w 5746"/>
              <a:gd name="T7" fmla="*/ 532 h 1258"/>
              <a:gd name="T8" fmla="*/ 1280 w 5746"/>
              <a:gd name="T9" fmla="*/ 382 h 1258"/>
              <a:gd name="T10" fmla="*/ 1685 w 5746"/>
              <a:gd name="T11" fmla="*/ 262 h 1258"/>
              <a:gd name="T12" fmla="*/ 2136 w 5746"/>
              <a:gd name="T13" fmla="*/ 177 h 1258"/>
              <a:gd name="T14" fmla="*/ 2624 w 5746"/>
              <a:gd name="T15" fmla="*/ 135 h 1258"/>
              <a:gd name="T16" fmla="*/ 3121 w 5746"/>
              <a:gd name="T17" fmla="*/ 135 h 1258"/>
              <a:gd name="T18" fmla="*/ 3609 w 5746"/>
              <a:gd name="T19" fmla="*/ 181 h 1258"/>
              <a:gd name="T20" fmla="*/ 4060 w 5746"/>
              <a:gd name="T21" fmla="*/ 266 h 1258"/>
              <a:gd name="T22" fmla="*/ 4465 w 5746"/>
              <a:gd name="T23" fmla="*/ 386 h 1258"/>
              <a:gd name="T24" fmla="*/ 4815 w 5746"/>
              <a:gd name="T25" fmla="*/ 536 h 1258"/>
              <a:gd name="T26" fmla="*/ 5101 w 5746"/>
              <a:gd name="T27" fmla="*/ 713 h 1258"/>
              <a:gd name="T28" fmla="*/ 5312 w 5746"/>
              <a:gd name="T29" fmla="*/ 918 h 1258"/>
              <a:gd name="T30" fmla="*/ 5441 w 5746"/>
              <a:gd name="T31" fmla="*/ 1141 h 1258"/>
              <a:gd name="T32" fmla="*/ 5745 w 5746"/>
              <a:gd name="T33" fmla="*/ 1245 h 1258"/>
              <a:gd name="T34" fmla="*/ 5653 w 5746"/>
              <a:gd name="T35" fmla="*/ 991 h 1258"/>
              <a:gd name="T36" fmla="*/ 5460 w 5746"/>
              <a:gd name="T37" fmla="*/ 756 h 1258"/>
              <a:gd name="T38" fmla="*/ 5183 w 5746"/>
              <a:gd name="T39" fmla="*/ 544 h 1258"/>
              <a:gd name="T40" fmla="*/ 4834 w 5746"/>
              <a:gd name="T41" fmla="*/ 359 h 1258"/>
              <a:gd name="T42" fmla="*/ 4419 w 5746"/>
              <a:gd name="T43" fmla="*/ 208 h 1258"/>
              <a:gd name="T44" fmla="*/ 3941 w 5746"/>
              <a:gd name="T45" fmla="*/ 96 h 1258"/>
              <a:gd name="T46" fmla="*/ 3425 w 5746"/>
              <a:gd name="T47" fmla="*/ 23 h 1258"/>
              <a:gd name="T48" fmla="*/ 2873 w 5746"/>
              <a:gd name="T49" fmla="*/ 0 h 1258"/>
              <a:gd name="T50" fmla="*/ 2320 w 5746"/>
              <a:gd name="T51" fmla="*/ 23 h 1258"/>
              <a:gd name="T52" fmla="*/ 1805 w 5746"/>
              <a:gd name="T53" fmla="*/ 96 h 1258"/>
              <a:gd name="T54" fmla="*/ 1326 w 5746"/>
              <a:gd name="T55" fmla="*/ 208 h 1258"/>
              <a:gd name="T56" fmla="*/ 912 w 5746"/>
              <a:gd name="T57" fmla="*/ 359 h 1258"/>
              <a:gd name="T58" fmla="*/ 553 w 5746"/>
              <a:gd name="T59" fmla="*/ 544 h 1258"/>
              <a:gd name="T60" fmla="*/ 276 w 5746"/>
              <a:gd name="T61" fmla="*/ 756 h 1258"/>
              <a:gd name="T62" fmla="*/ 92 w 5746"/>
              <a:gd name="T63" fmla="*/ 991 h 1258"/>
              <a:gd name="T64" fmla="*/ 0 w 5746"/>
              <a:gd name="T65" fmla="*/ 1245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46" h="1258">
                <a:moveTo>
                  <a:pt x="276" y="1257"/>
                </a:moveTo>
                <a:lnTo>
                  <a:pt x="304" y="1141"/>
                </a:lnTo>
                <a:lnTo>
                  <a:pt x="359" y="1026"/>
                </a:lnTo>
                <a:lnTo>
                  <a:pt x="433" y="918"/>
                </a:lnTo>
                <a:lnTo>
                  <a:pt x="534" y="814"/>
                </a:lnTo>
                <a:lnTo>
                  <a:pt x="654" y="713"/>
                </a:lnTo>
                <a:lnTo>
                  <a:pt x="783" y="621"/>
                </a:lnTo>
                <a:lnTo>
                  <a:pt x="930" y="532"/>
                </a:lnTo>
                <a:lnTo>
                  <a:pt x="1105" y="455"/>
                </a:lnTo>
                <a:lnTo>
                  <a:pt x="1280" y="382"/>
                </a:lnTo>
                <a:lnTo>
                  <a:pt x="1482" y="316"/>
                </a:lnTo>
                <a:lnTo>
                  <a:pt x="1685" y="262"/>
                </a:lnTo>
                <a:lnTo>
                  <a:pt x="1906" y="216"/>
                </a:lnTo>
                <a:lnTo>
                  <a:pt x="2136" y="177"/>
                </a:lnTo>
                <a:lnTo>
                  <a:pt x="2375" y="154"/>
                </a:lnTo>
                <a:lnTo>
                  <a:pt x="2624" y="135"/>
                </a:lnTo>
                <a:lnTo>
                  <a:pt x="2873" y="131"/>
                </a:lnTo>
                <a:lnTo>
                  <a:pt x="3121" y="135"/>
                </a:lnTo>
                <a:lnTo>
                  <a:pt x="3370" y="154"/>
                </a:lnTo>
                <a:lnTo>
                  <a:pt x="3609" y="181"/>
                </a:lnTo>
                <a:lnTo>
                  <a:pt x="3839" y="216"/>
                </a:lnTo>
                <a:lnTo>
                  <a:pt x="4060" y="266"/>
                </a:lnTo>
                <a:lnTo>
                  <a:pt x="4263" y="320"/>
                </a:lnTo>
                <a:lnTo>
                  <a:pt x="4465" y="386"/>
                </a:lnTo>
                <a:lnTo>
                  <a:pt x="4640" y="455"/>
                </a:lnTo>
                <a:lnTo>
                  <a:pt x="4815" y="536"/>
                </a:lnTo>
                <a:lnTo>
                  <a:pt x="4962" y="621"/>
                </a:lnTo>
                <a:lnTo>
                  <a:pt x="5101" y="713"/>
                </a:lnTo>
                <a:lnTo>
                  <a:pt x="5211" y="814"/>
                </a:lnTo>
                <a:lnTo>
                  <a:pt x="5312" y="918"/>
                </a:lnTo>
                <a:lnTo>
                  <a:pt x="5386" y="1026"/>
                </a:lnTo>
                <a:lnTo>
                  <a:pt x="5441" y="1141"/>
                </a:lnTo>
                <a:lnTo>
                  <a:pt x="5469" y="1257"/>
                </a:lnTo>
                <a:lnTo>
                  <a:pt x="5745" y="1245"/>
                </a:lnTo>
                <a:lnTo>
                  <a:pt x="5708" y="1114"/>
                </a:lnTo>
                <a:lnTo>
                  <a:pt x="5653" y="991"/>
                </a:lnTo>
                <a:lnTo>
                  <a:pt x="5570" y="871"/>
                </a:lnTo>
                <a:lnTo>
                  <a:pt x="5460" y="756"/>
                </a:lnTo>
                <a:lnTo>
                  <a:pt x="5331" y="644"/>
                </a:lnTo>
                <a:lnTo>
                  <a:pt x="5183" y="544"/>
                </a:lnTo>
                <a:lnTo>
                  <a:pt x="5018" y="447"/>
                </a:lnTo>
                <a:lnTo>
                  <a:pt x="4834" y="359"/>
                </a:lnTo>
                <a:lnTo>
                  <a:pt x="4631" y="281"/>
                </a:lnTo>
                <a:lnTo>
                  <a:pt x="4419" y="208"/>
                </a:lnTo>
                <a:lnTo>
                  <a:pt x="4189" y="146"/>
                </a:lnTo>
                <a:lnTo>
                  <a:pt x="3941" y="96"/>
                </a:lnTo>
                <a:lnTo>
                  <a:pt x="3692" y="54"/>
                </a:lnTo>
                <a:lnTo>
                  <a:pt x="3425" y="23"/>
                </a:lnTo>
                <a:lnTo>
                  <a:pt x="3149" y="8"/>
                </a:lnTo>
                <a:lnTo>
                  <a:pt x="2873" y="0"/>
                </a:lnTo>
                <a:lnTo>
                  <a:pt x="2596" y="8"/>
                </a:lnTo>
                <a:lnTo>
                  <a:pt x="2320" y="23"/>
                </a:lnTo>
                <a:lnTo>
                  <a:pt x="2053" y="54"/>
                </a:lnTo>
                <a:lnTo>
                  <a:pt x="1805" y="96"/>
                </a:lnTo>
                <a:lnTo>
                  <a:pt x="1556" y="146"/>
                </a:lnTo>
                <a:lnTo>
                  <a:pt x="1326" y="208"/>
                </a:lnTo>
                <a:lnTo>
                  <a:pt x="1114" y="281"/>
                </a:lnTo>
                <a:lnTo>
                  <a:pt x="912" y="359"/>
                </a:lnTo>
                <a:lnTo>
                  <a:pt x="728" y="447"/>
                </a:lnTo>
                <a:lnTo>
                  <a:pt x="553" y="544"/>
                </a:lnTo>
                <a:lnTo>
                  <a:pt x="405" y="644"/>
                </a:lnTo>
                <a:lnTo>
                  <a:pt x="276" y="756"/>
                </a:lnTo>
                <a:lnTo>
                  <a:pt x="175" y="871"/>
                </a:lnTo>
                <a:lnTo>
                  <a:pt x="92" y="991"/>
                </a:lnTo>
                <a:lnTo>
                  <a:pt x="37" y="1114"/>
                </a:lnTo>
                <a:lnTo>
                  <a:pt x="0" y="1245"/>
                </a:lnTo>
                <a:lnTo>
                  <a:pt x="276" y="1257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651" name="Rectangle 3"/>
          <p:cNvSpPr>
            <a:spLocks noChangeArrowheads="1"/>
          </p:cNvSpPr>
          <p:nvPr/>
        </p:nvSpPr>
        <p:spPr bwMode="auto">
          <a:xfrm>
            <a:off x="3702050" y="3141663"/>
            <a:ext cx="16525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FF"/>
                </a:solidFill>
                <a:latin typeface="Arial" pitchFamily="34" charset="0"/>
              </a:rPr>
              <a:t>pTyr phos</a:t>
            </a:r>
          </a:p>
        </p:txBody>
      </p:sp>
      <p:sp>
        <p:nvSpPr>
          <p:cNvPr id="411652" name="Line 4"/>
          <p:cNvSpPr>
            <a:spLocks noChangeShapeType="1"/>
          </p:cNvSpPr>
          <p:nvPr/>
        </p:nvSpPr>
        <p:spPr bwMode="auto">
          <a:xfrm flipH="1" flipV="1">
            <a:off x="2827338" y="5300663"/>
            <a:ext cx="0" cy="685800"/>
          </a:xfrm>
          <a:prstGeom prst="line">
            <a:avLst/>
          </a:prstGeom>
          <a:noFill/>
          <a:ln w="3175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1957388" y="6110288"/>
            <a:ext cx="23637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FF"/>
                </a:solidFill>
                <a:latin typeface="Arial" pitchFamily="34" charset="0"/>
              </a:rPr>
              <a:t>Anti-Apoptosis</a:t>
            </a:r>
          </a:p>
        </p:txBody>
      </p:sp>
      <p:sp>
        <p:nvSpPr>
          <p:cNvPr id="411654" name="Line 6"/>
          <p:cNvSpPr>
            <a:spLocks noChangeShapeType="1"/>
          </p:cNvSpPr>
          <p:nvPr/>
        </p:nvSpPr>
        <p:spPr bwMode="auto">
          <a:xfrm flipV="1">
            <a:off x="2935288" y="3673475"/>
            <a:ext cx="835025" cy="83661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4941888" y="6118225"/>
            <a:ext cx="23304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FF"/>
                </a:solidFill>
                <a:latin typeface="Arial" pitchFamily="34" charset="0"/>
              </a:rPr>
              <a:t> Differentiation</a:t>
            </a:r>
          </a:p>
        </p:txBody>
      </p:sp>
      <p:sp>
        <p:nvSpPr>
          <p:cNvPr id="411656" name="Line 8"/>
          <p:cNvSpPr>
            <a:spLocks noChangeShapeType="1"/>
          </p:cNvSpPr>
          <p:nvPr/>
        </p:nvSpPr>
        <p:spPr bwMode="auto">
          <a:xfrm flipH="1" flipV="1">
            <a:off x="5837238" y="5295900"/>
            <a:ext cx="0" cy="685800"/>
          </a:xfrm>
          <a:prstGeom prst="line">
            <a:avLst/>
          </a:prstGeom>
          <a:noFill/>
          <a:ln w="3175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11657" name="Group 9"/>
          <p:cNvGrpSpPr>
            <a:grpSpLocks/>
          </p:cNvGrpSpPr>
          <p:nvPr/>
        </p:nvGrpSpPr>
        <p:grpSpPr bwMode="auto">
          <a:xfrm>
            <a:off x="4062413" y="1454150"/>
            <a:ext cx="715962" cy="1746250"/>
            <a:chOff x="3759" y="541"/>
            <a:chExt cx="451" cy="1179"/>
          </a:xfrm>
        </p:grpSpPr>
        <p:grpSp>
          <p:nvGrpSpPr>
            <p:cNvPr id="411658" name="Group 10"/>
            <p:cNvGrpSpPr>
              <a:grpSpLocks/>
            </p:cNvGrpSpPr>
            <p:nvPr/>
          </p:nvGrpSpPr>
          <p:grpSpPr bwMode="auto">
            <a:xfrm>
              <a:off x="3872" y="877"/>
              <a:ext cx="104" cy="843"/>
              <a:chOff x="3872" y="877"/>
              <a:chExt cx="104" cy="843"/>
            </a:xfrm>
          </p:grpSpPr>
          <p:sp>
            <p:nvSpPr>
              <p:cNvPr id="411659" name="Rectangle 11"/>
              <p:cNvSpPr>
                <a:spLocks noChangeArrowheads="1"/>
              </p:cNvSpPr>
              <p:nvPr/>
            </p:nvSpPr>
            <p:spPr bwMode="auto">
              <a:xfrm>
                <a:off x="3872" y="895"/>
                <a:ext cx="104" cy="792"/>
              </a:xfrm>
              <a:prstGeom prst="rect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660" name="Oval 12"/>
              <p:cNvSpPr>
                <a:spLocks noChangeArrowheads="1"/>
              </p:cNvSpPr>
              <p:nvPr/>
            </p:nvSpPr>
            <p:spPr bwMode="auto">
              <a:xfrm>
                <a:off x="3879" y="877"/>
                <a:ext cx="96" cy="47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661" name="Oval 13"/>
              <p:cNvSpPr>
                <a:spLocks noChangeArrowheads="1"/>
              </p:cNvSpPr>
              <p:nvPr/>
            </p:nvSpPr>
            <p:spPr bwMode="auto">
              <a:xfrm>
                <a:off x="3872" y="1661"/>
                <a:ext cx="103" cy="59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11662" name="Group 14"/>
            <p:cNvGrpSpPr>
              <a:grpSpLocks/>
            </p:cNvGrpSpPr>
            <p:nvPr/>
          </p:nvGrpSpPr>
          <p:grpSpPr bwMode="auto">
            <a:xfrm>
              <a:off x="4002" y="877"/>
              <a:ext cx="104" cy="843"/>
              <a:chOff x="4002" y="877"/>
              <a:chExt cx="104" cy="843"/>
            </a:xfrm>
          </p:grpSpPr>
          <p:sp>
            <p:nvSpPr>
              <p:cNvPr id="411663" name="Rectangle 15"/>
              <p:cNvSpPr>
                <a:spLocks noChangeArrowheads="1"/>
              </p:cNvSpPr>
              <p:nvPr/>
            </p:nvSpPr>
            <p:spPr bwMode="auto">
              <a:xfrm>
                <a:off x="4002" y="895"/>
                <a:ext cx="104" cy="792"/>
              </a:xfrm>
              <a:prstGeom prst="rect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664" name="Oval 16"/>
              <p:cNvSpPr>
                <a:spLocks noChangeArrowheads="1"/>
              </p:cNvSpPr>
              <p:nvPr/>
            </p:nvSpPr>
            <p:spPr bwMode="auto">
              <a:xfrm>
                <a:off x="4007" y="877"/>
                <a:ext cx="98" cy="47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665" name="Oval 17"/>
              <p:cNvSpPr>
                <a:spLocks noChangeArrowheads="1"/>
              </p:cNvSpPr>
              <p:nvPr/>
            </p:nvSpPr>
            <p:spPr bwMode="auto">
              <a:xfrm>
                <a:off x="4002" y="1661"/>
                <a:ext cx="103" cy="59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11666" name="Group 18"/>
            <p:cNvGrpSpPr>
              <a:grpSpLocks/>
            </p:cNvGrpSpPr>
            <p:nvPr/>
          </p:nvGrpSpPr>
          <p:grpSpPr bwMode="auto">
            <a:xfrm>
              <a:off x="3759" y="541"/>
              <a:ext cx="78" cy="564"/>
              <a:chOff x="3759" y="541"/>
              <a:chExt cx="78" cy="564"/>
            </a:xfrm>
          </p:grpSpPr>
          <p:sp>
            <p:nvSpPr>
              <p:cNvPr id="411667" name="Rectangle 19"/>
              <p:cNvSpPr>
                <a:spLocks noChangeArrowheads="1"/>
              </p:cNvSpPr>
              <p:nvPr/>
            </p:nvSpPr>
            <p:spPr bwMode="auto">
              <a:xfrm>
                <a:off x="3759" y="553"/>
                <a:ext cx="78" cy="531"/>
              </a:xfrm>
              <a:prstGeom prst="rect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668" name="Oval 20"/>
              <p:cNvSpPr>
                <a:spLocks noChangeArrowheads="1"/>
              </p:cNvSpPr>
              <p:nvPr/>
            </p:nvSpPr>
            <p:spPr bwMode="auto">
              <a:xfrm>
                <a:off x="3765" y="541"/>
                <a:ext cx="71" cy="32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669" name="Oval 21"/>
              <p:cNvSpPr>
                <a:spLocks noChangeArrowheads="1"/>
              </p:cNvSpPr>
              <p:nvPr/>
            </p:nvSpPr>
            <p:spPr bwMode="auto">
              <a:xfrm>
                <a:off x="3759" y="1066"/>
                <a:ext cx="77" cy="39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11670" name="Group 22"/>
            <p:cNvGrpSpPr>
              <a:grpSpLocks/>
            </p:cNvGrpSpPr>
            <p:nvPr/>
          </p:nvGrpSpPr>
          <p:grpSpPr bwMode="auto">
            <a:xfrm>
              <a:off x="4132" y="541"/>
              <a:ext cx="78" cy="564"/>
              <a:chOff x="4132" y="541"/>
              <a:chExt cx="78" cy="564"/>
            </a:xfrm>
          </p:grpSpPr>
          <p:sp>
            <p:nvSpPr>
              <p:cNvPr id="411671" name="Rectangle 23"/>
              <p:cNvSpPr>
                <a:spLocks noChangeArrowheads="1"/>
              </p:cNvSpPr>
              <p:nvPr/>
            </p:nvSpPr>
            <p:spPr bwMode="auto">
              <a:xfrm>
                <a:off x="4132" y="553"/>
                <a:ext cx="78" cy="531"/>
              </a:xfrm>
              <a:prstGeom prst="rect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672" name="Oval 24"/>
              <p:cNvSpPr>
                <a:spLocks noChangeArrowheads="1"/>
              </p:cNvSpPr>
              <p:nvPr/>
            </p:nvSpPr>
            <p:spPr bwMode="auto">
              <a:xfrm>
                <a:off x="4139" y="541"/>
                <a:ext cx="70" cy="32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673" name="Oval 25"/>
              <p:cNvSpPr>
                <a:spLocks noChangeArrowheads="1"/>
              </p:cNvSpPr>
              <p:nvPr/>
            </p:nvSpPr>
            <p:spPr bwMode="auto">
              <a:xfrm>
                <a:off x="4132" y="1066"/>
                <a:ext cx="77" cy="39"/>
              </a:xfrm>
              <a:prstGeom prst="ellipse">
                <a:avLst/>
              </a:pr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411674" name="Rectangle 26"/>
          <p:cNvSpPr>
            <a:spLocks noChangeArrowheads="1"/>
          </p:cNvSpPr>
          <p:nvPr/>
        </p:nvSpPr>
        <p:spPr bwMode="auto">
          <a:xfrm>
            <a:off x="4927600" y="1871663"/>
            <a:ext cx="7604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TrkA</a:t>
            </a:r>
          </a:p>
        </p:txBody>
      </p:sp>
      <p:sp>
        <p:nvSpPr>
          <p:cNvPr id="411675" name="Line 27"/>
          <p:cNvSpPr>
            <a:spLocks noChangeShapeType="1"/>
          </p:cNvSpPr>
          <p:nvPr/>
        </p:nvSpPr>
        <p:spPr bwMode="auto">
          <a:xfrm flipH="1" flipV="1">
            <a:off x="5075238" y="3679825"/>
            <a:ext cx="850900" cy="84931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676" name="Rectangle 28"/>
          <p:cNvSpPr>
            <a:spLocks noChangeArrowheads="1"/>
          </p:cNvSpPr>
          <p:nvPr/>
        </p:nvSpPr>
        <p:spPr bwMode="auto">
          <a:xfrm>
            <a:off x="2354263" y="4622800"/>
            <a:ext cx="942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FF"/>
                </a:solidFill>
                <a:latin typeface="Arial" pitchFamily="34" charset="0"/>
              </a:rPr>
              <a:t>PI3’K</a:t>
            </a:r>
          </a:p>
        </p:txBody>
      </p:sp>
      <p:sp>
        <p:nvSpPr>
          <p:cNvPr id="411677" name="Rectangle 29"/>
          <p:cNvSpPr>
            <a:spLocks noChangeArrowheads="1"/>
          </p:cNvSpPr>
          <p:nvPr/>
        </p:nvSpPr>
        <p:spPr bwMode="auto">
          <a:xfrm>
            <a:off x="5337175" y="4630738"/>
            <a:ext cx="10795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FF"/>
                </a:solidFill>
                <a:latin typeface="Arial" pitchFamily="34" charset="0"/>
              </a:rPr>
              <a:t>MAPK</a:t>
            </a:r>
          </a:p>
        </p:txBody>
      </p:sp>
      <p:sp>
        <p:nvSpPr>
          <p:cNvPr id="411678" name="Line 30"/>
          <p:cNvSpPr>
            <a:spLocks noChangeShapeType="1"/>
          </p:cNvSpPr>
          <p:nvPr/>
        </p:nvSpPr>
        <p:spPr bwMode="auto">
          <a:xfrm flipH="1">
            <a:off x="2305050" y="4510088"/>
            <a:ext cx="4763" cy="503237"/>
          </a:xfrm>
          <a:prstGeom prst="line">
            <a:avLst/>
          </a:prstGeom>
          <a:noFill/>
          <a:ln w="3175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679" name="Line 31"/>
          <p:cNvSpPr>
            <a:spLocks noChangeShapeType="1"/>
          </p:cNvSpPr>
          <p:nvPr/>
        </p:nvSpPr>
        <p:spPr bwMode="auto">
          <a:xfrm flipH="1">
            <a:off x="5302250" y="4521200"/>
            <a:ext cx="4763" cy="482600"/>
          </a:xfrm>
          <a:prstGeom prst="line">
            <a:avLst/>
          </a:prstGeom>
          <a:noFill/>
          <a:ln w="3175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680" name="Line 32"/>
          <p:cNvSpPr>
            <a:spLocks noChangeShapeType="1"/>
          </p:cNvSpPr>
          <p:nvPr/>
        </p:nvSpPr>
        <p:spPr bwMode="auto">
          <a:xfrm>
            <a:off x="5602288" y="3843338"/>
            <a:ext cx="0" cy="2460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681" name="Line 33"/>
          <p:cNvSpPr>
            <a:spLocks noChangeShapeType="1"/>
          </p:cNvSpPr>
          <p:nvPr/>
        </p:nvSpPr>
        <p:spPr bwMode="auto">
          <a:xfrm rot="-5400000">
            <a:off x="6130925" y="3448050"/>
            <a:ext cx="0" cy="1028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682" name="Text Box 34"/>
          <p:cNvSpPr txBox="1">
            <a:spLocks noChangeArrowheads="1"/>
          </p:cNvSpPr>
          <p:nvPr/>
        </p:nvSpPr>
        <p:spPr bwMode="auto">
          <a:xfrm>
            <a:off x="6642100" y="3751263"/>
            <a:ext cx="124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FF0000"/>
                </a:solidFill>
                <a:latin typeface="Arial" pitchFamily="34" charset="0"/>
              </a:rPr>
              <a:t>PD98059</a:t>
            </a:r>
          </a:p>
        </p:txBody>
      </p:sp>
      <p:sp>
        <p:nvSpPr>
          <p:cNvPr id="411683" name="Text Box 35"/>
          <p:cNvSpPr txBox="1">
            <a:spLocks noChangeArrowheads="1"/>
          </p:cNvSpPr>
          <p:nvPr/>
        </p:nvSpPr>
        <p:spPr bwMode="auto">
          <a:xfrm>
            <a:off x="742950" y="127000"/>
            <a:ext cx="76438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00"/>
                </a:solidFill>
                <a:latin typeface="Arial" pitchFamily="34" charset="0"/>
              </a:rPr>
              <a:t>NGF Regulates Differentiation (MAPK) and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FFFF00"/>
                </a:solidFill>
                <a:latin typeface="Arial" pitchFamily="34" charset="0"/>
              </a:rPr>
              <a:t>Apoptosis (PI3’K/Akt) by Different Pathways</a:t>
            </a:r>
          </a:p>
        </p:txBody>
      </p:sp>
      <p:grpSp>
        <p:nvGrpSpPr>
          <p:cNvPr id="411684" name="Group 36"/>
          <p:cNvGrpSpPr>
            <a:grpSpLocks/>
          </p:cNvGrpSpPr>
          <p:nvPr/>
        </p:nvGrpSpPr>
        <p:grpSpPr bwMode="auto">
          <a:xfrm>
            <a:off x="1693863" y="5449888"/>
            <a:ext cx="1028700" cy="246062"/>
            <a:chOff x="578" y="2202"/>
            <a:chExt cx="648" cy="155"/>
          </a:xfrm>
        </p:grpSpPr>
        <p:sp>
          <p:nvSpPr>
            <p:cNvPr id="411685" name="Line 37"/>
            <p:cNvSpPr>
              <a:spLocks noChangeShapeType="1"/>
            </p:cNvSpPr>
            <p:nvPr/>
          </p:nvSpPr>
          <p:spPr bwMode="auto">
            <a:xfrm>
              <a:off x="1226" y="2202"/>
              <a:ext cx="0" cy="1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1686" name="Line 38"/>
            <p:cNvSpPr>
              <a:spLocks noChangeShapeType="1"/>
            </p:cNvSpPr>
            <p:nvPr/>
          </p:nvSpPr>
          <p:spPr bwMode="auto">
            <a:xfrm rot="-5400000">
              <a:off x="902" y="1953"/>
              <a:ext cx="0" cy="6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11687" name="Text Box 39"/>
          <p:cNvSpPr txBox="1">
            <a:spLocks noChangeArrowheads="1"/>
          </p:cNvSpPr>
          <p:nvPr/>
        </p:nvSpPr>
        <p:spPr bwMode="auto">
          <a:xfrm>
            <a:off x="219075" y="5343525"/>
            <a:ext cx="162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FF0000"/>
                </a:solidFill>
                <a:latin typeface="Arial" pitchFamily="34" charset="0"/>
              </a:rPr>
              <a:t>wortmannin</a:t>
            </a:r>
          </a:p>
        </p:txBody>
      </p:sp>
      <p:sp>
        <p:nvSpPr>
          <p:cNvPr id="411688" name="Text Box 40"/>
          <p:cNvSpPr txBox="1">
            <a:spLocks noChangeArrowheads="1"/>
          </p:cNvSpPr>
          <p:nvPr/>
        </p:nvSpPr>
        <p:spPr bwMode="auto">
          <a:xfrm>
            <a:off x="8061325" y="6234113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AFD00"/>
                </a:solidFill>
                <a:latin typeface="Arial" pitchFamily="34" charset="0"/>
              </a:rPr>
              <a:t>23-19</a:t>
            </a:r>
            <a:endParaRPr lang="en-US" altLang="en-US" sz="24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1689" name="Line 41"/>
          <p:cNvSpPr>
            <a:spLocks noChangeShapeType="1"/>
          </p:cNvSpPr>
          <p:nvPr/>
        </p:nvSpPr>
        <p:spPr bwMode="auto">
          <a:xfrm>
            <a:off x="3684588" y="3109913"/>
            <a:ext cx="4762" cy="492125"/>
          </a:xfrm>
          <a:prstGeom prst="line">
            <a:avLst/>
          </a:prstGeom>
          <a:noFill/>
          <a:ln w="3175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336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06" y="1447800"/>
            <a:ext cx="402759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NGF, EGF, and insulin activate the same pathways but have different effects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51037"/>
            <a:ext cx="4800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Insulin promotes GLUT4 translocation partly by a parallel pathway</a:t>
            </a:r>
          </a:p>
          <a:p>
            <a:r>
              <a:rPr lang="en-US" dirty="0" smtClean="0"/>
              <a:t>EGF activates MAPK as a short burst and promotes cell growth/proliferation</a:t>
            </a:r>
          </a:p>
          <a:p>
            <a:r>
              <a:rPr lang="en-US" dirty="0" smtClean="0"/>
              <a:t>NGF activates sustained MAPK and promotes differentiation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NGF elicits a sustained MAPK response by activating an early and a late pathway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600200"/>
            <a:ext cx="4061691" cy="5181600"/>
          </a:xfrm>
        </p:spPr>
        <p:txBody>
          <a:bodyPr/>
          <a:lstStyle/>
          <a:p>
            <a:r>
              <a:rPr lang="en-US" dirty="0" smtClean="0"/>
              <a:t>NGF activates two different G proteins</a:t>
            </a:r>
          </a:p>
          <a:p>
            <a:r>
              <a:rPr lang="en-US" dirty="0" smtClean="0"/>
              <a:t>Early effect: </a:t>
            </a:r>
            <a:r>
              <a:rPr lang="en-US" dirty="0" err="1" smtClean="0"/>
              <a:t>Ras</a:t>
            </a:r>
            <a:r>
              <a:rPr lang="en-US" dirty="0" smtClean="0"/>
              <a:t> activation</a:t>
            </a:r>
          </a:p>
          <a:p>
            <a:pPr lvl="1"/>
            <a:r>
              <a:rPr lang="en-US" dirty="0" smtClean="0"/>
              <a:t>Shared with EGF</a:t>
            </a:r>
          </a:p>
          <a:p>
            <a:pPr lvl="1"/>
            <a:r>
              <a:rPr lang="en-US" dirty="0" smtClean="0"/>
              <a:t>Burst of MAPK</a:t>
            </a:r>
          </a:p>
          <a:p>
            <a:r>
              <a:rPr lang="en-US" dirty="0" smtClean="0"/>
              <a:t>Late effect: Rap activation</a:t>
            </a:r>
          </a:p>
          <a:p>
            <a:pPr lvl="1"/>
            <a:r>
              <a:rPr lang="en-US" dirty="0" smtClean="0"/>
              <a:t>Sustained activation of MAPK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091" y="2286000"/>
            <a:ext cx="492990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10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Glycogen </a:t>
            </a:r>
            <a:r>
              <a:rPr lang="en-US" dirty="0" err="1" smtClean="0"/>
              <a:t>phosphorylase</a:t>
            </a:r>
            <a:r>
              <a:rPr lang="en-US" dirty="0"/>
              <a:t> </a:t>
            </a:r>
            <a:r>
              <a:rPr lang="en-US" dirty="0" smtClean="0"/>
              <a:t>is activated by phosphorylation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692525" y="4953000"/>
            <a:ext cx="2362200" cy="1295400"/>
          </a:xfrm>
          <a:prstGeom prst="ellipse">
            <a:avLst/>
          </a:prstGeom>
          <a:gradFill rotWithShape="0">
            <a:gsLst>
              <a:gs pos="0">
                <a:srgbClr val="FF66FF"/>
              </a:gs>
              <a:gs pos="100000">
                <a:srgbClr val="FF66FF">
                  <a:gamma/>
                  <a:shade val="38824"/>
                  <a:invGamma/>
                </a:srgbClr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92525" y="5181600"/>
            <a:ext cx="2362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i="1">
                <a:solidFill>
                  <a:srgbClr val="00FF99"/>
                </a:solidFill>
              </a:rPr>
              <a:t>Glycogen </a:t>
            </a:r>
          </a:p>
          <a:p>
            <a:pPr algn="ctr">
              <a:spcBef>
                <a:spcPct val="50000"/>
              </a:spcBef>
            </a:pPr>
            <a:r>
              <a:rPr lang="en-US" altLang="en-US" sz="1800" i="1">
                <a:solidFill>
                  <a:srgbClr val="00FF99"/>
                </a:solidFill>
              </a:rPr>
              <a:t>phosphorylase a</a:t>
            </a:r>
            <a:endParaRPr lang="en-US" altLang="en-US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68725" y="2590800"/>
            <a:ext cx="2057400" cy="1066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92525" y="2743200"/>
            <a:ext cx="2362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i="1">
                <a:solidFill>
                  <a:srgbClr val="00FFFF"/>
                </a:solidFill>
              </a:rPr>
              <a:t>Glycogen </a:t>
            </a:r>
          </a:p>
          <a:p>
            <a:pPr algn="ctr">
              <a:spcBef>
                <a:spcPct val="50000"/>
              </a:spcBef>
            </a:pPr>
            <a:r>
              <a:rPr lang="en-US" altLang="en-US" sz="1800" i="1">
                <a:solidFill>
                  <a:srgbClr val="00FFFF"/>
                </a:solidFill>
              </a:rPr>
              <a:t>phosphorylase b</a:t>
            </a:r>
            <a:endParaRPr lang="en-US" altLang="en-US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5826125" y="51816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978525" y="4953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P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216525" y="3886200"/>
            <a:ext cx="304800" cy="914400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302125" y="388620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303463" y="3943350"/>
            <a:ext cx="200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Phosphorylase</a:t>
            </a:r>
          </a:p>
          <a:p>
            <a:pPr algn="ctr"/>
            <a:r>
              <a:rPr lang="en-US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kinase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521325" y="4038600"/>
            <a:ext cx="2936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Protein Phosphatase-1</a:t>
            </a:r>
          </a:p>
          <a:p>
            <a:pPr algn="ctr"/>
            <a:r>
              <a:rPr lang="en-US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(PP1)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74675" y="2803525"/>
            <a:ext cx="100965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cAMP</a:t>
            </a: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 rot="19280412" flipV="1">
            <a:off x="1349494" y="4966688"/>
            <a:ext cx="1526752" cy="216272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1079500" y="4098925"/>
            <a:ext cx="1190625" cy="290512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 rot="5400000">
            <a:off x="574675" y="3489325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384175" y="3994150"/>
            <a:ext cx="101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PKA</a:t>
            </a:r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688975" y="5334000"/>
            <a:ext cx="684803" cy="6463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dirty="0" smtClean="0">
                <a:solidFill>
                  <a:schemeClr val="tx1"/>
                </a:solidFill>
                <a:latin typeface="Times" pitchFamily="18" charset="0"/>
              </a:rPr>
              <a:t>Ca</a:t>
            </a:r>
            <a:r>
              <a:rPr lang="en-US" altLang="en-US" b="0" baseline="30000" dirty="0" smtClean="0">
                <a:solidFill>
                  <a:schemeClr val="tx1"/>
                </a:solidFill>
                <a:latin typeface="Times" pitchFamily="18" charset="0"/>
              </a:rPr>
              <a:t>2+</a:t>
            </a:r>
            <a:endParaRPr lang="en-US" altLang="en-US" b="0" dirty="0" smtClean="0">
              <a:solidFill>
                <a:schemeClr val="tx1"/>
              </a:solidFill>
              <a:latin typeface="Times" pitchFamily="18" charset="0"/>
            </a:endParaRPr>
          </a:p>
          <a:p>
            <a:r>
              <a:rPr lang="en-US" altLang="en-US" b="0" dirty="0" smtClean="0">
                <a:solidFill>
                  <a:schemeClr val="tx1"/>
                </a:solidFill>
                <a:latin typeface="Times" pitchFamily="18" charset="0"/>
              </a:rPr>
              <a:t>AMP</a:t>
            </a:r>
            <a:endParaRPr lang="en-US" altLang="en-US" b="0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 rot="5400000">
            <a:off x="7470775" y="35052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7375525" y="2790825"/>
            <a:ext cx="813043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dirty="0" smtClean="0">
                <a:solidFill>
                  <a:schemeClr val="tx1"/>
                </a:solidFill>
                <a:latin typeface="Times" pitchFamily="18" charset="0"/>
              </a:rPr>
              <a:t>insulin</a:t>
            </a:r>
            <a:endParaRPr lang="en-US" altLang="en-US" b="0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146175" y="3733800"/>
            <a:ext cx="101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covalent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374775" y="4724400"/>
            <a:ext cx="11430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2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allosteric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412468"/>
            <a:ext cx="202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ENERGY STATE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10400" y="6400800"/>
            <a:ext cx="207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ENERGY STATE</a:t>
            </a:r>
            <a:endParaRPr lang="en-US" dirty="0"/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>
            <a:off x="4727575" y="1905000"/>
            <a:ext cx="304800" cy="609600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60775" y="1524000"/>
            <a:ext cx="2366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Glycogen breakdown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80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Glycogen synthase is progressively inhibited by phosphorylation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239963"/>
          </a:xfrm>
        </p:spPr>
        <p:txBody>
          <a:bodyPr/>
          <a:lstStyle/>
          <a:p>
            <a:r>
              <a:rPr lang="en-US" dirty="0" smtClean="0"/>
              <a:t>9 </a:t>
            </a:r>
            <a:r>
              <a:rPr lang="en-US" dirty="0" err="1" smtClean="0"/>
              <a:t>phosphosites</a:t>
            </a:r>
            <a:endParaRPr lang="en-US" dirty="0" smtClean="0"/>
          </a:p>
          <a:p>
            <a:r>
              <a:rPr lang="en-US" dirty="0" smtClean="0"/>
              <a:t>More phosphorylation = less activity</a:t>
            </a:r>
          </a:p>
          <a:p>
            <a:r>
              <a:rPr lang="en-US" dirty="0" smtClean="0"/>
              <a:t>Allows flexibility in the amount of glycogen breakdown – tunable to cellular needs</a:t>
            </a:r>
            <a:endParaRPr lang="en-US" dirty="0"/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827088" y="2486025"/>
            <a:ext cx="7546975" cy="231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1117600" y="2205038"/>
            <a:ext cx="209550" cy="295275"/>
            <a:chOff x="704" y="1021"/>
            <a:chExt cx="132" cy="186"/>
          </a:xfrm>
        </p:grpSpPr>
        <p:sp>
          <p:nvSpPr>
            <p:cNvPr id="6" name="Line 1029"/>
            <p:cNvSpPr>
              <a:spLocks noChangeShapeType="1"/>
            </p:cNvSpPr>
            <p:nvPr/>
          </p:nvSpPr>
          <p:spPr bwMode="auto">
            <a:xfrm>
              <a:off x="704" y="1024"/>
              <a:ext cx="0" cy="18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030"/>
            <p:cNvSpPr>
              <a:spLocks noChangeShapeType="1"/>
            </p:cNvSpPr>
            <p:nvPr/>
          </p:nvSpPr>
          <p:spPr bwMode="auto">
            <a:xfrm>
              <a:off x="836" y="1021"/>
              <a:ext cx="0" cy="18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031"/>
          <p:cNvGrpSpPr>
            <a:grpSpLocks/>
          </p:cNvGrpSpPr>
          <p:nvPr/>
        </p:nvGrpSpPr>
        <p:grpSpPr bwMode="auto">
          <a:xfrm>
            <a:off x="5537200" y="2211388"/>
            <a:ext cx="209550" cy="295275"/>
            <a:chOff x="704" y="1021"/>
            <a:chExt cx="132" cy="186"/>
          </a:xfrm>
        </p:grpSpPr>
        <p:sp>
          <p:nvSpPr>
            <p:cNvPr id="9" name="Line 1032"/>
            <p:cNvSpPr>
              <a:spLocks noChangeShapeType="1"/>
            </p:cNvSpPr>
            <p:nvPr/>
          </p:nvSpPr>
          <p:spPr bwMode="auto">
            <a:xfrm>
              <a:off x="704" y="1024"/>
              <a:ext cx="0" cy="18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>
              <a:off x="836" y="1021"/>
              <a:ext cx="0" cy="18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Line 1034"/>
          <p:cNvSpPr>
            <a:spLocks noChangeShapeType="1"/>
          </p:cNvSpPr>
          <p:nvPr/>
        </p:nvSpPr>
        <p:spPr bwMode="auto">
          <a:xfrm>
            <a:off x="5965825" y="2206625"/>
            <a:ext cx="0" cy="29051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35"/>
          <p:cNvSpPr>
            <a:spLocks noChangeShapeType="1"/>
          </p:cNvSpPr>
          <p:nvPr/>
        </p:nvSpPr>
        <p:spPr bwMode="auto">
          <a:xfrm>
            <a:off x="6175375" y="2216150"/>
            <a:ext cx="0" cy="29051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36"/>
          <p:cNvSpPr>
            <a:spLocks noChangeShapeType="1"/>
          </p:cNvSpPr>
          <p:nvPr/>
        </p:nvSpPr>
        <p:spPr bwMode="auto">
          <a:xfrm>
            <a:off x="6327775" y="2211388"/>
            <a:ext cx="0" cy="290512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037"/>
          <p:cNvSpPr>
            <a:spLocks noChangeShapeType="1"/>
          </p:cNvSpPr>
          <p:nvPr/>
        </p:nvSpPr>
        <p:spPr bwMode="auto">
          <a:xfrm>
            <a:off x="8251825" y="2220913"/>
            <a:ext cx="0" cy="290512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038"/>
          <p:cNvSpPr>
            <a:spLocks noChangeShapeType="1"/>
          </p:cNvSpPr>
          <p:nvPr/>
        </p:nvSpPr>
        <p:spPr bwMode="auto">
          <a:xfrm>
            <a:off x="8089900" y="2230438"/>
            <a:ext cx="0" cy="290512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039"/>
          <p:cNvSpPr txBox="1">
            <a:spLocks noChangeArrowheads="1"/>
          </p:cNvSpPr>
          <p:nvPr/>
        </p:nvSpPr>
        <p:spPr bwMode="auto">
          <a:xfrm>
            <a:off x="896938" y="1824038"/>
            <a:ext cx="76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>
                <a:solidFill>
                  <a:srgbClr val="FF0000"/>
                </a:solidFill>
              </a:rPr>
              <a:t>PP1</a:t>
            </a:r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5334000" y="1830388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GSK3</a:t>
            </a:r>
          </a:p>
        </p:txBody>
      </p:sp>
      <p:grpSp>
        <p:nvGrpSpPr>
          <p:cNvPr id="18" name="Group 1041"/>
          <p:cNvGrpSpPr>
            <a:grpSpLocks/>
          </p:cNvGrpSpPr>
          <p:nvPr/>
        </p:nvGrpSpPr>
        <p:grpSpPr bwMode="auto">
          <a:xfrm>
            <a:off x="952500" y="2782888"/>
            <a:ext cx="676275" cy="401637"/>
            <a:chOff x="600" y="1385"/>
            <a:chExt cx="426" cy="253"/>
          </a:xfrm>
        </p:grpSpPr>
        <p:sp>
          <p:nvSpPr>
            <p:cNvPr id="19" name="Text Box 1042"/>
            <p:cNvSpPr txBox="1">
              <a:spLocks noChangeArrowheads="1"/>
            </p:cNvSpPr>
            <p:nvPr/>
          </p:nvSpPr>
          <p:spPr bwMode="auto">
            <a:xfrm>
              <a:off x="600" y="138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0" name="Text Box 1043"/>
            <p:cNvSpPr txBox="1">
              <a:spLocks noChangeArrowheads="1"/>
            </p:cNvSpPr>
            <p:nvPr/>
          </p:nvSpPr>
          <p:spPr bwMode="auto">
            <a:xfrm>
              <a:off x="732" y="1385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2a</a:t>
              </a:r>
            </a:p>
          </p:txBody>
        </p:sp>
      </p:grpSp>
      <p:sp>
        <p:nvSpPr>
          <p:cNvPr id="21" name="Text Box 1044"/>
          <p:cNvSpPr txBox="1">
            <a:spLocks noChangeArrowheads="1"/>
          </p:cNvSpPr>
          <p:nvPr/>
        </p:nvSpPr>
        <p:spPr bwMode="auto">
          <a:xfrm>
            <a:off x="5241925" y="3260725"/>
            <a:ext cx="1608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3a 3b 3c 4</a:t>
            </a:r>
            <a:r>
              <a:rPr lang="en-US" altLang="en-US" sz="200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22" name="Line 1045"/>
          <p:cNvSpPr>
            <a:spLocks noChangeShapeType="1"/>
          </p:cNvSpPr>
          <p:nvPr/>
        </p:nvSpPr>
        <p:spPr bwMode="auto">
          <a:xfrm flipH="1">
            <a:off x="5021263" y="2762250"/>
            <a:ext cx="465137" cy="5953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046"/>
          <p:cNvSpPr>
            <a:spLocks noChangeShapeType="1"/>
          </p:cNvSpPr>
          <p:nvPr/>
        </p:nvSpPr>
        <p:spPr bwMode="auto">
          <a:xfrm>
            <a:off x="6380163" y="2754313"/>
            <a:ext cx="465137" cy="5953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1047"/>
          <p:cNvSpPr txBox="1">
            <a:spLocks noChangeArrowheads="1"/>
          </p:cNvSpPr>
          <p:nvPr/>
        </p:nvSpPr>
        <p:spPr bwMode="auto">
          <a:xfrm>
            <a:off x="7839075" y="2852738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0">
                <a:solidFill>
                  <a:schemeClr val="tx1"/>
                </a:solidFill>
              </a:rPr>
              <a:t>1a 1</a:t>
            </a:r>
          </a:p>
        </p:txBody>
      </p:sp>
    </p:spTree>
    <p:extLst>
      <p:ext uri="{BB962C8B-B14F-4D97-AF65-F5344CB8AC3E}">
        <p14:creationId xmlns:p14="http://schemas.microsoft.com/office/powerpoint/2010/main" val="22530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>
            <a:off x="8458200" y="1913963"/>
            <a:ext cx="0" cy="1668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229600" y="1908858"/>
            <a:ext cx="0" cy="1668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Insulin regulates glycogen metabolism through PI3K/</a:t>
            </a:r>
            <a:r>
              <a:rPr lang="en-US" dirty="0" err="1" smtClean="0"/>
              <a:t>Akt</a:t>
            </a:r>
            <a:r>
              <a:rPr lang="en-US" dirty="0" smtClean="0"/>
              <a:t> and PP1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148701" y="2663835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48701" y="2345564"/>
            <a:ext cx="8877670" cy="618029"/>
          </a:xfrm>
          <a:custGeom>
            <a:avLst/>
            <a:gdLst>
              <a:gd name="connsiteX0" fmla="*/ 0 w 8877670"/>
              <a:gd name="connsiteY0" fmla="*/ 617008 h 617008"/>
              <a:gd name="connsiteX1" fmla="*/ 923278 w 8877670"/>
              <a:gd name="connsiteY1" fmla="*/ 244146 h 617008"/>
              <a:gd name="connsiteX2" fmla="*/ 2894120 w 8877670"/>
              <a:gd name="connsiteY2" fmla="*/ 13326 h 617008"/>
              <a:gd name="connsiteX3" fmla="*/ 6507332 w 8877670"/>
              <a:gd name="connsiteY3" fmla="*/ 31082 h 617008"/>
              <a:gd name="connsiteX4" fmla="*/ 7634796 w 8877670"/>
              <a:gd name="connsiteY4" fmla="*/ 57715 h 617008"/>
              <a:gd name="connsiteX5" fmla="*/ 8211845 w 8877670"/>
              <a:gd name="connsiteY5" fmla="*/ 270779 h 617008"/>
              <a:gd name="connsiteX6" fmla="*/ 8620218 w 8877670"/>
              <a:gd name="connsiteY6" fmla="*/ 466088 h 617008"/>
              <a:gd name="connsiteX7" fmla="*/ 8877670 w 8877670"/>
              <a:gd name="connsiteY7" fmla="*/ 590375 h 617008"/>
              <a:gd name="connsiteX0" fmla="*/ 0 w 8877670"/>
              <a:gd name="connsiteY0" fmla="*/ 618029 h 618029"/>
              <a:gd name="connsiteX1" fmla="*/ 923278 w 8877670"/>
              <a:gd name="connsiteY1" fmla="*/ 245167 h 618029"/>
              <a:gd name="connsiteX2" fmla="*/ 2894120 w 8877670"/>
              <a:gd name="connsiteY2" fmla="*/ 14347 h 618029"/>
              <a:gd name="connsiteX3" fmla="*/ 6507332 w 8877670"/>
              <a:gd name="connsiteY3" fmla="*/ 32103 h 618029"/>
              <a:gd name="connsiteX4" fmla="*/ 7625919 w 8877670"/>
              <a:gd name="connsiteY4" fmla="*/ 94247 h 618029"/>
              <a:gd name="connsiteX5" fmla="*/ 8211845 w 8877670"/>
              <a:gd name="connsiteY5" fmla="*/ 271800 h 618029"/>
              <a:gd name="connsiteX6" fmla="*/ 8620218 w 8877670"/>
              <a:gd name="connsiteY6" fmla="*/ 467109 h 618029"/>
              <a:gd name="connsiteX7" fmla="*/ 8877670 w 8877670"/>
              <a:gd name="connsiteY7" fmla="*/ 591396 h 61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7670" h="618029">
                <a:moveTo>
                  <a:pt x="0" y="618029"/>
                </a:moveTo>
                <a:cubicBezTo>
                  <a:pt x="220462" y="481905"/>
                  <a:pt x="440925" y="345781"/>
                  <a:pt x="923278" y="245167"/>
                </a:cubicBezTo>
                <a:cubicBezTo>
                  <a:pt x="1405631" y="144553"/>
                  <a:pt x="1963444" y="49858"/>
                  <a:pt x="2894120" y="14347"/>
                </a:cubicBezTo>
                <a:cubicBezTo>
                  <a:pt x="3824796" y="-21164"/>
                  <a:pt x="5718699" y="18786"/>
                  <a:pt x="6507332" y="32103"/>
                </a:cubicBezTo>
                <a:cubicBezTo>
                  <a:pt x="7295965" y="45420"/>
                  <a:pt x="7341834" y="54298"/>
                  <a:pt x="7625919" y="94247"/>
                </a:cubicBezTo>
                <a:cubicBezTo>
                  <a:pt x="7910004" y="134196"/>
                  <a:pt x="8046129" y="209656"/>
                  <a:pt x="8211845" y="271800"/>
                </a:cubicBezTo>
                <a:cubicBezTo>
                  <a:pt x="8377562" y="333944"/>
                  <a:pt x="8620218" y="467109"/>
                  <a:pt x="8620218" y="467109"/>
                </a:cubicBezTo>
                <a:lnTo>
                  <a:pt x="8877670" y="5913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22753" y="175074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IR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4284677" y="1545241"/>
            <a:ext cx="369888" cy="4110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2297" y="112851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insulin</a:t>
            </a:r>
            <a:endParaRPr lang="en-US" dirty="0"/>
          </a:p>
        </p:txBody>
      </p:sp>
      <p:sp>
        <p:nvSpPr>
          <p:cNvPr id="55" name="Flowchart: Stored Data 54"/>
          <p:cNvSpPr/>
          <p:nvPr/>
        </p:nvSpPr>
        <p:spPr>
          <a:xfrm>
            <a:off x="4810919" y="2819400"/>
            <a:ext cx="523081" cy="354087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4" name="Oval 53"/>
          <p:cNvSpPr/>
          <p:nvPr/>
        </p:nvSpPr>
        <p:spPr>
          <a:xfrm>
            <a:off x="5029200" y="2699508"/>
            <a:ext cx="914400" cy="609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PI3K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477000" y="2537043"/>
            <a:ext cx="57099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PIP</a:t>
            </a:r>
            <a:r>
              <a:rPr lang="en-US" b="1" baseline="-25000" dirty="0" smtClean="0"/>
              <a:t>3</a:t>
            </a:r>
            <a:endParaRPr lang="en-US" b="1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019800" y="2904596"/>
            <a:ext cx="376518" cy="94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783887" y="2972849"/>
            <a:ext cx="2141" cy="5945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340083" y="3623967"/>
            <a:ext cx="889748" cy="4572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Akt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Flowchart: Connector 64"/>
          <p:cNvSpPr/>
          <p:nvPr/>
        </p:nvSpPr>
        <p:spPr>
          <a:xfrm>
            <a:off x="6992775" y="357691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302058" y="3142337"/>
            <a:ext cx="546542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Magnetic Disk 69"/>
          <p:cNvSpPr/>
          <p:nvPr/>
        </p:nvSpPr>
        <p:spPr>
          <a:xfrm>
            <a:off x="8018929" y="2193037"/>
            <a:ext cx="685800" cy="1090945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GLUT4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887776" y="1493135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glucose</a:t>
            </a:r>
            <a:endParaRPr lang="en-US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114800" y="1497845"/>
            <a:ext cx="715962" cy="1746250"/>
            <a:chOff x="3759" y="541"/>
            <a:chExt cx="451" cy="1179"/>
          </a:xfrm>
          <a:solidFill>
            <a:schemeClr val="accent6"/>
          </a:solidFill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872" y="877"/>
              <a:ext cx="104" cy="843"/>
              <a:chOff x="3872" y="877"/>
              <a:chExt cx="104" cy="843"/>
            </a:xfrm>
            <a:grpFill/>
          </p:grpSpPr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387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3879" y="877"/>
                <a:ext cx="96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87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4002" y="877"/>
              <a:ext cx="104" cy="843"/>
              <a:chOff x="4002" y="877"/>
              <a:chExt cx="104" cy="843"/>
            </a:xfrm>
            <a:grpFill/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4002" y="895"/>
                <a:ext cx="104" cy="79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4007" y="877"/>
                <a:ext cx="98" cy="47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4002" y="1661"/>
                <a:ext cx="103" cy="5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759" y="541"/>
              <a:ext cx="78" cy="564"/>
              <a:chOff x="3759" y="541"/>
              <a:chExt cx="78" cy="564"/>
            </a:xfrm>
            <a:grpFill/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759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3765" y="541"/>
                <a:ext cx="71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auto">
              <a:xfrm>
                <a:off x="3759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4132" y="541"/>
              <a:ext cx="78" cy="564"/>
              <a:chOff x="4132" y="541"/>
              <a:chExt cx="78" cy="564"/>
            </a:xfrm>
            <a:grpFill/>
          </p:grpSpPr>
          <p:sp>
            <p:nvSpPr>
              <p:cNvPr id="8" name="Rectangle 19"/>
              <p:cNvSpPr>
                <a:spLocks noChangeArrowheads="1"/>
              </p:cNvSpPr>
              <p:nvPr/>
            </p:nvSpPr>
            <p:spPr bwMode="auto">
              <a:xfrm>
                <a:off x="4132" y="553"/>
                <a:ext cx="78" cy="53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20"/>
              <p:cNvSpPr>
                <a:spLocks noChangeArrowheads="1"/>
              </p:cNvSpPr>
              <p:nvPr/>
            </p:nvSpPr>
            <p:spPr bwMode="auto">
              <a:xfrm>
                <a:off x="4139" y="541"/>
                <a:ext cx="70" cy="3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auto">
              <a:xfrm>
                <a:off x="4132" y="1066"/>
                <a:ext cx="77" cy="39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" name="Flowchart: Connector 24"/>
          <p:cNvSpPr/>
          <p:nvPr/>
        </p:nvSpPr>
        <p:spPr>
          <a:xfrm>
            <a:off x="4104183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6" name="Flowchart: Connector 25"/>
          <p:cNvSpPr/>
          <p:nvPr/>
        </p:nvSpPr>
        <p:spPr>
          <a:xfrm>
            <a:off x="4550731" y="2851908"/>
            <a:ext cx="304800" cy="3048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744526" y="3581400"/>
            <a:ext cx="117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Glucose uptake</a:t>
            </a:r>
            <a:endParaRPr lang="en-US" b="1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6019800" y="4122331"/>
            <a:ext cx="376518" cy="4496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108318" y="4552204"/>
            <a:ext cx="1030941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GSK3</a:t>
            </a:r>
            <a:endParaRPr lang="en-US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943600" y="5062908"/>
            <a:ext cx="276341" cy="4496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943600" y="5538896"/>
            <a:ext cx="1506071" cy="65700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Glycogen synthase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472083" y="6064624"/>
            <a:ext cx="157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Glycogen storage</a:t>
            </a:r>
            <a:endParaRPr lang="en-US" sz="2000" b="1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309902" y="6195903"/>
            <a:ext cx="538698" cy="2492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943600" y="4501590"/>
            <a:ext cx="195659" cy="1424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122111" y="5451116"/>
            <a:ext cx="195659" cy="1229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733800" y="3352800"/>
            <a:ext cx="607459" cy="21597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276600" y="5562600"/>
            <a:ext cx="9144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PP1</a:t>
            </a:r>
            <a:endParaRPr lang="en-US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343400" y="5867400"/>
            <a:ext cx="1371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6059" y="4358462"/>
            <a:ext cx="2141" cy="15851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2017713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  <a:latin typeface="Times New Roman" pitchFamily="18" charset="0"/>
              </a:rPr>
              <a:t> </a:t>
            </a:r>
            <a:br>
              <a:rPr lang="en-US" altLang="en-US" b="0">
                <a:solidFill>
                  <a:schemeClr val="tx1"/>
                </a:solidFill>
                <a:latin typeface="Times New Roman" pitchFamily="18" charset="0"/>
              </a:rPr>
            </a:br>
            <a:endParaRPr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90822" name="Picture 6" descr="CELL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1143000"/>
            <a:ext cx="5029200" cy="27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0826" name="Rectangle 10"/>
          <p:cNvSpPr>
            <a:spLocks noChangeArrowheads="1"/>
          </p:cNvSpPr>
          <p:nvPr/>
        </p:nvSpPr>
        <p:spPr bwMode="auto">
          <a:xfrm>
            <a:off x="3489325" y="3317875"/>
            <a:ext cx="3248025" cy="5429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7" name="Rectangle 11"/>
          <p:cNvSpPr>
            <a:spLocks noChangeArrowheads="1"/>
          </p:cNvSpPr>
          <p:nvPr/>
        </p:nvSpPr>
        <p:spPr bwMode="auto">
          <a:xfrm>
            <a:off x="5327650" y="2203450"/>
            <a:ext cx="1400175" cy="16859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28" name="Line 12"/>
          <p:cNvSpPr>
            <a:spLocks noChangeShapeType="1"/>
          </p:cNvSpPr>
          <p:nvPr/>
        </p:nvSpPr>
        <p:spPr bwMode="auto">
          <a:xfrm flipV="1">
            <a:off x="4813300" y="3136900"/>
            <a:ext cx="0" cy="3524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29" name="Text Box 13"/>
          <p:cNvSpPr txBox="1">
            <a:spLocks noChangeArrowheads="1"/>
          </p:cNvSpPr>
          <p:nvPr/>
        </p:nvSpPr>
        <p:spPr bwMode="auto">
          <a:xfrm>
            <a:off x="4311650" y="3511550"/>
            <a:ext cx="285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Priming Kinase (not GSK-3)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GSK3 inhibits glycogen synthase through hierarchical phosphorylation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041775"/>
            <a:ext cx="8229600" cy="28162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GSK3 consensus motif: </a:t>
            </a:r>
            <a:r>
              <a:rPr lang="en-US" u="sng" dirty="0" err="1" smtClean="0"/>
              <a:t>S</a:t>
            </a:r>
            <a:r>
              <a:rPr lang="en-US" dirty="0" err="1" smtClean="0"/>
              <a:t>xxxpS</a:t>
            </a:r>
            <a:endParaRPr lang="en-US" dirty="0" smtClean="0"/>
          </a:p>
          <a:p>
            <a:r>
              <a:rPr lang="en-US" dirty="0" smtClean="0"/>
              <a:t>Priming kinase phosphorylates the first serine to generate GSK3 consensus motif</a:t>
            </a:r>
          </a:p>
          <a:p>
            <a:r>
              <a:rPr lang="en-US" dirty="0" smtClean="0"/>
              <a:t>Each GSK3-mediated phosphorylation generates another consensus motif</a:t>
            </a:r>
          </a:p>
          <a:p>
            <a:r>
              <a:rPr lang="en-US" dirty="0" smtClean="0"/>
              <a:t>Not all </a:t>
            </a:r>
            <a:r>
              <a:rPr lang="en-US" dirty="0" err="1" smtClean="0"/>
              <a:t>phosphosites</a:t>
            </a:r>
            <a:r>
              <a:rPr lang="en-US" dirty="0" smtClean="0"/>
              <a:t> are equally important – mutating an earlier </a:t>
            </a:r>
            <a:r>
              <a:rPr lang="en-US" dirty="0" err="1" smtClean="0"/>
              <a:t>phosphosite</a:t>
            </a:r>
            <a:r>
              <a:rPr lang="en-US" dirty="0" smtClean="0"/>
              <a:t> will have more profound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0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Akt</a:t>
            </a:r>
            <a:r>
              <a:rPr lang="en-US" dirty="0" smtClean="0"/>
              <a:t> inactivates GSK3 by generating a </a:t>
            </a:r>
            <a:r>
              <a:rPr lang="en-US" dirty="0" err="1" smtClean="0"/>
              <a:t>pseudosubstrate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610600" cy="1752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Akt</a:t>
            </a:r>
            <a:r>
              <a:rPr lang="en-US" dirty="0" smtClean="0"/>
              <a:t> phosphorylates GSK3 N-term, generating a </a:t>
            </a:r>
            <a:r>
              <a:rPr lang="en-US" u="sng" dirty="0" err="1" smtClean="0"/>
              <a:t>P</a:t>
            </a:r>
            <a:r>
              <a:rPr lang="en-US" dirty="0" err="1" smtClean="0"/>
              <a:t>xxxpS</a:t>
            </a:r>
            <a:r>
              <a:rPr lang="en-US" dirty="0" smtClean="0"/>
              <a:t> motif</a:t>
            </a:r>
          </a:p>
          <a:p>
            <a:r>
              <a:rPr lang="en-US" dirty="0" smtClean="0"/>
              <a:t>GSK3 binds its own tail – </a:t>
            </a:r>
            <a:r>
              <a:rPr lang="en-US" dirty="0" err="1" smtClean="0"/>
              <a:t>pseudosubstrate</a:t>
            </a:r>
            <a:r>
              <a:rPr lang="en-US" dirty="0" smtClean="0"/>
              <a:t> inhibition</a:t>
            </a:r>
            <a:endParaRPr lang="en-US" dirty="0"/>
          </a:p>
        </p:txBody>
      </p:sp>
      <p:pic>
        <p:nvPicPr>
          <p:cNvPr id="4" name="Picture 6" descr="CEL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1778000"/>
            <a:ext cx="5029200" cy="27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PP1 is targeted to glycogen and other intracellular locations by targeting 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/>
          <a:lstStyle/>
          <a:p>
            <a:r>
              <a:rPr lang="en-US" dirty="0" smtClean="0"/>
              <a:t>Over 80 targeting proteins</a:t>
            </a:r>
          </a:p>
          <a:p>
            <a:pPr lvl="1"/>
            <a:r>
              <a:rPr lang="en-US" dirty="0" smtClean="0"/>
              <a:t>Allows specificity in PP1 activity, even though it is broadly used</a:t>
            </a:r>
          </a:p>
          <a:p>
            <a:pPr lvl="1"/>
            <a:r>
              <a:rPr lang="en-US" dirty="0" smtClean="0"/>
              <a:t>Signals can regulate targeting subunits</a:t>
            </a:r>
          </a:p>
          <a:p>
            <a:r>
              <a:rPr lang="en-US" dirty="0" smtClean="0"/>
              <a:t>MYPT1 – myosin</a:t>
            </a:r>
          </a:p>
          <a:p>
            <a:r>
              <a:rPr lang="en-US" dirty="0" smtClean="0"/>
              <a:t>PTG – glycogen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09600" y="2363933"/>
            <a:ext cx="2095500" cy="1995487"/>
            <a:chOff x="3364" y="791"/>
            <a:chExt cx="1320" cy="1257"/>
          </a:xfrm>
        </p:grpSpPr>
        <p:sp>
          <p:nvSpPr>
            <p:cNvPr id="5" name="AutoShape 9"/>
            <p:cNvSpPr>
              <a:spLocks noChangeArrowheads="1"/>
            </p:cNvSpPr>
            <p:nvPr/>
          </p:nvSpPr>
          <p:spPr bwMode="auto">
            <a:xfrm rot="-5400000">
              <a:off x="3784" y="1144"/>
              <a:ext cx="480" cy="1320"/>
            </a:xfrm>
            <a:prstGeom prst="flowChartDelay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3480" y="1817"/>
              <a:ext cx="10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>
                  <a:solidFill>
                    <a:schemeClr val="tx1"/>
                  </a:solidFill>
                </a:rPr>
                <a:t>Cell Structure</a:t>
              </a:r>
            </a:p>
          </p:txBody>
        </p: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592" y="1152"/>
              <a:ext cx="848" cy="648"/>
              <a:chOff x="3592" y="1152"/>
              <a:chExt cx="848" cy="648"/>
            </a:xfrm>
          </p:grpSpPr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3600" y="1152"/>
                <a:ext cx="840" cy="48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AutoShape 13"/>
              <p:cNvSpPr>
                <a:spLocks noChangeArrowheads="1"/>
              </p:cNvSpPr>
              <p:nvPr/>
            </p:nvSpPr>
            <p:spPr bwMode="auto">
              <a:xfrm flipV="1">
                <a:off x="3592" y="1624"/>
                <a:ext cx="848" cy="176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" name="Text Box 14"/>
              <p:cNvSpPr txBox="1">
                <a:spLocks noChangeArrowheads="1"/>
              </p:cNvSpPr>
              <p:nvPr/>
            </p:nvSpPr>
            <p:spPr bwMode="auto">
              <a:xfrm>
                <a:off x="3650" y="1397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en-US" sz="1800">
                    <a:solidFill>
                      <a:schemeClr val="tx1"/>
                    </a:solidFill>
                  </a:rPr>
                  <a:t>T Subunit</a:t>
                </a:r>
              </a:p>
            </p:txBody>
          </p:sp>
        </p:grpSp>
        <p:sp>
          <p:nvSpPr>
            <p:cNvPr id="8" name="AutoShape 15"/>
            <p:cNvSpPr>
              <a:spLocks noChangeArrowheads="1"/>
            </p:cNvSpPr>
            <p:nvPr/>
          </p:nvSpPr>
          <p:spPr bwMode="auto">
            <a:xfrm>
              <a:off x="3597" y="791"/>
              <a:ext cx="832" cy="552"/>
            </a:xfrm>
            <a:prstGeom prst="plus">
              <a:avLst>
                <a:gd name="adj" fmla="val 25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1800" dirty="0" smtClean="0">
                  <a:solidFill>
                    <a:schemeClr val="tx1"/>
                  </a:solidFill>
                </a:rPr>
                <a:t>PP1</a:t>
              </a:r>
              <a:endParaRPr lang="en-US" alt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1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0000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Blank Presentation">
  <a:themeElements>
    <a:clrScheme name="">
      <a:dk1>
        <a:srgbClr val="000000"/>
      </a:dk1>
      <a:lt1>
        <a:srgbClr val="0000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untitled 5">
  <a:themeElements>
    <a:clrScheme name="">
      <a:dk1>
        <a:srgbClr val="000000"/>
      </a:dk1>
      <a:lt1>
        <a:srgbClr val="9234DB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C7AEEA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untitled 5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untitled 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1154</Words>
  <Application>Microsoft Office PowerPoint</Application>
  <PresentationFormat>On-screen Show (4:3)</PresentationFormat>
  <Paragraphs>372</Paragraphs>
  <Slides>34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Office Theme</vt:lpstr>
      <vt:lpstr>Blank Presentation</vt:lpstr>
      <vt:lpstr>1_Blank Presentation</vt:lpstr>
      <vt:lpstr>3_Default Design</vt:lpstr>
      <vt:lpstr>2_Blank Presentation</vt:lpstr>
      <vt:lpstr>untitled 5</vt:lpstr>
      <vt:lpstr>Glycogen metabolism and regulation of energy stores</vt:lpstr>
      <vt:lpstr>General topics to be covered</vt:lpstr>
      <vt:lpstr>Regulation of glycogen metabolism</vt:lpstr>
      <vt:lpstr>Glycogen phosphorylase is activated by phosphorylation</vt:lpstr>
      <vt:lpstr>Glycogen synthase is progressively inhibited by phosphorylation</vt:lpstr>
      <vt:lpstr>Insulin regulates glycogen metabolism through PI3K/Akt and PP1</vt:lpstr>
      <vt:lpstr>GSK3 inhibits glycogen synthase through hierarchical phosphorylation</vt:lpstr>
      <vt:lpstr>Akt inactivates GSK3 by generating a pseudosubstrate</vt:lpstr>
      <vt:lpstr>PP1 is targeted to glycogen and other intracellular locations by targeting proteins</vt:lpstr>
      <vt:lpstr>Technique: Yeast two-hybrid screening</vt:lpstr>
      <vt:lpstr>PowerPoint Presentation</vt:lpstr>
      <vt:lpstr>PowerPoint Presentation</vt:lpstr>
      <vt:lpstr>PowerPoint Presentation</vt:lpstr>
      <vt:lpstr>PowerPoint Presentation</vt:lpstr>
      <vt:lpstr>Y2H: Advantages and Disadvantages</vt:lpstr>
      <vt:lpstr>PowerPoint Presentation</vt:lpstr>
      <vt:lpstr>PowerPoint Presentation</vt:lpstr>
      <vt:lpstr>PowerPoint Presentation</vt:lpstr>
      <vt:lpstr>Dominant negative proteins</vt:lpstr>
      <vt:lpstr>Dominant negative RasN17 binds Sos but can’t be activated</vt:lpstr>
      <vt:lpstr>Effects of exercise on glucose metabolism</vt:lpstr>
      <vt:lpstr>PowerPoint Presentation</vt:lpstr>
      <vt:lpstr>PowerPoint Presentation</vt:lpstr>
      <vt:lpstr>Increasing hepatic glucose output</vt:lpstr>
      <vt:lpstr>PGC-1α is a CREB-regulated TF that indirectly activates G6Pase and PEPCK transcription</vt:lpstr>
      <vt:lpstr>Insulin acts in the liver to increase glycogen storage and decrease hepatic glucose output</vt:lpstr>
      <vt:lpstr>Phosphorylation of FOXO1 excludes it from the nucleus, blocking TF activity</vt:lpstr>
      <vt:lpstr>Insulin effects in adipose tissue</vt:lpstr>
      <vt:lpstr>Insulin Exerts Anti-Lipolytic Effects</vt:lpstr>
      <vt:lpstr>NGF – a neuron survival factor</vt:lpstr>
      <vt:lpstr>NGF has two receptors, one of which is a RTK</vt:lpstr>
      <vt:lpstr>PowerPoint Presentation</vt:lpstr>
      <vt:lpstr>NGF, EGF, and insulin activate the same pathways but have different effects</vt:lpstr>
      <vt:lpstr>NGF elicits a sustained MAPK response by activating an early and a late pathway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</dc:creator>
  <cp:lastModifiedBy>Amy</cp:lastModifiedBy>
  <cp:revision>24</cp:revision>
  <dcterms:created xsi:type="dcterms:W3CDTF">2013-11-25T08:55:56Z</dcterms:created>
  <dcterms:modified xsi:type="dcterms:W3CDTF">2013-11-26T20:16:20Z</dcterms:modified>
</cp:coreProperties>
</file>