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62" r:id="rId4"/>
    <p:sldId id="261" r:id="rId5"/>
    <p:sldId id="260" r:id="rId6"/>
    <p:sldId id="257" r:id="rId7"/>
    <p:sldId id="263" r:id="rId8"/>
    <p:sldId id="265" r:id="rId9"/>
    <p:sldId id="264" r:id="rId10"/>
    <p:sldId id="266" r:id="rId11"/>
    <p:sldId id="267" r:id="rId12"/>
    <p:sldId id="258" r:id="rId13"/>
    <p:sldId id="269" r:id="rId14"/>
    <p:sldId id="270" r:id="rId15"/>
    <p:sldId id="268" r:id="rId16"/>
    <p:sldId id="279" r:id="rId17"/>
    <p:sldId id="278" r:id="rId18"/>
    <p:sldId id="272" r:id="rId19"/>
    <p:sldId id="273" r:id="rId20"/>
    <p:sldId id="274" r:id="rId21"/>
    <p:sldId id="280" r:id="rId22"/>
    <p:sldId id="275" r:id="rId23"/>
    <p:sldId id="276" r:id="rId24"/>
    <p:sldId id="282" r:id="rId25"/>
    <p:sldId id="271" r:id="rId26"/>
    <p:sldId id="277" r:id="rId27"/>
    <p:sldId id="283" r:id="rId28"/>
    <p:sldId id="286" r:id="rId29"/>
    <p:sldId id="287" r:id="rId30"/>
    <p:sldId id="284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9DC35-BDE1-4E59-9FBC-6C5BE3CF3C09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D07CA-0CD8-4B1F-AE5D-B98C7B87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2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D07CA-0CD8-4B1F-AE5D-B98C7B87BF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D07CA-0CD8-4B1F-AE5D-B98C7B87BF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D07CA-0CD8-4B1F-AE5D-B98C7B87BF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4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D07CA-0CD8-4B1F-AE5D-B98C7B87BF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04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5468" y="1"/>
            <a:ext cx="297253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5468" y="8686801"/>
            <a:ext cx="297253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0" smtClean="0">
                <a:solidFill>
                  <a:prstClr val="blac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1"/>
            <a:ext cx="29725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1"/>
            <a:ext cx="29725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41990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5468" y="1"/>
            <a:ext cx="297253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5468" y="8686801"/>
            <a:ext cx="297253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0" smtClean="0">
                <a:solidFill>
                  <a:prstClr val="blac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801"/>
            <a:ext cx="29725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1"/>
            <a:ext cx="29725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43014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9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9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1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27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1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517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29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49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811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602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29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069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0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72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90896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3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0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7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694E-A967-41DA-B5FA-89663E79721E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0867-D857-4037-86D0-B8D5E354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9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A694E-A967-41DA-B5FA-89663E79721E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C0867-D857-4037-86D0-B8D5E354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2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14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bst.portlandpress.com/bst/029/0001/bst0290001a03.gi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jbc.org/content/vol273/issue18/images/large/bc1983169003.jpe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Tyrosine kinases and insulin signaling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Amy Gill</a:t>
            </a:r>
          </a:p>
          <a:p>
            <a:r>
              <a:rPr lang="en-US" dirty="0" smtClean="0"/>
              <a:t>Week 7 Review</a:t>
            </a:r>
          </a:p>
          <a:p>
            <a:r>
              <a:rPr lang="en-US" dirty="0" smtClean="0"/>
              <a:t>11/19/13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Proteins that interact with RTKs are often modular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2" b="50981"/>
          <a:stretch/>
        </p:blipFill>
        <p:spPr bwMode="auto">
          <a:xfrm>
            <a:off x="1219200" y="2057400"/>
            <a:ext cx="649339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6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Non-receptor tyrosine kinases: mechanism of </a:t>
            </a:r>
            <a:r>
              <a:rPr lang="en-US" dirty="0" err="1" smtClean="0"/>
              <a:t>Src</a:t>
            </a:r>
            <a:r>
              <a:rPr lang="en-US" dirty="0" smtClean="0"/>
              <a:t> activation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5029200"/>
            <a:ext cx="83858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 activate: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</a:t>
            </a:r>
            <a:r>
              <a:rPr lang="en-US" sz="2800" dirty="0" smtClean="0"/>
              <a:t>isrupt self-SH3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</a:t>
            </a:r>
            <a:r>
              <a:rPr lang="en-US" sz="2800" dirty="0" smtClean="0"/>
              <a:t>isrupt self-SH2 association (dephosphorylate C-term)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Phosphorylate activation loop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43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Insulin </a:t>
            </a:r>
            <a:r>
              <a:rPr lang="en-US" dirty="0" smtClean="0"/>
              <a:t>has a variety of effects that lower blood glucose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0176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Muscle</a:t>
            </a:r>
          </a:p>
          <a:p>
            <a:pPr lvl="1"/>
            <a:r>
              <a:rPr lang="en-US" b="1" dirty="0" smtClean="0"/>
              <a:t>Increase glucose uptake (GLUT4 translocation)</a:t>
            </a:r>
          </a:p>
          <a:p>
            <a:pPr lvl="1"/>
            <a:r>
              <a:rPr lang="en-US" b="1" dirty="0" smtClean="0"/>
              <a:t>Increase glycogen storage</a:t>
            </a:r>
          </a:p>
          <a:p>
            <a:r>
              <a:rPr lang="en-US" dirty="0" smtClean="0"/>
              <a:t>Liver</a:t>
            </a:r>
          </a:p>
          <a:p>
            <a:pPr lvl="1"/>
            <a:r>
              <a:rPr lang="en-US" dirty="0" smtClean="0"/>
              <a:t>Increase glycogen storage</a:t>
            </a:r>
          </a:p>
          <a:p>
            <a:pPr lvl="1"/>
            <a:r>
              <a:rPr lang="en-US" dirty="0" smtClean="0"/>
              <a:t>Decrease glucose production</a:t>
            </a:r>
          </a:p>
          <a:p>
            <a:r>
              <a:rPr lang="en-US" dirty="0" smtClean="0"/>
              <a:t>Fat</a:t>
            </a:r>
          </a:p>
          <a:p>
            <a:pPr lvl="1"/>
            <a:r>
              <a:rPr lang="en-US" dirty="0" smtClean="0"/>
              <a:t>Increase glucose uptake (GLUT4 translocation)</a:t>
            </a:r>
          </a:p>
          <a:p>
            <a:pPr lvl="1"/>
            <a:r>
              <a:rPr lang="en-US" dirty="0" smtClean="0"/>
              <a:t>Increase fat storage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6027003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Different effects in different tissues are due to different downstream effectors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9842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Insulin release involves beta cell depolarization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0" y="1828800"/>
            <a:ext cx="36576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Glucose enters cell and is converted to ATP</a:t>
            </a:r>
          </a:p>
          <a:p>
            <a:r>
              <a:rPr lang="en-US" sz="2400" dirty="0" smtClean="0"/>
              <a:t>ATP closes ATP-dependent K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channels</a:t>
            </a:r>
          </a:p>
          <a:p>
            <a:r>
              <a:rPr lang="en-US" sz="2400" dirty="0" smtClean="0"/>
              <a:t>Depolarization (K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trapped)</a:t>
            </a:r>
          </a:p>
          <a:p>
            <a:r>
              <a:rPr lang="en-US" sz="2400" dirty="0" smtClean="0"/>
              <a:t>Increased probability of voltage-dependent Ca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 channels being open</a:t>
            </a:r>
          </a:p>
          <a:p>
            <a:r>
              <a:rPr lang="en-US" sz="2400" dirty="0" smtClean="0"/>
              <a:t>Ca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 increases insulin vesicle fusion with the plasma membrane</a:t>
            </a:r>
          </a:p>
          <a:p>
            <a:r>
              <a:rPr lang="en-US" sz="2400" dirty="0" smtClean="0"/>
              <a:t>Insulin is released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510051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>
          <a:xfrm>
            <a:off x="8458200" y="1913963"/>
            <a:ext cx="0" cy="16680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229600" y="1908858"/>
            <a:ext cx="0" cy="16680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Insulin signaling in muscle cells:</a:t>
            </a:r>
            <a:br>
              <a:rPr lang="en-US" dirty="0" smtClean="0"/>
            </a:br>
            <a:r>
              <a:rPr lang="en-US" dirty="0" smtClean="0"/>
              <a:t>RTK control of </a:t>
            </a:r>
            <a:r>
              <a:rPr lang="en-US" dirty="0" err="1" smtClean="0"/>
              <a:t>mitogenesis</a:t>
            </a:r>
            <a:r>
              <a:rPr lang="en-US" dirty="0" smtClean="0"/>
              <a:t> and metabolism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148701" y="2663835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48701" y="2345564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22753" y="1750747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IR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4284677" y="1545241"/>
            <a:ext cx="369888" cy="4110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2297" y="112851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insulin</a:t>
            </a:r>
            <a:endParaRPr lang="en-US" dirty="0"/>
          </a:p>
        </p:txBody>
      </p:sp>
      <p:sp>
        <p:nvSpPr>
          <p:cNvPr id="27" name="Flowchart: Stored Data 26"/>
          <p:cNvSpPr/>
          <p:nvPr/>
        </p:nvSpPr>
        <p:spPr>
          <a:xfrm>
            <a:off x="3429000" y="2827264"/>
            <a:ext cx="751681" cy="354087"/>
          </a:xfrm>
          <a:prstGeom prst="flowChartOnlineStorag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Shc</a:t>
            </a:r>
            <a:endParaRPr lang="en-US" sz="1600" b="1" dirty="0"/>
          </a:p>
        </p:txBody>
      </p:sp>
      <p:sp>
        <p:nvSpPr>
          <p:cNvPr id="28" name="Flowchart: Connector 27"/>
          <p:cNvSpPr/>
          <p:nvPr/>
        </p:nvSpPr>
        <p:spPr>
          <a:xfrm>
            <a:off x="3276600" y="300430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29" name="Flowchart: Stored Data 28"/>
          <p:cNvSpPr/>
          <p:nvPr/>
        </p:nvSpPr>
        <p:spPr>
          <a:xfrm>
            <a:off x="2438400" y="2983950"/>
            <a:ext cx="931416" cy="345515"/>
          </a:xfrm>
          <a:prstGeom prst="flowChartOnlineStorag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Grb2</a:t>
            </a:r>
            <a:endParaRPr lang="en-US" sz="1600" b="1" dirty="0"/>
          </a:p>
        </p:txBody>
      </p:sp>
      <p:sp>
        <p:nvSpPr>
          <p:cNvPr id="30" name="Oval 29"/>
          <p:cNvSpPr/>
          <p:nvPr/>
        </p:nvSpPr>
        <p:spPr>
          <a:xfrm>
            <a:off x="1905000" y="3062765"/>
            <a:ext cx="762000" cy="4424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Sos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04596"/>
            <a:ext cx="1149614" cy="67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H="1">
            <a:off x="1295400" y="3329465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84089" y="3657600"/>
            <a:ext cx="182711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201" y="464404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MAPK cascade</a:t>
            </a:r>
            <a:endParaRPr lang="en-US" sz="2400" i="1" dirty="0"/>
          </a:p>
        </p:txBody>
      </p:sp>
      <p:sp>
        <p:nvSpPr>
          <p:cNvPr id="41" name="Oval 40"/>
          <p:cNvSpPr/>
          <p:nvPr/>
        </p:nvSpPr>
        <p:spPr>
          <a:xfrm>
            <a:off x="844814" y="3962400"/>
            <a:ext cx="7620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Raf</a:t>
            </a:r>
            <a:endParaRPr lang="en-US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341821" y="4501590"/>
            <a:ext cx="182711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320052" y="4806390"/>
            <a:ext cx="889748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MEK</a:t>
            </a:r>
            <a:endParaRPr lang="en-US" b="1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894858" y="5334000"/>
            <a:ext cx="182711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894858" y="5638800"/>
            <a:ext cx="848342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ERK</a:t>
            </a:r>
            <a:endParaRPr lang="en-US" b="1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256392" y="6082553"/>
            <a:ext cx="611416" cy="24204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7153" y="6091192"/>
            <a:ext cx="157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Growth,</a:t>
            </a:r>
          </a:p>
          <a:p>
            <a:r>
              <a:rPr lang="en-US" sz="2000" b="1" dirty="0" smtClean="0"/>
              <a:t>proliferation</a:t>
            </a:r>
            <a:endParaRPr lang="en-US" sz="2000" b="1" dirty="0"/>
          </a:p>
        </p:txBody>
      </p:sp>
      <p:sp>
        <p:nvSpPr>
          <p:cNvPr id="55" name="Flowchart: Stored Data 54"/>
          <p:cNvSpPr/>
          <p:nvPr/>
        </p:nvSpPr>
        <p:spPr>
          <a:xfrm>
            <a:off x="4810919" y="2819400"/>
            <a:ext cx="523081" cy="354087"/>
          </a:xfrm>
          <a:prstGeom prst="flowChartOnlineStorag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4" name="Oval 53"/>
          <p:cNvSpPr/>
          <p:nvPr/>
        </p:nvSpPr>
        <p:spPr>
          <a:xfrm>
            <a:off x="5029200" y="2699508"/>
            <a:ext cx="9144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PI3K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477000" y="2537043"/>
            <a:ext cx="57099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PIP</a:t>
            </a:r>
            <a:r>
              <a:rPr lang="en-US" b="1" baseline="-25000" dirty="0" smtClean="0"/>
              <a:t>3</a:t>
            </a:r>
            <a:endParaRPr lang="en-US" b="1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019800" y="2904596"/>
            <a:ext cx="376518" cy="94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783887" y="2972849"/>
            <a:ext cx="2141" cy="5945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340083" y="3623967"/>
            <a:ext cx="889748" cy="4572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Akt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Flowchart: Connector 64"/>
          <p:cNvSpPr/>
          <p:nvPr/>
        </p:nvSpPr>
        <p:spPr>
          <a:xfrm>
            <a:off x="6992775" y="357691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7302058" y="3142337"/>
            <a:ext cx="546542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Magnetic Disk 69"/>
          <p:cNvSpPr/>
          <p:nvPr/>
        </p:nvSpPr>
        <p:spPr>
          <a:xfrm>
            <a:off x="8018929" y="2193037"/>
            <a:ext cx="685800" cy="1090945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GLUT4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887776" y="1493135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glucose</a:t>
            </a:r>
            <a:endParaRPr lang="en-US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114800" y="1497845"/>
            <a:ext cx="715962" cy="1746250"/>
            <a:chOff x="3759" y="541"/>
            <a:chExt cx="451" cy="1179"/>
          </a:xfrm>
          <a:solidFill>
            <a:schemeClr val="accent6"/>
          </a:solidFill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3872" y="877"/>
              <a:ext cx="104" cy="843"/>
              <a:chOff x="3872" y="877"/>
              <a:chExt cx="104" cy="843"/>
            </a:xfrm>
            <a:grpFill/>
          </p:grpSpPr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3872" y="895"/>
                <a:ext cx="104" cy="79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8"/>
              <p:cNvSpPr>
                <a:spLocks noChangeArrowheads="1"/>
              </p:cNvSpPr>
              <p:nvPr/>
            </p:nvSpPr>
            <p:spPr bwMode="auto">
              <a:xfrm>
                <a:off x="3879" y="877"/>
                <a:ext cx="96" cy="47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3872" y="1661"/>
                <a:ext cx="103" cy="5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4002" y="877"/>
              <a:ext cx="104" cy="843"/>
              <a:chOff x="4002" y="877"/>
              <a:chExt cx="104" cy="843"/>
            </a:xfrm>
            <a:grpFill/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4002" y="895"/>
                <a:ext cx="104" cy="79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4007" y="877"/>
                <a:ext cx="98" cy="47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auto">
              <a:xfrm>
                <a:off x="4002" y="1661"/>
                <a:ext cx="103" cy="5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759" y="541"/>
              <a:ext cx="78" cy="564"/>
              <a:chOff x="3759" y="541"/>
              <a:chExt cx="78" cy="564"/>
            </a:xfrm>
            <a:grpFill/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3759" y="553"/>
                <a:ext cx="78" cy="53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auto">
              <a:xfrm>
                <a:off x="3765" y="541"/>
                <a:ext cx="71" cy="3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7"/>
              <p:cNvSpPr>
                <a:spLocks noChangeArrowheads="1"/>
              </p:cNvSpPr>
              <p:nvPr/>
            </p:nvSpPr>
            <p:spPr bwMode="auto">
              <a:xfrm>
                <a:off x="3759" y="1066"/>
                <a:ext cx="77" cy="3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4132" y="541"/>
              <a:ext cx="78" cy="564"/>
              <a:chOff x="4132" y="541"/>
              <a:chExt cx="78" cy="564"/>
            </a:xfrm>
            <a:grpFill/>
          </p:grpSpPr>
          <p:sp>
            <p:nvSpPr>
              <p:cNvPr id="8" name="Rectangle 19"/>
              <p:cNvSpPr>
                <a:spLocks noChangeArrowheads="1"/>
              </p:cNvSpPr>
              <p:nvPr/>
            </p:nvSpPr>
            <p:spPr bwMode="auto">
              <a:xfrm>
                <a:off x="4132" y="553"/>
                <a:ext cx="78" cy="53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20"/>
              <p:cNvSpPr>
                <a:spLocks noChangeArrowheads="1"/>
              </p:cNvSpPr>
              <p:nvPr/>
            </p:nvSpPr>
            <p:spPr bwMode="auto">
              <a:xfrm>
                <a:off x="4139" y="541"/>
                <a:ext cx="70" cy="3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auto">
              <a:xfrm>
                <a:off x="4132" y="1066"/>
                <a:ext cx="77" cy="3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" name="Flowchart: Connector 24"/>
          <p:cNvSpPr/>
          <p:nvPr/>
        </p:nvSpPr>
        <p:spPr>
          <a:xfrm>
            <a:off x="4104183" y="285190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26" name="Flowchart: Connector 25"/>
          <p:cNvSpPr/>
          <p:nvPr/>
        </p:nvSpPr>
        <p:spPr>
          <a:xfrm>
            <a:off x="4550731" y="285190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744526" y="3581400"/>
            <a:ext cx="117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Glucose uptake</a:t>
            </a:r>
            <a:endParaRPr lang="en-US" b="1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6019800" y="4122331"/>
            <a:ext cx="376518" cy="4496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108318" y="4552204"/>
            <a:ext cx="1030941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GSK3</a:t>
            </a:r>
            <a:endParaRPr lang="en-US" b="1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943600" y="5062908"/>
            <a:ext cx="276341" cy="4496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943600" y="5538896"/>
            <a:ext cx="1506071" cy="65700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Glycogen synthase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7472083" y="6064624"/>
            <a:ext cx="157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Glycogen storage</a:t>
            </a:r>
            <a:endParaRPr lang="en-US" sz="2000" b="1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309902" y="6195903"/>
            <a:ext cx="538698" cy="2492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943600" y="4501590"/>
            <a:ext cx="195659" cy="1424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6122111" y="5451116"/>
            <a:ext cx="195659" cy="1229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2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IR phosphorylates itself and IRS-1, a key scaffold for insulin signaling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3400" y="1371600"/>
            <a:ext cx="4320600" cy="5334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IR phosphorylates many </a:t>
            </a:r>
            <a:r>
              <a:rPr lang="en-US" sz="2800" dirty="0" err="1" smtClean="0"/>
              <a:t>tyrosines</a:t>
            </a:r>
            <a:r>
              <a:rPr lang="en-US" sz="2800" dirty="0" smtClean="0"/>
              <a:t> on IRS-1</a:t>
            </a:r>
          </a:p>
          <a:p>
            <a:r>
              <a:rPr lang="en-US" sz="2800" dirty="0" smtClean="0"/>
              <a:t>IRS-1 can recruit downstream effectors of insulin signaling</a:t>
            </a:r>
          </a:p>
          <a:p>
            <a:r>
              <a:rPr lang="en-US" sz="2800" dirty="0" smtClean="0"/>
              <a:t>Efficiency: relieves protein crowding around active IR</a:t>
            </a:r>
            <a:endParaRPr lang="en-US" sz="2800" dirty="0" smtClean="0"/>
          </a:p>
          <a:p>
            <a:r>
              <a:rPr lang="en-US" sz="2800" dirty="0" smtClean="0"/>
              <a:t>Amplification: IR can activate many IRS-1</a:t>
            </a:r>
          </a:p>
          <a:p>
            <a:r>
              <a:rPr lang="en-US" sz="2800" dirty="0" smtClean="0"/>
              <a:t>Diversification: many different effectors can interact with IRS-1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4823400" cy="379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5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Insulin regulates </a:t>
            </a:r>
            <a:r>
              <a:rPr lang="en-US" dirty="0" err="1" smtClean="0"/>
              <a:t>mitogenesis</a:t>
            </a:r>
            <a:r>
              <a:rPr lang="en-US" dirty="0" smtClean="0"/>
              <a:t> through the MAPK cascade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148701" y="2663835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48701" y="2345564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22753" y="1750747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IR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4284677" y="1545241"/>
            <a:ext cx="369888" cy="4110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2297" y="112851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insulin</a:t>
            </a:r>
            <a:endParaRPr lang="en-US" dirty="0"/>
          </a:p>
        </p:txBody>
      </p:sp>
      <p:sp>
        <p:nvSpPr>
          <p:cNvPr id="27" name="Flowchart: Stored Data 26"/>
          <p:cNvSpPr/>
          <p:nvPr/>
        </p:nvSpPr>
        <p:spPr>
          <a:xfrm>
            <a:off x="3429000" y="2827264"/>
            <a:ext cx="751681" cy="354087"/>
          </a:xfrm>
          <a:prstGeom prst="flowChartOnlineStorag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Shc</a:t>
            </a:r>
            <a:endParaRPr lang="en-US" sz="1600" b="1" dirty="0"/>
          </a:p>
        </p:txBody>
      </p:sp>
      <p:sp>
        <p:nvSpPr>
          <p:cNvPr id="28" name="Flowchart: Connector 27"/>
          <p:cNvSpPr/>
          <p:nvPr/>
        </p:nvSpPr>
        <p:spPr>
          <a:xfrm>
            <a:off x="3276600" y="300430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29" name="Flowchart: Stored Data 28"/>
          <p:cNvSpPr/>
          <p:nvPr/>
        </p:nvSpPr>
        <p:spPr>
          <a:xfrm>
            <a:off x="2438400" y="2983950"/>
            <a:ext cx="931416" cy="345515"/>
          </a:xfrm>
          <a:prstGeom prst="flowChartOnlineStorag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Grb2</a:t>
            </a:r>
            <a:endParaRPr lang="en-US" sz="1600" b="1" dirty="0"/>
          </a:p>
        </p:txBody>
      </p:sp>
      <p:sp>
        <p:nvSpPr>
          <p:cNvPr id="30" name="Oval 29"/>
          <p:cNvSpPr/>
          <p:nvPr/>
        </p:nvSpPr>
        <p:spPr>
          <a:xfrm>
            <a:off x="1905000" y="3062765"/>
            <a:ext cx="762000" cy="4424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Sos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04596"/>
            <a:ext cx="1149614" cy="67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H="1">
            <a:off x="1295400" y="3329465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84089" y="3657600"/>
            <a:ext cx="182711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4814" y="3962400"/>
            <a:ext cx="7620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Raf</a:t>
            </a:r>
            <a:endParaRPr lang="en-US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341821" y="4501590"/>
            <a:ext cx="182711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320052" y="4806390"/>
            <a:ext cx="889748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MEK</a:t>
            </a:r>
            <a:endParaRPr lang="en-US" b="1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894858" y="5334000"/>
            <a:ext cx="182711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894858" y="5638800"/>
            <a:ext cx="848342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ERK</a:t>
            </a:r>
            <a:endParaRPr lang="en-US" b="1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256392" y="6082553"/>
            <a:ext cx="611416" cy="24204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7153" y="6091192"/>
            <a:ext cx="157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Growth,</a:t>
            </a:r>
          </a:p>
          <a:p>
            <a:r>
              <a:rPr lang="en-US" sz="2000" b="1" dirty="0" smtClean="0"/>
              <a:t>proliferation</a:t>
            </a:r>
            <a:endParaRPr lang="en-US" sz="2000" b="1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114800" y="1497845"/>
            <a:ext cx="715962" cy="1746250"/>
            <a:chOff x="3759" y="541"/>
            <a:chExt cx="451" cy="1179"/>
          </a:xfrm>
          <a:solidFill>
            <a:schemeClr val="accent6"/>
          </a:solidFill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3872" y="877"/>
              <a:ext cx="104" cy="843"/>
              <a:chOff x="3872" y="877"/>
              <a:chExt cx="104" cy="843"/>
            </a:xfrm>
            <a:grpFill/>
          </p:grpSpPr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3872" y="895"/>
                <a:ext cx="104" cy="79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8"/>
              <p:cNvSpPr>
                <a:spLocks noChangeArrowheads="1"/>
              </p:cNvSpPr>
              <p:nvPr/>
            </p:nvSpPr>
            <p:spPr bwMode="auto">
              <a:xfrm>
                <a:off x="3879" y="877"/>
                <a:ext cx="96" cy="47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3872" y="1661"/>
                <a:ext cx="103" cy="5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4002" y="877"/>
              <a:ext cx="104" cy="843"/>
              <a:chOff x="4002" y="877"/>
              <a:chExt cx="104" cy="843"/>
            </a:xfrm>
            <a:grpFill/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4002" y="895"/>
                <a:ext cx="104" cy="79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4007" y="877"/>
                <a:ext cx="98" cy="47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auto">
              <a:xfrm>
                <a:off x="4002" y="1661"/>
                <a:ext cx="103" cy="5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759" y="541"/>
              <a:ext cx="78" cy="564"/>
              <a:chOff x="3759" y="541"/>
              <a:chExt cx="78" cy="564"/>
            </a:xfrm>
            <a:grpFill/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3759" y="553"/>
                <a:ext cx="78" cy="53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auto">
              <a:xfrm>
                <a:off x="3765" y="541"/>
                <a:ext cx="71" cy="3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7"/>
              <p:cNvSpPr>
                <a:spLocks noChangeArrowheads="1"/>
              </p:cNvSpPr>
              <p:nvPr/>
            </p:nvSpPr>
            <p:spPr bwMode="auto">
              <a:xfrm>
                <a:off x="3759" y="1066"/>
                <a:ext cx="77" cy="3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4132" y="541"/>
              <a:ext cx="78" cy="564"/>
              <a:chOff x="4132" y="541"/>
              <a:chExt cx="78" cy="564"/>
            </a:xfrm>
            <a:grpFill/>
          </p:grpSpPr>
          <p:sp>
            <p:nvSpPr>
              <p:cNvPr id="8" name="Rectangle 19"/>
              <p:cNvSpPr>
                <a:spLocks noChangeArrowheads="1"/>
              </p:cNvSpPr>
              <p:nvPr/>
            </p:nvSpPr>
            <p:spPr bwMode="auto">
              <a:xfrm>
                <a:off x="4132" y="553"/>
                <a:ext cx="78" cy="53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20"/>
              <p:cNvSpPr>
                <a:spLocks noChangeArrowheads="1"/>
              </p:cNvSpPr>
              <p:nvPr/>
            </p:nvSpPr>
            <p:spPr bwMode="auto">
              <a:xfrm>
                <a:off x="4139" y="541"/>
                <a:ext cx="70" cy="3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auto">
              <a:xfrm>
                <a:off x="4132" y="1066"/>
                <a:ext cx="77" cy="3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" name="Flowchart: Connector 24"/>
          <p:cNvSpPr/>
          <p:nvPr/>
        </p:nvSpPr>
        <p:spPr>
          <a:xfrm>
            <a:off x="4104183" y="285190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26" name="Flowchart: Connector 25"/>
          <p:cNvSpPr/>
          <p:nvPr/>
        </p:nvSpPr>
        <p:spPr>
          <a:xfrm>
            <a:off x="4550731" y="285190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3702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IR activates Ras by recruiting adapter proteins and a Ras-GEF</a:t>
            </a:r>
            <a:endParaRPr lang="en-US" dirty="0"/>
          </a:p>
        </p:txBody>
      </p:sp>
      <p:sp>
        <p:nvSpPr>
          <p:cNvPr id="63" name="Content Placeholder 62"/>
          <p:cNvSpPr>
            <a:spLocks noGrp="1"/>
          </p:cNvSpPr>
          <p:nvPr>
            <p:ph idx="1"/>
          </p:nvPr>
        </p:nvSpPr>
        <p:spPr>
          <a:xfrm>
            <a:off x="5334000" y="1804987"/>
            <a:ext cx="3810000" cy="490061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Insulin binding leads to IR auto-trans phosphorylation</a:t>
            </a:r>
          </a:p>
          <a:p>
            <a:r>
              <a:rPr lang="en-US" dirty="0" err="1" smtClean="0"/>
              <a:t>pY</a:t>
            </a:r>
            <a:r>
              <a:rPr lang="en-US" dirty="0" smtClean="0"/>
              <a:t> on IR is recognized by </a:t>
            </a:r>
            <a:r>
              <a:rPr lang="en-US" dirty="0" err="1" smtClean="0"/>
              <a:t>Shc</a:t>
            </a:r>
            <a:r>
              <a:rPr lang="en-US" dirty="0" smtClean="0"/>
              <a:t> PTB domain</a:t>
            </a:r>
          </a:p>
          <a:p>
            <a:r>
              <a:rPr lang="en-US" dirty="0" smtClean="0"/>
              <a:t>IR phosphorylates </a:t>
            </a:r>
            <a:r>
              <a:rPr lang="en-US" dirty="0" err="1" smtClean="0"/>
              <a:t>Shc</a:t>
            </a:r>
            <a:endParaRPr lang="en-US" dirty="0" smtClean="0"/>
          </a:p>
          <a:p>
            <a:r>
              <a:rPr lang="en-US" dirty="0" smtClean="0"/>
              <a:t>Grb2 binds p-</a:t>
            </a:r>
            <a:r>
              <a:rPr lang="en-US" dirty="0" err="1" smtClean="0"/>
              <a:t>Shc</a:t>
            </a:r>
            <a:r>
              <a:rPr lang="en-US" dirty="0" smtClean="0"/>
              <a:t> through its SH2 domain</a:t>
            </a:r>
          </a:p>
          <a:p>
            <a:r>
              <a:rPr lang="en-US" dirty="0" smtClean="0"/>
              <a:t>Grb2 binding to </a:t>
            </a:r>
            <a:r>
              <a:rPr lang="en-US" dirty="0" err="1" smtClean="0"/>
              <a:t>Shc</a:t>
            </a:r>
            <a:r>
              <a:rPr lang="en-US" dirty="0" smtClean="0"/>
              <a:t> increases </a:t>
            </a:r>
            <a:r>
              <a:rPr lang="en-US" dirty="0" err="1" smtClean="0"/>
              <a:t>Sos</a:t>
            </a:r>
            <a:r>
              <a:rPr lang="en-US" dirty="0" smtClean="0"/>
              <a:t> activity</a:t>
            </a:r>
          </a:p>
          <a:p>
            <a:r>
              <a:rPr lang="en-US" dirty="0" err="1" smtClean="0"/>
              <a:t>Sos</a:t>
            </a:r>
            <a:r>
              <a:rPr lang="en-US" dirty="0" smtClean="0"/>
              <a:t> is a GEF for </a:t>
            </a:r>
            <a:r>
              <a:rPr lang="en-US" dirty="0" err="1" smtClean="0"/>
              <a:t>Ras</a:t>
            </a:r>
            <a:endParaRPr lang="en-US" dirty="0"/>
          </a:p>
        </p:txBody>
      </p:sp>
      <p:grpSp>
        <p:nvGrpSpPr>
          <p:cNvPr id="33" name="Group 89"/>
          <p:cNvGrpSpPr>
            <a:grpSpLocks/>
          </p:cNvGrpSpPr>
          <p:nvPr/>
        </p:nvGrpSpPr>
        <p:grpSpPr bwMode="auto">
          <a:xfrm>
            <a:off x="457200" y="1447800"/>
            <a:ext cx="4800600" cy="2895600"/>
            <a:chOff x="480" y="1728"/>
            <a:chExt cx="3024" cy="1824"/>
          </a:xfrm>
        </p:grpSpPr>
        <p:grpSp>
          <p:nvGrpSpPr>
            <p:cNvPr id="34" name="Group 90"/>
            <p:cNvGrpSpPr>
              <a:grpSpLocks/>
            </p:cNvGrpSpPr>
            <p:nvPr/>
          </p:nvGrpSpPr>
          <p:grpSpPr bwMode="auto">
            <a:xfrm>
              <a:off x="480" y="1728"/>
              <a:ext cx="2795" cy="1379"/>
              <a:chOff x="480" y="1344"/>
              <a:chExt cx="2795" cy="1379"/>
            </a:xfrm>
          </p:grpSpPr>
          <p:sp>
            <p:nvSpPr>
              <p:cNvPr id="39" name="Arc 91"/>
              <p:cNvSpPr>
                <a:spLocks/>
              </p:cNvSpPr>
              <p:nvPr/>
            </p:nvSpPr>
            <p:spPr bwMode="auto">
              <a:xfrm flipV="1">
                <a:off x="816" y="1776"/>
                <a:ext cx="240" cy="288"/>
              </a:xfrm>
              <a:custGeom>
                <a:avLst/>
                <a:gdLst>
                  <a:gd name="G0" fmla="+- 12821 0 0"/>
                  <a:gd name="G1" fmla="+- 21600 0 0"/>
                  <a:gd name="G2" fmla="+- 21600 0 0"/>
                  <a:gd name="T0" fmla="*/ 12821 w 34421"/>
                  <a:gd name="T1" fmla="*/ 0 h 43200"/>
                  <a:gd name="T2" fmla="*/ 0 w 34421"/>
                  <a:gd name="T3" fmla="*/ 38983 h 43200"/>
                  <a:gd name="T4" fmla="*/ 12821 w 34421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21" h="43200" fill="none" extrusionOk="0">
                    <a:moveTo>
                      <a:pt x="12821" y="0"/>
                    </a:moveTo>
                    <a:cubicBezTo>
                      <a:pt x="24750" y="0"/>
                      <a:pt x="34421" y="9670"/>
                      <a:pt x="34421" y="21600"/>
                    </a:cubicBezTo>
                    <a:cubicBezTo>
                      <a:pt x="34421" y="33529"/>
                      <a:pt x="24750" y="43200"/>
                      <a:pt x="12821" y="43200"/>
                    </a:cubicBezTo>
                    <a:cubicBezTo>
                      <a:pt x="8206" y="43200"/>
                      <a:pt x="3713" y="41722"/>
                      <a:pt x="-1" y="38983"/>
                    </a:cubicBezTo>
                  </a:path>
                  <a:path w="34421" h="43200" stroke="0" extrusionOk="0">
                    <a:moveTo>
                      <a:pt x="12821" y="0"/>
                    </a:moveTo>
                    <a:cubicBezTo>
                      <a:pt x="24750" y="0"/>
                      <a:pt x="34421" y="9670"/>
                      <a:pt x="34421" y="21600"/>
                    </a:cubicBezTo>
                    <a:cubicBezTo>
                      <a:pt x="34421" y="33529"/>
                      <a:pt x="24750" y="43200"/>
                      <a:pt x="12821" y="43200"/>
                    </a:cubicBezTo>
                    <a:cubicBezTo>
                      <a:pt x="8206" y="43200"/>
                      <a:pt x="3713" y="41722"/>
                      <a:pt x="-1" y="38983"/>
                    </a:cubicBezTo>
                    <a:lnTo>
                      <a:pt x="12821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249C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grpSp>
            <p:nvGrpSpPr>
              <p:cNvPr id="40" name="Group 92"/>
              <p:cNvGrpSpPr>
                <a:grpSpLocks/>
              </p:cNvGrpSpPr>
              <p:nvPr/>
            </p:nvGrpSpPr>
            <p:grpSpPr bwMode="auto">
              <a:xfrm>
                <a:off x="672" y="1968"/>
                <a:ext cx="2603" cy="755"/>
                <a:chOff x="661" y="1453"/>
                <a:chExt cx="2603" cy="755"/>
              </a:xfrm>
            </p:grpSpPr>
            <p:sp>
              <p:nvSpPr>
                <p:cNvPr id="50" name="Rectangle 93"/>
                <p:cNvSpPr>
                  <a:spLocks noChangeArrowheads="1"/>
                </p:cNvSpPr>
                <p:nvPr/>
              </p:nvSpPr>
              <p:spPr bwMode="auto">
                <a:xfrm>
                  <a:off x="734" y="1547"/>
                  <a:ext cx="54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itchFamily="18" charset="0"/>
                    </a:rPr>
                    <a:t>GLUT4</a:t>
                  </a:r>
                  <a:endParaRPr kumimoji="0" lang="en-US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51" name="Oval 94"/>
                <p:cNvSpPr>
                  <a:spLocks noChangeArrowheads="1"/>
                </p:cNvSpPr>
                <p:nvPr/>
              </p:nvSpPr>
              <p:spPr bwMode="auto">
                <a:xfrm>
                  <a:off x="661" y="1453"/>
                  <a:ext cx="961" cy="52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>
                        <a:gamma/>
                        <a:tint val="23529"/>
                        <a:invGamma/>
                      </a:srgbClr>
                    </a:gs>
                    <a:gs pos="100000">
                      <a:srgbClr val="CCCCFF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52" name="Rectangle 95"/>
                <p:cNvSpPr>
                  <a:spLocks noChangeArrowheads="1"/>
                </p:cNvSpPr>
                <p:nvPr/>
              </p:nvSpPr>
              <p:spPr bwMode="auto">
                <a:xfrm>
                  <a:off x="864" y="1584"/>
                  <a:ext cx="901" cy="2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Shc</a:t>
                  </a:r>
                </a:p>
              </p:txBody>
            </p:sp>
            <p:grpSp>
              <p:nvGrpSpPr>
                <p:cNvPr id="53" name="Group 96"/>
                <p:cNvGrpSpPr>
                  <a:grpSpLocks/>
                </p:cNvGrpSpPr>
                <p:nvPr/>
              </p:nvGrpSpPr>
              <p:grpSpPr bwMode="auto">
                <a:xfrm>
                  <a:off x="1488" y="1776"/>
                  <a:ext cx="240" cy="240"/>
                  <a:chOff x="1404" y="2595"/>
                  <a:chExt cx="246" cy="241"/>
                </a:xfrm>
              </p:grpSpPr>
              <p:sp>
                <p:nvSpPr>
                  <p:cNvPr id="60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1404" y="2640"/>
                    <a:ext cx="246" cy="196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FF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1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2595"/>
                    <a:ext cx="207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</a:rPr>
                      <a:t>P</a:t>
                    </a:r>
                    <a:endParaRPr kumimoji="0" lang="en-US" altLang="en-US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54" name="Group 99"/>
                <p:cNvGrpSpPr>
                  <a:grpSpLocks/>
                </p:cNvGrpSpPr>
                <p:nvPr/>
              </p:nvGrpSpPr>
              <p:grpSpPr bwMode="auto">
                <a:xfrm>
                  <a:off x="1632" y="1920"/>
                  <a:ext cx="1632" cy="288"/>
                  <a:chOff x="1584" y="2208"/>
                  <a:chExt cx="1584" cy="288"/>
                </a:xfrm>
              </p:grpSpPr>
              <p:sp>
                <p:nvSpPr>
                  <p:cNvPr id="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352"/>
                    <a:ext cx="192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76200">
                        <a:solidFill>
                          <a:srgbClr val="CBCD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7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208"/>
                    <a:ext cx="912" cy="28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0000">
                          <a:alpha val="62000"/>
                        </a:srgbClr>
                      </a:gs>
                      <a:gs pos="50000">
                        <a:srgbClr val="CBCD00"/>
                      </a:gs>
                      <a:gs pos="100000">
                        <a:srgbClr val="000000">
                          <a:alpha val="62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8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256"/>
                    <a:ext cx="458" cy="229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0000">
                          <a:alpha val="62000"/>
                        </a:srgbClr>
                      </a:gs>
                      <a:gs pos="50000">
                        <a:srgbClr val="CBCD00"/>
                      </a:gs>
                      <a:gs pos="100000">
                        <a:srgbClr val="000000">
                          <a:alpha val="62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</a:rPr>
                      <a:t>Grb2</a:t>
                    </a:r>
                  </a:p>
                </p:txBody>
              </p:sp>
              <p:sp>
                <p:nvSpPr>
                  <p:cNvPr id="59" name="Freeform 103"/>
                  <p:cNvSpPr>
                    <a:spLocks/>
                  </p:cNvSpPr>
                  <p:nvPr/>
                </p:nvSpPr>
                <p:spPr bwMode="auto">
                  <a:xfrm>
                    <a:off x="1584" y="2208"/>
                    <a:ext cx="480" cy="288"/>
                  </a:xfrm>
                  <a:custGeom>
                    <a:avLst/>
                    <a:gdLst>
                      <a:gd name="T0" fmla="*/ 144 w 480"/>
                      <a:gd name="T1" fmla="*/ 0 h 240"/>
                      <a:gd name="T2" fmla="*/ 480 w 480"/>
                      <a:gd name="T3" fmla="*/ 0 h 240"/>
                      <a:gd name="T4" fmla="*/ 480 w 480"/>
                      <a:gd name="T5" fmla="*/ 240 h 240"/>
                      <a:gd name="T6" fmla="*/ 0 w 480"/>
                      <a:gd name="T7" fmla="*/ 240 h 240"/>
                      <a:gd name="T8" fmla="*/ 0 w 480"/>
                      <a:gd name="T9" fmla="*/ 96 h 240"/>
                      <a:gd name="T10" fmla="*/ 48 w 480"/>
                      <a:gd name="T11" fmla="*/ 96 h 240"/>
                      <a:gd name="T12" fmla="*/ 96 w 480"/>
                      <a:gd name="T13" fmla="*/ 48 h 240"/>
                      <a:gd name="T14" fmla="*/ 96 w 480"/>
                      <a:gd name="T15" fmla="*/ 0 h 240"/>
                      <a:gd name="T16" fmla="*/ 144 w 480"/>
                      <a:gd name="T17" fmla="*/ 0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80" h="240">
                        <a:moveTo>
                          <a:pt x="144" y="0"/>
                        </a:moveTo>
                        <a:lnTo>
                          <a:pt x="480" y="0"/>
                        </a:lnTo>
                        <a:lnTo>
                          <a:pt x="480" y="240"/>
                        </a:lnTo>
                        <a:lnTo>
                          <a:pt x="0" y="240"/>
                        </a:lnTo>
                        <a:lnTo>
                          <a:pt x="0" y="96"/>
                        </a:lnTo>
                        <a:lnTo>
                          <a:pt x="48" y="96"/>
                        </a:lnTo>
                        <a:lnTo>
                          <a:pt x="96" y="48"/>
                        </a:lnTo>
                        <a:lnTo>
                          <a:pt x="96" y="0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00000">
                          <a:alpha val="62000"/>
                        </a:srgbClr>
                      </a:gs>
                      <a:gs pos="50000">
                        <a:srgbClr val="CBCD00"/>
                      </a:gs>
                      <a:gs pos="100000">
                        <a:srgbClr val="000000">
                          <a:alpha val="62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55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36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9021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Palatino" pitchFamily="18" charset="0"/>
                      <a:ea typeface="ＭＳ Ｐゴシック" pitchFamily="64" charset="-128"/>
                    </a:rPr>
                    <a:t>SH2</a:t>
                  </a: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64" charset="-128"/>
                  </a:endParaRPr>
                </a:p>
              </p:txBody>
            </p:sp>
          </p:grpSp>
          <p:grpSp>
            <p:nvGrpSpPr>
              <p:cNvPr id="41" name="Group 105"/>
              <p:cNvGrpSpPr>
                <a:grpSpLocks/>
              </p:cNvGrpSpPr>
              <p:nvPr/>
            </p:nvGrpSpPr>
            <p:grpSpPr bwMode="auto">
              <a:xfrm>
                <a:off x="816" y="1776"/>
                <a:ext cx="193" cy="206"/>
                <a:chOff x="1404" y="2595"/>
                <a:chExt cx="246" cy="241"/>
              </a:xfrm>
            </p:grpSpPr>
            <p:sp>
              <p:nvSpPr>
                <p:cNvPr id="48" name="Oval 106"/>
                <p:cNvSpPr>
                  <a:spLocks noChangeArrowheads="1"/>
                </p:cNvSpPr>
                <p:nvPr/>
              </p:nvSpPr>
              <p:spPr bwMode="auto">
                <a:xfrm>
                  <a:off x="1404" y="2640"/>
                  <a:ext cx="246" cy="196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9" name="Rectangle 107"/>
                <p:cNvSpPr>
                  <a:spLocks noChangeArrowheads="1"/>
                </p:cNvSpPr>
                <p:nvPr/>
              </p:nvSpPr>
              <p:spPr bwMode="auto">
                <a:xfrm>
                  <a:off x="1418" y="2595"/>
                  <a:ext cx="232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P</a:t>
                  </a:r>
                </a:p>
              </p:txBody>
            </p:sp>
          </p:grpSp>
          <p:sp>
            <p:nvSpPr>
              <p:cNvPr id="42" name="Line 108"/>
              <p:cNvSpPr>
                <a:spLocks noChangeShapeType="1"/>
              </p:cNvSpPr>
              <p:nvPr/>
            </p:nvSpPr>
            <p:spPr bwMode="auto">
              <a:xfrm flipH="1">
                <a:off x="528" y="1920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902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3" name="AutoShape 109"/>
              <p:cNvSpPr>
                <a:spLocks noChangeArrowheads="1"/>
              </p:cNvSpPr>
              <p:nvPr/>
            </p:nvSpPr>
            <p:spPr bwMode="auto">
              <a:xfrm>
                <a:off x="480" y="1344"/>
                <a:ext cx="96" cy="816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cxnSp>
            <p:nvCxnSpPr>
              <p:cNvPr id="44" name="AutoShape 110"/>
              <p:cNvCxnSpPr>
                <a:cxnSpLocks noChangeShapeType="1"/>
                <a:stCxn id="43" idx="2"/>
                <a:endCxn id="60" idx="3"/>
              </p:cNvCxnSpPr>
              <p:nvPr/>
            </p:nvCxnSpPr>
            <p:spPr bwMode="auto">
              <a:xfrm rot="16200000" flipH="1">
                <a:off x="860" y="1828"/>
                <a:ext cx="342" cy="1006"/>
              </a:xfrm>
              <a:prstGeom prst="curvedConnector3">
                <a:avLst>
                  <a:gd name="adj1" fmla="val 150583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5" name="Text Box 111"/>
              <p:cNvSpPr txBox="1">
                <a:spLocks noChangeArrowheads="1"/>
              </p:cNvSpPr>
              <p:nvPr/>
            </p:nvSpPr>
            <p:spPr bwMode="auto">
              <a:xfrm>
                <a:off x="1056" y="1728"/>
                <a:ext cx="5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299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129999"/>
                    </a:solidFill>
                    <a:effectLst/>
                    <a:uLnTx/>
                    <a:uFillTx/>
                    <a:latin typeface="Myriad Bold" pitchFamily="64" charset="0"/>
                    <a:ea typeface="ＭＳ Ｐゴシック" pitchFamily="64" charset="-128"/>
                  </a:rPr>
                  <a:t>PTB</a:t>
                </a:r>
              </a:p>
            </p:txBody>
          </p:sp>
          <p:sp>
            <p:nvSpPr>
              <p:cNvPr id="46" name="Line 112"/>
              <p:cNvSpPr>
                <a:spLocks noChangeShapeType="1"/>
              </p:cNvSpPr>
              <p:nvPr/>
            </p:nvSpPr>
            <p:spPr bwMode="auto">
              <a:xfrm>
                <a:off x="2112" y="2592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CBCD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grpSp>
          <p:nvGrpSpPr>
            <p:cNvPr id="35" name="Group 114"/>
            <p:cNvGrpSpPr>
              <a:grpSpLocks/>
            </p:cNvGrpSpPr>
            <p:nvPr/>
          </p:nvGrpSpPr>
          <p:grpSpPr bwMode="auto">
            <a:xfrm>
              <a:off x="2928" y="3072"/>
              <a:ext cx="576" cy="480"/>
              <a:chOff x="2391" y="3822"/>
              <a:chExt cx="396" cy="294"/>
            </a:xfrm>
          </p:grpSpPr>
          <p:sp>
            <p:nvSpPr>
              <p:cNvPr id="37" name="AutoShape 115"/>
              <p:cNvSpPr>
                <a:spLocks noChangeArrowheads="1"/>
              </p:cNvSpPr>
              <p:nvPr/>
            </p:nvSpPr>
            <p:spPr bwMode="auto">
              <a:xfrm>
                <a:off x="2412" y="3834"/>
                <a:ext cx="348" cy="282"/>
              </a:xfrm>
              <a:prstGeom prst="octagon">
                <a:avLst>
                  <a:gd name="adj" fmla="val 29287"/>
                </a:avLst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8" name="Rectangle 116"/>
              <p:cNvSpPr>
                <a:spLocks noChangeArrowheads="1"/>
              </p:cNvSpPr>
              <p:nvPr/>
            </p:nvSpPr>
            <p:spPr bwMode="auto">
              <a:xfrm>
                <a:off x="2391" y="3822"/>
                <a:ext cx="396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sp>
          <p:nvSpPr>
            <p:cNvPr id="36" name="Text Box 117"/>
            <p:cNvSpPr txBox="1">
              <a:spLocks noChangeArrowheads="1"/>
            </p:cNvSpPr>
            <p:nvPr/>
          </p:nvSpPr>
          <p:spPr bwMode="auto">
            <a:xfrm>
              <a:off x="3024" y="3168"/>
              <a:ext cx="4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ＭＳ Ｐゴシック" pitchFamily="64" charset="-128"/>
                </a:rPr>
                <a:t>Sos</a:t>
              </a:r>
              <a:endPara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pitchFamily="64" charset="-128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78955" y="1476345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IR</a:t>
            </a:r>
            <a:endParaRPr lang="en-US" b="1" dirty="0"/>
          </a:p>
        </p:txBody>
      </p:sp>
      <p:sp>
        <p:nvSpPr>
          <p:cNvPr id="65" name="AutoShape 115"/>
          <p:cNvSpPr>
            <a:spLocks noChangeArrowheads="1"/>
          </p:cNvSpPr>
          <p:nvPr/>
        </p:nvSpPr>
        <p:spPr bwMode="auto">
          <a:xfrm>
            <a:off x="2240737" y="4648200"/>
            <a:ext cx="803564" cy="730898"/>
          </a:xfrm>
          <a:prstGeom prst="octagon">
            <a:avLst>
              <a:gd name="adj" fmla="val 29287"/>
            </a:avLst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Sos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80" y="5562600"/>
            <a:ext cx="1593640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2" name="Straight Arrow Connector 81"/>
          <p:cNvCxnSpPr/>
          <p:nvPr/>
        </p:nvCxnSpPr>
        <p:spPr>
          <a:xfrm>
            <a:off x="1905000" y="6047650"/>
            <a:ext cx="14761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90" y="5514974"/>
            <a:ext cx="1541242" cy="98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6" name="Straight Arrow Connector 85"/>
          <p:cNvCxnSpPr/>
          <p:nvPr/>
        </p:nvCxnSpPr>
        <p:spPr>
          <a:xfrm>
            <a:off x="2642519" y="5486400"/>
            <a:ext cx="0" cy="4935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6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Ras</a:t>
            </a:r>
            <a:r>
              <a:rPr lang="en-US" dirty="0" smtClean="0"/>
              <a:t> activates the </a:t>
            </a:r>
            <a:r>
              <a:rPr lang="en-US" dirty="0" err="1" smtClean="0"/>
              <a:t>Raf</a:t>
            </a:r>
            <a:r>
              <a:rPr lang="en-US" dirty="0" smtClean="0"/>
              <a:t>-MEK-ERK</a:t>
            </a:r>
            <a:br>
              <a:rPr lang="en-US" dirty="0" smtClean="0"/>
            </a:br>
            <a:r>
              <a:rPr lang="en-US" dirty="0" smtClean="0"/>
              <a:t>MAPK cascade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800600" y="1874837"/>
            <a:ext cx="4267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ERK phosphorylates transcription factors involved in growth and proliferation</a:t>
            </a:r>
          </a:p>
          <a:p>
            <a:r>
              <a:rPr lang="en-US" dirty="0" smtClean="0"/>
              <a:t>Kinase cascade allows amplification</a:t>
            </a:r>
          </a:p>
          <a:p>
            <a:r>
              <a:rPr lang="en-US" dirty="0" smtClean="0"/>
              <a:t>Multiple steps = multiple points for crosstalk</a:t>
            </a:r>
          </a:p>
          <a:p>
            <a:pPr lvl="1"/>
            <a:r>
              <a:rPr lang="en-US" dirty="0" smtClean="0"/>
              <a:t>Integration</a:t>
            </a:r>
            <a:endParaRPr lang="en-US" dirty="0"/>
          </a:p>
          <a:p>
            <a:pPr lvl="1"/>
            <a:r>
              <a:rPr lang="en-US" dirty="0" smtClean="0"/>
              <a:t>Modulation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1593640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2536821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24855" y="5712767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MAPK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99808" y="4605273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MAP2K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1469" y="3505200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MAP3K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862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Scaffolds regulate efficiency and localization of MAPK signaling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4525963"/>
          </a:xfrm>
        </p:spPr>
        <p:txBody>
          <a:bodyPr/>
          <a:lstStyle/>
          <a:p>
            <a:r>
              <a:rPr lang="en-US" dirty="0" err="1" smtClean="0"/>
              <a:t>Colocalization</a:t>
            </a:r>
            <a:r>
              <a:rPr lang="en-US" dirty="0" smtClean="0"/>
              <a:t> of MAPK components makes signaling faster</a:t>
            </a:r>
          </a:p>
          <a:p>
            <a:r>
              <a:rPr lang="en-US" dirty="0" smtClean="0"/>
              <a:t>Scaffolds can target MAPKs to different intracellular locations</a:t>
            </a:r>
            <a:br>
              <a:rPr lang="en-US" dirty="0" smtClean="0"/>
            </a:br>
            <a:r>
              <a:rPr lang="en-US" dirty="0" smtClean="0"/>
              <a:t>(like AKAPs)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1" t="8427" r="30583" b="11884"/>
          <a:stretch/>
        </p:blipFill>
        <p:spPr bwMode="auto">
          <a:xfrm>
            <a:off x="457200" y="1624614"/>
            <a:ext cx="2849733" cy="455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8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Protein phosphorylation is a common mechanism of regulating protein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Serine (S), threonine (T), and tyrosine (Y) can be phosphorylated</a:t>
            </a:r>
          </a:p>
          <a:p>
            <a:r>
              <a:rPr lang="en-US" dirty="0" smtClean="0"/>
              <a:t>Kinases are typically either serine/threonine kinases or tyrosine kinases</a:t>
            </a:r>
          </a:p>
          <a:p>
            <a:r>
              <a:rPr lang="en-US" dirty="0" smtClean="0"/>
              <a:t>Can alter protein conformation, protein-protein associations, catalytic activity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0"/>
            <a:ext cx="4161195" cy="234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9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>
          <a:xfrm>
            <a:off x="8458200" y="1913963"/>
            <a:ext cx="0" cy="16680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229600" y="1908858"/>
            <a:ext cx="0" cy="16680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Insulin regulates metabolism through PI3K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148701" y="2663835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48701" y="2345564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22753" y="1750747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IR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4284677" y="1545241"/>
            <a:ext cx="369888" cy="4110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2297" y="112851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insulin</a:t>
            </a:r>
            <a:endParaRPr lang="en-US" dirty="0"/>
          </a:p>
        </p:txBody>
      </p:sp>
      <p:sp>
        <p:nvSpPr>
          <p:cNvPr id="55" name="Flowchart: Stored Data 54"/>
          <p:cNvSpPr/>
          <p:nvPr/>
        </p:nvSpPr>
        <p:spPr>
          <a:xfrm>
            <a:off x="4810919" y="2819400"/>
            <a:ext cx="523081" cy="354087"/>
          </a:xfrm>
          <a:prstGeom prst="flowChartOnlineStorag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4" name="Oval 53"/>
          <p:cNvSpPr/>
          <p:nvPr/>
        </p:nvSpPr>
        <p:spPr>
          <a:xfrm>
            <a:off x="5029200" y="2699508"/>
            <a:ext cx="9144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PI3K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477000" y="2537043"/>
            <a:ext cx="57099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PIP</a:t>
            </a:r>
            <a:r>
              <a:rPr lang="en-US" b="1" baseline="-25000" dirty="0" smtClean="0"/>
              <a:t>3</a:t>
            </a:r>
            <a:endParaRPr lang="en-US" b="1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019800" y="2904596"/>
            <a:ext cx="376518" cy="94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783887" y="2972849"/>
            <a:ext cx="2141" cy="5945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340083" y="3623967"/>
            <a:ext cx="889748" cy="4572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Akt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Flowchart: Connector 64"/>
          <p:cNvSpPr/>
          <p:nvPr/>
        </p:nvSpPr>
        <p:spPr>
          <a:xfrm>
            <a:off x="6992775" y="357691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7302058" y="3142337"/>
            <a:ext cx="546542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Magnetic Disk 69"/>
          <p:cNvSpPr/>
          <p:nvPr/>
        </p:nvSpPr>
        <p:spPr>
          <a:xfrm>
            <a:off x="8018929" y="2193037"/>
            <a:ext cx="685800" cy="1090945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GLUT4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887776" y="1493135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glucose</a:t>
            </a:r>
            <a:endParaRPr lang="en-US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114800" y="1497845"/>
            <a:ext cx="715962" cy="1746250"/>
            <a:chOff x="3759" y="541"/>
            <a:chExt cx="451" cy="1179"/>
          </a:xfrm>
          <a:solidFill>
            <a:schemeClr val="accent6"/>
          </a:solidFill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3872" y="877"/>
              <a:ext cx="104" cy="843"/>
              <a:chOff x="3872" y="877"/>
              <a:chExt cx="104" cy="843"/>
            </a:xfrm>
            <a:grpFill/>
          </p:grpSpPr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3872" y="895"/>
                <a:ext cx="104" cy="79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8"/>
              <p:cNvSpPr>
                <a:spLocks noChangeArrowheads="1"/>
              </p:cNvSpPr>
              <p:nvPr/>
            </p:nvSpPr>
            <p:spPr bwMode="auto">
              <a:xfrm>
                <a:off x="3879" y="877"/>
                <a:ext cx="96" cy="47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3872" y="1661"/>
                <a:ext cx="103" cy="5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4002" y="877"/>
              <a:ext cx="104" cy="843"/>
              <a:chOff x="4002" y="877"/>
              <a:chExt cx="104" cy="843"/>
            </a:xfrm>
            <a:grpFill/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4002" y="895"/>
                <a:ext cx="104" cy="79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4007" y="877"/>
                <a:ext cx="98" cy="47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auto">
              <a:xfrm>
                <a:off x="4002" y="1661"/>
                <a:ext cx="103" cy="5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759" y="541"/>
              <a:ext cx="78" cy="564"/>
              <a:chOff x="3759" y="541"/>
              <a:chExt cx="78" cy="564"/>
            </a:xfrm>
            <a:grpFill/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3759" y="553"/>
                <a:ext cx="78" cy="53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auto">
              <a:xfrm>
                <a:off x="3765" y="541"/>
                <a:ext cx="71" cy="3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7"/>
              <p:cNvSpPr>
                <a:spLocks noChangeArrowheads="1"/>
              </p:cNvSpPr>
              <p:nvPr/>
            </p:nvSpPr>
            <p:spPr bwMode="auto">
              <a:xfrm>
                <a:off x="3759" y="1066"/>
                <a:ext cx="77" cy="3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4132" y="541"/>
              <a:ext cx="78" cy="564"/>
              <a:chOff x="4132" y="541"/>
              <a:chExt cx="78" cy="564"/>
            </a:xfrm>
            <a:grpFill/>
          </p:grpSpPr>
          <p:sp>
            <p:nvSpPr>
              <p:cNvPr id="8" name="Rectangle 19"/>
              <p:cNvSpPr>
                <a:spLocks noChangeArrowheads="1"/>
              </p:cNvSpPr>
              <p:nvPr/>
            </p:nvSpPr>
            <p:spPr bwMode="auto">
              <a:xfrm>
                <a:off x="4132" y="553"/>
                <a:ext cx="78" cy="53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20"/>
              <p:cNvSpPr>
                <a:spLocks noChangeArrowheads="1"/>
              </p:cNvSpPr>
              <p:nvPr/>
            </p:nvSpPr>
            <p:spPr bwMode="auto">
              <a:xfrm>
                <a:off x="4139" y="541"/>
                <a:ext cx="70" cy="3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auto">
              <a:xfrm>
                <a:off x="4132" y="1066"/>
                <a:ext cx="77" cy="3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" name="Flowchart: Connector 24"/>
          <p:cNvSpPr/>
          <p:nvPr/>
        </p:nvSpPr>
        <p:spPr>
          <a:xfrm>
            <a:off x="4104183" y="285190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26" name="Flowchart: Connector 25"/>
          <p:cNvSpPr/>
          <p:nvPr/>
        </p:nvSpPr>
        <p:spPr>
          <a:xfrm>
            <a:off x="4550731" y="285190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744526" y="3581400"/>
            <a:ext cx="117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Glucose uptake</a:t>
            </a:r>
            <a:endParaRPr lang="en-US" b="1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6019800" y="4122331"/>
            <a:ext cx="376518" cy="4496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108318" y="4552204"/>
            <a:ext cx="1030941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GSK3</a:t>
            </a:r>
            <a:endParaRPr lang="en-US" b="1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943600" y="5062908"/>
            <a:ext cx="276341" cy="4496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943600" y="5538896"/>
            <a:ext cx="1506071" cy="65700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Glycogen synthase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7472083" y="6064624"/>
            <a:ext cx="157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Glycogen storage</a:t>
            </a:r>
            <a:endParaRPr lang="en-US" sz="2000" b="1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309902" y="6195903"/>
            <a:ext cx="538698" cy="2492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943600" y="4501590"/>
            <a:ext cx="195659" cy="1424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6122111" y="5451116"/>
            <a:ext cx="195659" cy="1229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16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553200" y="2290223"/>
            <a:ext cx="1371600" cy="9734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PI3K phosphorylates PIP</a:t>
            </a:r>
            <a:r>
              <a:rPr lang="en-US" baseline="-25000" dirty="0" smtClean="0"/>
              <a:t>2</a:t>
            </a:r>
            <a:r>
              <a:rPr lang="en-US" dirty="0" smtClean="0"/>
              <a:t> to PIP</a:t>
            </a:r>
            <a:r>
              <a:rPr lang="en-US" baseline="-25000" dirty="0" smtClean="0"/>
              <a:t>3</a:t>
            </a:r>
            <a:r>
              <a:rPr lang="en-US" dirty="0" smtClean="0"/>
              <a:t>, which recruits PH domains to the membrane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48701" y="2147071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48701" y="1828800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66755" y="1997836"/>
            <a:ext cx="869149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PIP</a:t>
            </a:r>
            <a:r>
              <a:rPr lang="en-US" sz="3200" b="1" baseline="-25000" dirty="0" smtClean="0"/>
              <a:t>3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2010969"/>
            <a:ext cx="784189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PIP</a:t>
            </a:r>
            <a:r>
              <a:rPr lang="en-US" sz="2800" b="1" i="1" baseline="-25000" dirty="0"/>
              <a:t>2</a:t>
            </a:r>
            <a:endParaRPr lang="en-US" sz="2800" b="1" i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24200" y="2378836"/>
            <a:ext cx="9525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Stored Data 11"/>
          <p:cNvSpPr/>
          <p:nvPr/>
        </p:nvSpPr>
        <p:spPr>
          <a:xfrm>
            <a:off x="2909383" y="3383544"/>
            <a:ext cx="523081" cy="354087"/>
          </a:xfrm>
          <a:prstGeom prst="flowChartOnlineStorag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3" name="Oval 12"/>
          <p:cNvSpPr/>
          <p:nvPr/>
        </p:nvSpPr>
        <p:spPr>
          <a:xfrm>
            <a:off x="3127664" y="3263652"/>
            <a:ext cx="9144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PI3K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84864" y="2582611"/>
            <a:ext cx="0" cy="49353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81800" y="2010969"/>
            <a:ext cx="869149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PIP</a:t>
            </a:r>
            <a:r>
              <a:rPr lang="en-US" sz="3200" b="1" baseline="-25000" dirty="0" smtClean="0"/>
              <a:t>3</a:t>
            </a:r>
            <a:endParaRPr lang="en-US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81800" y="2607436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PH</a:t>
            </a:r>
            <a:endParaRPr lang="en-US" sz="2800" b="1" dirty="0"/>
          </a:p>
        </p:txBody>
      </p:sp>
      <p:sp>
        <p:nvSpPr>
          <p:cNvPr id="20" name="Oval 19"/>
          <p:cNvSpPr/>
          <p:nvPr/>
        </p:nvSpPr>
        <p:spPr>
          <a:xfrm>
            <a:off x="283080" y="3225000"/>
            <a:ext cx="2460120" cy="74607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IRS-1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237" y="3293236"/>
            <a:ext cx="50375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5257800" y="2378836"/>
            <a:ext cx="9525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"/>
          <a:stretch/>
        </p:blipFill>
        <p:spPr bwMode="auto">
          <a:xfrm>
            <a:off x="148701" y="4564286"/>
            <a:ext cx="7330735" cy="229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479436" y="4907340"/>
            <a:ext cx="1664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GFP-PH domain after insulin stimulation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4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</a:t>
            </a:r>
            <a:r>
              <a:rPr lang="en-US" baseline="-25000" dirty="0" smtClean="0"/>
              <a:t>3</a:t>
            </a:r>
            <a:r>
              <a:rPr lang="en-US" dirty="0" smtClean="0"/>
              <a:t> activates </a:t>
            </a:r>
            <a:r>
              <a:rPr lang="en-US" dirty="0" err="1" smtClean="0"/>
              <a:t>Akt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91200" y="1600200"/>
            <a:ext cx="3276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Akt</a:t>
            </a:r>
            <a:r>
              <a:rPr lang="en-US" dirty="0" smtClean="0"/>
              <a:t> is normally folded on itself</a:t>
            </a:r>
          </a:p>
          <a:p>
            <a:r>
              <a:rPr lang="en-US" dirty="0" err="1" smtClean="0"/>
              <a:t>Akt</a:t>
            </a:r>
            <a:r>
              <a:rPr lang="en-US" dirty="0" smtClean="0"/>
              <a:t> PH domain binds to PIP</a:t>
            </a:r>
            <a:r>
              <a:rPr lang="en-US" baseline="-25000" dirty="0" smtClean="0"/>
              <a:t>3</a:t>
            </a:r>
            <a:r>
              <a:rPr lang="en-US" dirty="0" smtClean="0"/>
              <a:t>, exposing the kinase domain</a:t>
            </a:r>
          </a:p>
          <a:p>
            <a:r>
              <a:rPr lang="en-US" dirty="0" smtClean="0"/>
              <a:t>Phosphorylation stabilizes </a:t>
            </a:r>
            <a:r>
              <a:rPr lang="en-US" dirty="0" err="1" smtClean="0"/>
              <a:t>Akt</a:t>
            </a:r>
            <a:r>
              <a:rPr lang="en-US" dirty="0" smtClean="0"/>
              <a:t> in the active form</a:t>
            </a:r>
          </a:p>
          <a:p>
            <a:r>
              <a:rPr lang="en-US" dirty="0" smtClean="0"/>
              <a:t>Active </a:t>
            </a:r>
            <a:r>
              <a:rPr lang="en-US" dirty="0" err="1" smtClean="0"/>
              <a:t>Akt</a:t>
            </a:r>
            <a:r>
              <a:rPr lang="en-US" dirty="0" smtClean="0"/>
              <a:t> can dissociate from membranes and find substrates</a:t>
            </a:r>
          </a:p>
        </p:txBody>
      </p:sp>
      <p:pic>
        <p:nvPicPr>
          <p:cNvPr id="3" name="Picture 1026" descr="bst0290001f0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5822950" cy="448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449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Akt</a:t>
            </a:r>
            <a:r>
              <a:rPr lang="en-US" dirty="0" smtClean="0"/>
              <a:t> promotes glucose uptake and glycogen synthesis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350" y="3731900"/>
            <a:ext cx="139621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Glucose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273175" y="2833375"/>
            <a:ext cx="1131888" cy="1022350"/>
            <a:chOff x="802" y="1308"/>
            <a:chExt cx="713" cy="644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802" y="1308"/>
              <a:ext cx="713" cy="644"/>
              <a:chOff x="791" y="1308"/>
              <a:chExt cx="713" cy="644"/>
            </a:xfrm>
          </p:grpSpPr>
          <p:sp useBgFill="1">
            <p:nvSpPr>
              <p:cNvPr id="7" name="Oval 5"/>
              <p:cNvSpPr>
                <a:spLocks noChangeArrowheads="1"/>
              </p:cNvSpPr>
              <p:nvPr/>
            </p:nvSpPr>
            <p:spPr bwMode="auto">
              <a:xfrm>
                <a:off x="791" y="1475"/>
                <a:ext cx="713" cy="477"/>
              </a:xfrm>
              <a:prstGeom prst="ellipse">
                <a:avLst/>
              </a:prstGeom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Group 6"/>
              <p:cNvGrpSpPr>
                <a:grpSpLocks/>
              </p:cNvGrpSpPr>
              <p:nvPr/>
            </p:nvGrpSpPr>
            <p:grpSpPr bwMode="auto">
              <a:xfrm>
                <a:off x="1074" y="1308"/>
                <a:ext cx="142" cy="334"/>
                <a:chOff x="1074" y="1308"/>
                <a:chExt cx="142" cy="334"/>
              </a:xfrm>
            </p:grpSpPr>
            <p:sp>
              <p:nvSpPr>
                <p:cNvPr id="9" name="Oval 7"/>
                <p:cNvSpPr>
                  <a:spLocks noChangeArrowheads="1"/>
                </p:cNvSpPr>
                <p:nvPr/>
              </p:nvSpPr>
              <p:spPr bwMode="auto">
                <a:xfrm>
                  <a:off x="1074" y="1570"/>
                  <a:ext cx="140" cy="72"/>
                </a:xfrm>
                <a:prstGeom prst="ellipse">
                  <a:avLst/>
                </a:prstGeom>
                <a:solidFill>
                  <a:srgbClr val="51DC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1pPr>
                  <a:lvl2pPr marL="742950" indent="-28575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9pPr>
                </a:lstStyle>
                <a:p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8"/>
                <p:cNvSpPr>
                  <a:spLocks noChangeArrowheads="1"/>
                </p:cNvSpPr>
                <p:nvPr/>
              </p:nvSpPr>
              <p:spPr bwMode="auto">
                <a:xfrm>
                  <a:off x="1074" y="1347"/>
                  <a:ext cx="142" cy="255"/>
                </a:xfrm>
                <a:prstGeom prst="rect">
                  <a:avLst/>
                </a:prstGeom>
                <a:solidFill>
                  <a:srgbClr val="51D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1pPr>
                  <a:lvl2pPr marL="742950" indent="-28575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9pPr>
                </a:lstStyle>
                <a:p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Oval 9"/>
                <p:cNvSpPr>
                  <a:spLocks noChangeArrowheads="1"/>
                </p:cNvSpPr>
                <p:nvPr/>
              </p:nvSpPr>
              <p:spPr bwMode="auto">
                <a:xfrm>
                  <a:off x="1080" y="1308"/>
                  <a:ext cx="132" cy="64"/>
                </a:xfrm>
                <a:prstGeom prst="ellipse">
                  <a:avLst/>
                </a:prstGeom>
                <a:solidFill>
                  <a:srgbClr val="51DC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1pPr>
                  <a:lvl2pPr marL="742950" indent="-28575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FFFFF"/>
                      </a:solidFill>
                      <a:latin typeface="Arial" pitchFamily="34" charset="0"/>
                    </a:defRPr>
                  </a:lvl9pPr>
                </a:lstStyle>
                <a:p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816" y="1626"/>
              <a:ext cx="64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</a:rPr>
                <a:t>GLUT4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52400" y="2619063"/>
            <a:ext cx="8928100" cy="131762"/>
            <a:chOff x="96" y="1173"/>
            <a:chExt cx="5624" cy="83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43" y="1173"/>
              <a:ext cx="5520" cy="83"/>
            </a:xfrm>
            <a:prstGeom prst="rect">
              <a:avLst/>
            </a:prstGeom>
            <a:solidFill>
              <a:srgbClr val="8CF4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96" y="1173"/>
              <a:ext cx="95" cy="83"/>
            </a:xfrm>
            <a:prstGeom prst="ellipse">
              <a:avLst/>
            </a:prstGeom>
            <a:solidFill>
              <a:srgbClr val="8CF4EA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625" y="1173"/>
              <a:ext cx="95" cy="83"/>
            </a:xfrm>
            <a:prstGeom prst="ellipse">
              <a:avLst/>
            </a:prstGeom>
            <a:solidFill>
              <a:srgbClr val="8CF4EA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endParaRPr lang="en-US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7632700" y="1558613"/>
            <a:ext cx="715963" cy="1871662"/>
            <a:chOff x="3759" y="541"/>
            <a:chExt cx="451" cy="1179"/>
          </a:xfrm>
        </p:grpSpPr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3872" y="877"/>
              <a:ext cx="104" cy="843"/>
              <a:chOff x="3872" y="877"/>
              <a:chExt cx="104" cy="843"/>
            </a:xfrm>
          </p:grpSpPr>
          <p:sp>
            <p:nvSpPr>
              <p:cNvPr id="30" name="Rectangle 17"/>
              <p:cNvSpPr>
                <a:spLocks noChangeArrowheads="1"/>
              </p:cNvSpPr>
              <p:nvPr/>
            </p:nvSpPr>
            <p:spPr bwMode="auto">
              <a:xfrm>
                <a:off x="3872" y="895"/>
                <a:ext cx="104" cy="792"/>
              </a:xfrm>
              <a:prstGeom prst="rect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18"/>
              <p:cNvSpPr>
                <a:spLocks noChangeArrowheads="1"/>
              </p:cNvSpPr>
              <p:nvPr/>
            </p:nvSpPr>
            <p:spPr bwMode="auto">
              <a:xfrm>
                <a:off x="3879" y="877"/>
                <a:ext cx="96" cy="4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19"/>
              <p:cNvSpPr>
                <a:spLocks noChangeArrowheads="1"/>
              </p:cNvSpPr>
              <p:nvPr/>
            </p:nvSpPr>
            <p:spPr bwMode="auto">
              <a:xfrm>
                <a:off x="3872" y="1661"/>
                <a:ext cx="103" cy="59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4002" y="877"/>
              <a:ext cx="104" cy="843"/>
              <a:chOff x="4002" y="877"/>
              <a:chExt cx="104" cy="843"/>
            </a:xfrm>
          </p:grpSpPr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4002" y="895"/>
                <a:ext cx="104" cy="792"/>
              </a:xfrm>
              <a:prstGeom prst="rect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2"/>
              <p:cNvSpPr>
                <a:spLocks noChangeArrowheads="1"/>
              </p:cNvSpPr>
              <p:nvPr/>
            </p:nvSpPr>
            <p:spPr bwMode="auto">
              <a:xfrm>
                <a:off x="4007" y="877"/>
                <a:ext cx="98" cy="4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3"/>
              <p:cNvSpPr>
                <a:spLocks noChangeArrowheads="1"/>
              </p:cNvSpPr>
              <p:nvPr/>
            </p:nvSpPr>
            <p:spPr bwMode="auto">
              <a:xfrm>
                <a:off x="4002" y="1661"/>
                <a:ext cx="103" cy="59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24"/>
            <p:cNvGrpSpPr>
              <a:grpSpLocks/>
            </p:cNvGrpSpPr>
            <p:nvPr/>
          </p:nvGrpSpPr>
          <p:grpSpPr bwMode="auto">
            <a:xfrm>
              <a:off x="3759" y="541"/>
              <a:ext cx="78" cy="564"/>
              <a:chOff x="3759" y="541"/>
              <a:chExt cx="78" cy="564"/>
            </a:xfrm>
          </p:grpSpPr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3759" y="553"/>
                <a:ext cx="78" cy="531"/>
              </a:xfrm>
              <a:prstGeom prst="rect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6"/>
              <p:cNvSpPr>
                <a:spLocks noChangeArrowheads="1"/>
              </p:cNvSpPr>
              <p:nvPr/>
            </p:nvSpPr>
            <p:spPr bwMode="auto">
              <a:xfrm>
                <a:off x="3765" y="541"/>
                <a:ext cx="71" cy="32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7"/>
              <p:cNvSpPr>
                <a:spLocks noChangeArrowheads="1"/>
              </p:cNvSpPr>
              <p:nvPr/>
            </p:nvSpPr>
            <p:spPr bwMode="auto">
              <a:xfrm>
                <a:off x="3759" y="1066"/>
                <a:ext cx="77" cy="39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4132" y="541"/>
              <a:ext cx="78" cy="564"/>
              <a:chOff x="4132" y="541"/>
              <a:chExt cx="78" cy="564"/>
            </a:xfrm>
          </p:grpSpPr>
          <p:sp>
            <p:nvSpPr>
              <p:cNvPr id="21" name="Rectangle 29"/>
              <p:cNvSpPr>
                <a:spLocks noChangeArrowheads="1"/>
              </p:cNvSpPr>
              <p:nvPr/>
            </p:nvSpPr>
            <p:spPr bwMode="auto">
              <a:xfrm>
                <a:off x="4132" y="553"/>
                <a:ext cx="78" cy="531"/>
              </a:xfrm>
              <a:prstGeom prst="rect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30"/>
              <p:cNvSpPr>
                <a:spLocks noChangeArrowheads="1"/>
              </p:cNvSpPr>
              <p:nvPr/>
            </p:nvSpPr>
            <p:spPr bwMode="auto">
              <a:xfrm>
                <a:off x="4139" y="541"/>
                <a:ext cx="70" cy="32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31"/>
              <p:cNvSpPr>
                <a:spLocks noChangeArrowheads="1"/>
              </p:cNvSpPr>
              <p:nvPr/>
            </p:nvSpPr>
            <p:spPr bwMode="auto">
              <a:xfrm>
                <a:off x="4132" y="1066"/>
                <a:ext cx="77" cy="39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1pPr>
                <a:lvl2pPr marL="742950" indent="-28575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2pPr>
                <a:lvl3pPr marL="11430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3pPr>
                <a:lvl4pPr marL="16002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4pPr>
                <a:lvl5pPr marL="2057400" indent="-228600"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FFFFF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22275" y="2439675"/>
            <a:ext cx="225425" cy="530225"/>
            <a:chOff x="194" y="1060"/>
            <a:chExt cx="142" cy="334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94" y="1322"/>
              <a:ext cx="140" cy="72"/>
            </a:xfrm>
            <a:prstGeom prst="ellipse">
              <a:avLst/>
            </a:prstGeom>
            <a:solidFill>
              <a:srgbClr val="51DC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94" y="1099"/>
              <a:ext cx="142" cy="255"/>
            </a:xfrm>
            <a:prstGeom prst="rect">
              <a:avLst/>
            </a:prstGeom>
            <a:solidFill>
              <a:srgbClr val="51DC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200" y="1060"/>
              <a:ext cx="132" cy="64"/>
            </a:xfrm>
            <a:prstGeom prst="ellipse">
              <a:avLst/>
            </a:prstGeom>
            <a:solidFill>
              <a:srgbClr val="51D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endParaRPr lang="en-US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22313" y="4932050"/>
            <a:ext cx="197810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Glucose-6-P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3733800" y="2814325"/>
            <a:ext cx="844550" cy="527050"/>
          </a:xfrm>
          <a:prstGeom prst="ellipse">
            <a:avLst/>
          </a:prstGeom>
          <a:solidFill>
            <a:srgbClr val="3399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733800" y="2855600"/>
            <a:ext cx="9906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AKT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337550" y="1944375"/>
            <a:ext cx="43922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IR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5207000" y="5881375"/>
            <a:ext cx="2020888" cy="5588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087688" y="6243325"/>
            <a:ext cx="214962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UDP-Glucose</a:t>
            </a: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533400" y="205867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 flipH="1" flipV="1">
            <a:off x="666750" y="2909575"/>
            <a:ext cx="5715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H="1">
            <a:off x="2457450" y="3093725"/>
            <a:ext cx="109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651250" y="4033525"/>
            <a:ext cx="1162050" cy="590550"/>
          </a:xfrm>
          <a:prstGeom prst="ellipse">
            <a:avLst/>
          </a:prstGeom>
          <a:solidFill>
            <a:srgbClr val="FF9900"/>
          </a:solidFill>
          <a:ln w="12700">
            <a:noFill/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3670300" y="4109725"/>
            <a:ext cx="11430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GSK-3</a:t>
            </a: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3556000" y="421767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534988" y="4297050"/>
            <a:ext cx="593725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 flipV="1">
            <a:off x="3657600" y="2814325"/>
            <a:ext cx="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4191000" y="3366775"/>
            <a:ext cx="0" cy="571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H="1">
            <a:off x="6915150" y="3068325"/>
            <a:ext cx="622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H="1">
            <a:off x="4629150" y="3068325"/>
            <a:ext cx="622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2000250" y="5405125"/>
            <a:ext cx="1019175" cy="957263"/>
            <a:chOff x="1084" y="2564"/>
            <a:chExt cx="744" cy="384"/>
          </a:xfrm>
        </p:grpSpPr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1084" y="2564"/>
              <a:ext cx="306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1522" y="2784"/>
              <a:ext cx="306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5156200" y="5938525"/>
            <a:ext cx="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>
            <a:off x="5162550" y="6541775"/>
            <a:ext cx="20764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191125" y="5971863"/>
            <a:ext cx="208550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r>
              <a:rPr lang="en-US" altLang="en-US" sz="1600">
                <a:solidFill>
                  <a:schemeClr val="tx1"/>
                </a:solidFill>
              </a:rPr>
              <a:t>Glycogen Synthase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315200" y="6246500"/>
            <a:ext cx="158376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Glycogen</a:t>
            </a:r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5589588" y="2814325"/>
            <a:ext cx="1184275" cy="533400"/>
            <a:chOff x="3437" y="1296"/>
            <a:chExt cx="746" cy="336"/>
          </a:xfrm>
        </p:grpSpPr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3456" y="1296"/>
              <a:ext cx="624" cy="336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437" y="1318"/>
              <a:ext cx="74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tx1"/>
                  </a:solidFill>
                </a:rPr>
                <a:t>PI3’-K</a:t>
              </a:r>
            </a:p>
          </p:txBody>
        </p:sp>
      </p:grp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527050" y="3055625"/>
            <a:ext cx="0" cy="552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 rot="16200000" flipH="1">
            <a:off x="4381500" y="4700275"/>
            <a:ext cx="971550" cy="971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139700" y="1455425"/>
            <a:ext cx="139621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Glucose</a:t>
            </a:r>
          </a:p>
        </p:txBody>
      </p:sp>
      <p:sp>
        <p:nvSpPr>
          <p:cNvPr id="67" name="Line 72"/>
          <p:cNvSpPr>
            <a:spLocks noChangeShapeType="1"/>
          </p:cNvSpPr>
          <p:nvPr/>
        </p:nvSpPr>
        <p:spPr bwMode="auto">
          <a:xfrm>
            <a:off x="6126163" y="3460438"/>
            <a:ext cx="0" cy="434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73"/>
          <p:cNvSpPr>
            <a:spLocks noChangeShapeType="1"/>
          </p:cNvSpPr>
          <p:nvPr/>
        </p:nvSpPr>
        <p:spPr bwMode="auto">
          <a:xfrm rot="16200000">
            <a:off x="6120607" y="3327881"/>
            <a:ext cx="0" cy="290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 Box 74"/>
          <p:cNvSpPr txBox="1">
            <a:spLocks noChangeArrowheads="1"/>
          </p:cNvSpPr>
          <p:nvPr/>
        </p:nvSpPr>
        <p:spPr bwMode="auto">
          <a:xfrm>
            <a:off x="5376863" y="3817625"/>
            <a:ext cx="1622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wortmannin</a:t>
            </a:r>
          </a:p>
        </p:txBody>
      </p:sp>
    </p:spTree>
    <p:extLst>
      <p:ext uri="{BB962C8B-B14F-4D97-AF65-F5344CB8AC3E}">
        <p14:creationId xmlns:p14="http://schemas.microsoft.com/office/powerpoint/2010/main" val="749680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Insulin stimulates GLUT4 translocation, promoting glucose uptake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52800" y="1600200"/>
            <a:ext cx="57150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GLUT4 stored in vesicles in </a:t>
            </a:r>
            <a:r>
              <a:rPr lang="en-US" dirty="0" err="1" smtClean="0"/>
              <a:t>perinuclear</a:t>
            </a:r>
            <a:r>
              <a:rPr lang="en-US" dirty="0" smtClean="0"/>
              <a:t> region</a:t>
            </a:r>
          </a:p>
          <a:p>
            <a:r>
              <a:rPr lang="en-US" dirty="0" smtClean="0"/>
              <a:t>Insulin stimulates GLUT4 relocation to plasma membrane (PM</a:t>
            </a:r>
            <a:r>
              <a:rPr lang="en-US" dirty="0" smtClean="0"/>
              <a:t>) in a PI3K-Akt dependent manner</a:t>
            </a:r>
            <a:endParaRPr lang="en-US" dirty="0" smtClean="0"/>
          </a:p>
          <a:p>
            <a:pPr lvl="1"/>
            <a:r>
              <a:rPr lang="en-US" dirty="0" smtClean="0"/>
              <a:t>Increases translocation of vesicles</a:t>
            </a:r>
          </a:p>
          <a:p>
            <a:pPr lvl="1"/>
            <a:r>
              <a:rPr lang="en-US" dirty="0" smtClean="0"/>
              <a:t>Increases generation of vesicles from endosome</a:t>
            </a:r>
          </a:p>
          <a:p>
            <a:pPr lvl="1"/>
            <a:r>
              <a:rPr lang="en-US" dirty="0" smtClean="0"/>
              <a:t>Decreases GLUT4 reuptake</a:t>
            </a:r>
          </a:p>
          <a:p>
            <a:r>
              <a:rPr lang="en-US" dirty="0" smtClean="0"/>
              <a:t>More GLUT4 at PM = more glucose uptake</a:t>
            </a:r>
          </a:p>
          <a:p>
            <a:pPr lvl="1"/>
            <a:r>
              <a:rPr lang="en-US" dirty="0" smtClean="0"/>
              <a:t>No effect on channel efficacy, just channel number at PM</a:t>
            </a:r>
          </a:p>
        </p:txBody>
      </p:sp>
      <p:pic>
        <p:nvPicPr>
          <p:cNvPr id="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41800"/>
            <a:ext cx="23114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23114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>
            <a:off x="1447800" y="3810000"/>
            <a:ext cx="4572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096397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199" y="64886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57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Akt</a:t>
            </a:r>
            <a:r>
              <a:rPr lang="en-US" dirty="0" smtClean="0"/>
              <a:t> promotes glycogen synthesis by inhibiting GSK3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5334000" y="1524000"/>
            <a:ext cx="3810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Glycogen synthase adds glucose units to glycogen</a:t>
            </a:r>
          </a:p>
          <a:p>
            <a:r>
              <a:rPr lang="en-US" dirty="0" smtClean="0"/>
              <a:t>GSK3 phosphorylates and inhibits glycogen synthase</a:t>
            </a:r>
          </a:p>
          <a:p>
            <a:r>
              <a:rPr lang="en-US" dirty="0" err="1" smtClean="0"/>
              <a:t>Akt</a:t>
            </a:r>
            <a:r>
              <a:rPr lang="en-US" dirty="0" smtClean="0"/>
              <a:t> phosphorylates and inhibits GSK3</a:t>
            </a:r>
          </a:p>
          <a:p>
            <a:r>
              <a:rPr lang="en-US" dirty="0" smtClean="0"/>
              <a:t>Therefore, </a:t>
            </a:r>
            <a:r>
              <a:rPr lang="en-US" dirty="0" err="1" smtClean="0"/>
              <a:t>Akt</a:t>
            </a:r>
            <a:r>
              <a:rPr lang="en-US" dirty="0" smtClean="0"/>
              <a:t> indirectly activates glycogen synthase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752600"/>
            <a:ext cx="5739299" cy="475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341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</a:t>
            </a:r>
            <a:r>
              <a:rPr lang="en-US" dirty="0" err="1" smtClean="0"/>
              <a:t>vs</a:t>
            </a:r>
            <a:r>
              <a:rPr lang="en-US" dirty="0" smtClean="0"/>
              <a:t> sufficient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Necessary</a:t>
            </a:r>
          </a:p>
          <a:p>
            <a:pPr lvl="1"/>
            <a:r>
              <a:rPr lang="en-US" dirty="0" smtClean="0"/>
              <a:t>Inhibiting the factor blocks the response</a:t>
            </a:r>
          </a:p>
          <a:p>
            <a:r>
              <a:rPr lang="en-US" dirty="0" smtClean="0"/>
              <a:t>Sufficient</a:t>
            </a:r>
          </a:p>
          <a:p>
            <a:pPr lvl="1"/>
            <a:r>
              <a:rPr lang="en-US" dirty="0" smtClean="0"/>
              <a:t>Adding or overexpressing the factor alone recapitulates the response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 is an important distinction and is therefore quite likely to be on the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9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070100" y="458788"/>
            <a:ext cx="485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</a:rPr>
              <a:t>Necessary vs. Sufficient</a:t>
            </a:r>
          </a:p>
        </p:txBody>
      </p:sp>
      <p:grpSp>
        <p:nvGrpSpPr>
          <p:cNvPr id="25603" name="Group 8"/>
          <p:cNvGrpSpPr>
            <a:grpSpLocks/>
          </p:cNvGrpSpPr>
          <p:nvPr/>
        </p:nvGrpSpPr>
        <p:grpSpPr bwMode="auto">
          <a:xfrm>
            <a:off x="977900" y="1676400"/>
            <a:ext cx="1641475" cy="3743325"/>
            <a:chOff x="634" y="1394"/>
            <a:chExt cx="1034" cy="2358"/>
          </a:xfrm>
        </p:grpSpPr>
        <p:sp>
          <p:nvSpPr>
            <p:cNvPr id="25621" name="Text Box 4"/>
            <p:cNvSpPr txBox="1">
              <a:spLocks noChangeArrowheads="1"/>
            </p:cNvSpPr>
            <p:nvPr/>
          </p:nvSpPr>
          <p:spPr bwMode="auto">
            <a:xfrm>
              <a:off x="634" y="1394"/>
              <a:ext cx="1034" cy="2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A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B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C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Response</a:t>
              </a:r>
            </a:p>
          </p:txBody>
        </p:sp>
        <p:sp>
          <p:nvSpPr>
            <p:cNvPr id="25622" name="Line 5"/>
            <p:cNvSpPr>
              <a:spLocks noChangeShapeType="1"/>
            </p:cNvSpPr>
            <p:nvPr/>
          </p:nvSpPr>
          <p:spPr bwMode="auto">
            <a:xfrm>
              <a:off x="1143" y="1746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5623" name="Line 6"/>
            <p:cNvSpPr>
              <a:spLocks noChangeShapeType="1"/>
            </p:cNvSpPr>
            <p:nvPr/>
          </p:nvSpPr>
          <p:spPr bwMode="auto">
            <a:xfrm>
              <a:off x="1140" y="2400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5624" name="Line 7"/>
            <p:cNvSpPr>
              <a:spLocks noChangeShapeType="1"/>
            </p:cNvSpPr>
            <p:nvPr/>
          </p:nvSpPr>
          <p:spPr bwMode="auto">
            <a:xfrm>
              <a:off x="1137" y="3081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283200" y="1677988"/>
            <a:ext cx="2085975" cy="3779837"/>
            <a:chOff x="2743" y="1057"/>
            <a:chExt cx="1314" cy="2381"/>
          </a:xfrm>
        </p:grpSpPr>
        <p:sp>
          <p:nvSpPr>
            <p:cNvPr id="25612" name="Text Box 10"/>
            <p:cNvSpPr txBox="1">
              <a:spLocks noChangeArrowheads="1"/>
            </p:cNvSpPr>
            <p:nvPr/>
          </p:nvSpPr>
          <p:spPr bwMode="auto">
            <a:xfrm>
              <a:off x="2743" y="1060"/>
              <a:ext cx="255" cy="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A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B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C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</p:txBody>
        </p:sp>
        <p:sp>
          <p:nvSpPr>
            <p:cNvPr id="25613" name="Line 11"/>
            <p:cNvSpPr>
              <a:spLocks noChangeShapeType="1"/>
            </p:cNvSpPr>
            <p:nvPr/>
          </p:nvSpPr>
          <p:spPr bwMode="auto">
            <a:xfrm>
              <a:off x="2863" y="1412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5614" name="Line 12"/>
            <p:cNvSpPr>
              <a:spLocks noChangeShapeType="1"/>
            </p:cNvSpPr>
            <p:nvPr/>
          </p:nvSpPr>
          <p:spPr bwMode="auto">
            <a:xfrm>
              <a:off x="2860" y="2066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5615" name="Line 13"/>
            <p:cNvSpPr>
              <a:spLocks noChangeShapeType="1"/>
            </p:cNvSpPr>
            <p:nvPr/>
          </p:nvSpPr>
          <p:spPr bwMode="auto">
            <a:xfrm>
              <a:off x="2857" y="2747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5616" name="Text Box 15"/>
            <p:cNvSpPr txBox="1">
              <a:spLocks noChangeArrowheads="1"/>
            </p:cNvSpPr>
            <p:nvPr/>
          </p:nvSpPr>
          <p:spPr bwMode="auto">
            <a:xfrm>
              <a:off x="3802" y="1057"/>
              <a:ext cx="255" cy="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D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F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3922" y="1409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3919" y="2063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3916" y="2744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5620" name="Text Box 19"/>
            <p:cNvSpPr txBox="1">
              <a:spLocks noChangeArrowheads="1"/>
            </p:cNvSpPr>
            <p:nvPr/>
          </p:nvSpPr>
          <p:spPr bwMode="auto">
            <a:xfrm>
              <a:off x="2840" y="3150"/>
              <a:ext cx="10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Response</a:t>
              </a:r>
            </a:p>
          </p:txBody>
        </p:sp>
      </p:grpSp>
      <p:sp>
        <p:nvSpPr>
          <p:cNvPr id="353301" name="Text Box 21"/>
          <p:cNvSpPr txBox="1">
            <a:spLocks noChangeArrowheads="1"/>
          </p:cNvSpPr>
          <p:nvPr/>
        </p:nvSpPr>
        <p:spPr bwMode="auto">
          <a:xfrm>
            <a:off x="2028825" y="6078538"/>
            <a:ext cx="4843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Pathway in both cases is NECESSARY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543050" y="3162300"/>
            <a:ext cx="527050" cy="2382838"/>
            <a:chOff x="972" y="1992"/>
            <a:chExt cx="332" cy="1501"/>
          </a:xfrm>
        </p:grpSpPr>
        <p:sp>
          <p:nvSpPr>
            <p:cNvPr id="25610" name="Text Box 22"/>
            <p:cNvSpPr txBox="1">
              <a:spLocks noChangeArrowheads="1"/>
            </p:cNvSpPr>
            <p:nvPr/>
          </p:nvSpPr>
          <p:spPr bwMode="auto">
            <a:xfrm>
              <a:off x="975" y="1992"/>
              <a:ext cx="32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000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611" name="Text Box 23"/>
            <p:cNvSpPr txBox="1">
              <a:spLocks noChangeArrowheads="1"/>
            </p:cNvSpPr>
            <p:nvPr/>
          </p:nvSpPr>
          <p:spPr bwMode="auto">
            <a:xfrm>
              <a:off x="972" y="3051"/>
              <a:ext cx="32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000" smtClean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229225" y="3157538"/>
            <a:ext cx="1246188" cy="2382837"/>
            <a:chOff x="3294" y="1989"/>
            <a:chExt cx="785" cy="1501"/>
          </a:xfrm>
        </p:grpSpPr>
        <p:sp>
          <p:nvSpPr>
            <p:cNvPr id="25608" name="Text Box 24"/>
            <p:cNvSpPr txBox="1">
              <a:spLocks noChangeArrowheads="1"/>
            </p:cNvSpPr>
            <p:nvPr/>
          </p:nvSpPr>
          <p:spPr bwMode="auto">
            <a:xfrm>
              <a:off x="3294" y="1989"/>
              <a:ext cx="32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000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609" name="Text Box 25"/>
            <p:cNvSpPr txBox="1">
              <a:spLocks noChangeArrowheads="1"/>
            </p:cNvSpPr>
            <p:nvPr/>
          </p:nvSpPr>
          <p:spPr bwMode="auto">
            <a:xfrm>
              <a:off x="3750" y="3048"/>
              <a:ext cx="32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000" smtClean="0">
                  <a:solidFill>
                    <a:srgbClr val="FF000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986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30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070100" y="458788"/>
            <a:ext cx="485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</a:rPr>
              <a:t>Necessary vs. Sufficient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977900" y="1676400"/>
            <a:ext cx="1641475" cy="3743325"/>
            <a:chOff x="634" y="1394"/>
            <a:chExt cx="1034" cy="2358"/>
          </a:xfrm>
        </p:grpSpPr>
        <p:sp>
          <p:nvSpPr>
            <p:cNvPr id="26643" name="Text Box 4"/>
            <p:cNvSpPr txBox="1">
              <a:spLocks noChangeArrowheads="1"/>
            </p:cNvSpPr>
            <p:nvPr/>
          </p:nvSpPr>
          <p:spPr bwMode="auto">
            <a:xfrm>
              <a:off x="634" y="1394"/>
              <a:ext cx="1034" cy="2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A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B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C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Response</a:t>
              </a:r>
            </a:p>
          </p:txBody>
        </p:sp>
        <p:sp>
          <p:nvSpPr>
            <p:cNvPr id="26644" name="Line 5"/>
            <p:cNvSpPr>
              <a:spLocks noChangeShapeType="1"/>
            </p:cNvSpPr>
            <p:nvPr/>
          </p:nvSpPr>
          <p:spPr bwMode="auto">
            <a:xfrm>
              <a:off x="1143" y="1746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6645" name="Line 6"/>
            <p:cNvSpPr>
              <a:spLocks noChangeShapeType="1"/>
            </p:cNvSpPr>
            <p:nvPr/>
          </p:nvSpPr>
          <p:spPr bwMode="auto">
            <a:xfrm>
              <a:off x="1140" y="2400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6646" name="Line 7"/>
            <p:cNvSpPr>
              <a:spLocks noChangeShapeType="1"/>
            </p:cNvSpPr>
            <p:nvPr/>
          </p:nvSpPr>
          <p:spPr bwMode="auto">
            <a:xfrm>
              <a:off x="1137" y="3081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grpSp>
        <p:nvGrpSpPr>
          <p:cNvPr id="26628" name="Group 8"/>
          <p:cNvGrpSpPr>
            <a:grpSpLocks/>
          </p:cNvGrpSpPr>
          <p:nvPr/>
        </p:nvGrpSpPr>
        <p:grpSpPr bwMode="auto">
          <a:xfrm>
            <a:off x="5283200" y="1677988"/>
            <a:ext cx="2085975" cy="3779837"/>
            <a:chOff x="2743" y="1057"/>
            <a:chExt cx="1314" cy="2381"/>
          </a:xfrm>
        </p:grpSpPr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743" y="1060"/>
              <a:ext cx="255" cy="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A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B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C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</p:txBody>
        </p:sp>
        <p:sp>
          <p:nvSpPr>
            <p:cNvPr id="26635" name="Line 10"/>
            <p:cNvSpPr>
              <a:spLocks noChangeShapeType="1"/>
            </p:cNvSpPr>
            <p:nvPr/>
          </p:nvSpPr>
          <p:spPr bwMode="auto">
            <a:xfrm>
              <a:off x="2863" y="1412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6636" name="Line 11"/>
            <p:cNvSpPr>
              <a:spLocks noChangeShapeType="1"/>
            </p:cNvSpPr>
            <p:nvPr/>
          </p:nvSpPr>
          <p:spPr bwMode="auto">
            <a:xfrm>
              <a:off x="2860" y="2066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6637" name="Line 12"/>
            <p:cNvSpPr>
              <a:spLocks noChangeShapeType="1"/>
            </p:cNvSpPr>
            <p:nvPr/>
          </p:nvSpPr>
          <p:spPr bwMode="auto">
            <a:xfrm>
              <a:off x="2857" y="2747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6638" name="Text Box 13"/>
            <p:cNvSpPr txBox="1">
              <a:spLocks noChangeArrowheads="1"/>
            </p:cNvSpPr>
            <p:nvPr/>
          </p:nvSpPr>
          <p:spPr bwMode="auto">
            <a:xfrm>
              <a:off x="3802" y="1057"/>
              <a:ext cx="255" cy="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D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F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/>
            </a:p>
          </p:txBody>
        </p:sp>
        <p:sp>
          <p:nvSpPr>
            <p:cNvPr id="26639" name="Line 14"/>
            <p:cNvSpPr>
              <a:spLocks noChangeShapeType="1"/>
            </p:cNvSpPr>
            <p:nvPr/>
          </p:nvSpPr>
          <p:spPr bwMode="auto">
            <a:xfrm>
              <a:off x="3922" y="1409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6640" name="Line 15"/>
            <p:cNvSpPr>
              <a:spLocks noChangeShapeType="1"/>
            </p:cNvSpPr>
            <p:nvPr/>
          </p:nvSpPr>
          <p:spPr bwMode="auto">
            <a:xfrm>
              <a:off x="3919" y="2063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6641" name="Line 16"/>
            <p:cNvSpPr>
              <a:spLocks noChangeShapeType="1"/>
            </p:cNvSpPr>
            <p:nvPr/>
          </p:nvSpPr>
          <p:spPr bwMode="auto">
            <a:xfrm>
              <a:off x="3916" y="2744"/>
              <a:ext cx="0" cy="32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6642" name="Text Box 17"/>
            <p:cNvSpPr txBox="1">
              <a:spLocks noChangeArrowheads="1"/>
            </p:cNvSpPr>
            <p:nvPr/>
          </p:nvSpPr>
          <p:spPr bwMode="auto">
            <a:xfrm>
              <a:off x="2840" y="3150"/>
              <a:ext cx="10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/>
                <a:t>Response</a:t>
              </a:r>
            </a:p>
          </p:txBody>
        </p:sp>
      </p:grpSp>
      <p:sp>
        <p:nvSpPr>
          <p:cNvPr id="355346" name="Text Box 18"/>
          <p:cNvSpPr txBox="1">
            <a:spLocks noChangeArrowheads="1"/>
          </p:cNvSpPr>
          <p:nvPr/>
        </p:nvSpPr>
        <p:spPr bwMode="auto">
          <a:xfrm>
            <a:off x="1400175" y="5749925"/>
            <a:ext cx="6170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Pathway 1 is NECESSARY and  SUFFICIENT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Pathway 2 is NECESSARY w/o being SUFFICIENT</a:t>
            </a:r>
          </a:p>
        </p:txBody>
      </p:sp>
      <p:sp>
        <p:nvSpPr>
          <p:cNvPr id="355352" name="Line 24"/>
          <p:cNvSpPr>
            <a:spLocks noChangeShapeType="1"/>
          </p:cNvSpPr>
          <p:nvPr/>
        </p:nvSpPr>
        <p:spPr bwMode="auto">
          <a:xfrm>
            <a:off x="1524000" y="2816225"/>
            <a:ext cx="0" cy="333375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55353" name="Line 25"/>
          <p:cNvSpPr>
            <a:spLocks noChangeShapeType="1"/>
          </p:cNvSpPr>
          <p:nvPr/>
        </p:nvSpPr>
        <p:spPr bwMode="auto">
          <a:xfrm>
            <a:off x="908050" y="5000625"/>
            <a:ext cx="0" cy="333375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55354" name="Line 26"/>
          <p:cNvSpPr>
            <a:spLocks noChangeShapeType="1"/>
          </p:cNvSpPr>
          <p:nvPr/>
        </p:nvSpPr>
        <p:spPr bwMode="auto">
          <a:xfrm>
            <a:off x="5168900" y="2859088"/>
            <a:ext cx="0" cy="333375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005513" y="4927600"/>
            <a:ext cx="525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rgbClr val="FFFFFF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smtClean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171628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46" grpId="0"/>
      <p:bldP spid="355352" grpId="0" animBg="1"/>
      <p:bldP spid="355353" grpId="0" animBg="1"/>
      <p:bldP spid="355354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PI3K is necessary but not sufficient for GLUT4 translocation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798637"/>
            <a:ext cx="4724400" cy="4983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Lane 4</a:t>
            </a:r>
          </a:p>
          <a:p>
            <a:pPr lvl="1"/>
            <a:r>
              <a:rPr lang="en-US" dirty="0" smtClean="0"/>
              <a:t>insulin stimulates glucose transport</a:t>
            </a:r>
            <a:br>
              <a:rPr lang="en-US" dirty="0" smtClean="0"/>
            </a:br>
            <a:r>
              <a:rPr lang="en-US" dirty="0" smtClean="0"/>
              <a:t>(GLUT4 translocation)</a:t>
            </a:r>
          </a:p>
          <a:p>
            <a:r>
              <a:rPr lang="en-US" dirty="0" smtClean="0"/>
              <a:t>Lane 5</a:t>
            </a:r>
          </a:p>
          <a:p>
            <a:pPr lvl="1"/>
            <a:r>
              <a:rPr lang="en-US" dirty="0" smtClean="0"/>
              <a:t>inhibiting PI3K blocks insulin-dependent glucose transport</a:t>
            </a:r>
          </a:p>
          <a:p>
            <a:pPr lvl="1"/>
            <a:r>
              <a:rPr lang="en-US" dirty="0" smtClean="0"/>
              <a:t>PI3K is necessary for insulin to stimulate GLUT4 translocation</a:t>
            </a:r>
          </a:p>
          <a:p>
            <a:r>
              <a:rPr lang="en-US" dirty="0" smtClean="0"/>
              <a:t>Lane 3</a:t>
            </a:r>
          </a:p>
          <a:p>
            <a:pPr lvl="1"/>
            <a:r>
              <a:rPr lang="en-US" dirty="0" smtClean="0"/>
              <a:t>Adding PIP</a:t>
            </a:r>
            <a:r>
              <a:rPr lang="en-US" baseline="-25000" dirty="0" smtClean="0"/>
              <a:t>3</a:t>
            </a:r>
            <a:r>
              <a:rPr lang="en-US" dirty="0" smtClean="0"/>
              <a:t> alone does not stimulate glucose transport</a:t>
            </a:r>
          </a:p>
          <a:p>
            <a:pPr lvl="1"/>
            <a:r>
              <a:rPr lang="en-US" dirty="0" smtClean="0"/>
              <a:t>PI3K is not sufficient for GLUT4 translocation</a:t>
            </a:r>
          </a:p>
          <a:p>
            <a:r>
              <a:rPr lang="en-US" dirty="0" smtClean="0"/>
              <a:t>Therefore, insulin must also regulate another pathway that stimulates GLUT4 translocation</a:t>
            </a:r>
          </a:p>
          <a:p>
            <a:pPr lvl="1"/>
            <a:endParaRPr lang="en-US" dirty="0"/>
          </a:p>
        </p:txBody>
      </p:sp>
      <p:pic>
        <p:nvPicPr>
          <p:cNvPr id="4" name="Picture 3" descr="bc198316900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7"/>
          <a:stretch>
            <a:fillRect/>
          </a:stretch>
        </p:blipFill>
        <p:spPr bwMode="auto">
          <a:xfrm>
            <a:off x="304800" y="1676399"/>
            <a:ext cx="3657600" cy="476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0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protein phosphorylation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aseline="30000" dirty="0" smtClean="0"/>
              <a:t>32</a:t>
            </a:r>
            <a:r>
              <a:rPr lang="en-US" dirty="0" smtClean="0"/>
              <a:t>P labeling</a:t>
            </a:r>
          </a:p>
          <a:p>
            <a:pPr lvl="1"/>
            <a:r>
              <a:rPr lang="en-US" dirty="0" smtClean="0"/>
              <a:t>Labels all ATP</a:t>
            </a:r>
          </a:p>
          <a:p>
            <a:pPr lvl="1"/>
            <a:r>
              <a:rPr lang="en-US" dirty="0" smtClean="0"/>
              <a:t>Detects all phosphorylation events</a:t>
            </a:r>
          </a:p>
          <a:p>
            <a:r>
              <a:rPr lang="en-US" dirty="0" err="1" smtClean="0"/>
              <a:t>Phospho</a:t>
            </a:r>
            <a:r>
              <a:rPr lang="en-US" dirty="0" smtClean="0"/>
              <a:t>-specific antibodies</a:t>
            </a:r>
          </a:p>
          <a:p>
            <a:pPr lvl="1"/>
            <a:r>
              <a:rPr lang="en-US" dirty="0" smtClean="0"/>
              <a:t>Detect either </a:t>
            </a:r>
            <a:r>
              <a:rPr lang="en-US" dirty="0" err="1" smtClean="0"/>
              <a:t>pS</a:t>
            </a:r>
            <a:r>
              <a:rPr lang="en-US" dirty="0" smtClean="0"/>
              <a:t>, </a:t>
            </a:r>
            <a:r>
              <a:rPr lang="en-US" dirty="0" err="1" smtClean="0"/>
              <a:t>pT</a:t>
            </a:r>
            <a:r>
              <a:rPr lang="en-US" dirty="0" smtClean="0"/>
              <a:t>, or </a:t>
            </a:r>
            <a:r>
              <a:rPr lang="en-US" dirty="0" err="1" smtClean="0"/>
              <a:t>pY</a:t>
            </a:r>
            <a:endParaRPr lang="en-US" dirty="0" smtClean="0"/>
          </a:p>
          <a:p>
            <a:pPr lvl="1"/>
            <a:r>
              <a:rPr lang="en-US" dirty="0" smtClean="0"/>
              <a:t>Detects phosphorylation of all proteins</a:t>
            </a:r>
          </a:p>
          <a:p>
            <a:r>
              <a:rPr lang="en-US" dirty="0" err="1" smtClean="0"/>
              <a:t>Phospho</a:t>
            </a:r>
            <a:r>
              <a:rPr lang="en-US" dirty="0" smtClean="0"/>
              <a:t>-protein antibodies</a:t>
            </a:r>
          </a:p>
          <a:p>
            <a:pPr lvl="1"/>
            <a:r>
              <a:rPr lang="en-US" dirty="0" smtClean="0"/>
              <a:t>Detects specific </a:t>
            </a:r>
            <a:r>
              <a:rPr lang="en-US" dirty="0" err="1" smtClean="0"/>
              <a:t>phospho</a:t>
            </a:r>
            <a:r>
              <a:rPr lang="en-US" dirty="0" smtClean="0"/>
              <a:t>-sites on specific proteins</a:t>
            </a:r>
          </a:p>
          <a:p>
            <a:pPr lvl="1"/>
            <a:r>
              <a:rPr lang="en-US" dirty="0" smtClean="0"/>
              <a:t>The most specific…and most useful experimentally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The End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3352800"/>
            <a:ext cx="51054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Any 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403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Tyrosine phosphorylation represents 1-2% of total phosphorylation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971800" y="1387475"/>
            <a:ext cx="4191000" cy="45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Times" pitchFamily="18" charset="0"/>
            </a:endParaRP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648200" y="4359275"/>
            <a:ext cx="228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5029200" y="2759075"/>
            <a:ext cx="228600" cy="6096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191000" y="4740275"/>
            <a:ext cx="2286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3429000" y="54260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 flipV="1">
            <a:off x="2590800" y="3292475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752600" y="2378075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 pitchFamily="18" charset="0"/>
              </a:rPr>
              <a:t>pH 1.9</a:t>
            </a: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048000" y="6416675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6096000" y="6188075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 pitchFamily="18" charset="0"/>
              </a:rPr>
              <a:t>pH 3.5</a:t>
            </a: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5334000" y="28352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  <a:latin typeface="Times" pitchFamily="18" charset="0"/>
              </a:rPr>
              <a:t>S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4953000" y="44354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Times" pitchFamily="18" charset="0"/>
              </a:rPr>
              <a:t>T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3733800" y="47402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  <a:latin typeface="Times" pitchFamily="18" charset="0"/>
              </a:rPr>
              <a:t>Y</a:t>
            </a:r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8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3733800" y="3580304"/>
            <a:ext cx="1752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33800" y="3439378"/>
            <a:ext cx="1752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receptors signal through tyrosine phosphorylation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1632" y="1524000"/>
            <a:ext cx="2813967" cy="914400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Receptor tyrosine kinases (RTKs)</a:t>
            </a:r>
            <a:endParaRPr lang="en-US" sz="2800" dirty="0"/>
          </a:p>
        </p:txBody>
      </p:sp>
      <p:pic>
        <p:nvPicPr>
          <p:cNvPr id="9" name="Picture 2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r="56004" b="14678"/>
          <a:stretch/>
        </p:blipFill>
        <p:spPr bwMode="auto">
          <a:xfrm>
            <a:off x="1558031" y="2462074"/>
            <a:ext cx="528178" cy="279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V="1">
            <a:off x="1260398" y="4579679"/>
            <a:ext cx="381000" cy="650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371600" y="4716573"/>
            <a:ext cx="546717" cy="650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4178756"/>
            <a:ext cx="152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Built-in tyrosine kinase activity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24360" y="3298453"/>
            <a:ext cx="141534" cy="281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81200" y="3451949"/>
            <a:ext cx="141534" cy="281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idx="1"/>
          </p:nvPr>
        </p:nvSpPr>
        <p:spPr>
          <a:xfrm>
            <a:off x="2955465" y="1676400"/>
            <a:ext cx="3194967" cy="685800"/>
          </a:xfrm>
          <a:ln w="38100"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/>
              <a:t>Receptors associated with tyrosine kinases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7651" y="5661212"/>
            <a:ext cx="2646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Example:</a:t>
            </a:r>
          </a:p>
          <a:p>
            <a:pPr algn="ctr"/>
            <a:r>
              <a:rPr lang="en-US" sz="2400" dirty="0"/>
              <a:t>I</a:t>
            </a:r>
            <a:r>
              <a:rPr lang="en-US" sz="2400" dirty="0" smtClean="0"/>
              <a:t>nsulin receptor (IR)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4229100" y="2971800"/>
            <a:ext cx="266700" cy="1447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610100" y="2971800"/>
            <a:ext cx="247650" cy="1447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/>
          <p:cNvSpPr/>
          <p:nvPr/>
        </p:nvSpPr>
        <p:spPr>
          <a:xfrm>
            <a:off x="4305300" y="2732273"/>
            <a:ext cx="495300" cy="479053"/>
          </a:xfrm>
          <a:prstGeom prst="plu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29000" y="3742765"/>
            <a:ext cx="1066800" cy="46051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JAK2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610100" y="3733800"/>
            <a:ext cx="1066800" cy="46051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JAK2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33003" y="4267200"/>
            <a:ext cx="273358" cy="5469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962400" y="4267200"/>
            <a:ext cx="342900" cy="5144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90770" y="4715470"/>
            <a:ext cx="152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Associated tyrosine kinases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466819" y="5661212"/>
            <a:ext cx="2172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Example:</a:t>
            </a:r>
          </a:p>
          <a:p>
            <a:pPr algn="ctr"/>
            <a:r>
              <a:rPr lang="en-US" sz="2400" dirty="0" err="1" smtClean="0"/>
              <a:t>Leptin</a:t>
            </a:r>
            <a:r>
              <a:rPr lang="en-US" sz="2400" dirty="0" smtClean="0"/>
              <a:t> receptor</a:t>
            </a:r>
            <a:endParaRPr lang="en-US" sz="2400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idx="1"/>
          </p:nvPr>
        </p:nvSpPr>
        <p:spPr>
          <a:xfrm>
            <a:off x="3124200" y="1524000"/>
            <a:ext cx="2813967" cy="914400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idx="1"/>
          </p:nvPr>
        </p:nvSpPr>
        <p:spPr>
          <a:xfrm>
            <a:off x="6096000" y="1529745"/>
            <a:ext cx="2813967" cy="914400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Non-receptor tyrosine kinases</a:t>
            </a:r>
            <a:endParaRPr lang="en-US" sz="2800" dirty="0"/>
          </a:p>
        </p:txBody>
      </p:sp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3" t="18718"/>
          <a:stretch>
            <a:fillRect/>
          </a:stretch>
        </p:blipFill>
        <p:spPr bwMode="auto">
          <a:xfrm>
            <a:off x="6818500" y="2768413"/>
            <a:ext cx="1563500" cy="279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058368" y="5638800"/>
            <a:ext cx="1323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Example:</a:t>
            </a:r>
          </a:p>
          <a:p>
            <a:pPr algn="ctr"/>
            <a:r>
              <a:rPr lang="en-US" sz="2400" dirty="0" err="1" smtClean="0"/>
              <a:t>Src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9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RTK activation involves dimerization and phosphorylation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27237"/>
            <a:ext cx="3505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Ligand stabilizes RTK in active conformation</a:t>
            </a:r>
          </a:p>
          <a:p>
            <a:r>
              <a:rPr lang="en-US" dirty="0" smtClean="0"/>
              <a:t>RTK activation leads to phosphorylation on many residues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4495800" cy="520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13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Phosphorylation of the activation loop exposes the RTK catalytic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733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Inactive state (green): activation loop occludes catalytic domain</a:t>
            </a:r>
          </a:p>
          <a:p>
            <a:r>
              <a:rPr lang="en-US" dirty="0" smtClean="0"/>
              <a:t>Active state (orange): activation loop swings open, exposing the catalytic domain</a:t>
            </a:r>
          </a:p>
          <a:p>
            <a:r>
              <a:rPr lang="en-US" dirty="0" smtClean="0"/>
              <a:t>Activation loop phosphorylation stabilizes the open conformation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79196"/>
            <a:ext cx="5470544" cy="343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0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RTK activation leads to </a:t>
            </a:r>
            <a:br>
              <a:rPr lang="en-US" dirty="0" smtClean="0"/>
            </a:br>
            <a:r>
              <a:rPr lang="en-US" dirty="0" smtClean="0"/>
              <a:t>auto-trans phosphorylation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91560" y="1600200"/>
            <a:ext cx="4595240" cy="4525963"/>
          </a:xfrm>
        </p:spPr>
        <p:txBody>
          <a:bodyPr/>
          <a:lstStyle/>
          <a:p>
            <a:r>
              <a:rPr lang="en-US" dirty="0" smtClean="0"/>
              <a:t>Each monomer phosphorylates its partner</a:t>
            </a:r>
          </a:p>
          <a:p>
            <a:r>
              <a:rPr lang="en-US" dirty="0" err="1" smtClean="0"/>
              <a:t>pY</a:t>
            </a:r>
            <a:r>
              <a:rPr lang="en-US" dirty="0" smtClean="0"/>
              <a:t> are docking sites for effectors</a:t>
            </a:r>
          </a:p>
        </p:txBody>
      </p:sp>
      <p:pic>
        <p:nvPicPr>
          <p:cNvPr id="3" name="Picture 2" descr="10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27" b="15992"/>
          <a:stretch/>
        </p:blipFill>
        <p:spPr bwMode="auto">
          <a:xfrm>
            <a:off x="76200" y="1600200"/>
            <a:ext cx="4015359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8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SH2 and PTB domains bind </a:t>
            </a:r>
            <a:r>
              <a:rPr lang="en-US" dirty="0" err="1" smtClean="0"/>
              <a:t>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434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Recognize </a:t>
            </a:r>
            <a:r>
              <a:rPr lang="en-US" dirty="0" err="1" smtClean="0"/>
              <a:t>pY</a:t>
            </a:r>
            <a:r>
              <a:rPr lang="en-US" dirty="0" smtClean="0"/>
              <a:t> in a specific context</a:t>
            </a:r>
          </a:p>
          <a:p>
            <a:pPr lvl="1"/>
            <a:r>
              <a:rPr lang="en-US" dirty="0" smtClean="0"/>
              <a:t>Surrounding amino acids allow discrimination</a:t>
            </a:r>
            <a:endParaRPr lang="en-US" dirty="0"/>
          </a:p>
          <a:p>
            <a:r>
              <a:rPr lang="en-US" dirty="0" smtClean="0"/>
              <a:t>Common mechanism by which effectors bind RTKs</a:t>
            </a:r>
          </a:p>
        </p:txBody>
      </p:sp>
      <p:pic>
        <p:nvPicPr>
          <p:cNvPr id="3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7" b="32023"/>
          <a:stretch/>
        </p:blipFill>
        <p:spPr bwMode="auto">
          <a:xfrm>
            <a:off x="304800" y="1905000"/>
            <a:ext cx="3886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73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907</Words>
  <Application>Microsoft Office PowerPoint</Application>
  <PresentationFormat>On-screen Show (4:3)</PresentationFormat>
  <Paragraphs>294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Blank Presentation</vt:lpstr>
      <vt:lpstr>Tyrosine kinases and insulin signaling</vt:lpstr>
      <vt:lpstr>Protein phosphorylation is a common mechanism of regulating protein function</vt:lpstr>
      <vt:lpstr>Detecting protein phosphorylation</vt:lpstr>
      <vt:lpstr>Tyrosine phosphorylation represents 1-2% of total phosphorylation</vt:lpstr>
      <vt:lpstr>Many receptors signal through tyrosine phosphorylation</vt:lpstr>
      <vt:lpstr>RTK activation involves dimerization and phosphorylation</vt:lpstr>
      <vt:lpstr>Phosphorylation of the activation loop exposes the RTK catalytic domain</vt:lpstr>
      <vt:lpstr>RTK activation leads to  auto-trans phosphorylation</vt:lpstr>
      <vt:lpstr>SH2 and PTB domains bind pY</vt:lpstr>
      <vt:lpstr>Proteins that interact with RTKs are often modular</vt:lpstr>
      <vt:lpstr>Non-receptor tyrosine kinases: mechanism of Src activation</vt:lpstr>
      <vt:lpstr>Insulin has a variety of effects that lower blood glucose</vt:lpstr>
      <vt:lpstr>Insulin release involves beta cell depolarization</vt:lpstr>
      <vt:lpstr>Insulin signaling in muscle cells: RTK control of mitogenesis and metabolism</vt:lpstr>
      <vt:lpstr>IR phosphorylates itself and IRS-1, a key scaffold for insulin signaling</vt:lpstr>
      <vt:lpstr>Insulin regulates mitogenesis through the MAPK cascade</vt:lpstr>
      <vt:lpstr>IR activates Ras by recruiting adapter proteins and a Ras-GEF</vt:lpstr>
      <vt:lpstr>Ras activates the Raf-MEK-ERK MAPK cascade</vt:lpstr>
      <vt:lpstr>Scaffolds regulate efficiency and localization of MAPK signaling</vt:lpstr>
      <vt:lpstr>Insulin regulates metabolism through PI3K</vt:lpstr>
      <vt:lpstr>PI3K phosphorylates PIP2 to PIP3, which recruits PH domains to the membrane</vt:lpstr>
      <vt:lpstr>PIP3 activates Akt</vt:lpstr>
      <vt:lpstr>Akt promotes glucose uptake and glycogen synthesis</vt:lpstr>
      <vt:lpstr>Insulin stimulates GLUT4 translocation, promoting glucose uptake</vt:lpstr>
      <vt:lpstr>Akt promotes glycogen synthesis by inhibiting GSK3</vt:lpstr>
      <vt:lpstr>Necessary vs sufficient</vt:lpstr>
      <vt:lpstr>PowerPoint Presentation</vt:lpstr>
      <vt:lpstr>PowerPoint Presentation</vt:lpstr>
      <vt:lpstr>PI3K is necessary but not sufficient for GLUT4 translocation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Tyrosine kinases and insulin signaling</dc:title>
  <dc:creator>Amy</dc:creator>
  <cp:lastModifiedBy>Amy</cp:lastModifiedBy>
  <cp:revision>28</cp:revision>
  <dcterms:created xsi:type="dcterms:W3CDTF">2013-11-13T20:34:03Z</dcterms:created>
  <dcterms:modified xsi:type="dcterms:W3CDTF">2013-11-18T20:48:12Z</dcterms:modified>
</cp:coreProperties>
</file>