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75" r:id="rId3"/>
    <p:sldId id="276" r:id="rId4"/>
    <p:sldId id="272" r:id="rId5"/>
    <p:sldId id="330" r:id="rId6"/>
    <p:sldId id="280" r:id="rId7"/>
    <p:sldId id="283" r:id="rId8"/>
    <p:sldId id="278" r:id="rId9"/>
    <p:sldId id="282" r:id="rId10"/>
    <p:sldId id="281" r:id="rId11"/>
    <p:sldId id="288" r:id="rId12"/>
    <p:sldId id="306" r:id="rId13"/>
    <p:sldId id="284" r:id="rId14"/>
    <p:sldId id="287" r:id="rId15"/>
    <p:sldId id="274" r:id="rId16"/>
    <p:sldId id="273" r:id="rId17"/>
    <p:sldId id="331" r:id="rId18"/>
    <p:sldId id="323" r:id="rId19"/>
    <p:sldId id="332" r:id="rId20"/>
    <p:sldId id="289" r:id="rId21"/>
    <p:sldId id="333" r:id="rId22"/>
    <p:sldId id="290" r:id="rId23"/>
    <p:sldId id="297" r:id="rId24"/>
    <p:sldId id="298" r:id="rId25"/>
    <p:sldId id="317" r:id="rId26"/>
    <p:sldId id="319" r:id="rId27"/>
    <p:sldId id="320" r:id="rId28"/>
    <p:sldId id="321" r:id="rId29"/>
    <p:sldId id="322" r:id="rId30"/>
    <p:sldId id="326" r:id="rId31"/>
    <p:sldId id="327" r:id="rId32"/>
    <p:sldId id="328" r:id="rId33"/>
    <p:sldId id="291" r:id="rId34"/>
    <p:sldId id="294" r:id="rId35"/>
    <p:sldId id="301" r:id="rId36"/>
    <p:sldId id="308" r:id="rId37"/>
    <p:sldId id="309" r:id="rId38"/>
    <p:sldId id="310" r:id="rId39"/>
    <p:sldId id="311" r:id="rId40"/>
    <p:sldId id="302" r:id="rId41"/>
    <p:sldId id="314" r:id="rId42"/>
    <p:sldId id="312" r:id="rId43"/>
    <p:sldId id="315" r:id="rId44"/>
    <p:sldId id="313" r:id="rId45"/>
    <p:sldId id="303" r:id="rId46"/>
    <p:sldId id="304" r:id="rId47"/>
    <p:sldId id="334" r:id="rId48"/>
    <p:sldId id="292" r:id="rId49"/>
    <p:sldId id="293" r:id="rId50"/>
    <p:sldId id="295" r:id="rId51"/>
    <p:sldId id="296" r:id="rId52"/>
    <p:sldId id="329" r:id="rId53"/>
    <p:sldId id="30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E08B7B-E9E7-45A2-BADA-E4939E53F8F9}">
          <p14:sldIdLst>
            <p14:sldId id="256"/>
          </p14:sldIdLst>
        </p14:section>
        <p14:section name="NB overview" id="{9147E6FB-5A13-4082-AD0F-AB5D5271FD5D}">
          <p14:sldIdLst>
            <p14:sldId id="275"/>
            <p14:sldId id="276"/>
            <p14:sldId id="272"/>
            <p14:sldId id="330"/>
            <p14:sldId id="280"/>
            <p14:sldId id="283"/>
            <p14:sldId id="278"/>
            <p14:sldId id="282"/>
            <p14:sldId id="281"/>
            <p14:sldId id="288"/>
            <p14:sldId id="306"/>
            <p14:sldId id="284"/>
            <p14:sldId id="287"/>
            <p14:sldId id="274"/>
            <p14:sldId id="273"/>
            <p14:sldId id="331"/>
            <p14:sldId id="323"/>
            <p14:sldId id="332"/>
            <p14:sldId id="289"/>
            <p14:sldId id="333"/>
            <p14:sldId id="290"/>
            <p14:sldId id="297"/>
            <p14:sldId id="298"/>
            <p14:sldId id="317"/>
            <p14:sldId id="319"/>
            <p14:sldId id="320"/>
            <p14:sldId id="321"/>
            <p14:sldId id="322"/>
            <p14:sldId id="326"/>
            <p14:sldId id="327"/>
            <p14:sldId id="328"/>
            <p14:sldId id="291"/>
            <p14:sldId id="294"/>
            <p14:sldId id="301"/>
            <p14:sldId id="308"/>
            <p14:sldId id="309"/>
            <p14:sldId id="310"/>
            <p14:sldId id="311"/>
            <p14:sldId id="302"/>
            <p14:sldId id="314"/>
            <p14:sldId id="312"/>
            <p14:sldId id="315"/>
            <p14:sldId id="313"/>
            <p14:sldId id="303"/>
            <p14:sldId id="304"/>
            <p14:sldId id="334"/>
            <p14:sldId id="292"/>
            <p14:sldId id="293"/>
            <p14:sldId id="295"/>
            <p14:sldId id="296"/>
            <p14:sldId id="329"/>
            <p14:sldId id="30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" initials="A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3300"/>
    <a:srgbClr val="0000FF"/>
    <a:srgbClr val="FC5104"/>
    <a:srgbClr val="FD0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713" autoAdjust="0"/>
  </p:normalViewPr>
  <p:slideViewPr>
    <p:cSldViewPr>
      <p:cViewPr varScale="1">
        <p:scale>
          <a:sx n="70" d="100"/>
          <a:sy n="70" d="100"/>
        </p:scale>
        <p:origin x="-15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18T13:07:28.208" idx="31">
    <p:pos x="10" y="-161"/>
    <p:text>MEGAFIX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1E928-2334-46BE-91C1-418945E6AAA5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1B6C7-E691-471C-8734-309FA0C5F9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1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B6C7-E691-471C-8734-309FA0C5F9D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HBP1 induction is a possible therapeutic mechanism for treating high-risk NB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1B6C7-E691-471C-8734-309FA0C5F9D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1C3F-CC29-4BAA-98F4-091C66BE38F1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D208-6982-446A-B166-60BA003D6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1C3F-CC29-4BAA-98F4-091C66BE38F1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D208-6982-446A-B166-60BA003D6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6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1C3F-CC29-4BAA-98F4-091C66BE38F1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D208-6982-446A-B166-60BA003D6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1C3F-CC29-4BAA-98F4-091C66BE38F1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D208-6982-446A-B166-60BA003D6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5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1C3F-CC29-4BAA-98F4-091C66BE38F1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D208-6982-446A-B166-60BA003D6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1C3F-CC29-4BAA-98F4-091C66BE38F1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D208-6982-446A-B166-60BA003D6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1C3F-CC29-4BAA-98F4-091C66BE38F1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D208-6982-446A-B166-60BA003D6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3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1C3F-CC29-4BAA-98F4-091C66BE38F1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D208-6982-446A-B166-60BA003D6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4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1C3F-CC29-4BAA-98F4-091C66BE38F1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D208-6982-446A-B166-60BA003D6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1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1C3F-CC29-4BAA-98F4-091C66BE38F1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D208-6982-446A-B166-60BA003D6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8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1C3F-CC29-4BAA-98F4-091C66BE38F1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D208-6982-446A-B166-60BA003D6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1C3F-CC29-4BAA-98F4-091C66BE38F1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D208-6982-446A-B166-60BA003D6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6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HBP1 promotes neuroblastoma differentiation by inhibiting MYCN transcription factor activity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Amy Gill</a:t>
            </a:r>
          </a:p>
          <a:p>
            <a:r>
              <a:rPr lang="en-US" dirty="0" smtClean="0"/>
              <a:t>Committee on Cancer Biology</a:t>
            </a:r>
          </a:p>
          <a:p>
            <a:r>
              <a:rPr lang="en-US" dirty="0" smtClean="0"/>
              <a:t>Preliminary Examination</a:t>
            </a:r>
          </a:p>
          <a:p>
            <a:r>
              <a:rPr lang="en-US" dirty="0" smtClean="0"/>
              <a:t>20 September 2012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0491" y="304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57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HBP1 is </a:t>
            </a:r>
            <a:r>
              <a:rPr lang="en-US" b="1" dirty="0" err="1" smtClean="0"/>
              <a:t>upregulated</a:t>
            </a:r>
            <a:r>
              <a:rPr lang="en-US" b="1" dirty="0" smtClean="0"/>
              <a:t> in regressing NB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52" y="2590800"/>
            <a:ext cx="4079583" cy="220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Both identified </a:t>
            </a:r>
            <a:r>
              <a:rPr lang="en-US" b="1" i="1" dirty="0" smtClean="0"/>
              <a:t>HBP1</a:t>
            </a:r>
            <a:r>
              <a:rPr lang="en-US" dirty="0" smtClean="0"/>
              <a:t> – specifically upregulated in 4S tumors that were actively regressing</a:t>
            </a:r>
            <a:r>
              <a:rPr lang="en-US" baseline="30000" dirty="0" smtClean="0"/>
              <a:t>1,2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4" t="27033" r="1751" b="52491"/>
          <a:stretch/>
        </p:blipFill>
        <p:spPr bwMode="auto">
          <a:xfrm>
            <a:off x="4231724" y="2434849"/>
            <a:ext cx="4836076" cy="226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019800" y="3042390"/>
            <a:ext cx="762000" cy="91440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64827" y="470231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[1yr</a:t>
            </a:r>
            <a:r>
              <a:rPr lang="en-US" baseline="30000" dirty="0" smtClean="0"/>
              <a:t>-</a:t>
            </a:r>
            <a:r>
              <a:rPr lang="en-US" dirty="0" smtClean="0"/>
              <a:t>] 4S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21130" y="47023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[1yr</a:t>
            </a:r>
            <a:r>
              <a:rPr lang="en-US" baseline="30000" dirty="0" smtClean="0"/>
              <a:t>+</a:t>
            </a:r>
            <a:r>
              <a:rPr lang="en-US" dirty="0" smtClean="0"/>
              <a:t>] 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5821" y="470231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[1yr</a:t>
            </a:r>
            <a:r>
              <a:rPr lang="en-US" baseline="30000" dirty="0" smtClean="0"/>
              <a:t>-</a:t>
            </a:r>
            <a:r>
              <a:rPr lang="en-US" dirty="0" smtClean="0"/>
              <a:t>] 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3730" y="5071646"/>
            <a:ext cx="1754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Benard</a:t>
            </a:r>
            <a:r>
              <a:rPr lang="en-US" sz="1600" dirty="0" smtClean="0"/>
              <a:t> et al., 2008</a:t>
            </a:r>
            <a:endParaRPr lang="en-US" sz="1600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68497" y="6437870"/>
            <a:ext cx="381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Benard et al., 2008       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Hiyama et al., 2004</a:t>
            </a:r>
            <a:endParaRPr lang="en-US" sz="16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2894794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Regressing NB 4S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HBP1 is a TF that regulates cell cycle progression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6602413" cy="37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0" y="2070080"/>
            <a:ext cx="259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Represses </a:t>
            </a:r>
            <a:r>
              <a:rPr lang="en-US" sz="2400" dirty="0" err="1" smtClean="0"/>
              <a:t>cyclin</a:t>
            </a:r>
            <a:r>
              <a:rPr lang="en-US" sz="2400" dirty="0" smtClean="0"/>
              <a:t> and </a:t>
            </a:r>
            <a:r>
              <a:rPr lang="en-US" sz="2400" dirty="0" err="1" smtClean="0"/>
              <a:t>myc</a:t>
            </a:r>
            <a:r>
              <a:rPr lang="en-US" sz="2400" dirty="0" smtClean="0"/>
              <a:t> </a:t>
            </a:r>
            <a:r>
              <a:rPr lang="en-US" sz="2400" dirty="0" smtClean="0"/>
              <a:t>expression</a:t>
            </a:r>
            <a:r>
              <a:rPr lang="en-US" sz="2400" baseline="30000" dirty="0" smtClean="0"/>
              <a:t>1,6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Activates CDKI </a:t>
            </a:r>
            <a:r>
              <a:rPr lang="en-US" sz="2400" dirty="0" smtClean="0"/>
              <a:t>expression</a:t>
            </a:r>
            <a:r>
              <a:rPr lang="en-US" sz="2400" baseline="30000" dirty="0" smtClean="0"/>
              <a:t>4,5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Represses G1/S </a:t>
            </a:r>
            <a:r>
              <a:rPr lang="en-US" sz="2400" dirty="0" smtClean="0"/>
              <a:t>transition</a:t>
            </a:r>
            <a:r>
              <a:rPr lang="en-US" sz="2400" baseline="30000" dirty="0" smtClean="0"/>
              <a:t>1-6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Promotes cell cycle </a:t>
            </a:r>
            <a:r>
              <a:rPr lang="en-US" sz="2400" dirty="0" smtClean="0"/>
              <a:t>arrest</a:t>
            </a:r>
            <a:r>
              <a:rPr lang="en-US" sz="2400" baseline="30000" dirty="0" smtClean="0"/>
              <a:t>1,2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32278"/>
            <a:ext cx="922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 smtClean="0"/>
              <a:t>1</a:t>
            </a:r>
            <a:r>
              <a:rPr lang="en-US" sz="1400" i="1" dirty="0" smtClean="0"/>
              <a:t>Tevosian et al., 1997   </a:t>
            </a:r>
            <a:r>
              <a:rPr lang="en-US" sz="1400" i="1" baseline="30000" dirty="0" smtClean="0"/>
              <a:t>2</a:t>
            </a:r>
            <a:r>
              <a:rPr lang="en-US" sz="1400" i="1" dirty="0" smtClean="0"/>
              <a:t>Lavender et al., 1997    </a:t>
            </a:r>
            <a:r>
              <a:rPr lang="en-US" sz="1400" i="1" baseline="30000" dirty="0" smtClean="0"/>
              <a:t>3</a:t>
            </a:r>
            <a:r>
              <a:rPr lang="en-US" sz="1400" i="1" dirty="0" smtClean="0"/>
              <a:t>Shih et al., 1998    </a:t>
            </a:r>
            <a:r>
              <a:rPr lang="en-US" sz="1400" i="1" baseline="30000" dirty="0" smtClean="0"/>
              <a:t>4</a:t>
            </a:r>
            <a:r>
              <a:rPr lang="en-US" sz="1400" i="1" dirty="0" smtClean="0"/>
              <a:t>Li et al., 2010    </a:t>
            </a:r>
            <a:r>
              <a:rPr lang="en-US" sz="1400" i="1" baseline="30000" dirty="0" smtClean="0"/>
              <a:t>5</a:t>
            </a:r>
            <a:r>
              <a:rPr lang="en-US" sz="1400" i="1" dirty="0" smtClean="0"/>
              <a:t>Gartel et al., 1998    </a:t>
            </a:r>
            <a:r>
              <a:rPr lang="en-US" sz="1400" i="1" baseline="30000" dirty="0" smtClean="0"/>
              <a:t>6</a:t>
            </a:r>
            <a:r>
              <a:rPr lang="en-US" sz="1400" i="1" dirty="0" smtClean="0"/>
              <a:t>Sampson et al., 2001</a:t>
            </a:r>
            <a:endParaRPr lang="en-US" sz="1400" i="1" baseline="30000" dirty="0"/>
          </a:p>
        </p:txBody>
      </p:sp>
    </p:spTree>
    <p:extLst>
      <p:ext uri="{BB962C8B-B14F-4D97-AF65-F5344CB8AC3E}">
        <p14:creationId xmlns:p14="http://schemas.microsoft.com/office/powerpoint/2010/main" val="14408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1" y="487680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Together with evidence of selective HBP1 expression in regressing NB, </a:t>
            </a:r>
            <a:r>
              <a:rPr lang="en-US" sz="2800" b="1" u="sng" dirty="0" smtClean="0"/>
              <a:t>these data suggest the hypothesis that HBP1 is involved in SN and NB differentiation.</a:t>
            </a:r>
            <a:endParaRPr lang="en-US" sz="2800" b="1" u="sng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HBP1 plays a role in differentiation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Expression leads to cell cycle arrest and differentiation in many cell types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Muscle</a:t>
            </a:r>
            <a:r>
              <a:rPr lang="en-US" sz="2000" baseline="30000" dirty="0" smtClean="0"/>
              <a:t>1,2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Skin</a:t>
            </a:r>
            <a:r>
              <a:rPr lang="en-US" sz="2000" baseline="30000" dirty="0" smtClean="0"/>
              <a:t>3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Myeloid </a:t>
            </a:r>
            <a:r>
              <a:rPr lang="en-US" sz="2000" dirty="0" smtClean="0"/>
              <a:t>cells</a:t>
            </a:r>
            <a:r>
              <a:rPr lang="en-US" sz="2000" baseline="30000" dirty="0" smtClean="0"/>
              <a:t>4,5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Proposed to be a general regulator of differentiation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Acts through general cell cycle control factors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Does not appear to be cell type specific</a:t>
            </a:r>
          </a:p>
        </p:txBody>
      </p:sp>
      <p:pic>
        <p:nvPicPr>
          <p:cNvPr id="39940" name="Picture 4" descr="An external file that holds a picture, illustration, etc.&#10;Object name is mb0881665004.jpg Object name is mb0881665004.jpg"/>
          <p:cNvPicPr>
            <a:picLocks noChangeAspect="1" noChangeArrowheads="1"/>
          </p:cNvPicPr>
          <p:nvPr/>
        </p:nvPicPr>
        <p:blipFill rotWithShape="1">
          <a:blip r:embed="rId2" cstate="print"/>
          <a:srcRect b="50000"/>
          <a:stretch/>
        </p:blipFill>
        <p:spPr bwMode="auto">
          <a:xfrm>
            <a:off x="5181600" y="1066800"/>
            <a:ext cx="3810000" cy="34766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38850" y="4495800"/>
            <a:ext cx="1350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Shih et al., 1998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3227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 smtClean="0"/>
              <a:t>1</a:t>
            </a:r>
            <a:r>
              <a:rPr lang="en-US" sz="1400" i="1" dirty="0" smtClean="0"/>
              <a:t>Tevosian et al., 1997    </a:t>
            </a:r>
            <a:r>
              <a:rPr lang="en-US" sz="1400" i="1" baseline="30000" dirty="0" smtClean="0"/>
              <a:t>2</a:t>
            </a:r>
            <a:r>
              <a:rPr lang="en-US" sz="1400" i="1" dirty="0" smtClean="0"/>
              <a:t>Shih et al., 1998    </a:t>
            </a:r>
            <a:r>
              <a:rPr lang="en-US" sz="1400" i="1" baseline="30000" dirty="0" smtClean="0"/>
              <a:t>3</a:t>
            </a:r>
            <a:r>
              <a:rPr lang="en-US" sz="1400" i="1" dirty="0" smtClean="0"/>
              <a:t>Borrelli et al., 2010    </a:t>
            </a:r>
            <a:r>
              <a:rPr lang="en-US" sz="1400" i="1" baseline="30000" dirty="0" smtClean="0"/>
              <a:t>4</a:t>
            </a:r>
            <a:r>
              <a:rPr lang="en-US" sz="1400" i="1" dirty="0" smtClean="0"/>
              <a:t>Lin et al., 2001    </a:t>
            </a:r>
            <a:r>
              <a:rPr lang="en-US" sz="1400" i="1" baseline="30000" dirty="0" smtClean="0"/>
              <a:t>5</a:t>
            </a:r>
            <a:r>
              <a:rPr lang="en-US" sz="1400" i="1" dirty="0" smtClean="0"/>
              <a:t>Yao et al., 2005</a:t>
            </a:r>
            <a:endParaRPr lang="en-US" sz="1400" i="1" baseline="30000" dirty="0"/>
          </a:p>
        </p:txBody>
      </p:sp>
    </p:spTree>
    <p:extLst>
      <p:ext uri="{BB962C8B-B14F-4D97-AF65-F5344CB8AC3E}">
        <p14:creationId xmlns:p14="http://schemas.microsoft.com/office/powerpoint/2010/main" val="14408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my\Desktop\Prelim\figs\figure1_prelim_Page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0" b="32363"/>
          <a:stretch/>
        </p:blipFill>
        <p:spPr bwMode="auto">
          <a:xfrm>
            <a:off x="609600" y="2372497"/>
            <a:ext cx="7851775" cy="25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HBP1 inhibits </a:t>
            </a:r>
            <a:r>
              <a:rPr lang="en-US" b="1" dirty="0" err="1" smtClean="0"/>
              <a:t>Myc</a:t>
            </a:r>
            <a:r>
              <a:rPr lang="en-US" b="1" dirty="0" smtClean="0"/>
              <a:t> family gene expression and c-</a:t>
            </a:r>
            <a:r>
              <a:rPr lang="en-US" b="1" dirty="0" err="1" smtClean="0"/>
              <a:t>myc</a:t>
            </a:r>
            <a:r>
              <a:rPr lang="en-US" b="1" dirty="0" smtClean="0"/>
              <a:t> TF activity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3227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 smtClean="0"/>
              <a:t>1</a:t>
            </a:r>
            <a:r>
              <a:rPr lang="en-US" sz="1400" i="1" dirty="0" smtClean="0"/>
              <a:t>Tevosian et al., 1997    </a:t>
            </a:r>
            <a:r>
              <a:rPr lang="en-US" sz="1400" i="1" baseline="30000" dirty="0" smtClean="0"/>
              <a:t>2</a:t>
            </a:r>
            <a:r>
              <a:rPr lang="en-US" sz="1400" i="1" dirty="0" smtClean="0"/>
              <a:t>Escamilla-Powers et al., 2010</a:t>
            </a:r>
            <a:endParaRPr lang="en-US" sz="1400" i="1" baseline="30000" dirty="0"/>
          </a:p>
        </p:txBody>
      </p:sp>
    </p:spTree>
    <p:extLst>
      <p:ext uri="{BB962C8B-B14F-4D97-AF65-F5344CB8AC3E}">
        <p14:creationId xmlns:p14="http://schemas.microsoft.com/office/powerpoint/2010/main" val="3527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 hypothesize that HBP1 can also bind MYCN and inhibit MYCN TF activity</a:t>
            </a:r>
            <a:endParaRPr lang="en-US" sz="3600" b="1" dirty="0"/>
          </a:p>
        </p:txBody>
      </p:sp>
      <p:pic>
        <p:nvPicPr>
          <p:cNvPr id="4" name="Picture 2" descr="C:\Users\Amy\Desktop\Prelim\figs\figure1_prelim_Page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1"/>
          <a:stretch/>
        </p:blipFill>
        <p:spPr bwMode="auto">
          <a:xfrm>
            <a:off x="685800" y="3226057"/>
            <a:ext cx="7851775" cy="332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my\Desktop\Prelim\figs\figure1_prelim_Page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8" b="56410"/>
          <a:stretch/>
        </p:blipFill>
        <p:spPr bwMode="auto">
          <a:xfrm>
            <a:off x="2667000" y="2233662"/>
            <a:ext cx="3834164" cy="9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995964" y="2005062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95964" y="2005062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34164" y="2005062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95964" y="13192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HBP1 binding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61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HYPOTHESIS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1"/>
            <a:ext cx="8229600" cy="12191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HBP1 promotes terminal differentiation of SNs and NB cells by inhibiting MYCN TF activity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916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Specific aims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n-US" b="1" u="sng" dirty="0"/>
              <a:t>SPECIFIC AIM 1</a:t>
            </a:r>
            <a:r>
              <a:rPr lang="en-US" b="1" dirty="0"/>
              <a:t> – To test the hypothesis that HBP1 promotes terminal differentiation of </a:t>
            </a:r>
            <a:r>
              <a:rPr lang="en-US" b="1" dirty="0" smtClean="0"/>
              <a:t>NB </a:t>
            </a:r>
            <a:r>
              <a:rPr lang="en-US" b="1" dirty="0"/>
              <a:t>cells in culture and in </a:t>
            </a:r>
            <a:r>
              <a:rPr lang="en-US" b="1" dirty="0" smtClean="0"/>
              <a:t>zebrafish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u="sng" dirty="0"/>
              <a:t>SPECIFIC AIM 2</a:t>
            </a:r>
            <a:r>
              <a:rPr lang="en-US" b="1" dirty="0"/>
              <a:t> – To test the hypothesis that HBP1 binds MYCN protein and inhibits MYCN </a:t>
            </a:r>
            <a:r>
              <a:rPr lang="en-US" b="1" dirty="0" smtClean="0"/>
              <a:t>TF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Contribution of this study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known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HBP1 promotes differentiation of many cell types</a:t>
            </a:r>
          </a:p>
          <a:p>
            <a:r>
              <a:rPr lang="en-US" dirty="0" smtClean="0"/>
              <a:t>HBP1 </a:t>
            </a:r>
            <a:r>
              <a:rPr lang="en-US" dirty="0" err="1" smtClean="0"/>
              <a:t>transcriptionally</a:t>
            </a:r>
            <a:r>
              <a:rPr lang="en-US" dirty="0" smtClean="0"/>
              <a:t> represses c-</a:t>
            </a:r>
            <a:r>
              <a:rPr lang="en-US" dirty="0" err="1" smtClean="0"/>
              <a:t>myc</a:t>
            </a:r>
            <a:r>
              <a:rPr lang="en-US" dirty="0" smtClean="0"/>
              <a:t> and MYCN</a:t>
            </a:r>
          </a:p>
          <a:p>
            <a:r>
              <a:rPr lang="en-US" dirty="0" smtClean="0"/>
              <a:t>HBP1 inhibits c-</a:t>
            </a:r>
            <a:r>
              <a:rPr lang="en-US" dirty="0" err="1" smtClean="0"/>
              <a:t>myc</a:t>
            </a:r>
            <a:r>
              <a:rPr lang="en-US" dirty="0" smtClean="0"/>
              <a:t> TF activity at protein level</a:t>
            </a:r>
          </a:p>
          <a:p>
            <a:r>
              <a:rPr lang="en-US" dirty="0" smtClean="0"/>
              <a:t>HBP1 is </a:t>
            </a:r>
            <a:r>
              <a:rPr lang="en-US" dirty="0" err="1" smtClean="0"/>
              <a:t>upregulated</a:t>
            </a:r>
            <a:r>
              <a:rPr lang="en-US" dirty="0" smtClean="0"/>
              <a:t> in regressing NB</a:t>
            </a:r>
          </a:p>
          <a:p>
            <a:r>
              <a:rPr lang="en-US" dirty="0" smtClean="0"/>
              <a:t>Loss of MYCN promotes NB differentiation and apoptosis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I am adding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073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HBP1 promotes SN differentiation</a:t>
            </a:r>
          </a:p>
          <a:p>
            <a:r>
              <a:rPr lang="en-US" dirty="0" smtClean="0"/>
              <a:t>HBP1 promotes NB regression</a:t>
            </a:r>
          </a:p>
          <a:p>
            <a:r>
              <a:rPr lang="en-US" dirty="0" smtClean="0"/>
              <a:t>HBP1 inhibits MYCN TF activity at protein level</a:t>
            </a:r>
          </a:p>
          <a:p>
            <a:r>
              <a:rPr lang="en-US" dirty="0" smtClean="0"/>
              <a:t>Expression of an endogenous factor can stimulate NB regression</a:t>
            </a:r>
          </a:p>
          <a:p>
            <a:pPr lvl="1"/>
            <a:r>
              <a:rPr lang="en-US" dirty="0" smtClean="0"/>
              <a:t>Support for NB regression as reflection of normal development</a:t>
            </a:r>
          </a:p>
          <a:p>
            <a:pPr lvl="1"/>
            <a:r>
              <a:rPr lang="en-US" dirty="0" smtClean="0"/>
              <a:t>Suggests a possible mechanism for NB regression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Significance and Innovation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Establishing a possible mechanism of SN differentiation and NB regression</a:t>
            </a:r>
          </a:p>
          <a:p>
            <a:r>
              <a:rPr lang="en-US" dirty="0" smtClean="0"/>
              <a:t>Studying an endogenous regulator of NB regression</a:t>
            </a:r>
          </a:p>
          <a:p>
            <a:pPr lvl="1"/>
            <a:r>
              <a:rPr lang="en-US" dirty="0" smtClean="0"/>
              <a:t>Exploit unique natural history and biology of NB</a:t>
            </a:r>
          </a:p>
          <a:p>
            <a:pPr lvl="1"/>
            <a:r>
              <a:rPr lang="en-US" dirty="0" smtClean="0"/>
              <a:t>Natural mechanisms of regression could be used to manipulate high-risk NB</a:t>
            </a:r>
          </a:p>
          <a:p>
            <a:pPr lvl="1"/>
            <a:r>
              <a:rPr lang="en-US" dirty="0" smtClean="0"/>
              <a:t>Potentially useful in other embryonic tumors</a:t>
            </a:r>
          </a:p>
          <a:p>
            <a:r>
              <a:rPr lang="en-US" dirty="0" smtClean="0"/>
              <a:t>Clinical applicability of endogenous MYCN inhibitor</a:t>
            </a:r>
          </a:p>
          <a:p>
            <a:pPr lvl="1"/>
            <a:r>
              <a:rPr lang="en-US" dirty="0" smtClean="0"/>
              <a:t>Drug that induces HBP1 expression or stabilizes HBP1 could reduce MYCN/c-</a:t>
            </a:r>
            <a:r>
              <a:rPr lang="en-US" dirty="0" err="1" smtClean="0"/>
              <a:t>myc</a:t>
            </a:r>
            <a:r>
              <a:rPr lang="en-US" dirty="0" smtClean="0"/>
              <a:t> </a:t>
            </a:r>
            <a:r>
              <a:rPr lang="en-US" dirty="0" err="1" smtClean="0"/>
              <a:t>oncogenic</a:t>
            </a:r>
            <a:r>
              <a:rPr lang="en-US" dirty="0" smtClean="0"/>
              <a:t> activity</a:t>
            </a:r>
          </a:p>
          <a:p>
            <a:pPr lvl="1"/>
            <a:r>
              <a:rPr lang="en-US" dirty="0" smtClean="0"/>
              <a:t>Potentially useful in high-risk NB, incl. MYCN amplified</a:t>
            </a:r>
          </a:p>
        </p:txBody>
      </p:sp>
    </p:spTree>
    <p:extLst>
      <p:ext uri="{BB962C8B-B14F-4D97-AF65-F5344CB8AC3E}">
        <p14:creationId xmlns:p14="http://schemas.microsoft.com/office/powerpoint/2010/main" val="38864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dirty="0" smtClean="0"/>
              <a:t>EXPERIMENTAL DESIGN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Neuroblastoma (NB) is a cancer of the developing nervous system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6934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Most common pediatric solid tumor</a:t>
            </a:r>
          </a:p>
          <a:p>
            <a:pPr lvl="1"/>
            <a:r>
              <a:rPr lang="en-US" sz="2400" dirty="0" smtClean="0"/>
              <a:t>7-10% pediatric cancer cases</a:t>
            </a:r>
            <a:r>
              <a:rPr lang="en-US" sz="2400" baseline="30000" dirty="0" smtClean="0"/>
              <a:t>1</a:t>
            </a:r>
            <a:endParaRPr lang="en-US" sz="2400" dirty="0" smtClean="0"/>
          </a:p>
          <a:p>
            <a:pPr lvl="1"/>
            <a:r>
              <a:rPr lang="en-US" sz="2400" dirty="0" smtClean="0"/>
              <a:t>15% pediatric cancer deaths</a:t>
            </a:r>
            <a:r>
              <a:rPr lang="en-US" sz="2400" baseline="30000" dirty="0" smtClean="0"/>
              <a:t>2</a:t>
            </a:r>
          </a:p>
          <a:p>
            <a:r>
              <a:rPr lang="en-US" sz="2800" dirty="0" smtClean="0"/>
              <a:t>Exhibits extreme clinical heterogeneity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5814" y="6550223"/>
            <a:ext cx="267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/>
              <a:t>1</a:t>
            </a:r>
            <a:r>
              <a:rPr lang="en-US" sz="1400" dirty="0" smtClean="0"/>
              <a:t>Brodeur 2003   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Maris et al., 2007</a:t>
            </a:r>
            <a:endParaRPr lang="en-US" sz="1400" baseline="30000" dirty="0"/>
          </a:p>
        </p:txBody>
      </p:sp>
      <p:pic>
        <p:nvPicPr>
          <p:cNvPr id="5" name="Picture 2" descr="Full-size image (65 K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561" y="1992868"/>
            <a:ext cx="1832025" cy="4495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097786" y="1262298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MIBG scan of a child with stage 4 neuroblastoma</a:t>
            </a:r>
            <a:r>
              <a:rPr lang="en-US" sz="1400" baseline="30000" dirty="0" smtClean="0"/>
              <a:t>2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68973"/>
            <a:ext cx="41148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4168973"/>
            <a:ext cx="107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risk</a:t>
            </a:r>
          </a:p>
          <a:p>
            <a:r>
              <a:rPr lang="en-US" b="1" dirty="0" smtClean="0"/>
              <a:t>&gt;90% EFS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8242" y="5359598"/>
            <a:ext cx="107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risk</a:t>
            </a:r>
          </a:p>
          <a:p>
            <a:r>
              <a:rPr lang="en-US" b="1" dirty="0" smtClean="0"/>
              <a:t>&lt;40% EFS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4888" y="6488668"/>
            <a:ext cx="212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since diagnosis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6450" y="481294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EFS (%)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4547" y="3714690"/>
            <a:ext cx="6152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Event-free survival of high and low risk NB </a:t>
            </a:r>
            <a:r>
              <a:rPr lang="en-US" sz="1600" i="1" dirty="0" smtClean="0"/>
              <a:t>(adapted from 1)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2198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AIM </a:t>
            </a:r>
            <a:r>
              <a:rPr lang="en-US" u="sng" dirty="0"/>
              <a:t>1</a:t>
            </a:r>
            <a:r>
              <a:rPr lang="en-US" dirty="0"/>
              <a:t> </a:t>
            </a:r>
            <a:r>
              <a:rPr lang="en-US" dirty="0" smtClean="0"/>
              <a:t>– Does HBP1 </a:t>
            </a:r>
            <a:r>
              <a:rPr lang="en-US" dirty="0"/>
              <a:t>promotes terminal differentiation of </a:t>
            </a:r>
            <a:r>
              <a:rPr lang="en-US" dirty="0" smtClean="0"/>
              <a:t>NB </a:t>
            </a:r>
            <a:r>
              <a:rPr lang="en-US" dirty="0"/>
              <a:t>cells in culture and in </a:t>
            </a:r>
            <a:r>
              <a:rPr lang="en-US" dirty="0" smtClean="0"/>
              <a:t>zebrafish?</a:t>
            </a:r>
          </a:p>
          <a:p>
            <a:pPr lvl="1"/>
            <a:r>
              <a:rPr lang="en-US" dirty="0" smtClean="0"/>
              <a:t>1A: NB cell culture</a:t>
            </a:r>
          </a:p>
          <a:p>
            <a:pPr lvl="1"/>
            <a:r>
              <a:rPr lang="en-US" dirty="0" smtClean="0"/>
              <a:t>1B: Zebrafish – normal SNs and NB cells</a:t>
            </a:r>
            <a:endParaRPr lang="en-US" dirty="0"/>
          </a:p>
          <a:p>
            <a:r>
              <a:rPr lang="en-US" u="sng" dirty="0" smtClean="0"/>
              <a:t>AIM </a:t>
            </a:r>
            <a:r>
              <a:rPr lang="en-US" u="sng" dirty="0"/>
              <a:t>2</a:t>
            </a:r>
            <a:r>
              <a:rPr lang="en-US" dirty="0"/>
              <a:t> </a:t>
            </a:r>
            <a:r>
              <a:rPr lang="en-US" dirty="0" smtClean="0"/>
              <a:t>–Does HBP1 bind </a:t>
            </a:r>
            <a:r>
              <a:rPr lang="en-US" dirty="0"/>
              <a:t>MYCN protein and </a:t>
            </a:r>
            <a:r>
              <a:rPr lang="en-US" dirty="0" smtClean="0"/>
              <a:t>inhibit </a:t>
            </a:r>
            <a:r>
              <a:rPr lang="en-US" dirty="0"/>
              <a:t>MYCN </a:t>
            </a:r>
            <a:r>
              <a:rPr lang="en-US" dirty="0" smtClean="0"/>
              <a:t>TF activity?</a:t>
            </a:r>
          </a:p>
          <a:p>
            <a:pPr lvl="1"/>
            <a:r>
              <a:rPr lang="en-US" dirty="0" smtClean="0"/>
              <a:t>2A: HBP1-MYCN binding</a:t>
            </a:r>
          </a:p>
          <a:p>
            <a:pPr lvl="1"/>
            <a:r>
              <a:rPr lang="en-US" dirty="0" smtClean="0"/>
              <a:t>2B: Inhibiting MYCN TF activity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AIM 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861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/>
              <a:t>Does HBP1 promotes terminal differentiation of NB cells in culture and in zebrafish?</a:t>
            </a:r>
            <a:endParaRPr lang="en-US" sz="3200" b="1" i="1" dirty="0"/>
          </a:p>
        </p:txBody>
      </p:sp>
      <p:sp>
        <p:nvSpPr>
          <p:cNvPr id="5" name="Rectangle 4"/>
          <p:cNvSpPr/>
          <p:nvPr/>
        </p:nvSpPr>
        <p:spPr>
          <a:xfrm>
            <a:off x="152400" y="3505200"/>
            <a:ext cx="876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 smtClean="0"/>
              <a:t>1A: Does HBP1 promote terminal differentiation in NB cell lines?</a:t>
            </a:r>
          </a:p>
          <a:p>
            <a:pPr lvl="1" algn="ctr"/>
            <a:endParaRPr lang="en-US" sz="2800" dirty="0" smtClean="0"/>
          </a:p>
          <a:p>
            <a:pPr lvl="1" algn="ctr"/>
            <a:r>
              <a:rPr lang="en-US" sz="2800" dirty="0" smtClean="0"/>
              <a:t>1B: Does HBP1 overexpression promote differentiation of SNs and promote NB regression in zebrafish?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51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 smtClean="0">
                <a:latin typeface="+mj-lt"/>
              </a:rPr>
              <a:t>Aim 1A: Does HBP1 promote terminal differentiation in NB cell lines?</a:t>
            </a:r>
            <a:endParaRPr lang="en-US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1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Experiment 1A.1: Is HBP1 overexpression sufficient to induce differentiation of NB cell lines?</a:t>
            </a:r>
          </a:p>
          <a:p>
            <a:r>
              <a:rPr lang="en-US" sz="2800" dirty="0" smtClean="0"/>
              <a:t>Experiment 1A.2: How does HBP1 overexpression/knockdown affect NB sensitivity to differentiation by RA and TPA?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902195"/>
              </p:ext>
            </p:extLst>
          </p:nvPr>
        </p:nvGraphicFramePr>
        <p:xfrm>
          <a:off x="1524000" y="4191000"/>
          <a:ext cx="5638799" cy="2110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9905"/>
                <a:gridCol w="2187003"/>
                <a:gridCol w="1321891"/>
              </a:tblGrid>
              <a:tr h="4221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Sample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Transfection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Experiments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221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HBP1 overexpression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pEF-BOS-HBP1 plasmid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1A.1, 1A.2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221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Overexpression (-) ctrl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pEF-BOS empty plasmid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1A.1, 1A.2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221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HBP1 knockdown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shRNA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1A.2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221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Knockdown (-) ctrl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Scramble </a:t>
                      </a:r>
                      <a:r>
                        <a:rPr lang="en-US" sz="1600" dirty="0" err="1" smtClean="0">
                          <a:effectLst/>
                        </a:rPr>
                        <a:t>shRNA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1A.2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4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31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Experiment 1A.1: Is HBP1 </a:t>
            </a:r>
            <a:r>
              <a:rPr lang="en-US" sz="3200" b="1" dirty="0" err="1" smtClean="0"/>
              <a:t>overexp</a:t>
            </a:r>
            <a:r>
              <a:rPr lang="en-US" sz="3200" b="1" dirty="0" smtClean="0"/>
              <a:t> sufficient to induce differentiation of NB cell lines?</a:t>
            </a:r>
            <a:endParaRPr lang="en-US"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76400"/>
            <a:ext cx="3962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Cell lines: SH-SY5Y, SK-N-AS, LA-N-5, LA-N-1</a:t>
            </a:r>
          </a:p>
          <a:p>
            <a:r>
              <a:rPr lang="en-US" sz="2400" dirty="0" smtClean="0"/>
              <a:t>Transfect w pEF-BOS-HBP1 or </a:t>
            </a:r>
            <a:r>
              <a:rPr lang="en-US" sz="2400" dirty="0" err="1" smtClean="0"/>
              <a:t>pEF</a:t>
            </a:r>
            <a:r>
              <a:rPr lang="en-US" sz="2400" dirty="0" smtClean="0"/>
              <a:t>-BOS ctrl</a:t>
            </a:r>
          </a:p>
          <a:p>
            <a:r>
              <a:rPr lang="en-US" sz="2400" dirty="0" smtClean="0"/>
              <a:t>Every day for 8 days, examine 5 random 100x fields by light microscopy: determine % cells with neurites</a:t>
            </a:r>
            <a:endParaRPr lang="en-US" sz="2400" dirty="0"/>
          </a:p>
        </p:txBody>
      </p:sp>
      <p:pic>
        <p:nvPicPr>
          <p:cNvPr id="8" name="Picture 2" descr="C:\Users\Amy\Desktop\Prelim\figs\differentiated_neurons_f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680" y="1981200"/>
            <a:ext cx="440392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89640" y="5257800"/>
            <a:ext cx="2357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 Haussler et al., 1983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6019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Expected results: HBP1 </a:t>
            </a:r>
            <a:r>
              <a:rPr lang="en-US" sz="2400" b="1" dirty="0" err="1" smtClean="0"/>
              <a:t>overexp</a:t>
            </a:r>
            <a:r>
              <a:rPr lang="en-US" sz="2400" b="1" dirty="0" smtClean="0"/>
              <a:t> will induce neurite extension (marker of differentiation) within 8 days of transfection.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334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Alternative: ICC for neuronal differentiation markers: NSE, NPY, GAP43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03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Experiment </a:t>
            </a:r>
            <a:r>
              <a:rPr lang="en-US" sz="3200" b="1" dirty="0" smtClean="0"/>
              <a:t>1A.2: </a:t>
            </a:r>
            <a:r>
              <a:rPr lang="en-US" sz="3200" b="1" dirty="0"/>
              <a:t>How does HBP1 overexpression/knockdown affect NB sensitivity to differentiation by RA and TPA?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3058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Same cell lines as 1A.1</a:t>
            </a:r>
          </a:p>
          <a:p>
            <a:r>
              <a:rPr lang="en-US" sz="2800" dirty="0" smtClean="0"/>
              <a:t>Same HBP1 </a:t>
            </a:r>
            <a:r>
              <a:rPr lang="en-US" sz="2800" dirty="0" err="1" smtClean="0"/>
              <a:t>overexp</a:t>
            </a:r>
            <a:r>
              <a:rPr lang="en-US" sz="2800" dirty="0" smtClean="0"/>
              <a:t> method</a:t>
            </a:r>
          </a:p>
          <a:p>
            <a:r>
              <a:rPr lang="en-US" sz="2800" dirty="0" smtClean="0"/>
              <a:t>HBP1 KD: </a:t>
            </a:r>
            <a:r>
              <a:rPr lang="en-US" sz="2800" dirty="0" err="1" smtClean="0"/>
              <a:t>shRNA</a:t>
            </a:r>
            <a:r>
              <a:rPr lang="en-US" sz="2800" dirty="0" smtClean="0"/>
              <a:t> transfection</a:t>
            </a:r>
          </a:p>
          <a:p>
            <a:r>
              <a:rPr lang="en-US" sz="2800" dirty="0" smtClean="0"/>
              <a:t>24h after transfection, treat cells with RA, TPA, or </a:t>
            </a:r>
            <a:r>
              <a:rPr lang="en-US" sz="2800" dirty="0" err="1" smtClean="0"/>
              <a:t>EtOH</a:t>
            </a:r>
            <a:r>
              <a:rPr lang="en-US" sz="2800" dirty="0" smtClean="0"/>
              <a:t> (-)</a:t>
            </a:r>
          </a:p>
          <a:p>
            <a:r>
              <a:rPr lang="en-US" sz="2800" dirty="0"/>
              <a:t>Every day for 8 days, examine 5 random 100x fields by light microscopy: determine % cells with neurites longer than cell </a:t>
            </a:r>
            <a:r>
              <a:rPr lang="en-US" sz="2800" dirty="0" smtClean="0"/>
              <a:t>body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882046"/>
              </p:ext>
            </p:extLst>
          </p:nvPr>
        </p:nvGraphicFramePr>
        <p:xfrm>
          <a:off x="1676400" y="5181600"/>
          <a:ext cx="5943598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7797"/>
                <a:gridCol w="856149"/>
                <a:gridCol w="1322224"/>
                <a:gridCol w="1287428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Drug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Carrier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Dosages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References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13-cis-retinoic acid (RA)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ethanol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0.1, 1, 10 µM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12, 60, 61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12-O-tetradecanoyl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phorbol-13-acetate (TPA)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ethanol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0.3, 3, 30 nM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Ethanol (neg ctrl)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N/A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4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1A.2: Expected results*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73958" y="1403445"/>
            <a:ext cx="0" cy="3886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73958" y="5277135"/>
            <a:ext cx="3886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31158" y="4603845"/>
            <a:ext cx="228600" cy="6732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45558" y="4166435"/>
            <a:ext cx="228600" cy="111525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800" y="3460845"/>
            <a:ext cx="228600" cy="181515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26758" y="2546445"/>
            <a:ext cx="228600" cy="27306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76400" y="1752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57400" y="1666845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Negative control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89005" y="5257800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5757" y="525780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0.1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0.3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4750" y="5257799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12458" y="525779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10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30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2816746"/>
            <a:ext cx="129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Max %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SN Diff.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2023" y="5904131"/>
            <a:ext cx="198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 Dose (</a:t>
            </a:r>
            <a:r>
              <a:rPr lang="el-GR" sz="2000" b="1" dirty="0" smtClean="0">
                <a:latin typeface="Arial" pitchFamily="34" charset="0"/>
                <a:cs typeface="Arial" pitchFamily="34" charset="0"/>
              </a:rPr>
              <a:t>μ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M)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TPA Dose 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199" y="1219200"/>
            <a:ext cx="3733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Increased [drug] -&gt; increased diff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6477000"/>
            <a:ext cx="1547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*Simulated data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6724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1A.2: Expected results*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73958" y="1403445"/>
            <a:ext cx="0" cy="3886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73958" y="5277135"/>
            <a:ext cx="3886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765645"/>
            <a:ext cx="228600" cy="15114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800" y="3460845"/>
            <a:ext cx="228600" cy="181515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62400" y="3232245"/>
            <a:ext cx="228600" cy="20494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76400" y="13716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76400" y="1752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76400" y="2209800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57400" y="1285845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HBP1 knockdown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7400" y="1666845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Negative control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3380" y="2124045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HBP1 overexpression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4750" y="5257799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2816746"/>
            <a:ext cx="129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Max %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SN Diff.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2023" y="5904131"/>
            <a:ext cx="198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 Dose (</a:t>
            </a:r>
            <a:r>
              <a:rPr lang="el-GR" sz="2000" b="1" dirty="0" smtClean="0">
                <a:latin typeface="Arial" pitchFamily="34" charset="0"/>
                <a:cs typeface="Arial" pitchFamily="34" charset="0"/>
              </a:rPr>
              <a:t>μ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M)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TPA Dose 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3999" y="1219200"/>
            <a:ext cx="3810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Increased [drug] -&gt; increased diff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HBP1 knockdown decreases diff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HBP1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overexp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increases diff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3800" y="6477000"/>
            <a:ext cx="1547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*Simulated data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987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1A.2: Expected results*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78507" y="1415953"/>
            <a:ext cx="0" cy="3886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78507" y="5289643"/>
            <a:ext cx="3886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9749" y="3778153"/>
            <a:ext cx="228600" cy="15114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78707" y="3778153"/>
            <a:ext cx="228600" cy="151604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80949" y="1384108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80949" y="1765108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80949" y="2222308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61949" y="1298353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HBP1 knockdown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1949" y="1679353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Negative control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7929" y="2136553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HBP1 overexpression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93554" y="5270308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90306" y="5270308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0.1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0.3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9299" y="5270307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17007" y="527030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10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30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9" y="2829254"/>
            <a:ext cx="129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Max %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SN Diff.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6572" y="5916639"/>
            <a:ext cx="198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 Dose (</a:t>
            </a:r>
            <a:r>
              <a:rPr lang="el-GR" sz="2000" b="1" dirty="0" smtClean="0">
                <a:latin typeface="Arial" pitchFamily="34" charset="0"/>
                <a:cs typeface="Arial" pitchFamily="34" charset="0"/>
              </a:rPr>
              <a:t>μ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M)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TPA Dose 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>
            <a:stCxn id="14" idx="0"/>
          </p:cNvCxnSpPr>
          <p:nvPr/>
        </p:nvCxnSpPr>
        <p:spPr>
          <a:xfrm flipH="1">
            <a:off x="1478507" y="3778153"/>
            <a:ext cx="2145542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06003" y="1219200"/>
            <a:ext cx="3837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Increased [drug] -&gt; increased diff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HBP1 KD decreases diff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HBP1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overexp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increases diff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HBP1 KD increases [drug] required for diff, HBP1 decreases [drug]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3800" y="6477000"/>
            <a:ext cx="1547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*Simulated data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987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1A.2: Expected results*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73958" y="1403445"/>
            <a:ext cx="0" cy="3886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73958" y="5277135"/>
            <a:ext cx="3886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02558" y="4603845"/>
            <a:ext cx="228600" cy="6732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31158" y="4603845"/>
            <a:ext cx="228600" cy="6732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59758" y="4375245"/>
            <a:ext cx="228600" cy="90075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62400" y="3232245"/>
            <a:ext cx="228600" cy="20494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55358" y="2185916"/>
            <a:ext cx="228600" cy="309008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76400" y="13716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76400" y="1752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76400" y="2209800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57400" y="1285845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HBP1 knockdown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7400" y="1666845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Negative control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3380" y="2124045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HBP1 overexpression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89005" y="5257800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5757" y="525780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0.1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0.3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4750" y="5257799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12458" y="525779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10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30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2816746"/>
            <a:ext cx="129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Max %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SN Diff.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2023" y="5904131"/>
            <a:ext cx="198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 Dose (</a:t>
            </a:r>
            <a:r>
              <a:rPr lang="el-GR" sz="2000" b="1" dirty="0" smtClean="0">
                <a:latin typeface="Arial" pitchFamily="34" charset="0"/>
                <a:cs typeface="Arial" pitchFamily="34" charset="0"/>
              </a:rPr>
              <a:t>μ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M)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TPA Dose 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74158" y="3773603"/>
            <a:ext cx="228600" cy="151604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306003" y="1219200"/>
            <a:ext cx="38379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Increased [drug] -&gt; increased diff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HBP1 KD decreases diff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HBP1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overexp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increases diff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HBP1 KD increases [drug] required for diff, HBP1 decreases [drug]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HBP1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overexp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-&gt; diff without drug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HBP1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overexp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cooperative with drug in promoting diff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43800" y="6477000"/>
            <a:ext cx="1547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*Simulated data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0322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1A.2: Expected results*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73958" y="1403445"/>
            <a:ext cx="0" cy="3886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73958" y="5277135"/>
            <a:ext cx="3886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02558" y="4603845"/>
            <a:ext cx="228600" cy="6732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16958" y="4299045"/>
            <a:ext cx="228600" cy="9780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5200" y="3765645"/>
            <a:ext cx="228600" cy="15114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98158" y="2927445"/>
            <a:ext cx="228600" cy="23496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31158" y="4603845"/>
            <a:ext cx="228600" cy="6732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48401" y="4102291"/>
            <a:ext cx="228600" cy="117939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800" y="3460845"/>
            <a:ext cx="228600" cy="181515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26758" y="2546445"/>
            <a:ext cx="228600" cy="27306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59758" y="4375245"/>
            <a:ext cx="228600" cy="90075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74158" y="3765645"/>
            <a:ext cx="228600" cy="151604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62400" y="3232245"/>
            <a:ext cx="228600" cy="20494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55358" y="2185916"/>
            <a:ext cx="228600" cy="309008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76400" y="13716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76400" y="1752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76400" y="2209800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57400" y="1285845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HBP1 knockdown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7400" y="1666845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Negative control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3380" y="2124045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HBP1 overexpression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89005" y="5257800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5757" y="525780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0.1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0.3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4750" y="5257799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12458" y="525779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10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30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2816746"/>
            <a:ext cx="129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Max %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SN Diff.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2023" y="5904131"/>
            <a:ext cx="198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 Dose (</a:t>
            </a:r>
            <a:r>
              <a:rPr lang="el-GR" sz="2000" b="1" dirty="0" smtClean="0">
                <a:latin typeface="Arial" pitchFamily="34" charset="0"/>
                <a:cs typeface="Arial" pitchFamily="34" charset="0"/>
              </a:rPr>
              <a:t>μ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M)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TPA Dose 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06003" y="1219200"/>
            <a:ext cx="38379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Increased [drug] -&gt; increased diff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HBP1 KD decreases diff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HBP1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overexp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increases diff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HBP1 KD increases [drug] required for diff, HBP1 decreases [drug]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HBP1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overexp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-&gt; diff without drug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HBP1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overexp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cooperative with drug in promoting diff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43800" y="6477000"/>
            <a:ext cx="1547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*Simulated data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0322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NB is a disorder of sympathetic nervous system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114800"/>
            <a:ext cx="8229600" cy="2667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Normally, the neural crest gives rise to a lineage of sympathetic neuroblasts (SNs), which proliferate and migrate</a:t>
            </a:r>
          </a:p>
          <a:p>
            <a:r>
              <a:rPr lang="en-US" sz="2400" dirty="0" smtClean="0"/>
              <a:t>Activation of differentiation makes SNs mature or undergo apoptosis</a:t>
            </a:r>
          </a:p>
          <a:p>
            <a:r>
              <a:rPr lang="en-US" sz="2400" dirty="0" smtClean="0"/>
              <a:t>NB derives from SNs that continue to proliferate and fail to </a:t>
            </a:r>
            <a:r>
              <a:rPr lang="en-US" sz="2400" dirty="0" smtClean="0"/>
              <a:t>differentiate</a:t>
            </a:r>
            <a:endParaRPr lang="en-US" sz="2400" dirty="0" smtClean="0"/>
          </a:p>
        </p:txBody>
      </p:sp>
      <p:pic>
        <p:nvPicPr>
          <p:cNvPr id="1026" name="Picture 2" descr="C:\Users\Amy\Desktop\NeuroblastomaFi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43"/>
          <a:stretch/>
        </p:blipFill>
        <p:spPr bwMode="auto">
          <a:xfrm>
            <a:off x="1676400" y="1561585"/>
            <a:ext cx="5715000" cy="243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8088" y="1676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2017256" y="1981200"/>
            <a:ext cx="497344" cy="38100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1667470"/>
            <a:ext cx="145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Mature sympathetic neurons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58000" y="2129135"/>
            <a:ext cx="533400" cy="233065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447800" y="4953000"/>
            <a:ext cx="1143000" cy="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8" y="0"/>
            <a:ext cx="5525311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47800" y="4953000"/>
            <a:ext cx="3810000" cy="0"/>
          </a:xfrm>
          <a:prstGeom prst="line">
            <a:avLst/>
          </a:prstGeom>
          <a:ln w="50800">
            <a:solidFill>
              <a:srgbClr val="FD0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419600" y="2819400"/>
            <a:ext cx="838200" cy="38100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90800" y="4800600"/>
            <a:ext cx="513944" cy="15240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104744" y="3886200"/>
            <a:ext cx="857656" cy="91440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810000" y="3200400"/>
            <a:ext cx="609600" cy="83820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86400" y="2643277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RA, (-) ctrl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400" y="4676745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(-) ctrl, (-) ctrl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1A.2: Expected results*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6477000"/>
            <a:ext cx="1547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*Simulated data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6061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447800" y="4953000"/>
            <a:ext cx="1143000" cy="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8" y="0"/>
            <a:ext cx="5525311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47800" y="4953000"/>
            <a:ext cx="3810000" cy="0"/>
          </a:xfrm>
          <a:prstGeom prst="line">
            <a:avLst/>
          </a:prstGeom>
          <a:ln w="50800">
            <a:solidFill>
              <a:srgbClr val="FD0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419600" y="2819400"/>
            <a:ext cx="838200" cy="38100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90800" y="4800600"/>
            <a:ext cx="513944" cy="15240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104744" y="3886200"/>
            <a:ext cx="857656" cy="91440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810000" y="3200400"/>
            <a:ext cx="609600" cy="83820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86400" y="2643277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RA, (-) ctrl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400" y="4676745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(-) ctrl, (-) ctrl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47800" y="4953000"/>
            <a:ext cx="3810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6400" y="5029200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(-) ctrl, HBP1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kd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104744" y="4572000"/>
            <a:ext cx="705256" cy="38100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10000" y="3619500"/>
            <a:ext cx="1028700" cy="95250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838700" y="3429000"/>
            <a:ext cx="419100" cy="19050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3228945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RA, HBP1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kd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1A.2: Expected results*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543800" y="6477000"/>
            <a:ext cx="1547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*Simulated data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5557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447800" y="4953000"/>
            <a:ext cx="1143000" cy="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8" y="0"/>
            <a:ext cx="5525311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47800" y="4953000"/>
            <a:ext cx="3810000" cy="0"/>
          </a:xfrm>
          <a:prstGeom prst="line">
            <a:avLst/>
          </a:prstGeom>
          <a:ln w="50800">
            <a:solidFill>
              <a:srgbClr val="FD0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419600" y="2819400"/>
            <a:ext cx="838200" cy="38100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90800" y="4800600"/>
            <a:ext cx="513944" cy="15240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104744" y="3886200"/>
            <a:ext cx="857656" cy="91440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810000" y="3200400"/>
            <a:ext cx="609600" cy="838200"/>
          </a:xfrm>
          <a:prstGeom prst="line">
            <a:avLst/>
          </a:prstGeom>
          <a:ln w="508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86400" y="2643277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RA, (-) ctrl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400" y="4676745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(-) ctrl, (-) ctrl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47800" y="4953000"/>
            <a:ext cx="3810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6400" y="5029200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(-) ctrl, HBP1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kd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104744" y="4572000"/>
            <a:ext cx="705256" cy="38100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10000" y="3619500"/>
            <a:ext cx="1028700" cy="95250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838700" y="3429000"/>
            <a:ext cx="419100" cy="19050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3228945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RA, HBP1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kd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838700" y="2438400"/>
            <a:ext cx="457200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619664" y="2438400"/>
            <a:ext cx="219036" cy="200055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971800" y="2638455"/>
            <a:ext cx="1647863" cy="1933545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276272" y="4572000"/>
            <a:ext cx="695528" cy="38100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104744" y="4800600"/>
            <a:ext cx="830438" cy="15240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35182" y="4343400"/>
            <a:ext cx="903518" cy="45720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9182" y="4038600"/>
            <a:ext cx="528618" cy="38100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86400" y="2238345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RA, HBP1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overexp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86400" y="3814762"/>
            <a:ext cx="278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(-) ctrl, HBP1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overexp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1A.2: Expected results*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543800" y="6477000"/>
            <a:ext cx="1547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*Simulated data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5557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Aim 1B</a:t>
            </a:r>
            <a:r>
              <a:rPr lang="en-US" sz="2800" b="1" dirty="0" smtClean="0"/>
              <a:t>: </a:t>
            </a:r>
            <a:r>
              <a:rPr lang="en-US" sz="2800" b="1" dirty="0"/>
              <a:t>Does HBP1 overexpression promote differentiation of SNs and promote NB regression in zebrafish?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Experiment 1B.1: How is SN population size and differentiation rate affected by HBP1 overexpression?</a:t>
            </a:r>
          </a:p>
          <a:p>
            <a:pPr lvl="1"/>
            <a:r>
              <a:rPr lang="en-US" sz="2400" dirty="0" err="1" smtClean="0"/>
              <a:t>Tg</a:t>
            </a:r>
            <a:r>
              <a:rPr lang="en-US" sz="2400" dirty="0" smtClean="0"/>
              <a:t> fish, fluorescent SNs, +/- inducible HBP1 </a:t>
            </a:r>
            <a:r>
              <a:rPr lang="en-US" sz="2400" dirty="0" err="1" smtClean="0"/>
              <a:t>overexp</a:t>
            </a:r>
            <a:endParaRPr lang="en-US" sz="2400" dirty="0" smtClean="0"/>
          </a:p>
          <a:p>
            <a:pPr lvl="1"/>
            <a:r>
              <a:rPr lang="en-US" sz="2400" dirty="0" smtClean="0"/>
              <a:t>Follow SN population size over time by FM</a:t>
            </a:r>
          </a:p>
          <a:p>
            <a:pPr lvl="1"/>
            <a:r>
              <a:rPr lang="en-US" sz="2400" dirty="0" smtClean="0"/>
              <a:t>IF microscopy for markers of neuronal differentiation on fixed sections</a:t>
            </a:r>
          </a:p>
          <a:p>
            <a:r>
              <a:rPr lang="en-US" sz="2800" dirty="0" smtClean="0"/>
              <a:t>Experiment 1B.2: Does HBP1 overexpression induce NB regression in zebrafish?</a:t>
            </a:r>
          </a:p>
          <a:p>
            <a:pPr lvl="1"/>
            <a:r>
              <a:rPr lang="en-US" sz="2400" dirty="0" smtClean="0"/>
              <a:t>Breed NB model fish w HBP1 inducible fish</a:t>
            </a:r>
          </a:p>
          <a:p>
            <a:pPr lvl="1"/>
            <a:r>
              <a:rPr lang="en-US" sz="2400" dirty="0" smtClean="0"/>
              <a:t>Let them get NB, then induce HBP1 </a:t>
            </a:r>
            <a:r>
              <a:rPr lang="en-US" sz="2400" dirty="0" err="1" smtClean="0"/>
              <a:t>overexp</a:t>
            </a:r>
            <a:r>
              <a:rPr lang="en-US" sz="2400" dirty="0" smtClean="0"/>
              <a:t> – does HBP1 overexpression induce tumor regression?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7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Aim 1B prep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make a zebrafish that </a:t>
            </a:r>
            <a:r>
              <a:rPr lang="en-US" dirty="0" err="1" smtClean="0"/>
              <a:t>inducibly</a:t>
            </a:r>
            <a:r>
              <a:rPr lang="en-US" dirty="0" smtClean="0"/>
              <a:t> expresses HBP1 in SNs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788" y="3470166"/>
            <a:ext cx="214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</a:t>
            </a:r>
            <a:r>
              <a:rPr lang="el-GR" sz="2800" dirty="0" smtClean="0"/>
              <a:t>β</a:t>
            </a:r>
            <a:r>
              <a:rPr lang="en-US" sz="2800" dirty="0" smtClean="0"/>
              <a:t>h:mCherry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9187" y="3470166"/>
            <a:ext cx="411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</a:t>
            </a:r>
            <a:r>
              <a:rPr lang="el-GR" sz="2800" dirty="0" smtClean="0"/>
              <a:t>β</a:t>
            </a:r>
            <a:r>
              <a:rPr lang="en-US" sz="2800" dirty="0" smtClean="0"/>
              <a:t>h:TetON:HBP1;mCherry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0" y="4114800"/>
            <a:ext cx="3346994" cy="2000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98" y="4114800"/>
            <a:ext cx="3346994" cy="2000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77" y="3993386"/>
            <a:ext cx="3514247" cy="21009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21729" y="5943600"/>
            <a:ext cx="189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+ </a:t>
            </a:r>
            <a:r>
              <a:rPr lang="en-US" sz="3200" b="1" dirty="0" err="1" smtClean="0">
                <a:solidFill>
                  <a:srgbClr val="00B0F0"/>
                </a:solidFill>
              </a:rPr>
              <a:t>dox</a:t>
            </a:r>
            <a:r>
              <a:rPr lang="en-US" sz="3200" b="1" dirty="0" smtClean="0">
                <a:solidFill>
                  <a:srgbClr val="00B0F0"/>
                </a:solidFill>
              </a:rPr>
              <a:t>/</a:t>
            </a:r>
            <a:r>
              <a:rPr lang="en-US" sz="3200" b="1" dirty="0" err="1" smtClean="0">
                <a:solidFill>
                  <a:srgbClr val="00B0F0"/>
                </a:solidFill>
              </a:rPr>
              <a:t>dex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8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Prep step </a:t>
            </a:r>
            <a:r>
              <a:rPr lang="en-US" sz="4000" b="1" dirty="0" smtClean="0"/>
              <a:t>1B.a</a:t>
            </a:r>
            <a:r>
              <a:rPr lang="en-US" b="1" dirty="0" smtClean="0"/>
              <a:t>: engineer Tol2 plasmids</a:t>
            </a:r>
            <a:endParaRPr lang="en-US" b="1" dirty="0"/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26985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" y="3503571"/>
            <a:ext cx="9068631" cy="91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9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Prep step </a:t>
            </a:r>
            <a:r>
              <a:rPr lang="en-US" sz="4000" b="1" dirty="0" smtClean="0"/>
              <a:t>1B.a</a:t>
            </a:r>
            <a:r>
              <a:rPr lang="en-US" b="1" dirty="0" smtClean="0"/>
              <a:t>: engineer Tol2 plasmids</a:t>
            </a:r>
            <a:endParaRPr lang="en-US" b="1" dirty="0"/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26985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" y="3503571"/>
            <a:ext cx="9068631" cy="91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600200" y="1850409"/>
            <a:ext cx="1295400" cy="1295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1850409"/>
            <a:ext cx="1295400" cy="1295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017" y="3298209"/>
            <a:ext cx="1295400" cy="1295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19030" y="3298209"/>
            <a:ext cx="1295400" cy="1295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1" y="5562600"/>
            <a:ext cx="7933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Tol2 – transposon system for high efficiency zebrafish </a:t>
            </a:r>
            <a:r>
              <a:rPr lang="en-US" sz="2800" b="1" dirty="0" err="1" smtClean="0"/>
              <a:t>Tg</a:t>
            </a:r>
            <a:r>
              <a:rPr lang="en-US" sz="2800" b="1" dirty="0" smtClean="0"/>
              <a:t> engineering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70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Prep step </a:t>
            </a:r>
            <a:r>
              <a:rPr lang="en-US" sz="4000" b="1" dirty="0" smtClean="0"/>
              <a:t>1B.a</a:t>
            </a:r>
            <a:r>
              <a:rPr lang="en-US" b="1" dirty="0" smtClean="0"/>
              <a:t>: engineer Tol2 plasmids</a:t>
            </a:r>
            <a:endParaRPr lang="en-US" b="1" dirty="0"/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26985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" y="3503571"/>
            <a:ext cx="9068631" cy="91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877403" y="1850409"/>
            <a:ext cx="1295400" cy="12954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43000" y="3361899"/>
            <a:ext cx="1295400" cy="12954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00600" y="3314700"/>
            <a:ext cx="1295400" cy="12954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3449" y="5562600"/>
            <a:ext cx="7933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</a:t>
            </a:r>
            <a:r>
              <a:rPr lang="el-GR" sz="2800" b="1" dirty="0" smtClean="0"/>
              <a:t>β</a:t>
            </a:r>
            <a:r>
              <a:rPr lang="en-US" sz="2800" b="1" dirty="0" smtClean="0"/>
              <a:t>h – dopamine </a:t>
            </a:r>
            <a:r>
              <a:rPr lang="el-GR" sz="2800" b="1" dirty="0" smtClean="0"/>
              <a:t>β</a:t>
            </a:r>
            <a:r>
              <a:rPr lang="en-US" sz="2800" b="1" dirty="0" smtClean="0"/>
              <a:t>-hydroxylase promoter</a:t>
            </a:r>
          </a:p>
          <a:p>
            <a:pPr algn="ctr"/>
            <a:r>
              <a:rPr lang="en-US" sz="2800" b="1" dirty="0" smtClean="0"/>
              <a:t>SN-specific promoter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70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Prep step </a:t>
            </a:r>
            <a:r>
              <a:rPr lang="en-US" sz="4000" b="1" dirty="0" smtClean="0"/>
              <a:t>1B.a</a:t>
            </a:r>
            <a:r>
              <a:rPr lang="en-US" b="1" dirty="0" smtClean="0"/>
              <a:t>: engineer Tol2 plasmids</a:t>
            </a:r>
            <a:endParaRPr lang="en-US" b="1" dirty="0"/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26985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" y="3503571"/>
            <a:ext cx="9068631" cy="91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133600" y="3375546"/>
            <a:ext cx="1295400" cy="1295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5562599"/>
            <a:ext cx="8686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TetON</a:t>
            </a:r>
            <a:r>
              <a:rPr lang="en-US" sz="2800" b="1" dirty="0" smtClean="0"/>
              <a:t> – inducible promoter</a:t>
            </a:r>
          </a:p>
          <a:p>
            <a:pPr algn="ctr"/>
            <a:r>
              <a:rPr lang="en-US" sz="2800" b="1" dirty="0" smtClean="0"/>
              <a:t>Turned on by doxycycline/dexamethasone (</a:t>
            </a:r>
            <a:r>
              <a:rPr lang="en-US" sz="2800" b="1" dirty="0" err="1" smtClean="0"/>
              <a:t>dox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dex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70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Prep step </a:t>
            </a:r>
            <a:r>
              <a:rPr lang="en-US" sz="4000" b="1" dirty="0" smtClean="0"/>
              <a:t>1B.a</a:t>
            </a:r>
            <a:r>
              <a:rPr lang="en-US" b="1" dirty="0" smtClean="0"/>
              <a:t>: engineer Tol2 plasmids</a:t>
            </a:r>
            <a:endParaRPr lang="en-US" b="1" dirty="0"/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26985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" y="3503571"/>
            <a:ext cx="9068631" cy="91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562600" y="3200400"/>
            <a:ext cx="2438400" cy="145689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1743501"/>
            <a:ext cx="2438400" cy="145689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5562599"/>
            <a:ext cx="868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mCherry</a:t>
            </a:r>
            <a:r>
              <a:rPr lang="en-US" sz="2800" b="1" dirty="0" smtClean="0"/>
              <a:t> – fluorescent marker to trace SNs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70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nature.com/nrc/journal/v3/n3/images/nrc1014-f2.jpg"/>
          <p:cNvPicPr>
            <a:picLocks noChangeAspect="1" noChangeArrowheads="1"/>
          </p:cNvPicPr>
          <p:nvPr/>
        </p:nvPicPr>
        <p:blipFill rotWithShape="1">
          <a:blip r:embed="rId2" cstate="print"/>
          <a:srcRect l="16728" r="16737" b="14619"/>
          <a:stretch/>
        </p:blipFill>
        <p:spPr bwMode="auto">
          <a:xfrm>
            <a:off x="5461686" y="4665453"/>
            <a:ext cx="2793312" cy="219254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distinguishes low- and high-risk NB?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43434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Non-biological features</a:t>
            </a:r>
          </a:p>
          <a:p>
            <a:pPr lvl="1"/>
            <a:r>
              <a:rPr lang="en-US" dirty="0" smtClean="0"/>
              <a:t>Stage</a:t>
            </a:r>
          </a:p>
          <a:p>
            <a:pPr lvl="1"/>
            <a:r>
              <a:rPr lang="en-US" dirty="0" smtClean="0"/>
              <a:t>Age</a:t>
            </a:r>
          </a:p>
          <a:p>
            <a:r>
              <a:rPr lang="en-US" dirty="0" smtClean="0"/>
              <a:t>Biological features</a:t>
            </a:r>
          </a:p>
          <a:p>
            <a:pPr lvl="1"/>
            <a:r>
              <a:rPr lang="en-US" dirty="0" smtClean="0"/>
              <a:t>Favorable NB expresses more neuronal differentiation proteins</a:t>
            </a:r>
          </a:p>
          <a:p>
            <a:pPr lvl="1"/>
            <a:r>
              <a:rPr lang="en-US" dirty="0" smtClean="0"/>
              <a:t>Most important prognostic factor: MYCN amplification (25%)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6548164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 smtClean="0"/>
              <a:t>1</a:t>
            </a:r>
            <a:r>
              <a:rPr lang="en-US" sz="1400" i="1" dirty="0" smtClean="0"/>
              <a:t>Fredlund et al., 2008</a:t>
            </a:r>
            <a:r>
              <a:rPr lang="en-US" sz="1400" i="1" baseline="30000" dirty="0" smtClean="0"/>
              <a:t>      2</a:t>
            </a:r>
            <a:r>
              <a:rPr lang="en-US" sz="1400" i="1" dirty="0" smtClean="0"/>
              <a:t>Brodeur 2003</a:t>
            </a:r>
            <a:endParaRPr lang="en-US" sz="1400" i="1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407806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Event-free survival of infants &lt;1 year old with metastatic NB based on MYCN status</a:t>
            </a:r>
            <a:r>
              <a:rPr lang="en-US" b="1" baseline="30000" dirty="0" smtClean="0"/>
              <a:t>2</a:t>
            </a:r>
            <a:endParaRPr lang="en-US" b="1" dirty="0"/>
          </a:p>
        </p:txBody>
      </p:sp>
      <p:pic>
        <p:nvPicPr>
          <p:cNvPr id="7" name="Picture 6" descr="An external file that holds a picture, illustration, etc.&#10;Object name is zpq9990846590002.jpg Object name is zpq9990846590002.jpg"/>
          <p:cNvPicPr>
            <a:picLocks noChangeAspect="1" noChangeArrowheads="1"/>
          </p:cNvPicPr>
          <p:nvPr/>
        </p:nvPicPr>
        <p:blipFill rotWithShape="1">
          <a:blip r:embed="rId3" cstate="print"/>
          <a:srcRect r="50000" b="69675"/>
          <a:stretch/>
        </p:blipFill>
        <p:spPr bwMode="auto">
          <a:xfrm>
            <a:off x="5257800" y="1752601"/>
            <a:ext cx="3225798" cy="213359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24400" y="110627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NB expression of neuronal differentiation gene signature</a:t>
            </a:r>
            <a:r>
              <a:rPr lang="en-US" b="1" baseline="30000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48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Prep step 1B.b: Establish transgenic fish</a:t>
            </a:r>
            <a:endParaRPr lang="en-US" sz="3600" b="1" dirty="0"/>
          </a:p>
        </p:txBody>
      </p:sp>
      <p:sp>
        <p:nvSpPr>
          <p:cNvPr id="4" name="Oval 3"/>
          <p:cNvSpPr/>
          <p:nvPr/>
        </p:nvSpPr>
        <p:spPr>
          <a:xfrm>
            <a:off x="2057400" y="1365070"/>
            <a:ext cx="914400" cy="8472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2200" y="1551020"/>
            <a:ext cx="495300" cy="475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my\AppData\Local\Microsoft\Windows\Temporary Internet Files\Content.IE5\WILHX8RJ\MC90001313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06" y="1788719"/>
            <a:ext cx="923544" cy="87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13753" y="1972270"/>
            <a:ext cx="1772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r>
              <a:rPr lang="el-GR" b="1" dirty="0" smtClean="0"/>
              <a:t>β</a:t>
            </a:r>
            <a:r>
              <a:rPr lang="en-US" b="1" dirty="0" smtClean="0"/>
              <a:t>h:mCherry</a:t>
            </a:r>
          </a:p>
          <a:p>
            <a:pPr algn="ctr"/>
            <a:r>
              <a:rPr lang="en-US" b="1" dirty="0"/>
              <a:t>+</a:t>
            </a:r>
            <a:endParaRPr lang="en-US" b="1" dirty="0" smtClean="0"/>
          </a:p>
          <a:p>
            <a:pPr algn="ctr"/>
            <a:r>
              <a:rPr lang="en-US" b="1" dirty="0" smtClean="0"/>
              <a:t>Tol2 transposase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181287" y="1365070"/>
            <a:ext cx="1285494" cy="1301930"/>
            <a:chOff x="6096000" y="1501979"/>
            <a:chExt cx="1285494" cy="1301930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0" name="Oval 9"/>
            <p:cNvSpPr/>
            <p:nvPr/>
          </p:nvSpPr>
          <p:spPr>
            <a:xfrm>
              <a:off x="6467094" y="1501979"/>
              <a:ext cx="914400" cy="8472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771894" y="1687929"/>
              <a:ext cx="495300" cy="4753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3" descr="C:\Users\Amy\AppData\Local\Microsoft\Windows\Temporary Internet Files\Content.IE5\WILHX8RJ\MC900013133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925628"/>
              <a:ext cx="923544" cy="878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6285089" y="1828800"/>
            <a:ext cx="2706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r>
              <a:rPr lang="el-GR" b="1" dirty="0" smtClean="0"/>
              <a:t>β</a:t>
            </a:r>
            <a:r>
              <a:rPr lang="en-US" b="1" dirty="0" smtClean="0"/>
              <a:t>h:TetON:HBP1;mCherry</a:t>
            </a:r>
          </a:p>
          <a:p>
            <a:pPr algn="ctr"/>
            <a:r>
              <a:rPr lang="en-US" b="1" dirty="0"/>
              <a:t>+</a:t>
            </a:r>
            <a:endParaRPr lang="en-US" b="1" dirty="0" smtClean="0"/>
          </a:p>
          <a:p>
            <a:pPr algn="ctr"/>
            <a:r>
              <a:rPr lang="en-US" b="1" dirty="0" smtClean="0"/>
              <a:t>Tol2 transposase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3585474"/>
            <a:ext cx="6940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Inject 200-300 WT embryos with each plasmid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65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Prep step 1B.b: Establish transgenic fish</a:t>
            </a:r>
            <a:endParaRPr lang="en-US" sz="3600" b="1" dirty="0"/>
          </a:p>
        </p:txBody>
      </p:sp>
      <p:sp>
        <p:nvSpPr>
          <p:cNvPr id="4" name="Oval 3"/>
          <p:cNvSpPr/>
          <p:nvPr/>
        </p:nvSpPr>
        <p:spPr>
          <a:xfrm>
            <a:off x="2057400" y="1365070"/>
            <a:ext cx="914400" cy="8472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2200" y="1551020"/>
            <a:ext cx="495300" cy="475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my\AppData\Local\Microsoft\Windows\Temporary Internet Files\Content.IE5\WILHX8RJ\MC90001313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06" y="1788719"/>
            <a:ext cx="923544" cy="87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13753" y="1972270"/>
            <a:ext cx="1772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r>
              <a:rPr lang="el-GR" b="1" dirty="0" smtClean="0"/>
              <a:t>β</a:t>
            </a:r>
            <a:r>
              <a:rPr lang="en-US" b="1" dirty="0" smtClean="0"/>
              <a:t>h:mCherry</a:t>
            </a:r>
          </a:p>
          <a:p>
            <a:pPr algn="ctr"/>
            <a:r>
              <a:rPr lang="en-US" b="1" dirty="0"/>
              <a:t>+</a:t>
            </a:r>
            <a:endParaRPr lang="en-US" b="1" dirty="0" smtClean="0"/>
          </a:p>
          <a:p>
            <a:pPr algn="ctr"/>
            <a:r>
              <a:rPr lang="en-US" b="1" dirty="0" smtClean="0"/>
              <a:t>Tol2 transposase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181287" y="1365070"/>
            <a:ext cx="1285494" cy="1301930"/>
            <a:chOff x="6096000" y="1501979"/>
            <a:chExt cx="1285494" cy="1301930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0" name="Oval 9"/>
            <p:cNvSpPr/>
            <p:nvPr/>
          </p:nvSpPr>
          <p:spPr>
            <a:xfrm>
              <a:off x="6467094" y="1501979"/>
              <a:ext cx="914400" cy="8472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771894" y="1687929"/>
              <a:ext cx="495300" cy="4753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3" descr="C:\Users\Amy\AppData\Local\Microsoft\Windows\Temporary Internet Files\Content.IE5\WILHX8RJ\MC900013133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925628"/>
              <a:ext cx="923544" cy="878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6285089" y="1828800"/>
            <a:ext cx="2706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r>
              <a:rPr lang="el-GR" b="1" dirty="0" smtClean="0"/>
              <a:t>β</a:t>
            </a:r>
            <a:r>
              <a:rPr lang="en-US" b="1" dirty="0" smtClean="0"/>
              <a:t>h:TetON:HBP1;mCherry</a:t>
            </a:r>
          </a:p>
          <a:p>
            <a:pPr algn="ctr"/>
            <a:r>
              <a:rPr lang="en-US" b="1" dirty="0"/>
              <a:t>+</a:t>
            </a:r>
            <a:endParaRPr lang="en-US" b="1" dirty="0" smtClean="0"/>
          </a:p>
          <a:p>
            <a:pPr algn="ctr"/>
            <a:r>
              <a:rPr lang="en-US" b="1" dirty="0" smtClean="0"/>
              <a:t>Tol2 transposase</a:t>
            </a:r>
            <a:endParaRPr lang="en-US" b="1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92" y="2696829"/>
            <a:ext cx="691755" cy="69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902" y="2968287"/>
            <a:ext cx="578557" cy="3458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7" y="3560965"/>
            <a:ext cx="663870" cy="3968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92" y="3560811"/>
            <a:ext cx="626299" cy="3744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36" y="3569319"/>
            <a:ext cx="624221" cy="3731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74" y="3319459"/>
            <a:ext cx="560851" cy="3352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2990907"/>
            <a:ext cx="578559" cy="345878"/>
          </a:xfrm>
          <a:prstGeom prst="rect">
            <a:avLst/>
          </a:prstGeom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358" y="2795349"/>
            <a:ext cx="691755" cy="69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49" y="3402143"/>
            <a:ext cx="691755" cy="69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06" y="3319459"/>
            <a:ext cx="691755" cy="69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51" y="2914646"/>
            <a:ext cx="691755" cy="69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163846"/>
            <a:ext cx="691755" cy="69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81" y="3366313"/>
            <a:ext cx="691755" cy="69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22" y="2645029"/>
            <a:ext cx="691755" cy="69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400" y="4350773"/>
            <a:ext cx="585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 </a:t>
            </a:r>
            <a:r>
              <a:rPr lang="en-US" sz="2800" dirty="0" err="1" smtClean="0"/>
              <a:t>wks</a:t>
            </a:r>
            <a:r>
              <a:rPr lang="en-US" sz="2800" dirty="0" smtClean="0"/>
              <a:t>: screen for transgene integration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8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Prep step 1B.b: Establish transgenic fish</a:t>
            </a:r>
            <a:endParaRPr lang="en-US" sz="3600" b="1" dirty="0"/>
          </a:p>
        </p:txBody>
      </p:sp>
      <p:sp>
        <p:nvSpPr>
          <p:cNvPr id="4" name="Oval 3"/>
          <p:cNvSpPr/>
          <p:nvPr/>
        </p:nvSpPr>
        <p:spPr>
          <a:xfrm>
            <a:off x="2057400" y="1365070"/>
            <a:ext cx="914400" cy="8472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2200" y="1551020"/>
            <a:ext cx="495300" cy="475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my\AppData\Local\Microsoft\Windows\Temporary Internet Files\Content.IE5\WILHX8RJ\MC90001313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06" y="1788719"/>
            <a:ext cx="923544" cy="87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13753" y="1972270"/>
            <a:ext cx="1772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r>
              <a:rPr lang="el-GR" b="1" dirty="0" smtClean="0"/>
              <a:t>β</a:t>
            </a:r>
            <a:r>
              <a:rPr lang="en-US" b="1" dirty="0" smtClean="0"/>
              <a:t>h:mCherry</a:t>
            </a:r>
          </a:p>
          <a:p>
            <a:pPr algn="ctr"/>
            <a:r>
              <a:rPr lang="en-US" b="1" dirty="0"/>
              <a:t>+</a:t>
            </a:r>
            <a:endParaRPr lang="en-US" b="1" dirty="0" smtClean="0"/>
          </a:p>
          <a:p>
            <a:pPr algn="ctr"/>
            <a:r>
              <a:rPr lang="en-US" b="1" dirty="0" smtClean="0"/>
              <a:t>Tol2 transposase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181287" y="1365070"/>
            <a:ext cx="1285494" cy="1301930"/>
            <a:chOff x="6096000" y="1501979"/>
            <a:chExt cx="1285494" cy="1301930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0" name="Oval 9"/>
            <p:cNvSpPr/>
            <p:nvPr/>
          </p:nvSpPr>
          <p:spPr>
            <a:xfrm>
              <a:off x="6467094" y="1501979"/>
              <a:ext cx="914400" cy="8472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771894" y="1687929"/>
              <a:ext cx="495300" cy="4753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3" descr="C:\Users\Amy\AppData\Local\Microsoft\Windows\Temporary Internet Files\Content.IE5\WILHX8RJ\MC900013133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925628"/>
              <a:ext cx="923544" cy="878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6285089" y="1828800"/>
            <a:ext cx="2706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r>
              <a:rPr lang="el-GR" b="1" dirty="0" smtClean="0"/>
              <a:t>β</a:t>
            </a:r>
            <a:r>
              <a:rPr lang="en-US" b="1" dirty="0" smtClean="0"/>
              <a:t>h:TetON:HBP1;mCherry</a:t>
            </a:r>
          </a:p>
          <a:p>
            <a:pPr algn="ctr"/>
            <a:r>
              <a:rPr lang="en-US" b="1" dirty="0"/>
              <a:t>+</a:t>
            </a:r>
            <a:endParaRPr lang="en-US" b="1" dirty="0" smtClean="0"/>
          </a:p>
          <a:p>
            <a:pPr algn="ctr"/>
            <a:r>
              <a:rPr lang="en-US" b="1" dirty="0" smtClean="0"/>
              <a:t>Tol2 transposase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0" y="3256882"/>
            <a:ext cx="871731" cy="52114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69" y="3256885"/>
            <a:ext cx="871731" cy="5211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3256884"/>
            <a:ext cx="871731" cy="5211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677" y="3256883"/>
            <a:ext cx="871731" cy="521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3639" y="3243248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629400" y="3190191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</a:t>
            </a:r>
            <a:endParaRPr lang="en-US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793887" y="3892076"/>
            <a:ext cx="319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 months: breed fish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72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Prep step 1B.b: Establish transgenic fish</a:t>
            </a:r>
            <a:endParaRPr lang="en-US" sz="3600" b="1" dirty="0"/>
          </a:p>
        </p:txBody>
      </p:sp>
      <p:sp>
        <p:nvSpPr>
          <p:cNvPr id="4" name="Oval 3"/>
          <p:cNvSpPr/>
          <p:nvPr/>
        </p:nvSpPr>
        <p:spPr>
          <a:xfrm>
            <a:off x="2057400" y="1365070"/>
            <a:ext cx="914400" cy="8472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2200" y="1551020"/>
            <a:ext cx="495300" cy="475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my\AppData\Local\Microsoft\Windows\Temporary Internet Files\Content.IE5\WILHX8RJ\MC90001313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06" y="1788719"/>
            <a:ext cx="923544" cy="87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13753" y="1972270"/>
            <a:ext cx="1772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r>
              <a:rPr lang="el-GR" b="1" dirty="0" smtClean="0"/>
              <a:t>β</a:t>
            </a:r>
            <a:r>
              <a:rPr lang="en-US" b="1" dirty="0" smtClean="0"/>
              <a:t>h:mCherry</a:t>
            </a:r>
          </a:p>
          <a:p>
            <a:pPr algn="ctr"/>
            <a:r>
              <a:rPr lang="en-US" b="1" dirty="0"/>
              <a:t>+</a:t>
            </a:r>
            <a:endParaRPr lang="en-US" b="1" dirty="0" smtClean="0"/>
          </a:p>
          <a:p>
            <a:pPr algn="ctr"/>
            <a:r>
              <a:rPr lang="en-US" b="1" dirty="0" smtClean="0"/>
              <a:t>Tol2 transposase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181287" y="1365070"/>
            <a:ext cx="1285494" cy="1301930"/>
            <a:chOff x="6096000" y="1501979"/>
            <a:chExt cx="1285494" cy="1301930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0" name="Oval 9"/>
            <p:cNvSpPr/>
            <p:nvPr/>
          </p:nvSpPr>
          <p:spPr>
            <a:xfrm>
              <a:off x="6467094" y="1501979"/>
              <a:ext cx="914400" cy="8472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771894" y="1687929"/>
              <a:ext cx="495300" cy="4753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3" descr="C:\Users\Amy\AppData\Local\Microsoft\Windows\Temporary Internet Files\Content.IE5\WILHX8RJ\MC900013133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925628"/>
              <a:ext cx="923544" cy="878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6285089" y="1828800"/>
            <a:ext cx="2706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r>
              <a:rPr lang="el-GR" b="1" dirty="0" smtClean="0"/>
              <a:t>β</a:t>
            </a:r>
            <a:r>
              <a:rPr lang="en-US" b="1" dirty="0" smtClean="0"/>
              <a:t>h:TetON:HBP1;mCherry</a:t>
            </a:r>
          </a:p>
          <a:p>
            <a:pPr algn="ctr"/>
            <a:r>
              <a:rPr lang="en-US" b="1" dirty="0"/>
              <a:t>+</a:t>
            </a:r>
            <a:endParaRPr lang="en-US" b="1" dirty="0" smtClean="0"/>
          </a:p>
          <a:p>
            <a:pPr algn="ctr"/>
            <a:r>
              <a:rPr lang="en-US" b="1" dirty="0" smtClean="0"/>
              <a:t>Tol2 transposase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0" y="3256882"/>
            <a:ext cx="871731" cy="52114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69" y="3256885"/>
            <a:ext cx="871731" cy="5211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3256884"/>
            <a:ext cx="871731" cy="5211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677" y="3256883"/>
            <a:ext cx="871731" cy="521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3639" y="3243248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629400" y="3190191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</a:t>
            </a:r>
            <a:endParaRPr lang="en-US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793887" y="3892076"/>
            <a:ext cx="319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 months: breed fish</a:t>
            </a:r>
            <a:endParaRPr lang="en-US" sz="2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9" y="4896375"/>
            <a:ext cx="417948" cy="249860"/>
          </a:xfrm>
          <a:prstGeom prst="rect">
            <a:avLst/>
          </a:prstGeom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53" y="5155761"/>
            <a:ext cx="474426" cy="47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" y="5327404"/>
            <a:ext cx="417948" cy="2498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65" y="4935774"/>
            <a:ext cx="417948" cy="2498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01" y="4891796"/>
            <a:ext cx="417948" cy="2498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57" y="4734644"/>
            <a:ext cx="417948" cy="2498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5202474"/>
            <a:ext cx="417948" cy="249860"/>
          </a:xfrm>
          <a:prstGeom prst="rect">
            <a:avLst/>
          </a:prstGeom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78" y="5146235"/>
            <a:ext cx="474426" cy="47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87" y="4911961"/>
            <a:ext cx="474426" cy="47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18" y="4635008"/>
            <a:ext cx="474426" cy="47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943" y="4984504"/>
            <a:ext cx="474426" cy="47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2" y="5388940"/>
            <a:ext cx="417948" cy="2498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28" y="4747291"/>
            <a:ext cx="417948" cy="2498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81253" y="5791200"/>
            <a:ext cx="7526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Screen F1 progeny for stable transgene integration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56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Prep step 1B.b: Establish transgenic fish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9788" y="1972865"/>
            <a:ext cx="214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</a:t>
            </a:r>
            <a:r>
              <a:rPr lang="el-GR" sz="2800" dirty="0" smtClean="0"/>
              <a:t>β</a:t>
            </a:r>
            <a:r>
              <a:rPr lang="en-US" sz="2800" dirty="0" smtClean="0"/>
              <a:t>h:mCherry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9187" y="1972865"/>
            <a:ext cx="411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</a:t>
            </a:r>
            <a:r>
              <a:rPr lang="el-GR" sz="2800" dirty="0" smtClean="0"/>
              <a:t>β</a:t>
            </a:r>
            <a:r>
              <a:rPr lang="en-US" sz="2800" dirty="0" smtClean="0"/>
              <a:t>h:TetON:HBP1;mCherry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0" y="2617499"/>
            <a:ext cx="3346994" cy="200091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98" y="2617499"/>
            <a:ext cx="3346994" cy="200091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71" y="2567503"/>
            <a:ext cx="3514247" cy="210090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429000" y="4326029"/>
            <a:ext cx="189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+ </a:t>
            </a:r>
            <a:r>
              <a:rPr lang="en-US" sz="3200" b="1" dirty="0" err="1" smtClean="0">
                <a:solidFill>
                  <a:srgbClr val="00B0F0"/>
                </a:solidFill>
              </a:rPr>
              <a:t>dox</a:t>
            </a:r>
            <a:r>
              <a:rPr lang="en-US" sz="3200" b="1" dirty="0" smtClean="0">
                <a:solidFill>
                  <a:srgbClr val="00B0F0"/>
                </a:solidFill>
              </a:rPr>
              <a:t>/</a:t>
            </a:r>
            <a:r>
              <a:rPr lang="en-US" sz="3200" b="1" dirty="0" err="1" smtClean="0">
                <a:solidFill>
                  <a:srgbClr val="00B0F0"/>
                </a:solidFill>
              </a:rPr>
              <a:t>dex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6019800"/>
            <a:ext cx="508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Alternatives: Zebrafish HBP1 instead of human HBP1</a:t>
            </a:r>
          </a:p>
          <a:p>
            <a:r>
              <a:rPr lang="en-US" i="1" dirty="0" smtClean="0"/>
              <a:t>                        TH promoter instead of D</a:t>
            </a:r>
            <a:r>
              <a:rPr lang="el-GR" i="1" dirty="0" smtClean="0"/>
              <a:t>β</a:t>
            </a:r>
            <a:r>
              <a:rPr lang="en-US" i="1" dirty="0" smtClean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84720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Experiment 1B.1: How is SN population size and differentiation rate affected by HBP1 overexpression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7912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Expected results: HBP1 will decrease the SN population size and increase the rate of neuronal differentiation</a:t>
            </a:r>
            <a:endParaRPr lang="en-US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2" y="1905000"/>
            <a:ext cx="1529542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1529542" cy="914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556" y="1649979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100 </a:t>
            </a:r>
            <a:r>
              <a:rPr lang="en-US" sz="2000" dirty="0" err="1" smtClean="0"/>
              <a:t>Tg</a:t>
            </a:r>
            <a:r>
              <a:rPr lang="en-US" sz="2000" dirty="0" smtClean="0"/>
              <a:t>(D</a:t>
            </a:r>
            <a:r>
              <a:rPr lang="el-GR" sz="2000" dirty="0" smtClean="0"/>
              <a:t>β</a:t>
            </a:r>
            <a:r>
              <a:rPr lang="en-US" sz="2000" dirty="0" smtClean="0"/>
              <a:t>h:mCherry)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1649979"/>
            <a:ext cx="376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100 </a:t>
            </a:r>
            <a:r>
              <a:rPr lang="en-US" sz="2000" dirty="0" err="1" smtClean="0"/>
              <a:t>Tg</a:t>
            </a:r>
            <a:r>
              <a:rPr lang="en-US" sz="2000" dirty="0" smtClean="0"/>
              <a:t>(D</a:t>
            </a:r>
            <a:r>
              <a:rPr lang="el-GR" sz="2000" dirty="0" smtClean="0"/>
              <a:t>β</a:t>
            </a:r>
            <a:r>
              <a:rPr lang="en-US" sz="2000" dirty="0" smtClean="0"/>
              <a:t>h:TetON:HBP1;mCherry)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" y="3352800"/>
            <a:ext cx="8153400" cy="0"/>
          </a:xfrm>
          <a:prstGeom prst="line">
            <a:avLst/>
          </a:prstGeom>
          <a:ln w="762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125" y="3505200"/>
            <a:ext cx="1829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0</a:t>
            </a:r>
          </a:p>
          <a:p>
            <a:r>
              <a:rPr lang="en-US" dirty="0" smtClean="0"/>
              <a:t>Harvest embryos,</a:t>
            </a:r>
          </a:p>
          <a:p>
            <a:r>
              <a:rPr lang="en-US" dirty="0" smtClean="0"/>
              <a:t>Raise in </a:t>
            </a:r>
            <a:r>
              <a:rPr lang="en-US" dirty="0" err="1" smtClean="0"/>
              <a:t>dex</a:t>
            </a:r>
            <a:r>
              <a:rPr lang="en-US" dirty="0" smtClean="0"/>
              <a:t>/</a:t>
            </a:r>
            <a:r>
              <a:rPr lang="en-US" dirty="0" err="1" smtClean="0"/>
              <a:t>dox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90622" y="3597533"/>
            <a:ext cx="8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Day 30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32385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05000" y="32385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19400" y="32385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81400" y="32385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95800" y="32385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34000" y="32385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96000" y="32385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34200" y="32385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96200" y="32385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30257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82857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68037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86348" y="2907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00748" y="2907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16101" y="2907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38948" y="2895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39148" y="2895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01148" y="2895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2460" y="4876799"/>
            <a:ext cx="8642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Measure SN population size – whole body imaging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Sac 10 fish, IF for markers of neuronal differentiation (NSE, NPY, GAP43)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24800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 </a:t>
            </a:r>
            <a:r>
              <a:rPr lang="en-US" sz="3600" b="1" dirty="0" smtClean="0"/>
              <a:t>1B.2: Does HBP1 overexpression induce NB regression in zebrafish?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7912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Expected results: NB tumor burden of HBP1-positive fish treated with </a:t>
            </a:r>
            <a:r>
              <a:rPr lang="en-US" sz="2800" b="1" dirty="0" err="1" smtClean="0"/>
              <a:t>dox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dex</a:t>
            </a:r>
            <a:r>
              <a:rPr lang="en-US" sz="2800" b="1" dirty="0" smtClean="0"/>
              <a:t> will decrease over time.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0" y="1588986"/>
            <a:ext cx="1747457" cy="1044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41" y="2514600"/>
            <a:ext cx="1769459" cy="1057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9" y="4267200"/>
            <a:ext cx="1761002" cy="1052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61" y="4229100"/>
            <a:ext cx="1590622" cy="950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18" y="4229100"/>
            <a:ext cx="1654482" cy="9890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3600" y="1600200"/>
            <a:ext cx="5660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Cross</a:t>
            </a:r>
            <a:r>
              <a:rPr lang="en-US" sz="2400" dirty="0"/>
              <a:t> </a:t>
            </a:r>
            <a:r>
              <a:rPr lang="en-US" sz="2400" dirty="0" err="1"/>
              <a:t>Tg</a:t>
            </a:r>
            <a:r>
              <a:rPr lang="en-US" sz="2400" dirty="0"/>
              <a:t>(D</a:t>
            </a:r>
            <a:r>
              <a:rPr lang="el-GR" sz="2400" dirty="0"/>
              <a:t>β</a:t>
            </a:r>
            <a:r>
              <a:rPr lang="en-US" sz="2400" dirty="0"/>
              <a:t>h:TetON:HBP1;mCherry</a:t>
            </a:r>
            <a:r>
              <a:rPr lang="en-US" sz="2400" dirty="0" smtClean="0"/>
              <a:t>) with </a:t>
            </a:r>
            <a:r>
              <a:rPr lang="en-US" sz="2400" dirty="0" err="1" smtClean="0"/>
              <a:t>Tg</a:t>
            </a:r>
            <a:r>
              <a:rPr lang="en-US" sz="2400" dirty="0" smtClean="0"/>
              <a:t>(D</a:t>
            </a:r>
            <a:r>
              <a:rPr lang="el-GR" sz="2400" dirty="0" smtClean="0"/>
              <a:t>β</a:t>
            </a:r>
            <a:r>
              <a:rPr lang="en-US" sz="2400" dirty="0" smtClean="0"/>
              <a:t>h:EGFP-MYCN) NB model fish</a:t>
            </a:r>
            <a:r>
              <a:rPr lang="en-US" sz="2400" baseline="30000" dirty="0" smtClean="0"/>
              <a:t>24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25908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Raise fish without </a:t>
            </a:r>
            <a:r>
              <a:rPr lang="en-US" sz="2400" dirty="0" err="1" smtClean="0"/>
              <a:t>dox</a:t>
            </a:r>
            <a:r>
              <a:rPr lang="en-US" sz="2400" dirty="0" smtClean="0"/>
              <a:t>/</a:t>
            </a:r>
            <a:r>
              <a:rPr lang="en-US" sz="2400" dirty="0" err="1" smtClean="0"/>
              <a:t>dex</a:t>
            </a:r>
            <a:r>
              <a:rPr lang="en-US" sz="2400" dirty="0" smtClean="0"/>
              <a:t> for 20 weeks, screen for NB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86000" y="3505200"/>
            <a:ext cx="1295400" cy="10668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10209" y="3533775"/>
            <a:ext cx="1104900" cy="9906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17906" y="3595330"/>
            <a:ext cx="13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smtClean="0"/>
              <a:t> </a:t>
            </a:r>
            <a:r>
              <a:rPr lang="en-US" sz="2400" dirty="0" err="1" smtClean="0"/>
              <a:t>dox</a:t>
            </a:r>
            <a:r>
              <a:rPr lang="en-US" sz="2400" dirty="0" smtClean="0"/>
              <a:t>/</a:t>
            </a:r>
            <a:r>
              <a:rPr lang="en-US" sz="2400" dirty="0" err="1" smtClean="0"/>
              <a:t>dex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3533775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+ </a:t>
            </a:r>
            <a:r>
              <a:rPr lang="en-US" sz="2800" b="1" dirty="0" err="1" smtClean="0">
                <a:solidFill>
                  <a:srgbClr val="00B0F0"/>
                </a:solidFill>
              </a:rPr>
              <a:t>dox</a:t>
            </a:r>
            <a:r>
              <a:rPr lang="en-US" sz="2800" b="1" dirty="0" smtClean="0">
                <a:solidFill>
                  <a:srgbClr val="00B0F0"/>
                </a:solidFill>
              </a:rPr>
              <a:t>/</a:t>
            </a:r>
            <a:r>
              <a:rPr lang="en-US" sz="2800" b="1" dirty="0" err="1" smtClean="0">
                <a:solidFill>
                  <a:srgbClr val="00B0F0"/>
                </a:solidFill>
              </a:rPr>
              <a:t>dex</a:t>
            </a:r>
            <a:endParaRPr lang="en-US" sz="2800" b="1" dirty="0">
              <a:solidFill>
                <a:srgbClr val="00B0F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938983" y="4704558"/>
            <a:ext cx="46997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400" y="5194641"/>
            <a:ext cx="716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Image each fish 1/week for 20 weeks to monitor NB size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76400" y="2362200"/>
            <a:ext cx="1371600" cy="5334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AIM 2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8763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/>
              <a:t>Does HBP1 bind MYCN protein and inhibit MYCN TF activity?</a:t>
            </a:r>
            <a:endParaRPr lang="en-US" sz="3200" b="1" i="1" dirty="0"/>
          </a:p>
        </p:txBody>
      </p:sp>
      <p:sp>
        <p:nvSpPr>
          <p:cNvPr id="7" name="Rectangle 6"/>
          <p:cNvSpPr/>
          <p:nvPr/>
        </p:nvSpPr>
        <p:spPr>
          <a:xfrm>
            <a:off x="381000" y="33528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 smtClean="0"/>
              <a:t>2A: Does HBP1 interact with MYCN protein?</a:t>
            </a:r>
          </a:p>
          <a:p>
            <a:pPr lvl="1" algn="ctr"/>
            <a:endParaRPr lang="en-US" sz="2800" dirty="0" smtClean="0"/>
          </a:p>
          <a:p>
            <a:pPr lvl="1" algn="ctr"/>
            <a:r>
              <a:rPr lang="en-US" sz="2800" dirty="0" smtClean="0"/>
              <a:t>2B: Does HBP1 inhibit MYCN-induced transcription?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Aim 2A: Does HBP1 interact with MYCN protein?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38427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Experiment: Co-IP with SH-SY5Y NB cell lysate</a:t>
            </a:r>
          </a:p>
        </p:txBody>
      </p:sp>
      <p:pic>
        <p:nvPicPr>
          <p:cNvPr id="4" name="Picture 2" descr="C:\Users\Amy\Desktop\Prelim\figs\fig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17371" r="5045"/>
          <a:stretch/>
        </p:blipFill>
        <p:spPr bwMode="auto">
          <a:xfrm>
            <a:off x="1978955" y="2514811"/>
            <a:ext cx="5793445" cy="40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43800" y="6477000"/>
            <a:ext cx="1547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*Simulated data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720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Aim 2B: Does HBP1 inhibit MYCN-induced transcription?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41637"/>
            <a:ext cx="8229600" cy="2392363"/>
          </a:xfrm>
        </p:spPr>
        <p:txBody>
          <a:bodyPr/>
          <a:lstStyle/>
          <a:p>
            <a:r>
              <a:rPr lang="en-US" dirty="0" smtClean="0"/>
              <a:t>Experiment 2B.1: Does HBP1 inhibit MYCN binding to DNA?</a:t>
            </a:r>
          </a:p>
          <a:p>
            <a:r>
              <a:rPr lang="en-US" dirty="0" smtClean="0"/>
              <a:t>Experiment 2B.2: Does HBP1 affect mRNA levels of MYCN target genes?</a:t>
            </a:r>
          </a:p>
        </p:txBody>
      </p:sp>
    </p:spTree>
    <p:extLst>
      <p:ext uri="{BB962C8B-B14F-4D97-AF65-F5344CB8AC3E}">
        <p14:creationId xmlns:p14="http://schemas.microsoft.com/office/powerpoint/2010/main" val="27357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Myc</a:t>
            </a:r>
            <a:r>
              <a:rPr lang="en-US" sz="3600" b="1" dirty="0" smtClean="0"/>
              <a:t> TFs are important in NB pathogenesis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48768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MYCN amplification is the biggest prognostic factor for poor outcome in NB</a:t>
            </a:r>
            <a:r>
              <a:rPr lang="en-US" sz="2000" baseline="30000" dirty="0" smtClean="0"/>
              <a:t>2</a:t>
            </a:r>
            <a:endParaRPr lang="en-US" sz="2000" dirty="0" smtClean="0"/>
          </a:p>
          <a:p>
            <a:r>
              <a:rPr lang="en-US" sz="2000" dirty="0" smtClean="0"/>
              <a:t>High risk MYCN-nonamplified NB typically overexpresses c-</a:t>
            </a:r>
            <a:r>
              <a:rPr lang="en-US" sz="2000" dirty="0" err="1" smtClean="0"/>
              <a:t>myc</a:t>
            </a:r>
            <a:r>
              <a:rPr lang="en-US" sz="2000" dirty="0" smtClean="0"/>
              <a:t> and/or </a:t>
            </a:r>
            <a:r>
              <a:rPr lang="en-US" sz="2000" dirty="0" err="1" smtClean="0"/>
              <a:t>Myc</a:t>
            </a:r>
            <a:r>
              <a:rPr lang="en-US" sz="2000" dirty="0" smtClean="0"/>
              <a:t> family target genes</a:t>
            </a:r>
            <a:r>
              <a:rPr lang="en-US" sz="2000" baseline="30000" dirty="0" smtClean="0"/>
              <a:t>3,4 </a:t>
            </a:r>
          </a:p>
          <a:p>
            <a:r>
              <a:rPr lang="en-US" sz="2000" dirty="0" smtClean="0"/>
              <a:t>MYCN overexpression is sufficient to produce NB in mouse</a:t>
            </a:r>
            <a:r>
              <a:rPr lang="en-US" sz="2000" baseline="30000" dirty="0"/>
              <a:t>5</a:t>
            </a:r>
            <a:r>
              <a:rPr lang="en-US" sz="2000" dirty="0" smtClean="0"/>
              <a:t> and zebrafish</a:t>
            </a:r>
            <a:r>
              <a:rPr lang="en-US" sz="2000" baseline="30000" dirty="0" smtClean="0"/>
              <a:t>6</a:t>
            </a:r>
          </a:p>
          <a:p>
            <a:r>
              <a:rPr lang="en-US" sz="2000" dirty="0" err="1" smtClean="0"/>
              <a:t>siRNA</a:t>
            </a:r>
            <a:r>
              <a:rPr lang="en-US" sz="2000" dirty="0" smtClean="0"/>
              <a:t> KD of MYCN in NB cell lines leads to growth arrest, neuronal differentiation, apoptosis</a:t>
            </a:r>
            <a:r>
              <a:rPr lang="en-US" sz="2000" baseline="30000" dirty="0"/>
              <a:t>7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750" y="838200"/>
            <a:ext cx="4032250" cy="15310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550222"/>
            <a:ext cx="900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baseline="30000" dirty="0" smtClean="0"/>
              <a:t>1</a:t>
            </a:r>
            <a:r>
              <a:rPr lang="en-US" sz="1200" i="1" dirty="0" smtClean="0"/>
              <a:t>Schmitt et al., 2008  </a:t>
            </a:r>
            <a:r>
              <a:rPr lang="en-US" sz="1200" i="1" baseline="30000" dirty="0" smtClean="0"/>
              <a:t>2</a:t>
            </a:r>
            <a:r>
              <a:rPr lang="en-US" sz="1200" i="1" dirty="0" smtClean="0"/>
              <a:t>Tang et al., 2006  </a:t>
            </a:r>
            <a:r>
              <a:rPr lang="en-US" sz="1200" i="1" baseline="30000" dirty="0" smtClean="0"/>
              <a:t>3</a:t>
            </a:r>
            <a:r>
              <a:rPr lang="en-US" sz="1200" i="1" dirty="0" smtClean="0"/>
              <a:t>Westermann et al., 2008  </a:t>
            </a:r>
            <a:r>
              <a:rPr lang="en-US" sz="1200" i="1" baseline="30000" dirty="0" smtClean="0"/>
              <a:t>4</a:t>
            </a:r>
            <a:r>
              <a:rPr lang="en-US" sz="1200" i="1" dirty="0" smtClean="0"/>
              <a:t>Fredlund et al., 2008 </a:t>
            </a:r>
            <a:r>
              <a:rPr lang="en-US" sz="1200" i="1" baseline="30000" dirty="0" smtClean="0"/>
              <a:t>5</a:t>
            </a:r>
            <a:r>
              <a:rPr lang="en-US" sz="1200" i="1" dirty="0" smtClean="0"/>
              <a:t>Weiss et al., 1997  </a:t>
            </a:r>
            <a:r>
              <a:rPr lang="en-US" sz="1200" i="1" baseline="30000" dirty="0" smtClean="0"/>
              <a:t>6</a:t>
            </a:r>
            <a:r>
              <a:rPr lang="en-US" sz="1200" i="1" dirty="0" smtClean="0"/>
              <a:t>Zhu et al., 2012  </a:t>
            </a:r>
            <a:r>
              <a:rPr lang="en-US" sz="1200" i="1" baseline="30000" dirty="0" smtClean="0"/>
              <a:t>7</a:t>
            </a:r>
            <a:r>
              <a:rPr lang="en-US" sz="1200" i="1" dirty="0" smtClean="0"/>
              <a:t>Kang et al., 2006</a:t>
            </a:r>
            <a:endParaRPr lang="en-US" sz="1200" i="1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724400" y="2362200"/>
            <a:ext cx="4419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FISH with MYCN </a:t>
            </a:r>
            <a:r>
              <a:rPr lang="en-GB" sz="1600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probe </a:t>
            </a:r>
            <a:r>
              <a:rPr lang="en-GB" sz="1600" dirty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(red) </a:t>
            </a:r>
            <a:r>
              <a:rPr lang="en-GB" sz="1600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and </a:t>
            </a:r>
            <a:r>
              <a:rPr lang="en-GB" sz="1600" dirty="0" err="1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chr</a:t>
            </a:r>
            <a:r>
              <a:rPr lang="en-GB" sz="1600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2 centromere </a:t>
            </a:r>
            <a:r>
              <a:rPr lang="en-GB" sz="1600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control probe </a:t>
            </a:r>
            <a:r>
              <a:rPr lang="en-GB" sz="1600" dirty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(green) </a:t>
            </a:r>
            <a:r>
              <a:rPr lang="en-GB" sz="1600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in NB cells</a:t>
            </a:r>
            <a:r>
              <a:rPr lang="en-GB" sz="1600" baseline="30000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1</a:t>
            </a:r>
            <a:r>
              <a:rPr lang="en-GB" sz="1600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 </a:t>
            </a:r>
            <a:endParaRPr lang="en-GB" sz="1600" dirty="0">
              <a:solidFill>
                <a:srgbClr val="000000"/>
              </a:solidFill>
              <a:latin typeface="Arial" charset="0"/>
              <a:ea typeface="msgothic" charset="0"/>
              <a:cs typeface="msgothic" charset="0"/>
            </a:endParaRPr>
          </a:p>
        </p:txBody>
      </p:sp>
      <p:pic>
        <p:nvPicPr>
          <p:cNvPr id="7" name="Picture 4" descr="Unfortunately we are unable to provide accessible alternative text for this. If you require assistance to access this image, or to obtain a text description, please contact npg@nature.c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343400"/>
            <a:ext cx="2971800" cy="1606630"/>
          </a:xfrm>
          <a:prstGeom prst="rect">
            <a:avLst/>
          </a:prstGeom>
          <a:noFill/>
        </p:spPr>
      </p:pic>
      <p:pic>
        <p:nvPicPr>
          <p:cNvPr id="8" name="Picture 2" descr="Full-size image (113 K)"/>
          <p:cNvPicPr>
            <a:picLocks noChangeAspect="1" noChangeArrowheads="1"/>
          </p:cNvPicPr>
          <p:nvPr/>
        </p:nvPicPr>
        <p:blipFill rotWithShape="1">
          <a:blip r:embed="rId4" cstate="print"/>
          <a:srcRect r="65472" b="67572"/>
          <a:stretch/>
        </p:blipFill>
        <p:spPr bwMode="auto">
          <a:xfrm>
            <a:off x="3646618" y="4191000"/>
            <a:ext cx="1626312" cy="1752600"/>
          </a:xfrm>
          <a:prstGeom prst="rect">
            <a:avLst/>
          </a:prstGeom>
          <a:noFill/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3505200" y="5943600"/>
            <a:ext cx="2209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MYCN-induced NB in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zebrafish</a:t>
            </a:r>
            <a:r>
              <a:rPr lang="en-GB" sz="1600" baseline="30000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6</a:t>
            </a:r>
            <a:endParaRPr lang="en-GB" sz="1600" dirty="0">
              <a:solidFill>
                <a:srgbClr val="000000"/>
              </a:solidFill>
              <a:latin typeface="Arial" charset="0"/>
              <a:ea typeface="msgothic" charset="0"/>
              <a:cs typeface="msgothic" charset="0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-76200" y="5943600"/>
            <a:ext cx="371106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MYCN-induced NB in mice</a:t>
            </a:r>
            <a:r>
              <a:rPr lang="en-GB" sz="1600" baseline="30000" dirty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5</a:t>
            </a:r>
            <a:endParaRPr lang="en-GB" sz="1600" dirty="0">
              <a:solidFill>
                <a:srgbClr val="000000"/>
              </a:solidFill>
              <a:latin typeface="Arial" charset="0"/>
              <a:ea typeface="msgothic" charset="0"/>
              <a:cs typeface="msgothic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4492" y="3048000"/>
            <a:ext cx="2848508" cy="286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248400" y="5943600"/>
            <a:ext cx="2743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MYCN KD-induced differentiation of NB cell lines</a:t>
            </a:r>
            <a:r>
              <a:rPr lang="en-GB" sz="1600" baseline="30000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7</a:t>
            </a:r>
            <a:endParaRPr lang="en-GB" sz="1600" dirty="0" smtClean="0">
              <a:solidFill>
                <a:srgbClr val="000000"/>
              </a:solidFill>
              <a:latin typeface="Arial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Experiment 2B.1: Does HBP1 inhibit MYCN binding to DNA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2895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Evaluate MYCN binding to target gene promoters in HBP1 </a:t>
            </a:r>
            <a:r>
              <a:rPr lang="en-US" sz="2800" dirty="0" err="1" smtClean="0"/>
              <a:t>overexp</a:t>
            </a:r>
            <a:r>
              <a:rPr lang="en-US" sz="2800" dirty="0" smtClean="0"/>
              <a:t>, KD, ctrl </a:t>
            </a:r>
            <a:r>
              <a:rPr lang="en-US" sz="2800" dirty="0" smtClean="0"/>
              <a:t>LA-N-5</a:t>
            </a:r>
            <a:r>
              <a:rPr lang="en-US" sz="2800" dirty="0" smtClean="0"/>
              <a:t> </a:t>
            </a:r>
            <a:r>
              <a:rPr lang="en-US" sz="2800" dirty="0" smtClean="0"/>
              <a:t>cells</a:t>
            </a:r>
          </a:p>
          <a:p>
            <a:r>
              <a:rPr lang="en-US" sz="2800" dirty="0" err="1" smtClean="0"/>
              <a:t>ChIP</a:t>
            </a:r>
            <a:r>
              <a:rPr lang="en-US" sz="2800" dirty="0" smtClean="0"/>
              <a:t> w anti-MYCN antibody</a:t>
            </a:r>
          </a:p>
          <a:p>
            <a:r>
              <a:rPr lang="en-US" sz="2800" dirty="0" err="1" smtClean="0"/>
              <a:t>qPCR</a:t>
            </a:r>
            <a:r>
              <a:rPr lang="en-US" sz="2800" dirty="0" smtClean="0"/>
              <a:t> for target gene promoters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53, MDM2, MCM7, MRP1, BMI1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3340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Expected results: HBP1 overexpression will reduce MYCN binding to target gene promoters, and HBP1 KD will increase MYCN binding to target gene promoters.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449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ALTERNATIVE: </a:t>
            </a:r>
            <a:r>
              <a:rPr lang="en-US" i="1" dirty="0" err="1" smtClean="0"/>
              <a:t>ChIP-seq</a:t>
            </a:r>
            <a:r>
              <a:rPr lang="en-US" i="1" dirty="0" smtClean="0"/>
              <a:t>, if results are negative or inconclusive for this gene set. </a:t>
            </a:r>
            <a:r>
              <a:rPr lang="en-US" i="1" dirty="0" err="1" smtClean="0"/>
              <a:t>ChIP-seq</a:t>
            </a:r>
            <a:r>
              <a:rPr lang="en-US" i="1" dirty="0" smtClean="0"/>
              <a:t> will give data for all MYCN target genes – more comprehensive view of MYCN TF activity.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59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Experiment 2B.2: Does HBP1 affect mRNA levels of MYCN target genes?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27" y="2593384"/>
            <a:ext cx="4735774" cy="28194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Evaluate mRNA levels of MYCN target genes by </a:t>
            </a:r>
            <a:r>
              <a:rPr lang="en-US" sz="2800" dirty="0" err="1" smtClean="0"/>
              <a:t>qRT</a:t>
            </a:r>
            <a:r>
              <a:rPr lang="en-US" sz="2800" dirty="0" smtClean="0"/>
              <a:t>-PCR</a:t>
            </a:r>
          </a:p>
          <a:p>
            <a:r>
              <a:rPr lang="en-US" sz="2800" dirty="0" smtClean="0"/>
              <a:t>HBP1 </a:t>
            </a:r>
            <a:r>
              <a:rPr lang="en-US" sz="2800" dirty="0" err="1" smtClean="0"/>
              <a:t>overexp</a:t>
            </a:r>
            <a:r>
              <a:rPr lang="en-US" sz="2800" dirty="0" smtClean="0"/>
              <a:t>, KD, and </a:t>
            </a:r>
            <a:r>
              <a:rPr lang="en-US" sz="2800" dirty="0" smtClean="0"/>
              <a:t>ctrl</a:t>
            </a:r>
            <a:br>
              <a:rPr lang="en-US" sz="2800" dirty="0" smtClean="0"/>
            </a:br>
            <a:r>
              <a:rPr lang="en-US" sz="2800" dirty="0" smtClean="0"/>
              <a:t>LA-N-5 cells</a:t>
            </a:r>
            <a:endParaRPr lang="en-US" sz="2800" dirty="0" smtClean="0"/>
          </a:p>
          <a:p>
            <a:r>
              <a:rPr lang="en-US" sz="2800" dirty="0" smtClean="0"/>
              <a:t>MYCN target genes: p53, MDM2, MCM7, MRP1, BMI1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72200" y="2692569"/>
            <a:ext cx="0" cy="228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72200" y="4978569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77000" y="2997369"/>
            <a:ext cx="381000" cy="1981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3683169"/>
            <a:ext cx="381000" cy="1295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67366" y="4330869"/>
            <a:ext cx="381000" cy="6477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3001" y="3225969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 MYCN target [RNA]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66429" y="5007114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(-)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89031" y="5007114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HBP1</a:t>
            </a:r>
          </a:p>
          <a:p>
            <a:pPr algn="ctr"/>
            <a:r>
              <a:rPr lang="en-US" sz="2000" b="1" dirty="0" smtClean="0"/>
              <a:t>KD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89943" y="4986418"/>
            <a:ext cx="1041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HBP1</a:t>
            </a:r>
          </a:p>
          <a:p>
            <a:pPr algn="ctr"/>
            <a:r>
              <a:rPr lang="en-US" sz="2000" b="1" dirty="0" err="1" smtClean="0"/>
              <a:t>overexp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299026" y="2230904"/>
            <a:ext cx="2412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Expected Results*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43800" y="6477000"/>
            <a:ext cx="1547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*Simulated data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6782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ALTERNATIVE: expression microarray – more comprehensive view of MYCN TF activity.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367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819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HYPOTHESIS: HBP1 promotes terminal differentiation of SNs and NB cells by inhibiting MYCN TF activity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0"/>
            <a:ext cx="80325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AIM 1: </a:t>
            </a:r>
            <a:r>
              <a:rPr lang="en-US" sz="2400" dirty="0" smtClean="0"/>
              <a:t>HBP1 promotes SN differentiation and NB regression</a:t>
            </a:r>
          </a:p>
          <a:p>
            <a:pPr algn="ctr"/>
            <a:r>
              <a:rPr lang="en-US" sz="2400" dirty="0" smtClean="0"/>
              <a:t>1A: cell culture          1B: </a:t>
            </a:r>
            <a:r>
              <a:rPr lang="en-US" sz="2400" dirty="0" smtClean="0"/>
              <a:t>zebrafish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b="1" dirty="0" smtClean="0"/>
              <a:t>AIM 2:</a:t>
            </a:r>
            <a:r>
              <a:rPr lang="en-US" sz="2400" dirty="0" smtClean="0"/>
              <a:t> HBP1 inhibits MYCN TF activity</a:t>
            </a:r>
          </a:p>
          <a:p>
            <a:pPr algn="ctr"/>
            <a:r>
              <a:rPr lang="en-US" sz="2400" dirty="0" smtClean="0"/>
              <a:t>2A: HBP1-MYCN binding          2B: MYCN target gene expression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0198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SIGNIFICANCE: </a:t>
            </a:r>
            <a:r>
              <a:rPr lang="en-US" sz="2400" dirty="0" smtClean="0"/>
              <a:t>Establish mechanism of NB regression,</a:t>
            </a:r>
          </a:p>
          <a:p>
            <a:pPr algn="ctr"/>
            <a:r>
              <a:rPr lang="en-US" sz="2400" dirty="0" smtClean="0"/>
              <a:t>clinical application of HBP1 induction</a:t>
            </a:r>
            <a:endParaRPr lang="en-US" sz="24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Some forms of NB spontaneously regress – mechanism unknown</a:t>
            </a:r>
          </a:p>
          <a:p>
            <a:r>
              <a:rPr lang="en-US" sz="2000" dirty="0" smtClean="0"/>
              <a:t>Forms that don’t regress are difficult to treat – possible to induce regression?</a:t>
            </a:r>
          </a:p>
          <a:p>
            <a:r>
              <a:rPr lang="en-US" sz="2000" dirty="0" smtClean="0"/>
              <a:t>HBP1 is selectively expressed in regressing NB</a:t>
            </a:r>
          </a:p>
          <a:p>
            <a:r>
              <a:rPr lang="en-US" sz="2000" dirty="0" smtClean="0"/>
              <a:t>HBP1 acts in part through </a:t>
            </a:r>
            <a:r>
              <a:rPr lang="en-US" sz="2000" dirty="0" err="1" smtClean="0"/>
              <a:t>Myc</a:t>
            </a:r>
            <a:r>
              <a:rPr lang="en-US" sz="2000" dirty="0" smtClean="0"/>
              <a:t> TFs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24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54" y="1565365"/>
            <a:ext cx="4114800" cy="205739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PRELIM COMMITTEE</a:t>
            </a:r>
          </a:p>
          <a:p>
            <a:pPr marL="0" indent="0">
              <a:buNone/>
            </a:pPr>
            <a:r>
              <a:rPr lang="en-US" sz="2400" dirty="0" smtClean="0"/>
              <a:t>Sue Cohn</a:t>
            </a:r>
          </a:p>
          <a:p>
            <a:pPr marL="0" indent="0">
              <a:buNone/>
            </a:pPr>
            <a:r>
              <a:rPr lang="en-US" sz="2400" dirty="0" smtClean="0"/>
              <a:t>Mark </a:t>
            </a:r>
            <a:r>
              <a:rPr lang="en-US" sz="2400" dirty="0" err="1" smtClean="0"/>
              <a:t>Lingen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Kay Macleod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09131" y="1565365"/>
            <a:ext cx="4114800" cy="277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/>
              <a:t>CCB STUDENTS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err="1" smtClean="0"/>
              <a:t>Ayelet</a:t>
            </a:r>
            <a:r>
              <a:rPr lang="en-US" sz="2400" dirty="0" smtClean="0"/>
              <a:t> Sivan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Alan Chang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err="1" smtClean="0"/>
              <a:t>Keston</a:t>
            </a:r>
            <a:r>
              <a:rPr lang="en-US" sz="2400" dirty="0" smtClean="0"/>
              <a:t> Aquino-Michaels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Daniel </a:t>
            </a:r>
            <a:r>
              <a:rPr lang="en-US" sz="2400" dirty="0" err="1" smtClean="0"/>
              <a:t>Rabe</a:t>
            </a:r>
            <a:endParaRPr lang="en-US" sz="2400" dirty="0" smtClean="0"/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Robin Zhang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29546"/>
            <a:ext cx="41148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/>
              <a:t>PROFESSORS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Vicky Prince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Matthew Brady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Rich Jones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4534891"/>
            <a:ext cx="4114800" cy="570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/>
              <a:t>JONES LAB GROUP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5787478"/>
            <a:ext cx="2799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Thank you!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657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4295775" cy="159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Myc</a:t>
            </a:r>
            <a:r>
              <a:rPr lang="en-US" b="1" dirty="0" smtClean="0"/>
              <a:t> family TFs promote proliferation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066800"/>
            <a:ext cx="4876800" cy="24139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Required for G1/S phase cell cycle </a:t>
            </a:r>
            <a:r>
              <a:rPr lang="en-US" sz="2800" dirty="0" smtClean="0"/>
              <a:t>progression</a:t>
            </a:r>
            <a:r>
              <a:rPr lang="en-US" sz="2800" baseline="30000" dirty="0" smtClean="0"/>
              <a:t>1</a:t>
            </a:r>
            <a:endParaRPr lang="en-US" sz="2800" dirty="0" smtClean="0"/>
          </a:p>
          <a:p>
            <a:r>
              <a:rPr lang="en-US" sz="2800" dirty="0" err="1" smtClean="0"/>
              <a:t>Downregulation</a:t>
            </a:r>
            <a:r>
              <a:rPr lang="en-US" sz="2800" dirty="0" smtClean="0"/>
              <a:t> of </a:t>
            </a:r>
            <a:r>
              <a:rPr lang="en-US" sz="2800" dirty="0" err="1" smtClean="0"/>
              <a:t>myc</a:t>
            </a:r>
            <a:r>
              <a:rPr lang="en-US" sz="2800" dirty="0" smtClean="0"/>
              <a:t> family members accompanies terminal </a:t>
            </a:r>
            <a:r>
              <a:rPr lang="en-US" sz="2800" dirty="0" smtClean="0"/>
              <a:t>differentiation</a:t>
            </a:r>
            <a:r>
              <a:rPr lang="en-US" sz="2800" baseline="30000" dirty="0" smtClean="0"/>
              <a:t>1</a:t>
            </a:r>
            <a:endParaRPr lang="en-US" sz="2800" dirty="0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73" y="3581400"/>
            <a:ext cx="5365750" cy="295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10400" y="6532278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 smtClean="0"/>
              <a:t>1</a:t>
            </a:r>
            <a:r>
              <a:rPr lang="en-US" sz="1400" i="1" dirty="0" smtClean="0"/>
              <a:t>Westermark</a:t>
            </a:r>
            <a:r>
              <a:rPr lang="en-US" sz="1400" i="1" dirty="0" smtClean="0"/>
              <a:t> </a:t>
            </a:r>
            <a:r>
              <a:rPr lang="en-US" sz="1400" i="1" dirty="0" smtClean="0"/>
              <a:t>et al., </a:t>
            </a:r>
            <a:r>
              <a:rPr lang="en-US" sz="1400" i="1" dirty="0" smtClean="0"/>
              <a:t>2011</a:t>
            </a:r>
            <a:endParaRPr lang="en-US" sz="1400" i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my\Desktop\Prelim\figs\figure1_prelim_Page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8" b="56410"/>
          <a:stretch/>
        </p:blipFill>
        <p:spPr bwMode="auto">
          <a:xfrm>
            <a:off x="737836" y="1774209"/>
            <a:ext cx="7415564" cy="186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c-</a:t>
            </a:r>
            <a:r>
              <a:rPr lang="en-US" b="1" dirty="0" err="1" smtClean="0"/>
              <a:t>myc</a:t>
            </a:r>
            <a:r>
              <a:rPr lang="en-US" b="1" dirty="0" smtClean="0"/>
              <a:t> and MYCN have highly similar biochemical properties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3703638"/>
            <a:ext cx="4040188" cy="639762"/>
          </a:xfrm>
        </p:spPr>
        <p:txBody>
          <a:bodyPr/>
          <a:lstStyle/>
          <a:p>
            <a:r>
              <a:rPr lang="en-US" u="sng" dirty="0" smtClean="0"/>
              <a:t>Similarities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9720" y="4419600"/>
            <a:ext cx="4040188" cy="2244725"/>
          </a:xfrm>
        </p:spPr>
        <p:txBody>
          <a:bodyPr/>
          <a:lstStyle/>
          <a:p>
            <a:r>
              <a:rPr lang="en-US" dirty="0" smtClean="0"/>
              <a:t>Domain </a:t>
            </a:r>
            <a:r>
              <a:rPr lang="en-US" dirty="0" smtClean="0"/>
              <a:t>structure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Protein binding </a:t>
            </a:r>
            <a:r>
              <a:rPr lang="en-US" dirty="0" smtClean="0"/>
              <a:t>partners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TF </a:t>
            </a:r>
            <a:r>
              <a:rPr lang="en-US" dirty="0" smtClean="0"/>
              <a:t>activity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DNA binding sites</a:t>
            </a:r>
          </a:p>
          <a:p>
            <a:pPr lvl="1"/>
            <a:r>
              <a:rPr lang="en-US" dirty="0" smtClean="0"/>
              <a:t>Target genes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24400" y="3703638"/>
            <a:ext cx="4041775" cy="639762"/>
          </a:xfrm>
        </p:spPr>
        <p:txBody>
          <a:bodyPr/>
          <a:lstStyle/>
          <a:p>
            <a:r>
              <a:rPr lang="en-US" u="sng" dirty="0" smtClean="0"/>
              <a:t>Differences</a:t>
            </a:r>
            <a:endParaRPr lang="en-US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73625" y="4419600"/>
            <a:ext cx="4041775" cy="2016125"/>
          </a:xfrm>
        </p:spPr>
        <p:txBody>
          <a:bodyPr/>
          <a:lstStyle/>
          <a:p>
            <a:r>
              <a:rPr lang="en-US" dirty="0" smtClean="0"/>
              <a:t>Location of </a:t>
            </a:r>
            <a:r>
              <a:rPr lang="en-US" dirty="0" smtClean="0"/>
              <a:t>expression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c-</a:t>
            </a:r>
            <a:r>
              <a:rPr lang="en-US" dirty="0" err="1" smtClean="0"/>
              <a:t>myc</a:t>
            </a:r>
            <a:r>
              <a:rPr lang="en-US" dirty="0" smtClean="0"/>
              <a:t>: all proliferating adult cell types</a:t>
            </a:r>
          </a:p>
          <a:p>
            <a:pPr lvl="1"/>
            <a:r>
              <a:rPr lang="en-US" dirty="0" smtClean="0"/>
              <a:t>MYCN: some embryonic cell types (incl. SNs)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6532278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 smtClean="0"/>
              <a:t>1</a:t>
            </a:r>
            <a:r>
              <a:rPr lang="en-US" sz="1400" i="1" dirty="0" smtClean="0"/>
              <a:t>Westermark</a:t>
            </a:r>
            <a:r>
              <a:rPr lang="en-US" sz="1400" i="1" dirty="0" smtClean="0"/>
              <a:t> </a:t>
            </a:r>
            <a:r>
              <a:rPr lang="en-US" sz="1400" i="1" dirty="0" smtClean="0"/>
              <a:t>et al., </a:t>
            </a:r>
            <a:r>
              <a:rPr lang="en-US" sz="1400" i="1" dirty="0" smtClean="0"/>
              <a:t>2011</a:t>
            </a:r>
            <a:endParaRPr lang="en-US" sz="1400" i="1" baseline="30000" dirty="0"/>
          </a:p>
        </p:txBody>
      </p:sp>
    </p:spTree>
    <p:extLst>
      <p:ext uri="{BB962C8B-B14F-4D97-AF65-F5344CB8AC3E}">
        <p14:creationId xmlns:p14="http://schemas.microsoft.com/office/powerpoint/2010/main" val="18432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Favorable NB has very high rates of spontaneous regression and differentiation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9955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10-100x </a:t>
            </a:r>
            <a:r>
              <a:rPr lang="en-US" sz="2800" dirty="0"/>
              <a:t>more </a:t>
            </a:r>
            <a:r>
              <a:rPr lang="en-US" sz="2800" dirty="0" smtClean="0"/>
              <a:t>frequent than any other cancer</a:t>
            </a:r>
            <a:r>
              <a:rPr lang="en-US" sz="2800" baseline="30000" dirty="0" smtClean="0"/>
              <a:t>1</a:t>
            </a:r>
            <a:endParaRPr lang="en-US" sz="2800" dirty="0"/>
          </a:p>
          <a:p>
            <a:r>
              <a:rPr lang="en-US" sz="2800" dirty="0" smtClean="0"/>
              <a:t>Typically in a subset of patients &lt; 18 </a:t>
            </a:r>
            <a:r>
              <a:rPr lang="en-US" sz="2800" dirty="0" err="1" smtClean="0"/>
              <a:t>mo</a:t>
            </a:r>
            <a:endParaRPr lang="en-US" sz="2800" dirty="0" smtClean="0"/>
          </a:p>
          <a:p>
            <a:pPr lvl="1"/>
            <a:r>
              <a:rPr lang="en-US" sz="2400" dirty="0" smtClean="0"/>
              <a:t>Both localized and disseminated (stage 4S) tumors</a:t>
            </a:r>
            <a:r>
              <a:rPr lang="en-US" sz="2400" baseline="30000" dirty="0"/>
              <a:t>2</a:t>
            </a:r>
            <a:endParaRPr lang="en-US" sz="2400" baseline="30000" dirty="0" smtClean="0"/>
          </a:p>
          <a:p>
            <a:pPr lvl="1"/>
            <a:r>
              <a:rPr lang="en-US" sz="2400" dirty="0" smtClean="0"/>
              <a:t>Favorable biology</a:t>
            </a:r>
          </a:p>
          <a:p>
            <a:pPr lvl="1"/>
            <a:r>
              <a:rPr lang="en-US" sz="2400" dirty="0" smtClean="0"/>
              <a:t>30-95% regress or mature w observation alone</a:t>
            </a:r>
            <a:r>
              <a:rPr lang="en-US" sz="2400" baseline="30000" dirty="0"/>
              <a:t>3</a:t>
            </a:r>
            <a:endParaRPr lang="en-US" sz="2400" baseline="30000" dirty="0" smtClean="0"/>
          </a:p>
          <a:p>
            <a:r>
              <a:rPr lang="en-US" sz="2800" dirty="0" smtClean="0"/>
              <a:t>Possible mechanism: reactivation </a:t>
            </a:r>
            <a:r>
              <a:rPr lang="en-US" sz="2800" dirty="0"/>
              <a:t>of </a:t>
            </a:r>
            <a:r>
              <a:rPr lang="en-US" sz="2800" dirty="0" smtClean="0"/>
              <a:t>SN differentiation pathways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34760" y="6550223"/>
            <a:ext cx="5900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1</a:t>
            </a:r>
            <a:r>
              <a:rPr lang="en-US" sz="1400" dirty="0" smtClean="0"/>
              <a:t>Pritchard</a:t>
            </a:r>
            <a:r>
              <a:rPr lang="en-US" sz="1400" baseline="30000" dirty="0" smtClean="0"/>
              <a:t> </a:t>
            </a:r>
            <a:r>
              <a:rPr lang="en-US" sz="1400" dirty="0" smtClean="0"/>
              <a:t>and Hickman, 1994      </a:t>
            </a:r>
            <a:r>
              <a:rPr lang="en-US" sz="1400" baseline="30000" dirty="0"/>
              <a:t>2</a:t>
            </a:r>
            <a:r>
              <a:rPr lang="en-US" sz="1400" dirty="0" smtClean="0"/>
              <a:t>Iwanaka et al., 2005      </a:t>
            </a:r>
            <a:r>
              <a:rPr lang="en-US" sz="1400" baseline="30000" dirty="0"/>
              <a:t>3</a:t>
            </a:r>
            <a:r>
              <a:rPr lang="en-US" sz="1400" dirty="0" smtClean="0"/>
              <a:t>Nishihira et al., 2000</a:t>
            </a:r>
            <a:endParaRPr lang="en-US" sz="1400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3704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QUESTION: What mechanism drives tumor regression? Which genes/proteins are important?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45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genes/proteins contribute to NB regression?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51037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microarray studies to find genes differentially expressed in favorable and unfavorable NB subtypes</a:t>
            </a:r>
          </a:p>
          <a:p>
            <a:pPr lvl="1"/>
            <a:r>
              <a:rPr lang="en-US" dirty="0" err="1" smtClean="0"/>
              <a:t>Benard</a:t>
            </a:r>
            <a:r>
              <a:rPr lang="en-US" dirty="0" smtClean="0"/>
              <a:t> et al., 2008: Stage 4 v 4S: 29 tumors, 3 actively regressing</a:t>
            </a:r>
          </a:p>
          <a:p>
            <a:pPr lvl="1"/>
            <a:r>
              <a:rPr lang="en-US" dirty="0" err="1" smtClean="0"/>
              <a:t>Hiyama</a:t>
            </a:r>
            <a:r>
              <a:rPr lang="en-US" dirty="0" smtClean="0"/>
              <a:t> et al., 2004: Favorable biomarkers v unfavorable biomarkers: 20 tumors, 4 actively regressing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2654</Words>
  <Application>Microsoft Office PowerPoint</Application>
  <PresentationFormat>On-screen Show (4:3)</PresentationFormat>
  <Paragraphs>467</Paragraphs>
  <Slides>53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HBP1 promotes neuroblastoma differentiation by inhibiting MYCN transcription factor activity </vt:lpstr>
      <vt:lpstr>Neuroblastoma (NB) is a cancer of the developing nervous system</vt:lpstr>
      <vt:lpstr>NB is a disorder of sympathetic nervous system development</vt:lpstr>
      <vt:lpstr>What distinguishes low- and high-risk NB?</vt:lpstr>
      <vt:lpstr>Myc TFs are important in NB pathogenesis</vt:lpstr>
      <vt:lpstr>Myc family TFs promote proliferation</vt:lpstr>
      <vt:lpstr>c-myc and MYCN have highly similar biochemical properties</vt:lpstr>
      <vt:lpstr>Favorable NB has very high rates of spontaneous regression and differentiation</vt:lpstr>
      <vt:lpstr>What genes/proteins contribute to NB regression?</vt:lpstr>
      <vt:lpstr>HBP1 is upregulated in regressing NB</vt:lpstr>
      <vt:lpstr>HBP1 is a TF that regulates cell cycle progression</vt:lpstr>
      <vt:lpstr>HBP1 plays a role in differentiation</vt:lpstr>
      <vt:lpstr>HBP1 inhibits Myc family gene expression and c-myc TF activity</vt:lpstr>
      <vt:lpstr>I hypothesize that HBP1 can also bind MYCN and inhibit MYCN TF activity</vt:lpstr>
      <vt:lpstr>HYPOTHESIS</vt:lpstr>
      <vt:lpstr>Specific aims</vt:lpstr>
      <vt:lpstr>Contribution of this study</vt:lpstr>
      <vt:lpstr>Significance and Innovation</vt:lpstr>
      <vt:lpstr>EXPERIMENTAL DESIGN</vt:lpstr>
      <vt:lpstr>Experimental Design</vt:lpstr>
      <vt:lpstr>AIM 1</vt:lpstr>
      <vt:lpstr>Aim 1A: Does HBP1 promote terminal differentiation in NB cell lines?</vt:lpstr>
      <vt:lpstr>Experiment 1A.1: Is HBP1 overexp sufficient to induce differentiation of NB cell lines?</vt:lpstr>
      <vt:lpstr>Experiment 1A.2: How does HBP1 overexpression/knockdown affect NB sensitivity to differentiation by RA and TPA?</vt:lpstr>
      <vt:lpstr>1A.2: Expected results*</vt:lpstr>
      <vt:lpstr>1A.2: Expected results*</vt:lpstr>
      <vt:lpstr>1A.2: Expected results*</vt:lpstr>
      <vt:lpstr>1A.2: Expected results*</vt:lpstr>
      <vt:lpstr>1A.2: Expected results*</vt:lpstr>
      <vt:lpstr>1A.2: Expected results*</vt:lpstr>
      <vt:lpstr>1A.2: Expected results*</vt:lpstr>
      <vt:lpstr>1A.2: Expected results*</vt:lpstr>
      <vt:lpstr>Aim 1B: Does HBP1 overexpression promote differentiation of SNs and promote NB regression in zebrafish? </vt:lpstr>
      <vt:lpstr>Aim 1B prep</vt:lpstr>
      <vt:lpstr>Prep step 1B.a: engineer Tol2 plasmids</vt:lpstr>
      <vt:lpstr>Prep step 1B.a: engineer Tol2 plasmids</vt:lpstr>
      <vt:lpstr>Prep step 1B.a: engineer Tol2 plasmids</vt:lpstr>
      <vt:lpstr>Prep step 1B.a: engineer Tol2 plasmids</vt:lpstr>
      <vt:lpstr>Prep step 1B.a: engineer Tol2 plasmids</vt:lpstr>
      <vt:lpstr>Prep step 1B.b: Establish transgenic fish</vt:lpstr>
      <vt:lpstr>Prep step 1B.b: Establish transgenic fish</vt:lpstr>
      <vt:lpstr>Prep step 1B.b: Establish transgenic fish</vt:lpstr>
      <vt:lpstr>Prep step 1B.b: Establish transgenic fish</vt:lpstr>
      <vt:lpstr>Prep step 1B.b: Establish transgenic fish</vt:lpstr>
      <vt:lpstr>Experiment 1B.1: How is SN population size and differentiation rate affected by HBP1 overexpression?</vt:lpstr>
      <vt:lpstr>Experiment 1B.2: Does HBP1 overexpression induce NB regression in zebrafish?</vt:lpstr>
      <vt:lpstr>AIM 2</vt:lpstr>
      <vt:lpstr>Aim 2A: Does HBP1 interact with MYCN protein?</vt:lpstr>
      <vt:lpstr>Aim 2B: Does HBP1 inhibit MYCN-induced transcription?</vt:lpstr>
      <vt:lpstr>Experiment 2B.1: Does HBP1 inhibit MYCN binding to DNA?</vt:lpstr>
      <vt:lpstr>Experiment 2B.2: Does HBP1 affect mRNA levels of MYCN target genes?</vt:lpstr>
      <vt:lpstr>Summary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</dc:creator>
  <cp:lastModifiedBy>Amy</cp:lastModifiedBy>
  <cp:revision>170</cp:revision>
  <dcterms:created xsi:type="dcterms:W3CDTF">2012-09-11T21:15:38Z</dcterms:created>
  <dcterms:modified xsi:type="dcterms:W3CDTF">2012-09-20T17:58:39Z</dcterms:modified>
</cp:coreProperties>
</file>