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67" r:id="rId2"/>
    <p:sldId id="257" r:id="rId3"/>
    <p:sldId id="258" r:id="rId4"/>
    <p:sldId id="259" r:id="rId5"/>
    <p:sldId id="263" r:id="rId6"/>
    <p:sldId id="262" r:id="rId7"/>
    <p:sldId id="331" r:id="rId8"/>
    <p:sldId id="261" r:id="rId9"/>
    <p:sldId id="264" r:id="rId10"/>
    <p:sldId id="265" r:id="rId11"/>
    <p:sldId id="266" r:id="rId12"/>
    <p:sldId id="268" r:id="rId13"/>
    <p:sldId id="269" r:id="rId14"/>
    <p:sldId id="313" r:id="rId15"/>
    <p:sldId id="271" r:id="rId16"/>
    <p:sldId id="272" r:id="rId17"/>
    <p:sldId id="273" r:id="rId18"/>
    <p:sldId id="274" r:id="rId19"/>
    <p:sldId id="275" r:id="rId20"/>
    <p:sldId id="276" r:id="rId21"/>
    <p:sldId id="278" r:id="rId22"/>
    <p:sldId id="280" r:id="rId23"/>
    <p:sldId id="281" r:id="rId24"/>
    <p:sldId id="282" r:id="rId25"/>
    <p:sldId id="283" r:id="rId26"/>
    <p:sldId id="284" r:id="rId27"/>
    <p:sldId id="285" r:id="rId28"/>
    <p:sldId id="286" r:id="rId29"/>
    <p:sldId id="288" r:id="rId30"/>
    <p:sldId id="290" r:id="rId31"/>
    <p:sldId id="291" r:id="rId32"/>
    <p:sldId id="292" r:id="rId33"/>
    <p:sldId id="294" r:id="rId34"/>
    <p:sldId id="295" r:id="rId35"/>
    <p:sldId id="296" r:id="rId36"/>
    <p:sldId id="319" r:id="rId37"/>
    <p:sldId id="320" r:id="rId38"/>
    <p:sldId id="321" r:id="rId39"/>
    <p:sldId id="322" r:id="rId40"/>
    <p:sldId id="323" r:id="rId41"/>
    <p:sldId id="324" r:id="rId42"/>
    <p:sldId id="325" r:id="rId43"/>
    <p:sldId id="326" r:id="rId44"/>
    <p:sldId id="327" r:id="rId45"/>
    <p:sldId id="328" r:id="rId46"/>
    <p:sldId id="329" r:id="rId47"/>
    <p:sldId id="330" r:id="rId48"/>
    <p:sldId id="314" r:id="rId49"/>
    <p:sldId id="316" r:id="rId50"/>
    <p:sldId id="317" r:id="rId51"/>
    <p:sldId id="318" r:id="rId52"/>
    <p:sldId id="312"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F4A81F5-4778-405F-8EBD-C2971228FF4F}">
          <p14:sldIdLst>
            <p14:sldId id="267"/>
            <p14:sldId id="257"/>
            <p14:sldId id="258"/>
            <p14:sldId id="259"/>
            <p14:sldId id="263"/>
            <p14:sldId id="262"/>
            <p14:sldId id="331"/>
            <p14:sldId id="261"/>
            <p14:sldId id="264"/>
            <p14:sldId id="265"/>
            <p14:sldId id="266"/>
            <p14:sldId id="268"/>
            <p14:sldId id="269"/>
          </p14:sldIdLst>
        </p14:section>
        <p14:section name="Aim 1" id="{CE7EB5E6-1F84-41D2-9A88-C7C957EB7480}">
          <p14:sldIdLst>
            <p14:sldId id="313"/>
            <p14:sldId id="271"/>
            <p14:sldId id="272"/>
            <p14:sldId id="273"/>
            <p14:sldId id="274"/>
            <p14:sldId id="275"/>
            <p14:sldId id="276"/>
            <p14:sldId id="278"/>
            <p14:sldId id="280"/>
            <p14:sldId id="281"/>
            <p14:sldId id="282"/>
          </p14:sldIdLst>
        </p14:section>
        <p14:section name="Aim 2" id="{73A8588B-062C-40CF-8227-CD76E3AAD696}">
          <p14:sldIdLst>
            <p14:sldId id="283"/>
            <p14:sldId id="284"/>
            <p14:sldId id="285"/>
            <p14:sldId id="286"/>
            <p14:sldId id="288"/>
            <p14:sldId id="290"/>
            <p14:sldId id="291"/>
            <p14:sldId id="292"/>
            <p14:sldId id="294"/>
            <p14:sldId id="295"/>
            <p14:sldId id="296"/>
          </p14:sldIdLst>
        </p14:section>
        <p14:section name="Aim 3" id="{BAE9D04B-B596-4765-BC20-5F6232D9E953}">
          <p14:sldIdLst>
            <p14:sldId id="319"/>
            <p14:sldId id="320"/>
            <p14:sldId id="321"/>
            <p14:sldId id="322"/>
            <p14:sldId id="323"/>
            <p14:sldId id="324"/>
            <p14:sldId id="325"/>
            <p14:sldId id="326"/>
            <p14:sldId id="327"/>
            <p14:sldId id="328"/>
            <p14:sldId id="329"/>
            <p14:sldId id="330"/>
          </p14:sldIdLst>
        </p14:section>
        <p14:section name="Conclusions" id="{28A059EB-CFA2-43A6-A075-AD294E62D982}">
          <p14:sldIdLst>
            <p14:sldId id="314"/>
            <p14:sldId id="316"/>
            <p14:sldId id="317"/>
            <p14:sldId id="318"/>
            <p14:sldId id="31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995" autoAdjust="0"/>
  </p:normalViewPr>
  <p:slideViewPr>
    <p:cSldViewPr>
      <p:cViewPr varScale="1">
        <p:scale>
          <a:sx n="88" d="100"/>
          <a:sy n="88" d="100"/>
        </p:scale>
        <p:origin x="-96" y="-372"/>
      </p:cViewPr>
      <p:guideLst>
        <p:guide orient="horz" pos="2160"/>
        <p:guide pos="2880"/>
      </p:guideLst>
    </p:cSldViewPr>
  </p:slideViewPr>
  <p:notesTextViewPr>
    <p:cViewPr>
      <p:scale>
        <a:sx n="1" d="1"/>
        <a:sy n="1" d="1"/>
      </p:scale>
      <p:origin x="0" y="906"/>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0B8687-5FE9-47B3-A76A-6F8D4A617313}" type="datetimeFigureOut">
              <a:rPr lang="en-US" smtClean="0"/>
              <a:t>11/7/2013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7694B3-0B65-443F-B9CB-9AE6B58FEF64}" type="slidenum">
              <a:rPr lang="en-US" smtClean="0"/>
              <a:t>‹#›</a:t>
            </a:fld>
            <a:endParaRPr lang="en-US"/>
          </a:p>
        </p:txBody>
      </p:sp>
    </p:spTree>
    <p:extLst>
      <p:ext uri="{BB962C8B-B14F-4D97-AF65-F5344CB8AC3E}">
        <p14:creationId xmlns:p14="http://schemas.microsoft.com/office/powerpoint/2010/main" val="29019966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lab is particularly interested in Blimp1, a factor we’ve shown is an</a:t>
            </a:r>
            <a:r>
              <a:rPr lang="en-US" baseline="0" dirty="0" smtClean="0"/>
              <a:t> important modulator of radiogenic cancer risk.</a:t>
            </a:r>
          </a:p>
          <a:p>
            <a:endParaRPr lang="en-US" baseline="0" dirty="0" smtClean="0"/>
          </a:p>
          <a:p>
            <a:r>
              <a:rPr lang="en-US" baseline="0" dirty="0" smtClean="0"/>
              <a:t>My project involves following up on this story and determining how Blimp1 modulates radiogenic cancer risk</a:t>
            </a:r>
            <a:endParaRPr lang="en-US" dirty="0"/>
          </a:p>
        </p:txBody>
      </p:sp>
      <p:sp>
        <p:nvSpPr>
          <p:cNvPr id="4" name="Slide Number Placeholder 3"/>
          <p:cNvSpPr>
            <a:spLocks noGrp="1"/>
          </p:cNvSpPr>
          <p:nvPr>
            <p:ph type="sldNum" sz="quarter" idx="10"/>
          </p:nvPr>
        </p:nvSpPr>
        <p:spPr/>
        <p:txBody>
          <a:bodyPr/>
          <a:lstStyle/>
          <a:p>
            <a:fld id="{F07694B3-0B65-443F-B9CB-9AE6B58FEF64}" type="slidenum">
              <a:rPr lang="en-US" smtClean="0"/>
              <a:t>1</a:t>
            </a:fld>
            <a:endParaRPr lang="en-US"/>
          </a:p>
        </p:txBody>
      </p:sp>
    </p:spTree>
    <p:extLst>
      <p:ext uri="{BB962C8B-B14F-4D97-AF65-F5344CB8AC3E}">
        <p14:creationId xmlns:p14="http://schemas.microsoft.com/office/powerpoint/2010/main" val="6639531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a:t>
            </a:r>
            <a:r>
              <a:rPr lang="en-US" dirty="0" err="1" smtClean="0"/>
              <a:t>shrna</a:t>
            </a:r>
            <a:r>
              <a:rPr lang="en-US" dirty="0" smtClean="0"/>
              <a:t> doesn’t work, there is a dominant negative mutant</a:t>
            </a:r>
            <a:r>
              <a:rPr lang="en-US" baseline="0" dirty="0" smtClean="0"/>
              <a:t> of Blimp1 available that we could transduce instead</a:t>
            </a:r>
            <a:endParaRPr lang="en-US" dirty="0"/>
          </a:p>
        </p:txBody>
      </p:sp>
      <p:sp>
        <p:nvSpPr>
          <p:cNvPr id="4" name="Slide Number Placeholder 3"/>
          <p:cNvSpPr>
            <a:spLocks noGrp="1"/>
          </p:cNvSpPr>
          <p:nvPr>
            <p:ph type="sldNum" sz="quarter" idx="10"/>
          </p:nvPr>
        </p:nvSpPr>
        <p:spPr/>
        <p:txBody>
          <a:bodyPr/>
          <a:lstStyle/>
          <a:p>
            <a:fld id="{F07694B3-0B65-443F-B9CB-9AE6B58FEF64}" type="slidenum">
              <a:rPr lang="en-US" smtClean="0"/>
              <a:t>39</a:t>
            </a:fld>
            <a:endParaRPr lang="en-US"/>
          </a:p>
        </p:txBody>
      </p:sp>
    </p:spTree>
    <p:extLst>
      <p:ext uri="{BB962C8B-B14F-4D97-AF65-F5344CB8AC3E}">
        <p14:creationId xmlns:p14="http://schemas.microsoft.com/office/powerpoint/2010/main" val="40928305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Genotype</a:t>
            </a:r>
            <a:r>
              <a:rPr lang="en-US" baseline="0" dirty="0" smtClean="0"/>
              <a:t> specific penetrance of radiogenic cancer</a:t>
            </a:r>
          </a:p>
          <a:p>
            <a:endParaRPr lang="en-US" baseline="0" dirty="0" smtClean="0"/>
          </a:p>
          <a:p>
            <a:r>
              <a:rPr lang="en-US" baseline="0" dirty="0" smtClean="0"/>
              <a:t>Risk haplotype is extremely common, and the cancer phenotype is highly penetrant, but only in the context of radiation exposure</a:t>
            </a:r>
            <a:endParaRPr lang="en-US" dirty="0"/>
          </a:p>
        </p:txBody>
      </p:sp>
      <p:sp>
        <p:nvSpPr>
          <p:cNvPr id="4" name="Slide Number Placeholder 3"/>
          <p:cNvSpPr>
            <a:spLocks noGrp="1"/>
          </p:cNvSpPr>
          <p:nvPr>
            <p:ph type="sldNum" sz="quarter" idx="10"/>
          </p:nvPr>
        </p:nvSpPr>
        <p:spPr/>
        <p:txBody>
          <a:bodyPr/>
          <a:lstStyle/>
          <a:p>
            <a:fld id="{F07694B3-0B65-443F-B9CB-9AE6B58FEF64}" type="slidenum">
              <a:rPr lang="en-US" smtClean="0"/>
              <a:t>3</a:t>
            </a:fld>
            <a:endParaRPr lang="en-US"/>
          </a:p>
        </p:txBody>
      </p:sp>
    </p:spTree>
    <p:extLst>
      <p:ext uri="{BB962C8B-B14F-4D97-AF65-F5344CB8AC3E}">
        <p14:creationId xmlns:p14="http://schemas.microsoft.com/office/powerpoint/2010/main" val="23420567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Orient to the data – pink</a:t>
            </a:r>
            <a:r>
              <a:rPr lang="en-US" baseline="0" dirty="0" smtClean="0"/>
              <a:t> is protective, blue is risk</a:t>
            </a:r>
          </a:p>
          <a:p>
            <a:endParaRPr lang="en-US" baseline="0" dirty="0" smtClean="0"/>
          </a:p>
          <a:p>
            <a:r>
              <a:rPr lang="en-US" baseline="0" dirty="0" smtClean="0"/>
              <a:t>Basal blimp1 expression levels are higher in the protective haplotype</a:t>
            </a:r>
            <a:endParaRPr lang="en-US" dirty="0" smtClean="0"/>
          </a:p>
          <a:p>
            <a:endParaRPr lang="en-US" dirty="0" smtClean="0"/>
          </a:p>
          <a:p>
            <a:r>
              <a:rPr lang="en-US" dirty="0" smtClean="0"/>
              <a:t>Rapid and prolonged induction of Blimp1</a:t>
            </a:r>
            <a:r>
              <a:rPr lang="en-US" baseline="0" dirty="0" smtClean="0"/>
              <a:t> in protective haplotype but not risk haplotype</a:t>
            </a:r>
            <a:endParaRPr lang="en-US" dirty="0"/>
          </a:p>
        </p:txBody>
      </p:sp>
      <p:sp>
        <p:nvSpPr>
          <p:cNvPr id="4" name="Slide Number Placeholder 3"/>
          <p:cNvSpPr>
            <a:spLocks noGrp="1"/>
          </p:cNvSpPr>
          <p:nvPr>
            <p:ph type="sldNum" sz="quarter" idx="10"/>
          </p:nvPr>
        </p:nvSpPr>
        <p:spPr/>
        <p:txBody>
          <a:bodyPr/>
          <a:lstStyle/>
          <a:p>
            <a:fld id="{F07694B3-0B65-443F-B9CB-9AE6B58FEF64}" type="slidenum">
              <a:rPr lang="en-US" smtClean="0"/>
              <a:t>4</a:t>
            </a:fld>
            <a:endParaRPr lang="en-US"/>
          </a:p>
        </p:txBody>
      </p:sp>
    </p:spTree>
    <p:extLst>
      <p:ext uri="{BB962C8B-B14F-4D97-AF65-F5344CB8AC3E}">
        <p14:creationId xmlns:p14="http://schemas.microsoft.com/office/powerpoint/2010/main" val="24765219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purpose of my project is to understand the</a:t>
            </a:r>
            <a:r>
              <a:rPr lang="en-US" baseline="0" dirty="0" smtClean="0"/>
              <a:t> role of Blimp1 in radiation carcinogenesis, but radiation carcinogenesis is a complex thing</a:t>
            </a:r>
            <a:endParaRPr lang="en-US" dirty="0" smtClean="0"/>
          </a:p>
          <a:p>
            <a:endParaRPr lang="en-US" dirty="0" smtClean="0"/>
          </a:p>
          <a:p>
            <a:r>
              <a:rPr lang="en-US" dirty="0" smtClean="0"/>
              <a:t>In order to understand how something can modulate radiogenic cancer risk, we need to understand how radiation causes cancer</a:t>
            </a:r>
          </a:p>
          <a:p>
            <a:endParaRPr lang="en-US" dirty="0" smtClean="0"/>
          </a:p>
          <a:p>
            <a:r>
              <a:rPr lang="en-US" dirty="0" smtClean="0"/>
              <a:t>Radiation</a:t>
            </a:r>
            <a:r>
              <a:rPr lang="en-US" baseline="0" dirty="0" smtClean="0"/>
              <a:t> affects the entire tissue – in this case, the breast microenvironment. we have to consider effects on both the epithelium and the microenvironment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F07694B3-0B65-443F-B9CB-9AE6B58FEF64}" type="slidenum">
              <a:rPr lang="en-US" smtClean="0"/>
              <a:t>5</a:t>
            </a:fld>
            <a:endParaRPr lang="en-US"/>
          </a:p>
        </p:txBody>
      </p:sp>
    </p:spTree>
    <p:extLst>
      <p:ext uri="{BB962C8B-B14F-4D97-AF65-F5344CB8AC3E}">
        <p14:creationId xmlns:p14="http://schemas.microsoft.com/office/powerpoint/2010/main" val="12803513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Blimp1 is involved in a wide variety of processes, but the most relevant for our project are its roles in stress</a:t>
            </a:r>
            <a:r>
              <a:rPr lang="en-US" baseline="0" dirty="0" smtClean="0"/>
              <a:t> response</a:t>
            </a:r>
            <a:endParaRPr lang="en-US" dirty="0"/>
          </a:p>
        </p:txBody>
      </p:sp>
      <p:sp>
        <p:nvSpPr>
          <p:cNvPr id="4" name="Slide Number Placeholder 3"/>
          <p:cNvSpPr>
            <a:spLocks noGrp="1"/>
          </p:cNvSpPr>
          <p:nvPr>
            <p:ph type="sldNum" sz="quarter" idx="10"/>
          </p:nvPr>
        </p:nvSpPr>
        <p:spPr/>
        <p:txBody>
          <a:bodyPr/>
          <a:lstStyle/>
          <a:p>
            <a:fld id="{F07694B3-0B65-443F-B9CB-9AE6B58FEF64}" type="slidenum">
              <a:rPr lang="en-US" smtClean="0"/>
              <a:t>7</a:t>
            </a:fld>
            <a:endParaRPr lang="en-US"/>
          </a:p>
        </p:txBody>
      </p:sp>
    </p:spTree>
    <p:extLst>
      <p:ext uri="{BB962C8B-B14F-4D97-AF65-F5344CB8AC3E}">
        <p14:creationId xmlns:p14="http://schemas.microsoft.com/office/powerpoint/2010/main" val="42320636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Blimp1 activation in stress response is typically</a:t>
            </a:r>
            <a:r>
              <a:rPr lang="en-US" baseline="0" dirty="0" smtClean="0"/>
              <a:t> </a:t>
            </a:r>
            <a:r>
              <a:rPr lang="en-US" baseline="0" dirty="0" err="1" smtClean="0"/>
              <a:t>nfkb</a:t>
            </a:r>
            <a:r>
              <a:rPr lang="en-US" baseline="0" dirty="0" smtClean="0"/>
              <a:t> dependent</a:t>
            </a:r>
            <a:endParaRPr lang="en-US" dirty="0" smtClean="0"/>
          </a:p>
          <a:p>
            <a:endParaRPr lang="en-US" dirty="0" smtClean="0"/>
          </a:p>
          <a:p>
            <a:r>
              <a:rPr lang="en-US" dirty="0" smtClean="0"/>
              <a:t>Blue is protective</a:t>
            </a:r>
          </a:p>
          <a:p>
            <a:r>
              <a:rPr lang="en-US" dirty="0" smtClean="0"/>
              <a:t>Red</a:t>
            </a:r>
            <a:r>
              <a:rPr lang="en-US" baseline="0" dirty="0" smtClean="0"/>
              <a:t> is risk</a:t>
            </a:r>
          </a:p>
          <a:p>
            <a:endParaRPr lang="en-US" baseline="0" dirty="0" smtClean="0"/>
          </a:p>
          <a:p>
            <a:r>
              <a:rPr lang="en-US" baseline="0" dirty="0" smtClean="0"/>
              <a:t>As before, in the protective haplotype IR induces Blimp1</a:t>
            </a:r>
          </a:p>
          <a:p>
            <a:r>
              <a:rPr lang="en-US" baseline="0" dirty="0" smtClean="0"/>
              <a:t>However, </a:t>
            </a:r>
            <a:r>
              <a:rPr lang="en-US" baseline="0" dirty="0" err="1" smtClean="0"/>
              <a:t>nfkb</a:t>
            </a:r>
            <a:r>
              <a:rPr lang="en-US" baseline="0" dirty="0" smtClean="0"/>
              <a:t> inhibition abrogates Blimp1 induction</a:t>
            </a:r>
          </a:p>
          <a:p>
            <a:endParaRPr lang="en-US" baseline="0" dirty="0" smtClean="0"/>
          </a:p>
          <a:p>
            <a:r>
              <a:rPr lang="en-US" baseline="0" dirty="0" smtClean="0"/>
              <a:t>This is also interesting because </a:t>
            </a:r>
            <a:r>
              <a:rPr lang="en-US" baseline="0" dirty="0" err="1" smtClean="0"/>
              <a:t>nfkb</a:t>
            </a:r>
            <a:r>
              <a:rPr lang="en-US" baseline="0" dirty="0" smtClean="0"/>
              <a:t> is typically thought of as tumorigenic, but this suggests a role for it in inducing a tumor suppressor </a:t>
            </a:r>
            <a:endParaRPr lang="en-US" dirty="0" smtClean="0"/>
          </a:p>
        </p:txBody>
      </p:sp>
      <p:sp>
        <p:nvSpPr>
          <p:cNvPr id="4" name="Slide Number Placeholder 3"/>
          <p:cNvSpPr>
            <a:spLocks noGrp="1"/>
          </p:cNvSpPr>
          <p:nvPr>
            <p:ph type="sldNum" sz="quarter" idx="10"/>
          </p:nvPr>
        </p:nvSpPr>
        <p:spPr/>
        <p:txBody>
          <a:bodyPr/>
          <a:lstStyle/>
          <a:p>
            <a:fld id="{F07694B3-0B65-443F-B9CB-9AE6B58FEF64}" type="slidenum">
              <a:rPr lang="en-US" smtClean="0"/>
              <a:t>8</a:t>
            </a:fld>
            <a:endParaRPr lang="en-US"/>
          </a:p>
        </p:txBody>
      </p:sp>
    </p:spTree>
    <p:extLst>
      <p:ext uri="{BB962C8B-B14F-4D97-AF65-F5344CB8AC3E}">
        <p14:creationId xmlns:p14="http://schemas.microsoft.com/office/powerpoint/2010/main" val="29861432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Alternatively, blimp1 could act through the microenvironment</a:t>
            </a:r>
          </a:p>
          <a:p>
            <a:endParaRPr lang="en-US" dirty="0" smtClean="0"/>
          </a:p>
          <a:p>
            <a:r>
              <a:rPr lang="en-US" dirty="0" smtClean="0"/>
              <a:t>The</a:t>
            </a:r>
            <a:r>
              <a:rPr lang="en-US" baseline="0" dirty="0" smtClean="0"/>
              <a:t> main effect of IR on the </a:t>
            </a:r>
            <a:r>
              <a:rPr lang="en-US" baseline="0" dirty="0" err="1" smtClean="0"/>
              <a:t>microenv</a:t>
            </a:r>
            <a:r>
              <a:rPr lang="en-US" baseline="0" dirty="0" smtClean="0"/>
              <a:t> is induction of acute and chronic inflammation</a:t>
            </a:r>
          </a:p>
          <a:p>
            <a:endParaRPr lang="en-US" baseline="0" dirty="0" smtClean="0"/>
          </a:p>
          <a:p>
            <a:r>
              <a:rPr lang="en-US" baseline="0" dirty="0" smtClean="0"/>
              <a:t>Inflammation promotes cancer, largely because activated inflammatory cells secrete cytokines and growth factors that promote survival and proliferation of transformed cells, and potentially also because they induce oxidative stress that increases mutation risk</a:t>
            </a:r>
            <a:endParaRPr lang="en-US" dirty="0"/>
          </a:p>
        </p:txBody>
      </p:sp>
      <p:sp>
        <p:nvSpPr>
          <p:cNvPr id="4" name="Slide Number Placeholder 3"/>
          <p:cNvSpPr>
            <a:spLocks noGrp="1"/>
          </p:cNvSpPr>
          <p:nvPr>
            <p:ph type="sldNum" sz="quarter" idx="10"/>
          </p:nvPr>
        </p:nvSpPr>
        <p:spPr/>
        <p:txBody>
          <a:bodyPr/>
          <a:lstStyle/>
          <a:p>
            <a:fld id="{F07694B3-0B65-443F-B9CB-9AE6B58FEF64}" type="slidenum">
              <a:rPr lang="en-US" smtClean="0"/>
              <a:t>10</a:t>
            </a:fld>
            <a:endParaRPr lang="en-US"/>
          </a:p>
        </p:txBody>
      </p:sp>
    </p:spTree>
    <p:extLst>
      <p:ext uri="{BB962C8B-B14F-4D97-AF65-F5344CB8AC3E}">
        <p14:creationId xmlns:p14="http://schemas.microsoft.com/office/powerpoint/2010/main" val="31693858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interesting because blimp1 is a known regulator of inflammation</a:t>
            </a:r>
          </a:p>
          <a:p>
            <a:endParaRPr lang="en-US" dirty="0" smtClean="0"/>
          </a:p>
          <a:p>
            <a:r>
              <a:rPr lang="en-US" dirty="0" smtClean="0"/>
              <a:t>Blimp1 is</a:t>
            </a:r>
            <a:r>
              <a:rPr lang="en-US" baseline="0" dirty="0" smtClean="0"/>
              <a:t> important for terminating immune responses</a:t>
            </a:r>
          </a:p>
          <a:p>
            <a:r>
              <a:rPr lang="en-US" baseline="0" dirty="0" smtClean="0"/>
              <a:t>promotes activation-induced cell death of a variety of cell types including t cells</a:t>
            </a:r>
          </a:p>
          <a:p>
            <a:r>
              <a:rPr lang="en-US" baseline="0" dirty="0" smtClean="0"/>
              <a:t>Reduces proliferation of immune cells</a:t>
            </a:r>
          </a:p>
          <a:p>
            <a:r>
              <a:rPr lang="en-US" baseline="0" dirty="0" smtClean="0"/>
              <a:t>Reduces cytokine secretion, which reduces recruitment of new inflammatory cells and also removes growth and survival factors for the immune cells present</a:t>
            </a:r>
          </a:p>
          <a:p>
            <a:endParaRPr lang="en-US" baseline="0" dirty="0" smtClean="0"/>
          </a:p>
          <a:p>
            <a:r>
              <a:rPr lang="en-US" baseline="0" dirty="0" smtClean="0"/>
              <a:t>Loss of blimp1 in hematopoietic cells, particularly t cells, causes a lethal autoimmune disease</a:t>
            </a:r>
          </a:p>
          <a:p>
            <a:endParaRPr lang="en-US" baseline="0" dirty="0" smtClean="0"/>
          </a:p>
          <a:p>
            <a:r>
              <a:rPr lang="en-US" baseline="0" dirty="0" smtClean="0"/>
              <a:t>Blimp1 modulation of inflammation might be important for the function of the haplotype – haplotype is also associated with protection against </a:t>
            </a:r>
            <a:r>
              <a:rPr lang="en-US" baseline="0" smtClean="0"/>
              <a:t>autoimmune diseases</a:t>
            </a:r>
            <a:endParaRPr lang="en-US" smtClean="0"/>
          </a:p>
          <a:p>
            <a:endParaRPr lang="en-US" baseline="0" dirty="0" smtClean="0"/>
          </a:p>
          <a:p>
            <a:r>
              <a:rPr lang="en-US" baseline="0" dirty="0" smtClean="0"/>
              <a:t>In these ways, blimp1 reduces inflammation</a:t>
            </a:r>
          </a:p>
          <a:p>
            <a:r>
              <a:rPr lang="en-US" baseline="0" dirty="0" smtClean="0"/>
              <a:t>Of potential interest, this also leads to </a:t>
            </a:r>
            <a:r>
              <a:rPr lang="en-US" baseline="0" dirty="0" err="1" smtClean="0"/>
              <a:t>nfkb</a:t>
            </a:r>
            <a:r>
              <a:rPr lang="en-US" baseline="0" dirty="0" smtClean="0"/>
              <a:t> repression, so it’s a full feedback loop</a:t>
            </a:r>
          </a:p>
        </p:txBody>
      </p:sp>
      <p:sp>
        <p:nvSpPr>
          <p:cNvPr id="4" name="Slide Number Placeholder 3"/>
          <p:cNvSpPr>
            <a:spLocks noGrp="1"/>
          </p:cNvSpPr>
          <p:nvPr>
            <p:ph type="sldNum" sz="quarter" idx="10"/>
          </p:nvPr>
        </p:nvSpPr>
        <p:spPr/>
        <p:txBody>
          <a:bodyPr/>
          <a:lstStyle/>
          <a:p>
            <a:fld id="{F07694B3-0B65-443F-B9CB-9AE6B58FEF64}" type="slidenum">
              <a:rPr lang="en-US" smtClean="0"/>
              <a:t>11</a:t>
            </a:fld>
            <a:endParaRPr lang="en-US"/>
          </a:p>
        </p:txBody>
      </p:sp>
    </p:spTree>
    <p:extLst>
      <p:ext uri="{BB962C8B-B14F-4D97-AF65-F5344CB8AC3E}">
        <p14:creationId xmlns:p14="http://schemas.microsoft.com/office/powerpoint/2010/main" val="37972466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Disclaimer: we know that these experiments are largely observational,</a:t>
            </a:r>
            <a:r>
              <a:rPr lang="en-US" baseline="0" dirty="0" smtClean="0"/>
              <a:t> designed to determine whether blimp1 regulates radiogenic breast cancer risk but not looking at mechanism.</a:t>
            </a:r>
          </a:p>
          <a:p>
            <a:endParaRPr lang="en-US" baseline="0" dirty="0" smtClean="0"/>
          </a:p>
          <a:p>
            <a:r>
              <a:rPr lang="en-US" baseline="0" dirty="0" smtClean="0"/>
              <a:t>First step is to show that blimp1 actually is important in radiogenic cancer</a:t>
            </a:r>
          </a:p>
          <a:p>
            <a:endParaRPr lang="en-US" baseline="0" dirty="0" smtClean="0"/>
          </a:p>
          <a:p>
            <a:r>
              <a:rPr lang="en-US" baseline="0" dirty="0" smtClean="0"/>
              <a:t>Will follow up with mechanistic experiments based on aims 1 and 2</a:t>
            </a:r>
            <a:endParaRPr lang="en-US" dirty="0"/>
          </a:p>
        </p:txBody>
      </p:sp>
      <p:sp>
        <p:nvSpPr>
          <p:cNvPr id="4" name="Slide Number Placeholder 3"/>
          <p:cNvSpPr>
            <a:spLocks noGrp="1"/>
          </p:cNvSpPr>
          <p:nvPr>
            <p:ph type="sldNum" sz="quarter" idx="10"/>
          </p:nvPr>
        </p:nvSpPr>
        <p:spPr/>
        <p:txBody>
          <a:bodyPr/>
          <a:lstStyle/>
          <a:p>
            <a:fld id="{F07694B3-0B65-443F-B9CB-9AE6B58FEF64}" type="slidenum">
              <a:rPr lang="en-US" smtClean="0"/>
              <a:t>36</a:t>
            </a:fld>
            <a:endParaRPr lang="en-US"/>
          </a:p>
        </p:txBody>
      </p:sp>
    </p:spTree>
    <p:extLst>
      <p:ext uri="{BB962C8B-B14F-4D97-AF65-F5344CB8AC3E}">
        <p14:creationId xmlns:p14="http://schemas.microsoft.com/office/powerpoint/2010/main" val="3897556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52535E9-3699-410D-B46B-3530183DFA63}" type="datetimeFigureOut">
              <a:rPr lang="en-US" smtClean="0"/>
              <a:t>11/5/2013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EC8FE-E472-45CD-AE2C-A1D50CBF11EE}" type="slidenum">
              <a:rPr lang="en-US" smtClean="0"/>
              <a:t>‹#›</a:t>
            </a:fld>
            <a:endParaRPr lang="en-US"/>
          </a:p>
        </p:txBody>
      </p:sp>
    </p:spTree>
    <p:extLst>
      <p:ext uri="{BB962C8B-B14F-4D97-AF65-F5344CB8AC3E}">
        <p14:creationId xmlns:p14="http://schemas.microsoft.com/office/powerpoint/2010/main" val="4205930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2535E9-3699-410D-B46B-3530183DFA63}" type="datetimeFigureOut">
              <a:rPr lang="en-US" smtClean="0"/>
              <a:t>11/5/2013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EC8FE-E472-45CD-AE2C-A1D50CBF11EE}" type="slidenum">
              <a:rPr lang="en-US" smtClean="0"/>
              <a:t>‹#›</a:t>
            </a:fld>
            <a:endParaRPr lang="en-US"/>
          </a:p>
        </p:txBody>
      </p:sp>
    </p:spTree>
    <p:extLst>
      <p:ext uri="{BB962C8B-B14F-4D97-AF65-F5344CB8AC3E}">
        <p14:creationId xmlns:p14="http://schemas.microsoft.com/office/powerpoint/2010/main" val="987726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2535E9-3699-410D-B46B-3530183DFA63}" type="datetimeFigureOut">
              <a:rPr lang="en-US" smtClean="0"/>
              <a:t>11/5/2013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EC8FE-E472-45CD-AE2C-A1D50CBF11EE}" type="slidenum">
              <a:rPr lang="en-US" smtClean="0"/>
              <a:t>‹#›</a:t>
            </a:fld>
            <a:endParaRPr lang="en-US"/>
          </a:p>
        </p:txBody>
      </p:sp>
    </p:spTree>
    <p:extLst>
      <p:ext uri="{BB962C8B-B14F-4D97-AF65-F5344CB8AC3E}">
        <p14:creationId xmlns:p14="http://schemas.microsoft.com/office/powerpoint/2010/main" val="1628846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2535E9-3699-410D-B46B-3530183DFA63}" type="datetimeFigureOut">
              <a:rPr lang="en-US" smtClean="0"/>
              <a:t>11/5/2013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EC8FE-E472-45CD-AE2C-A1D50CBF11EE}" type="slidenum">
              <a:rPr lang="en-US" smtClean="0"/>
              <a:t>‹#›</a:t>
            </a:fld>
            <a:endParaRPr lang="en-US"/>
          </a:p>
        </p:txBody>
      </p:sp>
    </p:spTree>
    <p:extLst>
      <p:ext uri="{BB962C8B-B14F-4D97-AF65-F5344CB8AC3E}">
        <p14:creationId xmlns:p14="http://schemas.microsoft.com/office/powerpoint/2010/main" val="100068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52535E9-3699-410D-B46B-3530183DFA63}" type="datetimeFigureOut">
              <a:rPr lang="en-US" smtClean="0"/>
              <a:t>11/5/2013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EC8FE-E472-45CD-AE2C-A1D50CBF11EE}" type="slidenum">
              <a:rPr lang="en-US" smtClean="0"/>
              <a:t>‹#›</a:t>
            </a:fld>
            <a:endParaRPr lang="en-US"/>
          </a:p>
        </p:txBody>
      </p:sp>
    </p:spTree>
    <p:extLst>
      <p:ext uri="{BB962C8B-B14F-4D97-AF65-F5344CB8AC3E}">
        <p14:creationId xmlns:p14="http://schemas.microsoft.com/office/powerpoint/2010/main" val="3713684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52535E9-3699-410D-B46B-3530183DFA63}" type="datetimeFigureOut">
              <a:rPr lang="en-US" smtClean="0"/>
              <a:t>11/5/2013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6EC8FE-E472-45CD-AE2C-A1D50CBF11EE}" type="slidenum">
              <a:rPr lang="en-US" smtClean="0"/>
              <a:t>‹#›</a:t>
            </a:fld>
            <a:endParaRPr lang="en-US"/>
          </a:p>
        </p:txBody>
      </p:sp>
    </p:spTree>
    <p:extLst>
      <p:ext uri="{BB962C8B-B14F-4D97-AF65-F5344CB8AC3E}">
        <p14:creationId xmlns:p14="http://schemas.microsoft.com/office/powerpoint/2010/main" val="23689591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52535E9-3699-410D-B46B-3530183DFA63}" type="datetimeFigureOut">
              <a:rPr lang="en-US" smtClean="0"/>
              <a:t>11/5/2013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6EC8FE-E472-45CD-AE2C-A1D50CBF11EE}" type="slidenum">
              <a:rPr lang="en-US" smtClean="0"/>
              <a:t>‹#›</a:t>
            </a:fld>
            <a:endParaRPr lang="en-US"/>
          </a:p>
        </p:txBody>
      </p:sp>
    </p:spTree>
    <p:extLst>
      <p:ext uri="{BB962C8B-B14F-4D97-AF65-F5344CB8AC3E}">
        <p14:creationId xmlns:p14="http://schemas.microsoft.com/office/powerpoint/2010/main" val="1309406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52535E9-3699-410D-B46B-3530183DFA63}" type="datetimeFigureOut">
              <a:rPr lang="en-US" smtClean="0"/>
              <a:t>11/5/2013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6EC8FE-E472-45CD-AE2C-A1D50CBF11EE}" type="slidenum">
              <a:rPr lang="en-US" smtClean="0"/>
              <a:t>‹#›</a:t>
            </a:fld>
            <a:endParaRPr lang="en-US"/>
          </a:p>
        </p:txBody>
      </p:sp>
    </p:spTree>
    <p:extLst>
      <p:ext uri="{BB962C8B-B14F-4D97-AF65-F5344CB8AC3E}">
        <p14:creationId xmlns:p14="http://schemas.microsoft.com/office/powerpoint/2010/main" val="2450519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2535E9-3699-410D-B46B-3530183DFA63}" type="datetimeFigureOut">
              <a:rPr lang="en-US" smtClean="0"/>
              <a:t>11/5/2013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6EC8FE-E472-45CD-AE2C-A1D50CBF11EE}" type="slidenum">
              <a:rPr lang="en-US" smtClean="0"/>
              <a:t>‹#›</a:t>
            </a:fld>
            <a:endParaRPr lang="en-US"/>
          </a:p>
        </p:txBody>
      </p:sp>
    </p:spTree>
    <p:extLst>
      <p:ext uri="{BB962C8B-B14F-4D97-AF65-F5344CB8AC3E}">
        <p14:creationId xmlns:p14="http://schemas.microsoft.com/office/powerpoint/2010/main" val="4135187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2535E9-3699-410D-B46B-3530183DFA63}" type="datetimeFigureOut">
              <a:rPr lang="en-US" smtClean="0"/>
              <a:t>11/5/2013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6EC8FE-E472-45CD-AE2C-A1D50CBF11EE}" type="slidenum">
              <a:rPr lang="en-US" smtClean="0"/>
              <a:t>‹#›</a:t>
            </a:fld>
            <a:endParaRPr lang="en-US"/>
          </a:p>
        </p:txBody>
      </p:sp>
    </p:spTree>
    <p:extLst>
      <p:ext uri="{BB962C8B-B14F-4D97-AF65-F5344CB8AC3E}">
        <p14:creationId xmlns:p14="http://schemas.microsoft.com/office/powerpoint/2010/main" val="190250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2535E9-3699-410D-B46B-3530183DFA63}" type="datetimeFigureOut">
              <a:rPr lang="en-US" smtClean="0"/>
              <a:t>11/5/2013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6EC8FE-E472-45CD-AE2C-A1D50CBF11EE}" type="slidenum">
              <a:rPr lang="en-US" smtClean="0"/>
              <a:t>‹#›</a:t>
            </a:fld>
            <a:endParaRPr lang="en-US"/>
          </a:p>
        </p:txBody>
      </p:sp>
    </p:spTree>
    <p:extLst>
      <p:ext uri="{BB962C8B-B14F-4D97-AF65-F5344CB8AC3E}">
        <p14:creationId xmlns:p14="http://schemas.microsoft.com/office/powerpoint/2010/main" val="1701738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2535E9-3699-410D-B46B-3530183DFA63}" type="datetimeFigureOut">
              <a:rPr lang="en-US" smtClean="0"/>
              <a:t>11/5/2013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6EC8FE-E472-45CD-AE2C-A1D50CBF11EE}" type="slidenum">
              <a:rPr lang="en-US" smtClean="0"/>
              <a:t>‹#›</a:t>
            </a:fld>
            <a:endParaRPr lang="en-US"/>
          </a:p>
        </p:txBody>
      </p:sp>
    </p:spTree>
    <p:extLst>
      <p:ext uri="{BB962C8B-B14F-4D97-AF65-F5344CB8AC3E}">
        <p14:creationId xmlns:p14="http://schemas.microsoft.com/office/powerpoint/2010/main" val="5881668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273175"/>
            <a:ext cx="9144000" cy="1470025"/>
          </a:xfrm>
        </p:spPr>
        <p:txBody>
          <a:bodyPr>
            <a:normAutofit/>
          </a:bodyPr>
          <a:lstStyle/>
          <a:p>
            <a:r>
              <a:rPr lang="en-US" b="1" dirty="0" smtClean="0"/>
              <a:t>The role of Blimp1 in radiogenic breast cancer</a:t>
            </a:r>
            <a:endParaRPr lang="en-US" dirty="0"/>
          </a:p>
        </p:txBody>
      </p:sp>
      <p:sp>
        <p:nvSpPr>
          <p:cNvPr id="3" name="Subtitle 2"/>
          <p:cNvSpPr>
            <a:spLocks noGrp="1"/>
          </p:cNvSpPr>
          <p:nvPr>
            <p:ph type="subTitle" idx="1"/>
          </p:nvPr>
        </p:nvSpPr>
        <p:spPr/>
        <p:txBody>
          <a:bodyPr>
            <a:normAutofit fontScale="85000" lnSpcReduction="20000"/>
          </a:bodyPr>
          <a:lstStyle/>
          <a:p>
            <a:r>
              <a:rPr lang="en-US" dirty="0" smtClean="0"/>
              <a:t>Amy Gill</a:t>
            </a:r>
          </a:p>
          <a:p>
            <a:r>
              <a:rPr lang="en-US" dirty="0" smtClean="0"/>
              <a:t>Thesis Proposal</a:t>
            </a:r>
          </a:p>
          <a:p>
            <a:r>
              <a:rPr lang="en-US" dirty="0" smtClean="0"/>
              <a:t>Committee on Cancer Biology</a:t>
            </a:r>
          </a:p>
          <a:p>
            <a:r>
              <a:rPr lang="en-US" dirty="0" smtClean="0"/>
              <a:t>November 7, 2013</a:t>
            </a:r>
            <a:endParaRPr lang="en-US" dirty="0"/>
          </a:p>
        </p:txBody>
      </p:sp>
    </p:spTree>
    <p:extLst>
      <p:ext uri="{BB962C8B-B14F-4D97-AF65-F5344CB8AC3E}">
        <p14:creationId xmlns:p14="http://schemas.microsoft.com/office/powerpoint/2010/main" val="33647290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1172" y="5034914"/>
            <a:ext cx="1323975" cy="1133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450" y="5034914"/>
            <a:ext cx="1323975" cy="1133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102634" y="274638"/>
            <a:ext cx="8912362" cy="1143000"/>
          </a:xfrm>
        </p:spPr>
        <p:txBody>
          <a:bodyPr>
            <a:normAutofit fontScale="90000"/>
          </a:bodyPr>
          <a:lstStyle/>
          <a:p>
            <a:r>
              <a:rPr lang="en-US" dirty="0" smtClean="0"/>
              <a:t>IR can promote transformation by causing acute and chronic inflammation</a:t>
            </a:r>
            <a:endParaRPr lang="en-US" dirty="0"/>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565" y="4343400"/>
            <a:ext cx="1323975" cy="1133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Freeform 8"/>
          <p:cNvSpPr/>
          <p:nvPr/>
        </p:nvSpPr>
        <p:spPr>
          <a:xfrm>
            <a:off x="2623350" y="2585931"/>
            <a:ext cx="1029810" cy="1500326"/>
          </a:xfrm>
          <a:custGeom>
            <a:avLst/>
            <a:gdLst>
              <a:gd name="connsiteX0" fmla="*/ 26633 w 1029810"/>
              <a:gd name="connsiteY0" fmla="*/ 248575 h 1500326"/>
              <a:gd name="connsiteX1" fmla="*/ 0 w 1029810"/>
              <a:gd name="connsiteY1" fmla="*/ 1482571 h 1500326"/>
              <a:gd name="connsiteX2" fmla="*/ 1020932 w 1029810"/>
              <a:gd name="connsiteY2" fmla="*/ 1500326 h 1500326"/>
              <a:gd name="connsiteX3" fmla="*/ 1029810 w 1029810"/>
              <a:gd name="connsiteY3" fmla="*/ 248575 h 1500326"/>
              <a:gd name="connsiteX4" fmla="*/ 994299 w 1029810"/>
              <a:gd name="connsiteY4" fmla="*/ 35511 h 1500326"/>
              <a:gd name="connsiteX5" fmla="*/ 923278 w 1029810"/>
              <a:gd name="connsiteY5" fmla="*/ 35511 h 1500326"/>
              <a:gd name="connsiteX6" fmla="*/ 932156 w 1029810"/>
              <a:gd name="connsiteY6" fmla="*/ 186431 h 1500326"/>
              <a:gd name="connsiteX7" fmla="*/ 914400 w 1029810"/>
              <a:gd name="connsiteY7" fmla="*/ 230819 h 1500326"/>
              <a:gd name="connsiteX8" fmla="*/ 816746 w 1029810"/>
              <a:gd name="connsiteY8" fmla="*/ 230819 h 1500326"/>
              <a:gd name="connsiteX9" fmla="*/ 790113 w 1029810"/>
              <a:gd name="connsiteY9" fmla="*/ 168676 h 1500326"/>
              <a:gd name="connsiteX10" fmla="*/ 781235 w 1029810"/>
              <a:gd name="connsiteY10" fmla="*/ 71021 h 1500326"/>
              <a:gd name="connsiteX11" fmla="*/ 727969 w 1029810"/>
              <a:gd name="connsiteY11" fmla="*/ 0 h 1500326"/>
              <a:gd name="connsiteX12" fmla="*/ 701336 w 1029810"/>
              <a:gd name="connsiteY12" fmla="*/ 44388 h 1500326"/>
              <a:gd name="connsiteX13" fmla="*/ 701336 w 1029810"/>
              <a:gd name="connsiteY13" fmla="*/ 133165 h 1500326"/>
              <a:gd name="connsiteX14" fmla="*/ 692459 w 1029810"/>
              <a:gd name="connsiteY14" fmla="*/ 195309 h 1500326"/>
              <a:gd name="connsiteX15" fmla="*/ 630315 w 1029810"/>
              <a:gd name="connsiteY15" fmla="*/ 213064 h 1500326"/>
              <a:gd name="connsiteX16" fmla="*/ 603682 w 1029810"/>
              <a:gd name="connsiteY16" fmla="*/ 186431 h 1500326"/>
              <a:gd name="connsiteX17" fmla="*/ 577049 w 1029810"/>
              <a:gd name="connsiteY17" fmla="*/ 115410 h 1500326"/>
              <a:gd name="connsiteX18" fmla="*/ 568171 w 1029810"/>
              <a:gd name="connsiteY18" fmla="*/ 44388 h 1500326"/>
              <a:gd name="connsiteX19" fmla="*/ 523783 w 1029810"/>
              <a:gd name="connsiteY19" fmla="*/ 8878 h 1500326"/>
              <a:gd name="connsiteX20" fmla="*/ 523783 w 1029810"/>
              <a:gd name="connsiteY20" fmla="*/ 8878 h 1500326"/>
              <a:gd name="connsiteX21" fmla="*/ 443884 w 1029810"/>
              <a:gd name="connsiteY21" fmla="*/ 124287 h 1500326"/>
              <a:gd name="connsiteX22" fmla="*/ 443884 w 1029810"/>
              <a:gd name="connsiteY22" fmla="*/ 124287 h 1500326"/>
              <a:gd name="connsiteX23" fmla="*/ 479395 w 1029810"/>
              <a:gd name="connsiteY23" fmla="*/ 195309 h 1500326"/>
              <a:gd name="connsiteX24" fmla="*/ 399496 w 1029810"/>
              <a:gd name="connsiteY24" fmla="*/ 195309 h 1500326"/>
              <a:gd name="connsiteX25" fmla="*/ 319596 w 1029810"/>
              <a:gd name="connsiteY25" fmla="*/ 195309 h 1500326"/>
              <a:gd name="connsiteX26" fmla="*/ 310719 w 1029810"/>
              <a:gd name="connsiteY26" fmla="*/ 124287 h 1500326"/>
              <a:gd name="connsiteX27" fmla="*/ 301841 w 1029810"/>
              <a:gd name="connsiteY27" fmla="*/ 71021 h 1500326"/>
              <a:gd name="connsiteX28" fmla="*/ 301841 w 1029810"/>
              <a:gd name="connsiteY28" fmla="*/ 17755 h 1500326"/>
              <a:gd name="connsiteX29" fmla="*/ 275208 w 1029810"/>
              <a:gd name="connsiteY29" fmla="*/ 0 h 1500326"/>
              <a:gd name="connsiteX30" fmla="*/ 239697 w 1029810"/>
              <a:gd name="connsiteY30" fmla="*/ 0 h 1500326"/>
              <a:gd name="connsiteX31" fmla="*/ 221942 w 1029810"/>
              <a:gd name="connsiteY31" fmla="*/ 88777 h 1500326"/>
              <a:gd name="connsiteX32" fmla="*/ 213064 w 1029810"/>
              <a:gd name="connsiteY32" fmla="*/ 150920 h 1500326"/>
              <a:gd name="connsiteX33" fmla="*/ 221942 w 1029810"/>
              <a:gd name="connsiteY33" fmla="*/ 195309 h 1500326"/>
              <a:gd name="connsiteX34" fmla="*/ 221942 w 1029810"/>
              <a:gd name="connsiteY34" fmla="*/ 195309 h 1500326"/>
              <a:gd name="connsiteX35" fmla="*/ 221942 w 1029810"/>
              <a:gd name="connsiteY35" fmla="*/ 195309 h 1500326"/>
              <a:gd name="connsiteX0" fmla="*/ 26633 w 1029810"/>
              <a:gd name="connsiteY0" fmla="*/ 248575 h 1500326"/>
              <a:gd name="connsiteX1" fmla="*/ 0 w 1029810"/>
              <a:gd name="connsiteY1" fmla="*/ 1482571 h 1500326"/>
              <a:gd name="connsiteX2" fmla="*/ 1020932 w 1029810"/>
              <a:gd name="connsiteY2" fmla="*/ 1500326 h 1500326"/>
              <a:gd name="connsiteX3" fmla="*/ 1029810 w 1029810"/>
              <a:gd name="connsiteY3" fmla="*/ 248575 h 1500326"/>
              <a:gd name="connsiteX4" fmla="*/ 994299 w 1029810"/>
              <a:gd name="connsiteY4" fmla="*/ 35511 h 1500326"/>
              <a:gd name="connsiteX5" fmla="*/ 923278 w 1029810"/>
              <a:gd name="connsiteY5" fmla="*/ 35511 h 1500326"/>
              <a:gd name="connsiteX6" fmla="*/ 932156 w 1029810"/>
              <a:gd name="connsiteY6" fmla="*/ 186431 h 1500326"/>
              <a:gd name="connsiteX7" fmla="*/ 914400 w 1029810"/>
              <a:gd name="connsiteY7" fmla="*/ 230819 h 1500326"/>
              <a:gd name="connsiteX8" fmla="*/ 816746 w 1029810"/>
              <a:gd name="connsiteY8" fmla="*/ 230819 h 1500326"/>
              <a:gd name="connsiteX9" fmla="*/ 790113 w 1029810"/>
              <a:gd name="connsiteY9" fmla="*/ 168676 h 1500326"/>
              <a:gd name="connsiteX10" fmla="*/ 781235 w 1029810"/>
              <a:gd name="connsiteY10" fmla="*/ 71021 h 1500326"/>
              <a:gd name="connsiteX11" fmla="*/ 727969 w 1029810"/>
              <a:gd name="connsiteY11" fmla="*/ 0 h 1500326"/>
              <a:gd name="connsiteX12" fmla="*/ 701336 w 1029810"/>
              <a:gd name="connsiteY12" fmla="*/ 44388 h 1500326"/>
              <a:gd name="connsiteX13" fmla="*/ 701336 w 1029810"/>
              <a:gd name="connsiteY13" fmla="*/ 133165 h 1500326"/>
              <a:gd name="connsiteX14" fmla="*/ 692459 w 1029810"/>
              <a:gd name="connsiteY14" fmla="*/ 195309 h 1500326"/>
              <a:gd name="connsiteX15" fmla="*/ 630315 w 1029810"/>
              <a:gd name="connsiteY15" fmla="*/ 213064 h 1500326"/>
              <a:gd name="connsiteX16" fmla="*/ 603682 w 1029810"/>
              <a:gd name="connsiteY16" fmla="*/ 186431 h 1500326"/>
              <a:gd name="connsiteX17" fmla="*/ 577049 w 1029810"/>
              <a:gd name="connsiteY17" fmla="*/ 115410 h 1500326"/>
              <a:gd name="connsiteX18" fmla="*/ 568171 w 1029810"/>
              <a:gd name="connsiteY18" fmla="*/ 44388 h 1500326"/>
              <a:gd name="connsiteX19" fmla="*/ 523783 w 1029810"/>
              <a:gd name="connsiteY19" fmla="*/ 8878 h 1500326"/>
              <a:gd name="connsiteX20" fmla="*/ 523783 w 1029810"/>
              <a:gd name="connsiteY20" fmla="*/ 8878 h 1500326"/>
              <a:gd name="connsiteX21" fmla="*/ 443884 w 1029810"/>
              <a:gd name="connsiteY21" fmla="*/ 124287 h 1500326"/>
              <a:gd name="connsiteX22" fmla="*/ 443884 w 1029810"/>
              <a:gd name="connsiteY22" fmla="*/ 124287 h 1500326"/>
              <a:gd name="connsiteX23" fmla="*/ 479395 w 1029810"/>
              <a:gd name="connsiteY23" fmla="*/ 195309 h 1500326"/>
              <a:gd name="connsiteX24" fmla="*/ 399496 w 1029810"/>
              <a:gd name="connsiteY24" fmla="*/ 195309 h 1500326"/>
              <a:gd name="connsiteX25" fmla="*/ 319596 w 1029810"/>
              <a:gd name="connsiteY25" fmla="*/ 195309 h 1500326"/>
              <a:gd name="connsiteX26" fmla="*/ 310719 w 1029810"/>
              <a:gd name="connsiteY26" fmla="*/ 124287 h 1500326"/>
              <a:gd name="connsiteX27" fmla="*/ 301841 w 1029810"/>
              <a:gd name="connsiteY27" fmla="*/ 71021 h 1500326"/>
              <a:gd name="connsiteX28" fmla="*/ 301841 w 1029810"/>
              <a:gd name="connsiteY28" fmla="*/ 17755 h 1500326"/>
              <a:gd name="connsiteX29" fmla="*/ 275208 w 1029810"/>
              <a:gd name="connsiteY29" fmla="*/ 0 h 1500326"/>
              <a:gd name="connsiteX30" fmla="*/ 239697 w 1029810"/>
              <a:gd name="connsiteY30" fmla="*/ 0 h 1500326"/>
              <a:gd name="connsiteX31" fmla="*/ 221942 w 1029810"/>
              <a:gd name="connsiteY31" fmla="*/ 88777 h 1500326"/>
              <a:gd name="connsiteX32" fmla="*/ 213064 w 1029810"/>
              <a:gd name="connsiteY32" fmla="*/ 150920 h 1500326"/>
              <a:gd name="connsiteX33" fmla="*/ 221942 w 1029810"/>
              <a:gd name="connsiteY33" fmla="*/ 195309 h 1500326"/>
              <a:gd name="connsiteX34" fmla="*/ 221942 w 1029810"/>
              <a:gd name="connsiteY34" fmla="*/ 195309 h 1500326"/>
              <a:gd name="connsiteX35" fmla="*/ 239697 w 1029810"/>
              <a:gd name="connsiteY35" fmla="*/ 221942 h 1500326"/>
              <a:gd name="connsiteX36" fmla="*/ 221942 w 1029810"/>
              <a:gd name="connsiteY36" fmla="*/ 195309 h 1500326"/>
              <a:gd name="connsiteX0" fmla="*/ 26633 w 1029810"/>
              <a:gd name="connsiteY0" fmla="*/ 248575 h 1500326"/>
              <a:gd name="connsiteX1" fmla="*/ 0 w 1029810"/>
              <a:gd name="connsiteY1" fmla="*/ 1482571 h 1500326"/>
              <a:gd name="connsiteX2" fmla="*/ 1020932 w 1029810"/>
              <a:gd name="connsiteY2" fmla="*/ 1500326 h 1500326"/>
              <a:gd name="connsiteX3" fmla="*/ 1029810 w 1029810"/>
              <a:gd name="connsiteY3" fmla="*/ 248575 h 1500326"/>
              <a:gd name="connsiteX4" fmla="*/ 994299 w 1029810"/>
              <a:gd name="connsiteY4" fmla="*/ 35511 h 1500326"/>
              <a:gd name="connsiteX5" fmla="*/ 923278 w 1029810"/>
              <a:gd name="connsiteY5" fmla="*/ 35511 h 1500326"/>
              <a:gd name="connsiteX6" fmla="*/ 932156 w 1029810"/>
              <a:gd name="connsiteY6" fmla="*/ 186431 h 1500326"/>
              <a:gd name="connsiteX7" fmla="*/ 914400 w 1029810"/>
              <a:gd name="connsiteY7" fmla="*/ 230819 h 1500326"/>
              <a:gd name="connsiteX8" fmla="*/ 816746 w 1029810"/>
              <a:gd name="connsiteY8" fmla="*/ 230819 h 1500326"/>
              <a:gd name="connsiteX9" fmla="*/ 790113 w 1029810"/>
              <a:gd name="connsiteY9" fmla="*/ 168676 h 1500326"/>
              <a:gd name="connsiteX10" fmla="*/ 781235 w 1029810"/>
              <a:gd name="connsiteY10" fmla="*/ 71021 h 1500326"/>
              <a:gd name="connsiteX11" fmla="*/ 727969 w 1029810"/>
              <a:gd name="connsiteY11" fmla="*/ 0 h 1500326"/>
              <a:gd name="connsiteX12" fmla="*/ 701336 w 1029810"/>
              <a:gd name="connsiteY12" fmla="*/ 44388 h 1500326"/>
              <a:gd name="connsiteX13" fmla="*/ 701336 w 1029810"/>
              <a:gd name="connsiteY13" fmla="*/ 133165 h 1500326"/>
              <a:gd name="connsiteX14" fmla="*/ 692459 w 1029810"/>
              <a:gd name="connsiteY14" fmla="*/ 195309 h 1500326"/>
              <a:gd name="connsiteX15" fmla="*/ 630315 w 1029810"/>
              <a:gd name="connsiteY15" fmla="*/ 213064 h 1500326"/>
              <a:gd name="connsiteX16" fmla="*/ 603682 w 1029810"/>
              <a:gd name="connsiteY16" fmla="*/ 186431 h 1500326"/>
              <a:gd name="connsiteX17" fmla="*/ 577049 w 1029810"/>
              <a:gd name="connsiteY17" fmla="*/ 115410 h 1500326"/>
              <a:gd name="connsiteX18" fmla="*/ 568171 w 1029810"/>
              <a:gd name="connsiteY18" fmla="*/ 44388 h 1500326"/>
              <a:gd name="connsiteX19" fmla="*/ 523783 w 1029810"/>
              <a:gd name="connsiteY19" fmla="*/ 8878 h 1500326"/>
              <a:gd name="connsiteX20" fmla="*/ 523783 w 1029810"/>
              <a:gd name="connsiteY20" fmla="*/ 8878 h 1500326"/>
              <a:gd name="connsiteX21" fmla="*/ 443884 w 1029810"/>
              <a:gd name="connsiteY21" fmla="*/ 124287 h 1500326"/>
              <a:gd name="connsiteX22" fmla="*/ 443884 w 1029810"/>
              <a:gd name="connsiteY22" fmla="*/ 124287 h 1500326"/>
              <a:gd name="connsiteX23" fmla="*/ 479395 w 1029810"/>
              <a:gd name="connsiteY23" fmla="*/ 195309 h 1500326"/>
              <a:gd name="connsiteX24" fmla="*/ 399496 w 1029810"/>
              <a:gd name="connsiteY24" fmla="*/ 195309 h 1500326"/>
              <a:gd name="connsiteX25" fmla="*/ 319596 w 1029810"/>
              <a:gd name="connsiteY25" fmla="*/ 195309 h 1500326"/>
              <a:gd name="connsiteX26" fmla="*/ 310719 w 1029810"/>
              <a:gd name="connsiteY26" fmla="*/ 124287 h 1500326"/>
              <a:gd name="connsiteX27" fmla="*/ 301841 w 1029810"/>
              <a:gd name="connsiteY27" fmla="*/ 71021 h 1500326"/>
              <a:gd name="connsiteX28" fmla="*/ 301841 w 1029810"/>
              <a:gd name="connsiteY28" fmla="*/ 17755 h 1500326"/>
              <a:gd name="connsiteX29" fmla="*/ 275208 w 1029810"/>
              <a:gd name="connsiteY29" fmla="*/ 0 h 1500326"/>
              <a:gd name="connsiteX30" fmla="*/ 239697 w 1029810"/>
              <a:gd name="connsiteY30" fmla="*/ 0 h 1500326"/>
              <a:gd name="connsiteX31" fmla="*/ 221942 w 1029810"/>
              <a:gd name="connsiteY31" fmla="*/ 88777 h 1500326"/>
              <a:gd name="connsiteX32" fmla="*/ 213064 w 1029810"/>
              <a:gd name="connsiteY32" fmla="*/ 150920 h 1500326"/>
              <a:gd name="connsiteX33" fmla="*/ 221942 w 1029810"/>
              <a:gd name="connsiteY33" fmla="*/ 195309 h 1500326"/>
              <a:gd name="connsiteX34" fmla="*/ 221942 w 1029810"/>
              <a:gd name="connsiteY34" fmla="*/ 195309 h 1500326"/>
              <a:gd name="connsiteX35" fmla="*/ 239697 w 1029810"/>
              <a:gd name="connsiteY35" fmla="*/ 221942 h 1500326"/>
              <a:gd name="connsiteX36" fmla="*/ 115410 w 1029810"/>
              <a:gd name="connsiteY36" fmla="*/ 221942 h 1500326"/>
              <a:gd name="connsiteX0" fmla="*/ 26633 w 1029810"/>
              <a:gd name="connsiteY0" fmla="*/ 248575 h 1500326"/>
              <a:gd name="connsiteX1" fmla="*/ 0 w 1029810"/>
              <a:gd name="connsiteY1" fmla="*/ 1482571 h 1500326"/>
              <a:gd name="connsiteX2" fmla="*/ 1020932 w 1029810"/>
              <a:gd name="connsiteY2" fmla="*/ 1500326 h 1500326"/>
              <a:gd name="connsiteX3" fmla="*/ 1029810 w 1029810"/>
              <a:gd name="connsiteY3" fmla="*/ 248575 h 1500326"/>
              <a:gd name="connsiteX4" fmla="*/ 994299 w 1029810"/>
              <a:gd name="connsiteY4" fmla="*/ 35511 h 1500326"/>
              <a:gd name="connsiteX5" fmla="*/ 923278 w 1029810"/>
              <a:gd name="connsiteY5" fmla="*/ 35511 h 1500326"/>
              <a:gd name="connsiteX6" fmla="*/ 932156 w 1029810"/>
              <a:gd name="connsiteY6" fmla="*/ 186431 h 1500326"/>
              <a:gd name="connsiteX7" fmla="*/ 914400 w 1029810"/>
              <a:gd name="connsiteY7" fmla="*/ 230819 h 1500326"/>
              <a:gd name="connsiteX8" fmla="*/ 816746 w 1029810"/>
              <a:gd name="connsiteY8" fmla="*/ 230819 h 1500326"/>
              <a:gd name="connsiteX9" fmla="*/ 790113 w 1029810"/>
              <a:gd name="connsiteY9" fmla="*/ 168676 h 1500326"/>
              <a:gd name="connsiteX10" fmla="*/ 781235 w 1029810"/>
              <a:gd name="connsiteY10" fmla="*/ 71021 h 1500326"/>
              <a:gd name="connsiteX11" fmla="*/ 727969 w 1029810"/>
              <a:gd name="connsiteY11" fmla="*/ 0 h 1500326"/>
              <a:gd name="connsiteX12" fmla="*/ 701336 w 1029810"/>
              <a:gd name="connsiteY12" fmla="*/ 44388 h 1500326"/>
              <a:gd name="connsiteX13" fmla="*/ 701336 w 1029810"/>
              <a:gd name="connsiteY13" fmla="*/ 133165 h 1500326"/>
              <a:gd name="connsiteX14" fmla="*/ 692459 w 1029810"/>
              <a:gd name="connsiteY14" fmla="*/ 195309 h 1500326"/>
              <a:gd name="connsiteX15" fmla="*/ 630315 w 1029810"/>
              <a:gd name="connsiteY15" fmla="*/ 213064 h 1500326"/>
              <a:gd name="connsiteX16" fmla="*/ 603682 w 1029810"/>
              <a:gd name="connsiteY16" fmla="*/ 186431 h 1500326"/>
              <a:gd name="connsiteX17" fmla="*/ 577049 w 1029810"/>
              <a:gd name="connsiteY17" fmla="*/ 115410 h 1500326"/>
              <a:gd name="connsiteX18" fmla="*/ 568171 w 1029810"/>
              <a:gd name="connsiteY18" fmla="*/ 44388 h 1500326"/>
              <a:gd name="connsiteX19" fmla="*/ 523783 w 1029810"/>
              <a:gd name="connsiteY19" fmla="*/ 8878 h 1500326"/>
              <a:gd name="connsiteX20" fmla="*/ 523783 w 1029810"/>
              <a:gd name="connsiteY20" fmla="*/ 8878 h 1500326"/>
              <a:gd name="connsiteX21" fmla="*/ 443884 w 1029810"/>
              <a:gd name="connsiteY21" fmla="*/ 124287 h 1500326"/>
              <a:gd name="connsiteX22" fmla="*/ 443884 w 1029810"/>
              <a:gd name="connsiteY22" fmla="*/ 124287 h 1500326"/>
              <a:gd name="connsiteX23" fmla="*/ 479395 w 1029810"/>
              <a:gd name="connsiteY23" fmla="*/ 195309 h 1500326"/>
              <a:gd name="connsiteX24" fmla="*/ 399496 w 1029810"/>
              <a:gd name="connsiteY24" fmla="*/ 195309 h 1500326"/>
              <a:gd name="connsiteX25" fmla="*/ 319596 w 1029810"/>
              <a:gd name="connsiteY25" fmla="*/ 195309 h 1500326"/>
              <a:gd name="connsiteX26" fmla="*/ 310719 w 1029810"/>
              <a:gd name="connsiteY26" fmla="*/ 124287 h 1500326"/>
              <a:gd name="connsiteX27" fmla="*/ 301841 w 1029810"/>
              <a:gd name="connsiteY27" fmla="*/ 71021 h 1500326"/>
              <a:gd name="connsiteX28" fmla="*/ 301841 w 1029810"/>
              <a:gd name="connsiteY28" fmla="*/ 17755 h 1500326"/>
              <a:gd name="connsiteX29" fmla="*/ 275208 w 1029810"/>
              <a:gd name="connsiteY29" fmla="*/ 0 h 1500326"/>
              <a:gd name="connsiteX30" fmla="*/ 239697 w 1029810"/>
              <a:gd name="connsiteY30" fmla="*/ 0 h 1500326"/>
              <a:gd name="connsiteX31" fmla="*/ 221942 w 1029810"/>
              <a:gd name="connsiteY31" fmla="*/ 88777 h 1500326"/>
              <a:gd name="connsiteX32" fmla="*/ 213064 w 1029810"/>
              <a:gd name="connsiteY32" fmla="*/ 150920 h 1500326"/>
              <a:gd name="connsiteX33" fmla="*/ 221942 w 1029810"/>
              <a:gd name="connsiteY33" fmla="*/ 195309 h 1500326"/>
              <a:gd name="connsiteX34" fmla="*/ 221942 w 1029810"/>
              <a:gd name="connsiteY34" fmla="*/ 195309 h 1500326"/>
              <a:gd name="connsiteX35" fmla="*/ 239697 w 1029810"/>
              <a:gd name="connsiteY35" fmla="*/ 221942 h 1500326"/>
              <a:gd name="connsiteX36" fmla="*/ 124288 w 1029810"/>
              <a:gd name="connsiteY36" fmla="*/ 195309 h 1500326"/>
              <a:gd name="connsiteX0" fmla="*/ 35510 w 1029810"/>
              <a:gd name="connsiteY0" fmla="*/ 44389 h 1500326"/>
              <a:gd name="connsiteX1" fmla="*/ 0 w 1029810"/>
              <a:gd name="connsiteY1" fmla="*/ 1482571 h 1500326"/>
              <a:gd name="connsiteX2" fmla="*/ 1020932 w 1029810"/>
              <a:gd name="connsiteY2" fmla="*/ 1500326 h 1500326"/>
              <a:gd name="connsiteX3" fmla="*/ 1029810 w 1029810"/>
              <a:gd name="connsiteY3" fmla="*/ 248575 h 1500326"/>
              <a:gd name="connsiteX4" fmla="*/ 994299 w 1029810"/>
              <a:gd name="connsiteY4" fmla="*/ 35511 h 1500326"/>
              <a:gd name="connsiteX5" fmla="*/ 923278 w 1029810"/>
              <a:gd name="connsiteY5" fmla="*/ 35511 h 1500326"/>
              <a:gd name="connsiteX6" fmla="*/ 932156 w 1029810"/>
              <a:gd name="connsiteY6" fmla="*/ 186431 h 1500326"/>
              <a:gd name="connsiteX7" fmla="*/ 914400 w 1029810"/>
              <a:gd name="connsiteY7" fmla="*/ 230819 h 1500326"/>
              <a:gd name="connsiteX8" fmla="*/ 816746 w 1029810"/>
              <a:gd name="connsiteY8" fmla="*/ 230819 h 1500326"/>
              <a:gd name="connsiteX9" fmla="*/ 790113 w 1029810"/>
              <a:gd name="connsiteY9" fmla="*/ 168676 h 1500326"/>
              <a:gd name="connsiteX10" fmla="*/ 781235 w 1029810"/>
              <a:gd name="connsiteY10" fmla="*/ 71021 h 1500326"/>
              <a:gd name="connsiteX11" fmla="*/ 727969 w 1029810"/>
              <a:gd name="connsiteY11" fmla="*/ 0 h 1500326"/>
              <a:gd name="connsiteX12" fmla="*/ 701336 w 1029810"/>
              <a:gd name="connsiteY12" fmla="*/ 44388 h 1500326"/>
              <a:gd name="connsiteX13" fmla="*/ 701336 w 1029810"/>
              <a:gd name="connsiteY13" fmla="*/ 133165 h 1500326"/>
              <a:gd name="connsiteX14" fmla="*/ 692459 w 1029810"/>
              <a:gd name="connsiteY14" fmla="*/ 195309 h 1500326"/>
              <a:gd name="connsiteX15" fmla="*/ 630315 w 1029810"/>
              <a:gd name="connsiteY15" fmla="*/ 213064 h 1500326"/>
              <a:gd name="connsiteX16" fmla="*/ 603682 w 1029810"/>
              <a:gd name="connsiteY16" fmla="*/ 186431 h 1500326"/>
              <a:gd name="connsiteX17" fmla="*/ 577049 w 1029810"/>
              <a:gd name="connsiteY17" fmla="*/ 115410 h 1500326"/>
              <a:gd name="connsiteX18" fmla="*/ 568171 w 1029810"/>
              <a:gd name="connsiteY18" fmla="*/ 44388 h 1500326"/>
              <a:gd name="connsiteX19" fmla="*/ 523783 w 1029810"/>
              <a:gd name="connsiteY19" fmla="*/ 8878 h 1500326"/>
              <a:gd name="connsiteX20" fmla="*/ 523783 w 1029810"/>
              <a:gd name="connsiteY20" fmla="*/ 8878 h 1500326"/>
              <a:gd name="connsiteX21" fmla="*/ 443884 w 1029810"/>
              <a:gd name="connsiteY21" fmla="*/ 124287 h 1500326"/>
              <a:gd name="connsiteX22" fmla="*/ 443884 w 1029810"/>
              <a:gd name="connsiteY22" fmla="*/ 124287 h 1500326"/>
              <a:gd name="connsiteX23" fmla="*/ 479395 w 1029810"/>
              <a:gd name="connsiteY23" fmla="*/ 195309 h 1500326"/>
              <a:gd name="connsiteX24" fmla="*/ 399496 w 1029810"/>
              <a:gd name="connsiteY24" fmla="*/ 195309 h 1500326"/>
              <a:gd name="connsiteX25" fmla="*/ 319596 w 1029810"/>
              <a:gd name="connsiteY25" fmla="*/ 195309 h 1500326"/>
              <a:gd name="connsiteX26" fmla="*/ 310719 w 1029810"/>
              <a:gd name="connsiteY26" fmla="*/ 124287 h 1500326"/>
              <a:gd name="connsiteX27" fmla="*/ 301841 w 1029810"/>
              <a:gd name="connsiteY27" fmla="*/ 71021 h 1500326"/>
              <a:gd name="connsiteX28" fmla="*/ 301841 w 1029810"/>
              <a:gd name="connsiteY28" fmla="*/ 17755 h 1500326"/>
              <a:gd name="connsiteX29" fmla="*/ 275208 w 1029810"/>
              <a:gd name="connsiteY29" fmla="*/ 0 h 1500326"/>
              <a:gd name="connsiteX30" fmla="*/ 239697 w 1029810"/>
              <a:gd name="connsiteY30" fmla="*/ 0 h 1500326"/>
              <a:gd name="connsiteX31" fmla="*/ 221942 w 1029810"/>
              <a:gd name="connsiteY31" fmla="*/ 88777 h 1500326"/>
              <a:gd name="connsiteX32" fmla="*/ 213064 w 1029810"/>
              <a:gd name="connsiteY32" fmla="*/ 150920 h 1500326"/>
              <a:gd name="connsiteX33" fmla="*/ 221942 w 1029810"/>
              <a:gd name="connsiteY33" fmla="*/ 195309 h 1500326"/>
              <a:gd name="connsiteX34" fmla="*/ 221942 w 1029810"/>
              <a:gd name="connsiteY34" fmla="*/ 195309 h 1500326"/>
              <a:gd name="connsiteX35" fmla="*/ 239697 w 1029810"/>
              <a:gd name="connsiteY35" fmla="*/ 221942 h 1500326"/>
              <a:gd name="connsiteX36" fmla="*/ 124288 w 1029810"/>
              <a:gd name="connsiteY36" fmla="*/ 195309 h 1500326"/>
              <a:gd name="connsiteX0" fmla="*/ 35510 w 1029810"/>
              <a:gd name="connsiteY0" fmla="*/ 44389 h 1500326"/>
              <a:gd name="connsiteX1" fmla="*/ 0 w 1029810"/>
              <a:gd name="connsiteY1" fmla="*/ 1482571 h 1500326"/>
              <a:gd name="connsiteX2" fmla="*/ 1020932 w 1029810"/>
              <a:gd name="connsiteY2" fmla="*/ 1500326 h 1500326"/>
              <a:gd name="connsiteX3" fmla="*/ 1029810 w 1029810"/>
              <a:gd name="connsiteY3" fmla="*/ 248575 h 1500326"/>
              <a:gd name="connsiteX4" fmla="*/ 994299 w 1029810"/>
              <a:gd name="connsiteY4" fmla="*/ 35511 h 1500326"/>
              <a:gd name="connsiteX5" fmla="*/ 923278 w 1029810"/>
              <a:gd name="connsiteY5" fmla="*/ 35511 h 1500326"/>
              <a:gd name="connsiteX6" fmla="*/ 932156 w 1029810"/>
              <a:gd name="connsiteY6" fmla="*/ 186431 h 1500326"/>
              <a:gd name="connsiteX7" fmla="*/ 914400 w 1029810"/>
              <a:gd name="connsiteY7" fmla="*/ 230819 h 1500326"/>
              <a:gd name="connsiteX8" fmla="*/ 816746 w 1029810"/>
              <a:gd name="connsiteY8" fmla="*/ 230819 h 1500326"/>
              <a:gd name="connsiteX9" fmla="*/ 790113 w 1029810"/>
              <a:gd name="connsiteY9" fmla="*/ 168676 h 1500326"/>
              <a:gd name="connsiteX10" fmla="*/ 781235 w 1029810"/>
              <a:gd name="connsiteY10" fmla="*/ 71021 h 1500326"/>
              <a:gd name="connsiteX11" fmla="*/ 727969 w 1029810"/>
              <a:gd name="connsiteY11" fmla="*/ 0 h 1500326"/>
              <a:gd name="connsiteX12" fmla="*/ 701336 w 1029810"/>
              <a:gd name="connsiteY12" fmla="*/ 44388 h 1500326"/>
              <a:gd name="connsiteX13" fmla="*/ 701336 w 1029810"/>
              <a:gd name="connsiteY13" fmla="*/ 133165 h 1500326"/>
              <a:gd name="connsiteX14" fmla="*/ 692459 w 1029810"/>
              <a:gd name="connsiteY14" fmla="*/ 195309 h 1500326"/>
              <a:gd name="connsiteX15" fmla="*/ 630315 w 1029810"/>
              <a:gd name="connsiteY15" fmla="*/ 213064 h 1500326"/>
              <a:gd name="connsiteX16" fmla="*/ 603682 w 1029810"/>
              <a:gd name="connsiteY16" fmla="*/ 186431 h 1500326"/>
              <a:gd name="connsiteX17" fmla="*/ 577049 w 1029810"/>
              <a:gd name="connsiteY17" fmla="*/ 115410 h 1500326"/>
              <a:gd name="connsiteX18" fmla="*/ 568171 w 1029810"/>
              <a:gd name="connsiteY18" fmla="*/ 44388 h 1500326"/>
              <a:gd name="connsiteX19" fmla="*/ 523783 w 1029810"/>
              <a:gd name="connsiteY19" fmla="*/ 8878 h 1500326"/>
              <a:gd name="connsiteX20" fmla="*/ 523783 w 1029810"/>
              <a:gd name="connsiteY20" fmla="*/ 8878 h 1500326"/>
              <a:gd name="connsiteX21" fmla="*/ 443884 w 1029810"/>
              <a:gd name="connsiteY21" fmla="*/ 124287 h 1500326"/>
              <a:gd name="connsiteX22" fmla="*/ 443884 w 1029810"/>
              <a:gd name="connsiteY22" fmla="*/ 124287 h 1500326"/>
              <a:gd name="connsiteX23" fmla="*/ 479395 w 1029810"/>
              <a:gd name="connsiteY23" fmla="*/ 195309 h 1500326"/>
              <a:gd name="connsiteX24" fmla="*/ 399496 w 1029810"/>
              <a:gd name="connsiteY24" fmla="*/ 195309 h 1500326"/>
              <a:gd name="connsiteX25" fmla="*/ 319596 w 1029810"/>
              <a:gd name="connsiteY25" fmla="*/ 195309 h 1500326"/>
              <a:gd name="connsiteX26" fmla="*/ 310719 w 1029810"/>
              <a:gd name="connsiteY26" fmla="*/ 124287 h 1500326"/>
              <a:gd name="connsiteX27" fmla="*/ 301841 w 1029810"/>
              <a:gd name="connsiteY27" fmla="*/ 71021 h 1500326"/>
              <a:gd name="connsiteX28" fmla="*/ 301841 w 1029810"/>
              <a:gd name="connsiteY28" fmla="*/ 17755 h 1500326"/>
              <a:gd name="connsiteX29" fmla="*/ 275208 w 1029810"/>
              <a:gd name="connsiteY29" fmla="*/ 0 h 1500326"/>
              <a:gd name="connsiteX30" fmla="*/ 239697 w 1029810"/>
              <a:gd name="connsiteY30" fmla="*/ 0 h 1500326"/>
              <a:gd name="connsiteX31" fmla="*/ 221942 w 1029810"/>
              <a:gd name="connsiteY31" fmla="*/ 88777 h 1500326"/>
              <a:gd name="connsiteX32" fmla="*/ 213064 w 1029810"/>
              <a:gd name="connsiteY32" fmla="*/ 150920 h 1500326"/>
              <a:gd name="connsiteX33" fmla="*/ 221942 w 1029810"/>
              <a:gd name="connsiteY33" fmla="*/ 195309 h 1500326"/>
              <a:gd name="connsiteX34" fmla="*/ 221942 w 1029810"/>
              <a:gd name="connsiteY34" fmla="*/ 195309 h 1500326"/>
              <a:gd name="connsiteX35" fmla="*/ 239697 w 1029810"/>
              <a:gd name="connsiteY35" fmla="*/ 221942 h 1500326"/>
              <a:gd name="connsiteX36" fmla="*/ 79899 w 1029810"/>
              <a:gd name="connsiteY36" fmla="*/ 17756 h 1500326"/>
              <a:gd name="connsiteX0" fmla="*/ 35510 w 1029810"/>
              <a:gd name="connsiteY0" fmla="*/ 44389 h 1500326"/>
              <a:gd name="connsiteX1" fmla="*/ 0 w 1029810"/>
              <a:gd name="connsiteY1" fmla="*/ 1482571 h 1500326"/>
              <a:gd name="connsiteX2" fmla="*/ 1020932 w 1029810"/>
              <a:gd name="connsiteY2" fmla="*/ 1500326 h 1500326"/>
              <a:gd name="connsiteX3" fmla="*/ 1029810 w 1029810"/>
              <a:gd name="connsiteY3" fmla="*/ 248575 h 1500326"/>
              <a:gd name="connsiteX4" fmla="*/ 994299 w 1029810"/>
              <a:gd name="connsiteY4" fmla="*/ 35511 h 1500326"/>
              <a:gd name="connsiteX5" fmla="*/ 923278 w 1029810"/>
              <a:gd name="connsiteY5" fmla="*/ 35511 h 1500326"/>
              <a:gd name="connsiteX6" fmla="*/ 932156 w 1029810"/>
              <a:gd name="connsiteY6" fmla="*/ 186431 h 1500326"/>
              <a:gd name="connsiteX7" fmla="*/ 914400 w 1029810"/>
              <a:gd name="connsiteY7" fmla="*/ 230819 h 1500326"/>
              <a:gd name="connsiteX8" fmla="*/ 816746 w 1029810"/>
              <a:gd name="connsiteY8" fmla="*/ 230819 h 1500326"/>
              <a:gd name="connsiteX9" fmla="*/ 790113 w 1029810"/>
              <a:gd name="connsiteY9" fmla="*/ 168676 h 1500326"/>
              <a:gd name="connsiteX10" fmla="*/ 781235 w 1029810"/>
              <a:gd name="connsiteY10" fmla="*/ 71021 h 1500326"/>
              <a:gd name="connsiteX11" fmla="*/ 727969 w 1029810"/>
              <a:gd name="connsiteY11" fmla="*/ 0 h 1500326"/>
              <a:gd name="connsiteX12" fmla="*/ 701336 w 1029810"/>
              <a:gd name="connsiteY12" fmla="*/ 44388 h 1500326"/>
              <a:gd name="connsiteX13" fmla="*/ 701336 w 1029810"/>
              <a:gd name="connsiteY13" fmla="*/ 133165 h 1500326"/>
              <a:gd name="connsiteX14" fmla="*/ 692459 w 1029810"/>
              <a:gd name="connsiteY14" fmla="*/ 195309 h 1500326"/>
              <a:gd name="connsiteX15" fmla="*/ 630315 w 1029810"/>
              <a:gd name="connsiteY15" fmla="*/ 213064 h 1500326"/>
              <a:gd name="connsiteX16" fmla="*/ 603682 w 1029810"/>
              <a:gd name="connsiteY16" fmla="*/ 186431 h 1500326"/>
              <a:gd name="connsiteX17" fmla="*/ 577049 w 1029810"/>
              <a:gd name="connsiteY17" fmla="*/ 115410 h 1500326"/>
              <a:gd name="connsiteX18" fmla="*/ 568171 w 1029810"/>
              <a:gd name="connsiteY18" fmla="*/ 44388 h 1500326"/>
              <a:gd name="connsiteX19" fmla="*/ 523783 w 1029810"/>
              <a:gd name="connsiteY19" fmla="*/ 8878 h 1500326"/>
              <a:gd name="connsiteX20" fmla="*/ 523783 w 1029810"/>
              <a:gd name="connsiteY20" fmla="*/ 8878 h 1500326"/>
              <a:gd name="connsiteX21" fmla="*/ 443884 w 1029810"/>
              <a:gd name="connsiteY21" fmla="*/ 124287 h 1500326"/>
              <a:gd name="connsiteX22" fmla="*/ 443884 w 1029810"/>
              <a:gd name="connsiteY22" fmla="*/ 124287 h 1500326"/>
              <a:gd name="connsiteX23" fmla="*/ 479395 w 1029810"/>
              <a:gd name="connsiteY23" fmla="*/ 195309 h 1500326"/>
              <a:gd name="connsiteX24" fmla="*/ 399496 w 1029810"/>
              <a:gd name="connsiteY24" fmla="*/ 195309 h 1500326"/>
              <a:gd name="connsiteX25" fmla="*/ 319596 w 1029810"/>
              <a:gd name="connsiteY25" fmla="*/ 195309 h 1500326"/>
              <a:gd name="connsiteX26" fmla="*/ 310719 w 1029810"/>
              <a:gd name="connsiteY26" fmla="*/ 124287 h 1500326"/>
              <a:gd name="connsiteX27" fmla="*/ 301841 w 1029810"/>
              <a:gd name="connsiteY27" fmla="*/ 71021 h 1500326"/>
              <a:gd name="connsiteX28" fmla="*/ 301841 w 1029810"/>
              <a:gd name="connsiteY28" fmla="*/ 17755 h 1500326"/>
              <a:gd name="connsiteX29" fmla="*/ 275208 w 1029810"/>
              <a:gd name="connsiteY29" fmla="*/ 0 h 1500326"/>
              <a:gd name="connsiteX30" fmla="*/ 239697 w 1029810"/>
              <a:gd name="connsiteY30" fmla="*/ 0 h 1500326"/>
              <a:gd name="connsiteX31" fmla="*/ 221942 w 1029810"/>
              <a:gd name="connsiteY31" fmla="*/ 88777 h 1500326"/>
              <a:gd name="connsiteX32" fmla="*/ 213064 w 1029810"/>
              <a:gd name="connsiteY32" fmla="*/ 150920 h 1500326"/>
              <a:gd name="connsiteX33" fmla="*/ 221942 w 1029810"/>
              <a:gd name="connsiteY33" fmla="*/ 195309 h 1500326"/>
              <a:gd name="connsiteX34" fmla="*/ 221942 w 1029810"/>
              <a:gd name="connsiteY34" fmla="*/ 195309 h 1500326"/>
              <a:gd name="connsiteX35" fmla="*/ 133165 w 1029810"/>
              <a:gd name="connsiteY35" fmla="*/ 221942 h 1500326"/>
              <a:gd name="connsiteX36" fmla="*/ 79899 w 1029810"/>
              <a:gd name="connsiteY36" fmla="*/ 17756 h 1500326"/>
              <a:gd name="connsiteX0" fmla="*/ 35510 w 1029810"/>
              <a:gd name="connsiteY0" fmla="*/ 44389 h 1500326"/>
              <a:gd name="connsiteX1" fmla="*/ 0 w 1029810"/>
              <a:gd name="connsiteY1" fmla="*/ 1482571 h 1500326"/>
              <a:gd name="connsiteX2" fmla="*/ 1020932 w 1029810"/>
              <a:gd name="connsiteY2" fmla="*/ 1500326 h 1500326"/>
              <a:gd name="connsiteX3" fmla="*/ 1029810 w 1029810"/>
              <a:gd name="connsiteY3" fmla="*/ 248575 h 1500326"/>
              <a:gd name="connsiteX4" fmla="*/ 994299 w 1029810"/>
              <a:gd name="connsiteY4" fmla="*/ 35511 h 1500326"/>
              <a:gd name="connsiteX5" fmla="*/ 923278 w 1029810"/>
              <a:gd name="connsiteY5" fmla="*/ 35511 h 1500326"/>
              <a:gd name="connsiteX6" fmla="*/ 932156 w 1029810"/>
              <a:gd name="connsiteY6" fmla="*/ 186431 h 1500326"/>
              <a:gd name="connsiteX7" fmla="*/ 914400 w 1029810"/>
              <a:gd name="connsiteY7" fmla="*/ 230819 h 1500326"/>
              <a:gd name="connsiteX8" fmla="*/ 816746 w 1029810"/>
              <a:gd name="connsiteY8" fmla="*/ 230819 h 1500326"/>
              <a:gd name="connsiteX9" fmla="*/ 790113 w 1029810"/>
              <a:gd name="connsiteY9" fmla="*/ 168676 h 1500326"/>
              <a:gd name="connsiteX10" fmla="*/ 781235 w 1029810"/>
              <a:gd name="connsiteY10" fmla="*/ 71021 h 1500326"/>
              <a:gd name="connsiteX11" fmla="*/ 727969 w 1029810"/>
              <a:gd name="connsiteY11" fmla="*/ 0 h 1500326"/>
              <a:gd name="connsiteX12" fmla="*/ 701336 w 1029810"/>
              <a:gd name="connsiteY12" fmla="*/ 44388 h 1500326"/>
              <a:gd name="connsiteX13" fmla="*/ 701336 w 1029810"/>
              <a:gd name="connsiteY13" fmla="*/ 133165 h 1500326"/>
              <a:gd name="connsiteX14" fmla="*/ 692459 w 1029810"/>
              <a:gd name="connsiteY14" fmla="*/ 195309 h 1500326"/>
              <a:gd name="connsiteX15" fmla="*/ 630315 w 1029810"/>
              <a:gd name="connsiteY15" fmla="*/ 213064 h 1500326"/>
              <a:gd name="connsiteX16" fmla="*/ 603682 w 1029810"/>
              <a:gd name="connsiteY16" fmla="*/ 186431 h 1500326"/>
              <a:gd name="connsiteX17" fmla="*/ 577049 w 1029810"/>
              <a:gd name="connsiteY17" fmla="*/ 115410 h 1500326"/>
              <a:gd name="connsiteX18" fmla="*/ 568171 w 1029810"/>
              <a:gd name="connsiteY18" fmla="*/ 44388 h 1500326"/>
              <a:gd name="connsiteX19" fmla="*/ 523783 w 1029810"/>
              <a:gd name="connsiteY19" fmla="*/ 8878 h 1500326"/>
              <a:gd name="connsiteX20" fmla="*/ 523783 w 1029810"/>
              <a:gd name="connsiteY20" fmla="*/ 8878 h 1500326"/>
              <a:gd name="connsiteX21" fmla="*/ 443884 w 1029810"/>
              <a:gd name="connsiteY21" fmla="*/ 124287 h 1500326"/>
              <a:gd name="connsiteX22" fmla="*/ 443884 w 1029810"/>
              <a:gd name="connsiteY22" fmla="*/ 124287 h 1500326"/>
              <a:gd name="connsiteX23" fmla="*/ 479395 w 1029810"/>
              <a:gd name="connsiteY23" fmla="*/ 195309 h 1500326"/>
              <a:gd name="connsiteX24" fmla="*/ 399496 w 1029810"/>
              <a:gd name="connsiteY24" fmla="*/ 195309 h 1500326"/>
              <a:gd name="connsiteX25" fmla="*/ 319596 w 1029810"/>
              <a:gd name="connsiteY25" fmla="*/ 195309 h 1500326"/>
              <a:gd name="connsiteX26" fmla="*/ 310719 w 1029810"/>
              <a:gd name="connsiteY26" fmla="*/ 124287 h 1500326"/>
              <a:gd name="connsiteX27" fmla="*/ 301841 w 1029810"/>
              <a:gd name="connsiteY27" fmla="*/ 71021 h 1500326"/>
              <a:gd name="connsiteX28" fmla="*/ 301841 w 1029810"/>
              <a:gd name="connsiteY28" fmla="*/ 17755 h 1500326"/>
              <a:gd name="connsiteX29" fmla="*/ 275208 w 1029810"/>
              <a:gd name="connsiteY29" fmla="*/ 0 h 1500326"/>
              <a:gd name="connsiteX30" fmla="*/ 239697 w 1029810"/>
              <a:gd name="connsiteY30" fmla="*/ 0 h 1500326"/>
              <a:gd name="connsiteX31" fmla="*/ 221942 w 1029810"/>
              <a:gd name="connsiteY31" fmla="*/ 88777 h 1500326"/>
              <a:gd name="connsiteX32" fmla="*/ 213064 w 1029810"/>
              <a:gd name="connsiteY32" fmla="*/ 150920 h 1500326"/>
              <a:gd name="connsiteX33" fmla="*/ 221942 w 1029810"/>
              <a:gd name="connsiteY33" fmla="*/ 195309 h 1500326"/>
              <a:gd name="connsiteX34" fmla="*/ 221942 w 1029810"/>
              <a:gd name="connsiteY34" fmla="*/ 195309 h 1500326"/>
              <a:gd name="connsiteX35" fmla="*/ 133165 w 1029810"/>
              <a:gd name="connsiteY35" fmla="*/ 221942 h 1500326"/>
              <a:gd name="connsiteX36" fmla="*/ 79899 w 1029810"/>
              <a:gd name="connsiteY36" fmla="*/ 17756 h 1500326"/>
              <a:gd name="connsiteX37" fmla="*/ 97655 w 1029810"/>
              <a:gd name="connsiteY37" fmla="*/ 17755 h 1500326"/>
              <a:gd name="connsiteX0" fmla="*/ 35510 w 1029810"/>
              <a:gd name="connsiteY0" fmla="*/ 44389 h 1500326"/>
              <a:gd name="connsiteX1" fmla="*/ 0 w 1029810"/>
              <a:gd name="connsiteY1" fmla="*/ 1482571 h 1500326"/>
              <a:gd name="connsiteX2" fmla="*/ 1020932 w 1029810"/>
              <a:gd name="connsiteY2" fmla="*/ 1500326 h 1500326"/>
              <a:gd name="connsiteX3" fmla="*/ 1029810 w 1029810"/>
              <a:gd name="connsiteY3" fmla="*/ 248575 h 1500326"/>
              <a:gd name="connsiteX4" fmla="*/ 994299 w 1029810"/>
              <a:gd name="connsiteY4" fmla="*/ 35511 h 1500326"/>
              <a:gd name="connsiteX5" fmla="*/ 923278 w 1029810"/>
              <a:gd name="connsiteY5" fmla="*/ 35511 h 1500326"/>
              <a:gd name="connsiteX6" fmla="*/ 932156 w 1029810"/>
              <a:gd name="connsiteY6" fmla="*/ 186431 h 1500326"/>
              <a:gd name="connsiteX7" fmla="*/ 914400 w 1029810"/>
              <a:gd name="connsiteY7" fmla="*/ 230819 h 1500326"/>
              <a:gd name="connsiteX8" fmla="*/ 816746 w 1029810"/>
              <a:gd name="connsiteY8" fmla="*/ 230819 h 1500326"/>
              <a:gd name="connsiteX9" fmla="*/ 790113 w 1029810"/>
              <a:gd name="connsiteY9" fmla="*/ 168676 h 1500326"/>
              <a:gd name="connsiteX10" fmla="*/ 781235 w 1029810"/>
              <a:gd name="connsiteY10" fmla="*/ 71021 h 1500326"/>
              <a:gd name="connsiteX11" fmla="*/ 727969 w 1029810"/>
              <a:gd name="connsiteY11" fmla="*/ 0 h 1500326"/>
              <a:gd name="connsiteX12" fmla="*/ 701336 w 1029810"/>
              <a:gd name="connsiteY12" fmla="*/ 44388 h 1500326"/>
              <a:gd name="connsiteX13" fmla="*/ 701336 w 1029810"/>
              <a:gd name="connsiteY13" fmla="*/ 133165 h 1500326"/>
              <a:gd name="connsiteX14" fmla="*/ 692459 w 1029810"/>
              <a:gd name="connsiteY14" fmla="*/ 195309 h 1500326"/>
              <a:gd name="connsiteX15" fmla="*/ 630315 w 1029810"/>
              <a:gd name="connsiteY15" fmla="*/ 213064 h 1500326"/>
              <a:gd name="connsiteX16" fmla="*/ 603682 w 1029810"/>
              <a:gd name="connsiteY16" fmla="*/ 186431 h 1500326"/>
              <a:gd name="connsiteX17" fmla="*/ 577049 w 1029810"/>
              <a:gd name="connsiteY17" fmla="*/ 115410 h 1500326"/>
              <a:gd name="connsiteX18" fmla="*/ 568171 w 1029810"/>
              <a:gd name="connsiteY18" fmla="*/ 44388 h 1500326"/>
              <a:gd name="connsiteX19" fmla="*/ 523783 w 1029810"/>
              <a:gd name="connsiteY19" fmla="*/ 8878 h 1500326"/>
              <a:gd name="connsiteX20" fmla="*/ 523783 w 1029810"/>
              <a:gd name="connsiteY20" fmla="*/ 8878 h 1500326"/>
              <a:gd name="connsiteX21" fmla="*/ 443884 w 1029810"/>
              <a:gd name="connsiteY21" fmla="*/ 124287 h 1500326"/>
              <a:gd name="connsiteX22" fmla="*/ 443884 w 1029810"/>
              <a:gd name="connsiteY22" fmla="*/ 124287 h 1500326"/>
              <a:gd name="connsiteX23" fmla="*/ 479395 w 1029810"/>
              <a:gd name="connsiteY23" fmla="*/ 195309 h 1500326"/>
              <a:gd name="connsiteX24" fmla="*/ 399496 w 1029810"/>
              <a:gd name="connsiteY24" fmla="*/ 195309 h 1500326"/>
              <a:gd name="connsiteX25" fmla="*/ 319596 w 1029810"/>
              <a:gd name="connsiteY25" fmla="*/ 195309 h 1500326"/>
              <a:gd name="connsiteX26" fmla="*/ 310719 w 1029810"/>
              <a:gd name="connsiteY26" fmla="*/ 124287 h 1500326"/>
              <a:gd name="connsiteX27" fmla="*/ 301841 w 1029810"/>
              <a:gd name="connsiteY27" fmla="*/ 71021 h 1500326"/>
              <a:gd name="connsiteX28" fmla="*/ 301841 w 1029810"/>
              <a:gd name="connsiteY28" fmla="*/ 17755 h 1500326"/>
              <a:gd name="connsiteX29" fmla="*/ 275208 w 1029810"/>
              <a:gd name="connsiteY29" fmla="*/ 0 h 1500326"/>
              <a:gd name="connsiteX30" fmla="*/ 239697 w 1029810"/>
              <a:gd name="connsiteY30" fmla="*/ 0 h 1500326"/>
              <a:gd name="connsiteX31" fmla="*/ 221942 w 1029810"/>
              <a:gd name="connsiteY31" fmla="*/ 88777 h 1500326"/>
              <a:gd name="connsiteX32" fmla="*/ 213064 w 1029810"/>
              <a:gd name="connsiteY32" fmla="*/ 150920 h 1500326"/>
              <a:gd name="connsiteX33" fmla="*/ 221942 w 1029810"/>
              <a:gd name="connsiteY33" fmla="*/ 195309 h 1500326"/>
              <a:gd name="connsiteX34" fmla="*/ 221942 w 1029810"/>
              <a:gd name="connsiteY34" fmla="*/ 195309 h 1500326"/>
              <a:gd name="connsiteX35" fmla="*/ 133165 w 1029810"/>
              <a:gd name="connsiteY35" fmla="*/ 221942 h 1500326"/>
              <a:gd name="connsiteX36" fmla="*/ 79899 w 1029810"/>
              <a:gd name="connsiteY36" fmla="*/ 17756 h 1500326"/>
              <a:gd name="connsiteX37" fmla="*/ 26633 w 1029810"/>
              <a:gd name="connsiteY37" fmla="*/ 53265 h 1500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29810" h="1500326">
                <a:moveTo>
                  <a:pt x="35510" y="44389"/>
                </a:moveTo>
                <a:lnTo>
                  <a:pt x="0" y="1482571"/>
                </a:lnTo>
                <a:lnTo>
                  <a:pt x="1020932" y="1500326"/>
                </a:lnTo>
                <a:cubicBezTo>
                  <a:pt x="1023891" y="1083076"/>
                  <a:pt x="1026851" y="665825"/>
                  <a:pt x="1029810" y="248575"/>
                </a:cubicBezTo>
                <a:lnTo>
                  <a:pt x="994299" y="35511"/>
                </a:lnTo>
                <a:lnTo>
                  <a:pt x="923278" y="35511"/>
                </a:lnTo>
                <a:lnTo>
                  <a:pt x="932156" y="186431"/>
                </a:lnTo>
                <a:lnTo>
                  <a:pt x="914400" y="230819"/>
                </a:lnTo>
                <a:lnTo>
                  <a:pt x="816746" y="230819"/>
                </a:lnTo>
                <a:lnTo>
                  <a:pt x="790113" y="168676"/>
                </a:lnTo>
                <a:lnTo>
                  <a:pt x="781235" y="71021"/>
                </a:lnTo>
                <a:lnTo>
                  <a:pt x="727969" y="0"/>
                </a:lnTo>
                <a:lnTo>
                  <a:pt x="701336" y="44388"/>
                </a:lnTo>
                <a:lnTo>
                  <a:pt x="701336" y="133165"/>
                </a:lnTo>
                <a:lnTo>
                  <a:pt x="692459" y="195309"/>
                </a:lnTo>
                <a:lnTo>
                  <a:pt x="630315" y="213064"/>
                </a:lnTo>
                <a:lnTo>
                  <a:pt x="603682" y="186431"/>
                </a:lnTo>
                <a:lnTo>
                  <a:pt x="577049" y="115410"/>
                </a:lnTo>
                <a:lnTo>
                  <a:pt x="568171" y="44388"/>
                </a:lnTo>
                <a:lnTo>
                  <a:pt x="523783" y="8878"/>
                </a:lnTo>
                <a:lnTo>
                  <a:pt x="523783" y="8878"/>
                </a:lnTo>
                <a:lnTo>
                  <a:pt x="443884" y="124287"/>
                </a:lnTo>
                <a:lnTo>
                  <a:pt x="443884" y="124287"/>
                </a:lnTo>
                <a:lnTo>
                  <a:pt x="479395" y="195309"/>
                </a:lnTo>
                <a:lnTo>
                  <a:pt x="399496" y="195309"/>
                </a:lnTo>
                <a:lnTo>
                  <a:pt x="319596" y="195309"/>
                </a:lnTo>
                <a:lnTo>
                  <a:pt x="310719" y="124287"/>
                </a:lnTo>
                <a:lnTo>
                  <a:pt x="301841" y="71021"/>
                </a:lnTo>
                <a:lnTo>
                  <a:pt x="301841" y="17755"/>
                </a:lnTo>
                <a:lnTo>
                  <a:pt x="275208" y="0"/>
                </a:lnTo>
                <a:lnTo>
                  <a:pt x="239697" y="0"/>
                </a:lnTo>
                <a:lnTo>
                  <a:pt x="221942" y="88777"/>
                </a:lnTo>
                <a:lnTo>
                  <a:pt x="213064" y="150920"/>
                </a:lnTo>
                <a:lnTo>
                  <a:pt x="221942" y="195309"/>
                </a:lnTo>
                <a:lnTo>
                  <a:pt x="221942" y="195309"/>
                </a:lnTo>
                <a:lnTo>
                  <a:pt x="133165" y="221942"/>
                </a:lnTo>
                <a:lnTo>
                  <a:pt x="79899" y="17756"/>
                </a:lnTo>
                <a:cubicBezTo>
                  <a:pt x="73981" y="-16275"/>
                  <a:pt x="22934" y="53265"/>
                  <a:pt x="26633" y="5326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3653160" y="2585931"/>
            <a:ext cx="1029810" cy="1500326"/>
          </a:xfrm>
          <a:custGeom>
            <a:avLst/>
            <a:gdLst>
              <a:gd name="connsiteX0" fmla="*/ 26633 w 1029810"/>
              <a:gd name="connsiteY0" fmla="*/ 248575 h 1500326"/>
              <a:gd name="connsiteX1" fmla="*/ 0 w 1029810"/>
              <a:gd name="connsiteY1" fmla="*/ 1482571 h 1500326"/>
              <a:gd name="connsiteX2" fmla="*/ 1020932 w 1029810"/>
              <a:gd name="connsiteY2" fmla="*/ 1500326 h 1500326"/>
              <a:gd name="connsiteX3" fmla="*/ 1029810 w 1029810"/>
              <a:gd name="connsiteY3" fmla="*/ 248575 h 1500326"/>
              <a:gd name="connsiteX4" fmla="*/ 994299 w 1029810"/>
              <a:gd name="connsiteY4" fmla="*/ 35511 h 1500326"/>
              <a:gd name="connsiteX5" fmla="*/ 923278 w 1029810"/>
              <a:gd name="connsiteY5" fmla="*/ 35511 h 1500326"/>
              <a:gd name="connsiteX6" fmla="*/ 932156 w 1029810"/>
              <a:gd name="connsiteY6" fmla="*/ 186431 h 1500326"/>
              <a:gd name="connsiteX7" fmla="*/ 914400 w 1029810"/>
              <a:gd name="connsiteY7" fmla="*/ 230819 h 1500326"/>
              <a:gd name="connsiteX8" fmla="*/ 816746 w 1029810"/>
              <a:gd name="connsiteY8" fmla="*/ 230819 h 1500326"/>
              <a:gd name="connsiteX9" fmla="*/ 790113 w 1029810"/>
              <a:gd name="connsiteY9" fmla="*/ 168676 h 1500326"/>
              <a:gd name="connsiteX10" fmla="*/ 781235 w 1029810"/>
              <a:gd name="connsiteY10" fmla="*/ 71021 h 1500326"/>
              <a:gd name="connsiteX11" fmla="*/ 727969 w 1029810"/>
              <a:gd name="connsiteY11" fmla="*/ 0 h 1500326"/>
              <a:gd name="connsiteX12" fmla="*/ 701336 w 1029810"/>
              <a:gd name="connsiteY12" fmla="*/ 44388 h 1500326"/>
              <a:gd name="connsiteX13" fmla="*/ 701336 w 1029810"/>
              <a:gd name="connsiteY13" fmla="*/ 133165 h 1500326"/>
              <a:gd name="connsiteX14" fmla="*/ 692459 w 1029810"/>
              <a:gd name="connsiteY14" fmla="*/ 195309 h 1500326"/>
              <a:gd name="connsiteX15" fmla="*/ 630315 w 1029810"/>
              <a:gd name="connsiteY15" fmla="*/ 213064 h 1500326"/>
              <a:gd name="connsiteX16" fmla="*/ 603682 w 1029810"/>
              <a:gd name="connsiteY16" fmla="*/ 186431 h 1500326"/>
              <a:gd name="connsiteX17" fmla="*/ 577049 w 1029810"/>
              <a:gd name="connsiteY17" fmla="*/ 115410 h 1500326"/>
              <a:gd name="connsiteX18" fmla="*/ 568171 w 1029810"/>
              <a:gd name="connsiteY18" fmla="*/ 44388 h 1500326"/>
              <a:gd name="connsiteX19" fmla="*/ 523783 w 1029810"/>
              <a:gd name="connsiteY19" fmla="*/ 8878 h 1500326"/>
              <a:gd name="connsiteX20" fmla="*/ 523783 w 1029810"/>
              <a:gd name="connsiteY20" fmla="*/ 8878 h 1500326"/>
              <a:gd name="connsiteX21" fmla="*/ 443884 w 1029810"/>
              <a:gd name="connsiteY21" fmla="*/ 124287 h 1500326"/>
              <a:gd name="connsiteX22" fmla="*/ 443884 w 1029810"/>
              <a:gd name="connsiteY22" fmla="*/ 124287 h 1500326"/>
              <a:gd name="connsiteX23" fmla="*/ 479395 w 1029810"/>
              <a:gd name="connsiteY23" fmla="*/ 195309 h 1500326"/>
              <a:gd name="connsiteX24" fmla="*/ 399496 w 1029810"/>
              <a:gd name="connsiteY24" fmla="*/ 195309 h 1500326"/>
              <a:gd name="connsiteX25" fmla="*/ 319596 w 1029810"/>
              <a:gd name="connsiteY25" fmla="*/ 195309 h 1500326"/>
              <a:gd name="connsiteX26" fmla="*/ 310719 w 1029810"/>
              <a:gd name="connsiteY26" fmla="*/ 124287 h 1500326"/>
              <a:gd name="connsiteX27" fmla="*/ 301841 w 1029810"/>
              <a:gd name="connsiteY27" fmla="*/ 71021 h 1500326"/>
              <a:gd name="connsiteX28" fmla="*/ 301841 w 1029810"/>
              <a:gd name="connsiteY28" fmla="*/ 17755 h 1500326"/>
              <a:gd name="connsiteX29" fmla="*/ 275208 w 1029810"/>
              <a:gd name="connsiteY29" fmla="*/ 0 h 1500326"/>
              <a:gd name="connsiteX30" fmla="*/ 239697 w 1029810"/>
              <a:gd name="connsiteY30" fmla="*/ 0 h 1500326"/>
              <a:gd name="connsiteX31" fmla="*/ 221942 w 1029810"/>
              <a:gd name="connsiteY31" fmla="*/ 88777 h 1500326"/>
              <a:gd name="connsiteX32" fmla="*/ 213064 w 1029810"/>
              <a:gd name="connsiteY32" fmla="*/ 150920 h 1500326"/>
              <a:gd name="connsiteX33" fmla="*/ 221942 w 1029810"/>
              <a:gd name="connsiteY33" fmla="*/ 195309 h 1500326"/>
              <a:gd name="connsiteX34" fmla="*/ 221942 w 1029810"/>
              <a:gd name="connsiteY34" fmla="*/ 195309 h 1500326"/>
              <a:gd name="connsiteX35" fmla="*/ 221942 w 1029810"/>
              <a:gd name="connsiteY35" fmla="*/ 195309 h 1500326"/>
              <a:gd name="connsiteX0" fmla="*/ 26633 w 1029810"/>
              <a:gd name="connsiteY0" fmla="*/ 248575 h 1500326"/>
              <a:gd name="connsiteX1" fmla="*/ 0 w 1029810"/>
              <a:gd name="connsiteY1" fmla="*/ 1482571 h 1500326"/>
              <a:gd name="connsiteX2" fmla="*/ 1020932 w 1029810"/>
              <a:gd name="connsiteY2" fmla="*/ 1500326 h 1500326"/>
              <a:gd name="connsiteX3" fmla="*/ 1029810 w 1029810"/>
              <a:gd name="connsiteY3" fmla="*/ 248575 h 1500326"/>
              <a:gd name="connsiteX4" fmla="*/ 994299 w 1029810"/>
              <a:gd name="connsiteY4" fmla="*/ 35511 h 1500326"/>
              <a:gd name="connsiteX5" fmla="*/ 923278 w 1029810"/>
              <a:gd name="connsiteY5" fmla="*/ 35511 h 1500326"/>
              <a:gd name="connsiteX6" fmla="*/ 932156 w 1029810"/>
              <a:gd name="connsiteY6" fmla="*/ 186431 h 1500326"/>
              <a:gd name="connsiteX7" fmla="*/ 914400 w 1029810"/>
              <a:gd name="connsiteY7" fmla="*/ 230819 h 1500326"/>
              <a:gd name="connsiteX8" fmla="*/ 816746 w 1029810"/>
              <a:gd name="connsiteY8" fmla="*/ 230819 h 1500326"/>
              <a:gd name="connsiteX9" fmla="*/ 790113 w 1029810"/>
              <a:gd name="connsiteY9" fmla="*/ 168676 h 1500326"/>
              <a:gd name="connsiteX10" fmla="*/ 781235 w 1029810"/>
              <a:gd name="connsiteY10" fmla="*/ 71021 h 1500326"/>
              <a:gd name="connsiteX11" fmla="*/ 727969 w 1029810"/>
              <a:gd name="connsiteY11" fmla="*/ 0 h 1500326"/>
              <a:gd name="connsiteX12" fmla="*/ 701336 w 1029810"/>
              <a:gd name="connsiteY12" fmla="*/ 44388 h 1500326"/>
              <a:gd name="connsiteX13" fmla="*/ 701336 w 1029810"/>
              <a:gd name="connsiteY13" fmla="*/ 133165 h 1500326"/>
              <a:gd name="connsiteX14" fmla="*/ 692459 w 1029810"/>
              <a:gd name="connsiteY14" fmla="*/ 195309 h 1500326"/>
              <a:gd name="connsiteX15" fmla="*/ 630315 w 1029810"/>
              <a:gd name="connsiteY15" fmla="*/ 213064 h 1500326"/>
              <a:gd name="connsiteX16" fmla="*/ 603682 w 1029810"/>
              <a:gd name="connsiteY16" fmla="*/ 186431 h 1500326"/>
              <a:gd name="connsiteX17" fmla="*/ 577049 w 1029810"/>
              <a:gd name="connsiteY17" fmla="*/ 115410 h 1500326"/>
              <a:gd name="connsiteX18" fmla="*/ 568171 w 1029810"/>
              <a:gd name="connsiteY18" fmla="*/ 44388 h 1500326"/>
              <a:gd name="connsiteX19" fmla="*/ 523783 w 1029810"/>
              <a:gd name="connsiteY19" fmla="*/ 8878 h 1500326"/>
              <a:gd name="connsiteX20" fmla="*/ 523783 w 1029810"/>
              <a:gd name="connsiteY20" fmla="*/ 8878 h 1500326"/>
              <a:gd name="connsiteX21" fmla="*/ 443884 w 1029810"/>
              <a:gd name="connsiteY21" fmla="*/ 124287 h 1500326"/>
              <a:gd name="connsiteX22" fmla="*/ 443884 w 1029810"/>
              <a:gd name="connsiteY22" fmla="*/ 124287 h 1500326"/>
              <a:gd name="connsiteX23" fmla="*/ 479395 w 1029810"/>
              <a:gd name="connsiteY23" fmla="*/ 195309 h 1500326"/>
              <a:gd name="connsiteX24" fmla="*/ 399496 w 1029810"/>
              <a:gd name="connsiteY24" fmla="*/ 195309 h 1500326"/>
              <a:gd name="connsiteX25" fmla="*/ 319596 w 1029810"/>
              <a:gd name="connsiteY25" fmla="*/ 195309 h 1500326"/>
              <a:gd name="connsiteX26" fmla="*/ 310719 w 1029810"/>
              <a:gd name="connsiteY26" fmla="*/ 124287 h 1500326"/>
              <a:gd name="connsiteX27" fmla="*/ 301841 w 1029810"/>
              <a:gd name="connsiteY27" fmla="*/ 71021 h 1500326"/>
              <a:gd name="connsiteX28" fmla="*/ 301841 w 1029810"/>
              <a:gd name="connsiteY28" fmla="*/ 17755 h 1500326"/>
              <a:gd name="connsiteX29" fmla="*/ 275208 w 1029810"/>
              <a:gd name="connsiteY29" fmla="*/ 0 h 1500326"/>
              <a:gd name="connsiteX30" fmla="*/ 239697 w 1029810"/>
              <a:gd name="connsiteY30" fmla="*/ 0 h 1500326"/>
              <a:gd name="connsiteX31" fmla="*/ 221942 w 1029810"/>
              <a:gd name="connsiteY31" fmla="*/ 88777 h 1500326"/>
              <a:gd name="connsiteX32" fmla="*/ 213064 w 1029810"/>
              <a:gd name="connsiteY32" fmla="*/ 150920 h 1500326"/>
              <a:gd name="connsiteX33" fmla="*/ 221942 w 1029810"/>
              <a:gd name="connsiteY33" fmla="*/ 195309 h 1500326"/>
              <a:gd name="connsiteX34" fmla="*/ 221942 w 1029810"/>
              <a:gd name="connsiteY34" fmla="*/ 195309 h 1500326"/>
              <a:gd name="connsiteX35" fmla="*/ 239697 w 1029810"/>
              <a:gd name="connsiteY35" fmla="*/ 221942 h 1500326"/>
              <a:gd name="connsiteX36" fmla="*/ 221942 w 1029810"/>
              <a:gd name="connsiteY36" fmla="*/ 195309 h 1500326"/>
              <a:gd name="connsiteX0" fmla="*/ 26633 w 1029810"/>
              <a:gd name="connsiteY0" fmla="*/ 248575 h 1500326"/>
              <a:gd name="connsiteX1" fmla="*/ 0 w 1029810"/>
              <a:gd name="connsiteY1" fmla="*/ 1482571 h 1500326"/>
              <a:gd name="connsiteX2" fmla="*/ 1020932 w 1029810"/>
              <a:gd name="connsiteY2" fmla="*/ 1500326 h 1500326"/>
              <a:gd name="connsiteX3" fmla="*/ 1029810 w 1029810"/>
              <a:gd name="connsiteY3" fmla="*/ 248575 h 1500326"/>
              <a:gd name="connsiteX4" fmla="*/ 994299 w 1029810"/>
              <a:gd name="connsiteY4" fmla="*/ 35511 h 1500326"/>
              <a:gd name="connsiteX5" fmla="*/ 923278 w 1029810"/>
              <a:gd name="connsiteY5" fmla="*/ 35511 h 1500326"/>
              <a:gd name="connsiteX6" fmla="*/ 932156 w 1029810"/>
              <a:gd name="connsiteY6" fmla="*/ 186431 h 1500326"/>
              <a:gd name="connsiteX7" fmla="*/ 914400 w 1029810"/>
              <a:gd name="connsiteY7" fmla="*/ 230819 h 1500326"/>
              <a:gd name="connsiteX8" fmla="*/ 816746 w 1029810"/>
              <a:gd name="connsiteY8" fmla="*/ 230819 h 1500326"/>
              <a:gd name="connsiteX9" fmla="*/ 790113 w 1029810"/>
              <a:gd name="connsiteY9" fmla="*/ 168676 h 1500326"/>
              <a:gd name="connsiteX10" fmla="*/ 781235 w 1029810"/>
              <a:gd name="connsiteY10" fmla="*/ 71021 h 1500326"/>
              <a:gd name="connsiteX11" fmla="*/ 727969 w 1029810"/>
              <a:gd name="connsiteY11" fmla="*/ 0 h 1500326"/>
              <a:gd name="connsiteX12" fmla="*/ 701336 w 1029810"/>
              <a:gd name="connsiteY12" fmla="*/ 44388 h 1500326"/>
              <a:gd name="connsiteX13" fmla="*/ 701336 w 1029810"/>
              <a:gd name="connsiteY13" fmla="*/ 133165 h 1500326"/>
              <a:gd name="connsiteX14" fmla="*/ 692459 w 1029810"/>
              <a:gd name="connsiteY14" fmla="*/ 195309 h 1500326"/>
              <a:gd name="connsiteX15" fmla="*/ 630315 w 1029810"/>
              <a:gd name="connsiteY15" fmla="*/ 213064 h 1500326"/>
              <a:gd name="connsiteX16" fmla="*/ 603682 w 1029810"/>
              <a:gd name="connsiteY16" fmla="*/ 186431 h 1500326"/>
              <a:gd name="connsiteX17" fmla="*/ 577049 w 1029810"/>
              <a:gd name="connsiteY17" fmla="*/ 115410 h 1500326"/>
              <a:gd name="connsiteX18" fmla="*/ 568171 w 1029810"/>
              <a:gd name="connsiteY18" fmla="*/ 44388 h 1500326"/>
              <a:gd name="connsiteX19" fmla="*/ 523783 w 1029810"/>
              <a:gd name="connsiteY19" fmla="*/ 8878 h 1500326"/>
              <a:gd name="connsiteX20" fmla="*/ 523783 w 1029810"/>
              <a:gd name="connsiteY20" fmla="*/ 8878 h 1500326"/>
              <a:gd name="connsiteX21" fmla="*/ 443884 w 1029810"/>
              <a:gd name="connsiteY21" fmla="*/ 124287 h 1500326"/>
              <a:gd name="connsiteX22" fmla="*/ 443884 w 1029810"/>
              <a:gd name="connsiteY22" fmla="*/ 124287 h 1500326"/>
              <a:gd name="connsiteX23" fmla="*/ 479395 w 1029810"/>
              <a:gd name="connsiteY23" fmla="*/ 195309 h 1500326"/>
              <a:gd name="connsiteX24" fmla="*/ 399496 w 1029810"/>
              <a:gd name="connsiteY24" fmla="*/ 195309 h 1500326"/>
              <a:gd name="connsiteX25" fmla="*/ 319596 w 1029810"/>
              <a:gd name="connsiteY25" fmla="*/ 195309 h 1500326"/>
              <a:gd name="connsiteX26" fmla="*/ 310719 w 1029810"/>
              <a:gd name="connsiteY26" fmla="*/ 124287 h 1500326"/>
              <a:gd name="connsiteX27" fmla="*/ 301841 w 1029810"/>
              <a:gd name="connsiteY27" fmla="*/ 71021 h 1500326"/>
              <a:gd name="connsiteX28" fmla="*/ 301841 w 1029810"/>
              <a:gd name="connsiteY28" fmla="*/ 17755 h 1500326"/>
              <a:gd name="connsiteX29" fmla="*/ 275208 w 1029810"/>
              <a:gd name="connsiteY29" fmla="*/ 0 h 1500326"/>
              <a:gd name="connsiteX30" fmla="*/ 239697 w 1029810"/>
              <a:gd name="connsiteY30" fmla="*/ 0 h 1500326"/>
              <a:gd name="connsiteX31" fmla="*/ 221942 w 1029810"/>
              <a:gd name="connsiteY31" fmla="*/ 88777 h 1500326"/>
              <a:gd name="connsiteX32" fmla="*/ 213064 w 1029810"/>
              <a:gd name="connsiteY32" fmla="*/ 150920 h 1500326"/>
              <a:gd name="connsiteX33" fmla="*/ 221942 w 1029810"/>
              <a:gd name="connsiteY33" fmla="*/ 195309 h 1500326"/>
              <a:gd name="connsiteX34" fmla="*/ 221942 w 1029810"/>
              <a:gd name="connsiteY34" fmla="*/ 195309 h 1500326"/>
              <a:gd name="connsiteX35" fmla="*/ 239697 w 1029810"/>
              <a:gd name="connsiteY35" fmla="*/ 221942 h 1500326"/>
              <a:gd name="connsiteX36" fmla="*/ 115410 w 1029810"/>
              <a:gd name="connsiteY36" fmla="*/ 221942 h 1500326"/>
              <a:gd name="connsiteX0" fmla="*/ 26633 w 1029810"/>
              <a:gd name="connsiteY0" fmla="*/ 248575 h 1500326"/>
              <a:gd name="connsiteX1" fmla="*/ 0 w 1029810"/>
              <a:gd name="connsiteY1" fmla="*/ 1482571 h 1500326"/>
              <a:gd name="connsiteX2" fmla="*/ 1020932 w 1029810"/>
              <a:gd name="connsiteY2" fmla="*/ 1500326 h 1500326"/>
              <a:gd name="connsiteX3" fmla="*/ 1029810 w 1029810"/>
              <a:gd name="connsiteY3" fmla="*/ 248575 h 1500326"/>
              <a:gd name="connsiteX4" fmla="*/ 994299 w 1029810"/>
              <a:gd name="connsiteY4" fmla="*/ 35511 h 1500326"/>
              <a:gd name="connsiteX5" fmla="*/ 923278 w 1029810"/>
              <a:gd name="connsiteY5" fmla="*/ 35511 h 1500326"/>
              <a:gd name="connsiteX6" fmla="*/ 932156 w 1029810"/>
              <a:gd name="connsiteY6" fmla="*/ 186431 h 1500326"/>
              <a:gd name="connsiteX7" fmla="*/ 914400 w 1029810"/>
              <a:gd name="connsiteY7" fmla="*/ 230819 h 1500326"/>
              <a:gd name="connsiteX8" fmla="*/ 816746 w 1029810"/>
              <a:gd name="connsiteY8" fmla="*/ 230819 h 1500326"/>
              <a:gd name="connsiteX9" fmla="*/ 790113 w 1029810"/>
              <a:gd name="connsiteY9" fmla="*/ 168676 h 1500326"/>
              <a:gd name="connsiteX10" fmla="*/ 781235 w 1029810"/>
              <a:gd name="connsiteY10" fmla="*/ 71021 h 1500326"/>
              <a:gd name="connsiteX11" fmla="*/ 727969 w 1029810"/>
              <a:gd name="connsiteY11" fmla="*/ 0 h 1500326"/>
              <a:gd name="connsiteX12" fmla="*/ 701336 w 1029810"/>
              <a:gd name="connsiteY12" fmla="*/ 44388 h 1500326"/>
              <a:gd name="connsiteX13" fmla="*/ 701336 w 1029810"/>
              <a:gd name="connsiteY13" fmla="*/ 133165 h 1500326"/>
              <a:gd name="connsiteX14" fmla="*/ 692459 w 1029810"/>
              <a:gd name="connsiteY14" fmla="*/ 195309 h 1500326"/>
              <a:gd name="connsiteX15" fmla="*/ 630315 w 1029810"/>
              <a:gd name="connsiteY15" fmla="*/ 213064 h 1500326"/>
              <a:gd name="connsiteX16" fmla="*/ 603682 w 1029810"/>
              <a:gd name="connsiteY16" fmla="*/ 186431 h 1500326"/>
              <a:gd name="connsiteX17" fmla="*/ 577049 w 1029810"/>
              <a:gd name="connsiteY17" fmla="*/ 115410 h 1500326"/>
              <a:gd name="connsiteX18" fmla="*/ 568171 w 1029810"/>
              <a:gd name="connsiteY18" fmla="*/ 44388 h 1500326"/>
              <a:gd name="connsiteX19" fmla="*/ 523783 w 1029810"/>
              <a:gd name="connsiteY19" fmla="*/ 8878 h 1500326"/>
              <a:gd name="connsiteX20" fmla="*/ 523783 w 1029810"/>
              <a:gd name="connsiteY20" fmla="*/ 8878 h 1500326"/>
              <a:gd name="connsiteX21" fmla="*/ 443884 w 1029810"/>
              <a:gd name="connsiteY21" fmla="*/ 124287 h 1500326"/>
              <a:gd name="connsiteX22" fmla="*/ 443884 w 1029810"/>
              <a:gd name="connsiteY22" fmla="*/ 124287 h 1500326"/>
              <a:gd name="connsiteX23" fmla="*/ 479395 w 1029810"/>
              <a:gd name="connsiteY23" fmla="*/ 195309 h 1500326"/>
              <a:gd name="connsiteX24" fmla="*/ 399496 w 1029810"/>
              <a:gd name="connsiteY24" fmla="*/ 195309 h 1500326"/>
              <a:gd name="connsiteX25" fmla="*/ 319596 w 1029810"/>
              <a:gd name="connsiteY25" fmla="*/ 195309 h 1500326"/>
              <a:gd name="connsiteX26" fmla="*/ 310719 w 1029810"/>
              <a:gd name="connsiteY26" fmla="*/ 124287 h 1500326"/>
              <a:gd name="connsiteX27" fmla="*/ 301841 w 1029810"/>
              <a:gd name="connsiteY27" fmla="*/ 71021 h 1500326"/>
              <a:gd name="connsiteX28" fmla="*/ 301841 w 1029810"/>
              <a:gd name="connsiteY28" fmla="*/ 17755 h 1500326"/>
              <a:gd name="connsiteX29" fmla="*/ 275208 w 1029810"/>
              <a:gd name="connsiteY29" fmla="*/ 0 h 1500326"/>
              <a:gd name="connsiteX30" fmla="*/ 239697 w 1029810"/>
              <a:gd name="connsiteY30" fmla="*/ 0 h 1500326"/>
              <a:gd name="connsiteX31" fmla="*/ 221942 w 1029810"/>
              <a:gd name="connsiteY31" fmla="*/ 88777 h 1500326"/>
              <a:gd name="connsiteX32" fmla="*/ 213064 w 1029810"/>
              <a:gd name="connsiteY32" fmla="*/ 150920 h 1500326"/>
              <a:gd name="connsiteX33" fmla="*/ 221942 w 1029810"/>
              <a:gd name="connsiteY33" fmla="*/ 195309 h 1500326"/>
              <a:gd name="connsiteX34" fmla="*/ 221942 w 1029810"/>
              <a:gd name="connsiteY34" fmla="*/ 195309 h 1500326"/>
              <a:gd name="connsiteX35" fmla="*/ 239697 w 1029810"/>
              <a:gd name="connsiteY35" fmla="*/ 221942 h 1500326"/>
              <a:gd name="connsiteX36" fmla="*/ 124288 w 1029810"/>
              <a:gd name="connsiteY36" fmla="*/ 195309 h 1500326"/>
              <a:gd name="connsiteX0" fmla="*/ 35510 w 1029810"/>
              <a:gd name="connsiteY0" fmla="*/ 44389 h 1500326"/>
              <a:gd name="connsiteX1" fmla="*/ 0 w 1029810"/>
              <a:gd name="connsiteY1" fmla="*/ 1482571 h 1500326"/>
              <a:gd name="connsiteX2" fmla="*/ 1020932 w 1029810"/>
              <a:gd name="connsiteY2" fmla="*/ 1500326 h 1500326"/>
              <a:gd name="connsiteX3" fmla="*/ 1029810 w 1029810"/>
              <a:gd name="connsiteY3" fmla="*/ 248575 h 1500326"/>
              <a:gd name="connsiteX4" fmla="*/ 994299 w 1029810"/>
              <a:gd name="connsiteY4" fmla="*/ 35511 h 1500326"/>
              <a:gd name="connsiteX5" fmla="*/ 923278 w 1029810"/>
              <a:gd name="connsiteY5" fmla="*/ 35511 h 1500326"/>
              <a:gd name="connsiteX6" fmla="*/ 932156 w 1029810"/>
              <a:gd name="connsiteY6" fmla="*/ 186431 h 1500326"/>
              <a:gd name="connsiteX7" fmla="*/ 914400 w 1029810"/>
              <a:gd name="connsiteY7" fmla="*/ 230819 h 1500326"/>
              <a:gd name="connsiteX8" fmla="*/ 816746 w 1029810"/>
              <a:gd name="connsiteY8" fmla="*/ 230819 h 1500326"/>
              <a:gd name="connsiteX9" fmla="*/ 790113 w 1029810"/>
              <a:gd name="connsiteY9" fmla="*/ 168676 h 1500326"/>
              <a:gd name="connsiteX10" fmla="*/ 781235 w 1029810"/>
              <a:gd name="connsiteY10" fmla="*/ 71021 h 1500326"/>
              <a:gd name="connsiteX11" fmla="*/ 727969 w 1029810"/>
              <a:gd name="connsiteY11" fmla="*/ 0 h 1500326"/>
              <a:gd name="connsiteX12" fmla="*/ 701336 w 1029810"/>
              <a:gd name="connsiteY12" fmla="*/ 44388 h 1500326"/>
              <a:gd name="connsiteX13" fmla="*/ 701336 w 1029810"/>
              <a:gd name="connsiteY13" fmla="*/ 133165 h 1500326"/>
              <a:gd name="connsiteX14" fmla="*/ 692459 w 1029810"/>
              <a:gd name="connsiteY14" fmla="*/ 195309 h 1500326"/>
              <a:gd name="connsiteX15" fmla="*/ 630315 w 1029810"/>
              <a:gd name="connsiteY15" fmla="*/ 213064 h 1500326"/>
              <a:gd name="connsiteX16" fmla="*/ 603682 w 1029810"/>
              <a:gd name="connsiteY16" fmla="*/ 186431 h 1500326"/>
              <a:gd name="connsiteX17" fmla="*/ 577049 w 1029810"/>
              <a:gd name="connsiteY17" fmla="*/ 115410 h 1500326"/>
              <a:gd name="connsiteX18" fmla="*/ 568171 w 1029810"/>
              <a:gd name="connsiteY18" fmla="*/ 44388 h 1500326"/>
              <a:gd name="connsiteX19" fmla="*/ 523783 w 1029810"/>
              <a:gd name="connsiteY19" fmla="*/ 8878 h 1500326"/>
              <a:gd name="connsiteX20" fmla="*/ 523783 w 1029810"/>
              <a:gd name="connsiteY20" fmla="*/ 8878 h 1500326"/>
              <a:gd name="connsiteX21" fmla="*/ 443884 w 1029810"/>
              <a:gd name="connsiteY21" fmla="*/ 124287 h 1500326"/>
              <a:gd name="connsiteX22" fmla="*/ 443884 w 1029810"/>
              <a:gd name="connsiteY22" fmla="*/ 124287 h 1500326"/>
              <a:gd name="connsiteX23" fmla="*/ 479395 w 1029810"/>
              <a:gd name="connsiteY23" fmla="*/ 195309 h 1500326"/>
              <a:gd name="connsiteX24" fmla="*/ 399496 w 1029810"/>
              <a:gd name="connsiteY24" fmla="*/ 195309 h 1500326"/>
              <a:gd name="connsiteX25" fmla="*/ 319596 w 1029810"/>
              <a:gd name="connsiteY25" fmla="*/ 195309 h 1500326"/>
              <a:gd name="connsiteX26" fmla="*/ 310719 w 1029810"/>
              <a:gd name="connsiteY26" fmla="*/ 124287 h 1500326"/>
              <a:gd name="connsiteX27" fmla="*/ 301841 w 1029810"/>
              <a:gd name="connsiteY27" fmla="*/ 71021 h 1500326"/>
              <a:gd name="connsiteX28" fmla="*/ 301841 w 1029810"/>
              <a:gd name="connsiteY28" fmla="*/ 17755 h 1500326"/>
              <a:gd name="connsiteX29" fmla="*/ 275208 w 1029810"/>
              <a:gd name="connsiteY29" fmla="*/ 0 h 1500326"/>
              <a:gd name="connsiteX30" fmla="*/ 239697 w 1029810"/>
              <a:gd name="connsiteY30" fmla="*/ 0 h 1500326"/>
              <a:gd name="connsiteX31" fmla="*/ 221942 w 1029810"/>
              <a:gd name="connsiteY31" fmla="*/ 88777 h 1500326"/>
              <a:gd name="connsiteX32" fmla="*/ 213064 w 1029810"/>
              <a:gd name="connsiteY32" fmla="*/ 150920 h 1500326"/>
              <a:gd name="connsiteX33" fmla="*/ 221942 w 1029810"/>
              <a:gd name="connsiteY33" fmla="*/ 195309 h 1500326"/>
              <a:gd name="connsiteX34" fmla="*/ 221942 w 1029810"/>
              <a:gd name="connsiteY34" fmla="*/ 195309 h 1500326"/>
              <a:gd name="connsiteX35" fmla="*/ 239697 w 1029810"/>
              <a:gd name="connsiteY35" fmla="*/ 221942 h 1500326"/>
              <a:gd name="connsiteX36" fmla="*/ 124288 w 1029810"/>
              <a:gd name="connsiteY36" fmla="*/ 195309 h 1500326"/>
              <a:gd name="connsiteX0" fmla="*/ 35510 w 1029810"/>
              <a:gd name="connsiteY0" fmla="*/ 44389 h 1500326"/>
              <a:gd name="connsiteX1" fmla="*/ 0 w 1029810"/>
              <a:gd name="connsiteY1" fmla="*/ 1482571 h 1500326"/>
              <a:gd name="connsiteX2" fmla="*/ 1020932 w 1029810"/>
              <a:gd name="connsiteY2" fmla="*/ 1500326 h 1500326"/>
              <a:gd name="connsiteX3" fmla="*/ 1029810 w 1029810"/>
              <a:gd name="connsiteY3" fmla="*/ 248575 h 1500326"/>
              <a:gd name="connsiteX4" fmla="*/ 994299 w 1029810"/>
              <a:gd name="connsiteY4" fmla="*/ 35511 h 1500326"/>
              <a:gd name="connsiteX5" fmla="*/ 923278 w 1029810"/>
              <a:gd name="connsiteY5" fmla="*/ 35511 h 1500326"/>
              <a:gd name="connsiteX6" fmla="*/ 932156 w 1029810"/>
              <a:gd name="connsiteY6" fmla="*/ 186431 h 1500326"/>
              <a:gd name="connsiteX7" fmla="*/ 914400 w 1029810"/>
              <a:gd name="connsiteY7" fmla="*/ 230819 h 1500326"/>
              <a:gd name="connsiteX8" fmla="*/ 816746 w 1029810"/>
              <a:gd name="connsiteY8" fmla="*/ 230819 h 1500326"/>
              <a:gd name="connsiteX9" fmla="*/ 790113 w 1029810"/>
              <a:gd name="connsiteY9" fmla="*/ 168676 h 1500326"/>
              <a:gd name="connsiteX10" fmla="*/ 781235 w 1029810"/>
              <a:gd name="connsiteY10" fmla="*/ 71021 h 1500326"/>
              <a:gd name="connsiteX11" fmla="*/ 727969 w 1029810"/>
              <a:gd name="connsiteY11" fmla="*/ 0 h 1500326"/>
              <a:gd name="connsiteX12" fmla="*/ 701336 w 1029810"/>
              <a:gd name="connsiteY12" fmla="*/ 44388 h 1500326"/>
              <a:gd name="connsiteX13" fmla="*/ 701336 w 1029810"/>
              <a:gd name="connsiteY13" fmla="*/ 133165 h 1500326"/>
              <a:gd name="connsiteX14" fmla="*/ 692459 w 1029810"/>
              <a:gd name="connsiteY14" fmla="*/ 195309 h 1500326"/>
              <a:gd name="connsiteX15" fmla="*/ 630315 w 1029810"/>
              <a:gd name="connsiteY15" fmla="*/ 213064 h 1500326"/>
              <a:gd name="connsiteX16" fmla="*/ 603682 w 1029810"/>
              <a:gd name="connsiteY16" fmla="*/ 186431 h 1500326"/>
              <a:gd name="connsiteX17" fmla="*/ 577049 w 1029810"/>
              <a:gd name="connsiteY17" fmla="*/ 115410 h 1500326"/>
              <a:gd name="connsiteX18" fmla="*/ 568171 w 1029810"/>
              <a:gd name="connsiteY18" fmla="*/ 44388 h 1500326"/>
              <a:gd name="connsiteX19" fmla="*/ 523783 w 1029810"/>
              <a:gd name="connsiteY19" fmla="*/ 8878 h 1500326"/>
              <a:gd name="connsiteX20" fmla="*/ 523783 w 1029810"/>
              <a:gd name="connsiteY20" fmla="*/ 8878 h 1500326"/>
              <a:gd name="connsiteX21" fmla="*/ 443884 w 1029810"/>
              <a:gd name="connsiteY21" fmla="*/ 124287 h 1500326"/>
              <a:gd name="connsiteX22" fmla="*/ 443884 w 1029810"/>
              <a:gd name="connsiteY22" fmla="*/ 124287 h 1500326"/>
              <a:gd name="connsiteX23" fmla="*/ 479395 w 1029810"/>
              <a:gd name="connsiteY23" fmla="*/ 195309 h 1500326"/>
              <a:gd name="connsiteX24" fmla="*/ 399496 w 1029810"/>
              <a:gd name="connsiteY24" fmla="*/ 195309 h 1500326"/>
              <a:gd name="connsiteX25" fmla="*/ 319596 w 1029810"/>
              <a:gd name="connsiteY25" fmla="*/ 195309 h 1500326"/>
              <a:gd name="connsiteX26" fmla="*/ 310719 w 1029810"/>
              <a:gd name="connsiteY26" fmla="*/ 124287 h 1500326"/>
              <a:gd name="connsiteX27" fmla="*/ 301841 w 1029810"/>
              <a:gd name="connsiteY27" fmla="*/ 71021 h 1500326"/>
              <a:gd name="connsiteX28" fmla="*/ 301841 w 1029810"/>
              <a:gd name="connsiteY28" fmla="*/ 17755 h 1500326"/>
              <a:gd name="connsiteX29" fmla="*/ 275208 w 1029810"/>
              <a:gd name="connsiteY29" fmla="*/ 0 h 1500326"/>
              <a:gd name="connsiteX30" fmla="*/ 239697 w 1029810"/>
              <a:gd name="connsiteY30" fmla="*/ 0 h 1500326"/>
              <a:gd name="connsiteX31" fmla="*/ 221942 w 1029810"/>
              <a:gd name="connsiteY31" fmla="*/ 88777 h 1500326"/>
              <a:gd name="connsiteX32" fmla="*/ 213064 w 1029810"/>
              <a:gd name="connsiteY32" fmla="*/ 150920 h 1500326"/>
              <a:gd name="connsiteX33" fmla="*/ 221942 w 1029810"/>
              <a:gd name="connsiteY33" fmla="*/ 195309 h 1500326"/>
              <a:gd name="connsiteX34" fmla="*/ 221942 w 1029810"/>
              <a:gd name="connsiteY34" fmla="*/ 195309 h 1500326"/>
              <a:gd name="connsiteX35" fmla="*/ 239697 w 1029810"/>
              <a:gd name="connsiteY35" fmla="*/ 221942 h 1500326"/>
              <a:gd name="connsiteX36" fmla="*/ 79899 w 1029810"/>
              <a:gd name="connsiteY36" fmla="*/ 17756 h 1500326"/>
              <a:gd name="connsiteX0" fmla="*/ 35510 w 1029810"/>
              <a:gd name="connsiteY0" fmla="*/ 44389 h 1500326"/>
              <a:gd name="connsiteX1" fmla="*/ 0 w 1029810"/>
              <a:gd name="connsiteY1" fmla="*/ 1482571 h 1500326"/>
              <a:gd name="connsiteX2" fmla="*/ 1020932 w 1029810"/>
              <a:gd name="connsiteY2" fmla="*/ 1500326 h 1500326"/>
              <a:gd name="connsiteX3" fmla="*/ 1029810 w 1029810"/>
              <a:gd name="connsiteY3" fmla="*/ 248575 h 1500326"/>
              <a:gd name="connsiteX4" fmla="*/ 994299 w 1029810"/>
              <a:gd name="connsiteY4" fmla="*/ 35511 h 1500326"/>
              <a:gd name="connsiteX5" fmla="*/ 923278 w 1029810"/>
              <a:gd name="connsiteY5" fmla="*/ 35511 h 1500326"/>
              <a:gd name="connsiteX6" fmla="*/ 932156 w 1029810"/>
              <a:gd name="connsiteY6" fmla="*/ 186431 h 1500326"/>
              <a:gd name="connsiteX7" fmla="*/ 914400 w 1029810"/>
              <a:gd name="connsiteY7" fmla="*/ 230819 h 1500326"/>
              <a:gd name="connsiteX8" fmla="*/ 816746 w 1029810"/>
              <a:gd name="connsiteY8" fmla="*/ 230819 h 1500326"/>
              <a:gd name="connsiteX9" fmla="*/ 790113 w 1029810"/>
              <a:gd name="connsiteY9" fmla="*/ 168676 h 1500326"/>
              <a:gd name="connsiteX10" fmla="*/ 781235 w 1029810"/>
              <a:gd name="connsiteY10" fmla="*/ 71021 h 1500326"/>
              <a:gd name="connsiteX11" fmla="*/ 727969 w 1029810"/>
              <a:gd name="connsiteY11" fmla="*/ 0 h 1500326"/>
              <a:gd name="connsiteX12" fmla="*/ 701336 w 1029810"/>
              <a:gd name="connsiteY12" fmla="*/ 44388 h 1500326"/>
              <a:gd name="connsiteX13" fmla="*/ 701336 w 1029810"/>
              <a:gd name="connsiteY13" fmla="*/ 133165 h 1500326"/>
              <a:gd name="connsiteX14" fmla="*/ 692459 w 1029810"/>
              <a:gd name="connsiteY14" fmla="*/ 195309 h 1500326"/>
              <a:gd name="connsiteX15" fmla="*/ 630315 w 1029810"/>
              <a:gd name="connsiteY15" fmla="*/ 213064 h 1500326"/>
              <a:gd name="connsiteX16" fmla="*/ 603682 w 1029810"/>
              <a:gd name="connsiteY16" fmla="*/ 186431 h 1500326"/>
              <a:gd name="connsiteX17" fmla="*/ 577049 w 1029810"/>
              <a:gd name="connsiteY17" fmla="*/ 115410 h 1500326"/>
              <a:gd name="connsiteX18" fmla="*/ 568171 w 1029810"/>
              <a:gd name="connsiteY18" fmla="*/ 44388 h 1500326"/>
              <a:gd name="connsiteX19" fmla="*/ 523783 w 1029810"/>
              <a:gd name="connsiteY19" fmla="*/ 8878 h 1500326"/>
              <a:gd name="connsiteX20" fmla="*/ 523783 w 1029810"/>
              <a:gd name="connsiteY20" fmla="*/ 8878 h 1500326"/>
              <a:gd name="connsiteX21" fmla="*/ 443884 w 1029810"/>
              <a:gd name="connsiteY21" fmla="*/ 124287 h 1500326"/>
              <a:gd name="connsiteX22" fmla="*/ 443884 w 1029810"/>
              <a:gd name="connsiteY22" fmla="*/ 124287 h 1500326"/>
              <a:gd name="connsiteX23" fmla="*/ 479395 w 1029810"/>
              <a:gd name="connsiteY23" fmla="*/ 195309 h 1500326"/>
              <a:gd name="connsiteX24" fmla="*/ 399496 w 1029810"/>
              <a:gd name="connsiteY24" fmla="*/ 195309 h 1500326"/>
              <a:gd name="connsiteX25" fmla="*/ 319596 w 1029810"/>
              <a:gd name="connsiteY25" fmla="*/ 195309 h 1500326"/>
              <a:gd name="connsiteX26" fmla="*/ 310719 w 1029810"/>
              <a:gd name="connsiteY26" fmla="*/ 124287 h 1500326"/>
              <a:gd name="connsiteX27" fmla="*/ 301841 w 1029810"/>
              <a:gd name="connsiteY27" fmla="*/ 71021 h 1500326"/>
              <a:gd name="connsiteX28" fmla="*/ 301841 w 1029810"/>
              <a:gd name="connsiteY28" fmla="*/ 17755 h 1500326"/>
              <a:gd name="connsiteX29" fmla="*/ 275208 w 1029810"/>
              <a:gd name="connsiteY29" fmla="*/ 0 h 1500326"/>
              <a:gd name="connsiteX30" fmla="*/ 239697 w 1029810"/>
              <a:gd name="connsiteY30" fmla="*/ 0 h 1500326"/>
              <a:gd name="connsiteX31" fmla="*/ 221942 w 1029810"/>
              <a:gd name="connsiteY31" fmla="*/ 88777 h 1500326"/>
              <a:gd name="connsiteX32" fmla="*/ 213064 w 1029810"/>
              <a:gd name="connsiteY32" fmla="*/ 150920 h 1500326"/>
              <a:gd name="connsiteX33" fmla="*/ 221942 w 1029810"/>
              <a:gd name="connsiteY33" fmla="*/ 195309 h 1500326"/>
              <a:gd name="connsiteX34" fmla="*/ 221942 w 1029810"/>
              <a:gd name="connsiteY34" fmla="*/ 195309 h 1500326"/>
              <a:gd name="connsiteX35" fmla="*/ 133165 w 1029810"/>
              <a:gd name="connsiteY35" fmla="*/ 221942 h 1500326"/>
              <a:gd name="connsiteX36" fmla="*/ 79899 w 1029810"/>
              <a:gd name="connsiteY36" fmla="*/ 17756 h 1500326"/>
              <a:gd name="connsiteX0" fmla="*/ 35510 w 1029810"/>
              <a:gd name="connsiteY0" fmla="*/ 44389 h 1500326"/>
              <a:gd name="connsiteX1" fmla="*/ 0 w 1029810"/>
              <a:gd name="connsiteY1" fmla="*/ 1482571 h 1500326"/>
              <a:gd name="connsiteX2" fmla="*/ 1020932 w 1029810"/>
              <a:gd name="connsiteY2" fmla="*/ 1500326 h 1500326"/>
              <a:gd name="connsiteX3" fmla="*/ 1029810 w 1029810"/>
              <a:gd name="connsiteY3" fmla="*/ 248575 h 1500326"/>
              <a:gd name="connsiteX4" fmla="*/ 994299 w 1029810"/>
              <a:gd name="connsiteY4" fmla="*/ 35511 h 1500326"/>
              <a:gd name="connsiteX5" fmla="*/ 923278 w 1029810"/>
              <a:gd name="connsiteY5" fmla="*/ 35511 h 1500326"/>
              <a:gd name="connsiteX6" fmla="*/ 932156 w 1029810"/>
              <a:gd name="connsiteY6" fmla="*/ 186431 h 1500326"/>
              <a:gd name="connsiteX7" fmla="*/ 914400 w 1029810"/>
              <a:gd name="connsiteY7" fmla="*/ 230819 h 1500326"/>
              <a:gd name="connsiteX8" fmla="*/ 816746 w 1029810"/>
              <a:gd name="connsiteY8" fmla="*/ 230819 h 1500326"/>
              <a:gd name="connsiteX9" fmla="*/ 790113 w 1029810"/>
              <a:gd name="connsiteY9" fmla="*/ 168676 h 1500326"/>
              <a:gd name="connsiteX10" fmla="*/ 781235 w 1029810"/>
              <a:gd name="connsiteY10" fmla="*/ 71021 h 1500326"/>
              <a:gd name="connsiteX11" fmla="*/ 727969 w 1029810"/>
              <a:gd name="connsiteY11" fmla="*/ 0 h 1500326"/>
              <a:gd name="connsiteX12" fmla="*/ 701336 w 1029810"/>
              <a:gd name="connsiteY12" fmla="*/ 44388 h 1500326"/>
              <a:gd name="connsiteX13" fmla="*/ 701336 w 1029810"/>
              <a:gd name="connsiteY13" fmla="*/ 133165 h 1500326"/>
              <a:gd name="connsiteX14" fmla="*/ 692459 w 1029810"/>
              <a:gd name="connsiteY14" fmla="*/ 195309 h 1500326"/>
              <a:gd name="connsiteX15" fmla="*/ 630315 w 1029810"/>
              <a:gd name="connsiteY15" fmla="*/ 213064 h 1500326"/>
              <a:gd name="connsiteX16" fmla="*/ 603682 w 1029810"/>
              <a:gd name="connsiteY16" fmla="*/ 186431 h 1500326"/>
              <a:gd name="connsiteX17" fmla="*/ 577049 w 1029810"/>
              <a:gd name="connsiteY17" fmla="*/ 115410 h 1500326"/>
              <a:gd name="connsiteX18" fmla="*/ 568171 w 1029810"/>
              <a:gd name="connsiteY18" fmla="*/ 44388 h 1500326"/>
              <a:gd name="connsiteX19" fmla="*/ 523783 w 1029810"/>
              <a:gd name="connsiteY19" fmla="*/ 8878 h 1500326"/>
              <a:gd name="connsiteX20" fmla="*/ 523783 w 1029810"/>
              <a:gd name="connsiteY20" fmla="*/ 8878 h 1500326"/>
              <a:gd name="connsiteX21" fmla="*/ 443884 w 1029810"/>
              <a:gd name="connsiteY21" fmla="*/ 124287 h 1500326"/>
              <a:gd name="connsiteX22" fmla="*/ 443884 w 1029810"/>
              <a:gd name="connsiteY22" fmla="*/ 124287 h 1500326"/>
              <a:gd name="connsiteX23" fmla="*/ 479395 w 1029810"/>
              <a:gd name="connsiteY23" fmla="*/ 195309 h 1500326"/>
              <a:gd name="connsiteX24" fmla="*/ 399496 w 1029810"/>
              <a:gd name="connsiteY24" fmla="*/ 195309 h 1500326"/>
              <a:gd name="connsiteX25" fmla="*/ 319596 w 1029810"/>
              <a:gd name="connsiteY25" fmla="*/ 195309 h 1500326"/>
              <a:gd name="connsiteX26" fmla="*/ 310719 w 1029810"/>
              <a:gd name="connsiteY26" fmla="*/ 124287 h 1500326"/>
              <a:gd name="connsiteX27" fmla="*/ 301841 w 1029810"/>
              <a:gd name="connsiteY27" fmla="*/ 71021 h 1500326"/>
              <a:gd name="connsiteX28" fmla="*/ 301841 w 1029810"/>
              <a:gd name="connsiteY28" fmla="*/ 17755 h 1500326"/>
              <a:gd name="connsiteX29" fmla="*/ 275208 w 1029810"/>
              <a:gd name="connsiteY29" fmla="*/ 0 h 1500326"/>
              <a:gd name="connsiteX30" fmla="*/ 239697 w 1029810"/>
              <a:gd name="connsiteY30" fmla="*/ 0 h 1500326"/>
              <a:gd name="connsiteX31" fmla="*/ 221942 w 1029810"/>
              <a:gd name="connsiteY31" fmla="*/ 88777 h 1500326"/>
              <a:gd name="connsiteX32" fmla="*/ 213064 w 1029810"/>
              <a:gd name="connsiteY32" fmla="*/ 150920 h 1500326"/>
              <a:gd name="connsiteX33" fmla="*/ 221942 w 1029810"/>
              <a:gd name="connsiteY33" fmla="*/ 195309 h 1500326"/>
              <a:gd name="connsiteX34" fmla="*/ 221942 w 1029810"/>
              <a:gd name="connsiteY34" fmla="*/ 195309 h 1500326"/>
              <a:gd name="connsiteX35" fmla="*/ 133165 w 1029810"/>
              <a:gd name="connsiteY35" fmla="*/ 221942 h 1500326"/>
              <a:gd name="connsiteX36" fmla="*/ 79899 w 1029810"/>
              <a:gd name="connsiteY36" fmla="*/ 17756 h 1500326"/>
              <a:gd name="connsiteX37" fmla="*/ 97655 w 1029810"/>
              <a:gd name="connsiteY37" fmla="*/ 17755 h 1500326"/>
              <a:gd name="connsiteX0" fmla="*/ 35510 w 1029810"/>
              <a:gd name="connsiteY0" fmla="*/ 44389 h 1500326"/>
              <a:gd name="connsiteX1" fmla="*/ 0 w 1029810"/>
              <a:gd name="connsiteY1" fmla="*/ 1482571 h 1500326"/>
              <a:gd name="connsiteX2" fmla="*/ 1020932 w 1029810"/>
              <a:gd name="connsiteY2" fmla="*/ 1500326 h 1500326"/>
              <a:gd name="connsiteX3" fmla="*/ 1029810 w 1029810"/>
              <a:gd name="connsiteY3" fmla="*/ 248575 h 1500326"/>
              <a:gd name="connsiteX4" fmla="*/ 994299 w 1029810"/>
              <a:gd name="connsiteY4" fmla="*/ 35511 h 1500326"/>
              <a:gd name="connsiteX5" fmla="*/ 923278 w 1029810"/>
              <a:gd name="connsiteY5" fmla="*/ 35511 h 1500326"/>
              <a:gd name="connsiteX6" fmla="*/ 932156 w 1029810"/>
              <a:gd name="connsiteY6" fmla="*/ 186431 h 1500326"/>
              <a:gd name="connsiteX7" fmla="*/ 914400 w 1029810"/>
              <a:gd name="connsiteY7" fmla="*/ 230819 h 1500326"/>
              <a:gd name="connsiteX8" fmla="*/ 816746 w 1029810"/>
              <a:gd name="connsiteY8" fmla="*/ 230819 h 1500326"/>
              <a:gd name="connsiteX9" fmla="*/ 790113 w 1029810"/>
              <a:gd name="connsiteY9" fmla="*/ 168676 h 1500326"/>
              <a:gd name="connsiteX10" fmla="*/ 781235 w 1029810"/>
              <a:gd name="connsiteY10" fmla="*/ 71021 h 1500326"/>
              <a:gd name="connsiteX11" fmla="*/ 727969 w 1029810"/>
              <a:gd name="connsiteY11" fmla="*/ 0 h 1500326"/>
              <a:gd name="connsiteX12" fmla="*/ 701336 w 1029810"/>
              <a:gd name="connsiteY12" fmla="*/ 44388 h 1500326"/>
              <a:gd name="connsiteX13" fmla="*/ 701336 w 1029810"/>
              <a:gd name="connsiteY13" fmla="*/ 133165 h 1500326"/>
              <a:gd name="connsiteX14" fmla="*/ 692459 w 1029810"/>
              <a:gd name="connsiteY14" fmla="*/ 195309 h 1500326"/>
              <a:gd name="connsiteX15" fmla="*/ 630315 w 1029810"/>
              <a:gd name="connsiteY15" fmla="*/ 213064 h 1500326"/>
              <a:gd name="connsiteX16" fmla="*/ 603682 w 1029810"/>
              <a:gd name="connsiteY16" fmla="*/ 186431 h 1500326"/>
              <a:gd name="connsiteX17" fmla="*/ 577049 w 1029810"/>
              <a:gd name="connsiteY17" fmla="*/ 115410 h 1500326"/>
              <a:gd name="connsiteX18" fmla="*/ 568171 w 1029810"/>
              <a:gd name="connsiteY18" fmla="*/ 44388 h 1500326"/>
              <a:gd name="connsiteX19" fmla="*/ 523783 w 1029810"/>
              <a:gd name="connsiteY19" fmla="*/ 8878 h 1500326"/>
              <a:gd name="connsiteX20" fmla="*/ 523783 w 1029810"/>
              <a:gd name="connsiteY20" fmla="*/ 8878 h 1500326"/>
              <a:gd name="connsiteX21" fmla="*/ 443884 w 1029810"/>
              <a:gd name="connsiteY21" fmla="*/ 124287 h 1500326"/>
              <a:gd name="connsiteX22" fmla="*/ 443884 w 1029810"/>
              <a:gd name="connsiteY22" fmla="*/ 124287 h 1500326"/>
              <a:gd name="connsiteX23" fmla="*/ 479395 w 1029810"/>
              <a:gd name="connsiteY23" fmla="*/ 195309 h 1500326"/>
              <a:gd name="connsiteX24" fmla="*/ 399496 w 1029810"/>
              <a:gd name="connsiteY24" fmla="*/ 195309 h 1500326"/>
              <a:gd name="connsiteX25" fmla="*/ 319596 w 1029810"/>
              <a:gd name="connsiteY25" fmla="*/ 195309 h 1500326"/>
              <a:gd name="connsiteX26" fmla="*/ 310719 w 1029810"/>
              <a:gd name="connsiteY26" fmla="*/ 124287 h 1500326"/>
              <a:gd name="connsiteX27" fmla="*/ 301841 w 1029810"/>
              <a:gd name="connsiteY27" fmla="*/ 71021 h 1500326"/>
              <a:gd name="connsiteX28" fmla="*/ 301841 w 1029810"/>
              <a:gd name="connsiteY28" fmla="*/ 17755 h 1500326"/>
              <a:gd name="connsiteX29" fmla="*/ 275208 w 1029810"/>
              <a:gd name="connsiteY29" fmla="*/ 0 h 1500326"/>
              <a:gd name="connsiteX30" fmla="*/ 239697 w 1029810"/>
              <a:gd name="connsiteY30" fmla="*/ 0 h 1500326"/>
              <a:gd name="connsiteX31" fmla="*/ 221942 w 1029810"/>
              <a:gd name="connsiteY31" fmla="*/ 88777 h 1500326"/>
              <a:gd name="connsiteX32" fmla="*/ 213064 w 1029810"/>
              <a:gd name="connsiteY32" fmla="*/ 150920 h 1500326"/>
              <a:gd name="connsiteX33" fmla="*/ 221942 w 1029810"/>
              <a:gd name="connsiteY33" fmla="*/ 195309 h 1500326"/>
              <a:gd name="connsiteX34" fmla="*/ 221942 w 1029810"/>
              <a:gd name="connsiteY34" fmla="*/ 195309 h 1500326"/>
              <a:gd name="connsiteX35" fmla="*/ 133165 w 1029810"/>
              <a:gd name="connsiteY35" fmla="*/ 221942 h 1500326"/>
              <a:gd name="connsiteX36" fmla="*/ 79899 w 1029810"/>
              <a:gd name="connsiteY36" fmla="*/ 17756 h 1500326"/>
              <a:gd name="connsiteX37" fmla="*/ 26633 w 1029810"/>
              <a:gd name="connsiteY37" fmla="*/ 53265 h 1500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29810" h="1500326">
                <a:moveTo>
                  <a:pt x="35510" y="44389"/>
                </a:moveTo>
                <a:lnTo>
                  <a:pt x="0" y="1482571"/>
                </a:lnTo>
                <a:lnTo>
                  <a:pt x="1020932" y="1500326"/>
                </a:lnTo>
                <a:cubicBezTo>
                  <a:pt x="1023891" y="1083076"/>
                  <a:pt x="1026851" y="665825"/>
                  <a:pt x="1029810" y="248575"/>
                </a:cubicBezTo>
                <a:lnTo>
                  <a:pt x="994299" y="35511"/>
                </a:lnTo>
                <a:lnTo>
                  <a:pt x="923278" y="35511"/>
                </a:lnTo>
                <a:lnTo>
                  <a:pt x="932156" y="186431"/>
                </a:lnTo>
                <a:lnTo>
                  <a:pt x="914400" y="230819"/>
                </a:lnTo>
                <a:lnTo>
                  <a:pt x="816746" y="230819"/>
                </a:lnTo>
                <a:lnTo>
                  <a:pt x="790113" y="168676"/>
                </a:lnTo>
                <a:lnTo>
                  <a:pt x="781235" y="71021"/>
                </a:lnTo>
                <a:lnTo>
                  <a:pt x="727969" y="0"/>
                </a:lnTo>
                <a:lnTo>
                  <a:pt x="701336" y="44388"/>
                </a:lnTo>
                <a:lnTo>
                  <a:pt x="701336" y="133165"/>
                </a:lnTo>
                <a:lnTo>
                  <a:pt x="692459" y="195309"/>
                </a:lnTo>
                <a:lnTo>
                  <a:pt x="630315" y="213064"/>
                </a:lnTo>
                <a:lnTo>
                  <a:pt x="603682" y="186431"/>
                </a:lnTo>
                <a:lnTo>
                  <a:pt x="577049" y="115410"/>
                </a:lnTo>
                <a:lnTo>
                  <a:pt x="568171" y="44388"/>
                </a:lnTo>
                <a:lnTo>
                  <a:pt x="523783" y="8878"/>
                </a:lnTo>
                <a:lnTo>
                  <a:pt x="523783" y="8878"/>
                </a:lnTo>
                <a:lnTo>
                  <a:pt x="443884" y="124287"/>
                </a:lnTo>
                <a:lnTo>
                  <a:pt x="443884" y="124287"/>
                </a:lnTo>
                <a:lnTo>
                  <a:pt x="479395" y="195309"/>
                </a:lnTo>
                <a:lnTo>
                  <a:pt x="399496" y="195309"/>
                </a:lnTo>
                <a:lnTo>
                  <a:pt x="319596" y="195309"/>
                </a:lnTo>
                <a:lnTo>
                  <a:pt x="310719" y="124287"/>
                </a:lnTo>
                <a:lnTo>
                  <a:pt x="301841" y="71021"/>
                </a:lnTo>
                <a:lnTo>
                  <a:pt x="301841" y="17755"/>
                </a:lnTo>
                <a:lnTo>
                  <a:pt x="275208" y="0"/>
                </a:lnTo>
                <a:lnTo>
                  <a:pt x="239697" y="0"/>
                </a:lnTo>
                <a:lnTo>
                  <a:pt x="221942" y="88777"/>
                </a:lnTo>
                <a:lnTo>
                  <a:pt x="213064" y="150920"/>
                </a:lnTo>
                <a:lnTo>
                  <a:pt x="221942" y="195309"/>
                </a:lnTo>
                <a:lnTo>
                  <a:pt x="221942" y="195309"/>
                </a:lnTo>
                <a:lnTo>
                  <a:pt x="133165" y="221942"/>
                </a:lnTo>
                <a:lnTo>
                  <a:pt x="79899" y="17756"/>
                </a:lnTo>
                <a:cubicBezTo>
                  <a:pt x="73981" y="-16275"/>
                  <a:pt x="22934" y="53265"/>
                  <a:pt x="26633" y="5326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593540" y="2585931"/>
            <a:ext cx="1029810" cy="1500326"/>
          </a:xfrm>
          <a:custGeom>
            <a:avLst/>
            <a:gdLst>
              <a:gd name="connsiteX0" fmla="*/ 26633 w 1029810"/>
              <a:gd name="connsiteY0" fmla="*/ 248575 h 1500326"/>
              <a:gd name="connsiteX1" fmla="*/ 0 w 1029810"/>
              <a:gd name="connsiteY1" fmla="*/ 1482571 h 1500326"/>
              <a:gd name="connsiteX2" fmla="*/ 1020932 w 1029810"/>
              <a:gd name="connsiteY2" fmla="*/ 1500326 h 1500326"/>
              <a:gd name="connsiteX3" fmla="*/ 1029810 w 1029810"/>
              <a:gd name="connsiteY3" fmla="*/ 248575 h 1500326"/>
              <a:gd name="connsiteX4" fmla="*/ 994299 w 1029810"/>
              <a:gd name="connsiteY4" fmla="*/ 35511 h 1500326"/>
              <a:gd name="connsiteX5" fmla="*/ 923278 w 1029810"/>
              <a:gd name="connsiteY5" fmla="*/ 35511 h 1500326"/>
              <a:gd name="connsiteX6" fmla="*/ 932156 w 1029810"/>
              <a:gd name="connsiteY6" fmla="*/ 186431 h 1500326"/>
              <a:gd name="connsiteX7" fmla="*/ 914400 w 1029810"/>
              <a:gd name="connsiteY7" fmla="*/ 230819 h 1500326"/>
              <a:gd name="connsiteX8" fmla="*/ 816746 w 1029810"/>
              <a:gd name="connsiteY8" fmla="*/ 230819 h 1500326"/>
              <a:gd name="connsiteX9" fmla="*/ 790113 w 1029810"/>
              <a:gd name="connsiteY9" fmla="*/ 168676 h 1500326"/>
              <a:gd name="connsiteX10" fmla="*/ 781235 w 1029810"/>
              <a:gd name="connsiteY10" fmla="*/ 71021 h 1500326"/>
              <a:gd name="connsiteX11" fmla="*/ 727969 w 1029810"/>
              <a:gd name="connsiteY11" fmla="*/ 0 h 1500326"/>
              <a:gd name="connsiteX12" fmla="*/ 701336 w 1029810"/>
              <a:gd name="connsiteY12" fmla="*/ 44388 h 1500326"/>
              <a:gd name="connsiteX13" fmla="*/ 701336 w 1029810"/>
              <a:gd name="connsiteY13" fmla="*/ 133165 h 1500326"/>
              <a:gd name="connsiteX14" fmla="*/ 692459 w 1029810"/>
              <a:gd name="connsiteY14" fmla="*/ 195309 h 1500326"/>
              <a:gd name="connsiteX15" fmla="*/ 630315 w 1029810"/>
              <a:gd name="connsiteY15" fmla="*/ 213064 h 1500326"/>
              <a:gd name="connsiteX16" fmla="*/ 603682 w 1029810"/>
              <a:gd name="connsiteY16" fmla="*/ 186431 h 1500326"/>
              <a:gd name="connsiteX17" fmla="*/ 577049 w 1029810"/>
              <a:gd name="connsiteY17" fmla="*/ 115410 h 1500326"/>
              <a:gd name="connsiteX18" fmla="*/ 568171 w 1029810"/>
              <a:gd name="connsiteY18" fmla="*/ 44388 h 1500326"/>
              <a:gd name="connsiteX19" fmla="*/ 523783 w 1029810"/>
              <a:gd name="connsiteY19" fmla="*/ 8878 h 1500326"/>
              <a:gd name="connsiteX20" fmla="*/ 523783 w 1029810"/>
              <a:gd name="connsiteY20" fmla="*/ 8878 h 1500326"/>
              <a:gd name="connsiteX21" fmla="*/ 443884 w 1029810"/>
              <a:gd name="connsiteY21" fmla="*/ 124287 h 1500326"/>
              <a:gd name="connsiteX22" fmla="*/ 443884 w 1029810"/>
              <a:gd name="connsiteY22" fmla="*/ 124287 h 1500326"/>
              <a:gd name="connsiteX23" fmla="*/ 479395 w 1029810"/>
              <a:gd name="connsiteY23" fmla="*/ 195309 h 1500326"/>
              <a:gd name="connsiteX24" fmla="*/ 399496 w 1029810"/>
              <a:gd name="connsiteY24" fmla="*/ 195309 h 1500326"/>
              <a:gd name="connsiteX25" fmla="*/ 319596 w 1029810"/>
              <a:gd name="connsiteY25" fmla="*/ 195309 h 1500326"/>
              <a:gd name="connsiteX26" fmla="*/ 310719 w 1029810"/>
              <a:gd name="connsiteY26" fmla="*/ 124287 h 1500326"/>
              <a:gd name="connsiteX27" fmla="*/ 301841 w 1029810"/>
              <a:gd name="connsiteY27" fmla="*/ 71021 h 1500326"/>
              <a:gd name="connsiteX28" fmla="*/ 301841 w 1029810"/>
              <a:gd name="connsiteY28" fmla="*/ 17755 h 1500326"/>
              <a:gd name="connsiteX29" fmla="*/ 275208 w 1029810"/>
              <a:gd name="connsiteY29" fmla="*/ 0 h 1500326"/>
              <a:gd name="connsiteX30" fmla="*/ 239697 w 1029810"/>
              <a:gd name="connsiteY30" fmla="*/ 0 h 1500326"/>
              <a:gd name="connsiteX31" fmla="*/ 221942 w 1029810"/>
              <a:gd name="connsiteY31" fmla="*/ 88777 h 1500326"/>
              <a:gd name="connsiteX32" fmla="*/ 213064 w 1029810"/>
              <a:gd name="connsiteY32" fmla="*/ 150920 h 1500326"/>
              <a:gd name="connsiteX33" fmla="*/ 221942 w 1029810"/>
              <a:gd name="connsiteY33" fmla="*/ 195309 h 1500326"/>
              <a:gd name="connsiteX34" fmla="*/ 221942 w 1029810"/>
              <a:gd name="connsiteY34" fmla="*/ 195309 h 1500326"/>
              <a:gd name="connsiteX35" fmla="*/ 221942 w 1029810"/>
              <a:gd name="connsiteY35" fmla="*/ 195309 h 1500326"/>
              <a:gd name="connsiteX0" fmla="*/ 26633 w 1029810"/>
              <a:gd name="connsiteY0" fmla="*/ 248575 h 1500326"/>
              <a:gd name="connsiteX1" fmla="*/ 0 w 1029810"/>
              <a:gd name="connsiteY1" fmla="*/ 1482571 h 1500326"/>
              <a:gd name="connsiteX2" fmla="*/ 1020932 w 1029810"/>
              <a:gd name="connsiteY2" fmla="*/ 1500326 h 1500326"/>
              <a:gd name="connsiteX3" fmla="*/ 1029810 w 1029810"/>
              <a:gd name="connsiteY3" fmla="*/ 248575 h 1500326"/>
              <a:gd name="connsiteX4" fmla="*/ 994299 w 1029810"/>
              <a:gd name="connsiteY4" fmla="*/ 35511 h 1500326"/>
              <a:gd name="connsiteX5" fmla="*/ 923278 w 1029810"/>
              <a:gd name="connsiteY5" fmla="*/ 35511 h 1500326"/>
              <a:gd name="connsiteX6" fmla="*/ 932156 w 1029810"/>
              <a:gd name="connsiteY6" fmla="*/ 186431 h 1500326"/>
              <a:gd name="connsiteX7" fmla="*/ 914400 w 1029810"/>
              <a:gd name="connsiteY7" fmla="*/ 230819 h 1500326"/>
              <a:gd name="connsiteX8" fmla="*/ 816746 w 1029810"/>
              <a:gd name="connsiteY8" fmla="*/ 230819 h 1500326"/>
              <a:gd name="connsiteX9" fmla="*/ 790113 w 1029810"/>
              <a:gd name="connsiteY9" fmla="*/ 168676 h 1500326"/>
              <a:gd name="connsiteX10" fmla="*/ 781235 w 1029810"/>
              <a:gd name="connsiteY10" fmla="*/ 71021 h 1500326"/>
              <a:gd name="connsiteX11" fmla="*/ 727969 w 1029810"/>
              <a:gd name="connsiteY11" fmla="*/ 0 h 1500326"/>
              <a:gd name="connsiteX12" fmla="*/ 701336 w 1029810"/>
              <a:gd name="connsiteY12" fmla="*/ 44388 h 1500326"/>
              <a:gd name="connsiteX13" fmla="*/ 701336 w 1029810"/>
              <a:gd name="connsiteY13" fmla="*/ 133165 h 1500326"/>
              <a:gd name="connsiteX14" fmla="*/ 692459 w 1029810"/>
              <a:gd name="connsiteY14" fmla="*/ 195309 h 1500326"/>
              <a:gd name="connsiteX15" fmla="*/ 630315 w 1029810"/>
              <a:gd name="connsiteY15" fmla="*/ 213064 h 1500326"/>
              <a:gd name="connsiteX16" fmla="*/ 603682 w 1029810"/>
              <a:gd name="connsiteY16" fmla="*/ 186431 h 1500326"/>
              <a:gd name="connsiteX17" fmla="*/ 577049 w 1029810"/>
              <a:gd name="connsiteY17" fmla="*/ 115410 h 1500326"/>
              <a:gd name="connsiteX18" fmla="*/ 568171 w 1029810"/>
              <a:gd name="connsiteY18" fmla="*/ 44388 h 1500326"/>
              <a:gd name="connsiteX19" fmla="*/ 523783 w 1029810"/>
              <a:gd name="connsiteY19" fmla="*/ 8878 h 1500326"/>
              <a:gd name="connsiteX20" fmla="*/ 523783 w 1029810"/>
              <a:gd name="connsiteY20" fmla="*/ 8878 h 1500326"/>
              <a:gd name="connsiteX21" fmla="*/ 443884 w 1029810"/>
              <a:gd name="connsiteY21" fmla="*/ 124287 h 1500326"/>
              <a:gd name="connsiteX22" fmla="*/ 443884 w 1029810"/>
              <a:gd name="connsiteY22" fmla="*/ 124287 h 1500326"/>
              <a:gd name="connsiteX23" fmla="*/ 479395 w 1029810"/>
              <a:gd name="connsiteY23" fmla="*/ 195309 h 1500326"/>
              <a:gd name="connsiteX24" fmla="*/ 399496 w 1029810"/>
              <a:gd name="connsiteY24" fmla="*/ 195309 h 1500326"/>
              <a:gd name="connsiteX25" fmla="*/ 319596 w 1029810"/>
              <a:gd name="connsiteY25" fmla="*/ 195309 h 1500326"/>
              <a:gd name="connsiteX26" fmla="*/ 310719 w 1029810"/>
              <a:gd name="connsiteY26" fmla="*/ 124287 h 1500326"/>
              <a:gd name="connsiteX27" fmla="*/ 301841 w 1029810"/>
              <a:gd name="connsiteY27" fmla="*/ 71021 h 1500326"/>
              <a:gd name="connsiteX28" fmla="*/ 301841 w 1029810"/>
              <a:gd name="connsiteY28" fmla="*/ 17755 h 1500326"/>
              <a:gd name="connsiteX29" fmla="*/ 275208 w 1029810"/>
              <a:gd name="connsiteY29" fmla="*/ 0 h 1500326"/>
              <a:gd name="connsiteX30" fmla="*/ 239697 w 1029810"/>
              <a:gd name="connsiteY30" fmla="*/ 0 h 1500326"/>
              <a:gd name="connsiteX31" fmla="*/ 221942 w 1029810"/>
              <a:gd name="connsiteY31" fmla="*/ 88777 h 1500326"/>
              <a:gd name="connsiteX32" fmla="*/ 213064 w 1029810"/>
              <a:gd name="connsiteY32" fmla="*/ 150920 h 1500326"/>
              <a:gd name="connsiteX33" fmla="*/ 221942 w 1029810"/>
              <a:gd name="connsiteY33" fmla="*/ 195309 h 1500326"/>
              <a:gd name="connsiteX34" fmla="*/ 221942 w 1029810"/>
              <a:gd name="connsiteY34" fmla="*/ 195309 h 1500326"/>
              <a:gd name="connsiteX35" fmla="*/ 239697 w 1029810"/>
              <a:gd name="connsiteY35" fmla="*/ 221942 h 1500326"/>
              <a:gd name="connsiteX36" fmla="*/ 221942 w 1029810"/>
              <a:gd name="connsiteY36" fmla="*/ 195309 h 1500326"/>
              <a:gd name="connsiteX0" fmla="*/ 26633 w 1029810"/>
              <a:gd name="connsiteY0" fmla="*/ 248575 h 1500326"/>
              <a:gd name="connsiteX1" fmla="*/ 0 w 1029810"/>
              <a:gd name="connsiteY1" fmla="*/ 1482571 h 1500326"/>
              <a:gd name="connsiteX2" fmla="*/ 1020932 w 1029810"/>
              <a:gd name="connsiteY2" fmla="*/ 1500326 h 1500326"/>
              <a:gd name="connsiteX3" fmla="*/ 1029810 w 1029810"/>
              <a:gd name="connsiteY3" fmla="*/ 248575 h 1500326"/>
              <a:gd name="connsiteX4" fmla="*/ 994299 w 1029810"/>
              <a:gd name="connsiteY4" fmla="*/ 35511 h 1500326"/>
              <a:gd name="connsiteX5" fmla="*/ 923278 w 1029810"/>
              <a:gd name="connsiteY5" fmla="*/ 35511 h 1500326"/>
              <a:gd name="connsiteX6" fmla="*/ 932156 w 1029810"/>
              <a:gd name="connsiteY6" fmla="*/ 186431 h 1500326"/>
              <a:gd name="connsiteX7" fmla="*/ 914400 w 1029810"/>
              <a:gd name="connsiteY7" fmla="*/ 230819 h 1500326"/>
              <a:gd name="connsiteX8" fmla="*/ 816746 w 1029810"/>
              <a:gd name="connsiteY8" fmla="*/ 230819 h 1500326"/>
              <a:gd name="connsiteX9" fmla="*/ 790113 w 1029810"/>
              <a:gd name="connsiteY9" fmla="*/ 168676 h 1500326"/>
              <a:gd name="connsiteX10" fmla="*/ 781235 w 1029810"/>
              <a:gd name="connsiteY10" fmla="*/ 71021 h 1500326"/>
              <a:gd name="connsiteX11" fmla="*/ 727969 w 1029810"/>
              <a:gd name="connsiteY11" fmla="*/ 0 h 1500326"/>
              <a:gd name="connsiteX12" fmla="*/ 701336 w 1029810"/>
              <a:gd name="connsiteY12" fmla="*/ 44388 h 1500326"/>
              <a:gd name="connsiteX13" fmla="*/ 701336 w 1029810"/>
              <a:gd name="connsiteY13" fmla="*/ 133165 h 1500326"/>
              <a:gd name="connsiteX14" fmla="*/ 692459 w 1029810"/>
              <a:gd name="connsiteY14" fmla="*/ 195309 h 1500326"/>
              <a:gd name="connsiteX15" fmla="*/ 630315 w 1029810"/>
              <a:gd name="connsiteY15" fmla="*/ 213064 h 1500326"/>
              <a:gd name="connsiteX16" fmla="*/ 603682 w 1029810"/>
              <a:gd name="connsiteY16" fmla="*/ 186431 h 1500326"/>
              <a:gd name="connsiteX17" fmla="*/ 577049 w 1029810"/>
              <a:gd name="connsiteY17" fmla="*/ 115410 h 1500326"/>
              <a:gd name="connsiteX18" fmla="*/ 568171 w 1029810"/>
              <a:gd name="connsiteY18" fmla="*/ 44388 h 1500326"/>
              <a:gd name="connsiteX19" fmla="*/ 523783 w 1029810"/>
              <a:gd name="connsiteY19" fmla="*/ 8878 h 1500326"/>
              <a:gd name="connsiteX20" fmla="*/ 523783 w 1029810"/>
              <a:gd name="connsiteY20" fmla="*/ 8878 h 1500326"/>
              <a:gd name="connsiteX21" fmla="*/ 443884 w 1029810"/>
              <a:gd name="connsiteY21" fmla="*/ 124287 h 1500326"/>
              <a:gd name="connsiteX22" fmla="*/ 443884 w 1029810"/>
              <a:gd name="connsiteY22" fmla="*/ 124287 h 1500326"/>
              <a:gd name="connsiteX23" fmla="*/ 479395 w 1029810"/>
              <a:gd name="connsiteY23" fmla="*/ 195309 h 1500326"/>
              <a:gd name="connsiteX24" fmla="*/ 399496 w 1029810"/>
              <a:gd name="connsiteY24" fmla="*/ 195309 h 1500326"/>
              <a:gd name="connsiteX25" fmla="*/ 319596 w 1029810"/>
              <a:gd name="connsiteY25" fmla="*/ 195309 h 1500326"/>
              <a:gd name="connsiteX26" fmla="*/ 310719 w 1029810"/>
              <a:gd name="connsiteY26" fmla="*/ 124287 h 1500326"/>
              <a:gd name="connsiteX27" fmla="*/ 301841 w 1029810"/>
              <a:gd name="connsiteY27" fmla="*/ 71021 h 1500326"/>
              <a:gd name="connsiteX28" fmla="*/ 301841 w 1029810"/>
              <a:gd name="connsiteY28" fmla="*/ 17755 h 1500326"/>
              <a:gd name="connsiteX29" fmla="*/ 275208 w 1029810"/>
              <a:gd name="connsiteY29" fmla="*/ 0 h 1500326"/>
              <a:gd name="connsiteX30" fmla="*/ 239697 w 1029810"/>
              <a:gd name="connsiteY30" fmla="*/ 0 h 1500326"/>
              <a:gd name="connsiteX31" fmla="*/ 221942 w 1029810"/>
              <a:gd name="connsiteY31" fmla="*/ 88777 h 1500326"/>
              <a:gd name="connsiteX32" fmla="*/ 213064 w 1029810"/>
              <a:gd name="connsiteY32" fmla="*/ 150920 h 1500326"/>
              <a:gd name="connsiteX33" fmla="*/ 221942 w 1029810"/>
              <a:gd name="connsiteY33" fmla="*/ 195309 h 1500326"/>
              <a:gd name="connsiteX34" fmla="*/ 221942 w 1029810"/>
              <a:gd name="connsiteY34" fmla="*/ 195309 h 1500326"/>
              <a:gd name="connsiteX35" fmla="*/ 239697 w 1029810"/>
              <a:gd name="connsiteY35" fmla="*/ 221942 h 1500326"/>
              <a:gd name="connsiteX36" fmla="*/ 115410 w 1029810"/>
              <a:gd name="connsiteY36" fmla="*/ 221942 h 1500326"/>
              <a:gd name="connsiteX0" fmla="*/ 26633 w 1029810"/>
              <a:gd name="connsiteY0" fmla="*/ 248575 h 1500326"/>
              <a:gd name="connsiteX1" fmla="*/ 0 w 1029810"/>
              <a:gd name="connsiteY1" fmla="*/ 1482571 h 1500326"/>
              <a:gd name="connsiteX2" fmla="*/ 1020932 w 1029810"/>
              <a:gd name="connsiteY2" fmla="*/ 1500326 h 1500326"/>
              <a:gd name="connsiteX3" fmla="*/ 1029810 w 1029810"/>
              <a:gd name="connsiteY3" fmla="*/ 248575 h 1500326"/>
              <a:gd name="connsiteX4" fmla="*/ 994299 w 1029810"/>
              <a:gd name="connsiteY4" fmla="*/ 35511 h 1500326"/>
              <a:gd name="connsiteX5" fmla="*/ 923278 w 1029810"/>
              <a:gd name="connsiteY5" fmla="*/ 35511 h 1500326"/>
              <a:gd name="connsiteX6" fmla="*/ 932156 w 1029810"/>
              <a:gd name="connsiteY6" fmla="*/ 186431 h 1500326"/>
              <a:gd name="connsiteX7" fmla="*/ 914400 w 1029810"/>
              <a:gd name="connsiteY7" fmla="*/ 230819 h 1500326"/>
              <a:gd name="connsiteX8" fmla="*/ 816746 w 1029810"/>
              <a:gd name="connsiteY8" fmla="*/ 230819 h 1500326"/>
              <a:gd name="connsiteX9" fmla="*/ 790113 w 1029810"/>
              <a:gd name="connsiteY9" fmla="*/ 168676 h 1500326"/>
              <a:gd name="connsiteX10" fmla="*/ 781235 w 1029810"/>
              <a:gd name="connsiteY10" fmla="*/ 71021 h 1500326"/>
              <a:gd name="connsiteX11" fmla="*/ 727969 w 1029810"/>
              <a:gd name="connsiteY11" fmla="*/ 0 h 1500326"/>
              <a:gd name="connsiteX12" fmla="*/ 701336 w 1029810"/>
              <a:gd name="connsiteY12" fmla="*/ 44388 h 1500326"/>
              <a:gd name="connsiteX13" fmla="*/ 701336 w 1029810"/>
              <a:gd name="connsiteY13" fmla="*/ 133165 h 1500326"/>
              <a:gd name="connsiteX14" fmla="*/ 692459 w 1029810"/>
              <a:gd name="connsiteY14" fmla="*/ 195309 h 1500326"/>
              <a:gd name="connsiteX15" fmla="*/ 630315 w 1029810"/>
              <a:gd name="connsiteY15" fmla="*/ 213064 h 1500326"/>
              <a:gd name="connsiteX16" fmla="*/ 603682 w 1029810"/>
              <a:gd name="connsiteY16" fmla="*/ 186431 h 1500326"/>
              <a:gd name="connsiteX17" fmla="*/ 577049 w 1029810"/>
              <a:gd name="connsiteY17" fmla="*/ 115410 h 1500326"/>
              <a:gd name="connsiteX18" fmla="*/ 568171 w 1029810"/>
              <a:gd name="connsiteY18" fmla="*/ 44388 h 1500326"/>
              <a:gd name="connsiteX19" fmla="*/ 523783 w 1029810"/>
              <a:gd name="connsiteY19" fmla="*/ 8878 h 1500326"/>
              <a:gd name="connsiteX20" fmla="*/ 523783 w 1029810"/>
              <a:gd name="connsiteY20" fmla="*/ 8878 h 1500326"/>
              <a:gd name="connsiteX21" fmla="*/ 443884 w 1029810"/>
              <a:gd name="connsiteY21" fmla="*/ 124287 h 1500326"/>
              <a:gd name="connsiteX22" fmla="*/ 443884 w 1029810"/>
              <a:gd name="connsiteY22" fmla="*/ 124287 h 1500326"/>
              <a:gd name="connsiteX23" fmla="*/ 479395 w 1029810"/>
              <a:gd name="connsiteY23" fmla="*/ 195309 h 1500326"/>
              <a:gd name="connsiteX24" fmla="*/ 399496 w 1029810"/>
              <a:gd name="connsiteY24" fmla="*/ 195309 h 1500326"/>
              <a:gd name="connsiteX25" fmla="*/ 319596 w 1029810"/>
              <a:gd name="connsiteY25" fmla="*/ 195309 h 1500326"/>
              <a:gd name="connsiteX26" fmla="*/ 310719 w 1029810"/>
              <a:gd name="connsiteY26" fmla="*/ 124287 h 1500326"/>
              <a:gd name="connsiteX27" fmla="*/ 301841 w 1029810"/>
              <a:gd name="connsiteY27" fmla="*/ 71021 h 1500326"/>
              <a:gd name="connsiteX28" fmla="*/ 301841 w 1029810"/>
              <a:gd name="connsiteY28" fmla="*/ 17755 h 1500326"/>
              <a:gd name="connsiteX29" fmla="*/ 275208 w 1029810"/>
              <a:gd name="connsiteY29" fmla="*/ 0 h 1500326"/>
              <a:gd name="connsiteX30" fmla="*/ 239697 w 1029810"/>
              <a:gd name="connsiteY30" fmla="*/ 0 h 1500326"/>
              <a:gd name="connsiteX31" fmla="*/ 221942 w 1029810"/>
              <a:gd name="connsiteY31" fmla="*/ 88777 h 1500326"/>
              <a:gd name="connsiteX32" fmla="*/ 213064 w 1029810"/>
              <a:gd name="connsiteY32" fmla="*/ 150920 h 1500326"/>
              <a:gd name="connsiteX33" fmla="*/ 221942 w 1029810"/>
              <a:gd name="connsiteY33" fmla="*/ 195309 h 1500326"/>
              <a:gd name="connsiteX34" fmla="*/ 221942 w 1029810"/>
              <a:gd name="connsiteY34" fmla="*/ 195309 h 1500326"/>
              <a:gd name="connsiteX35" fmla="*/ 239697 w 1029810"/>
              <a:gd name="connsiteY35" fmla="*/ 221942 h 1500326"/>
              <a:gd name="connsiteX36" fmla="*/ 124288 w 1029810"/>
              <a:gd name="connsiteY36" fmla="*/ 195309 h 1500326"/>
              <a:gd name="connsiteX0" fmla="*/ 35510 w 1029810"/>
              <a:gd name="connsiteY0" fmla="*/ 44389 h 1500326"/>
              <a:gd name="connsiteX1" fmla="*/ 0 w 1029810"/>
              <a:gd name="connsiteY1" fmla="*/ 1482571 h 1500326"/>
              <a:gd name="connsiteX2" fmla="*/ 1020932 w 1029810"/>
              <a:gd name="connsiteY2" fmla="*/ 1500326 h 1500326"/>
              <a:gd name="connsiteX3" fmla="*/ 1029810 w 1029810"/>
              <a:gd name="connsiteY3" fmla="*/ 248575 h 1500326"/>
              <a:gd name="connsiteX4" fmla="*/ 994299 w 1029810"/>
              <a:gd name="connsiteY4" fmla="*/ 35511 h 1500326"/>
              <a:gd name="connsiteX5" fmla="*/ 923278 w 1029810"/>
              <a:gd name="connsiteY5" fmla="*/ 35511 h 1500326"/>
              <a:gd name="connsiteX6" fmla="*/ 932156 w 1029810"/>
              <a:gd name="connsiteY6" fmla="*/ 186431 h 1500326"/>
              <a:gd name="connsiteX7" fmla="*/ 914400 w 1029810"/>
              <a:gd name="connsiteY7" fmla="*/ 230819 h 1500326"/>
              <a:gd name="connsiteX8" fmla="*/ 816746 w 1029810"/>
              <a:gd name="connsiteY8" fmla="*/ 230819 h 1500326"/>
              <a:gd name="connsiteX9" fmla="*/ 790113 w 1029810"/>
              <a:gd name="connsiteY9" fmla="*/ 168676 h 1500326"/>
              <a:gd name="connsiteX10" fmla="*/ 781235 w 1029810"/>
              <a:gd name="connsiteY10" fmla="*/ 71021 h 1500326"/>
              <a:gd name="connsiteX11" fmla="*/ 727969 w 1029810"/>
              <a:gd name="connsiteY11" fmla="*/ 0 h 1500326"/>
              <a:gd name="connsiteX12" fmla="*/ 701336 w 1029810"/>
              <a:gd name="connsiteY12" fmla="*/ 44388 h 1500326"/>
              <a:gd name="connsiteX13" fmla="*/ 701336 w 1029810"/>
              <a:gd name="connsiteY13" fmla="*/ 133165 h 1500326"/>
              <a:gd name="connsiteX14" fmla="*/ 692459 w 1029810"/>
              <a:gd name="connsiteY14" fmla="*/ 195309 h 1500326"/>
              <a:gd name="connsiteX15" fmla="*/ 630315 w 1029810"/>
              <a:gd name="connsiteY15" fmla="*/ 213064 h 1500326"/>
              <a:gd name="connsiteX16" fmla="*/ 603682 w 1029810"/>
              <a:gd name="connsiteY16" fmla="*/ 186431 h 1500326"/>
              <a:gd name="connsiteX17" fmla="*/ 577049 w 1029810"/>
              <a:gd name="connsiteY17" fmla="*/ 115410 h 1500326"/>
              <a:gd name="connsiteX18" fmla="*/ 568171 w 1029810"/>
              <a:gd name="connsiteY18" fmla="*/ 44388 h 1500326"/>
              <a:gd name="connsiteX19" fmla="*/ 523783 w 1029810"/>
              <a:gd name="connsiteY19" fmla="*/ 8878 h 1500326"/>
              <a:gd name="connsiteX20" fmla="*/ 523783 w 1029810"/>
              <a:gd name="connsiteY20" fmla="*/ 8878 h 1500326"/>
              <a:gd name="connsiteX21" fmla="*/ 443884 w 1029810"/>
              <a:gd name="connsiteY21" fmla="*/ 124287 h 1500326"/>
              <a:gd name="connsiteX22" fmla="*/ 443884 w 1029810"/>
              <a:gd name="connsiteY22" fmla="*/ 124287 h 1500326"/>
              <a:gd name="connsiteX23" fmla="*/ 479395 w 1029810"/>
              <a:gd name="connsiteY23" fmla="*/ 195309 h 1500326"/>
              <a:gd name="connsiteX24" fmla="*/ 399496 w 1029810"/>
              <a:gd name="connsiteY24" fmla="*/ 195309 h 1500326"/>
              <a:gd name="connsiteX25" fmla="*/ 319596 w 1029810"/>
              <a:gd name="connsiteY25" fmla="*/ 195309 h 1500326"/>
              <a:gd name="connsiteX26" fmla="*/ 310719 w 1029810"/>
              <a:gd name="connsiteY26" fmla="*/ 124287 h 1500326"/>
              <a:gd name="connsiteX27" fmla="*/ 301841 w 1029810"/>
              <a:gd name="connsiteY27" fmla="*/ 71021 h 1500326"/>
              <a:gd name="connsiteX28" fmla="*/ 301841 w 1029810"/>
              <a:gd name="connsiteY28" fmla="*/ 17755 h 1500326"/>
              <a:gd name="connsiteX29" fmla="*/ 275208 w 1029810"/>
              <a:gd name="connsiteY29" fmla="*/ 0 h 1500326"/>
              <a:gd name="connsiteX30" fmla="*/ 239697 w 1029810"/>
              <a:gd name="connsiteY30" fmla="*/ 0 h 1500326"/>
              <a:gd name="connsiteX31" fmla="*/ 221942 w 1029810"/>
              <a:gd name="connsiteY31" fmla="*/ 88777 h 1500326"/>
              <a:gd name="connsiteX32" fmla="*/ 213064 w 1029810"/>
              <a:gd name="connsiteY32" fmla="*/ 150920 h 1500326"/>
              <a:gd name="connsiteX33" fmla="*/ 221942 w 1029810"/>
              <a:gd name="connsiteY33" fmla="*/ 195309 h 1500326"/>
              <a:gd name="connsiteX34" fmla="*/ 221942 w 1029810"/>
              <a:gd name="connsiteY34" fmla="*/ 195309 h 1500326"/>
              <a:gd name="connsiteX35" fmla="*/ 239697 w 1029810"/>
              <a:gd name="connsiteY35" fmla="*/ 221942 h 1500326"/>
              <a:gd name="connsiteX36" fmla="*/ 124288 w 1029810"/>
              <a:gd name="connsiteY36" fmla="*/ 195309 h 1500326"/>
              <a:gd name="connsiteX0" fmla="*/ 35510 w 1029810"/>
              <a:gd name="connsiteY0" fmla="*/ 44389 h 1500326"/>
              <a:gd name="connsiteX1" fmla="*/ 0 w 1029810"/>
              <a:gd name="connsiteY1" fmla="*/ 1482571 h 1500326"/>
              <a:gd name="connsiteX2" fmla="*/ 1020932 w 1029810"/>
              <a:gd name="connsiteY2" fmla="*/ 1500326 h 1500326"/>
              <a:gd name="connsiteX3" fmla="*/ 1029810 w 1029810"/>
              <a:gd name="connsiteY3" fmla="*/ 248575 h 1500326"/>
              <a:gd name="connsiteX4" fmla="*/ 994299 w 1029810"/>
              <a:gd name="connsiteY4" fmla="*/ 35511 h 1500326"/>
              <a:gd name="connsiteX5" fmla="*/ 923278 w 1029810"/>
              <a:gd name="connsiteY5" fmla="*/ 35511 h 1500326"/>
              <a:gd name="connsiteX6" fmla="*/ 932156 w 1029810"/>
              <a:gd name="connsiteY6" fmla="*/ 186431 h 1500326"/>
              <a:gd name="connsiteX7" fmla="*/ 914400 w 1029810"/>
              <a:gd name="connsiteY7" fmla="*/ 230819 h 1500326"/>
              <a:gd name="connsiteX8" fmla="*/ 816746 w 1029810"/>
              <a:gd name="connsiteY8" fmla="*/ 230819 h 1500326"/>
              <a:gd name="connsiteX9" fmla="*/ 790113 w 1029810"/>
              <a:gd name="connsiteY9" fmla="*/ 168676 h 1500326"/>
              <a:gd name="connsiteX10" fmla="*/ 781235 w 1029810"/>
              <a:gd name="connsiteY10" fmla="*/ 71021 h 1500326"/>
              <a:gd name="connsiteX11" fmla="*/ 727969 w 1029810"/>
              <a:gd name="connsiteY11" fmla="*/ 0 h 1500326"/>
              <a:gd name="connsiteX12" fmla="*/ 701336 w 1029810"/>
              <a:gd name="connsiteY12" fmla="*/ 44388 h 1500326"/>
              <a:gd name="connsiteX13" fmla="*/ 701336 w 1029810"/>
              <a:gd name="connsiteY13" fmla="*/ 133165 h 1500326"/>
              <a:gd name="connsiteX14" fmla="*/ 692459 w 1029810"/>
              <a:gd name="connsiteY14" fmla="*/ 195309 h 1500326"/>
              <a:gd name="connsiteX15" fmla="*/ 630315 w 1029810"/>
              <a:gd name="connsiteY15" fmla="*/ 213064 h 1500326"/>
              <a:gd name="connsiteX16" fmla="*/ 603682 w 1029810"/>
              <a:gd name="connsiteY16" fmla="*/ 186431 h 1500326"/>
              <a:gd name="connsiteX17" fmla="*/ 577049 w 1029810"/>
              <a:gd name="connsiteY17" fmla="*/ 115410 h 1500326"/>
              <a:gd name="connsiteX18" fmla="*/ 568171 w 1029810"/>
              <a:gd name="connsiteY18" fmla="*/ 44388 h 1500326"/>
              <a:gd name="connsiteX19" fmla="*/ 523783 w 1029810"/>
              <a:gd name="connsiteY19" fmla="*/ 8878 h 1500326"/>
              <a:gd name="connsiteX20" fmla="*/ 523783 w 1029810"/>
              <a:gd name="connsiteY20" fmla="*/ 8878 h 1500326"/>
              <a:gd name="connsiteX21" fmla="*/ 443884 w 1029810"/>
              <a:gd name="connsiteY21" fmla="*/ 124287 h 1500326"/>
              <a:gd name="connsiteX22" fmla="*/ 443884 w 1029810"/>
              <a:gd name="connsiteY22" fmla="*/ 124287 h 1500326"/>
              <a:gd name="connsiteX23" fmla="*/ 479395 w 1029810"/>
              <a:gd name="connsiteY23" fmla="*/ 195309 h 1500326"/>
              <a:gd name="connsiteX24" fmla="*/ 399496 w 1029810"/>
              <a:gd name="connsiteY24" fmla="*/ 195309 h 1500326"/>
              <a:gd name="connsiteX25" fmla="*/ 319596 w 1029810"/>
              <a:gd name="connsiteY25" fmla="*/ 195309 h 1500326"/>
              <a:gd name="connsiteX26" fmla="*/ 310719 w 1029810"/>
              <a:gd name="connsiteY26" fmla="*/ 124287 h 1500326"/>
              <a:gd name="connsiteX27" fmla="*/ 301841 w 1029810"/>
              <a:gd name="connsiteY27" fmla="*/ 71021 h 1500326"/>
              <a:gd name="connsiteX28" fmla="*/ 301841 w 1029810"/>
              <a:gd name="connsiteY28" fmla="*/ 17755 h 1500326"/>
              <a:gd name="connsiteX29" fmla="*/ 275208 w 1029810"/>
              <a:gd name="connsiteY29" fmla="*/ 0 h 1500326"/>
              <a:gd name="connsiteX30" fmla="*/ 239697 w 1029810"/>
              <a:gd name="connsiteY30" fmla="*/ 0 h 1500326"/>
              <a:gd name="connsiteX31" fmla="*/ 221942 w 1029810"/>
              <a:gd name="connsiteY31" fmla="*/ 88777 h 1500326"/>
              <a:gd name="connsiteX32" fmla="*/ 213064 w 1029810"/>
              <a:gd name="connsiteY32" fmla="*/ 150920 h 1500326"/>
              <a:gd name="connsiteX33" fmla="*/ 221942 w 1029810"/>
              <a:gd name="connsiteY33" fmla="*/ 195309 h 1500326"/>
              <a:gd name="connsiteX34" fmla="*/ 221942 w 1029810"/>
              <a:gd name="connsiteY34" fmla="*/ 195309 h 1500326"/>
              <a:gd name="connsiteX35" fmla="*/ 239697 w 1029810"/>
              <a:gd name="connsiteY35" fmla="*/ 221942 h 1500326"/>
              <a:gd name="connsiteX36" fmla="*/ 79899 w 1029810"/>
              <a:gd name="connsiteY36" fmla="*/ 17756 h 1500326"/>
              <a:gd name="connsiteX0" fmla="*/ 35510 w 1029810"/>
              <a:gd name="connsiteY0" fmla="*/ 44389 h 1500326"/>
              <a:gd name="connsiteX1" fmla="*/ 0 w 1029810"/>
              <a:gd name="connsiteY1" fmla="*/ 1482571 h 1500326"/>
              <a:gd name="connsiteX2" fmla="*/ 1020932 w 1029810"/>
              <a:gd name="connsiteY2" fmla="*/ 1500326 h 1500326"/>
              <a:gd name="connsiteX3" fmla="*/ 1029810 w 1029810"/>
              <a:gd name="connsiteY3" fmla="*/ 248575 h 1500326"/>
              <a:gd name="connsiteX4" fmla="*/ 994299 w 1029810"/>
              <a:gd name="connsiteY4" fmla="*/ 35511 h 1500326"/>
              <a:gd name="connsiteX5" fmla="*/ 923278 w 1029810"/>
              <a:gd name="connsiteY5" fmla="*/ 35511 h 1500326"/>
              <a:gd name="connsiteX6" fmla="*/ 932156 w 1029810"/>
              <a:gd name="connsiteY6" fmla="*/ 186431 h 1500326"/>
              <a:gd name="connsiteX7" fmla="*/ 914400 w 1029810"/>
              <a:gd name="connsiteY7" fmla="*/ 230819 h 1500326"/>
              <a:gd name="connsiteX8" fmla="*/ 816746 w 1029810"/>
              <a:gd name="connsiteY8" fmla="*/ 230819 h 1500326"/>
              <a:gd name="connsiteX9" fmla="*/ 790113 w 1029810"/>
              <a:gd name="connsiteY9" fmla="*/ 168676 h 1500326"/>
              <a:gd name="connsiteX10" fmla="*/ 781235 w 1029810"/>
              <a:gd name="connsiteY10" fmla="*/ 71021 h 1500326"/>
              <a:gd name="connsiteX11" fmla="*/ 727969 w 1029810"/>
              <a:gd name="connsiteY11" fmla="*/ 0 h 1500326"/>
              <a:gd name="connsiteX12" fmla="*/ 701336 w 1029810"/>
              <a:gd name="connsiteY12" fmla="*/ 44388 h 1500326"/>
              <a:gd name="connsiteX13" fmla="*/ 701336 w 1029810"/>
              <a:gd name="connsiteY13" fmla="*/ 133165 h 1500326"/>
              <a:gd name="connsiteX14" fmla="*/ 692459 w 1029810"/>
              <a:gd name="connsiteY14" fmla="*/ 195309 h 1500326"/>
              <a:gd name="connsiteX15" fmla="*/ 630315 w 1029810"/>
              <a:gd name="connsiteY15" fmla="*/ 213064 h 1500326"/>
              <a:gd name="connsiteX16" fmla="*/ 603682 w 1029810"/>
              <a:gd name="connsiteY16" fmla="*/ 186431 h 1500326"/>
              <a:gd name="connsiteX17" fmla="*/ 577049 w 1029810"/>
              <a:gd name="connsiteY17" fmla="*/ 115410 h 1500326"/>
              <a:gd name="connsiteX18" fmla="*/ 568171 w 1029810"/>
              <a:gd name="connsiteY18" fmla="*/ 44388 h 1500326"/>
              <a:gd name="connsiteX19" fmla="*/ 523783 w 1029810"/>
              <a:gd name="connsiteY19" fmla="*/ 8878 h 1500326"/>
              <a:gd name="connsiteX20" fmla="*/ 523783 w 1029810"/>
              <a:gd name="connsiteY20" fmla="*/ 8878 h 1500326"/>
              <a:gd name="connsiteX21" fmla="*/ 443884 w 1029810"/>
              <a:gd name="connsiteY21" fmla="*/ 124287 h 1500326"/>
              <a:gd name="connsiteX22" fmla="*/ 443884 w 1029810"/>
              <a:gd name="connsiteY22" fmla="*/ 124287 h 1500326"/>
              <a:gd name="connsiteX23" fmla="*/ 479395 w 1029810"/>
              <a:gd name="connsiteY23" fmla="*/ 195309 h 1500326"/>
              <a:gd name="connsiteX24" fmla="*/ 399496 w 1029810"/>
              <a:gd name="connsiteY24" fmla="*/ 195309 h 1500326"/>
              <a:gd name="connsiteX25" fmla="*/ 319596 w 1029810"/>
              <a:gd name="connsiteY25" fmla="*/ 195309 h 1500326"/>
              <a:gd name="connsiteX26" fmla="*/ 310719 w 1029810"/>
              <a:gd name="connsiteY26" fmla="*/ 124287 h 1500326"/>
              <a:gd name="connsiteX27" fmla="*/ 301841 w 1029810"/>
              <a:gd name="connsiteY27" fmla="*/ 71021 h 1500326"/>
              <a:gd name="connsiteX28" fmla="*/ 301841 w 1029810"/>
              <a:gd name="connsiteY28" fmla="*/ 17755 h 1500326"/>
              <a:gd name="connsiteX29" fmla="*/ 275208 w 1029810"/>
              <a:gd name="connsiteY29" fmla="*/ 0 h 1500326"/>
              <a:gd name="connsiteX30" fmla="*/ 239697 w 1029810"/>
              <a:gd name="connsiteY30" fmla="*/ 0 h 1500326"/>
              <a:gd name="connsiteX31" fmla="*/ 221942 w 1029810"/>
              <a:gd name="connsiteY31" fmla="*/ 88777 h 1500326"/>
              <a:gd name="connsiteX32" fmla="*/ 213064 w 1029810"/>
              <a:gd name="connsiteY32" fmla="*/ 150920 h 1500326"/>
              <a:gd name="connsiteX33" fmla="*/ 221942 w 1029810"/>
              <a:gd name="connsiteY33" fmla="*/ 195309 h 1500326"/>
              <a:gd name="connsiteX34" fmla="*/ 221942 w 1029810"/>
              <a:gd name="connsiteY34" fmla="*/ 195309 h 1500326"/>
              <a:gd name="connsiteX35" fmla="*/ 133165 w 1029810"/>
              <a:gd name="connsiteY35" fmla="*/ 221942 h 1500326"/>
              <a:gd name="connsiteX36" fmla="*/ 79899 w 1029810"/>
              <a:gd name="connsiteY36" fmla="*/ 17756 h 1500326"/>
              <a:gd name="connsiteX0" fmla="*/ 35510 w 1029810"/>
              <a:gd name="connsiteY0" fmla="*/ 44389 h 1500326"/>
              <a:gd name="connsiteX1" fmla="*/ 0 w 1029810"/>
              <a:gd name="connsiteY1" fmla="*/ 1482571 h 1500326"/>
              <a:gd name="connsiteX2" fmla="*/ 1020932 w 1029810"/>
              <a:gd name="connsiteY2" fmla="*/ 1500326 h 1500326"/>
              <a:gd name="connsiteX3" fmla="*/ 1029810 w 1029810"/>
              <a:gd name="connsiteY3" fmla="*/ 248575 h 1500326"/>
              <a:gd name="connsiteX4" fmla="*/ 994299 w 1029810"/>
              <a:gd name="connsiteY4" fmla="*/ 35511 h 1500326"/>
              <a:gd name="connsiteX5" fmla="*/ 923278 w 1029810"/>
              <a:gd name="connsiteY5" fmla="*/ 35511 h 1500326"/>
              <a:gd name="connsiteX6" fmla="*/ 932156 w 1029810"/>
              <a:gd name="connsiteY6" fmla="*/ 186431 h 1500326"/>
              <a:gd name="connsiteX7" fmla="*/ 914400 w 1029810"/>
              <a:gd name="connsiteY7" fmla="*/ 230819 h 1500326"/>
              <a:gd name="connsiteX8" fmla="*/ 816746 w 1029810"/>
              <a:gd name="connsiteY8" fmla="*/ 230819 h 1500326"/>
              <a:gd name="connsiteX9" fmla="*/ 790113 w 1029810"/>
              <a:gd name="connsiteY9" fmla="*/ 168676 h 1500326"/>
              <a:gd name="connsiteX10" fmla="*/ 781235 w 1029810"/>
              <a:gd name="connsiteY10" fmla="*/ 71021 h 1500326"/>
              <a:gd name="connsiteX11" fmla="*/ 727969 w 1029810"/>
              <a:gd name="connsiteY11" fmla="*/ 0 h 1500326"/>
              <a:gd name="connsiteX12" fmla="*/ 701336 w 1029810"/>
              <a:gd name="connsiteY12" fmla="*/ 44388 h 1500326"/>
              <a:gd name="connsiteX13" fmla="*/ 701336 w 1029810"/>
              <a:gd name="connsiteY13" fmla="*/ 133165 h 1500326"/>
              <a:gd name="connsiteX14" fmla="*/ 692459 w 1029810"/>
              <a:gd name="connsiteY14" fmla="*/ 195309 h 1500326"/>
              <a:gd name="connsiteX15" fmla="*/ 630315 w 1029810"/>
              <a:gd name="connsiteY15" fmla="*/ 213064 h 1500326"/>
              <a:gd name="connsiteX16" fmla="*/ 603682 w 1029810"/>
              <a:gd name="connsiteY16" fmla="*/ 186431 h 1500326"/>
              <a:gd name="connsiteX17" fmla="*/ 577049 w 1029810"/>
              <a:gd name="connsiteY17" fmla="*/ 115410 h 1500326"/>
              <a:gd name="connsiteX18" fmla="*/ 568171 w 1029810"/>
              <a:gd name="connsiteY18" fmla="*/ 44388 h 1500326"/>
              <a:gd name="connsiteX19" fmla="*/ 523783 w 1029810"/>
              <a:gd name="connsiteY19" fmla="*/ 8878 h 1500326"/>
              <a:gd name="connsiteX20" fmla="*/ 523783 w 1029810"/>
              <a:gd name="connsiteY20" fmla="*/ 8878 h 1500326"/>
              <a:gd name="connsiteX21" fmla="*/ 443884 w 1029810"/>
              <a:gd name="connsiteY21" fmla="*/ 124287 h 1500326"/>
              <a:gd name="connsiteX22" fmla="*/ 443884 w 1029810"/>
              <a:gd name="connsiteY22" fmla="*/ 124287 h 1500326"/>
              <a:gd name="connsiteX23" fmla="*/ 479395 w 1029810"/>
              <a:gd name="connsiteY23" fmla="*/ 195309 h 1500326"/>
              <a:gd name="connsiteX24" fmla="*/ 399496 w 1029810"/>
              <a:gd name="connsiteY24" fmla="*/ 195309 h 1500326"/>
              <a:gd name="connsiteX25" fmla="*/ 319596 w 1029810"/>
              <a:gd name="connsiteY25" fmla="*/ 195309 h 1500326"/>
              <a:gd name="connsiteX26" fmla="*/ 310719 w 1029810"/>
              <a:gd name="connsiteY26" fmla="*/ 124287 h 1500326"/>
              <a:gd name="connsiteX27" fmla="*/ 301841 w 1029810"/>
              <a:gd name="connsiteY27" fmla="*/ 71021 h 1500326"/>
              <a:gd name="connsiteX28" fmla="*/ 301841 w 1029810"/>
              <a:gd name="connsiteY28" fmla="*/ 17755 h 1500326"/>
              <a:gd name="connsiteX29" fmla="*/ 275208 w 1029810"/>
              <a:gd name="connsiteY29" fmla="*/ 0 h 1500326"/>
              <a:gd name="connsiteX30" fmla="*/ 239697 w 1029810"/>
              <a:gd name="connsiteY30" fmla="*/ 0 h 1500326"/>
              <a:gd name="connsiteX31" fmla="*/ 221942 w 1029810"/>
              <a:gd name="connsiteY31" fmla="*/ 88777 h 1500326"/>
              <a:gd name="connsiteX32" fmla="*/ 213064 w 1029810"/>
              <a:gd name="connsiteY32" fmla="*/ 150920 h 1500326"/>
              <a:gd name="connsiteX33" fmla="*/ 221942 w 1029810"/>
              <a:gd name="connsiteY33" fmla="*/ 195309 h 1500326"/>
              <a:gd name="connsiteX34" fmla="*/ 221942 w 1029810"/>
              <a:gd name="connsiteY34" fmla="*/ 195309 h 1500326"/>
              <a:gd name="connsiteX35" fmla="*/ 133165 w 1029810"/>
              <a:gd name="connsiteY35" fmla="*/ 221942 h 1500326"/>
              <a:gd name="connsiteX36" fmla="*/ 79899 w 1029810"/>
              <a:gd name="connsiteY36" fmla="*/ 17756 h 1500326"/>
              <a:gd name="connsiteX37" fmla="*/ 97655 w 1029810"/>
              <a:gd name="connsiteY37" fmla="*/ 17755 h 1500326"/>
              <a:gd name="connsiteX0" fmla="*/ 35510 w 1029810"/>
              <a:gd name="connsiteY0" fmla="*/ 44389 h 1500326"/>
              <a:gd name="connsiteX1" fmla="*/ 0 w 1029810"/>
              <a:gd name="connsiteY1" fmla="*/ 1482571 h 1500326"/>
              <a:gd name="connsiteX2" fmla="*/ 1020932 w 1029810"/>
              <a:gd name="connsiteY2" fmla="*/ 1500326 h 1500326"/>
              <a:gd name="connsiteX3" fmla="*/ 1029810 w 1029810"/>
              <a:gd name="connsiteY3" fmla="*/ 248575 h 1500326"/>
              <a:gd name="connsiteX4" fmla="*/ 994299 w 1029810"/>
              <a:gd name="connsiteY4" fmla="*/ 35511 h 1500326"/>
              <a:gd name="connsiteX5" fmla="*/ 923278 w 1029810"/>
              <a:gd name="connsiteY5" fmla="*/ 35511 h 1500326"/>
              <a:gd name="connsiteX6" fmla="*/ 932156 w 1029810"/>
              <a:gd name="connsiteY6" fmla="*/ 186431 h 1500326"/>
              <a:gd name="connsiteX7" fmla="*/ 914400 w 1029810"/>
              <a:gd name="connsiteY7" fmla="*/ 230819 h 1500326"/>
              <a:gd name="connsiteX8" fmla="*/ 816746 w 1029810"/>
              <a:gd name="connsiteY8" fmla="*/ 230819 h 1500326"/>
              <a:gd name="connsiteX9" fmla="*/ 790113 w 1029810"/>
              <a:gd name="connsiteY9" fmla="*/ 168676 h 1500326"/>
              <a:gd name="connsiteX10" fmla="*/ 781235 w 1029810"/>
              <a:gd name="connsiteY10" fmla="*/ 71021 h 1500326"/>
              <a:gd name="connsiteX11" fmla="*/ 727969 w 1029810"/>
              <a:gd name="connsiteY11" fmla="*/ 0 h 1500326"/>
              <a:gd name="connsiteX12" fmla="*/ 701336 w 1029810"/>
              <a:gd name="connsiteY12" fmla="*/ 44388 h 1500326"/>
              <a:gd name="connsiteX13" fmla="*/ 701336 w 1029810"/>
              <a:gd name="connsiteY13" fmla="*/ 133165 h 1500326"/>
              <a:gd name="connsiteX14" fmla="*/ 692459 w 1029810"/>
              <a:gd name="connsiteY14" fmla="*/ 195309 h 1500326"/>
              <a:gd name="connsiteX15" fmla="*/ 630315 w 1029810"/>
              <a:gd name="connsiteY15" fmla="*/ 213064 h 1500326"/>
              <a:gd name="connsiteX16" fmla="*/ 603682 w 1029810"/>
              <a:gd name="connsiteY16" fmla="*/ 186431 h 1500326"/>
              <a:gd name="connsiteX17" fmla="*/ 577049 w 1029810"/>
              <a:gd name="connsiteY17" fmla="*/ 115410 h 1500326"/>
              <a:gd name="connsiteX18" fmla="*/ 568171 w 1029810"/>
              <a:gd name="connsiteY18" fmla="*/ 44388 h 1500326"/>
              <a:gd name="connsiteX19" fmla="*/ 523783 w 1029810"/>
              <a:gd name="connsiteY19" fmla="*/ 8878 h 1500326"/>
              <a:gd name="connsiteX20" fmla="*/ 523783 w 1029810"/>
              <a:gd name="connsiteY20" fmla="*/ 8878 h 1500326"/>
              <a:gd name="connsiteX21" fmla="*/ 443884 w 1029810"/>
              <a:gd name="connsiteY21" fmla="*/ 124287 h 1500326"/>
              <a:gd name="connsiteX22" fmla="*/ 443884 w 1029810"/>
              <a:gd name="connsiteY22" fmla="*/ 124287 h 1500326"/>
              <a:gd name="connsiteX23" fmla="*/ 479395 w 1029810"/>
              <a:gd name="connsiteY23" fmla="*/ 195309 h 1500326"/>
              <a:gd name="connsiteX24" fmla="*/ 399496 w 1029810"/>
              <a:gd name="connsiteY24" fmla="*/ 195309 h 1500326"/>
              <a:gd name="connsiteX25" fmla="*/ 319596 w 1029810"/>
              <a:gd name="connsiteY25" fmla="*/ 195309 h 1500326"/>
              <a:gd name="connsiteX26" fmla="*/ 310719 w 1029810"/>
              <a:gd name="connsiteY26" fmla="*/ 124287 h 1500326"/>
              <a:gd name="connsiteX27" fmla="*/ 301841 w 1029810"/>
              <a:gd name="connsiteY27" fmla="*/ 71021 h 1500326"/>
              <a:gd name="connsiteX28" fmla="*/ 301841 w 1029810"/>
              <a:gd name="connsiteY28" fmla="*/ 17755 h 1500326"/>
              <a:gd name="connsiteX29" fmla="*/ 275208 w 1029810"/>
              <a:gd name="connsiteY29" fmla="*/ 0 h 1500326"/>
              <a:gd name="connsiteX30" fmla="*/ 239697 w 1029810"/>
              <a:gd name="connsiteY30" fmla="*/ 0 h 1500326"/>
              <a:gd name="connsiteX31" fmla="*/ 221942 w 1029810"/>
              <a:gd name="connsiteY31" fmla="*/ 88777 h 1500326"/>
              <a:gd name="connsiteX32" fmla="*/ 213064 w 1029810"/>
              <a:gd name="connsiteY32" fmla="*/ 150920 h 1500326"/>
              <a:gd name="connsiteX33" fmla="*/ 221942 w 1029810"/>
              <a:gd name="connsiteY33" fmla="*/ 195309 h 1500326"/>
              <a:gd name="connsiteX34" fmla="*/ 221942 w 1029810"/>
              <a:gd name="connsiteY34" fmla="*/ 195309 h 1500326"/>
              <a:gd name="connsiteX35" fmla="*/ 133165 w 1029810"/>
              <a:gd name="connsiteY35" fmla="*/ 221942 h 1500326"/>
              <a:gd name="connsiteX36" fmla="*/ 79899 w 1029810"/>
              <a:gd name="connsiteY36" fmla="*/ 17756 h 1500326"/>
              <a:gd name="connsiteX37" fmla="*/ 26633 w 1029810"/>
              <a:gd name="connsiteY37" fmla="*/ 53265 h 1500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29810" h="1500326">
                <a:moveTo>
                  <a:pt x="35510" y="44389"/>
                </a:moveTo>
                <a:lnTo>
                  <a:pt x="0" y="1482571"/>
                </a:lnTo>
                <a:lnTo>
                  <a:pt x="1020932" y="1500326"/>
                </a:lnTo>
                <a:cubicBezTo>
                  <a:pt x="1023891" y="1083076"/>
                  <a:pt x="1026851" y="665825"/>
                  <a:pt x="1029810" y="248575"/>
                </a:cubicBezTo>
                <a:lnTo>
                  <a:pt x="994299" y="35511"/>
                </a:lnTo>
                <a:lnTo>
                  <a:pt x="923278" y="35511"/>
                </a:lnTo>
                <a:lnTo>
                  <a:pt x="932156" y="186431"/>
                </a:lnTo>
                <a:lnTo>
                  <a:pt x="914400" y="230819"/>
                </a:lnTo>
                <a:lnTo>
                  <a:pt x="816746" y="230819"/>
                </a:lnTo>
                <a:lnTo>
                  <a:pt x="790113" y="168676"/>
                </a:lnTo>
                <a:lnTo>
                  <a:pt x="781235" y="71021"/>
                </a:lnTo>
                <a:lnTo>
                  <a:pt x="727969" y="0"/>
                </a:lnTo>
                <a:lnTo>
                  <a:pt x="701336" y="44388"/>
                </a:lnTo>
                <a:lnTo>
                  <a:pt x="701336" y="133165"/>
                </a:lnTo>
                <a:lnTo>
                  <a:pt x="692459" y="195309"/>
                </a:lnTo>
                <a:lnTo>
                  <a:pt x="630315" y="213064"/>
                </a:lnTo>
                <a:lnTo>
                  <a:pt x="603682" y="186431"/>
                </a:lnTo>
                <a:lnTo>
                  <a:pt x="577049" y="115410"/>
                </a:lnTo>
                <a:lnTo>
                  <a:pt x="568171" y="44388"/>
                </a:lnTo>
                <a:lnTo>
                  <a:pt x="523783" y="8878"/>
                </a:lnTo>
                <a:lnTo>
                  <a:pt x="523783" y="8878"/>
                </a:lnTo>
                <a:lnTo>
                  <a:pt x="443884" y="124287"/>
                </a:lnTo>
                <a:lnTo>
                  <a:pt x="443884" y="124287"/>
                </a:lnTo>
                <a:lnTo>
                  <a:pt x="479395" y="195309"/>
                </a:lnTo>
                <a:lnTo>
                  <a:pt x="399496" y="195309"/>
                </a:lnTo>
                <a:lnTo>
                  <a:pt x="319596" y="195309"/>
                </a:lnTo>
                <a:lnTo>
                  <a:pt x="310719" y="124287"/>
                </a:lnTo>
                <a:lnTo>
                  <a:pt x="301841" y="71021"/>
                </a:lnTo>
                <a:lnTo>
                  <a:pt x="301841" y="17755"/>
                </a:lnTo>
                <a:lnTo>
                  <a:pt x="275208" y="0"/>
                </a:lnTo>
                <a:lnTo>
                  <a:pt x="239697" y="0"/>
                </a:lnTo>
                <a:lnTo>
                  <a:pt x="221942" y="88777"/>
                </a:lnTo>
                <a:lnTo>
                  <a:pt x="213064" y="150920"/>
                </a:lnTo>
                <a:lnTo>
                  <a:pt x="221942" y="195309"/>
                </a:lnTo>
                <a:lnTo>
                  <a:pt x="221942" y="195309"/>
                </a:lnTo>
                <a:lnTo>
                  <a:pt x="133165" y="221942"/>
                </a:lnTo>
                <a:lnTo>
                  <a:pt x="79899" y="17756"/>
                </a:lnTo>
                <a:cubicBezTo>
                  <a:pt x="73981" y="-16275"/>
                  <a:pt x="22934" y="53265"/>
                  <a:pt x="26633" y="5326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p:nvSpPr>
        <p:spPr>
          <a:xfrm>
            <a:off x="570390" y="2585931"/>
            <a:ext cx="1029810" cy="1500326"/>
          </a:xfrm>
          <a:custGeom>
            <a:avLst/>
            <a:gdLst>
              <a:gd name="connsiteX0" fmla="*/ 26633 w 1029810"/>
              <a:gd name="connsiteY0" fmla="*/ 248575 h 1500326"/>
              <a:gd name="connsiteX1" fmla="*/ 0 w 1029810"/>
              <a:gd name="connsiteY1" fmla="*/ 1482571 h 1500326"/>
              <a:gd name="connsiteX2" fmla="*/ 1020932 w 1029810"/>
              <a:gd name="connsiteY2" fmla="*/ 1500326 h 1500326"/>
              <a:gd name="connsiteX3" fmla="*/ 1029810 w 1029810"/>
              <a:gd name="connsiteY3" fmla="*/ 248575 h 1500326"/>
              <a:gd name="connsiteX4" fmla="*/ 994299 w 1029810"/>
              <a:gd name="connsiteY4" fmla="*/ 35511 h 1500326"/>
              <a:gd name="connsiteX5" fmla="*/ 923278 w 1029810"/>
              <a:gd name="connsiteY5" fmla="*/ 35511 h 1500326"/>
              <a:gd name="connsiteX6" fmla="*/ 932156 w 1029810"/>
              <a:gd name="connsiteY6" fmla="*/ 186431 h 1500326"/>
              <a:gd name="connsiteX7" fmla="*/ 914400 w 1029810"/>
              <a:gd name="connsiteY7" fmla="*/ 230819 h 1500326"/>
              <a:gd name="connsiteX8" fmla="*/ 816746 w 1029810"/>
              <a:gd name="connsiteY8" fmla="*/ 230819 h 1500326"/>
              <a:gd name="connsiteX9" fmla="*/ 790113 w 1029810"/>
              <a:gd name="connsiteY9" fmla="*/ 168676 h 1500326"/>
              <a:gd name="connsiteX10" fmla="*/ 781235 w 1029810"/>
              <a:gd name="connsiteY10" fmla="*/ 71021 h 1500326"/>
              <a:gd name="connsiteX11" fmla="*/ 727969 w 1029810"/>
              <a:gd name="connsiteY11" fmla="*/ 0 h 1500326"/>
              <a:gd name="connsiteX12" fmla="*/ 701336 w 1029810"/>
              <a:gd name="connsiteY12" fmla="*/ 44388 h 1500326"/>
              <a:gd name="connsiteX13" fmla="*/ 701336 w 1029810"/>
              <a:gd name="connsiteY13" fmla="*/ 133165 h 1500326"/>
              <a:gd name="connsiteX14" fmla="*/ 692459 w 1029810"/>
              <a:gd name="connsiteY14" fmla="*/ 195309 h 1500326"/>
              <a:gd name="connsiteX15" fmla="*/ 630315 w 1029810"/>
              <a:gd name="connsiteY15" fmla="*/ 213064 h 1500326"/>
              <a:gd name="connsiteX16" fmla="*/ 603682 w 1029810"/>
              <a:gd name="connsiteY16" fmla="*/ 186431 h 1500326"/>
              <a:gd name="connsiteX17" fmla="*/ 577049 w 1029810"/>
              <a:gd name="connsiteY17" fmla="*/ 115410 h 1500326"/>
              <a:gd name="connsiteX18" fmla="*/ 568171 w 1029810"/>
              <a:gd name="connsiteY18" fmla="*/ 44388 h 1500326"/>
              <a:gd name="connsiteX19" fmla="*/ 523783 w 1029810"/>
              <a:gd name="connsiteY19" fmla="*/ 8878 h 1500326"/>
              <a:gd name="connsiteX20" fmla="*/ 523783 w 1029810"/>
              <a:gd name="connsiteY20" fmla="*/ 8878 h 1500326"/>
              <a:gd name="connsiteX21" fmla="*/ 443884 w 1029810"/>
              <a:gd name="connsiteY21" fmla="*/ 124287 h 1500326"/>
              <a:gd name="connsiteX22" fmla="*/ 443884 w 1029810"/>
              <a:gd name="connsiteY22" fmla="*/ 124287 h 1500326"/>
              <a:gd name="connsiteX23" fmla="*/ 479395 w 1029810"/>
              <a:gd name="connsiteY23" fmla="*/ 195309 h 1500326"/>
              <a:gd name="connsiteX24" fmla="*/ 399496 w 1029810"/>
              <a:gd name="connsiteY24" fmla="*/ 195309 h 1500326"/>
              <a:gd name="connsiteX25" fmla="*/ 319596 w 1029810"/>
              <a:gd name="connsiteY25" fmla="*/ 195309 h 1500326"/>
              <a:gd name="connsiteX26" fmla="*/ 310719 w 1029810"/>
              <a:gd name="connsiteY26" fmla="*/ 124287 h 1500326"/>
              <a:gd name="connsiteX27" fmla="*/ 301841 w 1029810"/>
              <a:gd name="connsiteY27" fmla="*/ 71021 h 1500326"/>
              <a:gd name="connsiteX28" fmla="*/ 301841 w 1029810"/>
              <a:gd name="connsiteY28" fmla="*/ 17755 h 1500326"/>
              <a:gd name="connsiteX29" fmla="*/ 275208 w 1029810"/>
              <a:gd name="connsiteY29" fmla="*/ 0 h 1500326"/>
              <a:gd name="connsiteX30" fmla="*/ 239697 w 1029810"/>
              <a:gd name="connsiteY30" fmla="*/ 0 h 1500326"/>
              <a:gd name="connsiteX31" fmla="*/ 221942 w 1029810"/>
              <a:gd name="connsiteY31" fmla="*/ 88777 h 1500326"/>
              <a:gd name="connsiteX32" fmla="*/ 213064 w 1029810"/>
              <a:gd name="connsiteY32" fmla="*/ 150920 h 1500326"/>
              <a:gd name="connsiteX33" fmla="*/ 221942 w 1029810"/>
              <a:gd name="connsiteY33" fmla="*/ 195309 h 1500326"/>
              <a:gd name="connsiteX34" fmla="*/ 221942 w 1029810"/>
              <a:gd name="connsiteY34" fmla="*/ 195309 h 1500326"/>
              <a:gd name="connsiteX35" fmla="*/ 221942 w 1029810"/>
              <a:gd name="connsiteY35" fmla="*/ 195309 h 1500326"/>
              <a:gd name="connsiteX0" fmla="*/ 26633 w 1029810"/>
              <a:gd name="connsiteY0" fmla="*/ 248575 h 1500326"/>
              <a:gd name="connsiteX1" fmla="*/ 0 w 1029810"/>
              <a:gd name="connsiteY1" fmla="*/ 1482571 h 1500326"/>
              <a:gd name="connsiteX2" fmla="*/ 1020932 w 1029810"/>
              <a:gd name="connsiteY2" fmla="*/ 1500326 h 1500326"/>
              <a:gd name="connsiteX3" fmla="*/ 1029810 w 1029810"/>
              <a:gd name="connsiteY3" fmla="*/ 248575 h 1500326"/>
              <a:gd name="connsiteX4" fmla="*/ 994299 w 1029810"/>
              <a:gd name="connsiteY4" fmla="*/ 35511 h 1500326"/>
              <a:gd name="connsiteX5" fmla="*/ 923278 w 1029810"/>
              <a:gd name="connsiteY5" fmla="*/ 35511 h 1500326"/>
              <a:gd name="connsiteX6" fmla="*/ 932156 w 1029810"/>
              <a:gd name="connsiteY6" fmla="*/ 186431 h 1500326"/>
              <a:gd name="connsiteX7" fmla="*/ 914400 w 1029810"/>
              <a:gd name="connsiteY7" fmla="*/ 230819 h 1500326"/>
              <a:gd name="connsiteX8" fmla="*/ 816746 w 1029810"/>
              <a:gd name="connsiteY8" fmla="*/ 230819 h 1500326"/>
              <a:gd name="connsiteX9" fmla="*/ 790113 w 1029810"/>
              <a:gd name="connsiteY9" fmla="*/ 168676 h 1500326"/>
              <a:gd name="connsiteX10" fmla="*/ 781235 w 1029810"/>
              <a:gd name="connsiteY10" fmla="*/ 71021 h 1500326"/>
              <a:gd name="connsiteX11" fmla="*/ 727969 w 1029810"/>
              <a:gd name="connsiteY11" fmla="*/ 0 h 1500326"/>
              <a:gd name="connsiteX12" fmla="*/ 701336 w 1029810"/>
              <a:gd name="connsiteY12" fmla="*/ 44388 h 1500326"/>
              <a:gd name="connsiteX13" fmla="*/ 701336 w 1029810"/>
              <a:gd name="connsiteY13" fmla="*/ 133165 h 1500326"/>
              <a:gd name="connsiteX14" fmla="*/ 692459 w 1029810"/>
              <a:gd name="connsiteY14" fmla="*/ 195309 h 1500326"/>
              <a:gd name="connsiteX15" fmla="*/ 630315 w 1029810"/>
              <a:gd name="connsiteY15" fmla="*/ 213064 h 1500326"/>
              <a:gd name="connsiteX16" fmla="*/ 603682 w 1029810"/>
              <a:gd name="connsiteY16" fmla="*/ 186431 h 1500326"/>
              <a:gd name="connsiteX17" fmla="*/ 577049 w 1029810"/>
              <a:gd name="connsiteY17" fmla="*/ 115410 h 1500326"/>
              <a:gd name="connsiteX18" fmla="*/ 568171 w 1029810"/>
              <a:gd name="connsiteY18" fmla="*/ 44388 h 1500326"/>
              <a:gd name="connsiteX19" fmla="*/ 523783 w 1029810"/>
              <a:gd name="connsiteY19" fmla="*/ 8878 h 1500326"/>
              <a:gd name="connsiteX20" fmla="*/ 523783 w 1029810"/>
              <a:gd name="connsiteY20" fmla="*/ 8878 h 1500326"/>
              <a:gd name="connsiteX21" fmla="*/ 443884 w 1029810"/>
              <a:gd name="connsiteY21" fmla="*/ 124287 h 1500326"/>
              <a:gd name="connsiteX22" fmla="*/ 443884 w 1029810"/>
              <a:gd name="connsiteY22" fmla="*/ 124287 h 1500326"/>
              <a:gd name="connsiteX23" fmla="*/ 479395 w 1029810"/>
              <a:gd name="connsiteY23" fmla="*/ 195309 h 1500326"/>
              <a:gd name="connsiteX24" fmla="*/ 399496 w 1029810"/>
              <a:gd name="connsiteY24" fmla="*/ 195309 h 1500326"/>
              <a:gd name="connsiteX25" fmla="*/ 319596 w 1029810"/>
              <a:gd name="connsiteY25" fmla="*/ 195309 h 1500326"/>
              <a:gd name="connsiteX26" fmla="*/ 310719 w 1029810"/>
              <a:gd name="connsiteY26" fmla="*/ 124287 h 1500326"/>
              <a:gd name="connsiteX27" fmla="*/ 301841 w 1029810"/>
              <a:gd name="connsiteY27" fmla="*/ 71021 h 1500326"/>
              <a:gd name="connsiteX28" fmla="*/ 301841 w 1029810"/>
              <a:gd name="connsiteY28" fmla="*/ 17755 h 1500326"/>
              <a:gd name="connsiteX29" fmla="*/ 275208 w 1029810"/>
              <a:gd name="connsiteY29" fmla="*/ 0 h 1500326"/>
              <a:gd name="connsiteX30" fmla="*/ 239697 w 1029810"/>
              <a:gd name="connsiteY30" fmla="*/ 0 h 1500326"/>
              <a:gd name="connsiteX31" fmla="*/ 221942 w 1029810"/>
              <a:gd name="connsiteY31" fmla="*/ 88777 h 1500326"/>
              <a:gd name="connsiteX32" fmla="*/ 213064 w 1029810"/>
              <a:gd name="connsiteY32" fmla="*/ 150920 h 1500326"/>
              <a:gd name="connsiteX33" fmla="*/ 221942 w 1029810"/>
              <a:gd name="connsiteY33" fmla="*/ 195309 h 1500326"/>
              <a:gd name="connsiteX34" fmla="*/ 221942 w 1029810"/>
              <a:gd name="connsiteY34" fmla="*/ 195309 h 1500326"/>
              <a:gd name="connsiteX35" fmla="*/ 239697 w 1029810"/>
              <a:gd name="connsiteY35" fmla="*/ 221942 h 1500326"/>
              <a:gd name="connsiteX36" fmla="*/ 221942 w 1029810"/>
              <a:gd name="connsiteY36" fmla="*/ 195309 h 1500326"/>
              <a:gd name="connsiteX0" fmla="*/ 26633 w 1029810"/>
              <a:gd name="connsiteY0" fmla="*/ 248575 h 1500326"/>
              <a:gd name="connsiteX1" fmla="*/ 0 w 1029810"/>
              <a:gd name="connsiteY1" fmla="*/ 1482571 h 1500326"/>
              <a:gd name="connsiteX2" fmla="*/ 1020932 w 1029810"/>
              <a:gd name="connsiteY2" fmla="*/ 1500326 h 1500326"/>
              <a:gd name="connsiteX3" fmla="*/ 1029810 w 1029810"/>
              <a:gd name="connsiteY3" fmla="*/ 248575 h 1500326"/>
              <a:gd name="connsiteX4" fmla="*/ 994299 w 1029810"/>
              <a:gd name="connsiteY4" fmla="*/ 35511 h 1500326"/>
              <a:gd name="connsiteX5" fmla="*/ 923278 w 1029810"/>
              <a:gd name="connsiteY5" fmla="*/ 35511 h 1500326"/>
              <a:gd name="connsiteX6" fmla="*/ 932156 w 1029810"/>
              <a:gd name="connsiteY6" fmla="*/ 186431 h 1500326"/>
              <a:gd name="connsiteX7" fmla="*/ 914400 w 1029810"/>
              <a:gd name="connsiteY7" fmla="*/ 230819 h 1500326"/>
              <a:gd name="connsiteX8" fmla="*/ 816746 w 1029810"/>
              <a:gd name="connsiteY8" fmla="*/ 230819 h 1500326"/>
              <a:gd name="connsiteX9" fmla="*/ 790113 w 1029810"/>
              <a:gd name="connsiteY9" fmla="*/ 168676 h 1500326"/>
              <a:gd name="connsiteX10" fmla="*/ 781235 w 1029810"/>
              <a:gd name="connsiteY10" fmla="*/ 71021 h 1500326"/>
              <a:gd name="connsiteX11" fmla="*/ 727969 w 1029810"/>
              <a:gd name="connsiteY11" fmla="*/ 0 h 1500326"/>
              <a:gd name="connsiteX12" fmla="*/ 701336 w 1029810"/>
              <a:gd name="connsiteY12" fmla="*/ 44388 h 1500326"/>
              <a:gd name="connsiteX13" fmla="*/ 701336 w 1029810"/>
              <a:gd name="connsiteY13" fmla="*/ 133165 h 1500326"/>
              <a:gd name="connsiteX14" fmla="*/ 692459 w 1029810"/>
              <a:gd name="connsiteY14" fmla="*/ 195309 h 1500326"/>
              <a:gd name="connsiteX15" fmla="*/ 630315 w 1029810"/>
              <a:gd name="connsiteY15" fmla="*/ 213064 h 1500326"/>
              <a:gd name="connsiteX16" fmla="*/ 603682 w 1029810"/>
              <a:gd name="connsiteY16" fmla="*/ 186431 h 1500326"/>
              <a:gd name="connsiteX17" fmla="*/ 577049 w 1029810"/>
              <a:gd name="connsiteY17" fmla="*/ 115410 h 1500326"/>
              <a:gd name="connsiteX18" fmla="*/ 568171 w 1029810"/>
              <a:gd name="connsiteY18" fmla="*/ 44388 h 1500326"/>
              <a:gd name="connsiteX19" fmla="*/ 523783 w 1029810"/>
              <a:gd name="connsiteY19" fmla="*/ 8878 h 1500326"/>
              <a:gd name="connsiteX20" fmla="*/ 523783 w 1029810"/>
              <a:gd name="connsiteY20" fmla="*/ 8878 h 1500326"/>
              <a:gd name="connsiteX21" fmla="*/ 443884 w 1029810"/>
              <a:gd name="connsiteY21" fmla="*/ 124287 h 1500326"/>
              <a:gd name="connsiteX22" fmla="*/ 443884 w 1029810"/>
              <a:gd name="connsiteY22" fmla="*/ 124287 h 1500326"/>
              <a:gd name="connsiteX23" fmla="*/ 479395 w 1029810"/>
              <a:gd name="connsiteY23" fmla="*/ 195309 h 1500326"/>
              <a:gd name="connsiteX24" fmla="*/ 399496 w 1029810"/>
              <a:gd name="connsiteY24" fmla="*/ 195309 h 1500326"/>
              <a:gd name="connsiteX25" fmla="*/ 319596 w 1029810"/>
              <a:gd name="connsiteY25" fmla="*/ 195309 h 1500326"/>
              <a:gd name="connsiteX26" fmla="*/ 310719 w 1029810"/>
              <a:gd name="connsiteY26" fmla="*/ 124287 h 1500326"/>
              <a:gd name="connsiteX27" fmla="*/ 301841 w 1029810"/>
              <a:gd name="connsiteY27" fmla="*/ 71021 h 1500326"/>
              <a:gd name="connsiteX28" fmla="*/ 301841 w 1029810"/>
              <a:gd name="connsiteY28" fmla="*/ 17755 h 1500326"/>
              <a:gd name="connsiteX29" fmla="*/ 275208 w 1029810"/>
              <a:gd name="connsiteY29" fmla="*/ 0 h 1500326"/>
              <a:gd name="connsiteX30" fmla="*/ 239697 w 1029810"/>
              <a:gd name="connsiteY30" fmla="*/ 0 h 1500326"/>
              <a:gd name="connsiteX31" fmla="*/ 221942 w 1029810"/>
              <a:gd name="connsiteY31" fmla="*/ 88777 h 1500326"/>
              <a:gd name="connsiteX32" fmla="*/ 213064 w 1029810"/>
              <a:gd name="connsiteY32" fmla="*/ 150920 h 1500326"/>
              <a:gd name="connsiteX33" fmla="*/ 221942 w 1029810"/>
              <a:gd name="connsiteY33" fmla="*/ 195309 h 1500326"/>
              <a:gd name="connsiteX34" fmla="*/ 221942 w 1029810"/>
              <a:gd name="connsiteY34" fmla="*/ 195309 h 1500326"/>
              <a:gd name="connsiteX35" fmla="*/ 239697 w 1029810"/>
              <a:gd name="connsiteY35" fmla="*/ 221942 h 1500326"/>
              <a:gd name="connsiteX36" fmla="*/ 115410 w 1029810"/>
              <a:gd name="connsiteY36" fmla="*/ 221942 h 1500326"/>
              <a:gd name="connsiteX0" fmla="*/ 26633 w 1029810"/>
              <a:gd name="connsiteY0" fmla="*/ 248575 h 1500326"/>
              <a:gd name="connsiteX1" fmla="*/ 0 w 1029810"/>
              <a:gd name="connsiteY1" fmla="*/ 1482571 h 1500326"/>
              <a:gd name="connsiteX2" fmla="*/ 1020932 w 1029810"/>
              <a:gd name="connsiteY2" fmla="*/ 1500326 h 1500326"/>
              <a:gd name="connsiteX3" fmla="*/ 1029810 w 1029810"/>
              <a:gd name="connsiteY3" fmla="*/ 248575 h 1500326"/>
              <a:gd name="connsiteX4" fmla="*/ 994299 w 1029810"/>
              <a:gd name="connsiteY4" fmla="*/ 35511 h 1500326"/>
              <a:gd name="connsiteX5" fmla="*/ 923278 w 1029810"/>
              <a:gd name="connsiteY5" fmla="*/ 35511 h 1500326"/>
              <a:gd name="connsiteX6" fmla="*/ 932156 w 1029810"/>
              <a:gd name="connsiteY6" fmla="*/ 186431 h 1500326"/>
              <a:gd name="connsiteX7" fmla="*/ 914400 w 1029810"/>
              <a:gd name="connsiteY7" fmla="*/ 230819 h 1500326"/>
              <a:gd name="connsiteX8" fmla="*/ 816746 w 1029810"/>
              <a:gd name="connsiteY8" fmla="*/ 230819 h 1500326"/>
              <a:gd name="connsiteX9" fmla="*/ 790113 w 1029810"/>
              <a:gd name="connsiteY9" fmla="*/ 168676 h 1500326"/>
              <a:gd name="connsiteX10" fmla="*/ 781235 w 1029810"/>
              <a:gd name="connsiteY10" fmla="*/ 71021 h 1500326"/>
              <a:gd name="connsiteX11" fmla="*/ 727969 w 1029810"/>
              <a:gd name="connsiteY11" fmla="*/ 0 h 1500326"/>
              <a:gd name="connsiteX12" fmla="*/ 701336 w 1029810"/>
              <a:gd name="connsiteY12" fmla="*/ 44388 h 1500326"/>
              <a:gd name="connsiteX13" fmla="*/ 701336 w 1029810"/>
              <a:gd name="connsiteY13" fmla="*/ 133165 h 1500326"/>
              <a:gd name="connsiteX14" fmla="*/ 692459 w 1029810"/>
              <a:gd name="connsiteY14" fmla="*/ 195309 h 1500326"/>
              <a:gd name="connsiteX15" fmla="*/ 630315 w 1029810"/>
              <a:gd name="connsiteY15" fmla="*/ 213064 h 1500326"/>
              <a:gd name="connsiteX16" fmla="*/ 603682 w 1029810"/>
              <a:gd name="connsiteY16" fmla="*/ 186431 h 1500326"/>
              <a:gd name="connsiteX17" fmla="*/ 577049 w 1029810"/>
              <a:gd name="connsiteY17" fmla="*/ 115410 h 1500326"/>
              <a:gd name="connsiteX18" fmla="*/ 568171 w 1029810"/>
              <a:gd name="connsiteY18" fmla="*/ 44388 h 1500326"/>
              <a:gd name="connsiteX19" fmla="*/ 523783 w 1029810"/>
              <a:gd name="connsiteY19" fmla="*/ 8878 h 1500326"/>
              <a:gd name="connsiteX20" fmla="*/ 523783 w 1029810"/>
              <a:gd name="connsiteY20" fmla="*/ 8878 h 1500326"/>
              <a:gd name="connsiteX21" fmla="*/ 443884 w 1029810"/>
              <a:gd name="connsiteY21" fmla="*/ 124287 h 1500326"/>
              <a:gd name="connsiteX22" fmla="*/ 443884 w 1029810"/>
              <a:gd name="connsiteY22" fmla="*/ 124287 h 1500326"/>
              <a:gd name="connsiteX23" fmla="*/ 479395 w 1029810"/>
              <a:gd name="connsiteY23" fmla="*/ 195309 h 1500326"/>
              <a:gd name="connsiteX24" fmla="*/ 399496 w 1029810"/>
              <a:gd name="connsiteY24" fmla="*/ 195309 h 1500326"/>
              <a:gd name="connsiteX25" fmla="*/ 319596 w 1029810"/>
              <a:gd name="connsiteY25" fmla="*/ 195309 h 1500326"/>
              <a:gd name="connsiteX26" fmla="*/ 310719 w 1029810"/>
              <a:gd name="connsiteY26" fmla="*/ 124287 h 1500326"/>
              <a:gd name="connsiteX27" fmla="*/ 301841 w 1029810"/>
              <a:gd name="connsiteY27" fmla="*/ 71021 h 1500326"/>
              <a:gd name="connsiteX28" fmla="*/ 301841 w 1029810"/>
              <a:gd name="connsiteY28" fmla="*/ 17755 h 1500326"/>
              <a:gd name="connsiteX29" fmla="*/ 275208 w 1029810"/>
              <a:gd name="connsiteY29" fmla="*/ 0 h 1500326"/>
              <a:gd name="connsiteX30" fmla="*/ 239697 w 1029810"/>
              <a:gd name="connsiteY30" fmla="*/ 0 h 1500326"/>
              <a:gd name="connsiteX31" fmla="*/ 221942 w 1029810"/>
              <a:gd name="connsiteY31" fmla="*/ 88777 h 1500326"/>
              <a:gd name="connsiteX32" fmla="*/ 213064 w 1029810"/>
              <a:gd name="connsiteY32" fmla="*/ 150920 h 1500326"/>
              <a:gd name="connsiteX33" fmla="*/ 221942 w 1029810"/>
              <a:gd name="connsiteY33" fmla="*/ 195309 h 1500326"/>
              <a:gd name="connsiteX34" fmla="*/ 221942 w 1029810"/>
              <a:gd name="connsiteY34" fmla="*/ 195309 h 1500326"/>
              <a:gd name="connsiteX35" fmla="*/ 239697 w 1029810"/>
              <a:gd name="connsiteY35" fmla="*/ 221942 h 1500326"/>
              <a:gd name="connsiteX36" fmla="*/ 124288 w 1029810"/>
              <a:gd name="connsiteY36" fmla="*/ 195309 h 1500326"/>
              <a:gd name="connsiteX0" fmla="*/ 35510 w 1029810"/>
              <a:gd name="connsiteY0" fmla="*/ 44389 h 1500326"/>
              <a:gd name="connsiteX1" fmla="*/ 0 w 1029810"/>
              <a:gd name="connsiteY1" fmla="*/ 1482571 h 1500326"/>
              <a:gd name="connsiteX2" fmla="*/ 1020932 w 1029810"/>
              <a:gd name="connsiteY2" fmla="*/ 1500326 h 1500326"/>
              <a:gd name="connsiteX3" fmla="*/ 1029810 w 1029810"/>
              <a:gd name="connsiteY3" fmla="*/ 248575 h 1500326"/>
              <a:gd name="connsiteX4" fmla="*/ 994299 w 1029810"/>
              <a:gd name="connsiteY4" fmla="*/ 35511 h 1500326"/>
              <a:gd name="connsiteX5" fmla="*/ 923278 w 1029810"/>
              <a:gd name="connsiteY5" fmla="*/ 35511 h 1500326"/>
              <a:gd name="connsiteX6" fmla="*/ 932156 w 1029810"/>
              <a:gd name="connsiteY6" fmla="*/ 186431 h 1500326"/>
              <a:gd name="connsiteX7" fmla="*/ 914400 w 1029810"/>
              <a:gd name="connsiteY7" fmla="*/ 230819 h 1500326"/>
              <a:gd name="connsiteX8" fmla="*/ 816746 w 1029810"/>
              <a:gd name="connsiteY8" fmla="*/ 230819 h 1500326"/>
              <a:gd name="connsiteX9" fmla="*/ 790113 w 1029810"/>
              <a:gd name="connsiteY9" fmla="*/ 168676 h 1500326"/>
              <a:gd name="connsiteX10" fmla="*/ 781235 w 1029810"/>
              <a:gd name="connsiteY10" fmla="*/ 71021 h 1500326"/>
              <a:gd name="connsiteX11" fmla="*/ 727969 w 1029810"/>
              <a:gd name="connsiteY11" fmla="*/ 0 h 1500326"/>
              <a:gd name="connsiteX12" fmla="*/ 701336 w 1029810"/>
              <a:gd name="connsiteY12" fmla="*/ 44388 h 1500326"/>
              <a:gd name="connsiteX13" fmla="*/ 701336 w 1029810"/>
              <a:gd name="connsiteY13" fmla="*/ 133165 h 1500326"/>
              <a:gd name="connsiteX14" fmla="*/ 692459 w 1029810"/>
              <a:gd name="connsiteY14" fmla="*/ 195309 h 1500326"/>
              <a:gd name="connsiteX15" fmla="*/ 630315 w 1029810"/>
              <a:gd name="connsiteY15" fmla="*/ 213064 h 1500326"/>
              <a:gd name="connsiteX16" fmla="*/ 603682 w 1029810"/>
              <a:gd name="connsiteY16" fmla="*/ 186431 h 1500326"/>
              <a:gd name="connsiteX17" fmla="*/ 577049 w 1029810"/>
              <a:gd name="connsiteY17" fmla="*/ 115410 h 1500326"/>
              <a:gd name="connsiteX18" fmla="*/ 568171 w 1029810"/>
              <a:gd name="connsiteY18" fmla="*/ 44388 h 1500326"/>
              <a:gd name="connsiteX19" fmla="*/ 523783 w 1029810"/>
              <a:gd name="connsiteY19" fmla="*/ 8878 h 1500326"/>
              <a:gd name="connsiteX20" fmla="*/ 523783 w 1029810"/>
              <a:gd name="connsiteY20" fmla="*/ 8878 h 1500326"/>
              <a:gd name="connsiteX21" fmla="*/ 443884 w 1029810"/>
              <a:gd name="connsiteY21" fmla="*/ 124287 h 1500326"/>
              <a:gd name="connsiteX22" fmla="*/ 443884 w 1029810"/>
              <a:gd name="connsiteY22" fmla="*/ 124287 h 1500326"/>
              <a:gd name="connsiteX23" fmla="*/ 479395 w 1029810"/>
              <a:gd name="connsiteY23" fmla="*/ 195309 h 1500326"/>
              <a:gd name="connsiteX24" fmla="*/ 399496 w 1029810"/>
              <a:gd name="connsiteY24" fmla="*/ 195309 h 1500326"/>
              <a:gd name="connsiteX25" fmla="*/ 319596 w 1029810"/>
              <a:gd name="connsiteY25" fmla="*/ 195309 h 1500326"/>
              <a:gd name="connsiteX26" fmla="*/ 310719 w 1029810"/>
              <a:gd name="connsiteY26" fmla="*/ 124287 h 1500326"/>
              <a:gd name="connsiteX27" fmla="*/ 301841 w 1029810"/>
              <a:gd name="connsiteY27" fmla="*/ 71021 h 1500326"/>
              <a:gd name="connsiteX28" fmla="*/ 301841 w 1029810"/>
              <a:gd name="connsiteY28" fmla="*/ 17755 h 1500326"/>
              <a:gd name="connsiteX29" fmla="*/ 275208 w 1029810"/>
              <a:gd name="connsiteY29" fmla="*/ 0 h 1500326"/>
              <a:gd name="connsiteX30" fmla="*/ 239697 w 1029810"/>
              <a:gd name="connsiteY30" fmla="*/ 0 h 1500326"/>
              <a:gd name="connsiteX31" fmla="*/ 221942 w 1029810"/>
              <a:gd name="connsiteY31" fmla="*/ 88777 h 1500326"/>
              <a:gd name="connsiteX32" fmla="*/ 213064 w 1029810"/>
              <a:gd name="connsiteY32" fmla="*/ 150920 h 1500326"/>
              <a:gd name="connsiteX33" fmla="*/ 221942 w 1029810"/>
              <a:gd name="connsiteY33" fmla="*/ 195309 h 1500326"/>
              <a:gd name="connsiteX34" fmla="*/ 221942 w 1029810"/>
              <a:gd name="connsiteY34" fmla="*/ 195309 h 1500326"/>
              <a:gd name="connsiteX35" fmla="*/ 239697 w 1029810"/>
              <a:gd name="connsiteY35" fmla="*/ 221942 h 1500326"/>
              <a:gd name="connsiteX36" fmla="*/ 124288 w 1029810"/>
              <a:gd name="connsiteY36" fmla="*/ 195309 h 1500326"/>
              <a:gd name="connsiteX0" fmla="*/ 35510 w 1029810"/>
              <a:gd name="connsiteY0" fmla="*/ 44389 h 1500326"/>
              <a:gd name="connsiteX1" fmla="*/ 0 w 1029810"/>
              <a:gd name="connsiteY1" fmla="*/ 1482571 h 1500326"/>
              <a:gd name="connsiteX2" fmla="*/ 1020932 w 1029810"/>
              <a:gd name="connsiteY2" fmla="*/ 1500326 h 1500326"/>
              <a:gd name="connsiteX3" fmla="*/ 1029810 w 1029810"/>
              <a:gd name="connsiteY3" fmla="*/ 248575 h 1500326"/>
              <a:gd name="connsiteX4" fmla="*/ 994299 w 1029810"/>
              <a:gd name="connsiteY4" fmla="*/ 35511 h 1500326"/>
              <a:gd name="connsiteX5" fmla="*/ 923278 w 1029810"/>
              <a:gd name="connsiteY5" fmla="*/ 35511 h 1500326"/>
              <a:gd name="connsiteX6" fmla="*/ 932156 w 1029810"/>
              <a:gd name="connsiteY6" fmla="*/ 186431 h 1500326"/>
              <a:gd name="connsiteX7" fmla="*/ 914400 w 1029810"/>
              <a:gd name="connsiteY7" fmla="*/ 230819 h 1500326"/>
              <a:gd name="connsiteX8" fmla="*/ 816746 w 1029810"/>
              <a:gd name="connsiteY8" fmla="*/ 230819 h 1500326"/>
              <a:gd name="connsiteX9" fmla="*/ 790113 w 1029810"/>
              <a:gd name="connsiteY9" fmla="*/ 168676 h 1500326"/>
              <a:gd name="connsiteX10" fmla="*/ 781235 w 1029810"/>
              <a:gd name="connsiteY10" fmla="*/ 71021 h 1500326"/>
              <a:gd name="connsiteX11" fmla="*/ 727969 w 1029810"/>
              <a:gd name="connsiteY11" fmla="*/ 0 h 1500326"/>
              <a:gd name="connsiteX12" fmla="*/ 701336 w 1029810"/>
              <a:gd name="connsiteY12" fmla="*/ 44388 h 1500326"/>
              <a:gd name="connsiteX13" fmla="*/ 701336 w 1029810"/>
              <a:gd name="connsiteY13" fmla="*/ 133165 h 1500326"/>
              <a:gd name="connsiteX14" fmla="*/ 692459 w 1029810"/>
              <a:gd name="connsiteY14" fmla="*/ 195309 h 1500326"/>
              <a:gd name="connsiteX15" fmla="*/ 630315 w 1029810"/>
              <a:gd name="connsiteY15" fmla="*/ 213064 h 1500326"/>
              <a:gd name="connsiteX16" fmla="*/ 603682 w 1029810"/>
              <a:gd name="connsiteY16" fmla="*/ 186431 h 1500326"/>
              <a:gd name="connsiteX17" fmla="*/ 577049 w 1029810"/>
              <a:gd name="connsiteY17" fmla="*/ 115410 h 1500326"/>
              <a:gd name="connsiteX18" fmla="*/ 568171 w 1029810"/>
              <a:gd name="connsiteY18" fmla="*/ 44388 h 1500326"/>
              <a:gd name="connsiteX19" fmla="*/ 523783 w 1029810"/>
              <a:gd name="connsiteY19" fmla="*/ 8878 h 1500326"/>
              <a:gd name="connsiteX20" fmla="*/ 523783 w 1029810"/>
              <a:gd name="connsiteY20" fmla="*/ 8878 h 1500326"/>
              <a:gd name="connsiteX21" fmla="*/ 443884 w 1029810"/>
              <a:gd name="connsiteY21" fmla="*/ 124287 h 1500326"/>
              <a:gd name="connsiteX22" fmla="*/ 443884 w 1029810"/>
              <a:gd name="connsiteY22" fmla="*/ 124287 h 1500326"/>
              <a:gd name="connsiteX23" fmla="*/ 479395 w 1029810"/>
              <a:gd name="connsiteY23" fmla="*/ 195309 h 1500326"/>
              <a:gd name="connsiteX24" fmla="*/ 399496 w 1029810"/>
              <a:gd name="connsiteY24" fmla="*/ 195309 h 1500326"/>
              <a:gd name="connsiteX25" fmla="*/ 319596 w 1029810"/>
              <a:gd name="connsiteY25" fmla="*/ 195309 h 1500326"/>
              <a:gd name="connsiteX26" fmla="*/ 310719 w 1029810"/>
              <a:gd name="connsiteY26" fmla="*/ 124287 h 1500326"/>
              <a:gd name="connsiteX27" fmla="*/ 301841 w 1029810"/>
              <a:gd name="connsiteY27" fmla="*/ 71021 h 1500326"/>
              <a:gd name="connsiteX28" fmla="*/ 301841 w 1029810"/>
              <a:gd name="connsiteY28" fmla="*/ 17755 h 1500326"/>
              <a:gd name="connsiteX29" fmla="*/ 275208 w 1029810"/>
              <a:gd name="connsiteY29" fmla="*/ 0 h 1500326"/>
              <a:gd name="connsiteX30" fmla="*/ 239697 w 1029810"/>
              <a:gd name="connsiteY30" fmla="*/ 0 h 1500326"/>
              <a:gd name="connsiteX31" fmla="*/ 221942 w 1029810"/>
              <a:gd name="connsiteY31" fmla="*/ 88777 h 1500326"/>
              <a:gd name="connsiteX32" fmla="*/ 213064 w 1029810"/>
              <a:gd name="connsiteY32" fmla="*/ 150920 h 1500326"/>
              <a:gd name="connsiteX33" fmla="*/ 221942 w 1029810"/>
              <a:gd name="connsiteY33" fmla="*/ 195309 h 1500326"/>
              <a:gd name="connsiteX34" fmla="*/ 221942 w 1029810"/>
              <a:gd name="connsiteY34" fmla="*/ 195309 h 1500326"/>
              <a:gd name="connsiteX35" fmla="*/ 239697 w 1029810"/>
              <a:gd name="connsiteY35" fmla="*/ 221942 h 1500326"/>
              <a:gd name="connsiteX36" fmla="*/ 79899 w 1029810"/>
              <a:gd name="connsiteY36" fmla="*/ 17756 h 1500326"/>
              <a:gd name="connsiteX0" fmla="*/ 35510 w 1029810"/>
              <a:gd name="connsiteY0" fmla="*/ 44389 h 1500326"/>
              <a:gd name="connsiteX1" fmla="*/ 0 w 1029810"/>
              <a:gd name="connsiteY1" fmla="*/ 1482571 h 1500326"/>
              <a:gd name="connsiteX2" fmla="*/ 1020932 w 1029810"/>
              <a:gd name="connsiteY2" fmla="*/ 1500326 h 1500326"/>
              <a:gd name="connsiteX3" fmla="*/ 1029810 w 1029810"/>
              <a:gd name="connsiteY3" fmla="*/ 248575 h 1500326"/>
              <a:gd name="connsiteX4" fmla="*/ 994299 w 1029810"/>
              <a:gd name="connsiteY4" fmla="*/ 35511 h 1500326"/>
              <a:gd name="connsiteX5" fmla="*/ 923278 w 1029810"/>
              <a:gd name="connsiteY5" fmla="*/ 35511 h 1500326"/>
              <a:gd name="connsiteX6" fmla="*/ 932156 w 1029810"/>
              <a:gd name="connsiteY6" fmla="*/ 186431 h 1500326"/>
              <a:gd name="connsiteX7" fmla="*/ 914400 w 1029810"/>
              <a:gd name="connsiteY7" fmla="*/ 230819 h 1500326"/>
              <a:gd name="connsiteX8" fmla="*/ 816746 w 1029810"/>
              <a:gd name="connsiteY8" fmla="*/ 230819 h 1500326"/>
              <a:gd name="connsiteX9" fmla="*/ 790113 w 1029810"/>
              <a:gd name="connsiteY9" fmla="*/ 168676 h 1500326"/>
              <a:gd name="connsiteX10" fmla="*/ 781235 w 1029810"/>
              <a:gd name="connsiteY10" fmla="*/ 71021 h 1500326"/>
              <a:gd name="connsiteX11" fmla="*/ 727969 w 1029810"/>
              <a:gd name="connsiteY11" fmla="*/ 0 h 1500326"/>
              <a:gd name="connsiteX12" fmla="*/ 701336 w 1029810"/>
              <a:gd name="connsiteY12" fmla="*/ 44388 h 1500326"/>
              <a:gd name="connsiteX13" fmla="*/ 701336 w 1029810"/>
              <a:gd name="connsiteY13" fmla="*/ 133165 h 1500326"/>
              <a:gd name="connsiteX14" fmla="*/ 692459 w 1029810"/>
              <a:gd name="connsiteY14" fmla="*/ 195309 h 1500326"/>
              <a:gd name="connsiteX15" fmla="*/ 630315 w 1029810"/>
              <a:gd name="connsiteY15" fmla="*/ 213064 h 1500326"/>
              <a:gd name="connsiteX16" fmla="*/ 603682 w 1029810"/>
              <a:gd name="connsiteY16" fmla="*/ 186431 h 1500326"/>
              <a:gd name="connsiteX17" fmla="*/ 577049 w 1029810"/>
              <a:gd name="connsiteY17" fmla="*/ 115410 h 1500326"/>
              <a:gd name="connsiteX18" fmla="*/ 568171 w 1029810"/>
              <a:gd name="connsiteY18" fmla="*/ 44388 h 1500326"/>
              <a:gd name="connsiteX19" fmla="*/ 523783 w 1029810"/>
              <a:gd name="connsiteY19" fmla="*/ 8878 h 1500326"/>
              <a:gd name="connsiteX20" fmla="*/ 523783 w 1029810"/>
              <a:gd name="connsiteY20" fmla="*/ 8878 h 1500326"/>
              <a:gd name="connsiteX21" fmla="*/ 443884 w 1029810"/>
              <a:gd name="connsiteY21" fmla="*/ 124287 h 1500326"/>
              <a:gd name="connsiteX22" fmla="*/ 443884 w 1029810"/>
              <a:gd name="connsiteY22" fmla="*/ 124287 h 1500326"/>
              <a:gd name="connsiteX23" fmla="*/ 479395 w 1029810"/>
              <a:gd name="connsiteY23" fmla="*/ 195309 h 1500326"/>
              <a:gd name="connsiteX24" fmla="*/ 399496 w 1029810"/>
              <a:gd name="connsiteY24" fmla="*/ 195309 h 1500326"/>
              <a:gd name="connsiteX25" fmla="*/ 319596 w 1029810"/>
              <a:gd name="connsiteY25" fmla="*/ 195309 h 1500326"/>
              <a:gd name="connsiteX26" fmla="*/ 310719 w 1029810"/>
              <a:gd name="connsiteY26" fmla="*/ 124287 h 1500326"/>
              <a:gd name="connsiteX27" fmla="*/ 301841 w 1029810"/>
              <a:gd name="connsiteY27" fmla="*/ 71021 h 1500326"/>
              <a:gd name="connsiteX28" fmla="*/ 301841 w 1029810"/>
              <a:gd name="connsiteY28" fmla="*/ 17755 h 1500326"/>
              <a:gd name="connsiteX29" fmla="*/ 275208 w 1029810"/>
              <a:gd name="connsiteY29" fmla="*/ 0 h 1500326"/>
              <a:gd name="connsiteX30" fmla="*/ 239697 w 1029810"/>
              <a:gd name="connsiteY30" fmla="*/ 0 h 1500326"/>
              <a:gd name="connsiteX31" fmla="*/ 221942 w 1029810"/>
              <a:gd name="connsiteY31" fmla="*/ 88777 h 1500326"/>
              <a:gd name="connsiteX32" fmla="*/ 213064 w 1029810"/>
              <a:gd name="connsiteY32" fmla="*/ 150920 h 1500326"/>
              <a:gd name="connsiteX33" fmla="*/ 221942 w 1029810"/>
              <a:gd name="connsiteY33" fmla="*/ 195309 h 1500326"/>
              <a:gd name="connsiteX34" fmla="*/ 221942 w 1029810"/>
              <a:gd name="connsiteY34" fmla="*/ 195309 h 1500326"/>
              <a:gd name="connsiteX35" fmla="*/ 133165 w 1029810"/>
              <a:gd name="connsiteY35" fmla="*/ 221942 h 1500326"/>
              <a:gd name="connsiteX36" fmla="*/ 79899 w 1029810"/>
              <a:gd name="connsiteY36" fmla="*/ 17756 h 1500326"/>
              <a:gd name="connsiteX0" fmla="*/ 35510 w 1029810"/>
              <a:gd name="connsiteY0" fmla="*/ 44389 h 1500326"/>
              <a:gd name="connsiteX1" fmla="*/ 0 w 1029810"/>
              <a:gd name="connsiteY1" fmla="*/ 1482571 h 1500326"/>
              <a:gd name="connsiteX2" fmla="*/ 1020932 w 1029810"/>
              <a:gd name="connsiteY2" fmla="*/ 1500326 h 1500326"/>
              <a:gd name="connsiteX3" fmla="*/ 1029810 w 1029810"/>
              <a:gd name="connsiteY3" fmla="*/ 248575 h 1500326"/>
              <a:gd name="connsiteX4" fmla="*/ 994299 w 1029810"/>
              <a:gd name="connsiteY4" fmla="*/ 35511 h 1500326"/>
              <a:gd name="connsiteX5" fmla="*/ 923278 w 1029810"/>
              <a:gd name="connsiteY5" fmla="*/ 35511 h 1500326"/>
              <a:gd name="connsiteX6" fmla="*/ 932156 w 1029810"/>
              <a:gd name="connsiteY6" fmla="*/ 186431 h 1500326"/>
              <a:gd name="connsiteX7" fmla="*/ 914400 w 1029810"/>
              <a:gd name="connsiteY7" fmla="*/ 230819 h 1500326"/>
              <a:gd name="connsiteX8" fmla="*/ 816746 w 1029810"/>
              <a:gd name="connsiteY8" fmla="*/ 230819 h 1500326"/>
              <a:gd name="connsiteX9" fmla="*/ 790113 w 1029810"/>
              <a:gd name="connsiteY9" fmla="*/ 168676 h 1500326"/>
              <a:gd name="connsiteX10" fmla="*/ 781235 w 1029810"/>
              <a:gd name="connsiteY10" fmla="*/ 71021 h 1500326"/>
              <a:gd name="connsiteX11" fmla="*/ 727969 w 1029810"/>
              <a:gd name="connsiteY11" fmla="*/ 0 h 1500326"/>
              <a:gd name="connsiteX12" fmla="*/ 701336 w 1029810"/>
              <a:gd name="connsiteY12" fmla="*/ 44388 h 1500326"/>
              <a:gd name="connsiteX13" fmla="*/ 701336 w 1029810"/>
              <a:gd name="connsiteY13" fmla="*/ 133165 h 1500326"/>
              <a:gd name="connsiteX14" fmla="*/ 692459 w 1029810"/>
              <a:gd name="connsiteY14" fmla="*/ 195309 h 1500326"/>
              <a:gd name="connsiteX15" fmla="*/ 630315 w 1029810"/>
              <a:gd name="connsiteY15" fmla="*/ 213064 h 1500326"/>
              <a:gd name="connsiteX16" fmla="*/ 603682 w 1029810"/>
              <a:gd name="connsiteY16" fmla="*/ 186431 h 1500326"/>
              <a:gd name="connsiteX17" fmla="*/ 577049 w 1029810"/>
              <a:gd name="connsiteY17" fmla="*/ 115410 h 1500326"/>
              <a:gd name="connsiteX18" fmla="*/ 568171 w 1029810"/>
              <a:gd name="connsiteY18" fmla="*/ 44388 h 1500326"/>
              <a:gd name="connsiteX19" fmla="*/ 523783 w 1029810"/>
              <a:gd name="connsiteY19" fmla="*/ 8878 h 1500326"/>
              <a:gd name="connsiteX20" fmla="*/ 523783 w 1029810"/>
              <a:gd name="connsiteY20" fmla="*/ 8878 h 1500326"/>
              <a:gd name="connsiteX21" fmla="*/ 443884 w 1029810"/>
              <a:gd name="connsiteY21" fmla="*/ 124287 h 1500326"/>
              <a:gd name="connsiteX22" fmla="*/ 443884 w 1029810"/>
              <a:gd name="connsiteY22" fmla="*/ 124287 h 1500326"/>
              <a:gd name="connsiteX23" fmla="*/ 479395 w 1029810"/>
              <a:gd name="connsiteY23" fmla="*/ 195309 h 1500326"/>
              <a:gd name="connsiteX24" fmla="*/ 399496 w 1029810"/>
              <a:gd name="connsiteY24" fmla="*/ 195309 h 1500326"/>
              <a:gd name="connsiteX25" fmla="*/ 319596 w 1029810"/>
              <a:gd name="connsiteY25" fmla="*/ 195309 h 1500326"/>
              <a:gd name="connsiteX26" fmla="*/ 310719 w 1029810"/>
              <a:gd name="connsiteY26" fmla="*/ 124287 h 1500326"/>
              <a:gd name="connsiteX27" fmla="*/ 301841 w 1029810"/>
              <a:gd name="connsiteY27" fmla="*/ 71021 h 1500326"/>
              <a:gd name="connsiteX28" fmla="*/ 301841 w 1029810"/>
              <a:gd name="connsiteY28" fmla="*/ 17755 h 1500326"/>
              <a:gd name="connsiteX29" fmla="*/ 275208 w 1029810"/>
              <a:gd name="connsiteY29" fmla="*/ 0 h 1500326"/>
              <a:gd name="connsiteX30" fmla="*/ 239697 w 1029810"/>
              <a:gd name="connsiteY30" fmla="*/ 0 h 1500326"/>
              <a:gd name="connsiteX31" fmla="*/ 221942 w 1029810"/>
              <a:gd name="connsiteY31" fmla="*/ 88777 h 1500326"/>
              <a:gd name="connsiteX32" fmla="*/ 213064 w 1029810"/>
              <a:gd name="connsiteY32" fmla="*/ 150920 h 1500326"/>
              <a:gd name="connsiteX33" fmla="*/ 221942 w 1029810"/>
              <a:gd name="connsiteY33" fmla="*/ 195309 h 1500326"/>
              <a:gd name="connsiteX34" fmla="*/ 221942 w 1029810"/>
              <a:gd name="connsiteY34" fmla="*/ 195309 h 1500326"/>
              <a:gd name="connsiteX35" fmla="*/ 133165 w 1029810"/>
              <a:gd name="connsiteY35" fmla="*/ 221942 h 1500326"/>
              <a:gd name="connsiteX36" fmla="*/ 79899 w 1029810"/>
              <a:gd name="connsiteY36" fmla="*/ 17756 h 1500326"/>
              <a:gd name="connsiteX37" fmla="*/ 97655 w 1029810"/>
              <a:gd name="connsiteY37" fmla="*/ 17755 h 1500326"/>
              <a:gd name="connsiteX0" fmla="*/ 35510 w 1029810"/>
              <a:gd name="connsiteY0" fmla="*/ 44389 h 1500326"/>
              <a:gd name="connsiteX1" fmla="*/ 0 w 1029810"/>
              <a:gd name="connsiteY1" fmla="*/ 1482571 h 1500326"/>
              <a:gd name="connsiteX2" fmla="*/ 1020932 w 1029810"/>
              <a:gd name="connsiteY2" fmla="*/ 1500326 h 1500326"/>
              <a:gd name="connsiteX3" fmla="*/ 1029810 w 1029810"/>
              <a:gd name="connsiteY3" fmla="*/ 248575 h 1500326"/>
              <a:gd name="connsiteX4" fmla="*/ 994299 w 1029810"/>
              <a:gd name="connsiteY4" fmla="*/ 35511 h 1500326"/>
              <a:gd name="connsiteX5" fmla="*/ 923278 w 1029810"/>
              <a:gd name="connsiteY5" fmla="*/ 35511 h 1500326"/>
              <a:gd name="connsiteX6" fmla="*/ 932156 w 1029810"/>
              <a:gd name="connsiteY6" fmla="*/ 186431 h 1500326"/>
              <a:gd name="connsiteX7" fmla="*/ 914400 w 1029810"/>
              <a:gd name="connsiteY7" fmla="*/ 230819 h 1500326"/>
              <a:gd name="connsiteX8" fmla="*/ 816746 w 1029810"/>
              <a:gd name="connsiteY8" fmla="*/ 230819 h 1500326"/>
              <a:gd name="connsiteX9" fmla="*/ 790113 w 1029810"/>
              <a:gd name="connsiteY9" fmla="*/ 168676 h 1500326"/>
              <a:gd name="connsiteX10" fmla="*/ 781235 w 1029810"/>
              <a:gd name="connsiteY10" fmla="*/ 71021 h 1500326"/>
              <a:gd name="connsiteX11" fmla="*/ 727969 w 1029810"/>
              <a:gd name="connsiteY11" fmla="*/ 0 h 1500326"/>
              <a:gd name="connsiteX12" fmla="*/ 701336 w 1029810"/>
              <a:gd name="connsiteY12" fmla="*/ 44388 h 1500326"/>
              <a:gd name="connsiteX13" fmla="*/ 701336 w 1029810"/>
              <a:gd name="connsiteY13" fmla="*/ 133165 h 1500326"/>
              <a:gd name="connsiteX14" fmla="*/ 692459 w 1029810"/>
              <a:gd name="connsiteY14" fmla="*/ 195309 h 1500326"/>
              <a:gd name="connsiteX15" fmla="*/ 630315 w 1029810"/>
              <a:gd name="connsiteY15" fmla="*/ 213064 h 1500326"/>
              <a:gd name="connsiteX16" fmla="*/ 603682 w 1029810"/>
              <a:gd name="connsiteY16" fmla="*/ 186431 h 1500326"/>
              <a:gd name="connsiteX17" fmla="*/ 577049 w 1029810"/>
              <a:gd name="connsiteY17" fmla="*/ 115410 h 1500326"/>
              <a:gd name="connsiteX18" fmla="*/ 568171 w 1029810"/>
              <a:gd name="connsiteY18" fmla="*/ 44388 h 1500326"/>
              <a:gd name="connsiteX19" fmla="*/ 523783 w 1029810"/>
              <a:gd name="connsiteY19" fmla="*/ 8878 h 1500326"/>
              <a:gd name="connsiteX20" fmla="*/ 523783 w 1029810"/>
              <a:gd name="connsiteY20" fmla="*/ 8878 h 1500326"/>
              <a:gd name="connsiteX21" fmla="*/ 443884 w 1029810"/>
              <a:gd name="connsiteY21" fmla="*/ 124287 h 1500326"/>
              <a:gd name="connsiteX22" fmla="*/ 443884 w 1029810"/>
              <a:gd name="connsiteY22" fmla="*/ 124287 h 1500326"/>
              <a:gd name="connsiteX23" fmla="*/ 479395 w 1029810"/>
              <a:gd name="connsiteY23" fmla="*/ 195309 h 1500326"/>
              <a:gd name="connsiteX24" fmla="*/ 399496 w 1029810"/>
              <a:gd name="connsiteY24" fmla="*/ 195309 h 1500326"/>
              <a:gd name="connsiteX25" fmla="*/ 319596 w 1029810"/>
              <a:gd name="connsiteY25" fmla="*/ 195309 h 1500326"/>
              <a:gd name="connsiteX26" fmla="*/ 310719 w 1029810"/>
              <a:gd name="connsiteY26" fmla="*/ 124287 h 1500326"/>
              <a:gd name="connsiteX27" fmla="*/ 301841 w 1029810"/>
              <a:gd name="connsiteY27" fmla="*/ 71021 h 1500326"/>
              <a:gd name="connsiteX28" fmla="*/ 301841 w 1029810"/>
              <a:gd name="connsiteY28" fmla="*/ 17755 h 1500326"/>
              <a:gd name="connsiteX29" fmla="*/ 275208 w 1029810"/>
              <a:gd name="connsiteY29" fmla="*/ 0 h 1500326"/>
              <a:gd name="connsiteX30" fmla="*/ 239697 w 1029810"/>
              <a:gd name="connsiteY30" fmla="*/ 0 h 1500326"/>
              <a:gd name="connsiteX31" fmla="*/ 221942 w 1029810"/>
              <a:gd name="connsiteY31" fmla="*/ 88777 h 1500326"/>
              <a:gd name="connsiteX32" fmla="*/ 213064 w 1029810"/>
              <a:gd name="connsiteY32" fmla="*/ 150920 h 1500326"/>
              <a:gd name="connsiteX33" fmla="*/ 221942 w 1029810"/>
              <a:gd name="connsiteY33" fmla="*/ 195309 h 1500326"/>
              <a:gd name="connsiteX34" fmla="*/ 221942 w 1029810"/>
              <a:gd name="connsiteY34" fmla="*/ 195309 h 1500326"/>
              <a:gd name="connsiteX35" fmla="*/ 133165 w 1029810"/>
              <a:gd name="connsiteY35" fmla="*/ 221942 h 1500326"/>
              <a:gd name="connsiteX36" fmla="*/ 79899 w 1029810"/>
              <a:gd name="connsiteY36" fmla="*/ 17756 h 1500326"/>
              <a:gd name="connsiteX37" fmla="*/ 26633 w 1029810"/>
              <a:gd name="connsiteY37" fmla="*/ 53265 h 1500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29810" h="1500326">
                <a:moveTo>
                  <a:pt x="35510" y="44389"/>
                </a:moveTo>
                <a:lnTo>
                  <a:pt x="0" y="1482571"/>
                </a:lnTo>
                <a:lnTo>
                  <a:pt x="1020932" y="1500326"/>
                </a:lnTo>
                <a:cubicBezTo>
                  <a:pt x="1023891" y="1083076"/>
                  <a:pt x="1026851" y="665825"/>
                  <a:pt x="1029810" y="248575"/>
                </a:cubicBezTo>
                <a:lnTo>
                  <a:pt x="994299" y="35511"/>
                </a:lnTo>
                <a:lnTo>
                  <a:pt x="923278" y="35511"/>
                </a:lnTo>
                <a:lnTo>
                  <a:pt x="932156" y="186431"/>
                </a:lnTo>
                <a:lnTo>
                  <a:pt x="914400" y="230819"/>
                </a:lnTo>
                <a:lnTo>
                  <a:pt x="816746" y="230819"/>
                </a:lnTo>
                <a:lnTo>
                  <a:pt x="790113" y="168676"/>
                </a:lnTo>
                <a:lnTo>
                  <a:pt x="781235" y="71021"/>
                </a:lnTo>
                <a:lnTo>
                  <a:pt x="727969" y="0"/>
                </a:lnTo>
                <a:lnTo>
                  <a:pt x="701336" y="44388"/>
                </a:lnTo>
                <a:lnTo>
                  <a:pt x="701336" y="133165"/>
                </a:lnTo>
                <a:lnTo>
                  <a:pt x="692459" y="195309"/>
                </a:lnTo>
                <a:lnTo>
                  <a:pt x="630315" y="213064"/>
                </a:lnTo>
                <a:lnTo>
                  <a:pt x="603682" y="186431"/>
                </a:lnTo>
                <a:lnTo>
                  <a:pt x="577049" y="115410"/>
                </a:lnTo>
                <a:lnTo>
                  <a:pt x="568171" y="44388"/>
                </a:lnTo>
                <a:lnTo>
                  <a:pt x="523783" y="8878"/>
                </a:lnTo>
                <a:lnTo>
                  <a:pt x="523783" y="8878"/>
                </a:lnTo>
                <a:lnTo>
                  <a:pt x="443884" y="124287"/>
                </a:lnTo>
                <a:lnTo>
                  <a:pt x="443884" y="124287"/>
                </a:lnTo>
                <a:lnTo>
                  <a:pt x="479395" y="195309"/>
                </a:lnTo>
                <a:lnTo>
                  <a:pt x="399496" y="195309"/>
                </a:lnTo>
                <a:lnTo>
                  <a:pt x="319596" y="195309"/>
                </a:lnTo>
                <a:lnTo>
                  <a:pt x="310719" y="124287"/>
                </a:lnTo>
                <a:lnTo>
                  <a:pt x="301841" y="71021"/>
                </a:lnTo>
                <a:lnTo>
                  <a:pt x="301841" y="17755"/>
                </a:lnTo>
                <a:lnTo>
                  <a:pt x="275208" y="0"/>
                </a:lnTo>
                <a:lnTo>
                  <a:pt x="239697" y="0"/>
                </a:lnTo>
                <a:lnTo>
                  <a:pt x="221942" y="88777"/>
                </a:lnTo>
                <a:lnTo>
                  <a:pt x="213064" y="150920"/>
                </a:lnTo>
                <a:lnTo>
                  <a:pt x="221942" y="195309"/>
                </a:lnTo>
                <a:lnTo>
                  <a:pt x="221942" y="195309"/>
                </a:lnTo>
                <a:lnTo>
                  <a:pt x="133165" y="221942"/>
                </a:lnTo>
                <a:lnTo>
                  <a:pt x="79899" y="17756"/>
                </a:lnTo>
                <a:cubicBezTo>
                  <a:pt x="73981" y="-16275"/>
                  <a:pt x="22934" y="53265"/>
                  <a:pt x="26633" y="5326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799397" y="3336094"/>
            <a:ext cx="540873" cy="609600"/>
          </a:xfrm>
          <a:prstGeom prst="ellipse">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3915147" y="3342405"/>
            <a:ext cx="540873" cy="609600"/>
          </a:xfrm>
          <a:prstGeom prst="ellipse">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2920092" y="3339235"/>
            <a:ext cx="540873" cy="609600"/>
          </a:xfrm>
          <a:prstGeom prst="ellipse">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1840361" y="3336094"/>
            <a:ext cx="540873" cy="609600"/>
          </a:xfrm>
          <a:prstGeom prst="ellipse">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Lightning Bolt 16"/>
          <p:cNvSpPr/>
          <p:nvPr/>
        </p:nvSpPr>
        <p:spPr>
          <a:xfrm>
            <a:off x="228600" y="1905000"/>
            <a:ext cx="1111670" cy="2723446"/>
          </a:xfrm>
          <a:prstGeom prst="lightningBol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6969" y="5034913"/>
            <a:ext cx="1323975" cy="1133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 name="Picture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9375" y="4086257"/>
            <a:ext cx="1323975" cy="1133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 name="Picture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6267" y="4233862"/>
            <a:ext cx="1323975" cy="1133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 name="Picture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3595" y="4124325"/>
            <a:ext cx="1323975" cy="1133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8"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31681" y="3990904"/>
            <a:ext cx="166931" cy="152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76267" y="4648375"/>
            <a:ext cx="166931" cy="152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40270" y="4129514"/>
            <a:ext cx="166931" cy="152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4621" y="4188114"/>
            <a:ext cx="166931" cy="152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07062" y="4140122"/>
            <a:ext cx="166931" cy="152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58919" y="5867400"/>
            <a:ext cx="166931" cy="152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72554" y="5324651"/>
            <a:ext cx="166931" cy="152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33407" y="5943512"/>
            <a:ext cx="166931" cy="152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97768" y="3990904"/>
            <a:ext cx="166931" cy="152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5134" y="4356237"/>
            <a:ext cx="166931" cy="152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2634" y="4834025"/>
            <a:ext cx="166931" cy="152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6099" y="5400763"/>
            <a:ext cx="166931" cy="152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3984" y="5869905"/>
            <a:ext cx="166931" cy="152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07917" y="5185146"/>
            <a:ext cx="166931" cy="152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16435" y="5219732"/>
            <a:ext cx="166931" cy="152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18546" y="5941312"/>
            <a:ext cx="166931" cy="152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 name="TextBox 44"/>
          <p:cNvSpPr txBox="1"/>
          <p:nvPr/>
        </p:nvSpPr>
        <p:spPr>
          <a:xfrm>
            <a:off x="5819" y="1249849"/>
            <a:ext cx="694421" cy="830997"/>
          </a:xfrm>
          <a:prstGeom prst="rect">
            <a:avLst/>
          </a:prstGeom>
          <a:noFill/>
        </p:spPr>
        <p:txBody>
          <a:bodyPr wrap="none" rtlCol="0">
            <a:spAutoFit/>
          </a:bodyPr>
          <a:lstStyle/>
          <a:p>
            <a:r>
              <a:rPr lang="en-US" sz="4800" b="1" dirty="0" smtClean="0"/>
              <a:t>IR</a:t>
            </a:r>
            <a:endParaRPr lang="en-US" sz="4000" b="1" dirty="0"/>
          </a:p>
        </p:txBody>
      </p:sp>
      <p:sp>
        <p:nvSpPr>
          <p:cNvPr id="29" name="TextBox 28"/>
          <p:cNvSpPr txBox="1"/>
          <p:nvPr/>
        </p:nvSpPr>
        <p:spPr>
          <a:xfrm>
            <a:off x="102634" y="6324600"/>
            <a:ext cx="5100948" cy="461665"/>
          </a:xfrm>
          <a:prstGeom prst="rect">
            <a:avLst/>
          </a:prstGeom>
          <a:noFill/>
        </p:spPr>
        <p:txBody>
          <a:bodyPr wrap="none" rtlCol="0">
            <a:spAutoFit/>
          </a:bodyPr>
          <a:lstStyle/>
          <a:p>
            <a:r>
              <a:rPr lang="en-US" sz="2400" b="1" dirty="0" smtClean="0"/>
              <a:t>Macrophage infiltration and activation</a:t>
            </a:r>
            <a:endParaRPr lang="en-US" sz="2400" b="1" dirty="0"/>
          </a:p>
        </p:txBody>
      </p:sp>
      <p:sp>
        <p:nvSpPr>
          <p:cNvPr id="47" name="Freeform 46"/>
          <p:cNvSpPr/>
          <p:nvPr/>
        </p:nvSpPr>
        <p:spPr>
          <a:xfrm>
            <a:off x="6061604" y="2566690"/>
            <a:ext cx="1029810" cy="1500326"/>
          </a:xfrm>
          <a:custGeom>
            <a:avLst/>
            <a:gdLst>
              <a:gd name="connsiteX0" fmla="*/ 26633 w 1029810"/>
              <a:gd name="connsiteY0" fmla="*/ 248575 h 1500326"/>
              <a:gd name="connsiteX1" fmla="*/ 0 w 1029810"/>
              <a:gd name="connsiteY1" fmla="*/ 1482571 h 1500326"/>
              <a:gd name="connsiteX2" fmla="*/ 1020932 w 1029810"/>
              <a:gd name="connsiteY2" fmla="*/ 1500326 h 1500326"/>
              <a:gd name="connsiteX3" fmla="*/ 1029810 w 1029810"/>
              <a:gd name="connsiteY3" fmla="*/ 248575 h 1500326"/>
              <a:gd name="connsiteX4" fmla="*/ 994299 w 1029810"/>
              <a:gd name="connsiteY4" fmla="*/ 35511 h 1500326"/>
              <a:gd name="connsiteX5" fmla="*/ 923278 w 1029810"/>
              <a:gd name="connsiteY5" fmla="*/ 35511 h 1500326"/>
              <a:gd name="connsiteX6" fmla="*/ 932156 w 1029810"/>
              <a:gd name="connsiteY6" fmla="*/ 186431 h 1500326"/>
              <a:gd name="connsiteX7" fmla="*/ 914400 w 1029810"/>
              <a:gd name="connsiteY7" fmla="*/ 230819 h 1500326"/>
              <a:gd name="connsiteX8" fmla="*/ 816746 w 1029810"/>
              <a:gd name="connsiteY8" fmla="*/ 230819 h 1500326"/>
              <a:gd name="connsiteX9" fmla="*/ 790113 w 1029810"/>
              <a:gd name="connsiteY9" fmla="*/ 168676 h 1500326"/>
              <a:gd name="connsiteX10" fmla="*/ 781235 w 1029810"/>
              <a:gd name="connsiteY10" fmla="*/ 71021 h 1500326"/>
              <a:gd name="connsiteX11" fmla="*/ 727969 w 1029810"/>
              <a:gd name="connsiteY11" fmla="*/ 0 h 1500326"/>
              <a:gd name="connsiteX12" fmla="*/ 701336 w 1029810"/>
              <a:gd name="connsiteY12" fmla="*/ 44388 h 1500326"/>
              <a:gd name="connsiteX13" fmla="*/ 701336 w 1029810"/>
              <a:gd name="connsiteY13" fmla="*/ 133165 h 1500326"/>
              <a:gd name="connsiteX14" fmla="*/ 692459 w 1029810"/>
              <a:gd name="connsiteY14" fmla="*/ 195309 h 1500326"/>
              <a:gd name="connsiteX15" fmla="*/ 630315 w 1029810"/>
              <a:gd name="connsiteY15" fmla="*/ 213064 h 1500326"/>
              <a:gd name="connsiteX16" fmla="*/ 603682 w 1029810"/>
              <a:gd name="connsiteY16" fmla="*/ 186431 h 1500326"/>
              <a:gd name="connsiteX17" fmla="*/ 577049 w 1029810"/>
              <a:gd name="connsiteY17" fmla="*/ 115410 h 1500326"/>
              <a:gd name="connsiteX18" fmla="*/ 568171 w 1029810"/>
              <a:gd name="connsiteY18" fmla="*/ 44388 h 1500326"/>
              <a:gd name="connsiteX19" fmla="*/ 523783 w 1029810"/>
              <a:gd name="connsiteY19" fmla="*/ 8878 h 1500326"/>
              <a:gd name="connsiteX20" fmla="*/ 523783 w 1029810"/>
              <a:gd name="connsiteY20" fmla="*/ 8878 h 1500326"/>
              <a:gd name="connsiteX21" fmla="*/ 443884 w 1029810"/>
              <a:gd name="connsiteY21" fmla="*/ 124287 h 1500326"/>
              <a:gd name="connsiteX22" fmla="*/ 443884 w 1029810"/>
              <a:gd name="connsiteY22" fmla="*/ 124287 h 1500326"/>
              <a:gd name="connsiteX23" fmla="*/ 479395 w 1029810"/>
              <a:gd name="connsiteY23" fmla="*/ 195309 h 1500326"/>
              <a:gd name="connsiteX24" fmla="*/ 399496 w 1029810"/>
              <a:gd name="connsiteY24" fmla="*/ 195309 h 1500326"/>
              <a:gd name="connsiteX25" fmla="*/ 319596 w 1029810"/>
              <a:gd name="connsiteY25" fmla="*/ 195309 h 1500326"/>
              <a:gd name="connsiteX26" fmla="*/ 310719 w 1029810"/>
              <a:gd name="connsiteY26" fmla="*/ 124287 h 1500326"/>
              <a:gd name="connsiteX27" fmla="*/ 301841 w 1029810"/>
              <a:gd name="connsiteY27" fmla="*/ 71021 h 1500326"/>
              <a:gd name="connsiteX28" fmla="*/ 301841 w 1029810"/>
              <a:gd name="connsiteY28" fmla="*/ 17755 h 1500326"/>
              <a:gd name="connsiteX29" fmla="*/ 275208 w 1029810"/>
              <a:gd name="connsiteY29" fmla="*/ 0 h 1500326"/>
              <a:gd name="connsiteX30" fmla="*/ 239697 w 1029810"/>
              <a:gd name="connsiteY30" fmla="*/ 0 h 1500326"/>
              <a:gd name="connsiteX31" fmla="*/ 221942 w 1029810"/>
              <a:gd name="connsiteY31" fmla="*/ 88777 h 1500326"/>
              <a:gd name="connsiteX32" fmla="*/ 213064 w 1029810"/>
              <a:gd name="connsiteY32" fmla="*/ 150920 h 1500326"/>
              <a:gd name="connsiteX33" fmla="*/ 221942 w 1029810"/>
              <a:gd name="connsiteY33" fmla="*/ 195309 h 1500326"/>
              <a:gd name="connsiteX34" fmla="*/ 221942 w 1029810"/>
              <a:gd name="connsiteY34" fmla="*/ 195309 h 1500326"/>
              <a:gd name="connsiteX35" fmla="*/ 221942 w 1029810"/>
              <a:gd name="connsiteY35" fmla="*/ 195309 h 1500326"/>
              <a:gd name="connsiteX0" fmla="*/ 26633 w 1029810"/>
              <a:gd name="connsiteY0" fmla="*/ 248575 h 1500326"/>
              <a:gd name="connsiteX1" fmla="*/ 0 w 1029810"/>
              <a:gd name="connsiteY1" fmla="*/ 1482571 h 1500326"/>
              <a:gd name="connsiteX2" fmla="*/ 1020932 w 1029810"/>
              <a:gd name="connsiteY2" fmla="*/ 1500326 h 1500326"/>
              <a:gd name="connsiteX3" fmla="*/ 1029810 w 1029810"/>
              <a:gd name="connsiteY3" fmla="*/ 248575 h 1500326"/>
              <a:gd name="connsiteX4" fmla="*/ 994299 w 1029810"/>
              <a:gd name="connsiteY4" fmla="*/ 35511 h 1500326"/>
              <a:gd name="connsiteX5" fmla="*/ 923278 w 1029810"/>
              <a:gd name="connsiteY5" fmla="*/ 35511 h 1500326"/>
              <a:gd name="connsiteX6" fmla="*/ 932156 w 1029810"/>
              <a:gd name="connsiteY6" fmla="*/ 186431 h 1500326"/>
              <a:gd name="connsiteX7" fmla="*/ 914400 w 1029810"/>
              <a:gd name="connsiteY7" fmla="*/ 230819 h 1500326"/>
              <a:gd name="connsiteX8" fmla="*/ 816746 w 1029810"/>
              <a:gd name="connsiteY8" fmla="*/ 230819 h 1500326"/>
              <a:gd name="connsiteX9" fmla="*/ 790113 w 1029810"/>
              <a:gd name="connsiteY9" fmla="*/ 168676 h 1500326"/>
              <a:gd name="connsiteX10" fmla="*/ 781235 w 1029810"/>
              <a:gd name="connsiteY10" fmla="*/ 71021 h 1500326"/>
              <a:gd name="connsiteX11" fmla="*/ 727969 w 1029810"/>
              <a:gd name="connsiteY11" fmla="*/ 0 h 1500326"/>
              <a:gd name="connsiteX12" fmla="*/ 701336 w 1029810"/>
              <a:gd name="connsiteY12" fmla="*/ 44388 h 1500326"/>
              <a:gd name="connsiteX13" fmla="*/ 701336 w 1029810"/>
              <a:gd name="connsiteY13" fmla="*/ 133165 h 1500326"/>
              <a:gd name="connsiteX14" fmla="*/ 692459 w 1029810"/>
              <a:gd name="connsiteY14" fmla="*/ 195309 h 1500326"/>
              <a:gd name="connsiteX15" fmla="*/ 630315 w 1029810"/>
              <a:gd name="connsiteY15" fmla="*/ 213064 h 1500326"/>
              <a:gd name="connsiteX16" fmla="*/ 603682 w 1029810"/>
              <a:gd name="connsiteY16" fmla="*/ 186431 h 1500326"/>
              <a:gd name="connsiteX17" fmla="*/ 577049 w 1029810"/>
              <a:gd name="connsiteY17" fmla="*/ 115410 h 1500326"/>
              <a:gd name="connsiteX18" fmla="*/ 568171 w 1029810"/>
              <a:gd name="connsiteY18" fmla="*/ 44388 h 1500326"/>
              <a:gd name="connsiteX19" fmla="*/ 523783 w 1029810"/>
              <a:gd name="connsiteY19" fmla="*/ 8878 h 1500326"/>
              <a:gd name="connsiteX20" fmla="*/ 523783 w 1029810"/>
              <a:gd name="connsiteY20" fmla="*/ 8878 h 1500326"/>
              <a:gd name="connsiteX21" fmla="*/ 443884 w 1029810"/>
              <a:gd name="connsiteY21" fmla="*/ 124287 h 1500326"/>
              <a:gd name="connsiteX22" fmla="*/ 443884 w 1029810"/>
              <a:gd name="connsiteY22" fmla="*/ 124287 h 1500326"/>
              <a:gd name="connsiteX23" fmla="*/ 479395 w 1029810"/>
              <a:gd name="connsiteY23" fmla="*/ 195309 h 1500326"/>
              <a:gd name="connsiteX24" fmla="*/ 399496 w 1029810"/>
              <a:gd name="connsiteY24" fmla="*/ 195309 h 1500326"/>
              <a:gd name="connsiteX25" fmla="*/ 319596 w 1029810"/>
              <a:gd name="connsiteY25" fmla="*/ 195309 h 1500326"/>
              <a:gd name="connsiteX26" fmla="*/ 310719 w 1029810"/>
              <a:gd name="connsiteY26" fmla="*/ 124287 h 1500326"/>
              <a:gd name="connsiteX27" fmla="*/ 301841 w 1029810"/>
              <a:gd name="connsiteY27" fmla="*/ 71021 h 1500326"/>
              <a:gd name="connsiteX28" fmla="*/ 301841 w 1029810"/>
              <a:gd name="connsiteY28" fmla="*/ 17755 h 1500326"/>
              <a:gd name="connsiteX29" fmla="*/ 275208 w 1029810"/>
              <a:gd name="connsiteY29" fmla="*/ 0 h 1500326"/>
              <a:gd name="connsiteX30" fmla="*/ 239697 w 1029810"/>
              <a:gd name="connsiteY30" fmla="*/ 0 h 1500326"/>
              <a:gd name="connsiteX31" fmla="*/ 221942 w 1029810"/>
              <a:gd name="connsiteY31" fmla="*/ 88777 h 1500326"/>
              <a:gd name="connsiteX32" fmla="*/ 213064 w 1029810"/>
              <a:gd name="connsiteY32" fmla="*/ 150920 h 1500326"/>
              <a:gd name="connsiteX33" fmla="*/ 221942 w 1029810"/>
              <a:gd name="connsiteY33" fmla="*/ 195309 h 1500326"/>
              <a:gd name="connsiteX34" fmla="*/ 221942 w 1029810"/>
              <a:gd name="connsiteY34" fmla="*/ 195309 h 1500326"/>
              <a:gd name="connsiteX35" fmla="*/ 239697 w 1029810"/>
              <a:gd name="connsiteY35" fmla="*/ 221942 h 1500326"/>
              <a:gd name="connsiteX36" fmla="*/ 221942 w 1029810"/>
              <a:gd name="connsiteY36" fmla="*/ 195309 h 1500326"/>
              <a:gd name="connsiteX0" fmla="*/ 26633 w 1029810"/>
              <a:gd name="connsiteY0" fmla="*/ 248575 h 1500326"/>
              <a:gd name="connsiteX1" fmla="*/ 0 w 1029810"/>
              <a:gd name="connsiteY1" fmla="*/ 1482571 h 1500326"/>
              <a:gd name="connsiteX2" fmla="*/ 1020932 w 1029810"/>
              <a:gd name="connsiteY2" fmla="*/ 1500326 h 1500326"/>
              <a:gd name="connsiteX3" fmla="*/ 1029810 w 1029810"/>
              <a:gd name="connsiteY3" fmla="*/ 248575 h 1500326"/>
              <a:gd name="connsiteX4" fmla="*/ 994299 w 1029810"/>
              <a:gd name="connsiteY4" fmla="*/ 35511 h 1500326"/>
              <a:gd name="connsiteX5" fmla="*/ 923278 w 1029810"/>
              <a:gd name="connsiteY5" fmla="*/ 35511 h 1500326"/>
              <a:gd name="connsiteX6" fmla="*/ 932156 w 1029810"/>
              <a:gd name="connsiteY6" fmla="*/ 186431 h 1500326"/>
              <a:gd name="connsiteX7" fmla="*/ 914400 w 1029810"/>
              <a:gd name="connsiteY7" fmla="*/ 230819 h 1500326"/>
              <a:gd name="connsiteX8" fmla="*/ 816746 w 1029810"/>
              <a:gd name="connsiteY8" fmla="*/ 230819 h 1500326"/>
              <a:gd name="connsiteX9" fmla="*/ 790113 w 1029810"/>
              <a:gd name="connsiteY9" fmla="*/ 168676 h 1500326"/>
              <a:gd name="connsiteX10" fmla="*/ 781235 w 1029810"/>
              <a:gd name="connsiteY10" fmla="*/ 71021 h 1500326"/>
              <a:gd name="connsiteX11" fmla="*/ 727969 w 1029810"/>
              <a:gd name="connsiteY11" fmla="*/ 0 h 1500326"/>
              <a:gd name="connsiteX12" fmla="*/ 701336 w 1029810"/>
              <a:gd name="connsiteY12" fmla="*/ 44388 h 1500326"/>
              <a:gd name="connsiteX13" fmla="*/ 701336 w 1029810"/>
              <a:gd name="connsiteY13" fmla="*/ 133165 h 1500326"/>
              <a:gd name="connsiteX14" fmla="*/ 692459 w 1029810"/>
              <a:gd name="connsiteY14" fmla="*/ 195309 h 1500326"/>
              <a:gd name="connsiteX15" fmla="*/ 630315 w 1029810"/>
              <a:gd name="connsiteY15" fmla="*/ 213064 h 1500326"/>
              <a:gd name="connsiteX16" fmla="*/ 603682 w 1029810"/>
              <a:gd name="connsiteY16" fmla="*/ 186431 h 1500326"/>
              <a:gd name="connsiteX17" fmla="*/ 577049 w 1029810"/>
              <a:gd name="connsiteY17" fmla="*/ 115410 h 1500326"/>
              <a:gd name="connsiteX18" fmla="*/ 568171 w 1029810"/>
              <a:gd name="connsiteY18" fmla="*/ 44388 h 1500326"/>
              <a:gd name="connsiteX19" fmla="*/ 523783 w 1029810"/>
              <a:gd name="connsiteY19" fmla="*/ 8878 h 1500326"/>
              <a:gd name="connsiteX20" fmla="*/ 523783 w 1029810"/>
              <a:gd name="connsiteY20" fmla="*/ 8878 h 1500326"/>
              <a:gd name="connsiteX21" fmla="*/ 443884 w 1029810"/>
              <a:gd name="connsiteY21" fmla="*/ 124287 h 1500326"/>
              <a:gd name="connsiteX22" fmla="*/ 443884 w 1029810"/>
              <a:gd name="connsiteY22" fmla="*/ 124287 h 1500326"/>
              <a:gd name="connsiteX23" fmla="*/ 479395 w 1029810"/>
              <a:gd name="connsiteY23" fmla="*/ 195309 h 1500326"/>
              <a:gd name="connsiteX24" fmla="*/ 399496 w 1029810"/>
              <a:gd name="connsiteY24" fmla="*/ 195309 h 1500326"/>
              <a:gd name="connsiteX25" fmla="*/ 319596 w 1029810"/>
              <a:gd name="connsiteY25" fmla="*/ 195309 h 1500326"/>
              <a:gd name="connsiteX26" fmla="*/ 310719 w 1029810"/>
              <a:gd name="connsiteY26" fmla="*/ 124287 h 1500326"/>
              <a:gd name="connsiteX27" fmla="*/ 301841 w 1029810"/>
              <a:gd name="connsiteY27" fmla="*/ 71021 h 1500326"/>
              <a:gd name="connsiteX28" fmla="*/ 301841 w 1029810"/>
              <a:gd name="connsiteY28" fmla="*/ 17755 h 1500326"/>
              <a:gd name="connsiteX29" fmla="*/ 275208 w 1029810"/>
              <a:gd name="connsiteY29" fmla="*/ 0 h 1500326"/>
              <a:gd name="connsiteX30" fmla="*/ 239697 w 1029810"/>
              <a:gd name="connsiteY30" fmla="*/ 0 h 1500326"/>
              <a:gd name="connsiteX31" fmla="*/ 221942 w 1029810"/>
              <a:gd name="connsiteY31" fmla="*/ 88777 h 1500326"/>
              <a:gd name="connsiteX32" fmla="*/ 213064 w 1029810"/>
              <a:gd name="connsiteY32" fmla="*/ 150920 h 1500326"/>
              <a:gd name="connsiteX33" fmla="*/ 221942 w 1029810"/>
              <a:gd name="connsiteY33" fmla="*/ 195309 h 1500326"/>
              <a:gd name="connsiteX34" fmla="*/ 221942 w 1029810"/>
              <a:gd name="connsiteY34" fmla="*/ 195309 h 1500326"/>
              <a:gd name="connsiteX35" fmla="*/ 239697 w 1029810"/>
              <a:gd name="connsiteY35" fmla="*/ 221942 h 1500326"/>
              <a:gd name="connsiteX36" fmla="*/ 115410 w 1029810"/>
              <a:gd name="connsiteY36" fmla="*/ 221942 h 1500326"/>
              <a:gd name="connsiteX0" fmla="*/ 26633 w 1029810"/>
              <a:gd name="connsiteY0" fmla="*/ 248575 h 1500326"/>
              <a:gd name="connsiteX1" fmla="*/ 0 w 1029810"/>
              <a:gd name="connsiteY1" fmla="*/ 1482571 h 1500326"/>
              <a:gd name="connsiteX2" fmla="*/ 1020932 w 1029810"/>
              <a:gd name="connsiteY2" fmla="*/ 1500326 h 1500326"/>
              <a:gd name="connsiteX3" fmla="*/ 1029810 w 1029810"/>
              <a:gd name="connsiteY3" fmla="*/ 248575 h 1500326"/>
              <a:gd name="connsiteX4" fmla="*/ 994299 w 1029810"/>
              <a:gd name="connsiteY4" fmla="*/ 35511 h 1500326"/>
              <a:gd name="connsiteX5" fmla="*/ 923278 w 1029810"/>
              <a:gd name="connsiteY5" fmla="*/ 35511 h 1500326"/>
              <a:gd name="connsiteX6" fmla="*/ 932156 w 1029810"/>
              <a:gd name="connsiteY6" fmla="*/ 186431 h 1500326"/>
              <a:gd name="connsiteX7" fmla="*/ 914400 w 1029810"/>
              <a:gd name="connsiteY7" fmla="*/ 230819 h 1500326"/>
              <a:gd name="connsiteX8" fmla="*/ 816746 w 1029810"/>
              <a:gd name="connsiteY8" fmla="*/ 230819 h 1500326"/>
              <a:gd name="connsiteX9" fmla="*/ 790113 w 1029810"/>
              <a:gd name="connsiteY9" fmla="*/ 168676 h 1500326"/>
              <a:gd name="connsiteX10" fmla="*/ 781235 w 1029810"/>
              <a:gd name="connsiteY10" fmla="*/ 71021 h 1500326"/>
              <a:gd name="connsiteX11" fmla="*/ 727969 w 1029810"/>
              <a:gd name="connsiteY11" fmla="*/ 0 h 1500326"/>
              <a:gd name="connsiteX12" fmla="*/ 701336 w 1029810"/>
              <a:gd name="connsiteY12" fmla="*/ 44388 h 1500326"/>
              <a:gd name="connsiteX13" fmla="*/ 701336 w 1029810"/>
              <a:gd name="connsiteY13" fmla="*/ 133165 h 1500326"/>
              <a:gd name="connsiteX14" fmla="*/ 692459 w 1029810"/>
              <a:gd name="connsiteY14" fmla="*/ 195309 h 1500326"/>
              <a:gd name="connsiteX15" fmla="*/ 630315 w 1029810"/>
              <a:gd name="connsiteY15" fmla="*/ 213064 h 1500326"/>
              <a:gd name="connsiteX16" fmla="*/ 603682 w 1029810"/>
              <a:gd name="connsiteY16" fmla="*/ 186431 h 1500326"/>
              <a:gd name="connsiteX17" fmla="*/ 577049 w 1029810"/>
              <a:gd name="connsiteY17" fmla="*/ 115410 h 1500326"/>
              <a:gd name="connsiteX18" fmla="*/ 568171 w 1029810"/>
              <a:gd name="connsiteY18" fmla="*/ 44388 h 1500326"/>
              <a:gd name="connsiteX19" fmla="*/ 523783 w 1029810"/>
              <a:gd name="connsiteY19" fmla="*/ 8878 h 1500326"/>
              <a:gd name="connsiteX20" fmla="*/ 523783 w 1029810"/>
              <a:gd name="connsiteY20" fmla="*/ 8878 h 1500326"/>
              <a:gd name="connsiteX21" fmla="*/ 443884 w 1029810"/>
              <a:gd name="connsiteY21" fmla="*/ 124287 h 1500326"/>
              <a:gd name="connsiteX22" fmla="*/ 443884 w 1029810"/>
              <a:gd name="connsiteY22" fmla="*/ 124287 h 1500326"/>
              <a:gd name="connsiteX23" fmla="*/ 479395 w 1029810"/>
              <a:gd name="connsiteY23" fmla="*/ 195309 h 1500326"/>
              <a:gd name="connsiteX24" fmla="*/ 399496 w 1029810"/>
              <a:gd name="connsiteY24" fmla="*/ 195309 h 1500326"/>
              <a:gd name="connsiteX25" fmla="*/ 319596 w 1029810"/>
              <a:gd name="connsiteY25" fmla="*/ 195309 h 1500326"/>
              <a:gd name="connsiteX26" fmla="*/ 310719 w 1029810"/>
              <a:gd name="connsiteY26" fmla="*/ 124287 h 1500326"/>
              <a:gd name="connsiteX27" fmla="*/ 301841 w 1029810"/>
              <a:gd name="connsiteY27" fmla="*/ 71021 h 1500326"/>
              <a:gd name="connsiteX28" fmla="*/ 301841 w 1029810"/>
              <a:gd name="connsiteY28" fmla="*/ 17755 h 1500326"/>
              <a:gd name="connsiteX29" fmla="*/ 275208 w 1029810"/>
              <a:gd name="connsiteY29" fmla="*/ 0 h 1500326"/>
              <a:gd name="connsiteX30" fmla="*/ 239697 w 1029810"/>
              <a:gd name="connsiteY30" fmla="*/ 0 h 1500326"/>
              <a:gd name="connsiteX31" fmla="*/ 221942 w 1029810"/>
              <a:gd name="connsiteY31" fmla="*/ 88777 h 1500326"/>
              <a:gd name="connsiteX32" fmla="*/ 213064 w 1029810"/>
              <a:gd name="connsiteY32" fmla="*/ 150920 h 1500326"/>
              <a:gd name="connsiteX33" fmla="*/ 221942 w 1029810"/>
              <a:gd name="connsiteY33" fmla="*/ 195309 h 1500326"/>
              <a:gd name="connsiteX34" fmla="*/ 221942 w 1029810"/>
              <a:gd name="connsiteY34" fmla="*/ 195309 h 1500326"/>
              <a:gd name="connsiteX35" fmla="*/ 239697 w 1029810"/>
              <a:gd name="connsiteY35" fmla="*/ 221942 h 1500326"/>
              <a:gd name="connsiteX36" fmla="*/ 124288 w 1029810"/>
              <a:gd name="connsiteY36" fmla="*/ 195309 h 1500326"/>
              <a:gd name="connsiteX0" fmla="*/ 35510 w 1029810"/>
              <a:gd name="connsiteY0" fmla="*/ 44389 h 1500326"/>
              <a:gd name="connsiteX1" fmla="*/ 0 w 1029810"/>
              <a:gd name="connsiteY1" fmla="*/ 1482571 h 1500326"/>
              <a:gd name="connsiteX2" fmla="*/ 1020932 w 1029810"/>
              <a:gd name="connsiteY2" fmla="*/ 1500326 h 1500326"/>
              <a:gd name="connsiteX3" fmla="*/ 1029810 w 1029810"/>
              <a:gd name="connsiteY3" fmla="*/ 248575 h 1500326"/>
              <a:gd name="connsiteX4" fmla="*/ 994299 w 1029810"/>
              <a:gd name="connsiteY4" fmla="*/ 35511 h 1500326"/>
              <a:gd name="connsiteX5" fmla="*/ 923278 w 1029810"/>
              <a:gd name="connsiteY5" fmla="*/ 35511 h 1500326"/>
              <a:gd name="connsiteX6" fmla="*/ 932156 w 1029810"/>
              <a:gd name="connsiteY6" fmla="*/ 186431 h 1500326"/>
              <a:gd name="connsiteX7" fmla="*/ 914400 w 1029810"/>
              <a:gd name="connsiteY7" fmla="*/ 230819 h 1500326"/>
              <a:gd name="connsiteX8" fmla="*/ 816746 w 1029810"/>
              <a:gd name="connsiteY8" fmla="*/ 230819 h 1500326"/>
              <a:gd name="connsiteX9" fmla="*/ 790113 w 1029810"/>
              <a:gd name="connsiteY9" fmla="*/ 168676 h 1500326"/>
              <a:gd name="connsiteX10" fmla="*/ 781235 w 1029810"/>
              <a:gd name="connsiteY10" fmla="*/ 71021 h 1500326"/>
              <a:gd name="connsiteX11" fmla="*/ 727969 w 1029810"/>
              <a:gd name="connsiteY11" fmla="*/ 0 h 1500326"/>
              <a:gd name="connsiteX12" fmla="*/ 701336 w 1029810"/>
              <a:gd name="connsiteY12" fmla="*/ 44388 h 1500326"/>
              <a:gd name="connsiteX13" fmla="*/ 701336 w 1029810"/>
              <a:gd name="connsiteY13" fmla="*/ 133165 h 1500326"/>
              <a:gd name="connsiteX14" fmla="*/ 692459 w 1029810"/>
              <a:gd name="connsiteY14" fmla="*/ 195309 h 1500326"/>
              <a:gd name="connsiteX15" fmla="*/ 630315 w 1029810"/>
              <a:gd name="connsiteY15" fmla="*/ 213064 h 1500326"/>
              <a:gd name="connsiteX16" fmla="*/ 603682 w 1029810"/>
              <a:gd name="connsiteY16" fmla="*/ 186431 h 1500326"/>
              <a:gd name="connsiteX17" fmla="*/ 577049 w 1029810"/>
              <a:gd name="connsiteY17" fmla="*/ 115410 h 1500326"/>
              <a:gd name="connsiteX18" fmla="*/ 568171 w 1029810"/>
              <a:gd name="connsiteY18" fmla="*/ 44388 h 1500326"/>
              <a:gd name="connsiteX19" fmla="*/ 523783 w 1029810"/>
              <a:gd name="connsiteY19" fmla="*/ 8878 h 1500326"/>
              <a:gd name="connsiteX20" fmla="*/ 523783 w 1029810"/>
              <a:gd name="connsiteY20" fmla="*/ 8878 h 1500326"/>
              <a:gd name="connsiteX21" fmla="*/ 443884 w 1029810"/>
              <a:gd name="connsiteY21" fmla="*/ 124287 h 1500326"/>
              <a:gd name="connsiteX22" fmla="*/ 443884 w 1029810"/>
              <a:gd name="connsiteY22" fmla="*/ 124287 h 1500326"/>
              <a:gd name="connsiteX23" fmla="*/ 479395 w 1029810"/>
              <a:gd name="connsiteY23" fmla="*/ 195309 h 1500326"/>
              <a:gd name="connsiteX24" fmla="*/ 399496 w 1029810"/>
              <a:gd name="connsiteY24" fmla="*/ 195309 h 1500326"/>
              <a:gd name="connsiteX25" fmla="*/ 319596 w 1029810"/>
              <a:gd name="connsiteY25" fmla="*/ 195309 h 1500326"/>
              <a:gd name="connsiteX26" fmla="*/ 310719 w 1029810"/>
              <a:gd name="connsiteY26" fmla="*/ 124287 h 1500326"/>
              <a:gd name="connsiteX27" fmla="*/ 301841 w 1029810"/>
              <a:gd name="connsiteY27" fmla="*/ 71021 h 1500326"/>
              <a:gd name="connsiteX28" fmla="*/ 301841 w 1029810"/>
              <a:gd name="connsiteY28" fmla="*/ 17755 h 1500326"/>
              <a:gd name="connsiteX29" fmla="*/ 275208 w 1029810"/>
              <a:gd name="connsiteY29" fmla="*/ 0 h 1500326"/>
              <a:gd name="connsiteX30" fmla="*/ 239697 w 1029810"/>
              <a:gd name="connsiteY30" fmla="*/ 0 h 1500326"/>
              <a:gd name="connsiteX31" fmla="*/ 221942 w 1029810"/>
              <a:gd name="connsiteY31" fmla="*/ 88777 h 1500326"/>
              <a:gd name="connsiteX32" fmla="*/ 213064 w 1029810"/>
              <a:gd name="connsiteY32" fmla="*/ 150920 h 1500326"/>
              <a:gd name="connsiteX33" fmla="*/ 221942 w 1029810"/>
              <a:gd name="connsiteY33" fmla="*/ 195309 h 1500326"/>
              <a:gd name="connsiteX34" fmla="*/ 221942 w 1029810"/>
              <a:gd name="connsiteY34" fmla="*/ 195309 h 1500326"/>
              <a:gd name="connsiteX35" fmla="*/ 239697 w 1029810"/>
              <a:gd name="connsiteY35" fmla="*/ 221942 h 1500326"/>
              <a:gd name="connsiteX36" fmla="*/ 124288 w 1029810"/>
              <a:gd name="connsiteY36" fmla="*/ 195309 h 1500326"/>
              <a:gd name="connsiteX0" fmla="*/ 35510 w 1029810"/>
              <a:gd name="connsiteY0" fmla="*/ 44389 h 1500326"/>
              <a:gd name="connsiteX1" fmla="*/ 0 w 1029810"/>
              <a:gd name="connsiteY1" fmla="*/ 1482571 h 1500326"/>
              <a:gd name="connsiteX2" fmla="*/ 1020932 w 1029810"/>
              <a:gd name="connsiteY2" fmla="*/ 1500326 h 1500326"/>
              <a:gd name="connsiteX3" fmla="*/ 1029810 w 1029810"/>
              <a:gd name="connsiteY3" fmla="*/ 248575 h 1500326"/>
              <a:gd name="connsiteX4" fmla="*/ 994299 w 1029810"/>
              <a:gd name="connsiteY4" fmla="*/ 35511 h 1500326"/>
              <a:gd name="connsiteX5" fmla="*/ 923278 w 1029810"/>
              <a:gd name="connsiteY5" fmla="*/ 35511 h 1500326"/>
              <a:gd name="connsiteX6" fmla="*/ 932156 w 1029810"/>
              <a:gd name="connsiteY6" fmla="*/ 186431 h 1500326"/>
              <a:gd name="connsiteX7" fmla="*/ 914400 w 1029810"/>
              <a:gd name="connsiteY7" fmla="*/ 230819 h 1500326"/>
              <a:gd name="connsiteX8" fmla="*/ 816746 w 1029810"/>
              <a:gd name="connsiteY8" fmla="*/ 230819 h 1500326"/>
              <a:gd name="connsiteX9" fmla="*/ 790113 w 1029810"/>
              <a:gd name="connsiteY9" fmla="*/ 168676 h 1500326"/>
              <a:gd name="connsiteX10" fmla="*/ 781235 w 1029810"/>
              <a:gd name="connsiteY10" fmla="*/ 71021 h 1500326"/>
              <a:gd name="connsiteX11" fmla="*/ 727969 w 1029810"/>
              <a:gd name="connsiteY11" fmla="*/ 0 h 1500326"/>
              <a:gd name="connsiteX12" fmla="*/ 701336 w 1029810"/>
              <a:gd name="connsiteY12" fmla="*/ 44388 h 1500326"/>
              <a:gd name="connsiteX13" fmla="*/ 701336 w 1029810"/>
              <a:gd name="connsiteY13" fmla="*/ 133165 h 1500326"/>
              <a:gd name="connsiteX14" fmla="*/ 692459 w 1029810"/>
              <a:gd name="connsiteY14" fmla="*/ 195309 h 1500326"/>
              <a:gd name="connsiteX15" fmla="*/ 630315 w 1029810"/>
              <a:gd name="connsiteY15" fmla="*/ 213064 h 1500326"/>
              <a:gd name="connsiteX16" fmla="*/ 603682 w 1029810"/>
              <a:gd name="connsiteY16" fmla="*/ 186431 h 1500326"/>
              <a:gd name="connsiteX17" fmla="*/ 577049 w 1029810"/>
              <a:gd name="connsiteY17" fmla="*/ 115410 h 1500326"/>
              <a:gd name="connsiteX18" fmla="*/ 568171 w 1029810"/>
              <a:gd name="connsiteY18" fmla="*/ 44388 h 1500326"/>
              <a:gd name="connsiteX19" fmla="*/ 523783 w 1029810"/>
              <a:gd name="connsiteY19" fmla="*/ 8878 h 1500326"/>
              <a:gd name="connsiteX20" fmla="*/ 523783 w 1029810"/>
              <a:gd name="connsiteY20" fmla="*/ 8878 h 1500326"/>
              <a:gd name="connsiteX21" fmla="*/ 443884 w 1029810"/>
              <a:gd name="connsiteY21" fmla="*/ 124287 h 1500326"/>
              <a:gd name="connsiteX22" fmla="*/ 443884 w 1029810"/>
              <a:gd name="connsiteY22" fmla="*/ 124287 h 1500326"/>
              <a:gd name="connsiteX23" fmla="*/ 479395 w 1029810"/>
              <a:gd name="connsiteY23" fmla="*/ 195309 h 1500326"/>
              <a:gd name="connsiteX24" fmla="*/ 399496 w 1029810"/>
              <a:gd name="connsiteY24" fmla="*/ 195309 h 1500326"/>
              <a:gd name="connsiteX25" fmla="*/ 319596 w 1029810"/>
              <a:gd name="connsiteY25" fmla="*/ 195309 h 1500326"/>
              <a:gd name="connsiteX26" fmla="*/ 310719 w 1029810"/>
              <a:gd name="connsiteY26" fmla="*/ 124287 h 1500326"/>
              <a:gd name="connsiteX27" fmla="*/ 301841 w 1029810"/>
              <a:gd name="connsiteY27" fmla="*/ 71021 h 1500326"/>
              <a:gd name="connsiteX28" fmla="*/ 301841 w 1029810"/>
              <a:gd name="connsiteY28" fmla="*/ 17755 h 1500326"/>
              <a:gd name="connsiteX29" fmla="*/ 275208 w 1029810"/>
              <a:gd name="connsiteY29" fmla="*/ 0 h 1500326"/>
              <a:gd name="connsiteX30" fmla="*/ 239697 w 1029810"/>
              <a:gd name="connsiteY30" fmla="*/ 0 h 1500326"/>
              <a:gd name="connsiteX31" fmla="*/ 221942 w 1029810"/>
              <a:gd name="connsiteY31" fmla="*/ 88777 h 1500326"/>
              <a:gd name="connsiteX32" fmla="*/ 213064 w 1029810"/>
              <a:gd name="connsiteY32" fmla="*/ 150920 h 1500326"/>
              <a:gd name="connsiteX33" fmla="*/ 221942 w 1029810"/>
              <a:gd name="connsiteY33" fmla="*/ 195309 h 1500326"/>
              <a:gd name="connsiteX34" fmla="*/ 221942 w 1029810"/>
              <a:gd name="connsiteY34" fmla="*/ 195309 h 1500326"/>
              <a:gd name="connsiteX35" fmla="*/ 239697 w 1029810"/>
              <a:gd name="connsiteY35" fmla="*/ 221942 h 1500326"/>
              <a:gd name="connsiteX36" fmla="*/ 79899 w 1029810"/>
              <a:gd name="connsiteY36" fmla="*/ 17756 h 1500326"/>
              <a:gd name="connsiteX0" fmla="*/ 35510 w 1029810"/>
              <a:gd name="connsiteY0" fmla="*/ 44389 h 1500326"/>
              <a:gd name="connsiteX1" fmla="*/ 0 w 1029810"/>
              <a:gd name="connsiteY1" fmla="*/ 1482571 h 1500326"/>
              <a:gd name="connsiteX2" fmla="*/ 1020932 w 1029810"/>
              <a:gd name="connsiteY2" fmla="*/ 1500326 h 1500326"/>
              <a:gd name="connsiteX3" fmla="*/ 1029810 w 1029810"/>
              <a:gd name="connsiteY3" fmla="*/ 248575 h 1500326"/>
              <a:gd name="connsiteX4" fmla="*/ 994299 w 1029810"/>
              <a:gd name="connsiteY4" fmla="*/ 35511 h 1500326"/>
              <a:gd name="connsiteX5" fmla="*/ 923278 w 1029810"/>
              <a:gd name="connsiteY5" fmla="*/ 35511 h 1500326"/>
              <a:gd name="connsiteX6" fmla="*/ 932156 w 1029810"/>
              <a:gd name="connsiteY6" fmla="*/ 186431 h 1500326"/>
              <a:gd name="connsiteX7" fmla="*/ 914400 w 1029810"/>
              <a:gd name="connsiteY7" fmla="*/ 230819 h 1500326"/>
              <a:gd name="connsiteX8" fmla="*/ 816746 w 1029810"/>
              <a:gd name="connsiteY8" fmla="*/ 230819 h 1500326"/>
              <a:gd name="connsiteX9" fmla="*/ 790113 w 1029810"/>
              <a:gd name="connsiteY9" fmla="*/ 168676 h 1500326"/>
              <a:gd name="connsiteX10" fmla="*/ 781235 w 1029810"/>
              <a:gd name="connsiteY10" fmla="*/ 71021 h 1500326"/>
              <a:gd name="connsiteX11" fmla="*/ 727969 w 1029810"/>
              <a:gd name="connsiteY11" fmla="*/ 0 h 1500326"/>
              <a:gd name="connsiteX12" fmla="*/ 701336 w 1029810"/>
              <a:gd name="connsiteY12" fmla="*/ 44388 h 1500326"/>
              <a:gd name="connsiteX13" fmla="*/ 701336 w 1029810"/>
              <a:gd name="connsiteY13" fmla="*/ 133165 h 1500326"/>
              <a:gd name="connsiteX14" fmla="*/ 692459 w 1029810"/>
              <a:gd name="connsiteY14" fmla="*/ 195309 h 1500326"/>
              <a:gd name="connsiteX15" fmla="*/ 630315 w 1029810"/>
              <a:gd name="connsiteY15" fmla="*/ 213064 h 1500326"/>
              <a:gd name="connsiteX16" fmla="*/ 603682 w 1029810"/>
              <a:gd name="connsiteY16" fmla="*/ 186431 h 1500326"/>
              <a:gd name="connsiteX17" fmla="*/ 577049 w 1029810"/>
              <a:gd name="connsiteY17" fmla="*/ 115410 h 1500326"/>
              <a:gd name="connsiteX18" fmla="*/ 568171 w 1029810"/>
              <a:gd name="connsiteY18" fmla="*/ 44388 h 1500326"/>
              <a:gd name="connsiteX19" fmla="*/ 523783 w 1029810"/>
              <a:gd name="connsiteY19" fmla="*/ 8878 h 1500326"/>
              <a:gd name="connsiteX20" fmla="*/ 523783 w 1029810"/>
              <a:gd name="connsiteY20" fmla="*/ 8878 h 1500326"/>
              <a:gd name="connsiteX21" fmla="*/ 443884 w 1029810"/>
              <a:gd name="connsiteY21" fmla="*/ 124287 h 1500326"/>
              <a:gd name="connsiteX22" fmla="*/ 443884 w 1029810"/>
              <a:gd name="connsiteY22" fmla="*/ 124287 h 1500326"/>
              <a:gd name="connsiteX23" fmla="*/ 479395 w 1029810"/>
              <a:gd name="connsiteY23" fmla="*/ 195309 h 1500326"/>
              <a:gd name="connsiteX24" fmla="*/ 399496 w 1029810"/>
              <a:gd name="connsiteY24" fmla="*/ 195309 h 1500326"/>
              <a:gd name="connsiteX25" fmla="*/ 319596 w 1029810"/>
              <a:gd name="connsiteY25" fmla="*/ 195309 h 1500326"/>
              <a:gd name="connsiteX26" fmla="*/ 310719 w 1029810"/>
              <a:gd name="connsiteY26" fmla="*/ 124287 h 1500326"/>
              <a:gd name="connsiteX27" fmla="*/ 301841 w 1029810"/>
              <a:gd name="connsiteY27" fmla="*/ 71021 h 1500326"/>
              <a:gd name="connsiteX28" fmla="*/ 301841 w 1029810"/>
              <a:gd name="connsiteY28" fmla="*/ 17755 h 1500326"/>
              <a:gd name="connsiteX29" fmla="*/ 275208 w 1029810"/>
              <a:gd name="connsiteY29" fmla="*/ 0 h 1500326"/>
              <a:gd name="connsiteX30" fmla="*/ 239697 w 1029810"/>
              <a:gd name="connsiteY30" fmla="*/ 0 h 1500326"/>
              <a:gd name="connsiteX31" fmla="*/ 221942 w 1029810"/>
              <a:gd name="connsiteY31" fmla="*/ 88777 h 1500326"/>
              <a:gd name="connsiteX32" fmla="*/ 213064 w 1029810"/>
              <a:gd name="connsiteY32" fmla="*/ 150920 h 1500326"/>
              <a:gd name="connsiteX33" fmla="*/ 221942 w 1029810"/>
              <a:gd name="connsiteY33" fmla="*/ 195309 h 1500326"/>
              <a:gd name="connsiteX34" fmla="*/ 221942 w 1029810"/>
              <a:gd name="connsiteY34" fmla="*/ 195309 h 1500326"/>
              <a:gd name="connsiteX35" fmla="*/ 133165 w 1029810"/>
              <a:gd name="connsiteY35" fmla="*/ 221942 h 1500326"/>
              <a:gd name="connsiteX36" fmla="*/ 79899 w 1029810"/>
              <a:gd name="connsiteY36" fmla="*/ 17756 h 1500326"/>
              <a:gd name="connsiteX0" fmla="*/ 35510 w 1029810"/>
              <a:gd name="connsiteY0" fmla="*/ 44389 h 1500326"/>
              <a:gd name="connsiteX1" fmla="*/ 0 w 1029810"/>
              <a:gd name="connsiteY1" fmla="*/ 1482571 h 1500326"/>
              <a:gd name="connsiteX2" fmla="*/ 1020932 w 1029810"/>
              <a:gd name="connsiteY2" fmla="*/ 1500326 h 1500326"/>
              <a:gd name="connsiteX3" fmla="*/ 1029810 w 1029810"/>
              <a:gd name="connsiteY3" fmla="*/ 248575 h 1500326"/>
              <a:gd name="connsiteX4" fmla="*/ 994299 w 1029810"/>
              <a:gd name="connsiteY4" fmla="*/ 35511 h 1500326"/>
              <a:gd name="connsiteX5" fmla="*/ 923278 w 1029810"/>
              <a:gd name="connsiteY5" fmla="*/ 35511 h 1500326"/>
              <a:gd name="connsiteX6" fmla="*/ 932156 w 1029810"/>
              <a:gd name="connsiteY6" fmla="*/ 186431 h 1500326"/>
              <a:gd name="connsiteX7" fmla="*/ 914400 w 1029810"/>
              <a:gd name="connsiteY7" fmla="*/ 230819 h 1500326"/>
              <a:gd name="connsiteX8" fmla="*/ 816746 w 1029810"/>
              <a:gd name="connsiteY8" fmla="*/ 230819 h 1500326"/>
              <a:gd name="connsiteX9" fmla="*/ 790113 w 1029810"/>
              <a:gd name="connsiteY9" fmla="*/ 168676 h 1500326"/>
              <a:gd name="connsiteX10" fmla="*/ 781235 w 1029810"/>
              <a:gd name="connsiteY10" fmla="*/ 71021 h 1500326"/>
              <a:gd name="connsiteX11" fmla="*/ 727969 w 1029810"/>
              <a:gd name="connsiteY11" fmla="*/ 0 h 1500326"/>
              <a:gd name="connsiteX12" fmla="*/ 701336 w 1029810"/>
              <a:gd name="connsiteY12" fmla="*/ 44388 h 1500326"/>
              <a:gd name="connsiteX13" fmla="*/ 701336 w 1029810"/>
              <a:gd name="connsiteY13" fmla="*/ 133165 h 1500326"/>
              <a:gd name="connsiteX14" fmla="*/ 692459 w 1029810"/>
              <a:gd name="connsiteY14" fmla="*/ 195309 h 1500326"/>
              <a:gd name="connsiteX15" fmla="*/ 630315 w 1029810"/>
              <a:gd name="connsiteY15" fmla="*/ 213064 h 1500326"/>
              <a:gd name="connsiteX16" fmla="*/ 603682 w 1029810"/>
              <a:gd name="connsiteY16" fmla="*/ 186431 h 1500326"/>
              <a:gd name="connsiteX17" fmla="*/ 577049 w 1029810"/>
              <a:gd name="connsiteY17" fmla="*/ 115410 h 1500326"/>
              <a:gd name="connsiteX18" fmla="*/ 568171 w 1029810"/>
              <a:gd name="connsiteY18" fmla="*/ 44388 h 1500326"/>
              <a:gd name="connsiteX19" fmla="*/ 523783 w 1029810"/>
              <a:gd name="connsiteY19" fmla="*/ 8878 h 1500326"/>
              <a:gd name="connsiteX20" fmla="*/ 523783 w 1029810"/>
              <a:gd name="connsiteY20" fmla="*/ 8878 h 1500326"/>
              <a:gd name="connsiteX21" fmla="*/ 443884 w 1029810"/>
              <a:gd name="connsiteY21" fmla="*/ 124287 h 1500326"/>
              <a:gd name="connsiteX22" fmla="*/ 443884 w 1029810"/>
              <a:gd name="connsiteY22" fmla="*/ 124287 h 1500326"/>
              <a:gd name="connsiteX23" fmla="*/ 479395 w 1029810"/>
              <a:gd name="connsiteY23" fmla="*/ 195309 h 1500326"/>
              <a:gd name="connsiteX24" fmla="*/ 399496 w 1029810"/>
              <a:gd name="connsiteY24" fmla="*/ 195309 h 1500326"/>
              <a:gd name="connsiteX25" fmla="*/ 319596 w 1029810"/>
              <a:gd name="connsiteY25" fmla="*/ 195309 h 1500326"/>
              <a:gd name="connsiteX26" fmla="*/ 310719 w 1029810"/>
              <a:gd name="connsiteY26" fmla="*/ 124287 h 1500326"/>
              <a:gd name="connsiteX27" fmla="*/ 301841 w 1029810"/>
              <a:gd name="connsiteY27" fmla="*/ 71021 h 1500326"/>
              <a:gd name="connsiteX28" fmla="*/ 301841 w 1029810"/>
              <a:gd name="connsiteY28" fmla="*/ 17755 h 1500326"/>
              <a:gd name="connsiteX29" fmla="*/ 275208 w 1029810"/>
              <a:gd name="connsiteY29" fmla="*/ 0 h 1500326"/>
              <a:gd name="connsiteX30" fmla="*/ 239697 w 1029810"/>
              <a:gd name="connsiteY30" fmla="*/ 0 h 1500326"/>
              <a:gd name="connsiteX31" fmla="*/ 221942 w 1029810"/>
              <a:gd name="connsiteY31" fmla="*/ 88777 h 1500326"/>
              <a:gd name="connsiteX32" fmla="*/ 213064 w 1029810"/>
              <a:gd name="connsiteY32" fmla="*/ 150920 h 1500326"/>
              <a:gd name="connsiteX33" fmla="*/ 221942 w 1029810"/>
              <a:gd name="connsiteY33" fmla="*/ 195309 h 1500326"/>
              <a:gd name="connsiteX34" fmla="*/ 221942 w 1029810"/>
              <a:gd name="connsiteY34" fmla="*/ 195309 h 1500326"/>
              <a:gd name="connsiteX35" fmla="*/ 133165 w 1029810"/>
              <a:gd name="connsiteY35" fmla="*/ 221942 h 1500326"/>
              <a:gd name="connsiteX36" fmla="*/ 79899 w 1029810"/>
              <a:gd name="connsiteY36" fmla="*/ 17756 h 1500326"/>
              <a:gd name="connsiteX37" fmla="*/ 97655 w 1029810"/>
              <a:gd name="connsiteY37" fmla="*/ 17755 h 1500326"/>
              <a:gd name="connsiteX0" fmla="*/ 35510 w 1029810"/>
              <a:gd name="connsiteY0" fmla="*/ 44389 h 1500326"/>
              <a:gd name="connsiteX1" fmla="*/ 0 w 1029810"/>
              <a:gd name="connsiteY1" fmla="*/ 1482571 h 1500326"/>
              <a:gd name="connsiteX2" fmla="*/ 1020932 w 1029810"/>
              <a:gd name="connsiteY2" fmla="*/ 1500326 h 1500326"/>
              <a:gd name="connsiteX3" fmla="*/ 1029810 w 1029810"/>
              <a:gd name="connsiteY3" fmla="*/ 248575 h 1500326"/>
              <a:gd name="connsiteX4" fmla="*/ 994299 w 1029810"/>
              <a:gd name="connsiteY4" fmla="*/ 35511 h 1500326"/>
              <a:gd name="connsiteX5" fmla="*/ 923278 w 1029810"/>
              <a:gd name="connsiteY5" fmla="*/ 35511 h 1500326"/>
              <a:gd name="connsiteX6" fmla="*/ 932156 w 1029810"/>
              <a:gd name="connsiteY6" fmla="*/ 186431 h 1500326"/>
              <a:gd name="connsiteX7" fmla="*/ 914400 w 1029810"/>
              <a:gd name="connsiteY7" fmla="*/ 230819 h 1500326"/>
              <a:gd name="connsiteX8" fmla="*/ 816746 w 1029810"/>
              <a:gd name="connsiteY8" fmla="*/ 230819 h 1500326"/>
              <a:gd name="connsiteX9" fmla="*/ 790113 w 1029810"/>
              <a:gd name="connsiteY9" fmla="*/ 168676 h 1500326"/>
              <a:gd name="connsiteX10" fmla="*/ 781235 w 1029810"/>
              <a:gd name="connsiteY10" fmla="*/ 71021 h 1500326"/>
              <a:gd name="connsiteX11" fmla="*/ 727969 w 1029810"/>
              <a:gd name="connsiteY11" fmla="*/ 0 h 1500326"/>
              <a:gd name="connsiteX12" fmla="*/ 701336 w 1029810"/>
              <a:gd name="connsiteY12" fmla="*/ 44388 h 1500326"/>
              <a:gd name="connsiteX13" fmla="*/ 701336 w 1029810"/>
              <a:gd name="connsiteY13" fmla="*/ 133165 h 1500326"/>
              <a:gd name="connsiteX14" fmla="*/ 692459 w 1029810"/>
              <a:gd name="connsiteY14" fmla="*/ 195309 h 1500326"/>
              <a:gd name="connsiteX15" fmla="*/ 630315 w 1029810"/>
              <a:gd name="connsiteY15" fmla="*/ 213064 h 1500326"/>
              <a:gd name="connsiteX16" fmla="*/ 603682 w 1029810"/>
              <a:gd name="connsiteY16" fmla="*/ 186431 h 1500326"/>
              <a:gd name="connsiteX17" fmla="*/ 577049 w 1029810"/>
              <a:gd name="connsiteY17" fmla="*/ 115410 h 1500326"/>
              <a:gd name="connsiteX18" fmla="*/ 568171 w 1029810"/>
              <a:gd name="connsiteY18" fmla="*/ 44388 h 1500326"/>
              <a:gd name="connsiteX19" fmla="*/ 523783 w 1029810"/>
              <a:gd name="connsiteY19" fmla="*/ 8878 h 1500326"/>
              <a:gd name="connsiteX20" fmla="*/ 523783 w 1029810"/>
              <a:gd name="connsiteY20" fmla="*/ 8878 h 1500326"/>
              <a:gd name="connsiteX21" fmla="*/ 443884 w 1029810"/>
              <a:gd name="connsiteY21" fmla="*/ 124287 h 1500326"/>
              <a:gd name="connsiteX22" fmla="*/ 443884 w 1029810"/>
              <a:gd name="connsiteY22" fmla="*/ 124287 h 1500326"/>
              <a:gd name="connsiteX23" fmla="*/ 479395 w 1029810"/>
              <a:gd name="connsiteY23" fmla="*/ 195309 h 1500326"/>
              <a:gd name="connsiteX24" fmla="*/ 399496 w 1029810"/>
              <a:gd name="connsiteY24" fmla="*/ 195309 h 1500326"/>
              <a:gd name="connsiteX25" fmla="*/ 319596 w 1029810"/>
              <a:gd name="connsiteY25" fmla="*/ 195309 h 1500326"/>
              <a:gd name="connsiteX26" fmla="*/ 310719 w 1029810"/>
              <a:gd name="connsiteY26" fmla="*/ 124287 h 1500326"/>
              <a:gd name="connsiteX27" fmla="*/ 301841 w 1029810"/>
              <a:gd name="connsiteY27" fmla="*/ 71021 h 1500326"/>
              <a:gd name="connsiteX28" fmla="*/ 301841 w 1029810"/>
              <a:gd name="connsiteY28" fmla="*/ 17755 h 1500326"/>
              <a:gd name="connsiteX29" fmla="*/ 275208 w 1029810"/>
              <a:gd name="connsiteY29" fmla="*/ 0 h 1500326"/>
              <a:gd name="connsiteX30" fmla="*/ 239697 w 1029810"/>
              <a:gd name="connsiteY30" fmla="*/ 0 h 1500326"/>
              <a:gd name="connsiteX31" fmla="*/ 221942 w 1029810"/>
              <a:gd name="connsiteY31" fmla="*/ 88777 h 1500326"/>
              <a:gd name="connsiteX32" fmla="*/ 213064 w 1029810"/>
              <a:gd name="connsiteY32" fmla="*/ 150920 h 1500326"/>
              <a:gd name="connsiteX33" fmla="*/ 221942 w 1029810"/>
              <a:gd name="connsiteY33" fmla="*/ 195309 h 1500326"/>
              <a:gd name="connsiteX34" fmla="*/ 221942 w 1029810"/>
              <a:gd name="connsiteY34" fmla="*/ 195309 h 1500326"/>
              <a:gd name="connsiteX35" fmla="*/ 133165 w 1029810"/>
              <a:gd name="connsiteY35" fmla="*/ 221942 h 1500326"/>
              <a:gd name="connsiteX36" fmla="*/ 79899 w 1029810"/>
              <a:gd name="connsiteY36" fmla="*/ 17756 h 1500326"/>
              <a:gd name="connsiteX37" fmla="*/ 26633 w 1029810"/>
              <a:gd name="connsiteY37" fmla="*/ 53265 h 1500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29810" h="1500326">
                <a:moveTo>
                  <a:pt x="35510" y="44389"/>
                </a:moveTo>
                <a:lnTo>
                  <a:pt x="0" y="1482571"/>
                </a:lnTo>
                <a:lnTo>
                  <a:pt x="1020932" y="1500326"/>
                </a:lnTo>
                <a:cubicBezTo>
                  <a:pt x="1023891" y="1083076"/>
                  <a:pt x="1026851" y="665825"/>
                  <a:pt x="1029810" y="248575"/>
                </a:cubicBezTo>
                <a:lnTo>
                  <a:pt x="994299" y="35511"/>
                </a:lnTo>
                <a:lnTo>
                  <a:pt x="923278" y="35511"/>
                </a:lnTo>
                <a:lnTo>
                  <a:pt x="932156" y="186431"/>
                </a:lnTo>
                <a:lnTo>
                  <a:pt x="914400" y="230819"/>
                </a:lnTo>
                <a:lnTo>
                  <a:pt x="816746" y="230819"/>
                </a:lnTo>
                <a:lnTo>
                  <a:pt x="790113" y="168676"/>
                </a:lnTo>
                <a:lnTo>
                  <a:pt x="781235" y="71021"/>
                </a:lnTo>
                <a:lnTo>
                  <a:pt x="727969" y="0"/>
                </a:lnTo>
                <a:lnTo>
                  <a:pt x="701336" y="44388"/>
                </a:lnTo>
                <a:lnTo>
                  <a:pt x="701336" y="133165"/>
                </a:lnTo>
                <a:lnTo>
                  <a:pt x="692459" y="195309"/>
                </a:lnTo>
                <a:lnTo>
                  <a:pt x="630315" y="213064"/>
                </a:lnTo>
                <a:lnTo>
                  <a:pt x="603682" y="186431"/>
                </a:lnTo>
                <a:lnTo>
                  <a:pt x="577049" y="115410"/>
                </a:lnTo>
                <a:lnTo>
                  <a:pt x="568171" y="44388"/>
                </a:lnTo>
                <a:lnTo>
                  <a:pt x="523783" y="8878"/>
                </a:lnTo>
                <a:lnTo>
                  <a:pt x="523783" y="8878"/>
                </a:lnTo>
                <a:lnTo>
                  <a:pt x="443884" y="124287"/>
                </a:lnTo>
                <a:lnTo>
                  <a:pt x="443884" y="124287"/>
                </a:lnTo>
                <a:lnTo>
                  <a:pt x="479395" y="195309"/>
                </a:lnTo>
                <a:lnTo>
                  <a:pt x="399496" y="195309"/>
                </a:lnTo>
                <a:lnTo>
                  <a:pt x="319596" y="195309"/>
                </a:lnTo>
                <a:lnTo>
                  <a:pt x="310719" y="124287"/>
                </a:lnTo>
                <a:lnTo>
                  <a:pt x="301841" y="71021"/>
                </a:lnTo>
                <a:lnTo>
                  <a:pt x="301841" y="17755"/>
                </a:lnTo>
                <a:lnTo>
                  <a:pt x="275208" y="0"/>
                </a:lnTo>
                <a:lnTo>
                  <a:pt x="239697" y="0"/>
                </a:lnTo>
                <a:lnTo>
                  <a:pt x="221942" y="88777"/>
                </a:lnTo>
                <a:lnTo>
                  <a:pt x="213064" y="150920"/>
                </a:lnTo>
                <a:lnTo>
                  <a:pt x="221942" y="195309"/>
                </a:lnTo>
                <a:lnTo>
                  <a:pt x="221942" y="195309"/>
                </a:lnTo>
                <a:lnTo>
                  <a:pt x="133165" y="221942"/>
                </a:lnTo>
                <a:lnTo>
                  <a:pt x="79899" y="17756"/>
                </a:lnTo>
                <a:cubicBezTo>
                  <a:pt x="73981" y="-16275"/>
                  <a:pt x="22934" y="53265"/>
                  <a:pt x="26633" y="5326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47"/>
          <p:cNvSpPr/>
          <p:nvPr/>
        </p:nvSpPr>
        <p:spPr>
          <a:xfrm>
            <a:off x="7091414" y="2566690"/>
            <a:ext cx="1029810" cy="1500326"/>
          </a:xfrm>
          <a:custGeom>
            <a:avLst/>
            <a:gdLst>
              <a:gd name="connsiteX0" fmla="*/ 26633 w 1029810"/>
              <a:gd name="connsiteY0" fmla="*/ 248575 h 1500326"/>
              <a:gd name="connsiteX1" fmla="*/ 0 w 1029810"/>
              <a:gd name="connsiteY1" fmla="*/ 1482571 h 1500326"/>
              <a:gd name="connsiteX2" fmla="*/ 1020932 w 1029810"/>
              <a:gd name="connsiteY2" fmla="*/ 1500326 h 1500326"/>
              <a:gd name="connsiteX3" fmla="*/ 1029810 w 1029810"/>
              <a:gd name="connsiteY3" fmla="*/ 248575 h 1500326"/>
              <a:gd name="connsiteX4" fmla="*/ 994299 w 1029810"/>
              <a:gd name="connsiteY4" fmla="*/ 35511 h 1500326"/>
              <a:gd name="connsiteX5" fmla="*/ 923278 w 1029810"/>
              <a:gd name="connsiteY5" fmla="*/ 35511 h 1500326"/>
              <a:gd name="connsiteX6" fmla="*/ 932156 w 1029810"/>
              <a:gd name="connsiteY6" fmla="*/ 186431 h 1500326"/>
              <a:gd name="connsiteX7" fmla="*/ 914400 w 1029810"/>
              <a:gd name="connsiteY7" fmla="*/ 230819 h 1500326"/>
              <a:gd name="connsiteX8" fmla="*/ 816746 w 1029810"/>
              <a:gd name="connsiteY8" fmla="*/ 230819 h 1500326"/>
              <a:gd name="connsiteX9" fmla="*/ 790113 w 1029810"/>
              <a:gd name="connsiteY9" fmla="*/ 168676 h 1500326"/>
              <a:gd name="connsiteX10" fmla="*/ 781235 w 1029810"/>
              <a:gd name="connsiteY10" fmla="*/ 71021 h 1500326"/>
              <a:gd name="connsiteX11" fmla="*/ 727969 w 1029810"/>
              <a:gd name="connsiteY11" fmla="*/ 0 h 1500326"/>
              <a:gd name="connsiteX12" fmla="*/ 701336 w 1029810"/>
              <a:gd name="connsiteY12" fmla="*/ 44388 h 1500326"/>
              <a:gd name="connsiteX13" fmla="*/ 701336 w 1029810"/>
              <a:gd name="connsiteY13" fmla="*/ 133165 h 1500326"/>
              <a:gd name="connsiteX14" fmla="*/ 692459 w 1029810"/>
              <a:gd name="connsiteY14" fmla="*/ 195309 h 1500326"/>
              <a:gd name="connsiteX15" fmla="*/ 630315 w 1029810"/>
              <a:gd name="connsiteY15" fmla="*/ 213064 h 1500326"/>
              <a:gd name="connsiteX16" fmla="*/ 603682 w 1029810"/>
              <a:gd name="connsiteY16" fmla="*/ 186431 h 1500326"/>
              <a:gd name="connsiteX17" fmla="*/ 577049 w 1029810"/>
              <a:gd name="connsiteY17" fmla="*/ 115410 h 1500326"/>
              <a:gd name="connsiteX18" fmla="*/ 568171 w 1029810"/>
              <a:gd name="connsiteY18" fmla="*/ 44388 h 1500326"/>
              <a:gd name="connsiteX19" fmla="*/ 523783 w 1029810"/>
              <a:gd name="connsiteY19" fmla="*/ 8878 h 1500326"/>
              <a:gd name="connsiteX20" fmla="*/ 523783 w 1029810"/>
              <a:gd name="connsiteY20" fmla="*/ 8878 h 1500326"/>
              <a:gd name="connsiteX21" fmla="*/ 443884 w 1029810"/>
              <a:gd name="connsiteY21" fmla="*/ 124287 h 1500326"/>
              <a:gd name="connsiteX22" fmla="*/ 443884 w 1029810"/>
              <a:gd name="connsiteY22" fmla="*/ 124287 h 1500326"/>
              <a:gd name="connsiteX23" fmla="*/ 479395 w 1029810"/>
              <a:gd name="connsiteY23" fmla="*/ 195309 h 1500326"/>
              <a:gd name="connsiteX24" fmla="*/ 399496 w 1029810"/>
              <a:gd name="connsiteY24" fmla="*/ 195309 h 1500326"/>
              <a:gd name="connsiteX25" fmla="*/ 319596 w 1029810"/>
              <a:gd name="connsiteY25" fmla="*/ 195309 h 1500326"/>
              <a:gd name="connsiteX26" fmla="*/ 310719 w 1029810"/>
              <a:gd name="connsiteY26" fmla="*/ 124287 h 1500326"/>
              <a:gd name="connsiteX27" fmla="*/ 301841 w 1029810"/>
              <a:gd name="connsiteY27" fmla="*/ 71021 h 1500326"/>
              <a:gd name="connsiteX28" fmla="*/ 301841 w 1029810"/>
              <a:gd name="connsiteY28" fmla="*/ 17755 h 1500326"/>
              <a:gd name="connsiteX29" fmla="*/ 275208 w 1029810"/>
              <a:gd name="connsiteY29" fmla="*/ 0 h 1500326"/>
              <a:gd name="connsiteX30" fmla="*/ 239697 w 1029810"/>
              <a:gd name="connsiteY30" fmla="*/ 0 h 1500326"/>
              <a:gd name="connsiteX31" fmla="*/ 221942 w 1029810"/>
              <a:gd name="connsiteY31" fmla="*/ 88777 h 1500326"/>
              <a:gd name="connsiteX32" fmla="*/ 213064 w 1029810"/>
              <a:gd name="connsiteY32" fmla="*/ 150920 h 1500326"/>
              <a:gd name="connsiteX33" fmla="*/ 221942 w 1029810"/>
              <a:gd name="connsiteY33" fmla="*/ 195309 h 1500326"/>
              <a:gd name="connsiteX34" fmla="*/ 221942 w 1029810"/>
              <a:gd name="connsiteY34" fmla="*/ 195309 h 1500326"/>
              <a:gd name="connsiteX35" fmla="*/ 221942 w 1029810"/>
              <a:gd name="connsiteY35" fmla="*/ 195309 h 1500326"/>
              <a:gd name="connsiteX0" fmla="*/ 26633 w 1029810"/>
              <a:gd name="connsiteY0" fmla="*/ 248575 h 1500326"/>
              <a:gd name="connsiteX1" fmla="*/ 0 w 1029810"/>
              <a:gd name="connsiteY1" fmla="*/ 1482571 h 1500326"/>
              <a:gd name="connsiteX2" fmla="*/ 1020932 w 1029810"/>
              <a:gd name="connsiteY2" fmla="*/ 1500326 h 1500326"/>
              <a:gd name="connsiteX3" fmla="*/ 1029810 w 1029810"/>
              <a:gd name="connsiteY3" fmla="*/ 248575 h 1500326"/>
              <a:gd name="connsiteX4" fmla="*/ 994299 w 1029810"/>
              <a:gd name="connsiteY4" fmla="*/ 35511 h 1500326"/>
              <a:gd name="connsiteX5" fmla="*/ 923278 w 1029810"/>
              <a:gd name="connsiteY5" fmla="*/ 35511 h 1500326"/>
              <a:gd name="connsiteX6" fmla="*/ 932156 w 1029810"/>
              <a:gd name="connsiteY6" fmla="*/ 186431 h 1500326"/>
              <a:gd name="connsiteX7" fmla="*/ 914400 w 1029810"/>
              <a:gd name="connsiteY7" fmla="*/ 230819 h 1500326"/>
              <a:gd name="connsiteX8" fmla="*/ 816746 w 1029810"/>
              <a:gd name="connsiteY8" fmla="*/ 230819 h 1500326"/>
              <a:gd name="connsiteX9" fmla="*/ 790113 w 1029810"/>
              <a:gd name="connsiteY9" fmla="*/ 168676 h 1500326"/>
              <a:gd name="connsiteX10" fmla="*/ 781235 w 1029810"/>
              <a:gd name="connsiteY10" fmla="*/ 71021 h 1500326"/>
              <a:gd name="connsiteX11" fmla="*/ 727969 w 1029810"/>
              <a:gd name="connsiteY11" fmla="*/ 0 h 1500326"/>
              <a:gd name="connsiteX12" fmla="*/ 701336 w 1029810"/>
              <a:gd name="connsiteY12" fmla="*/ 44388 h 1500326"/>
              <a:gd name="connsiteX13" fmla="*/ 701336 w 1029810"/>
              <a:gd name="connsiteY13" fmla="*/ 133165 h 1500326"/>
              <a:gd name="connsiteX14" fmla="*/ 692459 w 1029810"/>
              <a:gd name="connsiteY14" fmla="*/ 195309 h 1500326"/>
              <a:gd name="connsiteX15" fmla="*/ 630315 w 1029810"/>
              <a:gd name="connsiteY15" fmla="*/ 213064 h 1500326"/>
              <a:gd name="connsiteX16" fmla="*/ 603682 w 1029810"/>
              <a:gd name="connsiteY16" fmla="*/ 186431 h 1500326"/>
              <a:gd name="connsiteX17" fmla="*/ 577049 w 1029810"/>
              <a:gd name="connsiteY17" fmla="*/ 115410 h 1500326"/>
              <a:gd name="connsiteX18" fmla="*/ 568171 w 1029810"/>
              <a:gd name="connsiteY18" fmla="*/ 44388 h 1500326"/>
              <a:gd name="connsiteX19" fmla="*/ 523783 w 1029810"/>
              <a:gd name="connsiteY19" fmla="*/ 8878 h 1500326"/>
              <a:gd name="connsiteX20" fmla="*/ 523783 w 1029810"/>
              <a:gd name="connsiteY20" fmla="*/ 8878 h 1500326"/>
              <a:gd name="connsiteX21" fmla="*/ 443884 w 1029810"/>
              <a:gd name="connsiteY21" fmla="*/ 124287 h 1500326"/>
              <a:gd name="connsiteX22" fmla="*/ 443884 w 1029810"/>
              <a:gd name="connsiteY22" fmla="*/ 124287 h 1500326"/>
              <a:gd name="connsiteX23" fmla="*/ 479395 w 1029810"/>
              <a:gd name="connsiteY23" fmla="*/ 195309 h 1500326"/>
              <a:gd name="connsiteX24" fmla="*/ 399496 w 1029810"/>
              <a:gd name="connsiteY24" fmla="*/ 195309 h 1500326"/>
              <a:gd name="connsiteX25" fmla="*/ 319596 w 1029810"/>
              <a:gd name="connsiteY25" fmla="*/ 195309 h 1500326"/>
              <a:gd name="connsiteX26" fmla="*/ 310719 w 1029810"/>
              <a:gd name="connsiteY26" fmla="*/ 124287 h 1500326"/>
              <a:gd name="connsiteX27" fmla="*/ 301841 w 1029810"/>
              <a:gd name="connsiteY27" fmla="*/ 71021 h 1500326"/>
              <a:gd name="connsiteX28" fmla="*/ 301841 w 1029810"/>
              <a:gd name="connsiteY28" fmla="*/ 17755 h 1500326"/>
              <a:gd name="connsiteX29" fmla="*/ 275208 w 1029810"/>
              <a:gd name="connsiteY29" fmla="*/ 0 h 1500326"/>
              <a:gd name="connsiteX30" fmla="*/ 239697 w 1029810"/>
              <a:gd name="connsiteY30" fmla="*/ 0 h 1500326"/>
              <a:gd name="connsiteX31" fmla="*/ 221942 w 1029810"/>
              <a:gd name="connsiteY31" fmla="*/ 88777 h 1500326"/>
              <a:gd name="connsiteX32" fmla="*/ 213064 w 1029810"/>
              <a:gd name="connsiteY32" fmla="*/ 150920 h 1500326"/>
              <a:gd name="connsiteX33" fmla="*/ 221942 w 1029810"/>
              <a:gd name="connsiteY33" fmla="*/ 195309 h 1500326"/>
              <a:gd name="connsiteX34" fmla="*/ 221942 w 1029810"/>
              <a:gd name="connsiteY34" fmla="*/ 195309 h 1500326"/>
              <a:gd name="connsiteX35" fmla="*/ 239697 w 1029810"/>
              <a:gd name="connsiteY35" fmla="*/ 221942 h 1500326"/>
              <a:gd name="connsiteX36" fmla="*/ 221942 w 1029810"/>
              <a:gd name="connsiteY36" fmla="*/ 195309 h 1500326"/>
              <a:gd name="connsiteX0" fmla="*/ 26633 w 1029810"/>
              <a:gd name="connsiteY0" fmla="*/ 248575 h 1500326"/>
              <a:gd name="connsiteX1" fmla="*/ 0 w 1029810"/>
              <a:gd name="connsiteY1" fmla="*/ 1482571 h 1500326"/>
              <a:gd name="connsiteX2" fmla="*/ 1020932 w 1029810"/>
              <a:gd name="connsiteY2" fmla="*/ 1500326 h 1500326"/>
              <a:gd name="connsiteX3" fmla="*/ 1029810 w 1029810"/>
              <a:gd name="connsiteY3" fmla="*/ 248575 h 1500326"/>
              <a:gd name="connsiteX4" fmla="*/ 994299 w 1029810"/>
              <a:gd name="connsiteY4" fmla="*/ 35511 h 1500326"/>
              <a:gd name="connsiteX5" fmla="*/ 923278 w 1029810"/>
              <a:gd name="connsiteY5" fmla="*/ 35511 h 1500326"/>
              <a:gd name="connsiteX6" fmla="*/ 932156 w 1029810"/>
              <a:gd name="connsiteY6" fmla="*/ 186431 h 1500326"/>
              <a:gd name="connsiteX7" fmla="*/ 914400 w 1029810"/>
              <a:gd name="connsiteY7" fmla="*/ 230819 h 1500326"/>
              <a:gd name="connsiteX8" fmla="*/ 816746 w 1029810"/>
              <a:gd name="connsiteY8" fmla="*/ 230819 h 1500326"/>
              <a:gd name="connsiteX9" fmla="*/ 790113 w 1029810"/>
              <a:gd name="connsiteY9" fmla="*/ 168676 h 1500326"/>
              <a:gd name="connsiteX10" fmla="*/ 781235 w 1029810"/>
              <a:gd name="connsiteY10" fmla="*/ 71021 h 1500326"/>
              <a:gd name="connsiteX11" fmla="*/ 727969 w 1029810"/>
              <a:gd name="connsiteY11" fmla="*/ 0 h 1500326"/>
              <a:gd name="connsiteX12" fmla="*/ 701336 w 1029810"/>
              <a:gd name="connsiteY12" fmla="*/ 44388 h 1500326"/>
              <a:gd name="connsiteX13" fmla="*/ 701336 w 1029810"/>
              <a:gd name="connsiteY13" fmla="*/ 133165 h 1500326"/>
              <a:gd name="connsiteX14" fmla="*/ 692459 w 1029810"/>
              <a:gd name="connsiteY14" fmla="*/ 195309 h 1500326"/>
              <a:gd name="connsiteX15" fmla="*/ 630315 w 1029810"/>
              <a:gd name="connsiteY15" fmla="*/ 213064 h 1500326"/>
              <a:gd name="connsiteX16" fmla="*/ 603682 w 1029810"/>
              <a:gd name="connsiteY16" fmla="*/ 186431 h 1500326"/>
              <a:gd name="connsiteX17" fmla="*/ 577049 w 1029810"/>
              <a:gd name="connsiteY17" fmla="*/ 115410 h 1500326"/>
              <a:gd name="connsiteX18" fmla="*/ 568171 w 1029810"/>
              <a:gd name="connsiteY18" fmla="*/ 44388 h 1500326"/>
              <a:gd name="connsiteX19" fmla="*/ 523783 w 1029810"/>
              <a:gd name="connsiteY19" fmla="*/ 8878 h 1500326"/>
              <a:gd name="connsiteX20" fmla="*/ 523783 w 1029810"/>
              <a:gd name="connsiteY20" fmla="*/ 8878 h 1500326"/>
              <a:gd name="connsiteX21" fmla="*/ 443884 w 1029810"/>
              <a:gd name="connsiteY21" fmla="*/ 124287 h 1500326"/>
              <a:gd name="connsiteX22" fmla="*/ 443884 w 1029810"/>
              <a:gd name="connsiteY22" fmla="*/ 124287 h 1500326"/>
              <a:gd name="connsiteX23" fmla="*/ 479395 w 1029810"/>
              <a:gd name="connsiteY23" fmla="*/ 195309 h 1500326"/>
              <a:gd name="connsiteX24" fmla="*/ 399496 w 1029810"/>
              <a:gd name="connsiteY24" fmla="*/ 195309 h 1500326"/>
              <a:gd name="connsiteX25" fmla="*/ 319596 w 1029810"/>
              <a:gd name="connsiteY25" fmla="*/ 195309 h 1500326"/>
              <a:gd name="connsiteX26" fmla="*/ 310719 w 1029810"/>
              <a:gd name="connsiteY26" fmla="*/ 124287 h 1500326"/>
              <a:gd name="connsiteX27" fmla="*/ 301841 w 1029810"/>
              <a:gd name="connsiteY27" fmla="*/ 71021 h 1500326"/>
              <a:gd name="connsiteX28" fmla="*/ 301841 w 1029810"/>
              <a:gd name="connsiteY28" fmla="*/ 17755 h 1500326"/>
              <a:gd name="connsiteX29" fmla="*/ 275208 w 1029810"/>
              <a:gd name="connsiteY29" fmla="*/ 0 h 1500326"/>
              <a:gd name="connsiteX30" fmla="*/ 239697 w 1029810"/>
              <a:gd name="connsiteY30" fmla="*/ 0 h 1500326"/>
              <a:gd name="connsiteX31" fmla="*/ 221942 w 1029810"/>
              <a:gd name="connsiteY31" fmla="*/ 88777 h 1500326"/>
              <a:gd name="connsiteX32" fmla="*/ 213064 w 1029810"/>
              <a:gd name="connsiteY32" fmla="*/ 150920 h 1500326"/>
              <a:gd name="connsiteX33" fmla="*/ 221942 w 1029810"/>
              <a:gd name="connsiteY33" fmla="*/ 195309 h 1500326"/>
              <a:gd name="connsiteX34" fmla="*/ 221942 w 1029810"/>
              <a:gd name="connsiteY34" fmla="*/ 195309 h 1500326"/>
              <a:gd name="connsiteX35" fmla="*/ 239697 w 1029810"/>
              <a:gd name="connsiteY35" fmla="*/ 221942 h 1500326"/>
              <a:gd name="connsiteX36" fmla="*/ 115410 w 1029810"/>
              <a:gd name="connsiteY36" fmla="*/ 221942 h 1500326"/>
              <a:gd name="connsiteX0" fmla="*/ 26633 w 1029810"/>
              <a:gd name="connsiteY0" fmla="*/ 248575 h 1500326"/>
              <a:gd name="connsiteX1" fmla="*/ 0 w 1029810"/>
              <a:gd name="connsiteY1" fmla="*/ 1482571 h 1500326"/>
              <a:gd name="connsiteX2" fmla="*/ 1020932 w 1029810"/>
              <a:gd name="connsiteY2" fmla="*/ 1500326 h 1500326"/>
              <a:gd name="connsiteX3" fmla="*/ 1029810 w 1029810"/>
              <a:gd name="connsiteY3" fmla="*/ 248575 h 1500326"/>
              <a:gd name="connsiteX4" fmla="*/ 994299 w 1029810"/>
              <a:gd name="connsiteY4" fmla="*/ 35511 h 1500326"/>
              <a:gd name="connsiteX5" fmla="*/ 923278 w 1029810"/>
              <a:gd name="connsiteY5" fmla="*/ 35511 h 1500326"/>
              <a:gd name="connsiteX6" fmla="*/ 932156 w 1029810"/>
              <a:gd name="connsiteY6" fmla="*/ 186431 h 1500326"/>
              <a:gd name="connsiteX7" fmla="*/ 914400 w 1029810"/>
              <a:gd name="connsiteY7" fmla="*/ 230819 h 1500326"/>
              <a:gd name="connsiteX8" fmla="*/ 816746 w 1029810"/>
              <a:gd name="connsiteY8" fmla="*/ 230819 h 1500326"/>
              <a:gd name="connsiteX9" fmla="*/ 790113 w 1029810"/>
              <a:gd name="connsiteY9" fmla="*/ 168676 h 1500326"/>
              <a:gd name="connsiteX10" fmla="*/ 781235 w 1029810"/>
              <a:gd name="connsiteY10" fmla="*/ 71021 h 1500326"/>
              <a:gd name="connsiteX11" fmla="*/ 727969 w 1029810"/>
              <a:gd name="connsiteY11" fmla="*/ 0 h 1500326"/>
              <a:gd name="connsiteX12" fmla="*/ 701336 w 1029810"/>
              <a:gd name="connsiteY12" fmla="*/ 44388 h 1500326"/>
              <a:gd name="connsiteX13" fmla="*/ 701336 w 1029810"/>
              <a:gd name="connsiteY13" fmla="*/ 133165 h 1500326"/>
              <a:gd name="connsiteX14" fmla="*/ 692459 w 1029810"/>
              <a:gd name="connsiteY14" fmla="*/ 195309 h 1500326"/>
              <a:gd name="connsiteX15" fmla="*/ 630315 w 1029810"/>
              <a:gd name="connsiteY15" fmla="*/ 213064 h 1500326"/>
              <a:gd name="connsiteX16" fmla="*/ 603682 w 1029810"/>
              <a:gd name="connsiteY16" fmla="*/ 186431 h 1500326"/>
              <a:gd name="connsiteX17" fmla="*/ 577049 w 1029810"/>
              <a:gd name="connsiteY17" fmla="*/ 115410 h 1500326"/>
              <a:gd name="connsiteX18" fmla="*/ 568171 w 1029810"/>
              <a:gd name="connsiteY18" fmla="*/ 44388 h 1500326"/>
              <a:gd name="connsiteX19" fmla="*/ 523783 w 1029810"/>
              <a:gd name="connsiteY19" fmla="*/ 8878 h 1500326"/>
              <a:gd name="connsiteX20" fmla="*/ 523783 w 1029810"/>
              <a:gd name="connsiteY20" fmla="*/ 8878 h 1500326"/>
              <a:gd name="connsiteX21" fmla="*/ 443884 w 1029810"/>
              <a:gd name="connsiteY21" fmla="*/ 124287 h 1500326"/>
              <a:gd name="connsiteX22" fmla="*/ 443884 w 1029810"/>
              <a:gd name="connsiteY22" fmla="*/ 124287 h 1500326"/>
              <a:gd name="connsiteX23" fmla="*/ 479395 w 1029810"/>
              <a:gd name="connsiteY23" fmla="*/ 195309 h 1500326"/>
              <a:gd name="connsiteX24" fmla="*/ 399496 w 1029810"/>
              <a:gd name="connsiteY24" fmla="*/ 195309 h 1500326"/>
              <a:gd name="connsiteX25" fmla="*/ 319596 w 1029810"/>
              <a:gd name="connsiteY25" fmla="*/ 195309 h 1500326"/>
              <a:gd name="connsiteX26" fmla="*/ 310719 w 1029810"/>
              <a:gd name="connsiteY26" fmla="*/ 124287 h 1500326"/>
              <a:gd name="connsiteX27" fmla="*/ 301841 w 1029810"/>
              <a:gd name="connsiteY27" fmla="*/ 71021 h 1500326"/>
              <a:gd name="connsiteX28" fmla="*/ 301841 w 1029810"/>
              <a:gd name="connsiteY28" fmla="*/ 17755 h 1500326"/>
              <a:gd name="connsiteX29" fmla="*/ 275208 w 1029810"/>
              <a:gd name="connsiteY29" fmla="*/ 0 h 1500326"/>
              <a:gd name="connsiteX30" fmla="*/ 239697 w 1029810"/>
              <a:gd name="connsiteY30" fmla="*/ 0 h 1500326"/>
              <a:gd name="connsiteX31" fmla="*/ 221942 w 1029810"/>
              <a:gd name="connsiteY31" fmla="*/ 88777 h 1500326"/>
              <a:gd name="connsiteX32" fmla="*/ 213064 w 1029810"/>
              <a:gd name="connsiteY32" fmla="*/ 150920 h 1500326"/>
              <a:gd name="connsiteX33" fmla="*/ 221942 w 1029810"/>
              <a:gd name="connsiteY33" fmla="*/ 195309 h 1500326"/>
              <a:gd name="connsiteX34" fmla="*/ 221942 w 1029810"/>
              <a:gd name="connsiteY34" fmla="*/ 195309 h 1500326"/>
              <a:gd name="connsiteX35" fmla="*/ 239697 w 1029810"/>
              <a:gd name="connsiteY35" fmla="*/ 221942 h 1500326"/>
              <a:gd name="connsiteX36" fmla="*/ 124288 w 1029810"/>
              <a:gd name="connsiteY36" fmla="*/ 195309 h 1500326"/>
              <a:gd name="connsiteX0" fmla="*/ 35510 w 1029810"/>
              <a:gd name="connsiteY0" fmla="*/ 44389 h 1500326"/>
              <a:gd name="connsiteX1" fmla="*/ 0 w 1029810"/>
              <a:gd name="connsiteY1" fmla="*/ 1482571 h 1500326"/>
              <a:gd name="connsiteX2" fmla="*/ 1020932 w 1029810"/>
              <a:gd name="connsiteY2" fmla="*/ 1500326 h 1500326"/>
              <a:gd name="connsiteX3" fmla="*/ 1029810 w 1029810"/>
              <a:gd name="connsiteY3" fmla="*/ 248575 h 1500326"/>
              <a:gd name="connsiteX4" fmla="*/ 994299 w 1029810"/>
              <a:gd name="connsiteY4" fmla="*/ 35511 h 1500326"/>
              <a:gd name="connsiteX5" fmla="*/ 923278 w 1029810"/>
              <a:gd name="connsiteY5" fmla="*/ 35511 h 1500326"/>
              <a:gd name="connsiteX6" fmla="*/ 932156 w 1029810"/>
              <a:gd name="connsiteY6" fmla="*/ 186431 h 1500326"/>
              <a:gd name="connsiteX7" fmla="*/ 914400 w 1029810"/>
              <a:gd name="connsiteY7" fmla="*/ 230819 h 1500326"/>
              <a:gd name="connsiteX8" fmla="*/ 816746 w 1029810"/>
              <a:gd name="connsiteY8" fmla="*/ 230819 h 1500326"/>
              <a:gd name="connsiteX9" fmla="*/ 790113 w 1029810"/>
              <a:gd name="connsiteY9" fmla="*/ 168676 h 1500326"/>
              <a:gd name="connsiteX10" fmla="*/ 781235 w 1029810"/>
              <a:gd name="connsiteY10" fmla="*/ 71021 h 1500326"/>
              <a:gd name="connsiteX11" fmla="*/ 727969 w 1029810"/>
              <a:gd name="connsiteY11" fmla="*/ 0 h 1500326"/>
              <a:gd name="connsiteX12" fmla="*/ 701336 w 1029810"/>
              <a:gd name="connsiteY12" fmla="*/ 44388 h 1500326"/>
              <a:gd name="connsiteX13" fmla="*/ 701336 w 1029810"/>
              <a:gd name="connsiteY13" fmla="*/ 133165 h 1500326"/>
              <a:gd name="connsiteX14" fmla="*/ 692459 w 1029810"/>
              <a:gd name="connsiteY14" fmla="*/ 195309 h 1500326"/>
              <a:gd name="connsiteX15" fmla="*/ 630315 w 1029810"/>
              <a:gd name="connsiteY15" fmla="*/ 213064 h 1500326"/>
              <a:gd name="connsiteX16" fmla="*/ 603682 w 1029810"/>
              <a:gd name="connsiteY16" fmla="*/ 186431 h 1500326"/>
              <a:gd name="connsiteX17" fmla="*/ 577049 w 1029810"/>
              <a:gd name="connsiteY17" fmla="*/ 115410 h 1500326"/>
              <a:gd name="connsiteX18" fmla="*/ 568171 w 1029810"/>
              <a:gd name="connsiteY18" fmla="*/ 44388 h 1500326"/>
              <a:gd name="connsiteX19" fmla="*/ 523783 w 1029810"/>
              <a:gd name="connsiteY19" fmla="*/ 8878 h 1500326"/>
              <a:gd name="connsiteX20" fmla="*/ 523783 w 1029810"/>
              <a:gd name="connsiteY20" fmla="*/ 8878 h 1500326"/>
              <a:gd name="connsiteX21" fmla="*/ 443884 w 1029810"/>
              <a:gd name="connsiteY21" fmla="*/ 124287 h 1500326"/>
              <a:gd name="connsiteX22" fmla="*/ 443884 w 1029810"/>
              <a:gd name="connsiteY22" fmla="*/ 124287 h 1500326"/>
              <a:gd name="connsiteX23" fmla="*/ 479395 w 1029810"/>
              <a:gd name="connsiteY23" fmla="*/ 195309 h 1500326"/>
              <a:gd name="connsiteX24" fmla="*/ 399496 w 1029810"/>
              <a:gd name="connsiteY24" fmla="*/ 195309 h 1500326"/>
              <a:gd name="connsiteX25" fmla="*/ 319596 w 1029810"/>
              <a:gd name="connsiteY25" fmla="*/ 195309 h 1500326"/>
              <a:gd name="connsiteX26" fmla="*/ 310719 w 1029810"/>
              <a:gd name="connsiteY26" fmla="*/ 124287 h 1500326"/>
              <a:gd name="connsiteX27" fmla="*/ 301841 w 1029810"/>
              <a:gd name="connsiteY27" fmla="*/ 71021 h 1500326"/>
              <a:gd name="connsiteX28" fmla="*/ 301841 w 1029810"/>
              <a:gd name="connsiteY28" fmla="*/ 17755 h 1500326"/>
              <a:gd name="connsiteX29" fmla="*/ 275208 w 1029810"/>
              <a:gd name="connsiteY29" fmla="*/ 0 h 1500326"/>
              <a:gd name="connsiteX30" fmla="*/ 239697 w 1029810"/>
              <a:gd name="connsiteY30" fmla="*/ 0 h 1500326"/>
              <a:gd name="connsiteX31" fmla="*/ 221942 w 1029810"/>
              <a:gd name="connsiteY31" fmla="*/ 88777 h 1500326"/>
              <a:gd name="connsiteX32" fmla="*/ 213064 w 1029810"/>
              <a:gd name="connsiteY32" fmla="*/ 150920 h 1500326"/>
              <a:gd name="connsiteX33" fmla="*/ 221942 w 1029810"/>
              <a:gd name="connsiteY33" fmla="*/ 195309 h 1500326"/>
              <a:gd name="connsiteX34" fmla="*/ 221942 w 1029810"/>
              <a:gd name="connsiteY34" fmla="*/ 195309 h 1500326"/>
              <a:gd name="connsiteX35" fmla="*/ 239697 w 1029810"/>
              <a:gd name="connsiteY35" fmla="*/ 221942 h 1500326"/>
              <a:gd name="connsiteX36" fmla="*/ 124288 w 1029810"/>
              <a:gd name="connsiteY36" fmla="*/ 195309 h 1500326"/>
              <a:gd name="connsiteX0" fmla="*/ 35510 w 1029810"/>
              <a:gd name="connsiteY0" fmla="*/ 44389 h 1500326"/>
              <a:gd name="connsiteX1" fmla="*/ 0 w 1029810"/>
              <a:gd name="connsiteY1" fmla="*/ 1482571 h 1500326"/>
              <a:gd name="connsiteX2" fmla="*/ 1020932 w 1029810"/>
              <a:gd name="connsiteY2" fmla="*/ 1500326 h 1500326"/>
              <a:gd name="connsiteX3" fmla="*/ 1029810 w 1029810"/>
              <a:gd name="connsiteY3" fmla="*/ 248575 h 1500326"/>
              <a:gd name="connsiteX4" fmla="*/ 994299 w 1029810"/>
              <a:gd name="connsiteY4" fmla="*/ 35511 h 1500326"/>
              <a:gd name="connsiteX5" fmla="*/ 923278 w 1029810"/>
              <a:gd name="connsiteY5" fmla="*/ 35511 h 1500326"/>
              <a:gd name="connsiteX6" fmla="*/ 932156 w 1029810"/>
              <a:gd name="connsiteY6" fmla="*/ 186431 h 1500326"/>
              <a:gd name="connsiteX7" fmla="*/ 914400 w 1029810"/>
              <a:gd name="connsiteY7" fmla="*/ 230819 h 1500326"/>
              <a:gd name="connsiteX8" fmla="*/ 816746 w 1029810"/>
              <a:gd name="connsiteY8" fmla="*/ 230819 h 1500326"/>
              <a:gd name="connsiteX9" fmla="*/ 790113 w 1029810"/>
              <a:gd name="connsiteY9" fmla="*/ 168676 h 1500326"/>
              <a:gd name="connsiteX10" fmla="*/ 781235 w 1029810"/>
              <a:gd name="connsiteY10" fmla="*/ 71021 h 1500326"/>
              <a:gd name="connsiteX11" fmla="*/ 727969 w 1029810"/>
              <a:gd name="connsiteY11" fmla="*/ 0 h 1500326"/>
              <a:gd name="connsiteX12" fmla="*/ 701336 w 1029810"/>
              <a:gd name="connsiteY12" fmla="*/ 44388 h 1500326"/>
              <a:gd name="connsiteX13" fmla="*/ 701336 w 1029810"/>
              <a:gd name="connsiteY13" fmla="*/ 133165 h 1500326"/>
              <a:gd name="connsiteX14" fmla="*/ 692459 w 1029810"/>
              <a:gd name="connsiteY14" fmla="*/ 195309 h 1500326"/>
              <a:gd name="connsiteX15" fmla="*/ 630315 w 1029810"/>
              <a:gd name="connsiteY15" fmla="*/ 213064 h 1500326"/>
              <a:gd name="connsiteX16" fmla="*/ 603682 w 1029810"/>
              <a:gd name="connsiteY16" fmla="*/ 186431 h 1500326"/>
              <a:gd name="connsiteX17" fmla="*/ 577049 w 1029810"/>
              <a:gd name="connsiteY17" fmla="*/ 115410 h 1500326"/>
              <a:gd name="connsiteX18" fmla="*/ 568171 w 1029810"/>
              <a:gd name="connsiteY18" fmla="*/ 44388 h 1500326"/>
              <a:gd name="connsiteX19" fmla="*/ 523783 w 1029810"/>
              <a:gd name="connsiteY19" fmla="*/ 8878 h 1500326"/>
              <a:gd name="connsiteX20" fmla="*/ 523783 w 1029810"/>
              <a:gd name="connsiteY20" fmla="*/ 8878 h 1500326"/>
              <a:gd name="connsiteX21" fmla="*/ 443884 w 1029810"/>
              <a:gd name="connsiteY21" fmla="*/ 124287 h 1500326"/>
              <a:gd name="connsiteX22" fmla="*/ 443884 w 1029810"/>
              <a:gd name="connsiteY22" fmla="*/ 124287 h 1500326"/>
              <a:gd name="connsiteX23" fmla="*/ 479395 w 1029810"/>
              <a:gd name="connsiteY23" fmla="*/ 195309 h 1500326"/>
              <a:gd name="connsiteX24" fmla="*/ 399496 w 1029810"/>
              <a:gd name="connsiteY24" fmla="*/ 195309 h 1500326"/>
              <a:gd name="connsiteX25" fmla="*/ 319596 w 1029810"/>
              <a:gd name="connsiteY25" fmla="*/ 195309 h 1500326"/>
              <a:gd name="connsiteX26" fmla="*/ 310719 w 1029810"/>
              <a:gd name="connsiteY26" fmla="*/ 124287 h 1500326"/>
              <a:gd name="connsiteX27" fmla="*/ 301841 w 1029810"/>
              <a:gd name="connsiteY27" fmla="*/ 71021 h 1500326"/>
              <a:gd name="connsiteX28" fmla="*/ 301841 w 1029810"/>
              <a:gd name="connsiteY28" fmla="*/ 17755 h 1500326"/>
              <a:gd name="connsiteX29" fmla="*/ 275208 w 1029810"/>
              <a:gd name="connsiteY29" fmla="*/ 0 h 1500326"/>
              <a:gd name="connsiteX30" fmla="*/ 239697 w 1029810"/>
              <a:gd name="connsiteY30" fmla="*/ 0 h 1500326"/>
              <a:gd name="connsiteX31" fmla="*/ 221942 w 1029810"/>
              <a:gd name="connsiteY31" fmla="*/ 88777 h 1500326"/>
              <a:gd name="connsiteX32" fmla="*/ 213064 w 1029810"/>
              <a:gd name="connsiteY32" fmla="*/ 150920 h 1500326"/>
              <a:gd name="connsiteX33" fmla="*/ 221942 w 1029810"/>
              <a:gd name="connsiteY33" fmla="*/ 195309 h 1500326"/>
              <a:gd name="connsiteX34" fmla="*/ 221942 w 1029810"/>
              <a:gd name="connsiteY34" fmla="*/ 195309 h 1500326"/>
              <a:gd name="connsiteX35" fmla="*/ 239697 w 1029810"/>
              <a:gd name="connsiteY35" fmla="*/ 221942 h 1500326"/>
              <a:gd name="connsiteX36" fmla="*/ 79899 w 1029810"/>
              <a:gd name="connsiteY36" fmla="*/ 17756 h 1500326"/>
              <a:gd name="connsiteX0" fmla="*/ 35510 w 1029810"/>
              <a:gd name="connsiteY0" fmla="*/ 44389 h 1500326"/>
              <a:gd name="connsiteX1" fmla="*/ 0 w 1029810"/>
              <a:gd name="connsiteY1" fmla="*/ 1482571 h 1500326"/>
              <a:gd name="connsiteX2" fmla="*/ 1020932 w 1029810"/>
              <a:gd name="connsiteY2" fmla="*/ 1500326 h 1500326"/>
              <a:gd name="connsiteX3" fmla="*/ 1029810 w 1029810"/>
              <a:gd name="connsiteY3" fmla="*/ 248575 h 1500326"/>
              <a:gd name="connsiteX4" fmla="*/ 994299 w 1029810"/>
              <a:gd name="connsiteY4" fmla="*/ 35511 h 1500326"/>
              <a:gd name="connsiteX5" fmla="*/ 923278 w 1029810"/>
              <a:gd name="connsiteY5" fmla="*/ 35511 h 1500326"/>
              <a:gd name="connsiteX6" fmla="*/ 932156 w 1029810"/>
              <a:gd name="connsiteY6" fmla="*/ 186431 h 1500326"/>
              <a:gd name="connsiteX7" fmla="*/ 914400 w 1029810"/>
              <a:gd name="connsiteY7" fmla="*/ 230819 h 1500326"/>
              <a:gd name="connsiteX8" fmla="*/ 816746 w 1029810"/>
              <a:gd name="connsiteY8" fmla="*/ 230819 h 1500326"/>
              <a:gd name="connsiteX9" fmla="*/ 790113 w 1029810"/>
              <a:gd name="connsiteY9" fmla="*/ 168676 h 1500326"/>
              <a:gd name="connsiteX10" fmla="*/ 781235 w 1029810"/>
              <a:gd name="connsiteY10" fmla="*/ 71021 h 1500326"/>
              <a:gd name="connsiteX11" fmla="*/ 727969 w 1029810"/>
              <a:gd name="connsiteY11" fmla="*/ 0 h 1500326"/>
              <a:gd name="connsiteX12" fmla="*/ 701336 w 1029810"/>
              <a:gd name="connsiteY12" fmla="*/ 44388 h 1500326"/>
              <a:gd name="connsiteX13" fmla="*/ 701336 w 1029810"/>
              <a:gd name="connsiteY13" fmla="*/ 133165 h 1500326"/>
              <a:gd name="connsiteX14" fmla="*/ 692459 w 1029810"/>
              <a:gd name="connsiteY14" fmla="*/ 195309 h 1500326"/>
              <a:gd name="connsiteX15" fmla="*/ 630315 w 1029810"/>
              <a:gd name="connsiteY15" fmla="*/ 213064 h 1500326"/>
              <a:gd name="connsiteX16" fmla="*/ 603682 w 1029810"/>
              <a:gd name="connsiteY16" fmla="*/ 186431 h 1500326"/>
              <a:gd name="connsiteX17" fmla="*/ 577049 w 1029810"/>
              <a:gd name="connsiteY17" fmla="*/ 115410 h 1500326"/>
              <a:gd name="connsiteX18" fmla="*/ 568171 w 1029810"/>
              <a:gd name="connsiteY18" fmla="*/ 44388 h 1500326"/>
              <a:gd name="connsiteX19" fmla="*/ 523783 w 1029810"/>
              <a:gd name="connsiteY19" fmla="*/ 8878 h 1500326"/>
              <a:gd name="connsiteX20" fmla="*/ 523783 w 1029810"/>
              <a:gd name="connsiteY20" fmla="*/ 8878 h 1500326"/>
              <a:gd name="connsiteX21" fmla="*/ 443884 w 1029810"/>
              <a:gd name="connsiteY21" fmla="*/ 124287 h 1500326"/>
              <a:gd name="connsiteX22" fmla="*/ 443884 w 1029810"/>
              <a:gd name="connsiteY22" fmla="*/ 124287 h 1500326"/>
              <a:gd name="connsiteX23" fmla="*/ 479395 w 1029810"/>
              <a:gd name="connsiteY23" fmla="*/ 195309 h 1500326"/>
              <a:gd name="connsiteX24" fmla="*/ 399496 w 1029810"/>
              <a:gd name="connsiteY24" fmla="*/ 195309 h 1500326"/>
              <a:gd name="connsiteX25" fmla="*/ 319596 w 1029810"/>
              <a:gd name="connsiteY25" fmla="*/ 195309 h 1500326"/>
              <a:gd name="connsiteX26" fmla="*/ 310719 w 1029810"/>
              <a:gd name="connsiteY26" fmla="*/ 124287 h 1500326"/>
              <a:gd name="connsiteX27" fmla="*/ 301841 w 1029810"/>
              <a:gd name="connsiteY27" fmla="*/ 71021 h 1500326"/>
              <a:gd name="connsiteX28" fmla="*/ 301841 w 1029810"/>
              <a:gd name="connsiteY28" fmla="*/ 17755 h 1500326"/>
              <a:gd name="connsiteX29" fmla="*/ 275208 w 1029810"/>
              <a:gd name="connsiteY29" fmla="*/ 0 h 1500326"/>
              <a:gd name="connsiteX30" fmla="*/ 239697 w 1029810"/>
              <a:gd name="connsiteY30" fmla="*/ 0 h 1500326"/>
              <a:gd name="connsiteX31" fmla="*/ 221942 w 1029810"/>
              <a:gd name="connsiteY31" fmla="*/ 88777 h 1500326"/>
              <a:gd name="connsiteX32" fmla="*/ 213064 w 1029810"/>
              <a:gd name="connsiteY32" fmla="*/ 150920 h 1500326"/>
              <a:gd name="connsiteX33" fmla="*/ 221942 w 1029810"/>
              <a:gd name="connsiteY33" fmla="*/ 195309 h 1500326"/>
              <a:gd name="connsiteX34" fmla="*/ 221942 w 1029810"/>
              <a:gd name="connsiteY34" fmla="*/ 195309 h 1500326"/>
              <a:gd name="connsiteX35" fmla="*/ 133165 w 1029810"/>
              <a:gd name="connsiteY35" fmla="*/ 221942 h 1500326"/>
              <a:gd name="connsiteX36" fmla="*/ 79899 w 1029810"/>
              <a:gd name="connsiteY36" fmla="*/ 17756 h 1500326"/>
              <a:gd name="connsiteX0" fmla="*/ 35510 w 1029810"/>
              <a:gd name="connsiteY0" fmla="*/ 44389 h 1500326"/>
              <a:gd name="connsiteX1" fmla="*/ 0 w 1029810"/>
              <a:gd name="connsiteY1" fmla="*/ 1482571 h 1500326"/>
              <a:gd name="connsiteX2" fmla="*/ 1020932 w 1029810"/>
              <a:gd name="connsiteY2" fmla="*/ 1500326 h 1500326"/>
              <a:gd name="connsiteX3" fmla="*/ 1029810 w 1029810"/>
              <a:gd name="connsiteY3" fmla="*/ 248575 h 1500326"/>
              <a:gd name="connsiteX4" fmla="*/ 994299 w 1029810"/>
              <a:gd name="connsiteY4" fmla="*/ 35511 h 1500326"/>
              <a:gd name="connsiteX5" fmla="*/ 923278 w 1029810"/>
              <a:gd name="connsiteY5" fmla="*/ 35511 h 1500326"/>
              <a:gd name="connsiteX6" fmla="*/ 932156 w 1029810"/>
              <a:gd name="connsiteY6" fmla="*/ 186431 h 1500326"/>
              <a:gd name="connsiteX7" fmla="*/ 914400 w 1029810"/>
              <a:gd name="connsiteY7" fmla="*/ 230819 h 1500326"/>
              <a:gd name="connsiteX8" fmla="*/ 816746 w 1029810"/>
              <a:gd name="connsiteY8" fmla="*/ 230819 h 1500326"/>
              <a:gd name="connsiteX9" fmla="*/ 790113 w 1029810"/>
              <a:gd name="connsiteY9" fmla="*/ 168676 h 1500326"/>
              <a:gd name="connsiteX10" fmla="*/ 781235 w 1029810"/>
              <a:gd name="connsiteY10" fmla="*/ 71021 h 1500326"/>
              <a:gd name="connsiteX11" fmla="*/ 727969 w 1029810"/>
              <a:gd name="connsiteY11" fmla="*/ 0 h 1500326"/>
              <a:gd name="connsiteX12" fmla="*/ 701336 w 1029810"/>
              <a:gd name="connsiteY12" fmla="*/ 44388 h 1500326"/>
              <a:gd name="connsiteX13" fmla="*/ 701336 w 1029810"/>
              <a:gd name="connsiteY13" fmla="*/ 133165 h 1500326"/>
              <a:gd name="connsiteX14" fmla="*/ 692459 w 1029810"/>
              <a:gd name="connsiteY14" fmla="*/ 195309 h 1500326"/>
              <a:gd name="connsiteX15" fmla="*/ 630315 w 1029810"/>
              <a:gd name="connsiteY15" fmla="*/ 213064 h 1500326"/>
              <a:gd name="connsiteX16" fmla="*/ 603682 w 1029810"/>
              <a:gd name="connsiteY16" fmla="*/ 186431 h 1500326"/>
              <a:gd name="connsiteX17" fmla="*/ 577049 w 1029810"/>
              <a:gd name="connsiteY17" fmla="*/ 115410 h 1500326"/>
              <a:gd name="connsiteX18" fmla="*/ 568171 w 1029810"/>
              <a:gd name="connsiteY18" fmla="*/ 44388 h 1500326"/>
              <a:gd name="connsiteX19" fmla="*/ 523783 w 1029810"/>
              <a:gd name="connsiteY19" fmla="*/ 8878 h 1500326"/>
              <a:gd name="connsiteX20" fmla="*/ 523783 w 1029810"/>
              <a:gd name="connsiteY20" fmla="*/ 8878 h 1500326"/>
              <a:gd name="connsiteX21" fmla="*/ 443884 w 1029810"/>
              <a:gd name="connsiteY21" fmla="*/ 124287 h 1500326"/>
              <a:gd name="connsiteX22" fmla="*/ 443884 w 1029810"/>
              <a:gd name="connsiteY22" fmla="*/ 124287 h 1500326"/>
              <a:gd name="connsiteX23" fmla="*/ 479395 w 1029810"/>
              <a:gd name="connsiteY23" fmla="*/ 195309 h 1500326"/>
              <a:gd name="connsiteX24" fmla="*/ 399496 w 1029810"/>
              <a:gd name="connsiteY24" fmla="*/ 195309 h 1500326"/>
              <a:gd name="connsiteX25" fmla="*/ 319596 w 1029810"/>
              <a:gd name="connsiteY25" fmla="*/ 195309 h 1500326"/>
              <a:gd name="connsiteX26" fmla="*/ 310719 w 1029810"/>
              <a:gd name="connsiteY26" fmla="*/ 124287 h 1500326"/>
              <a:gd name="connsiteX27" fmla="*/ 301841 w 1029810"/>
              <a:gd name="connsiteY27" fmla="*/ 71021 h 1500326"/>
              <a:gd name="connsiteX28" fmla="*/ 301841 w 1029810"/>
              <a:gd name="connsiteY28" fmla="*/ 17755 h 1500326"/>
              <a:gd name="connsiteX29" fmla="*/ 275208 w 1029810"/>
              <a:gd name="connsiteY29" fmla="*/ 0 h 1500326"/>
              <a:gd name="connsiteX30" fmla="*/ 239697 w 1029810"/>
              <a:gd name="connsiteY30" fmla="*/ 0 h 1500326"/>
              <a:gd name="connsiteX31" fmla="*/ 221942 w 1029810"/>
              <a:gd name="connsiteY31" fmla="*/ 88777 h 1500326"/>
              <a:gd name="connsiteX32" fmla="*/ 213064 w 1029810"/>
              <a:gd name="connsiteY32" fmla="*/ 150920 h 1500326"/>
              <a:gd name="connsiteX33" fmla="*/ 221942 w 1029810"/>
              <a:gd name="connsiteY33" fmla="*/ 195309 h 1500326"/>
              <a:gd name="connsiteX34" fmla="*/ 221942 w 1029810"/>
              <a:gd name="connsiteY34" fmla="*/ 195309 h 1500326"/>
              <a:gd name="connsiteX35" fmla="*/ 133165 w 1029810"/>
              <a:gd name="connsiteY35" fmla="*/ 221942 h 1500326"/>
              <a:gd name="connsiteX36" fmla="*/ 79899 w 1029810"/>
              <a:gd name="connsiteY36" fmla="*/ 17756 h 1500326"/>
              <a:gd name="connsiteX37" fmla="*/ 97655 w 1029810"/>
              <a:gd name="connsiteY37" fmla="*/ 17755 h 1500326"/>
              <a:gd name="connsiteX0" fmla="*/ 35510 w 1029810"/>
              <a:gd name="connsiteY0" fmla="*/ 44389 h 1500326"/>
              <a:gd name="connsiteX1" fmla="*/ 0 w 1029810"/>
              <a:gd name="connsiteY1" fmla="*/ 1482571 h 1500326"/>
              <a:gd name="connsiteX2" fmla="*/ 1020932 w 1029810"/>
              <a:gd name="connsiteY2" fmla="*/ 1500326 h 1500326"/>
              <a:gd name="connsiteX3" fmla="*/ 1029810 w 1029810"/>
              <a:gd name="connsiteY3" fmla="*/ 248575 h 1500326"/>
              <a:gd name="connsiteX4" fmla="*/ 994299 w 1029810"/>
              <a:gd name="connsiteY4" fmla="*/ 35511 h 1500326"/>
              <a:gd name="connsiteX5" fmla="*/ 923278 w 1029810"/>
              <a:gd name="connsiteY5" fmla="*/ 35511 h 1500326"/>
              <a:gd name="connsiteX6" fmla="*/ 932156 w 1029810"/>
              <a:gd name="connsiteY6" fmla="*/ 186431 h 1500326"/>
              <a:gd name="connsiteX7" fmla="*/ 914400 w 1029810"/>
              <a:gd name="connsiteY7" fmla="*/ 230819 h 1500326"/>
              <a:gd name="connsiteX8" fmla="*/ 816746 w 1029810"/>
              <a:gd name="connsiteY8" fmla="*/ 230819 h 1500326"/>
              <a:gd name="connsiteX9" fmla="*/ 790113 w 1029810"/>
              <a:gd name="connsiteY9" fmla="*/ 168676 h 1500326"/>
              <a:gd name="connsiteX10" fmla="*/ 781235 w 1029810"/>
              <a:gd name="connsiteY10" fmla="*/ 71021 h 1500326"/>
              <a:gd name="connsiteX11" fmla="*/ 727969 w 1029810"/>
              <a:gd name="connsiteY11" fmla="*/ 0 h 1500326"/>
              <a:gd name="connsiteX12" fmla="*/ 701336 w 1029810"/>
              <a:gd name="connsiteY12" fmla="*/ 44388 h 1500326"/>
              <a:gd name="connsiteX13" fmla="*/ 701336 w 1029810"/>
              <a:gd name="connsiteY13" fmla="*/ 133165 h 1500326"/>
              <a:gd name="connsiteX14" fmla="*/ 692459 w 1029810"/>
              <a:gd name="connsiteY14" fmla="*/ 195309 h 1500326"/>
              <a:gd name="connsiteX15" fmla="*/ 630315 w 1029810"/>
              <a:gd name="connsiteY15" fmla="*/ 213064 h 1500326"/>
              <a:gd name="connsiteX16" fmla="*/ 603682 w 1029810"/>
              <a:gd name="connsiteY16" fmla="*/ 186431 h 1500326"/>
              <a:gd name="connsiteX17" fmla="*/ 577049 w 1029810"/>
              <a:gd name="connsiteY17" fmla="*/ 115410 h 1500326"/>
              <a:gd name="connsiteX18" fmla="*/ 568171 w 1029810"/>
              <a:gd name="connsiteY18" fmla="*/ 44388 h 1500326"/>
              <a:gd name="connsiteX19" fmla="*/ 523783 w 1029810"/>
              <a:gd name="connsiteY19" fmla="*/ 8878 h 1500326"/>
              <a:gd name="connsiteX20" fmla="*/ 523783 w 1029810"/>
              <a:gd name="connsiteY20" fmla="*/ 8878 h 1500326"/>
              <a:gd name="connsiteX21" fmla="*/ 443884 w 1029810"/>
              <a:gd name="connsiteY21" fmla="*/ 124287 h 1500326"/>
              <a:gd name="connsiteX22" fmla="*/ 443884 w 1029810"/>
              <a:gd name="connsiteY22" fmla="*/ 124287 h 1500326"/>
              <a:gd name="connsiteX23" fmla="*/ 479395 w 1029810"/>
              <a:gd name="connsiteY23" fmla="*/ 195309 h 1500326"/>
              <a:gd name="connsiteX24" fmla="*/ 399496 w 1029810"/>
              <a:gd name="connsiteY24" fmla="*/ 195309 h 1500326"/>
              <a:gd name="connsiteX25" fmla="*/ 319596 w 1029810"/>
              <a:gd name="connsiteY25" fmla="*/ 195309 h 1500326"/>
              <a:gd name="connsiteX26" fmla="*/ 310719 w 1029810"/>
              <a:gd name="connsiteY26" fmla="*/ 124287 h 1500326"/>
              <a:gd name="connsiteX27" fmla="*/ 301841 w 1029810"/>
              <a:gd name="connsiteY27" fmla="*/ 71021 h 1500326"/>
              <a:gd name="connsiteX28" fmla="*/ 301841 w 1029810"/>
              <a:gd name="connsiteY28" fmla="*/ 17755 h 1500326"/>
              <a:gd name="connsiteX29" fmla="*/ 275208 w 1029810"/>
              <a:gd name="connsiteY29" fmla="*/ 0 h 1500326"/>
              <a:gd name="connsiteX30" fmla="*/ 239697 w 1029810"/>
              <a:gd name="connsiteY30" fmla="*/ 0 h 1500326"/>
              <a:gd name="connsiteX31" fmla="*/ 221942 w 1029810"/>
              <a:gd name="connsiteY31" fmla="*/ 88777 h 1500326"/>
              <a:gd name="connsiteX32" fmla="*/ 213064 w 1029810"/>
              <a:gd name="connsiteY32" fmla="*/ 150920 h 1500326"/>
              <a:gd name="connsiteX33" fmla="*/ 221942 w 1029810"/>
              <a:gd name="connsiteY33" fmla="*/ 195309 h 1500326"/>
              <a:gd name="connsiteX34" fmla="*/ 221942 w 1029810"/>
              <a:gd name="connsiteY34" fmla="*/ 195309 h 1500326"/>
              <a:gd name="connsiteX35" fmla="*/ 133165 w 1029810"/>
              <a:gd name="connsiteY35" fmla="*/ 221942 h 1500326"/>
              <a:gd name="connsiteX36" fmla="*/ 79899 w 1029810"/>
              <a:gd name="connsiteY36" fmla="*/ 17756 h 1500326"/>
              <a:gd name="connsiteX37" fmla="*/ 26633 w 1029810"/>
              <a:gd name="connsiteY37" fmla="*/ 53265 h 1500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29810" h="1500326">
                <a:moveTo>
                  <a:pt x="35510" y="44389"/>
                </a:moveTo>
                <a:lnTo>
                  <a:pt x="0" y="1482571"/>
                </a:lnTo>
                <a:lnTo>
                  <a:pt x="1020932" y="1500326"/>
                </a:lnTo>
                <a:cubicBezTo>
                  <a:pt x="1023891" y="1083076"/>
                  <a:pt x="1026851" y="665825"/>
                  <a:pt x="1029810" y="248575"/>
                </a:cubicBezTo>
                <a:lnTo>
                  <a:pt x="994299" y="35511"/>
                </a:lnTo>
                <a:lnTo>
                  <a:pt x="923278" y="35511"/>
                </a:lnTo>
                <a:lnTo>
                  <a:pt x="932156" y="186431"/>
                </a:lnTo>
                <a:lnTo>
                  <a:pt x="914400" y="230819"/>
                </a:lnTo>
                <a:lnTo>
                  <a:pt x="816746" y="230819"/>
                </a:lnTo>
                <a:lnTo>
                  <a:pt x="790113" y="168676"/>
                </a:lnTo>
                <a:lnTo>
                  <a:pt x="781235" y="71021"/>
                </a:lnTo>
                <a:lnTo>
                  <a:pt x="727969" y="0"/>
                </a:lnTo>
                <a:lnTo>
                  <a:pt x="701336" y="44388"/>
                </a:lnTo>
                <a:lnTo>
                  <a:pt x="701336" y="133165"/>
                </a:lnTo>
                <a:lnTo>
                  <a:pt x="692459" y="195309"/>
                </a:lnTo>
                <a:lnTo>
                  <a:pt x="630315" y="213064"/>
                </a:lnTo>
                <a:lnTo>
                  <a:pt x="603682" y="186431"/>
                </a:lnTo>
                <a:lnTo>
                  <a:pt x="577049" y="115410"/>
                </a:lnTo>
                <a:lnTo>
                  <a:pt x="568171" y="44388"/>
                </a:lnTo>
                <a:lnTo>
                  <a:pt x="523783" y="8878"/>
                </a:lnTo>
                <a:lnTo>
                  <a:pt x="523783" y="8878"/>
                </a:lnTo>
                <a:lnTo>
                  <a:pt x="443884" y="124287"/>
                </a:lnTo>
                <a:lnTo>
                  <a:pt x="443884" y="124287"/>
                </a:lnTo>
                <a:lnTo>
                  <a:pt x="479395" y="195309"/>
                </a:lnTo>
                <a:lnTo>
                  <a:pt x="399496" y="195309"/>
                </a:lnTo>
                <a:lnTo>
                  <a:pt x="319596" y="195309"/>
                </a:lnTo>
                <a:lnTo>
                  <a:pt x="310719" y="124287"/>
                </a:lnTo>
                <a:lnTo>
                  <a:pt x="301841" y="71021"/>
                </a:lnTo>
                <a:lnTo>
                  <a:pt x="301841" y="17755"/>
                </a:lnTo>
                <a:lnTo>
                  <a:pt x="275208" y="0"/>
                </a:lnTo>
                <a:lnTo>
                  <a:pt x="239697" y="0"/>
                </a:lnTo>
                <a:lnTo>
                  <a:pt x="221942" y="88777"/>
                </a:lnTo>
                <a:lnTo>
                  <a:pt x="213064" y="150920"/>
                </a:lnTo>
                <a:lnTo>
                  <a:pt x="221942" y="195309"/>
                </a:lnTo>
                <a:lnTo>
                  <a:pt x="221942" y="195309"/>
                </a:lnTo>
                <a:lnTo>
                  <a:pt x="133165" y="221942"/>
                </a:lnTo>
                <a:lnTo>
                  <a:pt x="79899" y="17756"/>
                </a:lnTo>
                <a:cubicBezTo>
                  <a:pt x="73981" y="-16275"/>
                  <a:pt x="22934" y="53265"/>
                  <a:pt x="26633" y="5326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48"/>
          <p:cNvSpPr/>
          <p:nvPr/>
        </p:nvSpPr>
        <p:spPr>
          <a:xfrm>
            <a:off x="8121224" y="2566690"/>
            <a:ext cx="1029810" cy="1500326"/>
          </a:xfrm>
          <a:custGeom>
            <a:avLst/>
            <a:gdLst>
              <a:gd name="connsiteX0" fmla="*/ 26633 w 1029810"/>
              <a:gd name="connsiteY0" fmla="*/ 248575 h 1500326"/>
              <a:gd name="connsiteX1" fmla="*/ 0 w 1029810"/>
              <a:gd name="connsiteY1" fmla="*/ 1482571 h 1500326"/>
              <a:gd name="connsiteX2" fmla="*/ 1020932 w 1029810"/>
              <a:gd name="connsiteY2" fmla="*/ 1500326 h 1500326"/>
              <a:gd name="connsiteX3" fmla="*/ 1029810 w 1029810"/>
              <a:gd name="connsiteY3" fmla="*/ 248575 h 1500326"/>
              <a:gd name="connsiteX4" fmla="*/ 994299 w 1029810"/>
              <a:gd name="connsiteY4" fmla="*/ 35511 h 1500326"/>
              <a:gd name="connsiteX5" fmla="*/ 923278 w 1029810"/>
              <a:gd name="connsiteY5" fmla="*/ 35511 h 1500326"/>
              <a:gd name="connsiteX6" fmla="*/ 932156 w 1029810"/>
              <a:gd name="connsiteY6" fmla="*/ 186431 h 1500326"/>
              <a:gd name="connsiteX7" fmla="*/ 914400 w 1029810"/>
              <a:gd name="connsiteY7" fmla="*/ 230819 h 1500326"/>
              <a:gd name="connsiteX8" fmla="*/ 816746 w 1029810"/>
              <a:gd name="connsiteY8" fmla="*/ 230819 h 1500326"/>
              <a:gd name="connsiteX9" fmla="*/ 790113 w 1029810"/>
              <a:gd name="connsiteY9" fmla="*/ 168676 h 1500326"/>
              <a:gd name="connsiteX10" fmla="*/ 781235 w 1029810"/>
              <a:gd name="connsiteY10" fmla="*/ 71021 h 1500326"/>
              <a:gd name="connsiteX11" fmla="*/ 727969 w 1029810"/>
              <a:gd name="connsiteY11" fmla="*/ 0 h 1500326"/>
              <a:gd name="connsiteX12" fmla="*/ 701336 w 1029810"/>
              <a:gd name="connsiteY12" fmla="*/ 44388 h 1500326"/>
              <a:gd name="connsiteX13" fmla="*/ 701336 w 1029810"/>
              <a:gd name="connsiteY13" fmla="*/ 133165 h 1500326"/>
              <a:gd name="connsiteX14" fmla="*/ 692459 w 1029810"/>
              <a:gd name="connsiteY14" fmla="*/ 195309 h 1500326"/>
              <a:gd name="connsiteX15" fmla="*/ 630315 w 1029810"/>
              <a:gd name="connsiteY15" fmla="*/ 213064 h 1500326"/>
              <a:gd name="connsiteX16" fmla="*/ 603682 w 1029810"/>
              <a:gd name="connsiteY16" fmla="*/ 186431 h 1500326"/>
              <a:gd name="connsiteX17" fmla="*/ 577049 w 1029810"/>
              <a:gd name="connsiteY17" fmla="*/ 115410 h 1500326"/>
              <a:gd name="connsiteX18" fmla="*/ 568171 w 1029810"/>
              <a:gd name="connsiteY18" fmla="*/ 44388 h 1500326"/>
              <a:gd name="connsiteX19" fmla="*/ 523783 w 1029810"/>
              <a:gd name="connsiteY19" fmla="*/ 8878 h 1500326"/>
              <a:gd name="connsiteX20" fmla="*/ 523783 w 1029810"/>
              <a:gd name="connsiteY20" fmla="*/ 8878 h 1500326"/>
              <a:gd name="connsiteX21" fmla="*/ 443884 w 1029810"/>
              <a:gd name="connsiteY21" fmla="*/ 124287 h 1500326"/>
              <a:gd name="connsiteX22" fmla="*/ 443884 w 1029810"/>
              <a:gd name="connsiteY22" fmla="*/ 124287 h 1500326"/>
              <a:gd name="connsiteX23" fmla="*/ 479395 w 1029810"/>
              <a:gd name="connsiteY23" fmla="*/ 195309 h 1500326"/>
              <a:gd name="connsiteX24" fmla="*/ 399496 w 1029810"/>
              <a:gd name="connsiteY24" fmla="*/ 195309 h 1500326"/>
              <a:gd name="connsiteX25" fmla="*/ 319596 w 1029810"/>
              <a:gd name="connsiteY25" fmla="*/ 195309 h 1500326"/>
              <a:gd name="connsiteX26" fmla="*/ 310719 w 1029810"/>
              <a:gd name="connsiteY26" fmla="*/ 124287 h 1500326"/>
              <a:gd name="connsiteX27" fmla="*/ 301841 w 1029810"/>
              <a:gd name="connsiteY27" fmla="*/ 71021 h 1500326"/>
              <a:gd name="connsiteX28" fmla="*/ 301841 w 1029810"/>
              <a:gd name="connsiteY28" fmla="*/ 17755 h 1500326"/>
              <a:gd name="connsiteX29" fmla="*/ 275208 w 1029810"/>
              <a:gd name="connsiteY29" fmla="*/ 0 h 1500326"/>
              <a:gd name="connsiteX30" fmla="*/ 239697 w 1029810"/>
              <a:gd name="connsiteY30" fmla="*/ 0 h 1500326"/>
              <a:gd name="connsiteX31" fmla="*/ 221942 w 1029810"/>
              <a:gd name="connsiteY31" fmla="*/ 88777 h 1500326"/>
              <a:gd name="connsiteX32" fmla="*/ 213064 w 1029810"/>
              <a:gd name="connsiteY32" fmla="*/ 150920 h 1500326"/>
              <a:gd name="connsiteX33" fmla="*/ 221942 w 1029810"/>
              <a:gd name="connsiteY33" fmla="*/ 195309 h 1500326"/>
              <a:gd name="connsiteX34" fmla="*/ 221942 w 1029810"/>
              <a:gd name="connsiteY34" fmla="*/ 195309 h 1500326"/>
              <a:gd name="connsiteX35" fmla="*/ 221942 w 1029810"/>
              <a:gd name="connsiteY35" fmla="*/ 195309 h 1500326"/>
              <a:gd name="connsiteX0" fmla="*/ 26633 w 1029810"/>
              <a:gd name="connsiteY0" fmla="*/ 248575 h 1500326"/>
              <a:gd name="connsiteX1" fmla="*/ 0 w 1029810"/>
              <a:gd name="connsiteY1" fmla="*/ 1482571 h 1500326"/>
              <a:gd name="connsiteX2" fmla="*/ 1020932 w 1029810"/>
              <a:gd name="connsiteY2" fmla="*/ 1500326 h 1500326"/>
              <a:gd name="connsiteX3" fmla="*/ 1029810 w 1029810"/>
              <a:gd name="connsiteY3" fmla="*/ 248575 h 1500326"/>
              <a:gd name="connsiteX4" fmla="*/ 994299 w 1029810"/>
              <a:gd name="connsiteY4" fmla="*/ 35511 h 1500326"/>
              <a:gd name="connsiteX5" fmla="*/ 923278 w 1029810"/>
              <a:gd name="connsiteY5" fmla="*/ 35511 h 1500326"/>
              <a:gd name="connsiteX6" fmla="*/ 932156 w 1029810"/>
              <a:gd name="connsiteY6" fmla="*/ 186431 h 1500326"/>
              <a:gd name="connsiteX7" fmla="*/ 914400 w 1029810"/>
              <a:gd name="connsiteY7" fmla="*/ 230819 h 1500326"/>
              <a:gd name="connsiteX8" fmla="*/ 816746 w 1029810"/>
              <a:gd name="connsiteY8" fmla="*/ 230819 h 1500326"/>
              <a:gd name="connsiteX9" fmla="*/ 790113 w 1029810"/>
              <a:gd name="connsiteY9" fmla="*/ 168676 h 1500326"/>
              <a:gd name="connsiteX10" fmla="*/ 781235 w 1029810"/>
              <a:gd name="connsiteY10" fmla="*/ 71021 h 1500326"/>
              <a:gd name="connsiteX11" fmla="*/ 727969 w 1029810"/>
              <a:gd name="connsiteY11" fmla="*/ 0 h 1500326"/>
              <a:gd name="connsiteX12" fmla="*/ 701336 w 1029810"/>
              <a:gd name="connsiteY12" fmla="*/ 44388 h 1500326"/>
              <a:gd name="connsiteX13" fmla="*/ 701336 w 1029810"/>
              <a:gd name="connsiteY13" fmla="*/ 133165 h 1500326"/>
              <a:gd name="connsiteX14" fmla="*/ 692459 w 1029810"/>
              <a:gd name="connsiteY14" fmla="*/ 195309 h 1500326"/>
              <a:gd name="connsiteX15" fmla="*/ 630315 w 1029810"/>
              <a:gd name="connsiteY15" fmla="*/ 213064 h 1500326"/>
              <a:gd name="connsiteX16" fmla="*/ 603682 w 1029810"/>
              <a:gd name="connsiteY16" fmla="*/ 186431 h 1500326"/>
              <a:gd name="connsiteX17" fmla="*/ 577049 w 1029810"/>
              <a:gd name="connsiteY17" fmla="*/ 115410 h 1500326"/>
              <a:gd name="connsiteX18" fmla="*/ 568171 w 1029810"/>
              <a:gd name="connsiteY18" fmla="*/ 44388 h 1500326"/>
              <a:gd name="connsiteX19" fmla="*/ 523783 w 1029810"/>
              <a:gd name="connsiteY19" fmla="*/ 8878 h 1500326"/>
              <a:gd name="connsiteX20" fmla="*/ 523783 w 1029810"/>
              <a:gd name="connsiteY20" fmla="*/ 8878 h 1500326"/>
              <a:gd name="connsiteX21" fmla="*/ 443884 w 1029810"/>
              <a:gd name="connsiteY21" fmla="*/ 124287 h 1500326"/>
              <a:gd name="connsiteX22" fmla="*/ 443884 w 1029810"/>
              <a:gd name="connsiteY22" fmla="*/ 124287 h 1500326"/>
              <a:gd name="connsiteX23" fmla="*/ 479395 w 1029810"/>
              <a:gd name="connsiteY23" fmla="*/ 195309 h 1500326"/>
              <a:gd name="connsiteX24" fmla="*/ 399496 w 1029810"/>
              <a:gd name="connsiteY24" fmla="*/ 195309 h 1500326"/>
              <a:gd name="connsiteX25" fmla="*/ 319596 w 1029810"/>
              <a:gd name="connsiteY25" fmla="*/ 195309 h 1500326"/>
              <a:gd name="connsiteX26" fmla="*/ 310719 w 1029810"/>
              <a:gd name="connsiteY26" fmla="*/ 124287 h 1500326"/>
              <a:gd name="connsiteX27" fmla="*/ 301841 w 1029810"/>
              <a:gd name="connsiteY27" fmla="*/ 71021 h 1500326"/>
              <a:gd name="connsiteX28" fmla="*/ 301841 w 1029810"/>
              <a:gd name="connsiteY28" fmla="*/ 17755 h 1500326"/>
              <a:gd name="connsiteX29" fmla="*/ 275208 w 1029810"/>
              <a:gd name="connsiteY29" fmla="*/ 0 h 1500326"/>
              <a:gd name="connsiteX30" fmla="*/ 239697 w 1029810"/>
              <a:gd name="connsiteY30" fmla="*/ 0 h 1500326"/>
              <a:gd name="connsiteX31" fmla="*/ 221942 w 1029810"/>
              <a:gd name="connsiteY31" fmla="*/ 88777 h 1500326"/>
              <a:gd name="connsiteX32" fmla="*/ 213064 w 1029810"/>
              <a:gd name="connsiteY32" fmla="*/ 150920 h 1500326"/>
              <a:gd name="connsiteX33" fmla="*/ 221942 w 1029810"/>
              <a:gd name="connsiteY33" fmla="*/ 195309 h 1500326"/>
              <a:gd name="connsiteX34" fmla="*/ 221942 w 1029810"/>
              <a:gd name="connsiteY34" fmla="*/ 195309 h 1500326"/>
              <a:gd name="connsiteX35" fmla="*/ 239697 w 1029810"/>
              <a:gd name="connsiteY35" fmla="*/ 221942 h 1500326"/>
              <a:gd name="connsiteX36" fmla="*/ 221942 w 1029810"/>
              <a:gd name="connsiteY36" fmla="*/ 195309 h 1500326"/>
              <a:gd name="connsiteX0" fmla="*/ 26633 w 1029810"/>
              <a:gd name="connsiteY0" fmla="*/ 248575 h 1500326"/>
              <a:gd name="connsiteX1" fmla="*/ 0 w 1029810"/>
              <a:gd name="connsiteY1" fmla="*/ 1482571 h 1500326"/>
              <a:gd name="connsiteX2" fmla="*/ 1020932 w 1029810"/>
              <a:gd name="connsiteY2" fmla="*/ 1500326 h 1500326"/>
              <a:gd name="connsiteX3" fmla="*/ 1029810 w 1029810"/>
              <a:gd name="connsiteY3" fmla="*/ 248575 h 1500326"/>
              <a:gd name="connsiteX4" fmla="*/ 994299 w 1029810"/>
              <a:gd name="connsiteY4" fmla="*/ 35511 h 1500326"/>
              <a:gd name="connsiteX5" fmla="*/ 923278 w 1029810"/>
              <a:gd name="connsiteY5" fmla="*/ 35511 h 1500326"/>
              <a:gd name="connsiteX6" fmla="*/ 932156 w 1029810"/>
              <a:gd name="connsiteY6" fmla="*/ 186431 h 1500326"/>
              <a:gd name="connsiteX7" fmla="*/ 914400 w 1029810"/>
              <a:gd name="connsiteY7" fmla="*/ 230819 h 1500326"/>
              <a:gd name="connsiteX8" fmla="*/ 816746 w 1029810"/>
              <a:gd name="connsiteY8" fmla="*/ 230819 h 1500326"/>
              <a:gd name="connsiteX9" fmla="*/ 790113 w 1029810"/>
              <a:gd name="connsiteY9" fmla="*/ 168676 h 1500326"/>
              <a:gd name="connsiteX10" fmla="*/ 781235 w 1029810"/>
              <a:gd name="connsiteY10" fmla="*/ 71021 h 1500326"/>
              <a:gd name="connsiteX11" fmla="*/ 727969 w 1029810"/>
              <a:gd name="connsiteY11" fmla="*/ 0 h 1500326"/>
              <a:gd name="connsiteX12" fmla="*/ 701336 w 1029810"/>
              <a:gd name="connsiteY12" fmla="*/ 44388 h 1500326"/>
              <a:gd name="connsiteX13" fmla="*/ 701336 w 1029810"/>
              <a:gd name="connsiteY13" fmla="*/ 133165 h 1500326"/>
              <a:gd name="connsiteX14" fmla="*/ 692459 w 1029810"/>
              <a:gd name="connsiteY14" fmla="*/ 195309 h 1500326"/>
              <a:gd name="connsiteX15" fmla="*/ 630315 w 1029810"/>
              <a:gd name="connsiteY15" fmla="*/ 213064 h 1500326"/>
              <a:gd name="connsiteX16" fmla="*/ 603682 w 1029810"/>
              <a:gd name="connsiteY16" fmla="*/ 186431 h 1500326"/>
              <a:gd name="connsiteX17" fmla="*/ 577049 w 1029810"/>
              <a:gd name="connsiteY17" fmla="*/ 115410 h 1500326"/>
              <a:gd name="connsiteX18" fmla="*/ 568171 w 1029810"/>
              <a:gd name="connsiteY18" fmla="*/ 44388 h 1500326"/>
              <a:gd name="connsiteX19" fmla="*/ 523783 w 1029810"/>
              <a:gd name="connsiteY19" fmla="*/ 8878 h 1500326"/>
              <a:gd name="connsiteX20" fmla="*/ 523783 w 1029810"/>
              <a:gd name="connsiteY20" fmla="*/ 8878 h 1500326"/>
              <a:gd name="connsiteX21" fmla="*/ 443884 w 1029810"/>
              <a:gd name="connsiteY21" fmla="*/ 124287 h 1500326"/>
              <a:gd name="connsiteX22" fmla="*/ 443884 w 1029810"/>
              <a:gd name="connsiteY22" fmla="*/ 124287 h 1500326"/>
              <a:gd name="connsiteX23" fmla="*/ 479395 w 1029810"/>
              <a:gd name="connsiteY23" fmla="*/ 195309 h 1500326"/>
              <a:gd name="connsiteX24" fmla="*/ 399496 w 1029810"/>
              <a:gd name="connsiteY24" fmla="*/ 195309 h 1500326"/>
              <a:gd name="connsiteX25" fmla="*/ 319596 w 1029810"/>
              <a:gd name="connsiteY25" fmla="*/ 195309 h 1500326"/>
              <a:gd name="connsiteX26" fmla="*/ 310719 w 1029810"/>
              <a:gd name="connsiteY26" fmla="*/ 124287 h 1500326"/>
              <a:gd name="connsiteX27" fmla="*/ 301841 w 1029810"/>
              <a:gd name="connsiteY27" fmla="*/ 71021 h 1500326"/>
              <a:gd name="connsiteX28" fmla="*/ 301841 w 1029810"/>
              <a:gd name="connsiteY28" fmla="*/ 17755 h 1500326"/>
              <a:gd name="connsiteX29" fmla="*/ 275208 w 1029810"/>
              <a:gd name="connsiteY29" fmla="*/ 0 h 1500326"/>
              <a:gd name="connsiteX30" fmla="*/ 239697 w 1029810"/>
              <a:gd name="connsiteY30" fmla="*/ 0 h 1500326"/>
              <a:gd name="connsiteX31" fmla="*/ 221942 w 1029810"/>
              <a:gd name="connsiteY31" fmla="*/ 88777 h 1500326"/>
              <a:gd name="connsiteX32" fmla="*/ 213064 w 1029810"/>
              <a:gd name="connsiteY32" fmla="*/ 150920 h 1500326"/>
              <a:gd name="connsiteX33" fmla="*/ 221942 w 1029810"/>
              <a:gd name="connsiteY33" fmla="*/ 195309 h 1500326"/>
              <a:gd name="connsiteX34" fmla="*/ 221942 w 1029810"/>
              <a:gd name="connsiteY34" fmla="*/ 195309 h 1500326"/>
              <a:gd name="connsiteX35" fmla="*/ 239697 w 1029810"/>
              <a:gd name="connsiteY35" fmla="*/ 221942 h 1500326"/>
              <a:gd name="connsiteX36" fmla="*/ 115410 w 1029810"/>
              <a:gd name="connsiteY36" fmla="*/ 221942 h 1500326"/>
              <a:gd name="connsiteX0" fmla="*/ 26633 w 1029810"/>
              <a:gd name="connsiteY0" fmla="*/ 248575 h 1500326"/>
              <a:gd name="connsiteX1" fmla="*/ 0 w 1029810"/>
              <a:gd name="connsiteY1" fmla="*/ 1482571 h 1500326"/>
              <a:gd name="connsiteX2" fmla="*/ 1020932 w 1029810"/>
              <a:gd name="connsiteY2" fmla="*/ 1500326 h 1500326"/>
              <a:gd name="connsiteX3" fmla="*/ 1029810 w 1029810"/>
              <a:gd name="connsiteY3" fmla="*/ 248575 h 1500326"/>
              <a:gd name="connsiteX4" fmla="*/ 994299 w 1029810"/>
              <a:gd name="connsiteY4" fmla="*/ 35511 h 1500326"/>
              <a:gd name="connsiteX5" fmla="*/ 923278 w 1029810"/>
              <a:gd name="connsiteY5" fmla="*/ 35511 h 1500326"/>
              <a:gd name="connsiteX6" fmla="*/ 932156 w 1029810"/>
              <a:gd name="connsiteY6" fmla="*/ 186431 h 1500326"/>
              <a:gd name="connsiteX7" fmla="*/ 914400 w 1029810"/>
              <a:gd name="connsiteY7" fmla="*/ 230819 h 1500326"/>
              <a:gd name="connsiteX8" fmla="*/ 816746 w 1029810"/>
              <a:gd name="connsiteY8" fmla="*/ 230819 h 1500326"/>
              <a:gd name="connsiteX9" fmla="*/ 790113 w 1029810"/>
              <a:gd name="connsiteY9" fmla="*/ 168676 h 1500326"/>
              <a:gd name="connsiteX10" fmla="*/ 781235 w 1029810"/>
              <a:gd name="connsiteY10" fmla="*/ 71021 h 1500326"/>
              <a:gd name="connsiteX11" fmla="*/ 727969 w 1029810"/>
              <a:gd name="connsiteY11" fmla="*/ 0 h 1500326"/>
              <a:gd name="connsiteX12" fmla="*/ 701336 w 1029810"/>
              <a:gd name="connsiteY12" fmla="*/ 44388 h 1500326"/>
              <a:gd name="connsiteX13" fmla="*/ 701336 w 1029810"/>
              <a:gd name="connsiteY13" fmla="*/ 133165 h 1500326"/>
              <a:gd name="connsiteX14" fmla="*/ 692459 w 1029810"/>
              <a:gd name="connsiteY14" fmla="*/ 195309 h 1500326"/>
              <a:gd name="connsiteX15" fmla="*/ 630315 w 1029810"/>
              <a:gd name="connsiteY15" fmla="*/ 213064 h 1500326"/>
              <a:gd name="connsiteX16" fmla="*/ 603682 w 1029810"/>
              <a:gd name="connsiteY16" fmla="*/ 186431 h 1500326"/>
              <a:gd name="connsiteX17" fmla="*/ 577049 w 1029810"/>
              <a:gd name="connsiteY17" fmla="*/ 115410 h 1500326"/>
              <a:gd name="connsiteX18" fmla="*/ 568171 w 1029810"/>
              <a:gd name="connsiteY18" fmla="*/ 44388 h 1500326"/>
              <a:gd name="connsiteX19" fmla="*/ 523783 w 1029810"/>
              <a:gd name="connsiteY19" fmla="*/ 8878 h 1500326"/>
              <a:gd name="connsiteX20" fmla="*/ 523783 w 1029810"/>
              <a:gd name="connsiteY20" fmla="*/ 8878 h 1500326"/>
              <a:gd name="connsiteX21" fmla="*/ 443884 w 1029810"/>
              <a:gd name="connsiteY21" fmla="*/ 124287 h 1500326"/>
              <a:gd name="connsiteX22" fmla="*/ 443884 w 1029810"/>
              <a:gd name="connsiteY22" fmla="*/ 124287 h 1500326"/>
              <a:gd name="connsiteX23" fmla="*/ 479395 w 1029810"/>
              <a:gd name="connsiteY23" fmla="*/ 195309 h 1500326"/>
              <a:gd name="connsiteX24" fmla="*/ 399496 w 1029810"/>
              <a:gd name="connsiteY24" fmla="*/ 195309 h 1500326"/>
              <a:gd name="connsiteX25" fmla="*/ 319596 w 1029810"/>
              <a:gd name="connsiteY25" fmla="*/ 195309 h 1500326"/>
              <a:gd name="connsiteX26" fmla="*/ 310719 w 1029810"/>
              <a:gd name="connsiteY26" fmla="*/ 124287 h 1500326"/>
              <a:gd name="connsiteX27" fmla="*/ 301841 w 1029810"/>
              <a:gd name="connsiteY27" fmla="*/ 71021 h 1500326"/>
              <a:gd name="connsiteX28" fmla="*/ 301841 w 1029810"/>
              <a:gd name="connsiteY28" fmla="*/ 17755 h 1500326"/>
              <a:gd name="connsiteX29" fmla="*/ 275208 w 1029810"/>
              <a:gd name="connsiteY29" fmla="*/ 0 h 1500326"/>
              <a:gd name="connsiteX30" fmla="*/ 239697 w 1029810"/>
              <a:gd name="connsiteY30" fmla="*/ 0 h 1500326"/>
              <a:gd name="connsiteX31" fmla="*/ 221942 w 1029810"/>
              <a:gd name="connsiteY31" fmla="*/ 88777 h 1500326"/>
              <a:gd name="connsiteX32" fmla="*/ 213064 w 1029810"/>
              <a:gd name="connsiteY32" fmla="*/ 150920 h 1500326"/>
              <a:gd name="connsiteX33" fmla="*/ 221942 w 1029810"/>
              <a:gd name="connsiteY33" fmla="*/ 195309 h 1500326"/>
              <a:gd name="connsiteX34" fmla="*/ 221942 w 1029810"/>
              <a:gd name="connsiteY34" fmla="*/ 195309 h 1500326"/>
              <a:gd name="connsiteX35" fmla="*/ 239697 w 1029810"/>
              <a:gd name="connsiteY35" fmla="*/ 221942 h 1500326"/>
              <a:gd name="connsiteX36" fmla="*/ 124288 w 1029810"/>
              <a:gd name="connsiteY36" fmla="*/ 195309 h 1500326"/>
              <a:gd name="connsiteX0" fmla="*/ 35510 w 1029810"/>
              <a:gd name="connsiteY0" fmla="*/ 44389 h 1500326"/>
              <a:gd name="connsiteX1" fmla="*/ 0 w 1029810"/>
              <a:gd name="connsiteY1" fmla="*/ 1482571 h 1500326"/>
              <a:gd name="connsiteX2" fmla="*/ 1020932 w 1029810"/>
              <a:gd name="connsiteY2" fmla="*/ 1500326 h 1500326"/>
              <a:gd name="connsiteX3" fmla="*/ 1029810 w 1029810"/>
              <a:gd name="connsiteY3" fmla="*/ 248575 h 1500326"/>
              <a:gd name="connsiteX4" fmla="*/ 994299 w 1029810"/>
              <a:gd name="connsiteY4" fmla="*/ 35511 h 1500326"/>
              <a:gd name="connsiteX5" fmla="*/ 923278 w 1029810"/>
              <a:gd name="connsiteY5" fmla="*/ 35511 h 1500326"/>
              <a:gd name="connsiteX6" fmla="*/ 932156 w 1029810"/>
              <a:gd name="connsiteY6" fmla="*/ 186431 h 1500326"/>
              <a:gd name="connsiteX7" fmla="*/ 914400 w 1029810"/>
              <a:gd name="connsiteY7" fmla="*/ 230819 h 1500326"/>
              <a:gd name="connsiteX8" fmla="*/ 816746 w 1029810"/>
              <a:gd name="connsiteY8" fmla="*/ 230819 h 1500326"/>
              <a:gd name="connsiteX9" fmla="*/ 790113 w 1029810"/>
              <a:gd name="connsiteY9" fmla="*/ 168676 h 1500326"/>
              <a:gd name="connsiteX10" fmla="*/ 781235 w 1029810"/>
              <a:gd name="connsiteY10" fmla="*/ 71021 h 1500326"/>
              <a:gd name="connsiteX11" fmla="*/ 727969 w 1029810"/>
              <a:gd name="connsiteY11" fmla="*/ 0 h 1500326"/>
              <a:gd name="connsiteX12" fmla="*/ 701336 w 1029810"/>
              <a:gd name="connsiteY12" fmla="*/ 44388 h 1500326"/>
              <a:gd name="connsiteX13" fmla="*/ 701336 w 1029810"/>
              <a:gd name="connsiteY13" fmla="*/ 133165 h 1500326"/>
              <a:gd name="connsiteX14" fmla="*/ 692459 w 1029810"/>
              <a:gd name="connsiteY14" fmla="*/ 195309 h 1500326"/>
              <a:gd name="connsiteX15" fmla="*/ 630315 w 1029810"/>
              <a:gd name="connsiteY15" fmla="*/ 213064 h 1500326"/>
              <a:gd name="connsiteX16" fmla="*/ 603682 w 1029810"/>
              <a:gd name="connsiteY16" fmla="*/ 186431 h 1500326"/>
              <a:gd name="connsiteX17" fmla="*/ 577049 w 1029810"/>
              <a:gd name="connsiteY17" fmla="*/ 115410 h 1500326"/>
              <a:gd name="connsiteX18" fmla="*/ 568171 w 1029810"/>
              <a:gd name="connsiteY18" fmla="*/ 44388 h 1500326"/>
              <a:gd name="connsiteX19" fmla="*/ 523783 w 1029810"/>
              <a:gd name="connsiteY19" fmla="*/ 8878 h 1500326"/>
              <a:gd name="connsiteX20" fmla="*/ 523783 w 1029810"/>
              <a:gd name="connsiteY20" fmla="*/ 8878 h 1500326"/>
              <a:gd name="connsiteX21" fmla="*/ 443884 w 1029810"/>
              <a:gd name="connsiteY21" fmla="*/ 124287 h 1500326"/>
              <a:gd name="connsiteX22" fmla="*/ 443884 w 1029810"/>
              <a:gd name="connsiteY22" fmla="*/ 124287 h 1500326"/>
              <a:gd name="connsiteX23" fmla="*/ 479395 w 1029810"/>
              <a:gd name="connsiteY23" fmla="*/ 195309 h 1500326"/>
              <a:gd name="connsiteX24" fmla="*/ 399496 w 1029810"/>
              <a:gd name="connsiteY24" fmla="*/ 195309 h 1500326"/>
              <a:gd name="connsiteX25" fmla="*/ 319596 w 1029810"/>
              <a:gd name="connsiteY25" fmla="*/ 195309 h 1500326"/>
              <a:gd name="connsiteX26" fmla="*/ 310719 w 1029810"/>
              <a:gd name="connsiteY26" fmla="*/ 124287 h 1500326"/>
              <a:gd name="connsiteX27" fmla="*/ 301841 w 1029810"/>
              <a:gd name="connsiteY27" fmla="*/ 71021 h 1500326"/>
              <a:gd name="connsiteX28" fmla="*/ 301841 w 1029810"/>
              <a:gd name="connsiteY28" fmla="*/ 17755 h 1500326"/>
              <a:gd name="connsiteX29" fmla="*/ 275208 w 1029810"/>
              <a:gd name="connsiteY29" fmla="*/ 0 h 1500326"/>
              <a:gd name="connsiteX30" fmla="*/ 239697 w 1029810"/>
              <a:gd name="connsiteY30" fmla="*/ 0 h 1500326"/>
              <a:gd name="connsiteX31" fmla="*/ 221942 w 1029810"/>
              <a:gd name="connsiteY31" fmla="*/ 88777 h 1500326"/>
              <a:gd name="connsiteX32" fmla="*/ 213064 w 1029810"/>
              <a:gd name="connsiteY32" fmla="*/ 150920 h 1500326"/>
              <a:gd name="connsiteX33" fmla="*/ 221942 w 1029810"/>
              <a:gd name="connsiteY33" fmla="*/ 195309 h 1500326"/>
              <a:gd name="connsiteX34" fmla="*/ 221942 w 1029810"/>
              <a:gd name="connsiteY34" fmla="*/ 195309 h 1500326"/>
              <a:gd name="connsiteX35" fmla="*/ 239697 w 1029810"/>
              <a:gd name="connsiteY35" fmla="*/ 221942 h 1500326"/>
              <a:gd name="connsiteX36" fmla="*/ 124288 w 1029810"/>
              <a:gd name="connsiteY36" fmla="*/ 195309 h 1500326"/>
              <a:gd name="connsiteX0" fmla="*/ 35510 w 1029810"/>
              <a:gd name="connsiteY0" fmla="*/ 44389 h 1500326"/>
              <a:gd name="connsiteX1" fmla="*/ 0 w 1029810"/>
              <a:gd name="connsiteY1" fmla="*/ 1482571 h 1500326"/>
              <a:gd name="connsiteX2" fmla="*/ 1020932 w 1029810"/>
              <a:gd name="connsiteY2" fmla="*/ 1500326 h 1500326"/>
              <a:gd name="connsiteX3" fmla="*/ 1029810 w 1029810"/>
              <a:gd name="connsiteY3" fmla="*/ 248575 h 1500326"/>
              <a:gd name="connsiteX4" fmla="*/ 994299 w 1029810"/>
              <a:gd name="connsiteY4" fmla="*/ 35511 h 1500326"/>
              <a:gd name="connsiteX5" fmla="*/ 923278 w 1029810"/>
              <a:gd name="connsiteY5" fmla="*/ 35511 h 1500326"/>
              <a:gd name="connsiteX6" fmla="*/ 932156 w 1029810"/>
              <a:gd name="connsiteY6" fmla="*/ 186431 h 1500326"/>
              <a:gd name="connsiteX7" fmla="*/ 914400 w 1029810"/>
              <a:gd name="connsiteY7" fmla="*/ 230819 h 1500326"/>
              <a:gd name="connsiteX8" fmla="*/ 816746 w 1029810"/>
              <a:gd name="connsiteY8" fmla="*/ 230819 h 1500326"/>
              <a:gd name="connsiteX9" fmla="*/ 790113 w 1029810"/>
              <a:gd name="connsiteY9" fmla="*/ 168676 h 1500326"/>
              <a:gd name="connsiteX10" fmla="*/ 781235 w 1029810"/>
              <a:gd name="connsiteY10" fmla="*/ 71021 h 1500326"/>
              <a:gd name="connsiteX11" fmla="*/ 727969 w 1029810"/>
              <a:gd name="connsiteY11" fmla="*/ 0 h 1500326"/>
              <a:gd name="connsiteX12" fmla="*/ 701336 w 1029810"/>
              <a:gd name="connsiteY12" fmla="*/ 44388 h 1500326"/>
              <a:gd name="connsiteX13" fmla="*/ 701336 w 1029810"/>
              <a:gd name="connsiteY13" fmla="*/ 133165 h 1500326"/>
              <a:gd name="connsiteX14" fmla="*/ 692459 w 1029810"/>
              <a:gd name="connsiteY14" fmla="*/ 195309 h 1500326"/>
              <a:gd name="connsiteX15" fmla="*/ 630315 w 1029810"/>
              <a:gd name="connsiteY15" fmla="*/ 213064 h 1500326"/>
              <a:gd name="connsiteX16" fmla="*/ 603682 w 1029810"/>
              <a:gd name="connsiteY16" fmla="*/ 186431 h 1500326"/>
              <a:gd name="connsiteX17" fmla="*/ 577049 w 1029810"/>
              <a:gd name="connsiteY17" fmla="*/ 115410 h 1500326"/>
              <a:gd name="connsiteX18" fmla="*/ 568171 w 1029810"/>
              <a:gd name="connsiteY18" fmla="*/ 44388 h 1500326"/>
              <a:gd name="connsiteX19" fmla="*/ 523783 w 1029810"/>
              <a:gd name="connsiteY19" fmla="*/ 8878 h 1500326"/>
              <a:gd name="connsiteX20" fmla="*/ 523783 w 1029810"/>
              <a:gd name="connsiteY20" fmla="*/ 8878 h 1500326"/>
              <a:gd name="connsiteX21" fmla="*/ 443884 w 1029810"/>
              <a:gd name="connsiteY21" fmla="*/ 124287 h 1500326"/>
              <a:gd name="connsiteX22" fmla="*/ 443884 w 1029810"/>
              <a:gd name="connsiteY22" fmla="*/ 124287 h 1500326"/>
              <a:gd name="connsiteX23" fmla="*/ 479395 w 1029810"/>
              <a:gd name="connsiteY23" fmla="*/ 195309 h 1500326"/>
              <a:gd name="connsiteX24" fmla="*/ 399496 w 1029810"/>
              <a:gd name="connsiteY24" fmla="*/ 195309 h 1500326"/>
              <a:gd name="connsiteX25" fmla="*/ 319596 w 1029810"/>
              <a:gd name="connsiteY25" fmla="*/ 195309 h 1500326"/>
              <a:gd name="connsiteX26" fmla="*/ 310719 w 1029810"/>
              <a:gd name="connsiteY26" fmla="*/ 124287 h 1500326"/>
              <a:gd name="connsiteX27" fmla="*/ 301841 w 1029810"/>
              <a:gd name="connsiteY27" fmla="*/ 71021 h 1500326"/>
              <a:gd name="connsiteX28" fmla="*/ 301841 w 1029810"/>
              <a:gd name="connsiteY28" fmla="*/ 17755 h 1500326"/>
              <a:gd name="connsiteX29" fmla="*/ 275208 w 1029810"/>
              <a:gd name="connsiteY29" fmla="*/ 0 h 1500326"/>
              <a:gd name="connsiteX30" fmla="*/ 239697 w 1029810"/>
              <a:gd name="connsiteY30" fmla="*/ 0 h 1500326"/>
              <a:gd name="connsiteX31" fmla="*/ 221942 w 1029810"/>
              <a:gd name="connsiteY31" fmla="*/ 88777 h 1500326"/>
              <a:gd name="connsiteX32" fmla="*/ 213064 w 1029810"/>
              <a:gd name="connsiteY32" fmla="*/ 150920 h 1500326"/>
              <a:gd name="connsiteX33" fmla="*/ 221942 w 1029810"/>
              <a:gd name="connsiteY33" fmla="*/ 195309 h 1500326"/>
              <a:gd name="connsiteX34" fmla="*/ 221942 w 1029810"/>
              <a:gd name="connsiteY34" fmla="*/ 195309 h 1500326"/>
              <a:gd name="connsiteX35" fmla="*/ 239697 w 1029810"/>
              <a:gd name="connsiteY35" fmla="*/ 221942 h 1500326"/>
              <a:gd name="connsiteX36" fmla="*/ 79899 w 1029810"/>
              <a:gd name="connsiteY36" fmla="*/ 17756 h 1500326"/>
              <a:gd name="connsiteX0" fmla="*/ 35510 w 1029810"/>
              <a:gd name="connsiteY0" fmla="*/ 44389 h 1500326"/>
              <a:gd name="connsiteX1" fmla="*/ 0 w 1029810"/>
              <a:gd name="connsiteY1" fmla="*/ 1482571 h 1500326"/>
              <a:gd name="connsiteX2" fmla="*/ 1020932 w 1029810"/>
              <a:gd name="connsiteY2" fmla="*/ 1500326 h 1500326"/>
              <a:gd name="connsiteX3" fmla="*/ 1029810 w 1029810"/>
              <a:gd name="connsiteY3" fmla="*/ 248575 h 1500326"/>
              <a:gd name="connsiteX4" fmla="*/ 994299 w 1029810"/>
              <a:gd name="connsiteY4" fmla="*/ 35511 h 1500326"/>
              <a:gd name="connsiteX5" fmla="*/ 923278 w 1029810"/>
              <a:gd name="connsiteY5" fmla="*/ 35511 h 1500326"/>
              <a:gd name="connsiteX6" fmla="*/ 932156 w 1029810"/>
              <a:gd name="connsiteY6" fmla="*/ 186431 h 1500326"/>
              <a:gd name="connsiteX7" fmla="*/ 914400 w 1029810"/>
              <a:gd name="connsiteY7" fmla="*/ 230819 h 1500326"/>
              <a:gd name="connsiteX8" fmla="*/ 816746 w 1029810"/>
              <a:gd name="connsiteY8" fmla="*/ 230819 h 1500326"/>
              <a:gd name="connsiteX9" fmla="*/ 790113 w 1029810"/>
              <a:gd name="connsiteY9" fmla="*/ 168676 h 1500326"/>
              <a:gd name="connsiteX10" fmla="*/ 781235 w 1029810"/>
              <a:gd name="connsiteY10" fmla="*/ 71021 h 1500326"/>
              <a:gd name="connsiteX11" fmla="*/ 727969 w 1029810"/>
              <a:gd name="connsiteY11" fmla="*/ 0 h 1500326"/>
              <a:gd name="connsiteX12" fmla="*/ 701336 w 1029810"/>
              <a:gd name="connsiteY12" fmla="*/ 44388 h 1500326"/>
              <a:gd name="connsiteX13" fmla="*/ 701336 w 1029810"/>
              <a:gd name="connsiteY13" fmla="*/ 133165 h 1500326"/>
              <a:gd name="connsiteX14" fmla="*/ 692459 w 1029810"/>
              <a:gd name="connsiteY14" fmla="*/ 195309 h 1500326"/>
              <a:gd name="connsiteX15" fmla="*/ 630315 w 1029810"/>
              <a:gd name="connsiteY15" fmla="*/ 213064 h 1500326"/>
              <a:gd name="connsiteX16" fmla="*/ 603682 w 1029810"/>
              <a:gd name="connsiteY16" fmla="*/ 186431 h 1500326"/>
              <a:gd name="connsiteX17" fmla="*/ 577049 w 1029810"/>
              <a:gd name="connsiteY17" fmla="*/ 115410 h 1500326"/>
              <a:gd name="connsiteX18" fmla="*/ 568171 w 1029810"/>
              <a:gd name="connsiteY18" fmla="*/ 44388 h 1500326"/>
              <a:gd name="connsiteX19" fmla="*/ 523783 w 1029810"/>
              <a:gd name="connsiteY19" fmla="*/ 8878 h 1500326"/>
              <a:gd name="connsiteX20" fmla="*/ 523783 w 1029810"/>
              <a:gd name="connsiteY20" fmla="*/ 8878 h 1500326"/>
              <a:gd name="connsiteX21" fmla="*/ 443884 w 1029810"/>
              <a:gd name="connsiteY21" fmla="*/ 124287 h 1500326"/>
              <a:gd name="connsiteX22" fmla="*/ 443884 w 1029810"/>
              <a:gd name="connsiteY22" fmla="*/ 124287 h 1500326"/>
              <a:gd name="connsiteX23" fmla="*/ 479395 w 1029810"/>
              <a:gd name="connsiteY23" fmla="*/ 195309 h 1500326"/>
              <a:gd name="connsiteX24" fmla="*/ 399496 w 1029810"/>
              <a:gd name="connsiteY24" fmla="*/ 195309 h 1500326"/>
              <a:gd name="connsiteX25" fmla="*/ 319596 w 1029810"/>
              <a:gd name="connsiteY25" fmla="*/ 195309 h 1500326"/>
              <a:gd name="connsiteX26" fmla="*/ 310719 w 1029810"/>
              <a:gd name="connsiteY26" fmla="*/ 124287 h 1500326"/>
              <a:gd name="connsiteX27" fmla="*/ 301841 w 1029810"/>
              <a:gd name="connsiteY27" fmla="*/ 71021 h 1500326"/>
              <a:gd name="connsiteX28" fmla="*/ 301841 w 1029810"/>
              <a:gd name="connsiteY28" fmla="*/ 17755 h 1500326"/>
              <a:gd name="connsiteX29" fmla="*/ 275208 w 1029810"/>
              <a:gd name="connsiteY29" fmla="*/ 0 h 1500326"/>
              <a:gd name="connsiteX30" fmla="*/ 239697 w 1029810"/>
              <a:gd name="connsiteY30" fmla="*/ 0 h 1500326"/>
              <a:gd name="connsiteX31" fmla="*/ 221942 w 1029810"/>
              <a:gd name="connsiteY31" fmla="*/ 88777 h 1500326"/>
              <a:gd name="connsiteX32" fmla="*/ 213064 w 1029810"/>
              <a:gd name="connsiteY32" fmla="*/ 150920 h 1500326"/>
              <a:gd name="connsiteX33" fmla="*/ 221942 w 1029810"/>
              <a:gd name="connsiteY33" fmla="*/ 195309 h 1500326"/>
              <a:gd name="connsiteX34" fmla="*/ 221942 w 1029810"/>
              <a:gd name="connsiteY34" fmla="*/ 195309 h 1500326"/>
              <a:gd name="connsiteX35" fmla="*/ 133165 w 1029810"/>
              <a:gd name="connsiteY35" fmla="*/ 221942 h 1500326"/>
              <a:gd name="connsiteX36" fmla="*/ 79899 w 1029810"/>
              <a:gd name="connsiteY36" fmla="*/ 17756 h 1500326"/>
              <a:gd name="connsiteX0" fmla="*/ 35510 w 1029810"/>
              <a:gd name="connsiteY0" fmla="*/ 44389 h 1500326"/>
              <a:gd name="connsiteX1" fmla="*/ 0 w 1029810"/>
              <a:gd name="connsiteY1" fmla="*/ 1482571 h 1500326"/>
              <a:gd name="connsiteX2" fmla="*/ 1020932 w 1029810"/>
              <a:gd name="connsiteY2" fmla="*/ 1500326 h 1500326"/>
              <a:gd name="connsiteX3" fmla="*/ 1029810 w 1029810"/>
              <a:gd name="connsiteY3" fmla="*/ 248575 h 1500326"/>
              <a:gd name="connsiteX4" fmla="*/ 994299 w 1029810"/>
              <a:gd name="connsiteY4" fmla="*/ 35511 h 1500326"/>
              <a:gd name="connsiteX5" fmla="*/ 923278 w 1029810"/>
              <a:gd name="connsiteY5" fmla="*/ 35511 h 1500326"/>
              <a:gd name="connsiteX6" fmla="*/ 932156 w 1029810"/>
              <a:gd name="connsiteY6" fmla="*/ 186431 h 1500326"/>
              <a:gd name="connsiteX7" fmla="*/ 914400 w 1029810"/>
              <a:gd name="connsiteY7" fmla="*/ 230819 h 1500326"/>
              <a:gd name="connsiteX8" fmla="*/ 816746 w 1029810"/>
              <a:gd name="connsiteY8" fmla="*/ 230819 h 1500326"/>
              <a:gd name="connsiteX9" fmla="*/ 790113 w 1029810"/>
              <a:gd name="connsiteY9" fmla="*/ 168676 h 1500326"/>
              <a:gd name="connsiteX10" fmla="*/ 781235 w 1029810"/>
              <a:gd name="connsiteY10" fmla="*/ 71021 h 1500326"/>
              <a:gd name="connsiteX11" fmla="*/ 727969 w 1029810"/>
              <a:gd name="connsiteY11" fmla="*/ 0 h 1500326"/>
              <a:gd name="connsiteX12" fmla="*/ 701336 w 1029810"/>
              <a:gd name="connsiteY12" fmla="*/ 44388 h 1500326"/>
              <a:gd name="connsiteX13" fmla="*/ 701336 w 1029810"/>
              <a:gd name="connsiteY13" fmla="*/ 133165 h 1500326"/>
              <a:gd name="connsiteX14" fmla="*/ 692459 w 1029810"/>
              <a:gd name="connsiteY14" fmla="*/ 195309 h 1500326"/>
              <a:gd name="connsiteX15" fmla="*/ 630315 w 1029810"/>
              <a:gd name="connsiteY15" fmla="*/ 213064 h 1500326"/>
              <a:gd name="connsiteX16" fmla="*/ 603682 w 1029810"/>
              <a:gd name="connsiteY16" fmla="*/ 186431 h 1500326"/>
              <a:gd name="connsiteX17" fmla="*/ 577049 w 1029810"/>
              <a:gd name="connsiteY17" fmla="*/ 115410 h 1500326"/>
              <a:gd name="connsiteX18" fmla="*/ 568171 w 1029810"/>
              <a:gd name="connsiteY18" fmla="*/ 44388 h 1500326"/>
              <a:gd name="connsiteX19" fmla="*/ 523783 w 1029810"/>
              <a:gd name="connsiteY19" fmla="*/ 8878 h 1500326"/>
              <a:gd name="connsiteX20" fmla="*/ 523783 w 1029810"/>
              <a:gd name="connsiteY20" fmla="*/ 8878 h 1500326"/>
              <a:gd name="connsiteX21" fmla="*/ 443884 w 1029810"/>
              <a:gd name="connsiteY21" fmla="*/ 124287 h 1500326"/>
              <a:gd name="connsiteX22" fmla="*/ 443884 w 1029810"/>
              <a:gd name="connsiteY22" fmla="*/ 124287 h 1500326"/>
              <a:gd name="connsiteX23" fmla="*/ 479395 w 1029810"/>
              <a:gd name="connsiteY23" fmla="*/ 195309 h 1500326"/>
              <a:gd name="connsiteX24" fmla="*/ 399496 w 1029810"/>
              <a:gd name="connsiteY24" fmla="*/ 195309 h 1500326"/>
              <a:gd name="connsiteX25" fmla="*/ 319596 w 1029810"/>
              <a:gd name="connsiteY25" fmla="*/ 195309 h 1500326"/>
              <a:gd name="connsiteX26" fmla="*/ 310719 w 1029810"/>
              <a:gd name="connsiteY26" fmla="*/ 124287 h 1500326"/>
              <a:gd name="connsiteX27" fmla="*/ 301841 w 1029810"/>
              <a:gd name="connsiteY27" fmla="*/ 71021 h 1500326"/>
              <a:gd name="connsiteX28" fmla="*/ 301841 w 1029810"/>
              <a:gd name="connsiteY28" fmla="*/ 17755 h 1500326"/>
              <a:gd name="connsiteX29" fmla="*/ 275208 w 1029810"/>
              <a:gd name="connsiteY29" fmla="*/ 0 h 1500326"/>
              <a:gd name="connsiteX30" fmla="*/ 239697 w 1029810"/>
              <a:gd name="connsiteY30" fmla="*/ 0 h 1500326"/>
              <a:gd name="connsiteX31" fmla="*/ 221942 w 1029810"/>
              <a:gd name="connsiteY31" fmla="*/ 88777 h 1500326"/>
              <a:gd name="connsiteX32" fmla="*/ 213064 w 1029810"/>
              <a:gd name="connsiteY32" fmla="*/ 150920 h 1500326"/>
              <a:gd name="connsiteX33" fmla="*/ 221942 w 1029810"/>
              <a:gd name="connsiteY33" fmla="*/ 195309 h 1500326"/>
              <a:gd name="connsiteX34" fmla="*/ 221942 w 1029810"/>
              <a:gd name="connsiteY34" fmla="*/ 195309 h 1500326"/>
              <a:gd name="connsiteX35" fmla="*/ 133165 w 1029810"/>
              <a:gd name="connsiteY35" fmla="*/ 221942 h 1500326"/>
              <a:gd name="connsiteX36" fmla="*/ 79899 w 1029810"/>
              <a:gd name="connsiteY36" fmla="*/ 17756 h 1500326"/>
              <a:gd name="connsiteX37" fmla="*/ 97655 w 1029810"/>
              <a:gd name="connsiteY37" fmla="*/ 17755 h 1500326"/>
              <a:gd name="connsiteX0" fmla="*/ 35510 w 1029810"/>
              <a:gd name="connsiteY0" fmla="*/ 44389 h 1500326"/>
              <a:gd name="connsiteX1" fmla="*/ 0 w 1029810"/>
              <a:gd name="connsiteY1" fmla="*/ 1482571 h 1500326"/>
              <a:gd name="connsiteX2" fmla="*/ 1020932 w 1029810"/>
              <a:gd name="connsiteY2" fmla="*/ 1500326 h 1500326"/>
              <a:gd name="connsiteX3" fmla="*/ 1029810 w 1029810"/>
              <a:gd name="connsiteY3" fmla="*/ 248575 h 1500326"/>
              <a:gd name="connsiteX4" fmla="*/ 994299 w 1029810"/>
              <a:gd name="connsiteY4" fmla="*/ 35511 h 1500326"/>
              <a:gd name="connsiteX5" fmla="*/ 923278 w 1029810"/>
              <a:gd name="connsiteY5" fmla="*/ 35511 h 1500326"/>
              <a:gd name="connsiteX6" fmla="*/ 932156 w 1029810"/>
              <a:gd name="connsiteY6" fmla="*/ 186431 h 1500326"/>
              <a:gd name="connsiteX7" fmla="*/ 914400 w 1029810"/>
              <a:gd name="connsiteY7" fmla="*/ 230819 h 1500326"/>
              <a:gd name="connsiteX8" fmla="*/ 816746 w 1029810"/>
              <a:gd name="connsiteY8" fmla="*/ 230819 h 1500326"/>
              <a:gd name="connsiteX9" fmla="*/ 790113 w 1029810"/>
              <a:gd name="connsiteY9" fmla="*/ 168676 h 1500326"/>
              <a:gd name="connsiteX10" fmla="*/ 781235 w 1029810"/>
              <a:gd name="connsiteY10" fmla="*/ 71021 h 1500326"/>
              <a:gd name="connsiteX11" fmla="*/ 727969 w 1029810"/>
              <a:gd name="connsiteY11" fmla="*/ 0 h 1500326"/>
              <a:gd name="connsiteX12" fmla="*/ 701336 w 1029810"/>
              <a:gd name="connsiteY12" fmla="*/ 44388 h 1500326"/>
              <a:gd name="connsiteX13" fmla="*/ 701336 w 1029810"/>
              <a:gd name="connsiteY13" fmla="*/ 133165 h 1500326"/>
              <a:gd name="connsiteX14" fmla="*/ 692459 w 1029810"/>
              <a:gd name="connsiteY14" fmla="*/ 195309 h 1500326"/>
              <a:gd name="connsiteX15" fmla="*/ 630315 w 1029810"/>
              <a:gd name="connsiteY15" fmla="*/ 213064 h 1500326"/>
              <a:gd name="connsiteX16" fmla="*/ 603682 w 1029810"/>
              <a:gd name="connsiteY16" fmla="*/ 186431 h 1500326"/>
              <a:gd name="connsiteX17" fmla="*/ 577049 w 1029810"/>
              <a:gd name="connsiteY17" fmla="*/ 115410 h 1500326"/>
              <a:gd name="connsiteX18" fmla="*/ 568171 w 1029810"/>
              <a:gd name="connsiteY18" fmla="*/ 44388 h 1500326"/>
              <a:gd name="connsiteX19" fmla="*/ 523783 w 1029810"/>
              <a:gd name="connsiteY19" fmla="*/ 8878 h 1500326"/>
              <a:gd name="connsiteX20" fmla="*/ 523783 w 1029810"/>
              <a:gd name="connsiteY20" fmla="*/ 8878 h 1500326"/>
              <a:gd name="connsiteX21" fmla="*/ 443884 w 1029810"/>
              <a:gd name="connsiteY21" fmla="*/ 124287 h 1500326"/>
              <a:gd name="connsiteX22" fmla="*/ 443884 w 1029810"/>
              <a:gd name="connsiteY22" fmla="*/ 124287 h 1500326"/>
              <a:gd name="connsiteX23" fmla="*/ 479395 w 1029810"/>
              <a:gd name="connsiteY23" fmla="*/ 195309 h 1500326"/>
              <a:gd name="connsiteX24" fmla="*/ 399496 w 1029810"/>
              <a:gd name="connsiteY24" fmla="*/ 195309 h 1500326"/>
              <a:gd name="connsiteX25" fmla="*/ 319596 w 1029810"/>
              <a:gd name="connsiteY25" fmla="*/ 195309 h 1500326"/>
              <a:gd name="connsiteX26" fmla="*/ 310719 w 1029810"/>
              <a:gd name="connsiteY26" fmla="*/ 124287 h 1500326"/>
              <a:gd name="connsiteX27" fmla="*/ 301841 w 1029810"/>
              <a:gd name="connsiteY27" fmla="*/ 71021 h 1500326"/>
              <a:gd name="connsiteX28" fmla="*/ 301841 w 1029810"/>
              <a:gd name="connsiteY28" fmla="*/ 17755 h 1500326"/>
              <a:gd name="connsiteX29" fmla="*/ 275208 w 1029810"/>
              <a:gd name="connsiteY29" fmla="*/ 0 h 1500326"/>
              <a:gd name="connsiteX30" fmla="*/ 239697 w 1029810"/>
              <a:gd name="connsiteY30" fmla="*/ 0 h 1500326"/>
              <a:gd name="connsiteX31" fmla="*/ 221942 w 1029810"/>
              <a:gd name="connsiteY31" fmla="*/ 88777 h 1500326"/>
              <a:gd name="connsiteX32" fmla="*/ 213064 w 1029810"/>
              <a:gd name="connsiteY32" fmla="*/ 150920 h 1500326"/>
              <a:gd name="connsiteX33" fmla="*/ 221942 w 1029810"/>
              <a:gd name="connsiteY33" fmla="*/ 195309 h 1500326"/>
              <a:gd name="connsiteX34" fmla="*/ 221942 w 1029810"/>
              <a:gd name="connsiteY34" fmla="*/ 195309 h 1500326"/>
              <a:gd name="connsiteX35" fmla="*/ 133165 w 1029810"/>
              <a:gd name="connsiteY35" fmla="*/ 221942 h 1500326"/>
              <a:gd name="connsiteX36" fmla="*/ 79899 w 1029810"/>
              <a:gd name="connsiteY36" fmla="*/ 17756 h 1500326"/>
              <a:gd name="connsiteX37" fmla="*/ 26633 w 1029810"/>
              <a:gd name="connsiteY37" fmla="*/ 53265 h 1500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29810" h="1500326">
                <a:moveTo>
                  <a:pt x="35510" y="44389"/>
                </a:moveTo>
                <a:lnTo>
                  <a:pt x="0" y="1482571"/>
                </a:lnTo>
                <a:lnTo>
                  <a:pt x="1020932" y="1500326"/>
                </a:lnTo>
                <a:cubicBezTo>
                  <a:pt x="1023891" y="1083076"/>
                  <a:pt x="1026851" y="665825"/>
                  <a:pt x="1029810" y="248575"/>
                </a:cubicBezTo>
                <a:lnTo>
                  <a:pt x="994299" y="35511"/>
                </a:lnTo>
                <a:lnTo>
                  <a:pt x="923278" y="35511"/>
                </a:lnTo>
                <a:lnTo>
                  <a:pt x="932156" y="186431"/>
                </a:lnTo>
                <a:lnTo>
                  <a:pt x="914400" y="230819"/>
                </a:lnTo>
                <a:lnTo>
                  <a:pt x="816746" y="230819"/>
                </a:lnTo>
                <a:lnTo>
                  <a:pt x="790113" y="168676"/>
                </a:lnTo>
                <a:lnTo>
                  <a:pt x="781235" y="71021"/>
                </a:lnTo>
                <a:lnTo>
                  <a:pt x="727969" y="0"/>
                </a:lnTo>
                <a:lnTo>
                  <a:pt x="701336" y="44388"/>
                </a:lnTo>
                <a:lnTo>
                  <a:pt x="701336" y="133165"/>
                </a:lnTo>
                <a:lnTo>
                  <a:pt x="692459" y="195309"/>
                </a:lnTo>
                <a:lnTo>
                  <a:pt x="630315" y="213064"/>
                </a:lnTo>
                <a:lnTo>
                  <a:pt x="603682" y="186431"/>
                </a:lnTo>
                <a:lnTo>
                  <a:pt x="577049" y="115410"/>
                </a:lnTo>
                <a:lnTo>
                  <a:pt x="568171" y="44388"/>
                </a:lnTo>
                <a:lnTo>
                  <a:pt x="523783" y="8878"/>
                </a:lnTo>
                <a:lnTo>
                  <a:pt x="523783" y="8878"/>
                </a:lnTo>
                <a:lnTo>
                  <a:pt x="443884" y="124287"/>
                </a:lnTo>
                <a:lnTo>
                  <a:pt x="443884" y="124287"/>
                </a:lnTo>
                <a:lnTo>
                  <a:pt x="479395" y="195309"/>
                </a:lnTo>
                <a:lnTo>
                  <a:pt x="399496" y="195309"/>
                </a:lnTo>
                <a:lnTo>
                  <a:pt x="319596" y="195309"/>
                </a:lnTo>
                <a:lnTo>
                  <a:pt x="310719" y="124287"/>
                </a:lnTo>
                <a:lnTo>
                  <a:pt x="301841" y="71021"/>
                </a:lnTo>
                <a:lnTo>
                  <a:pt x="301841" y="17755"/>
                </a:lnTo>
                <a:lnTo>
                  <a:pt x="275208" y="0"/>
                </a:lnTo>
                <a:lnTo>
                  <a:pt x="239697" y="0"/>
                </a:lnTo>
                <a:lnTo>
                  <a:pt x="221942" y="88777"/>
                </a:lnTo>
                <a:lnTo>
                  <a:pt x="213064" y="150920"/>
                </a:lnTo>
                <a:lnTo>
                  <a:pt x="221942" y="195309"/>
                </a:lnTo>
                <a:lnTo>
                  <a:pt x="221942" y="195309"/>
                </a:lnTo>
                <a:lnTo>
                  <a:pt x="133165" y="221942"/>
                </a:lnTo>
                <a:lnTo>
                  <a:pt x="79899" y="17756"/>
                </a:lnTo>
                <a:cubicBezTo>
                  <a:pt x="73981" y="-16275"/>
                  <a:pt x="22934" y="53265"/>
                  <a:pt x="26633" y="5326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7259627" y="3338290"/>
            <a:ext cx="540873" cy="609600"/>
          </a:xfrm>
          <a:prstGeom prst="ellipse">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6289797" y="3338290"/>
            <a:ext cx="540873" cy="609600"/>
          </a:xfrm>
          <a:prstGeom prst="ellipse">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8365692" y="3338290"/>
            <a:ext cx="540873" cy="609600"/>
          </a:xfrm>
          <a:prstGeom prst="ellipse">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Picture 5" descr="http://upload.wikimedia.org/wikipedia/commons/4/4a/Hematopoiesis_simple.png"/>
          <p:cNvPicPr>
            <a:picLocks noChangeAspect="1" noChangeArrowheads="1"/>
          </p:cNvPicPr>
          <p:nvPr/>
        </p:nvPicPr>
        <p:blipFill rotWithShape="1">
          <a:blip r:embed="rId5">
            <a:extLst>
              <a:ext uri="{28A0092B-C50C-407E-A947-70E740481C1C}">
                <a14:useLocalDpi xmlns:a14="http://schemas.microsoft.com/office/drawing/2010/main" val="0"/>
              </a:ext>
            </a:extLst>
          </a:blip>
          <a:srcRect l="75157" t="56233" r="18733" b="37864"/>
          <a:stretch/>
        </p:blipFill>
        <p:spPr bwMode="auto">
          <a:xfrm>
            <a:off x="7391400" y="5139523"/>
            <a:ext cx="1047565" cy="674703"/>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5" descr="http://upload.wikimedia.org/wikipedia/commons/4/4a/Hematopoiesis_simple.png"/>
          <p:cNvPicPr>
            <a:picLocks noChangeAspect="1" noChangeArrowheads="1"/>
          </p:cNvPicPr>
          <p:nvPr/>
        </p:nvPicPr>
        <p:blipFill rotWithShape="1">
          <a:blip r:embed="rId5">
            <a:extLst>
              <a:ext uri="{28A0092B-C50C-407E-A947-70E740481C1C}">
                <a14:useLocalDpi xmlns:a14="http://schemas.microsoft.com/office/drawing/2010/main" val="0"/>
              </a:ext>
            </a:extLst>
          </a:blip>
          <a:srcRect l="75157" t="56233" r="18733" b="37864"/>
          <a:stretch/>
        </p:blipFill>
        <p:spPr bwMode="auto">
          <a:xfrm>
            <a:off x="6752935" y="4430091"/>
            <a:ext cx="1047565" cy="674703"/>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5" descr="http://upload.wikimedia.org/wikipedia/commons/4/4a/Hematopoiesis_simple.png"/>
          <p:cNvPicPr>
            <a:picLocks noChangeAspect="1" noChangeArrowheads="1"/>
          </p:cNvPicPr>
          <p:nvPr/>
        </p:nvPicPr>
        <p:blipFill rotWithShape="1">
          <a:blip r:embed="rId5">
            <a:extLst>
              <a:ext uri="{28A0092B-C50C-407E-A947-70E740481C1C}">
                <a14:useLocalDpi xmlns:a14="http://schemas.microsoft.com/office/drawing/2010/main" val="0"/>
              </a:ext>
            </a:extLst>
          </a:blip>
          <a:srcRect l="75157" t="56233" r="18733" b="37864"/>
          <a:stretch/>
        </p:blipFill>
        <p:spPr bwMode="auto">
          <a:xfrm>
            <a:off x="7800500" y="4264226"/>
            <a:ext cx="1047565" cy="674703"/>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5" descr="http://upload.wikimedia.org/wikipedia/commons/4/4a/Hematopoiesis_simple.png"/>
          <p:cNvPicPr>
            <a:picLocks noChangeAspect="1" noChangeArrowheads="1"/>
          </p:cNvPicPr>
          <p:nvPr/>
        </p:nvPicPr>
        <p:blipFill rotWithShape="1">
          <a:blip r:embed="rId5">
            <a:extLst>
              <a:ext uri="{28A0092B-C50C-407E-A947-70E740481C1C}">
                <a14:useLocalDpi xmlns:a14="http://schemas.microsoft.com/office/drawing/2010/main" val="0"/>
              </a:ext>
            </a:extLst>
          </a:blip>
          <a:srcRect l="75157" t="56233" r="18733" b="37864"/>
          <a:stretch/>
        </p:blipFill>
        <p:spPr bwMode="auto">
          <a:xfrm>
            <a:off x="6090437" y="5093185"/>
            <a:ext cx="1047565" cy="674703"/>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5" descr="http://upload.wikimedia.org/wikipedia/commons/4/4a/Hematopoiesis_simple.png"/>
          <p:cNvPicPr>
            <a:picLocks noChangeAspect="1" noChangeArrowheads="1"/>
          </p:cNvPicPr>
          <p:nvPr/>
        </p:nvPicPr>
        <p:blipFill rotWithShape="1">
          <a:blip r:embed="rId5">
            <a:extLst>
              <a:ext uri="{28A0092B-C50C-407E-A947-70E740481C1C}">
                <a14:useLocalDpi xmlns:a14="http://schemas.microsoft.com/office/drawing/2010/main" val="0"/>
              </a:ext>
            </a:extLst>
          </a:blip>
          <a:srcRect l="75157" t="56233" r="18733" b="37864"/>
          <a:stretch/>
        </p:blipFill>
        <p:spPr bwMode="auto">
          <a:xfrm>
            <a:off x="5766014" y="4159322"/>
            <a:ext cx="1047565" cy="674703"/>
          </a:xfrm>
          <a:prstGeom prst="rect">
            <a:avLst/>
          </a:prstGeom>
          <a:noFill/>
          <a:extLst>
            <a:ext uri="{909E8E84-426E-40DD-AFC4-6F175D3DCCD1}">
              <a14:hiddenFill xmlns:a14="http://schemas.microsoft.com/office/drawing/2010/main">
                <a:solidFill>
                  <a:srgbClr val="FFFFFF"/>
                </a:solidFill>
              </a14:hiddenFill>
            </a:ext>
          </a:extLst>
        </p:spPr>
      </p:pic>
      <p:sp>
        <p:nvSpPr>
          <p:cNvPr id="58" name="TextBox 57"/>
          <p:cNvSpPr txBox="1"/>
          <p:nvPr/>
        </p:nvSpPr>
        <p:spPr>
          <a:xfrm>
            <a:off x="5658865" y="6324600"/>
            <a:ext cx="3492169" cy="461665"/>
          </a:xfrm>
          <a:prstGeom prst="rect">
            <a:avLst/>
          </a:prstGeom>
          <a:noFill/>
        </p:spPr>
        <p:txBody>
          <a:bodyPr wrap="square" rtlCol="0">
            <a:spAutoFit/>
          </a:bodyPr>
          <a:lstStyle/>
          <a:p>
            <a:pPr algn="ctr"/>
            <a:r>
              <a:rPr lang="en-US" sz="2400" b="1" dirty="0" smtClean="0"/>
              <a:t>T cell response</a:t>
            </a:r>
            <a:endParaRPr lang="en-US" sz="2400" b="1" dirty="0"/>
          </a:p>
        </p:txBody>
      </p:sp>
      <p:pic>
        <p:nvPicPr>
          <p:cNvPr id="59"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30670" y="4240618"/>
            <a:ext cx="166931" cy="152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50001" y="3985915"/>
            <a:ext cx="166931" cy="152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09204" y="4053402"/>
            <a:ext cx="166931" cy="152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52935" y="4748828"/>
            <a:ext cx="166931" cy="152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56191" y="5400604"/>
            <a:ext cx="166931" cy="152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49979" y="4216234"/>
            <a:ext cx="166931" cy="152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48065" y="4197801"/>
            <a:ext cx="166931" cy="152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22607" y="3998450"/>
            <a:ext cx="166931" cy="152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7"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93043" y="4026365"/>
            <a:ext cx="166931" cy="152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8"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49479" y="4615218"/>
            <a:ext cx="166931" cy="152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9"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85211" y="5691776"/>
            <a:ext cx="166931" cy="152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09310" y="5846515"/>
            <a:ext cx="166931" cy="152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28535" y="4809678"/>
            <a:ext cx="166931" cy="152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2"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97411" y="5476716"/>
            <a:ext cx="166931" cy="152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3"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38965" y="5063411"/>
            <a:ext cx="166931" cy="152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4"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59124" y="5773041"/>
            <a:ext cx="166931" cy="152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5"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23099" y="4733566"/>
            <a:ext cx="166931" cy="152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16910" y="5890338"/>
            <a:ext cx="166931" cy="152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7"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60147" y="5814226"/>
            <a:ext cx="166931" cy="152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8"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90993" y="4986249"/>
            <a:ext cx="166931" cy="152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91992" y="4197801"/>
            <a:ext cx="166931" cy="152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83413" y="4233862"/>
            <a:ext cx="166931" cy="152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64104" y="4938929"/>
            <a:ext cx="166931" cy="152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2" name="Straight Arrow Connector 81"/>
          <p:cNvCxnSpPr/>
          <p:nvPr/>
        </p:nvCxnSpPr>
        <p:spPr>
          <a:xfrm>
            <a:off x="4766878" y="3048000"/>
            <a:ext cx="1041648"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a:off x="4896614" y="3342405"/>
            <a:ext cx="1041648"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a:off x="4974762" y="3690424"/>
            <a:ext cx="1041648"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3599245" y="5171901"/>
            <a:ext cx="3492169" cy="400110"/>
          </a:xfrm>
          <a:prstGeom prst="rect">
            <a:avLst/>
          </a:prstGeom>
          <a:noFill/>
        </p:spPr>
        <p:txBody>
          <a:bodyPr wrap="square" rtlCol="0">
            <a:spAutoFit/>
          </a:bodyPr>
          <a:lstStyle/>
          <a:p>
            <a:pPr algn="ctr"/>
            <a:r>
              <a:rPr lang="en-US" sz="2000" b="1" dirty="0" smtClean="0"/>
              <a:t>cytokines</a:t>
            </a:r>
            <a:endParaRPr lang="en-US" sz="2000" b="1" dirty="0"/>
          </a:p>
        </p:txBody>
      </p:sp>
    </p:spTree>
    <p:extLst>
      <p:ext uri="{BB962C8B-B14F-4D97-AF65-F5344CB8AC3E}">
        <p14:creationId xmlns:p14="http://schemas.microsoft.com/office/powerpoint/2010/main" val="19401272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5470"/>
            <a:ext cx="9067800" cy="1143000"/>
          </a:xfrm>
        </p:spPr>
        <p:txBody>
          <a:bodyPr>
            <a:noAutofit/>
          </a:bodyPr>
          <a:lstStyle/>
          <a:p>
            <a:r>
              <a:rPr lang="en-US" sz="3600" dirty="0" smtClean="0"/>
              <a:t>Blimp1 is a negative feedback regulator that terminates inflammation</a:t>
            </a:r>
            <a:endParaRPr lang="en-US" sz="3600" dirty="0"/>
          </a:p>
        </p:txBody>
      </p:sp>
      <p:sp>
        <p:nvSpPr>
          <p:cNvPr id="4" name="Oval 3"/>
          <p:cNvSpPr/>
          <p:nvPr/>
        </p:nvSpPr>
        <p:spPr>
          <a:xfrm>
            <a:off x="4037859" y="4241110"/>
            <a:ext cx="1447800" cy="533400"/>
          </a:xfrm>
          <a:prstGeom prst="ellipse">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Blimp1</a:t>
            </a:r>
            <a:endParaRPr lang="en-US" sz="2000" b="1" dirty="0">
              <a:solidFill>
                <a:schemeClr val="tx1"/>
              </a:solidFill>
            </a:endParaRPr>
          </a:p>
        </p:txBody>
      </p:sp>
      <p:grpSp>
        <p:nvGrpSpPr>
          <p:cNvPr id="5" name="Group 4"/>
          <p:cNvGrpSpPr/>
          <p:nvPr/>
        </p:nvGrpSpPr>
        <p:grpSpPr>
          <a:xfrm>
            <a:off x="4152528" y="2482689"/>
            <a:ext cx="1143369" cy="619958"/>
            <a:chOff x="4431233" y="4180697"/>
            <a:chExt cx="1143369" cy="619958"/>
          </a:xfrm>
        </p:grpSpPr>
        <p:sp>
          <p:nvSpPr>
            <p:cNvPr id="6" name="Oval 5"/>
            <p:cNvSpPr/>
            <p:nvPr/>
          </p:nvSpPr>
          <p:spPr>
            <a:xfrm>
              <a:off x="4431233" y="4191055"/>
              <a:ext cx="685800" cy="609600"/>
            </a:xfrm>
            <a:prstGeom prst="ellipse">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4888802" y="4180697"/>
              <a:ext cx="685800" cy="619957"/>
            </a:xfrm>
            <a:prstGeom prst="ellipse">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12116" y="4311189"/>
              <a:ext cx="737702" cy="400110"/>
            </a:xfrm>
            <a:prstGeom prst="rect">
              <a:avLst/>
            </a:prstGeom>
            <a:noFill/>
          </p:spPr>
          <p:txBody>
            <a:bodyPr wrap="none" rtlCol="0">
              <a:spAutoFit/>
            </a:bodyPr>
            <a:lstStyle/>
            <a:p>
              <a:r>
                <a:rPr lang="en-US" sz="2000" b="1" dirty="0" smtClean="0">
                  <a:solidFill>
                    <a:schemeClr val="bg1"/>
                  </a:solidFill>
                </a:rPr>
                <a:t>NF</a:t>
              </a:r>
              <a:r>
                <a:rPr lang="el-GR" sz="2000" b="1" dirty="0" smtClean="0">
                  <a:solidFill>
                    <a:schemeClr val="bg1"/>
                  </a:solidFill>
                </a:rPr>
                <a:t>κ</a:t>
              </a:r>
              <a:r>
                <a:rPr lang="en-US" sz="2000" b="1" dirty="0" smtClean="0">
                  <a:solidFill>
                    <a:schemeClr val="bg1"/>
                  </a:solidFill>
                </a:rPr>
                <a:t>B</a:t>
              </a:r>
              <a:endParaRPr lang="en-US" sz="2000" b="1" dirty="0">
                <a:solidFill>
                  <a:schemeClr val="bg1"/>
                </a:solidFill>
              </a:endParaRPr>
            </a:p>
          </p:txBody>
        </p:sp>
      </p:grpSp>
      <p:sp>
        <p:nvSpPr>
          <p:cNvPr id="9" name="TextBox 8"/>
          <p:cNvSpPr txBox="1"/>
          <p:nvPr/>
        </p:nvSpPr>
        <p:spPr>
          <a:xfrm>
            <a:off x="3300485" y="5534561"/>
            <a:ext cx="1194943" cy="707886"/>
          </a:xfrm>
          <a:prstGeom prst="rect">
            <a:avLst/>
          </a:prstGeom>
          <a:noFill/>
        </p:spPr>
        <p:txBody>
          <a:bodyPr wrap="none" rtlCol="0">
            <a:spAutoFit/>
          </a:bodyPr>
          <a:lstStyle/>
          <a:p>
            <a:pPr algn="ctr"/>
            <a:r>
              <a:rPr lang="en-US" sz="2000" b="1" dirty="0" smtClean="0"/>
              <a:t>reduced</a:t>
            </a:r>
          </a:p>
          <a:p>
            <a:pPr algn="ctr"/>
            <a:r>
              <a:rPr lang="en-US" sz="2000" b="1" dirty="0" smtClean="0"/>
              <a:t>cytokines</a:t>
            </a:r>
            <a:endParaRPr lang="en-US" b="1" dirty="0"/>
          </a:p>
        </p:txBody>
      </p:sp>
      <p:sp>
        <p:nvSpPr>
          <p:cNvPr id="10" name="TextBox 9"/>
          <p:cNvSpPr txBox="1"/>
          <p:nvPr/>
        </p:nvSpPr>
        <p:spPr>
          <a:xfrm>
            <a:off x="3891238" y="1421710"/>
            <a:ext cx="1622047" cy="400110"/>
          </a:xfrm>
          <a:prstGeom prst="rect">
            <a:avLst/>
          </a:prstGeom>
          <a:noFill/>
        </p:spPr>
        <p:txBody>
          <a:bodyPr wrap="none" rtlCol="0">
            <a:spAutoFit/>
          </a:bodyPr>
          <a:lstStyle/>
          <a:p>
            <a:r>
              <a:rPr lang="en-US" sz="2000" b="1" dirty="0" smtClean="0"/>
              <a:t>inflammation</a:t>
            </a:r>
            <a:endParaRPr lang="en-US" b="1" dirty="0"/>
          </a:p>
        </p:txBody>
      </p:sp>
      <p:sp>
        <p:nvSpPr>
          <p:cNvPr id="11" name="TextBox 10"/>
          <p:cNvSpPr txBox="1"/>
          <p:nvPr/>
        </p:nvSpPr>
        <p:spPr>
          <a:xfrm>
            <a:off x="5186638" y="5534561"/>
            <a:ext cx="1447800" cy="1323439"/>
          </a:xfrm>
          <a:prstGeom prst="rect">
            <a:avLst/>
          </a:prstGeom>
          <a:noFill/>
        </p:spPr>
        <p:txBody>
          <a:bodyPr wrap="square" rtlCol="0">
            <a:spAutoFit/>
          </a:bodyPr>
          <a:lstStyle/>
          <a:p>
            <a:pPr algn="ctr"/>
            <a:r>
              <a:rPr lang="en-US" sz="2000" b="1" dirty="0" smtClean="0"/>
              <a:t>reduced</a:t>
            </a:r>
          </a:p>
          <a:p>
            <a:pPr algn="ctr"/>
            <a:r>
              <a:rPr lang="en-US" sz="2000" b="1" dirty="0" smtClean="0"/>
              <a:t>activated immune cell number</a:t>
            </a:r>
            <a:endParaRPr lang="en-US" b="1" dirty="0"/>
          </a:p>
        </p:txBody>
      </p:sp>
      <p:cxnSp>
        <p:nvCxnSpPr>
          <p:cNvPr id="12" name="Straight Arrow Connector 11"/>
          <p:cNvCxnSpPr/>
          <p:nvPr/>
        </p:nvCxnSpPr>
        <p:spPr>
          <a:xfrm flipV="1">
            <a:off x="4761759" y="3250510"/>
            <a:ext cx="0" cy="691349"/>
          </a:xfrm>
          <a:prstGeom prst="straightConnector1">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5186638" y="4926911"/>
            <a:ext cx="533400" cy="607650"/>
          </a:xfrm>
          <a:prstGeom prst="straightConnector1">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9" idx="0"/>
          </p:cNvCxnSpPr>
          <p:nvPr/>
        </p:nvCxnSpPr>
        <p:spPr>
          <a:xfrm flipV="1">
            <a:off x="3897957" y="4926911"/>
            <a:ext cx="435454" cy="607650"/>
          </a:xfrm>
          <a:prstGeom prst="straightConnector1">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4495606" y="1821820"/>
            <a:ext cx="0" cy="631364"/>
          </a:xfrm>
          <a:prstGeom prst="straightConnector1">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Freeform 15"/>
          <p:cNvSpPr/>
          <p:nvPr/>
        </p:nvSpPr>
        <p:spPr>
          <a:xfrm>
            <a:off x="5509023" y="1333738"/>
            <a:ext cx="886849" cy="4150018"/>
          </a:xfrm>
          <a:custGeom>
            <a:avLst/>
            <a:gdLst>
              <a:gd name="connsiteX0" fmla="*/ 464233 w 886849"/>
              <a:gd name="connsiteY0" fmla="*/ 4150018 h 4150018"/>
              <a:gd name="connsiteX1" fmla="*/ 872197 w 886849"/>
              <a:gd name="connsiteY1" fmla="*/ 478350 h 4150018"/>
              <a:gd name="connsiteX2" fmla="*/ 0 w 886849"/>
              <a:gd name="connsiteY2" fmla="*/ 154794 h 4150018"/>
            </a:gdLst>
            <a:ahLst/>
            <a:cxnLst>
              <a:cxn ang="0">
                <a:pos x="connsiteX0" y="connsiteY0"/>
              </a:cxn>
              <a:cxn ang="0">
                <a:pos x="connsiteX1" y="connsiteY1"/>
              </a:cxn>
              <a:cxn ang="0">
                <a:pos x="connsiteX2" y="connsiteY2"/>
              </a:cxn>
            </a:cxnLst>
            <a:rect l="l" t="t" r="r" b="b"/>
            <a:pathLst>
              <a:path w="886849" h="4150018">
                <a:moveTo>
                  <a:pt x="464233" y="4150018"/>
                </a:moveTo>
                <a:cubicBezTo>
                  <a:pt x="706901" y="2647119"/>
                  <a:pt x="949569" y="1144221"/>
                  <a:pt x="872197" y="478350"/>
                </a:cubicBezTo>
                <a:cubicBezTo>
                  <a:pt x="794825" y="-187521"/>
                  <a:pt x="397412" y="-16364"/>
                  <a:pt x="0" y="154794"/>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p:cNvSpPr/>
          <p:nvPr/>
        </p:nvSpPr>
        <p:spPr>
          <a:xfrm>
            <a:off x="3333362" y="2727105"/>
            <a:ext cx="614147" cy="2798854"/>
          </a:xfrm>
          <a:custGeom>
            <a:avLst/>
            <a:gdLst>
              <a:gd name="connsiteX0" fmla="*/ 304658 w 614147"/>
              <a:gd name="connsiteY0" fmla="*/ 2798854 h 2798854"/>
              <a:gd name="connsiteX1" fmla="*/ 9236 w 614147"/>
              <a:gd name="connsiteY1" fmla="*/ 421414 h 2798854"/>
              <a:gd name="connsiteX2" fmla="*/ 614147 w 614147"/>
              <a:gd name="connsiteY2" fmla="*/ 13451 h 2798854"/>
            </a:gdLst>
            <a:ahLst/>
            <a:cxnLst>
              <a:cxn ang="0">
                <a:pos x="connsiteX0" y="connsiteY0"/>
              </a:cxn>
              <a:cxn ang="0">
                <a:pos x="connsiteX1" y="connsiteY1"/>
              </a:cxn>
              <a:cxn ang="0">
                <a:pos x="connsiteX2" y="connsiteY2"/>
              </a:cxn>
            </a:cxnLst>
            <a:rect l="l" t="t" r="r" b="b"/>
            <a:pathLst>
              <a:path w="614147" h="2798854">
                <a:moveTo>
                  <a:pt x="304658" y="2798854"/>
                </a:moveTo>
                <a:cubicBezTo>
                  <a:pt x="131156" y="1842251"/>
                  <a:pt x="-42345" y="885648"/>
                  <a:pt x="9236" y="421414"/>
                </a:cubicBezTo>
                <a:cubicBezTo>
                  <a:pt x="60817" y="-42820"/>
                  <a:pt x="337482" y="-14685"/>
                  <a:pt x="614147" y="13451"/>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p:cNvSpPr/>
          <p:nvPr/>
        </p:nvSpPr>
        <p:spPr>
          <a:xfrm>
            <a:off x="2971800" y="1273092"/>
            <a:ext cx="891303" cy="4224732"/>
          </a:xfrm>
          <a:custGeom>
            <a:avLst/>
            <a:gdLst>
              <a:gd name="connsiteX0" fmla="*/ 595881 w 891303"/>
              <a:gd name="connsiteY0" fmla="*/ 4224732 h 4224732"/>
              <a:gd name="connsiteX1" fmla="*/ 5038 w 891303"/>
              <a:gd name="connsiteY1" fmla="*/ 440523 h 4224732"/>
              <a:gd name="connsiteX2" fmla="*/ 891303 w 891303"/>
              <a:gd name="connsiteY2" fmla="*/ 229507 h 4224732"/>
            </a:gdLst>
            <a:ahLst/>
            <a:cxnLst>
              <a:cxn ang="0">
                <a:pos x="connsiteX0" y="connsiteY0"/>
              </a:cxn>
              <a:cxn ang="0">
                <a:pos x="connsiteX1" y="connsiteY1"/>
              </a:cxn>
              <a:cxn ang="0">
                <a:pos x="connsiteX2" y="connsiteY2"/>
              </a:cxn>
            </a:cxnLst>
            <a:rect l="l" t="t" r="r" b="b"/>
            <a:pathLst>
              <a:path w="891303" h="4224732">
                <a:moveTo>
                  <a:pt x="595881" y="4224732"/>
                </a:moveTo>
                <a:cubicBezTo>
                  <a:pt x="275841" y="2665563"/>
                  <a:pt x="-44199" y="1106394"/>
                  <a:pt x="5038" y="440523"/>
                </a:cubicBezTo>
                <a:cubicBezTo>
                  <a:pt x="54275" y="-225348"/>
                  <a:pt x="472789" y="2079"/>
                  <a:pt x="891303" y="229507"/>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p:nvPr/>
        </p:nvCxnSpPr>
        <p:spPr>
          <a:xfrm flipH="1">
            <a:off x="3947509" y="2564710"/>
            <a:ext cx="29894" cy="42102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3640435" y="1345510"/>
            <a:ext cx="365103" cy="338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flipV="1">
            <a:off x="5415238" y="1333738"/>
            <a:ext cx="174248" cy="28802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952997" y="1821820"/>
            <a:ext cx="0" cy="600366"/>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94226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1143000"/>
          </a:xfrm>
        </p:spPr>
        <p:txBody>
          <a:bodyPr>
            <a:normAutofit/>
          </a:bodyPr>
          <a:lstStyle/>
          <a:p>
            <a:r>
              <a:rPr lang="en-US" dirty="0" smtClean="0"/>
              <a:t>Working hypothesis</a:t>
            </a: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600200"/>
            <a:ext cx="6345315" cy="4625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900567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t>Specific aims</a:t>
            </a:r>
            <a:endParaRPr lang="en-US" dirty="0"/>
          </a:p>
        </p:txBody>
      </p:sp>
      <p:sp>
        <p:nvSpPr>
          <p:cNvPr id="3" name="Content Placeholder 2"/>
          <p:cNvSpPr>
            <a:spLocks noGrp="1"/>
          </p:cNvSpPr>
          <p:nvPr>
            <p:ph idx="1"/>
          </p:nvPr>
        </p:nvSpPr>
        <p:spPr>
          <a:xfrm>
            <a:off x="457200" y="1066800"/>
            <a:ext cx="8229600" cy="5059363"/>
          </a:xfrm>
        </p:spPr>
        <p:txBody>
          <a:bodyPr>
            <a:normAutofit lnSpcReduction="10000"/>
          </a:bodyPr>
          <a:lstStyle/>
          <a:p>
            <a:r>
              <a:rPr lang="en-US" dirty="0" smtClean="0"/>
              <a:t>Aim 1: To determine whether IR activates Blimp1 in breast and/or immune cells in an NF</a:t>
            </a:r>
            <a:r>
              <a:rPr lang="el-GR" dirty="0" smtClean="0"/>
              <a:t>κ</a:t>
            </a:r>
            <a:r>
              <a:rPr lang="en-US" dirty="0" smtClean="0"/>
              <a:t>B-dependent manner.</a:t>
            </a:r>
            <a:br>
              <a:rPr lang="en-US" dirty="0" smtClean="0"/>
            </a:br>
            <a:endParaRPr lang="en-US" dirty="0" smtClean="0"/>
          </a:p>
          <a:p>
            <a:r>
              <a:rPr lang="en-US" dirty="0" smtClean="0"/>
              <a:t>Aim 2: To determine the cellular and molecular consequences of IR-mediated Blimp1 activation.</a:t>
            </a:r>
            <a:br>
              <a:rPr lang="en-US" dirty="0" smtClean="0"/>
            </a:br>
            <a:endParaRPr lang="en-US" dirty="0" smtClean="0"/>
          </a:p>
          <a:p>
            <a:r>
              <a:rPr lang="en-US" dirty="0" smtClean="0"/>
              <a:t>Aim 3: To determine whether Blimp1 protects against radiogenic cancers </a:t>
            </a:r>
            <a:r>
              <a:rPr lang="en-US" i="1" dirty="0" smtClean="0"/>
              <a:t>in vivo</a:t>
            </a:r>
            <a:r>
              <a:rPr lang="en-US" dirty="0" smtClean="0"/>
              <a:t> in mice.</a:t>
            </a:r>
            <a:endParaRPr lang="en-US" dirty="0"/>
          </a:p>
        </p:txBody>
      </p:sp>
    </p:spTree>
    <p:extLst>
      <p:ext uri="{BB962C8B-B14F-4D97-AF65-F5344CB8AC3E}">
        <p14:creationId xmlns:p14="http://schemas.microsoft.com/office/powerpoint/2010/main" val="41774056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fontScale="90000"/>
          </a:bodyPr>
          <a:lstStyle/>
          <a:p>
            <a:r>
              <a:rPr lang="en-US" dirty="0" smtClean="0"/>
              <a:t>Aim 1: To determine whether IR activates Blimp1 in breast and/or immune cells in an NF</a:t>
            </a:r>
            <a:r>
              <a:rPr lang="el-GR" dirty="0" smtClean="0"/>
              <a:t>κ</a:t>
            </a:r>
            <a:r>
              <a:rPr lang="en-US" dirty="0" smtClean="0"/>
              <a:t>B-dependent manner</a:t>
            </a:r>
            <a:endParaRPr lang="en-US" dirty="0"/>
          </a:p>
        </p:txBody>
      </p:sp>
      <p:sp>
        <p:nvSpPr>
          <p:cNvPr id="3" name="Content Placeholder 2"/>
          <p:cNvSpPr>
            <a:spLocks noGrp="1"/>
          </p:cNvSpPr>
          <p:nvPr>
            <p:ph idx="1"/>
          </p:nvPr>
        </p:nvSpPr>
        <p:spPr>
          <a:xfrm>
            <a:off x="457200" y="2286000"/>
            <a:ext cx="8229600" cy="4038600"/>
          </a:xfrm>
        </p:spPr>
        <p:txBody>
          <a:bodyPr>
            <a:normAutofit/>
          </a:bodyPr>
          <a:lstStyle/>
          <a:p>
            <a:r>
              <a:rPr lang="en-US" dirty="0" smtClean="0"/>
              <a:t>1a: Determine whether IR activates Blimp1 in breast epithelial cells, T cells, and </a:t>
            </a:r>
            <a:r>
              <a:rPr lang="en-US" dirty="0" smtClean="0"/>
              <a:t>monocytes</a:t>
            </a:r>
            <a:r>
              <a:rPr lang="en-US" dirty="0" smtClean="0"/>
              <a:t/>
            </a:r>
            <a:br>
              <a:rPr lang="en-US" dirty="0" smtClean="0"/>
            </a:br>
            <a:endParaRPr lang="en-US" dirty="0" smtClean="0"/>
          </a:p>
          <a:p>
            <a:r>
              <a:rPr lang="en-US" dirty="0" smtClean="0"/>
              <a:t>1b: Determine whether NF</a:t>
            </a:r>
            <a:r>
              <a:rPr lang="el-GR" dirty="0" smtClean="0"/>
              <a:t>κ</a:t>
            </a:r>
            <a:r>
              <a:rPr lang="en-US" dirty="0" smtClean="0"/>
              <a:t>B mediates Blimp1 induction by </a:t>
            </a:r>
            <a:r>
              <a:rPr lang="en-US" dirty="0" smtClean="0"/>
              <a:t>IR</a:t>
            </a:r>
            <a:endParaRPr lang="en-US" dirty="0" smtClean="0"/>
          </a:p>
        </p:txBody>
      </p:sp>
    </p:spTree>
    <p:extLst>
      <p:ext uri="{BB962C8B-B14F-4D97-AF65-F5344CB8AC3E}">
        <p14:creationId xmlns:p14="http://schemas.microsoft.com/office/powerpoint/2010/main" val="9007902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Aim 1 rationale</a:t>
            </a:r>
            <a:endParaRPr lang="en-US" dirty="0"/>
          </a:p>
        </p:txBody>
      </p:sp>
      <p:sp>
        <p:nvSpPr>
          <p:cNvPr id="19" name="TextBox 18"/>
          <p:cNvSpPr txBox="1"/>
          <p:nvPr/>
        </p:nvSpPr>
        <p:spPr>
          <a:xfrm>
            <a:off x="366309" y="4628744"/>
            <a:ext cx="649537" cy="523220"/>
          </a:xfrm>
          <a:prstGeom prst="rect">
            <a:avLst/>
          </a:prstGeom>
          <a:noFill/>
          <a:ln w="38100">
            <a:solidFill>
              <a:schemeClr val="accent2"/>
            </a:solidFill>
          </a:ln>
        </p:spPr>
        <p:txBody>
          <a:bodyPr wrap="none" rtlCol="0">
            <a:spAutoFit/>
          </a:bodyPr>
          <a:lstStyle/>
          <a:p>
            <a:r>
              <a:rPr lang="en-US" sz="2800" b="1" dirty="0" smtClean="0"/>
              <a:t>IR?</a:t>
            </a:r>
            <a:endParaRPr lang="en-US" sz="2800" b="1" dirty="0"/>
          </a:p>
        </p:txBody>
      </p:sp>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 y="1501822"/>
            <a:ext cx="527050" cy="76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833" y="3151309"/>
            <a:ext cx="3878767" cy="3478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Picture 5" descr="http://upload.wikimedia.org/wikipedia/commons/4/4a/Hematopoiesis_simple.png"/>
          <p:cNvPicPr>
            <a:picLocks noChangeAspect="1" noChangeArrowheads="1"/>
          </p:cNvPicPr>
          <p:nvPr/>
        </p:nvPicPr>
        <p:blipFill rotWithShape="1">
          <a:blip r:embed="rId4">
            <a:extLst>
              <a:ext uri="{28A0092B-C50C-407E-A947-70E740481C1C}">
                <a14:useLocalDpi xmlns:a14="http://schemas.microsoft.com/office/drawing/2010/main" val="0"/>
              </a:ext>
            </a:extLst>
          </a:blip>
          <a:srcRect l="75157" t="56233" r="18733" b="37864"/>
          <a:stretch/>
        </p:blipFill>
        <p:spPr bwMode="auto">
          <a:xfrm>
            <a:off x="3245605" y="2210426"/>
            <a:ext cx="810944" cy="522303"/>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7" descr="http://upload.wikimedia.org/wikipedia/commons/4/4a/Hematopoiesis_simple.png"/>
          <p:cNvPicPr>
            <a:picLocks noChangeAspect="1" noChangeArrowheads="1"/>
          </p:cNvPicPr>
          <p:nvPr/>
        </p:nvPicPr>
        <p:blipFill rotWithShape="1">
          <a:blip r:embed="rId4">
            <a:extLst>
              <a:ext uri="{28A0092B-C50C-407E-A947-70E740481C1C}">
                <a14:useLocalDpi xmlns:a14="http://schemas.microsoft.com/office/drawing/2010/main" val="0"/>
              </a:ext>
            </a:extLst>
          </a:blip>
          <a:srcRect l="50000" t="66952" r="44364" b="26136"/>
          <a:stretch/>
        </p:blipFill>
        <p:spPr bwMode="auto">
          <a:xfrm>
            <a:off x="3276600" y="956006"/>
            <a:ext cx="779949" cy="637712"/>
          </a:xfrm>
          <a:prstGeom prst="rect">
            <a:avLst/>
          </a:prstGeom>
          <a:noFill/>
          <a:extLst>
            <a:ext uri="{909E8E84-426E-40DD-AFC4-6F175D3DCCD1}">
              <a14:hiddenFill xmlns:a14="http://schemas.microsoft.com/office/drawing/2010/main">
                <a:solidFill>
                  <a:srgbClr val="FFFFFF"/>
                </a:solidFill>
              </a14:hiddenFill>
            </a:ext>
          </a:extLst>
        </p:spPr>
      </p:pic>
      <p:sp>
        <p:nvSpPr>
          <p:cNvPr id="24" name="Oval 23"/>
          <p:cNvSpPr/>
          <p:nvPr/>
        </p:nvSpPr>
        <p:spPr>
          <a:xfrm>
            <a:off x="1371600" y="1593718"/>
            <a:ext cx="1447800" cy="533400"/>
          </a:xfrm>
          <a:prstGeom prst="ellipse">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Blimp1</a:t>
            </a:r>
            <a:endParaRPr lang="en-US" sz="2000" b="1" dirty="0">
              <a:solidFill>
                <a:schemeClr val="tx1"/>
              </a:solidFill>
            </a:endParaRPr>
          </a:p>
        </p:txBody>
      </p:sp>
      <p:cxnSp>
        <p:nvCxnSpPr>
          <p:cNvPr id="25" name="Straight Arrow Connector 24"/>
          <p:cNvCxnSpPr/>
          <p:nvPr/>
        </p:nvCxnSpPr>
        <p:spPr>
          <a:xfrm flipH="1">
            <a:off x="620061" y="1884409"/>
            <a:ext cx="63844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2819400" y="1501822"/>
            <a:ext cx="457200" cy="176165"/>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2828317" y="2057400"/>
            <a:ext cx="524483" cy="20959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Content Placeholder 2"/>
          <p:cNvSpPr txBox="1">
            <a:spLocks/>
          </p:cNvSpPr>
          <p:nvPr/>
        </p:nvSpPr>
        <p:spPr>
          <a:xfrm>
            <a:off x="4114800" y="5761037"/>
            <a:ext cx="4648200" cy="1096963"/>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US" dirty="0" smtClean="0"/>
              <a:t>NF</a:t>
            </a:r>
            <a:r>
              <a:rPr lang="el-GR" dirty="0" smtClean="0"/>
              <a:t>κ</a:t>
            </a:r>
            <a:r>
              <a:rPr lang="en-US" dirty="0" smtClean="0"/>
              <a:t>B inhibition blocks IR-mediated activation of Blimp1 in LCLs</a:t>
            </a:r>
            <a:endParaRPr lang="en-US" dirty="0"/>
          </a:p>
        </p:txBody>
      </p:sp>
      <p:pic>
        <p:nvPicPr>
          <p:cNvPr id="15" name="Picture 14"/>
          <p:cNvPicPr/>
          <p:nvPr/>
        </p:nvPicPr>
        <p:blipFill rotWithShape="1">
          <a:blip r:embed="rId5" cstate="print">
            <a:extLst>
              <a:ext uri="{28A0092B-C50C-407E-A947-70E740481C1C}">
                <a14:useLocalDpi xmlns:a14="http://schemas.microsoft.com/office/drawing/2010/main" val="0"/>
              </a:ext>
            </a:extLst>
          </a:blip>
          <a:srcRect l="20305" t="1484" r="-1839" b="-1484"/>
          <a:stretch/>
        </p:blipFill>
        <p:spPr bwMode="auto">
          <a:xfrm>
            <a:off x="4876800" y="2789237"/>
            <a:ext cx="3562350" cy="2924175"/>
          </a:xfrm>
          <a:prstGeom prst="rect">
            <a:avLst/>
          </a:prstGeom>
          <a:ln>
            <a:noFill/>
          </a:ln>
          <a:extLst>
            <a:ext uri="{53640926-AAD7-44D8-BBD7-CCE9431645EC}">
              <a14:shadowObscured xmlns:a14="http://schemas.microsoft.com/office/drawing/2010/main"/>
            </a:ext>
          </a:extLst>
        </p:spPr>
      </p:pic>
      <p:sp>
        <p:nvSpPr>
          <p:cNvPr id="16" name="Content Placeholder 2"/>
          <p:cNvSpPr txBox="1">
            <a:spLocks/>
          </p:cNvSpPr>
          <p:nvPr/>
        </p:nvSpPr>
        <p:spPr>
          <a:xfrm>
            <a:off x="4495800" y="1170034"/>
            <a:ext cx="4495800" cy="1096963"/>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US" dirty="0" smtClean="0"/>
              <a:t>Blimp1 is a stress response factor in both breast epithelial cells and immune cells</a:t>
            </a:r>
            <a:endParaRPr lang="en-US" dirty="0"/>
          </a:p>
        </p:txBody>
      </p:sp>
      <p:sp>
        <p:nvSpPr>
          <p:cNvPr id="17" name="TextBox 16"/>
          <p:cNvSpPr txBox="1"/>
          <p:nvPr/>
        </p:nvSpPr>
        <p:spPr>
          <a:xfrm>
            <a:off x="7878654" y="6563670"/>
            <a:ext cx="1265346" cy="307777"/>
          </a:xfrm>
          <a:prstGeom prst="rect">
            <a:avLst/>
          </a:prstGeom>
          <a:noFill/>
        </p:spPr>
        <p:txBody>
          <a:bodyPr wrap="none" rtlCol="0">
            <a:spAutoFit/>
          </a:bodyPr>
          <a:lstStyle/>
          <a:p>
            <a:r>
              <a:rPr lang="en-US" sz="1400" dirty="0" smtClean="0"/>
              <a:t>Best </a:t>
            </a:r>
            <a:r>
              <a:rPr lang="en-US" sz="1400" dirty="0" smtClean="0"/>
              <a:t>et al 2011</a:t>
            </a:r>
            <a:endParaRPr lang="en-US" sz="1400" dirty="0"/>
          </a:p>
        </p:txBody>
      </p:sp>
    </p:spTree>
    <p:extLst>
      <p:ext uri="{BB962C8B-B14F-4D97-AF65-F5344CB8AC3E}">
        <p14:creationId xmlns:p14="http://schemas.microsoft.com/office/powerpoint/2010/main" val="1753868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7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250" y="0"/>
            <a:ext cx="9107750" cy="1143000"/>
          </a:xfrm>
        </p:spPr>
        <p:txBody>
          <a:bodyPr>
            <a:normAutofit fontScale="90000"/>
          </a:bodyPr>
          <a:lstStyle/>
          <a:p>
            <a:r>
              <a:rPr lang="en-US" dirty="0" smtClean="0"/>
              <a:t>Aim 1a: Does IR activate Blimp1 in breast epithelial cells, T cells, and/or monocytes?</a:t>
            </a:r>
            <a:endParaRPr lang="en-US" dirty="0"/>
          </a:p>
        </p:txBody>
      </p:sp>
      <p:pic>
        <p:nvPicPr>
          <p:cNvPr id="5" name="Picture 2" descr="http://vector.me/files/images/2/6/261493/cell_culture_previ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524214"/>
            <a:ext cx="1943408" cy="876301"/>
          </a:xfrm>
          <a:prstGeom prst="rect">
            <a:avLst/>
          </a:prstGeom>
          <a:noFill/>
          <a:extLst>
            <a:ext uri="{909E8E84-426E-40DD-AFC4-6F175D3DCCD1}">
              <a14:hiddenFill xmlns:a14="http://schemas.microsoft.com/office/drawing/2010/main">
                <a:solidFill>
                  <a:srgbClr val="FFFFFF"/>
                </a:solidFill>
              </a14:hiddenFill>
            </a:ext>
          </a:extLst>
        </p:spPr>
      </p:pic>
      <p:sp>
        <p:nvSpPr>
          <p:cNvPr id="4" name="Lightning Bolt 3"/>
          <p:cNvSpPr/>
          <p:nvPr/>
        </p:nvSpPr>
        <p:spPr>
          <a:xfrm>
            <a:off x="685800" y="2990814"/>
            <a:ext cx="457200" cy="533400"/>
          </a:xfrm>
          <a:prstGeom prst="lightningBol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8415" y="2638729"/>
            <a:ext cx="924677" cy="400110"/>
          </a:xfrm>
          <a:prstGeom prst="rect">
            <a:avLst/>
          </a:prstGeom>
          <a:noFill/>
        </p:spPr>
        <p:txBody>
          <a:bodyPr wrap="none" rtlCol="0">
            <a:spAutoFit/>
          </a:bodyPr>
          <a:lstStyle/>
          <a:p>
            <a:r>
              <a:rPr lang="en-US" sz="2000" b="1" dirty="0" smtClean="0"/>
              <a:t>5 Gy IR</a:t>
            </a:r>
            <a:endParaRPr lang="en-US" b="1" dirty="0"/>
          </a:p>
        </p:txBody>
      </p:sp>
      <p:sp>
        <p:nvSpPr>
          <p:cNvPr id="7" name="TextBox 6"/>
          <p:cNvSpPr txBox="1"/>
          <p:nvPr/>
        </p:nvSpPr>
        <p:spPr>
          <a:xfrm>
            <a:off x="1678144" y="2654118"/>
            <a:ext cx="700833" cy="369332"/>
          </a:xfrm>
          <a:prstGeom prst="rect">
            <a:avLst/>
          </a:prstGeom>
          <a:noFill/>
        </p:spPr>
        <p:txBody>
          <a:bodyPr wrap="none" rtlCol="0">
            <a:spAutoFit/>
          </a:bodyPr>
          <a:lstStyle/>
          <a:p>
            <a:r>
              <a:rPr lang="en-US" b="1" dirty="0" smtClean="0"/>
              <a:t>sham</a:t>
            </a:r>
            <a:endParaRPr lang="en-US" b="1" dirty="0"/>
          </a:p>
        </p:txBody>
      </p:sp>
      <p:cxnSp>
        <p:nvCxnSpPr>
          <p:cNvPr id="9" name="Straight Arrow Connector 8"/>
          <p:cNvCxnSpPr/>
          <p:nvPr/>
        </p:nvCxnSpPr>
        <p:spPr>
          <a:xfrm flipH="1">
            <a:off x="1905000" y="3038839"/>
            <a:ext cx="123560" cy="409175"/>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0" y="4438614"/>
            <a:ext cx="3276600" cy="369332"/>
          </a:xfrm>
          <a:prstGeom prst="rect">
            <a:avLst/>
          </a:prstGeom>
          <a:noFill/>
        </p:spPr>
        <p:txBody>
          <a:bodyPr wrap="square" rtlCol="0">
            <a:spAutoFit/>
          </a:bodyPr>
          <a:lstStyle/>
          <a:p>
            <a:r>
              <a:rPr lang="en-US" b="1" dirty="0" smtClean="0"/>
              <a:t>Homozygous protective cell lines</a:t>
            </a:r>
            <a:endParaRPr lang="en-US" b="1" dirty="0"/>
          </a:p>
        </p:txBody>
      </p:sp>
      <p:sp>
        <p:nvSpPr>
          <p:cNvPr id="11" name="TextBox 10"/>
          <p:cNvSpPr txBox="1"/>
          <p:nvPr/>
        </p:nvSpPr>
        <p:spPr>
          <a:xfrm>
            <a:off x="251125" y="4791670"/>
            <a:ext cx="2774349" cy="923330"/>
          </a:xfrm>
          <a:prstGeom prst="rect">
            <a:avLst/>
          </a:prstGeom>
          <a:noFill/>
        </p:spPr>
        <p:txBody>
          <a:bodyPr wrap="none" rtlCol="0">
            <a:spAutoFit/>
          </a:bodyPr>
          <a:lstStyle/>
          <a:p>
            <a:r>
              <a:rPr lang="en-US" dirty="0" smtClean="0"/>
              <a:t>Breast: HCC1599, HCC1806</a:t>
            </a:r>
          </a:p>
          <a:p>
            <a:r>
              <a:rPr lang="en-US" dirty="0" smtClean="0"/>
              <a:t>T cell: MOLT16</a:t>
            </a:r>
          </a:p>
          <a:p>
            <a:r>
              <a:rPr lang="en-US" dirty="0" smtClean="0"/>
              <a:t>Monocytes: AML-193</a:t>
            </a:r>
            <a:endParaRPr lang="en-US" dirty="0"/>
          </a:p>
        </p:txBody>
      </p:sp>
      <p:cxnSp>
        <p:nvCxnSpPr>
          <p:cNvPr id="13" name="Straight Arrow Connector 12"/>
          <p:cNvCxnSpPr/>
          <p:nvPr/>
        </p:nvCxnSpPr>
        <p:spPr>
          <a:xfrm>
            <a:off x="2667000" y="3962364"/>
            <a:ext cx="86704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610240" y="3777698"/>
            <a:ext cx="2286000" cy="369332"/>
          </a:xfrm>
          <a:prstGeom prst="rect">
            <a:avLst/>
          </a:prstGeom>
          <a:noFill/>
        </p:spPr>
        <p:txBody>
          <a:bodyPr wrap="square" rtlCol="0">
            <a:spAutoFit/>
          </a:bodyPr>
          <a:lstStyle/>
          <a:p>
            <a:r>
              <a:rPr lang="en-US" b="1" dirty="0" smtClean="0"/>
              <a:t>Time course (0-72h)</a:t>
            </a:r>
            <a:endParaRPr lang="en-US" b="1" dirty="0"/>
          </a:p>
        </p:txBody>
      </p:sp>
      <p:cxnSp>
        <p:nvCxnSpPr>
          <p:cNvPr id="17" name="Straight Arrow Connector 16"/>
          <p:cNvCxnSpPr/>
          <p:nvPr/>
        </p:nvCxnSpPr>
        <p:spPr>
          <a:xfrm flipV="1">
            <a:off x="5638800" y="3257514"/>
            <a:ext cx="433520" cy="5715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896240" y="2888182"/>
            <a:ext cx="1143000" cy="369332"/>
          </a:xfrm>
          <a:prstGeom prst="rect">
            <a:avLst/>
          </a:prstGeom>
          <a:noFill/>
        </p:spPr>
        <p:txBody>
          <a:bodyPr wrap="square" rtlCol="0">
            <a:spAutoFit/>
          </a:bodyPr>
          <a:lstStyle/>
          <a:p>
            <a:r>
              <a:rPr lang="en-US" b="1" dirty="0" smtClean="0"/>
              <a:t>Cell lysate</a:t>
            </a:r>
            <a:endParaRPr lang="en-US" b="1" dirty="0"/>
          </a:p>
        </p:txBody>
      </p:sp>
      <p:cxnSp>
        <p:nvCxnSpPr>
          <p:cNvPr id="20" name="Straight Arrow Connector 19"/>
          <p:cNvCxnSpPr/>
          <p:nvPr/>
        </p:nvCxnSpPr>
        <p:spPr>
          <a:xfrm>
            <a:off x="7039240" y="3116211"/>
            <a:ext cx="548955"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696200" y="2654546"/>
            <a:ext cx="1371600" cy="923330"/>
          </a:xfrm>
          <a:prstGeom prst="rect">
            <a:avLst/>
          </a:prstGeom>
          <a:noFill/>
        </p:spPr>
        <p:txBody>
          <a:bodyPr wrap="square" rtlCol="0">
            <a:spAutoFit/>
          </a:bodyPr>
          <a:lstStyle/>
          <a:p>
            <a:pPr algn="ctr"/>
            <a:r>
              <a:rPr lang="en-US" b="1" dirty="0" smtClean="0"/>
              <a:t>Western for Blimp1 protein</a:t>
            </a:r>
            <a:endParaRPr lang="en-US" b="1" dirty="0"/>
          </a:p>
        </p:txBody>
      </p:sp>
      <p:cxnSp>
        <p:nvCxnSpPr>
          <p:cNvPr id="23" name="Straight Arrow Connector 22"/>
          <p:cNvCxnSpPr/>
          <p:nvPr/>
        </p:nvCxnSpPr>
        <p:spPr>
          <a:xfrm>
            <a:off x="5679480" y="4066020"/>
            <a:ext cx="433520" cy="419101"/>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122247" y="4400515"/>
            <a:ext cx="1143000" cy="369332"/>
          </a:xfrm>
          <a:prstGeom prst="rect">
            <a:avLst/>
          </a:prstGeom>
          <a:noFill/>
        </p:spPr>
        <p:txBody>
          <a:bodyPr wrap="square" rtlCol="0">
            <a:spAutoFit/>
          </a:bodyPr>
          <a:lstStyle/>
          <a:p>
            <a:r>
              <a:rPr lang="en-US" b="1" dirty="0" smtClean="0"/>
              <a:t>RNA</a:t>
            </a:r>
            <a:endParaRPr lang="en-US" b="1" dirty="0"/>
          </a:p>
        </p:txBody>
      </p:sp>
      <p:cxnSp>
        <p:nvCxnSpPr>
          <p:cNvPr id="26" name="Straight Arrow Connector 25"/>
          <p:cNvCxnSpPr/>
          <p:nvPr/>
        </p:nvCxnSpPr>
        <p:spPr>
          <a:xfrm>
            <a:off x="6764762" y="4585181"/>
            <a:ext cx="548955"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7588194" y="4422338"/>
            <a:ext cx="1403405" cy="646331"/>
          </a:xfrm>
          <a:prstGeom prst="rect">
            <a:avLst/>
          </a:prstGeom>
          <a:noFill/>
        </p:spPr>
        <p:txBody>
          <a:bodyPr wrap="square" rtlCol="0">
            <a:spAutoFit/>
          </a:bodyPr>
          <a:lstStyle/>
          <a:p>
            <a:r>
              <a:rPr lang="en-US" b="1" dirty="0" smtClean="0"/>
              <a:t>RT-PCR for </a:t>
            </a:r>
            <a:r>
              <a:rPr lang="en-US" b="1" dirty="0" smtClean="0"/>
              <a:t>Blimp1 RNA</a:t>
            </a:r>
            <a:endParaRPr lang="en-US" b="1" dirty="0"/>
          </a:p>
        </p:txBody>
      </p:sp>
      <p:sp>
        <p:nvSpPr>
          <p:cNvPr id="24" name="TextBox 23"/>
          <p:cNvSpPr txBox="1"/>
          <p:nvPr/>
        </p:nvSpPr>
        <p:spPr>
          <a:xfrm>
            <a:off x="1875395" y="1837704"/>
            <a:ext cx="5033301" cy="461665"/>
          </a:xfrm>
          <a:prstGeom prst="rect">
            <a:avLst/>
          </a:prstGeom>
          <a:noFill/>
        </p:spPr>
        <p:txBody>
          <a:bodyPr wrap="none" rtlCol="0">
            <a:spAutoFit/>
          </a:bodyPr>
          <a:lstStyle/>
          <a:p>
            <a:r>
              <a:rPr lang="en-US" sz="2400" b="1" dirty="0" smtClean="0"/>
              <a:t>1a(</a:t>
            </a:r>
            <a:r>
              <a:rPr lang="en-US" sz="2400" b="1" dirty="0" err="1" smtClean="0"/>
              <a:t>i</a:t>
            </a:r>
            <a:r>
              <a:rPr lang="en-US" sz="2400" b="1" dirty="0" smtClean="0"/>
              <a:t>): Time course of Blimp1 induction</a:t>
            </a:r>
            <a:endParaRPr lang="en-US" sz="2400" b="1" dirty="0"/>
          </a:p>
        </p:txBody>
      </p:sp>
      <p:sp>
        <p:nvSpPr>
          <p:cNvPr id="28" name="TextBox 27"/>
          <p:cNvSpPr txBox="1"/>
          <p:nvPr/>
        </p:nvSpPr>
        <p:spPr>
          <a:xfrm>
            <a:off x="762000" y="5983865"/>
            <a:ext cx="7678064" cy="830997"/>
          </a:xfrm>
          <a:prstGeom prst="rect">
            <a:avLst/>
          </a:prstGeom>
          <a:noFill/>
        </p:spPr>
        <p:txBody>
          <a:bodyPr wrap="none" rtlCol="0">
            <a:spAutoFit/>
          </a:bodyPr>
          <a:lstStyle/>
          <a:p>
            <a:r>
              <a:rPr lang="en-US" sz="2400" dirty="0" smtClean="0"/>
              <a:t>Goals:  Determine cell types that activate Blimp1 after IR</a:t>
            </a:r>
          </a:p>
          <a:p>
            <a:r>
              <a:rPr lang="en-US" sz="2400" dirty="0" smtClean="0"/>
              <a:t>	Find time point of maximal Blimp1 activation after IR</a:t>
            </a:r>
            <a:endParaRPr lang="en-US" sz="2400" dirty="0"/>
          </a:p>
        </p:txBody>
      </p:sp>
    </p:spTree>
    <p:extLst>
      <p:ext uri="{BB962C8B-B14F-4D97-AF65-F5344CB8AC3E}">
        <p14:creationId xmlns:p14="http://schemas.microsoft.com/office/powerpoint/2010/main" val="3301735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250" y="0"/>
            <a:ext cx="9107750" cy="1143000"/>
          </a:xfrm>
        </p:spPr>
        <p:txBody>
          <a:bodyPr>
            <a:normAutofit fontScale="90000"/>
          </a:bodyPr>
          <a:lstStyle/>
          <a:p>
            <a:r>
              <a:rPr lang="en-US" dirty="0" smtClean="0"/>
              <a:t>Aim 1a: Does IR activate Blimp1 in breast epithelial cells, T cells, and/or monocytes?</a:t>
            </a:r>
            <a:endParaRPr lang="en-US" dirty="0"/>
          </a:p>
        </p:txBody>
      </p:sp>
      <p:pic>
        <p:nvPicPr>
          <p:cNvPr id="5" name="Picture 2" descr="http://vector.me/files/images/2/6/261493/cell_culture_previ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524214"/>
            <a:ext cx="1943408" cy="876301"/>
          </a:xfrm>
          <a:prstGeom prst="rect">
            <a:avLst/>
          </a:prstGeom>
          <a:noFill/>
          <a:extLst>
            <a:ext uri="{909E8E84-426E-40DD-AFC4-6F175D3DCCD1}">
              <a14:hiddenFill xmlns:a14="http://schemas.microsoft.com/office/drawing/2010/main">
                <a:solidFill>
                  <a:srgbClr val="FFFFFF"/>
                </a:solidFill>
              </a14:hiddenFill>
            </a:ext>
          </a:extLst>
        </p:spPr>
      </p:pic>
      <p:sp>
        <p:nvSpPr>
          <p:cNvPr id="4" name="Lightning Bolt 3"/>
          <p:cNvSpPr/>
          <p:nvPr/>
        </p:nvSpPr>
        <p:spPr>
          <a:xfrm>
            <a:off x="685800" y="2990814"/>
            <a:ext cx="457200" cy="533400"/>
          </a:xfrm>
          <a:prstGeom prst="lightningBol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0" y="2191235"/>
            <a:ext cx="1733616" cy="707886"/>
          </a:xfrm>
          <a:prstGeom prst="rect">
            <a:avLst/>
          </a:prstGeom>
          <a:noFill/>
        </p:spPr>
        <p:txBody>
          <a:bodyPr wrap="none" rtlCol="0">
            <a:spAutoFit/>
          </a:bodyPr>
          <a:lstStyle/>
          <a:p>
            <a:pPr algn="ctr"/>
            <a:r>
              <a:rPr lang="en-US" sz="2000" b="1" dirty="0" smtClean="0"/>
              <a:t>Range of IR</a:t>
            </a:r>
          </a:p>
          <a:p>
            <a:pPr algn="ctr"/>
            <a:r>
              <a:rPr lang="en-US" sz="2000" b="1" dirty="0" smtClean="0"/>
              <a:t>10 </a:t>
            </a:r>
            <a:r>
              <a:rPr lang="en-US" sz="2000" b="1" dirty="0" err="1" smtClean="0"/>
              <a:t>cGy</a:t>
            </a:r>
            <a:r>
              <a:rPr lang="en-US" sz="2000" b="1" dirty="0" smtClean="0"/>
              <a:t> – 10 Gy</a:t>
            </a:r>
            <a:endParaRPr lang="en-US" b="1" dirty="0"/>
          </a:p>
        </p:txBody>
      </p:sp>
      <p:sp>
        <p:nvSpPr>
          <p:cNvPr id="7" name="TextBox 6"/>
          <p:cNvSpPr txBox="1"/>
          <p:nvPr/>
        </p:nvSpPr>
        <p:spPr>
          <a:xfrm>
            <a:off x="1678144" y="2654118"/>
            <a:ext cx="700833" cy="369332"/>
          </a:xfrm>
          <a:prstGeom prst="rect">
            <a:avLst/>
          </a:prstGeom>
          <a:noFill/>
        </p:spPr>
        <p:txBody>
          <a:bodyPr wrap="none" rtlCol="0">
            <a:spAutoFit/>
          </a:bodyPr>
          <a:lstStyle/>
          <a:p>
            <a:r>
              <a:rPr lang="en-US" b="1" dirty="0" smtClean="0"/>
              <a:t>sham</a:t>
            </a:r>
            <a:endParaRPr lang="en-US" b="1" dirty="0"/>
          </a:p>
        </p:txBody>
      </p:sp>
      <p:cxnSp>
        <p:nvCxnSpPr>
          <p:cNvPr id="9" name="Straight Arrow Connector 8"/>
          <p:cNvCxnSpPr/>
          <p:nvPr/>
        </p:nvCxnSpPr>
        <p:spPr>
          <a:xfrm flipH="1">
            <a:off x="1905000" y="3038839"/>
            <a:ext cx="123560" cy="409175"/>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0" y="4438614"/>
            <a:ext cx="3276600" cy="369332"/>
          </a:xfrm>
          <a:prstGeom prst="rect">
            <a:avLst/>
          </a:prstGeom>
          <a:noFill/>
        </p:spPr>
        <p:txBody>
          <a:bodyPr wrap="square" rtlCol="0">
            <a:spAutoFit/>
          </a:bodyPr>
          <a:lstStyle/>
          <a:p>
            <a:r>
              <a:rPr lang="en-US" b="1" dirty="0" smtClean="0"/>
              <a:t>Homozygous protective cell lines</a:t>
            </a:r>
            <a:endParaRPr lang="en-US" b="1" dirty="0"/>
          </a:p>
        </p:txBody>
      </p:sp>
      <p:sp>
        <p:nvSpPr>
          <p:cNvPr id="11" name="TextBox 10"/>
          <p:cNvSpPr txBox="1"/>
          <p:nvPr/>
        </p:nvSpPr>
        <p:spPr>
          <a:xfrm>
            <a:off x="251125" y="4791670"/>
            <a:ext cx="2774349" cy="923330"/>
          </a:xfrm>
          <a:prstGeom prst="rect">
            <a:avLst/>
          </a:prstGeom>
          <a:noFill/>
        </p:spPr>
        <p:txBody>
          <a:bodyPr wrap="none" rtlCol="0">
            <a:spAutoFit/>
          </a:bodyPr>
          <a:lstStyle/>
          <a:p>
            <a:r>
              <a:rPr lang="en-US" dirty="0" smtClean="0"/>
              <a:t>Breast: HCC1599, HCC1806</a:t>
            </a:r>
          </a:p>
          <a:p>
            <a:r>
              <a:rPr lang="en-US" dirty="0" smtClean="0"/>
              <a:t>T cell: MOLT16</a:t>
            </a:r>
          </a:p>
          <a:p>
            <a:r>
              <a:rPr lang="en-US" dirty="0" smtClean="0"/>
              <a:t>Monocytes: AML-193</a:t>
            </a:r>
            <a:endParaRPr lang="en-US" dirty="0"/>
          </a:p>
        </p:txBody>
      </p:sp>
      <p:cxnSp>
        <p:nvCxnSpPr>
          <p:cNvPr id="13" name="Straight Arrow Connector 12"/>
          <p:cNvCxnSpPr/>
          <p:nvPr/>
        </p:nvCxnSpPr>
        <p:spPr>
          <a:xfrm>
            <a:off x="2667000" y="3962364"/>
            <a:ext cx="86704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458032" y="3609197"/>
            <a:ext cx="2286000" cy="923330"/>
          </a:xfrm>
          <a:prstGeom prst="rect">
            <a:avLst/>
          </a:prstGeom>
          <a:noFill/>
        </p:spPr>
        <p:txBody>
          <a:bodyPr wrap="square" rtlCol="0">
            <a:spAutoFit/>
          </a:bodyPr>
          <a:lstStyle/>
          <a:p>
            <a:pPr algn="ctr"/>
            <a:r>
              <a:rPr lang="en-US" b="1" dirty="0" smtClean="0"/>
              <a:t>Collect at time point determined in aim 1a(ii)</a:t>
            </a:r>
            <a:endParaRPr lang="en-US" b="1" dirty="0"/>
          </a:p>
        </p:txBody>
      </p:sp>
      <p:cxnSp>
        <p:nvCxnSpPr>
          <p:cNvPr id="17" name="Straight Arrow Connector 16"/>
          <p:cNvCxnSpPr/>
          <p:nvPr/>
        </p:nvCxnSpPr>
        <p:spPr>
          <a:xfrm flipV="1">
            <a:off x="5638800" y="3257514"/>
            <a:ext cx="433520" cy="5715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896240" y="2888182"/>
            <a:ext cx="1143000" cy="369332"/>
          </a:xfrm>
          <a:prstGeom prst="rect">
            <a:avLst/>
          </a:prstGeom>
          <a:noFill/>
        </p:spPr>
        <p:txBody>
          <a:bodyPr wrap="square" rtlCol="0">
            <a:spAutoFit/>
          </a:bodyPr>
          <a:lstStyle/>
          <a:p>
            <a:r>
              <a:rPr lang="en-US" b="1" dirty="0" smtClean="0"/>
              <a:t>Cell lysate</a:t>
            </a:r>
            <a:endParaRPr lang="en-US" b="1" dirty="0"/>
          </a:p>
        </p:txBody>
      </p:sp>
      <p:cxnSp>
        <p:nvCxnSpPr>
          <p:cNvPr id="20" name="Straight Arrow Connector 19"/>
          <p:cNvCxnSpPr/>
          <p:nvPr/>
        </p:nvCxnSpPr>
        <p:spPr>
          <a:xfrm>
            <a:off x="7039240" y="3116211"/>
            <a:ext cx="548955"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696200" y="2654546"/>
            <a:ext cx="1371600" cy="923330"/>
          </a:xfrm>
          <a:prstGeom prst="rect">
            <a:avLst/>
          </a:prstGeom>
          <a:noFill/>
        </p:spPr>
        <p:txBody>
          <a:bodyPr wrap="square" rtlCol="0">
            <a:spAutoFit/>
          </a:bodyPr>
          <a:lstStyle/>
          <a:p>
            <a:pPr algn="ctr"/>
            <a:r>
              <a:rPr lang="en-US" b="1" dirty="0" smtClean="0"/>
              <a:t>Western for Blimp1 protein</a:t>
            </a:r>
            <a:endParaRPr lang="en-US" b="1" dirty="0"/>
          </a:p>
        </p:txBody>
      </p:sp>
      <p:cxnSp>
        <p:nvCxnSpPr>
          <p:cNvPr id="23" name="Straight Arrow Connector 22"/>
          <p:cNvCxnSpPr/>
          <p:nvPr/>
        </p:nvCxnSpPr>
        <p:spPr>
          <a:xfrm>
            <a:off x="5679480" y="4066020"/>
            <a:ext cx="433520" cy="419101"/>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122247" y="4400515"/>
            <a:ext cx="1143000" cy="369332"/>
          </a:xfrm>
          <a:prstGeom prst="rect">
            <a:avLst/>
          </a:prstGeom>
          <a:noFill/>
        </p:spPr>
        <p:txBody>
          <a:bodyPr wrap="square" rtlCol="0">
            <a:spAutoFit/>
          </a:bodyPr>
          <a:lstStyle/>
          <a:p>
            <a:r>
              <a:rPr lang="en-US" b="1" dirty="0" smtClean="0"/>
              <a:t>RNA</a:t>
            </a:r>
            <a:endParaRPr lang="en-US" b="1" dirty="0"/>
          </a:p>
        </p:txBody>
      </p:sp>
      <p:cxnSp>
        <p:nvCxnSpPr>
          <p:cNvPr id="26" name="Straight Arrow Connector 25"/>
          <p:cNvCxnSpPr/>
          <p:nvPr/>
        </p:nvCxnSpPr>
        <p:spPr>
          <a:xfrm>
            <a:off x="6764762" y="4585181"/>
            <a:ext cx="548955"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7588194" y="4422338"/>
            <a:ext cx="1403405" cy="646331"/>
          </a:xfrm>
          <a:prstGeom prst="rect">
            <a:avLst/>
          </a:prstGeom>
          <a:noFill/>
        </p:spPr>
        <p:txBody>
          <a:bodyPr wrap="square" rtlCol="0">
            <a:spAutoFit/>
          </a:bodyPr>
          <a:lstStyle/>
          <a:p>
            <a:r>
              <a:rPr lang="en-US" b="1" dirty="0" smtClean="0"/>
              <a:t>RT-PCR for Blimp1</a:t>
            </a:r>
            <a:r>
              <a:rPr lang="el-GR" b="1" dirty="0" smtClean="0"/>
              <a:t>α</a:t>
            </a:r>
            <a:r>
              <a:rPr lang="en-US" b="1" dirty="0" smtClean="0"/>
              <a:t>/</a:t>
            </a:r>
            <a:r>
              <a:rPr lang="el-GR" b="1" dirty="0" smtClean="0"/>
              <a:t>β</a:t>
            </a:r>
            <a:endParaRPr lang="en-US" b="1" dirty="0"/>
          </a:p>
        </p:txBody>
      </p:sp>
      <p:sp>
        <p:nvSpPr>
          <p:cNvPr id="24" name="TextBox 23"/>
          <p:cNvSpPr txBox="1"/>
          <p:nvPr/>
        </p:nvSpPr>
        <p:spPr>
          <a:xfrm>
            <a:off x="1875395" y="1837704"/>
            <a:ext cx="6203493" cy="461665"/>
          </a:xfrm>
          <a:prstGeom prst="rect">
            <a:avLst/>
          </a:prstGeom>
          <a:noFill/>
        </p:spPr>
        <p:txBody>
          <a:bodyPr wrap="none" rtlCol="0">
            <a:spAutoFit/>
          </a:bodyPr>
          <a:lstStyle/>
          <a:p>
            <a:r>
              <a:rPr lang="en-US" sz="2400" b="1" dirty="0" smtClean="0"/>
              <a:t>1a(ii): Dose response curve of Blimp1 induction</a:t>
            </a:r>
            <a:endParaRPr lang="en-US" sz="2400" b="1" dirty="0"/>
          </a:p>
        </p:txBody>
      </p:sp>
      <p:sp>
        <p:nvSpPr>
          <p:cNvPr id="28" name="TextBox 27"/>
          <p:cNvSpPr txBox="1"/>
          <p:nvPr/>
        </p:nvSpPr>
        <p:spPr>
          <a:xfrm>
            <a:off x="328512" y="6188914"/>
            <a:ext cx="8434488" cy="523220"/>
          </a:xfrm>
          <a:prstGeom prst="rect">
            <a:avLst/>
          </a:prstGeom>
          <a:noFill/>
        </p:spPr>
        <p:txBody>
          <a:bodyPr wrap="none" rtlCol="0">
            <a:spAutoFit/>
          </a:bodyPr>
          <a:lstStyle/>
          <a:p>
            <a:r>
              <a:rPr lang="en-US" sz="2800" dirty="0" smtClean="0"/>
              <a:t>Goal: Determine </a:t>
            </a:r>
            <a:r>
              <a:rPr lang="en-US" sz="2800" dirty="0" smtClean="0"/>
              <a:t>IR dose that maximally activates Blimp1</a:t>
            </a:r>
            <a:endParaRPr lang="en-US" sz="2800" dirty="0"/>
          </a:p>
        </p:txBody>
      </p:sp>
    </p:spTree>
    <p:extLst>
      <p:ext uri="{BB962C8B-B14F-4D97-AF65-F5344CB8AC3E}">
        <p14:creationId xmlns:p14="http://schemas.microsoft.com/office/powerpoint/2010/main" val="7031295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Aim 1a: Expected results</a:t>
            </a:r>
            <a:endParaRPr lang="en-US" dirty="0"/>
          </a:p>
        </p:txBody>
      </p:sp>
      <p:sp>
        <p:nvSpPr>
          <p:cNvPr id="3" name="Content Placeholder 2"/>
          <p:cNvSpPr>
            <a:spLocks noGrp="1"/>
          </p:cNvSpPr>
          <p:nvPr>
            <p:ph idx="1"/>
          </p:nvPr>
        </p:nvSpPr>
        <p:spPr>
          <a:xfrm>
            <a:off x="457200" y="1600200"/>
            <a:ext cx="8382000" cy="4525963"/>
          </a:xfrm>
        </p:spPr>
        <p:txBody>
          <a:bodyPr>
            <a:normAutofit lnSpcReduction="10000"/>
          </a:bodyPr>
          <a:lstStyle/>
          <a:p>
            <a:r>
              <a:rPr lang="en-US" dirty="0" smtClean="0"/>
              <a:t>IR activates Blimp1 in one or more cell types</a:t>
            </a:r>
          </a:p>
          <a:p>
            <a:pPr lvl="1"/>
            <a:r>
              <a:rPr lang="en-US" dirty="0" smtClean="0"/>
              <a:t>If multiple cell types activate Blimp1, we will prioritize the cell type with the largest IR-induced change in </a:t>
            </a:r>
            <a:r>
              <a:rPr lang="en-US" dirty="0" smtClean="0"/>
              <a:t>Blimp1</a:t>
            </a:r>
          </a:p>
          <a:p>
            <a:pPr lvl="1"/>
            <a:r>
              <a:rPr lang="en-US" dirty="0" smtClean="0"/>
              <a:t>Follow-up will also be guided by animal data</a:t>
            </a:r>
            <a:endParaRPr lang="en-US" dirty="0" smtClean="0"/>
          </a:p>
          <a:p>
            <a:r>
              <a:rPr lang="en-US" dirty="0" smtClean="0"/>
              <a:t>Identify time point of maximal Blimp1 activation after IR</a:t>
            </a:r>
          </a:p>
          <a:p>
            <a:r>
              <a:rPr lang="en-US" dirty="0" smtClean="0"/>
              <a:t>Identify optimal IR dose that maximally </a:t>
            </a:r>
            <a:r>
              <a:rPr lang="en-US" dirty="0" smtClean="0"/>
              <a:t>activates Blimp1</a:t>
            </a:r>
            <a:endParaRPr lang="en-US" dirty="0" smtClean="0"/>
          </a:p>
        </p:txBody>
      </p:sp>
    </p:spTree>
    <p:extLst>
      <p:ext uri="{BB962C8B-B14F-4D97-AF65-F5344CB8AC3E}">
        <p14:creationId xmlns:p14="http://schemas.microsoft.com/office/powerpoint/2010/main" val="28279944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Aim 1a: Pitfalls and alternatives</a:t>
            </a:r>
            <a:endParaRPr lang="en-US" dirty="0"/>
          </a:p>
        </p:txBody>
      </p:sp>
      <p:sp>
        <p:nvSpPr>
          <p:cNvPr id="3" name="Content Placeholder 2"/>
          <p:cNvSpPr>
            <a:spLocks noGrp="1"/>
          </p:cNvSpPr>
          <p:nvPr>
            <p:ph idx="1"/>
          </p:nvPr>
        </p:nvSpPr>
        <p:spPr>
          <a:xfrm>
            <a:off x="76200" y="1600200"/>
            <a:ext cx="8991600" cy="4525963"/>
          </a:xfrm>
        </p:spPr>
        <p:txBody>
          <a:bodyPr/>
          <a:lstStyle/>
          <a:p>
            <a:r>
              <a:rPr lang="en-US" dirty="0" smtClean="0"/>
              <a:t>If Blimp1 is not induced by IR in these cell lines:</a:t>
            </a:r>
          </a:p>
          <a:p>
            <a:pPr lvl="1"/>
            <a:r>
              <a:rPr lang="en-US" dirty="0" smtClean="0"/>
              <a:t>Test other cell lines of each tissue with the protective or heterozygous haplotype</a:t>
            </a:r>
          </a:p>
          <a:p>
            <a:pPr lvl="1"/>
            <a:r>
              <a:rPr lang="en-US" dirty="0" smtClean="0"/>
              <a:t>Test for IR-mediated Blimp1 activation in other cell types with known roles for Blimp1 (B, NK, granulocytes)</a:t>
            </a:r>
          </a:p>
          <a:p>
            <a:r>
              <a:rPr lang="en-US" dirty="0" smtClean="0"/>
              <a:t>Test Blimp1 induction in primary cells</a:t>
            </a:r>
          </a:p>
          <a:p>
            <a:r>
              <a:rPr lang="en-US" dirty="0" smtClean="0"/>
              <a:t>In parallel: examine </a:t>
            </a:r>
            <a:r>
              <a:rPr lang="en-US" dirty="0" smtClean="0"/>
              <a:t>Blimp1 expression </a:t>
            </a:r>
            <a:r>
              <a:rPr lang="en-US" i="1" dirty="0" smtClean="0"/>
              <a:t>in vivo</a:t>
            </a:r>
            <a:r>
              <a:rPr lang="en-US" dirty="0" smtClean="0"/>
              <a:t> using Blimp1-YFP reporter mice</a:t>
            </a:r>
          </a:p>
          <a:p>
            <a:endParaRPr lang="en-US" dirty="0"/>
          </a:p>
        </p:txBody>
      </p:sp>
    </p:spTree>
    <p:extLst>
      <p:ext uri="{BB962C8B-B14F-4D97-AF65-F5344CB8AC3E}">
        <p14:creationId xmlns:p14="http://schemas.microsoft.com/office/powerpoint/2010/main" val="33998830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fontScale="90000"/>
          </a:bodyPr>
          <a:lstStyle/>
          <a:p>
            <a:r>
              <a:rPr lang="en-US" dirty="0" smtClean="0"/>
              <a:t>Radiogenic cancer is a complication of radiation </a:t>
            </a:r>
            <a:r>
              <a:rPr lang="en-US" dirty="0" smtClean="0"/>
              <a:t>therapy (RT)</a:t>
            </a:r>
            <a:endParaRPr lang="en-US" dirty="0"/>
          </a:p>
        </p:txBody>
      </p:sp>
      <p:sp>
        <p:nvSpPr>
          <p:cNvPr id="3" name="Content Placeholder 2"/>
          <p:cNvSpPr>
            <a:spLocks noGrp="1"/>
          </p:cNvSpPr>
          <p:nvPr>
            <p:ph idx="1"/>
          </p:nvPr>
        </p:nvSpPr>
        <p:spPr>
          <a:xfrm>
            <a:off x="76200" y="1600200"/>
            <a:ext cx="8991600" cy="4724400"/>
          </a:xfrm>
        </p:spPr>
        <p:txBody>
          <a:bodyPr>
            <a:normAutofit lnSpcReduction="10000"/>
          </a:bodyPr>
          <a:lstStyle/>
          <a:p>
            <a:r>
              <a:rPr lang="en-US" dirty="0" smtClean="0"/>
              <a:t>10% of children treated with RT developed a second malignant neoplasm (SMN) within 30 years</a:t>
            </a:r>
          </a:p>
          <a:p>
            <a:r>
              <a:rPr lang="en-US" dirty="0" smtClean="0"/>
              <a:t>Hodgkin’s lymphoma (HL) survivors have the highest risk of radiogenic cancers</a:t>
            </a:r>
          </a:p>
          <a:p>
            <a:pPr lvl="1"/>
            <a:r>
              <a:rPr lang="en-US" dirty="0" smtClean="0"/>
              <a:t>18% of men, 26% of women (30 years post-treatment)</a:t>
            </a:r>
          </a:p>
          <a:p>
            <a:r>
              <a:rPr lang="en-US" dirty="0" smtClean="0"/>
              <a:t>Radiogenic breast cancer is particularly common</a:t>
            </a:r>
          </a:p>
          <a:p>
            <a:pPr lvl="1"/>
            <a:r>
              <a:rPr lang="en-US" dirty="0" smtClean="0"/>
              <a:t>20% of female HL survivors (30 years post-treatment)</a:t>
            </a:r>
          </a:p>
          <a:p>
            <a:pPr lvl="1"/>
            <a:r>
              <a:rPr lang="en-US" dirty="0" smtClean="0"/>
              <a:t>40% risk in female HL survivors who received &gt; 40 Gy IR</a:t>
            </a:r>
          </a:p>
          <a:p>
            <a:pPr lvl="1"/>
            <a:r>
              <a:rPr lang="en-US" dirty="0" smtClean="0"/>
              <a:t>Worse prognosis than sporadic breast cancer</a:t>
            </a:r>
            <a:endParaRPr lang="en-US" dirty="0"/>
          </a:p>
        </p:txBody>
      </p:sp>
      <p:sp>
        <p:nvSpPr>
          <p:cNvPr id="16" name="TextBox 15"/>
          <p:cNvSpPr txBox="1"/>
          <p:nvPr/>
        </p:nvSpPr>
        <p:spPr>
          <a:xfrm>
            <a:off x="228600" y="6197025"/>
            <a:ext cx="8686800" cy="584775"/>
          </a:xfrm>
          <a:prstGeom prst="rect">
            <a:avLst/>
          </a:prstGeom>
          <a:noFill/>
          <a:ln w="38100">
            <a:solidFill>
              <a:schemeClr val="tx1"/>
            </a:solidFill>
          </a:ln>
        </p:spPr>
        <p:txBody>
          <a:bodyPr wrap="square" rtlCol="0">
            <a:spAutoFit/>
          </a:bodyPr>
          <a:lstStyle/>
          <a:p>
            <a:pPr algn="ctr"/>
            <a:r>
              <a:rPr lang="en-US" sz="3200" b="1" dirty="0" smtClean="0"/>
              <a:t>What modulates radiogenic cancer risk?</a:t>
            </a:r>
            <a:endParaRPr lang="en-US" sz="3200" b="1" dirty="0"/>
          </a:p>
        </p:txBody>
      </p:sp>
    </p:spTree>
    <p:extLst>
      <p:ext uri="{BB962C8B-B14F-4D97-AF65-F5344CB8AC3E}">
        <p14:creationId xmlns:p14="http://schemas.microsoft.com/office/powerpoint/2010/main" val="3848123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dirty="0" smtClean="0"/>
              <a:t>Aim 1b(</a:t>
            </a:r>
            <a:r>
              <a:rPr lang="en-US" dirty="0" err="1" smtClean="0"/>
              <a:t>i</a:t>
            </a:r>
            <a:r>
              <a:rPr lang="en-US" dirty="0" smtClean="0"/>
              <a:t>): Does NF</a:t>
            </a:r>
            <a:r>
              <a:rPr lang="el-GR" dirty="0" smtClean="0"/>
              <a:t>κ</a:t>
            </a:r>
            <a:r>
              <a:rPr lang="en-US" dirty="0" smtClean="0"/>
              <a:t>B inhibition block IR-induced Blimp1 activation?</a:t>
            </a:r>
            <a:endParaRPr lang="en-US" dirty="0"/>
          </a:p>
        </p:txBody>
      </p:sp>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 y="2113625"/>
            <a:ext cx="5246163" cy="3675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438400" y="5511261"/>
            <a:ext cx="708848" cy="307777"/>
          </a:xfrm>
          <a:prstGeom prst="rect">
            <a:avLst/>
          </a:prstGeom>
          <a:noFill/>
        </p:spPr>
        <p:txBody>
          <a:bodyPr wrap="none" rtlCol="0">
            <a:spAutoFit/>
          </a:bodyPr>
          <a:lstStyle/>
          <a:p>
            <a:r>
              <a:rPr lang="en-US" sz="1400" b="1" dirty="0" smtClean="0">
                <a:solidFill>
                  <a:schemeClr val="bg1"/>
                </a:solidFill>
              </a:rPr>
              <a:t>Blimp1</a:t>
            </a:r>
            <a:endParaRPr lang="en-US" sz="1400" b="1" dirty="0">
              <a:solidFill>
                <a:schemeClr val="bg1"/>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1800006140"/>
              </p:ext>
            </p:extLst>
          </p:nvPr>
        </p:nvGraphicFramePr>
        <p:xfrm>
          <a:off x="5715000" y="1676400"/>
          <a:ext cx="3124200" cy="5119332"/>
        </p:xfrm>
        <a:graphic>
          <a:graphicData uri="http://schemas.openxmlformats.org/drawingml/2006/table">
            <a:tbl>
              <a:tblPr firstRow="1" bandRow="1">
                <a:tableStyleId>{5C22544A-7EE6-4342-B048-85BDC9FD1C3A}</a:tableStyleId>
              </a:tblPr>
              <a:tblGrid>
                <a:gridCol w="1562100"/>
                <a:gridCol w="1562100"/>
              </a:tblGrid>
              <a:tr h="1130378">
                <a:tc>
                  <a:txBody>
                    <a:bodyPr/>
                    <a:lstStyle/>
                    <a:p>
                      <a:pPr algn="ctr"/>
                      <a:r>
                        <a:rPr lang="en-US" sz="2000" dirty="0" smtClean="0"/>
                        <a:t>Conditions </a:t>
                      </a:r>
                      <a:r>
                        <a:rPr lang="en-US" sz="2000" baseline="0" dirty="0" smtClean="0"/>
                        <a:t>that inhibit Blimp1 activation</a:t>
                      </a:r>
                      <a:endParaRPr lang="en-US" sz="2000" dirty="0"/>
                    </a:p>
                  </a:txBody>
                  <a:tcPr/>
                </a:tc>
                <a:tc>
                  <a:txBody>
                    <a:bodyPr/>
                    <a:lstStyle/>
                    <a:p>
                      <a:pPr algn="ctr"/>
                      <a:r>
                        <a:rPr lang="en-US" sz="2000" dirty="0" smtClean="0"/>
                        <a:t>IR activates Blimp1 through…</a:t>
                      </a:r>
                      <a:endParaRPr lang="en-US" sz="2000" dirty="0"/>
                    </a:p>
                  </a:txBody>
                  <a:tcPr/>
                </a:tc>
              </a:tr>
              <a:tr h="898506">
                <a:tc>
                  <a:txBody>
                    <a:bodyPr/>
                    <a:lstStyle/>
                    <a:p>
                      <a:pPr algn="ctr"/>
                      <a:r>
                        <a:rPr lang="en-US" sz="2000" dirty="0" err="1" smtClean="0"/>
                        <a:t>Bortezomib</a:t>
                      </a:r>
                      <a:endParaRPr 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t>Any NF</a:t>
                      </a:r>
                      <a:r>
                        <a:rPr lang="el-GR" sz="2000" dirty="0" smtClean="0"/>
                        <a:t>κ</a:t>
                      </a:r>
                      <a:r>
                        <a:rPr lang="en-US" sz="2000" dirty="0" smtClean="0"/>
                        <a:t>B pathway</a:t>
                      </a:r>
                    </a:p>
                  </a:txBody>
                  <a:tcPr/>
                </a:tc>
              </a:tr>
              <a:tr h="898506">
                <a:tc>
                  <a:txBody>
                    <a:bodyPr/>
                    <a:lstStyle/>
                    <a:p>
                      <a:pPr algn="ctr"/>
                      <a:r>
                        <a:rPr lang="en-US" sz="2000" dirty="0" smtClean="0"/>
                        <a:t>Caffeine</a:t>
                      </a:r>
                    </a:p>
                    <a:p>
                      <a:pPr algn="ctr"/>
                      <a:r>
                        <a:rPr lang="en-US" sz="2000" dirty="0" smtClean="0"/>
                        <a:t>and</a:t>
                      </a:r>
                      <a:r>
                        <a:rPr lang="en-US" sz="2000" baseline="0" dirty="0" smtClean="0"/>
                        <a:t> </a:t>
                      </a:r>
                      <a:r>
                        <a:rPr lang="en-US" sz="2000" dirty="0" smtClean="0"/>
                        <a:t>JSH-23</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t>Atypical pathway</a:t>
                      </a:r>
                    </a:p>
                  </a:txBody>
                  <a:tcPr/>
                </a:tc>
              </a:tr>
              <a:tr h="898506">
                <a:tc>
                  <a:txBody>
                    <a:bodyPr/>
                    <a:lstStyle/>
                    <a:p>
                      <a:pPr algn="ctr"/>
                      <a:r>
                        <a:rPr lang="en-US" sz="2000" dirty="0" smtClean="0"/>
                        <a:t>JSH-23</a:t>
                      </a:r>
                    </a:p>
                    <a:p>
                      <a:pPr algn="ctr"/>
                      <a:r>
                        <a:rPr lang="en-US" sz="2000" dirty="0" smtClean="0"/>
                        <a:t>but not</a:t>
                      </a:r>
                    </a:p>
                    <a:p>
                      <a:pPr algn="ctr"/>
                      <a:r>
                        <a:rPr lang="en-US" sz="2000" dirty="0" smtClean="0"/>
                        <a:t>caffeine</a:t>
                      </a:r>
                      <a:endParaRPr 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t>Canonical pathway</a:t>
                      </a:r>
                    </a:p>
                  </a:txBody>
                  <a:tcPr/>
                </a:tc>
              </a:tr>
              <a:tr h="898506">
                <a:tc>
                  <a:txBody>
                    <a:bodyPr/>
                    <a:lstStyle/>
                    <a:p>
                      <a:pPr algn="ctr"/>
                      <a:r>
                        <a:rPr lang="en-US" sz="2000" dirty="0" smtClean="0"/>
                        <a:t> NIK </a:t>
                      </a:r>
                      <a:r>
                        <a:rPr lang="en-US" sz="2000" dirty="0" err="1" smtClean="0"/>
                        <a:t>siRNA</a:t>
                      </a:r>
                      <a:endParaRPr lang="en-US" sz="2000" dirty="0"/>
                    </a:p>
                  </a:txBody>
                  <a:tcPr/>
                </a:tc>
                <a:tc>
                  <a:txBody>
                    <a:bodyPr/>
                    <a:lstStyle/>
                    <a:p>
                      <a:pPr algn="ctr"/>
                      <a:r>
                        <a:rPr lang="en-US" sz="2000" dirty="0" smtClean="0"/>
                        <a:t>Non-canonical pathway</a:t>
                      </a:r>
                      <a:endParaRPr lang="en-US" sz="2000" dirty="0"/>
                    </a:p>
                  </a:txBody>
                  <a:tcPr/>
                </a:tc>
              </a:tr>
            </a:tbl>
          </a:graphicData>
        </a:graphic>
      </p:graphicFrame>
      <p:sp>
        <p:nvSpPr>
          <p:cNvPr id="7" name="TextBox 6"/>
          <p:cNvSpPr txBox="1"/>
          <p:nvPr/>
        </p:nvSpPr>
        <p:spPr>
          <a:xfrm>
            <a:off x="5943600" y="1265458"/>
            <a:ext cx="2616807" cy="461665"/>
          </a:xfrm>
          <a:prstGeom prst="rect">
            <a:avLst/>
          </a:prstGeom>
          <a:noFill/>
        </p:spPr>
        <p:txBody>
          <a:bodyPr wrap="none" rtlCol="0">
            <a:spAutoFit/>
          </a:bodyPr>
          <a:lstStyle/>
          <a:p>
            <a:r>
              <a:rPr lang="en-US" sz="2400" b="1" dirty="0" smtClean="0"/>
              <a:t>EXPECTED RESULTS</a:t>
            </a:r>
            <a:endParaRPr lang="en-US" sz="2400" b="1" dirty="0"/>
          </a:p>
        </p:txBody>
      </p:sp>
      <p:cxnSp>
        <p:nvCxnSpPr>
          <p:cNvPr id="10" name="Straight Arrow Connector 9"/>
          <p:cNvCxnSpPr/>
          <p:nvPr/>
        </p:nvCxnSpPr>
        <p:spPr>
          <a:xfrm flipH="1">
            <a:off x="2057400" y="5867400"/>
            <a:ext cx="533400" cy="3810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2362015" y="6499564"/>
            <a:ext cx="64770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063262" y="6314898"/>
            <a:ext cx="1298753" cy="369332"/>
          </a:xfrm>
          <a:prstGeom prst="rect">
            <a:avLst/>
          </a:prstGeom>
          <a:noFill/>
        </p:spPr>
        <p:txBody>
          <a:bodyPr wrap="none" rtlCol="0">
            <a:spAutoFit/>
          </a:bodyPr>
          <a:lstStyle/>
          <a:p>
            <a:r>
              <a:rPr lang="en-US" dirty="0" smtClean="0"/>
              <a:t>Blimp1 RNA</a:t>
            </a:r>
            <a:endParaRPr lang="en-US" dirty="0"/>
          </a:p>
        </p:txBody>
      </p:sp>
      <p:sp>
        <p:nvSpPr>
          <p:cNvPr id="15" name="TextBox 14"/>
          <p:cNvSpPr txBox="1"/>
          <p:nvPr/>
        </p:nvSpPr>
        <p:spPr>
          <a:xfrm>
            <a:off x="3009715" y="6315722"/>
            <a:ext cx="1576265" cy="369332"/>
          </a:xfrm>
          <a:prstGeom prst="rect">
            <a:avLst/>
          </a:prstGeom>
          <a:noFill/>
        </p:spPr>
        <p:txBody>
          <a:bodyPr wrap="none" rtlCol="0">
            <a:spAutoFit/>
          </a:bodyPr>
          <a:lstStyle/>
          <a:p>
            <a:r>
              <a:rPr lang="en-US" dirty="0" smtClean="0"/>
              <a:t>Blimp1 protein</a:t>
            </a:r>
            <a:endParaRPr lang="en-US" dirty="0"/>
          </a:p>
        </p:txBody>
      </p:sp>
    </p:spTree>
    <p:extLst>
      <p:ext uri="{BB962C8B-B14F-4D97-AF65-F5344CB8AC3E}">
        <p14:creationId xmlns:p14="http://schemas.microsoft.com/office/powerpoint/2010/main" val="36865186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dirty="0" smtClean="0"/>
              <a:t>Aim 1b(ii): Does NF</a:t>
            </a:r>
            <a:r>
              <a:rPr lang="el-GR" dirty="0" smtClean="0"/>
              <a:t>κ</a:t>
            </a:r>
            <a:r>
              <a:rPr lang="en-US" dirty="0" smtClean="0"/>
              <a:t>B bind the </a:t>
            </a:r>
            <a:r>
              <a:rPr lang="en-US" i="1" dirty="0" smtClean="0"/>
              <a:t>PRDM1</a:t>
            </a:r>
            <a:r>
              <a:rPr lang="en-US" dirty="0" smtClean="0"/>
              <a:t> locus in response to IR?</a:t>
            </a:r>
            <a:endParaRPr lang="en-US" dirty="0"/>
          </a:p>
        </p:txBody>
      </p:sp>
      <p:sp>
        <p:nvSpPr>
          <p:cNvPr id="3" name="Content Placeholder 2"/>
          <p:cNvSpPr>
            <a:spLocks noGrp="1"/>
          </p:cNvSpPr>
          <p:nvPr>
            <p:ph idx="1"/>
          </p:nvPr>
        </p:nvSpPr>
        <p:spPr>
          <a:xfrm>
            <a:off x="0" y="1325562"/>
            <a:ext cx="9067800" cy="3962399"/>
          </a:xfrm>
        </p:spPr>
        <p:txBody>
          <a:bodyPr>
            <a:normAutofit/>
          </a:bodyPr>
          <a:lstStyle/>
          <a:p>
            <a:r>
              <a:rPr lang="en-US" sz="2800" dirty="0" smtClean="0"/>
              <a:t>Treat cells with IR or </a:t>
            </a:r>
            <a:r>
              <a:rPr lang="en-US" sz="2800" dirty="0" smtClean="0"/>
              <a:t>sham, p65 ChIP, RT-PCR</a:t>
            </a:r>
            <a:endParaRPr lang="en-US" sz="2800" dirty="0" smtClean="0"/>
          </a:p>
          <a:p>
            <a:r>
              <a:rPr lang="en-US" sz="2800" dirty="0" smtClean="0"/>
              <a:t>RT-PCR </a:t>
            </a:r>
            <a:r>
              <a:rPr lang="en-US" sz="2800" dirty="0" smtClean="0"/>
              <a:t>candidate NF</a:t>
            </a:r>
            <a:r>
              <a:rPr lang="el-GR" sz="2800" dirty="0" smtClean="0"/>
              <a:t>κ</a:t>
            </a:r>
            <a:r>
              <a:rPr lang="en-US" sz="2800" dirty="0" smtClean="0"/>
              <a:t>B binding </a:t>
            </a:r>
            <a:r>
              <a:rPr lang="en-US" sz="2800" dirty="0" smtClean="0"/>
              <a:t>sites</a:t>
            </a:r>
          </a:p>
          <a:p>
            <a:r>
              <a:rPr lang="en-US" sz="2800" dirty="0" smtClean="0"/>
              <a:t>If NF</a:t>
            </a:r>
            <a:r>
              <a:rPr lang="el-GR" sz="2800" dirty="0" smtClean="0"/>
              <a:t>κ</a:t>
            </a:r>
            <a:r>
              <a:rPr lang="en-US" sz="2800" dirty="0" smtClean="0"/>
              <a:t>B binds a site in IR treated but not sham treated cells, we will conclude that NF</a:t>
            </a:r>
            <a:r>
              <a:rPr lang="el-GR" sz="2800" dirty="0" smtClean="0"/>
              <a:t>κ</a:t>
            </a:r>
            <a:r>
              <a:rPr lang="en-US" sz="2800" dirty="0" smtClean="0"/>
              <a:t>B binds this site in response to IR</a:t>
            </a:r>
          </a:p>
          <a:p>
            <a:r>
              <a:rPr lang="en-US" sz="2800" dirty="0" smtClean="0"/>
              <a:t>If NF</a:t>
            </a:r>
            <a:r>
              <a:rPr lang="el-GR" sz="2800" dirty="0" smtClean="0"/>
              <a:t>κ</a:t>
            </a:r>
            <a:r>
              <a:rPr lang="en-US" sz="2800" dirty="0" smtClean="0"/>
              <a:t>B binds a site both before and after IR, we will conclude that NF</a:t>
            </a:r>
            <a:r>
              <a:rPr lang="el-GR" sz="2800" dirty="0" smtClean="0"/>
              <a:t>κ</a:t>
            </a:r>
            <a:r>
              <a:rPr lang="en-US" sz="2800" dirty="0" smtClean="0"/>
              <a:t>B binds this site in an IR-independent manner</a:t>
            </a:r>
          </a:p>
          <a:p>
            <a:endParaRPr lang="en-US" dirty="0" smtClean="0"/>
          </a:p>
        </p:txBody>
      </p:sp>
      <p:sp>
        <p:nvSpPr>
          <p:cNvPr id="33" name="5-Point Star 32"/>
          <p:cNvSpPr/>
          <p:nvPr/>
        </p:nvSpPr>
        <p:spPr>
          <a:xfrm>
            <a:off x="1550168" y="6525631"/>
            <a:ext cx="304800" cy="264628"/>
          </a:xfrm>
          <a:prstGeom prst="star5">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3581400" y="6540428"/>
            <a:ext cx="228600" cy="19257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5638800" y="6545308"/>
            <a:ext cx="228600" cy="19257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4953000"/>
            <a:ext cx="8534400" cy="13977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TextBox 35"/>
          <p:cNvSpPr txBox="1"/>
          <p:nvPr/>
        </p:nvSpPr>
        <p:spPr>
          <a:xfrm>
            <a:off x="1893068" y="6457890"/>
            <a:ext cx="1154932" cy="400110"/>
          </a:xfrm>
          <a:prstGeom prst="rect">
            <a:avLst/>
          </a:prstGeom>
          <a:noFill/>
        </p:spPr>
        <p:txBody>
          <a:bodyPr wrap="none" rtlCol="0">
            <a:spAutoFit/>
          </a:bodyPr>
          <a:lstStyle/>
          <a:p>
            <a:r>
              <a:rPr lang="en-US" sz="2000" dirty="0" smtClean="0"/>
              <a:t>NF</a:t>
            </a:r>
            <a:r>
              <a:rPr lang="el-GR" sz="2000" dirty="0" smtClean="0"/>
              <a:t>κ</a:t>
            </a:r>
            <a:r>
              <a:rPr lang="en-US" sz="2000" dirty="0" smtClean="0"/>
              <a:t>B site</a:t>
            </a:r>
            <a:endParaRPr lang="en-US" sz="2000" dirty="0"/>
          </a:p>
        </p:txBody>
      </p:sp>
      <p:sp>
        <p:nvSpPr>
          <p:cNvPr id="39" name="TextBox 38"/>
          <p:cNvSpPr txBox="1"/>
          <p:nvPr/>
        </p:nvSpPr>
        <p:spPr>
          <a:xfrm>
            <a:off x="5854216" y="6457890"/>
            <a:ext cx="2827697" cy="400110"/>
          </a:xfrm>
          <a:prstGeom prst="rect">
            <a:avLst/>
          </a:prstGeom>
          <a:noFill/>
        </p:spPr>
        <p:txBody>
          <a:bodyPr wrap="none" rtlCol="0">
            <a:spAutoFit/>
          </a:bodyPr>
          <a:lstStyle/>
          <a:p>
            <a:r>
              <a:rPr lang="en-US" sz="2000" dirty="0" smtClean="0"/>
              <a:t>Candidate functional SNP</a:t>
            </a:r>
            <a:endParaRPr lang="en-US" sz="2000" dirty="0"/>
          </a:p>
        </p:txBody>
      </p:sp>
      <p:sp>
        <p:nvSpPr>
          <p:cNvPr id="40" name="TextBox 39"/>
          <p:cNvSpPr txBox="1"/>
          <p:nvPr/>
        </p:nvSpPr>
        <p:spPr>
          <a:xfrm>
            <a:off x="3886200" y="6452048"/>
            <a:ext cx="1324465" cy="400110"/>
          </a:xfrm>
          <a:prstGeom prst="rect">
            <a:avLst/>
          </a:prstGeom>
          <a:noFill/>
        </p:spPr>
        <p:txBody>
          <a:bodyPr wrap="none" rtlCol="0">
            <a:spAutoFit/>
          </a:bodyPr>
          <a:lstStyle/>
          <a:p>
            <a:r>
              <a:rPr lang="en-US" sz="2000" dirty="0" smtClean="0"/>
              <a:t>Index SNPs</a:t>
            </a:r>
            <a:endParaRPr lang="en-US" sz="2000" dirty="0"/>
          </a:p>
        </p:txBody>
      </p:sp>
    </p:spTree>
    <p:extLst>
      <p:ext uri="{BB962C8B-B14F-4D97-AF65-F5344CB8AC3E}">
        <p14:creationId xmlns:p14="http://schemas.microsoft.com/office/powerpoint/2010/main" val="4757807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t>Aim 1b(ii): Future directions</a:t>
            </a:r>
            <a:endParaRPr lang="en-US" dirty="0"/>
          </a:p>
        </p:txBody>
      </p:sp>
      <p:sp>
        <p:nvSpPr>
          <p:cNvPr id="3" name="Content Placeholder 2"/>
          <p:cNvSpPr>
            <a:spLocks noGrp="1"/>
          </p:cNvSpPr>
          <p:nvPr>
            <p:ph idx="1"/>
          </p:nvPr>
        </p:nvSpPr>
        <p:spPr>
          <a:xfrm>
            <a:off x="228600" y="2590800"/>
            <a:ext cx="8763000" cy="3962400"/>
          </a:xfrm>
        </p:spPr>
        <p:txBody>
          <a:bodyPr>
            <a:normAutofit fontScale="92500" lnSpcReduction="10000"/>
          </a:bodyPr>
          <a:lstStyle/>
          <a:p>
            <a:r>
              <a:rPr lang="en-US" sz="2800" dirty="0" smtClean="0"/>
              <a:t>If NF</a:t>
            </a:r>
            <a:r>
              <a:rPr lang="el-GR" sz="2800" dirty="0" smtClean="0"/>
              <a:t>κ</a:t>
            </a:r>
            <a:r>
              <a:rPr lang="en-US" sz="2800" dirty="0" smtClean="0"/>
              <a:t>B binds this site after IR:</a:t>
            </a:r>
          </a:p>
          <a:p>
            <a:r>
              <a:rPr lang="en-US" sz="2800" dirty="0" smtClean="0"/>
              <a:t>Test whether the risk haplotype impairs NF</a:t>
            </a:r>
            <a:r>
              <a:rPr lang="el-GR" sz="2800" dirty="0" smtClean="0"/>
              <a:t>κ</a:t>
            </a:r>
            <a:r>
              <a:rPr lang="en-US" sz="2800" dirty="0" smtClean="0"/>
              <a:t>B binding after IR</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endParaRPr lang="en-US" sz="2800" dirty="0" smtClean="0"/>
          </a:p>
          <a:p>
            <a:r>
              <a:rPr lang="en-US" sz="2800" dirty="0" smtClean="0"/>
              <a:t>Test whether SP1 binds the putative functional SNP in the risk </a:t>
            </a:r>
            <a:r>
              <a:rPr lang="en-US" sz="2800" dirty="0" smtClean="0"/>
              <a:t>haplotype (but not protective)</a:t>
            </a:r>
            <a:endParaRPr lang="en-US" sz="2800" dirty="0" smtClean="0"/>
          </a:p>
          <a:p>
            <a:r>
              <a:rPr lang="en-US" sz="2800" dirty="0" smtClean="0"/>
              <a:t>Determine whether SP1 binding occludes NF</a:t>
            </a:r>
            <a:r>
              <a:rPr lang="el-GR" sz="2800" dirty="0" smtClean="0"/>
              <a:t>κ</a:t>
            </a:r>
            <a:r>
              <a:rPr lang="en-US" sz="2800" dirty="0" smtClean="0"/>
              <a:t>B binding in response to IR</a:t>
            </a:r>
          </a:p>
          <a:p>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268" y="762000"/>
            <a:ext cx="7914126" cy="1296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Up Arrow 5"/>
          <p:cNvSpPr/>
          <p:nvPr/>
        </p:nvSpPr>
        <p:spPr>
          <a:xfrm>
            <a:off x="7391400" y="2010159"/>
            <a:ext cx="495366" cy="608013"/>
          </a:xfrm>
          <a:prstGeom prst="up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p:cNvGrpSpPr/>
          <p:nvPr/>
        </p:nvGrpSpPr>
        <p:grpSpPr>
          <a:xfrm>
            <a:off x="381000" y="3970564"/>
            <a:ext cx="8294663" cy="841846"/>
            <a:chOff x="138885" y="3580264"/>
            <a:chExt cx="8294663" cy="841846"/>
          </a:xfrm>
        </p:grpSpPr>
        <p:pic>
          <p:nvPicPr>
            <p:cNvPr id="11"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1850" t="12196" r="703" b="75361"/>
            <a:stretch/>
          </p:blipFill>
          <p:spPr bwMode="auto">
            <a:xfrm>
              <a:off x="138885" y="3580264"/>
              <a:ext cx="8294663" cy="8418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Oval 11"/>
            <p:cNvSpPr/>
            <p:nvPr/>
          </p:nvSpPr>
          <p:spPr>
            <a:xfrm>
              <a:off x="7751685" y="4113664"/>
              <a:ext cx="304800" cy="30844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5-Point Star 12"/>
            <p:cNvSpPr/>
            <p:nvPr/>
          </p:nvSpPr>
          <p:spPr>
            <a:xfrm>
              <a:off x="2057400" y="4113664"/>
              <a:ext cx="381000" cy="308446"/>
            </a:xfrm>
            <a:prstGeom prst="star5">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843887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Aim 1b: Pitfalls and alternatives</a:t>
            </a:r>
            <a:endParaRPr lang="en-US" dirty="0"/>
          </a:p>
        </p:txBody>
      </p:sp>
      <p:sp>
        <p:nvSpPr>
          <p:cNvPr id="3" name="Content Placeholder 2"/>
          <p:cNvSpPr>
            <a:spLocks noGrp="1"/>
          </p:cNvSpPr>
          <p:nvPr>
            <p:ph idx="1"/>
          </p:nvPr>
        </p:nvSpPr>
        <p:spPr>
          <a:xfrm>
            <a:off x="457200" y="1600200"/>
            <a:ext cx="8229600" cy="4876800"/>
          </a:xfrm>
        </p:spPr>
        <p:txBody>
          <a:bodyPr>
            <a:normAutofit fontScale="77500" lnSpcReduction="20000"/>
          </a:bodyPr>
          <a:lstStyle/>
          <a:p>
            <a:r>
              <a:rPr lang="en-US" dirty="0" smtClean="0"/>
              <a:t>NF</a:t>
            </a:r>
            <a:r>
              <a:rPr lang="el-GR" dirty="0" smtClean="0"/>
              <a:t>κ</a:t>
            </a:r>
            <a:r>
              <a:rPr lang="en-US" dirty="0" smtClean="0"/>
              <a:t>B may not mediate IR-driven Blimp1 activation</a:t>
            </a:r>
          </a:p>
          <a:p>
            <a:pPr lvl="1"/>
            <a:r>
              <a:rPr lang="en-US" dirty="0" smtClean="0"/>
              <a:t>Can test other pathways known to induce Blimp1 (p38, MAPK, STAT, JNK)</a:t>
            </a:r>
          </a:p>
          <a:p>
            <a:pPr lvl="1"/>
            <a:r>
              <a:rPr lang="en-US" dirty="0" smtClean="0"/>
              <a:t>Can take an unbiased approach by performing a drug screen</a:t>
            </a:r>
          </a:p>
          <a:p>
            <a:r>
              <a:rPr lang="en-US" dirty="0" smtClean="0"/>
              <a:t>Multiple NF</a:t>
            </a:r>
            <a:r>
              <a:rPr lang="el-GR" dirty="0" smtClean="0"/>
              <a:t>κ</a:t>
            </a:r>
            <a:r>
              <a:rPr lang="en-US" dirty="0" smtClean="0"/>
              <a:t>B pathways may regulate Blimp1</a:t>
            </a:r>
          </a:p>
          <a:p>
            <a:pPr lvl="1"/>
            <a:r>
              <a:rPr lang="en-US" dirty="0" smtClean="0"/>
              <a:t>Can attempt to further characterize the upstream factors activated by IR that induce NF</a:t>
            </a:r>
            <a:r>
              <a:rPr lang="el-GR" dirty="0" smtClean="0"/>
              <a:t>κ</a:t>
            </a:r>
            <a:r>
              <a:rPr lang="en-US" dirty="0" smtClean="0"/>
              <a:t>B</a:t>
            </a:r>
          </a:p>
          <a:p>
            <a:r>
              <a:rPr lang="en-US" dirty="0" smtClean="0"/>
              <a:t>NF</a:t>
            </a:r>
            <a:r>
              <a:rPr lang="el-GR" dirty="0" smtClean="0"/>
              <a:t>κ</a:t>
            </a:r>
            <a:r>
              <a:rPr lang="en-US" dirty="0" smtClean="0"/>
              <a:t>B dimers that do not include p65 may bind and regulate </a:t>
            </a:r>
            <a:r>
              <a:rPr lang="en-US" i="1" dirty="0" smtClean="0"/>
              <a:t>PRDM1</a:t>
            </a:r>
            <a:endParaRPr lang="en-US" dirty="0" smtClean="0"/>
          </a:p>
          <a:p>
            <a:pPr lvl="1"/>
            <a:r>
              <a:rPr lang="en-US" dirty="0" smtClean="0"/>
              <a:t>Can repeat with IP against p52, other </a:t>
            </a:r>
            <a:r>
              <a:rPr lang="en-US" dirty="0" smtClean="0"/>
              <a:t>subunits</a:t>
            </a:r>
          </a:p>
          <a:p>
            <a:r>
              <a:rPr lang="en-US" dirty="0" smtClean="0"/>
              <a:t>NF</a:t>
            </a:r>
            <a:r>
              <a:rPr lang="el-GR" dirty="0" smtClean="0"/>
              <a:t>κ</a:t>
            </a:r>
            <a:r>
              <a:rPr lang="en-US" dirty="0" smtClean="0"/>
              <a:t>B may bind sites other than the 5 tested</a:t>
            </a:r>
          </a:p>
          <a:p>
            <a:pPr lvl="1"/>
            <a:r>
              <a:rPr lang="en-US" dirty="0" smtClean="0"/>
              <a:t>Can identify and </a:t>
            </a:r>
            <a:r>
              <a:rPr lang="en-US" dirty="0" smtClean="0"/>
              <a:t>test ENCODE </a:t>
            </a:r>
            <a:r>
              <a:rPr lang="en-US" dirty="0" smtClean="0"/>
              <a:t>NF</a:t>
            </a:r>
            <a:r>
              <a:rPr lang="el-GR" dirty="0" smtClean="0"/>
              <a:t>κ</a:t>
            </a:r>
            <a:r>
              <a:rPr lang="en-US" dirty="0" smtClean="0"/>
              <a:t>B sites with imperfect consensus sequences </a:t>
            </a:r>
            <a:endParaRPr lang="en-US" dirty="0"/>
          </a:p>
        </p:txBody>
      </p:sp>
    </p:spTree>
    <p:extLst>
      <p:ext uri="{BB962C8B-B14F-4D97-AF65-F5344CB8AC3E}">
        <p14:creationId xmlns:p14="http://schemas.microsoft.com/office/powerpoint/2010/main" val="40470997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Aim 1 summary</a:t>
            </a:r>
            <a:endParaRPr lang="en-US" dirty="0"/>
          </a:p>
        </p:txBody>
      </p:sp>
      <p:sp>
        <p:nvSpPr>
          <p:cNvPr id="3" name="Content Placeholder 2"/>
          <p:cNvSpPr>
            <a:spLocks noGrp="1"/>
          </p:cNvSpPr>
          <p:nvPr>
            <p:ph idx="1"/>
          </p:nvPr>
        </p:nvSpPr>
        <p:spPr>
          <a:xfrm>
            <a:off x="457200" y="1600200"/>
            <a:ext cx="8610600" cy="4525963"/>
          </a:xfrm>
        </p:spPr>
        <p:txBody>
          <a:bodyPr>
            <a:normAutofit fontScale="92500"/>
          </a:bodyPr>
          <a:lstStyle/>
          <a:p>
            <a:r>
              <a:rPr lang="en-US" dirty="0" smtClean="0"/>
              <a:t>Identify whether IR activates Blimp1 in breast epithelium, T cells, and/or monocytes</a:t>
            </a:r>
          </a:p>
          <a:p>
            <a:pPr lvl="1"/>
            <a:r>
              <a:rPr lang="en-US" dirty="0" smtClean="0"/>
              <a:t>Identify the time of maximal Blimp1 induction after IR</a:t>
            </a:r>
          </a:p>
          <a:p>
            <a:pPr lvl="1"/>
            <a:r>
              <a:rPr lang="en-US" dirty="0" smtClean="0"/>
              <a:t>Identify the IR dose that maximally </a:t>
            </a:r>
            <a:r>
              <a:rPr lang="en-US" dirty="0" smtClean="0"/>
              <a:t>activates Blimp1</a:t>
            </a:r>
          </a:p>
          <a:p>
            <a:r>
              <a:rPr lang="en-US" dirty="0" smtClean="0"/>
              <a:t>Demonstrate that NF</a:t>
            </a:r>
            <a:r>
              <a:rPr lang="el-GR" dirty="0" smtClean="0"/>
              <a:t>κ</a:t>
            </a:r>
            <a:r>
              <a:rPr lang="en-US" dirty="0" smtClean="0"/>
              <a:t>B activates Blimp1 in response to IR</a:t>
            </a:r>
          </a:p>
          <a:p>
            <a:pPr lvl="1"/>
            <a:r>
              <a:rPr lang="en-US" dirty="0" smtClean="0"/>
              <a:t>Determine which NF</a:t>
            </a:r>
            <a:r>
              <a:rPr lang="el-GR" dirty="0" smtClean="0"/>
              <a:t>κ</a:t>
            </a:r>
            <a:r>
              <a:rPr lang="en-US" dirty="0" smtClean="0"/>
              <a:t>B pathways activate Blimp1 after IR</a:t>
            </a:r>
          </a:p>
          <a:p>
            <a:pPr lvl="1"/>
            <a:r>
              <a:rPr lang="en-US" dirty="0" smtClean="0"/>
              <a:t>Determine where NF</a:t>
            </a:r>
            <a:r>
              <a:rPr lang="el-GR" dirty="0" smtClean="0"/>
              <a:t>κ</a:t>
            </a:r>
            <a:r>
              <a:rPr lang="en-US" dirty="0" smtClean="0"/>
              <a:t>B binds the Blimp1 locus in response to IR</a:t>
            </a:r>
            <a:endParaRPr lang="en-US" dirty="0"/>
          </a:p>
        </p:txBody>
      </p:sp>
    </p:spTree>
    <p:extLst>
      <p:ext uri="{BB962C8B-B14F-4D97-AF65-F5344CB8AC3E}">
        <p14:creationId xmlns:p14="http://schemas.microsoft.com/office/powerpoint/2010/main" val="28651596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Autofit/>
          </a:bodyPr>
          <a:lstStyle/>
          <a:p>
            <a:r>
              <a:rPr lang="en-US" sz="3600" dirty="0" smtClean="0"/>
              <a:t>Aim 2: Determine the cellular and molecular consequences </a:t>
            </a:r>
            <a:r>
              <a:rPr lang="en-US" sz="3600" dirty="0" smtClean="0"/>
              <a:t>of IR-mediated Blimp1 activation</a:t>
            </a:r>
            <a:endParaRPr lang="en-US" sz="3600" dirty="0"/>
          </a:p>
        </p:txBody>
      </p:sp>
      <p:sp>
        <p:nvSpPr>
          <p:cNvPr id="3" name="Content Placeholder 2"/>
          <p:cNvSpPr>
            <a:spLocks noGrp="1"/>
          </p:cNvSpPr>
          <p:nvPr>
            <p:ph idx="1"/>
          </p:nvPr>
        </p:nvSpPr>
        <p:spPr>
          <a:xfrm>
            <a:off x="152400" y="1524000"/>
            <a:ext cx="8839200" cy="5562600"/>
          </a:xfrm>
        </p:spPr>
        <p:txBody>
          <a:bodyPr>
            <a:normAutofit/>
          </a:bodyPr>
          <a:lstStyle/>
          <a:p>
            <a:r>
              <a:rPr lang="en-US" dirty="0" smtClean="0"/>
              <a:t>2a: Establish Blimp1 knockdown and overexpression systems</a:t>
            </a:r>
            <a:br>
              <a:rPr lang="en-US" dirty="0" smtClean="0"/>
            </a:br>
            <a:endParaRPr lang="en-US" dirty="0" smtClean="0"/>
          </a:p>
          <a:p>
            <a:r>
              <a:rPr lang="en-US" dirty="0" smtClean="0"/>
              <a:t>2b: Analyze the effects of IR-mediated Blimp1 expression on breast and inflammatory cell proliferation and survival by flow cytometry</a:t>
            </a:r>
            <a:r>
              <a:rPr lang="en-US" dirty="0" smtClean="0"/>
              <a:t/>
            </a:r>
            <a:br>
              <a:rPr lang="en-US" dirty="0" smtClean="0"/>
            </a:br>
            <a:endParaRPr lang="en-US" dirty="0" smtClean="0"/>
          </a:p>
          <a:p>
            <a:r>
              <a:rPr lang="en-US" dirty="0" smtClean="0"/>
              <a:t>2c: Analyze the effects of IR-mediated Blimp1 induction on candidate Blimp1 target genes by RT-PCR and ChIP</a:t>
            </a:r>
          </a:p>
        </p:txBody>
      </p:sp>
    </p:spTree>
    <p:extLst>
      <p:ext uri="{BB962C8B-B14F-4D97-AF65-F5344CB8AC3E}">
        <p14:creationId xmlns:p14="http://schemas.microsoft.com/office/powerpoint/2010/main" val="37976826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295400"/>
            <a:ext cx="4114800" cy="5059363"/>
          </a:xfrm>
        </p:spPr>
        <p:txBody>
          <a:bodyPr>
            <a:normAutofit fontScale="85000" lnSpcReduction="10000"/>
          </a:bodyPr>
          <a:lstStyle/>
          <a:p>
            <a:r>
              <a:rPr lang="en-US" dirty="0" smtClean="0"/>
              <a:t>Regulation of epithelial or immune cell proliferation and survival could protect against radiogenic cancer</a:t>
            </a:r>
          </a:p>
          <a:p>
            <a:r>
              <a:rPr lang="en-US" dirty="0" smtClean="0"/>
              <a:t>Blimp1 regulates proliferation and survival in several cell types</a:t>
            </a:r>
            <a:endParaRPr lang="en-US" dirty="0" smtClean="0"/>
          </a:p>
          <a:p>
            <a:r>
              <a:rPr lang="en-US" dirty="0" smtClean="0"/>
              <a:t>Blimp1 represses a variety of target genes that modulate proliferation and survival</a:t>
            </a:r>
            <a:endParaRPr lang="en-US" dirty="0"/>
          </a:p>
        </p:txBody>
      </p:sp>
      <p:sp>
        <p:nvSpPr>
          <p:cNvPr id="4" name="Oval 3"/>
          <p:cNvSpPr/>
          <p:nvPr/>
        </p:nvSpPr>
        <p:spPr>
          <a:xfrm>
            <a:off x="5639871" y="1731533"/>
            <a:ext cx="1447800" cy="533400"/>
          </a:xfrm>
          <a:prstGeom prst="ellipse">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Blimp1</a:t>
            </a:r>
            <a:endParaRPr lang="en-US" sz="2000" b="1" dirty="0">
              <a:solidFill>
                <a:schemeClr val="tx1"/>
              </a:solidFill>
            </a:endParaRPr>
          </a:p>
        </p:txBody>
      </p:sp>
      <p:cxnSp>
        <p:nvCxnSpPr>
          <p:cNvPr id="5" name="Straight Connector 4"/>
          <p:cNvCxnSpPr/>
          <p:nvPr/>
        </p:nvCxnSpPr>
        <p:spPr>
          <a:xfrm flipH="1">
            <a:off x="5182671" y="2324857"/>
            <a:ext cx="609600" cy="8382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5054082" y="3070581"/>
            <a:ext cx="257175" cy="18495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6929722" y="2304513"/>
            <a:ext cx="691349" cy="8382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7506771" y="3054491"/>
            <a:ext cx="228600" cy="1764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4256294" y="3299182"/>
            <a:ext cx="1066800" cy="53340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c</a:t>
            </a:r>
            <a:r>
              <a:rPr lang="en-US" b="1" dirty="0" smtClean="0"/>
              <a:t>-</a:t>
            </a:r>
            <a:r>
              <a:rPr lang="en-US" b="1" dirty="0" err="1" smtClean="0"/>
              <a:t>Myc</a:t>
            </a:r>
            <a:endParaRPr lang="en-US" b="1" dirty="0"/>
          </a:p>
        </p:txBody>
      </p:sp>
      <p:sp>
        <p:nvSpPr>
          <p:cNvPr id="10" name="Oval 9"/>
          <p:cNvSpPr/>
          <p:nvPr/>
        </p:nvSpPr>
        <p:spPr>
          <a:xfrm>
            <a:off x="4403676" y="3928757"/>
            <a:ext cx="772035" cy="53340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t>Fos</a:t>
            </a:r>
            <a:endParaRPr lang="en-US" b="1" dirty="0"/>
          </a:p>
        </p:txBody>
      </p:sp>
      <p:sp>
        <p:nvSpPr>
          <p:cNvPr id="11" name="Oval 10"/>
          <p:cNvSpPr/>
          <p:nvPr/>
        </p:nvSpPr>
        <p:spPr>
          <a:xfrm>
            <a:off x="4338411" y="4550933"/>
            <a:ext cx="902563" cy="53340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PI3K</a:t>
            </a:r>
            <a:endParaRPr lang="en-US" b="1" dirty="0"/>
          </a:p>
        </p:txBody>
      </p:sp>
      <p:sp>
        <p:nvSpPr>
          <p:cNvPr id="12" name="Oval 11"/>
          <p:cNvSpPr/>
          <p:nvPr/>
        </p:nvSpPr>
        <p:spPr>
          <a:xfrm>
            <a:off x="7525266" y="3221503"/>
            <a:ext cx="800100" cy="533400"/>
          </a:xfrm>
          <a:prstGeom prst="ellipse">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IL-2</a:t>
            </a:r>
            <a:endParaRPr lang="en-US" b="1" dirty="0"/>
          </a:p>
        </p:txBody>
      </p:sp>
      <p:sp>
        <p:nvSpPr>
          <p:cNvPr id="13" name="Oval 12"/>
          <p:cNvSpPr/>
          <p:nvPr/>
        </p:nvSpPr>
        <p:spPr>
          <a:xfrm>
            <a:off x="6732564" y="3793043"/>
            <a:ext cx="800100" cy="533400"/>
          </a:xfrm>
          <a:prstGeom prst="ellipse">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IL-6</a:t>
            </a:r>
            <a:endParaRPr lang="en-US" b="1" dirty="0"/>
          </a:p>
        </p:txBody>
      </p:sp>
      <p:sp>
        <p:nvSpPr>
          <p:cNvPr id="14" name="Oval 13"/>
          <p:cNvSpPr/>
          <p:nvPr/>
        </p:nvSpPr>
        <p:spPr>
          <a:xfrm>
            <a:off x="8017684" y="3832582"/>
            <a:ext cx="1010206" cy="533400"/>
          </a:xfrm>
          <a:prstGeom prst="ellipse">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TNF</a:t>
            </a:r>
            <a:r>
              <a:rPr lang="el-GR" b="1" dirty="0" smtClean="0"/>
              <a:t>α</a:t>
            </a:r>
            <a:endParaRPr lang="en-US" b="1" dirty="0"/>
          </a:p>
        </p:txBody>
      </p:sp>
      <p:sp>
        <p:nvSpPr>
          <p:cNvPr id="15" name="Oval 14"/>
          <p:cNvSpPr/>
          <p:nvPr/>
        </p:nvSpPr>
        <p:spPr>
          <a:xfrm>
            <a:off x="6627511" y="4550933"/>
            <a:ext cx="1010206" cy="533400"/>
          </a:xfrm>
          <a:prstGeom prst="ellipse">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IFN-</a:t>
            </a:r>
            <a:r>
              <a:rPr lang="el-GR" b="1" dirty="0" smtClean="0"/>
              <a:t>β</a:t>
            </a:r>
            <a:endParaRPr lang="en-US" b="1" dirty="0"/>
          </a:p>
        </p:txBody>
      </p:sp>
      <p:sp>
        <p:nvSpPr>
          <p:cNvPr id="16" name="Oval 15"/>
          <p:cNvSpPr/>
          <p:nvPr/>
        </p:nvSpPr>
        <p:spPr>
          <a:xfrm>
            <a:off x="8047447" y="4550933"/>
            <a:ext cx="1010206" cy="533400"/>
          </a:xfrm>
          <a:prstGeom prst="ellipse">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IFN-</a:t>
            </a:r>
            <a:r>
              <a:rPr lang="el-GR" b="1" dirty="0"/>
              <a:t>γ</a:t>
            </a:r>
            <a:endParaRPr lang="en-US" b="1" dirty="0"/>
          </a:p>
        </p:txBody>
      </p:sp>
      <p:sp>
        <p:nvSpPr>
          <p:cNvPr id="17" name="TextBox 16"/>
          <p:cNvSpPr txBox="1"/>
          <p:nvPr/>
        </p:nvSpPr>
        <p:spPr>
          <a:xfrm>
            <a:off x="7270057" y="5428575"/>
            <a:ext cx="1194943" cy="400110"/>
          </a:xfrm>
          <a:prstGeom prst="rect">
            <a:avLst/>
          </a:prstGeom>
          <a:noFill/>
        </p:spPr>
        <p:txBody>
          <a:bodyPr wrap="none" rtlCol="0">
            <a:spAutoFit/>
          </a:bodyPr>
          <a:lstStyle/>
          <a:p>
            <a:r>
              <a:rPr lang="en-US" sz="2000" b="1" dirty="0" smtClean="0"/>
              <a:t>cytokines</a:t>
            </a:r>
            <a:endParaRPr lang="en-US" b="1" dirty="0"/>
          </a:p>
        </p:txBody>
      </p:sp>
      <p:sp>
        <p:nvSpPr>
          <p:cNvPr id="18" name="TextBox 17"/>
          <p:cNvSpPr txBox="1"/>
          <p:nvPr/>
        </p:nvSpPr>
        <p:spPr>
          <a:xfrm>
            <a:off x="4022467" y="5828685"/>
            <a:ext cx="1619682" cy="707886"/>
          </a:xfrm>
          <a:prstGeom prst="rect">
            <a:avLst/>
          </a:prstGeom>
          <a:noFill/>
        </p:spPr>
        <p:txBody>
          <a:bodyPr wrap="square" rtlCol="0">
            <a:spAutoFit/>
          </a:bodyPr>
          <a:lstStyle/>
          <a:p>
            <a:pPr algn="ctr"/>
            <a:r>
              <a:rPr lang="en-US" sz="2000" b="1" dirty="0" smtClean="0"/>
              <a:t>Proliferation Survival</a:t>
            </a:r>
            <a:endParaRPr lang="en-US" b="1" dirty="0"/>
          </a:p>
        </p:txBody>
      </p:sp>
      <p:cxnSp>
        <p:nvCxnSpPr>
          <p:cNvPr id="19" name="Straight Arrow Connector 18"/>
          <p:cNvCxnSpPr>
            <a:stCxn id="18" idx="3"/>
          </p:cNvCxnSpPr>
          <p:nvPr/>
        </p:nvCxnSpPr>
        <p:spPr>
          <a:xfrm flipV="1">
            <a:off x="5642149" y="5645574"/>
            <a:ext cx="1445522" cy="537054"/>
          </a:xfrm>
          <a:prstGeom prst="straightConnector1">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4840206" y="5257800"/>
            <a:ext cx="0" cy="570886"/>
          </a:xfrm>
          <a:prstGeom prst="straightConnector1">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Title 1"/>
          <p:cNvSpPr txBox="1">
            <a:spLocks/>
          </p:cNvSpPr>
          <p:nvPr/>
        </p:nvSpPr>
        <p:spPr>
          <a:xfrm>
            <a:off x="0" y="0"/>
            <a:ext cx="91440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smtClean="0"/>
              <a:t>Aim 2 rationale</a:t>
            </a:r>
            <a:endParaRPr lang="en-US" sz="3600" dirty="0"/>
          </a:p>
        </p:txBody>
      </p:sp>
    </p:spTree>
    <p:extLst>
      <p:ext uri="{BB962C8B-B14F-4D97-AF65-F5344CB8AC3E}">
        <p14:creationId xmlns:p14="http://schemas.microsoft.com/office/powerpoint/2010/main" val="28707990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Aim 2a: Establish Blimp1 knockdown and overexpression systems</a:t>
            </a:r>
            <a:endParaRPr lang="en-US" dirty="0"/>
          </a:p>
        </p:txBody>
      </p:sp>
      <p:sp>
        <p:nvSpPr>
          <p:cNvPr id="5" name="Content Placeholder 4"/>
          <p:cNvSpPr>
            <a:spLocks noGrp="1"/>
          </p:cNvSpPr>
          <p:nvPr>
            <p:ph sz="half" idx="2"/>
          </p:nvPr>
        </p:nvSpPr>
        <p:spPr>
          <a:xfrm>
            <a:off x="511175" y="3810000"/>
            <a:ext cx="8251825" cy="2057400"/>
          </a:xfrm>
        </p:spPr>
        <p:txBody>
          <a:bodyPr/>
          <a:lstStyle/>
          <a:p>
            <a:r>
              <a:rPr lang="en-US" dirty="0" smtClean="0"/>
              <a:t>I have cloned 5 lentiviral Blimp1 shRNA vectors and generated virus</a:t>
            </a:r>
          </a:p>
          <a:p>
            <a:r>
              <a:rPr lang="en-US" dirty="0" smtClean="0"/>
              <a:t>Alternative: commercially available shRNAs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77158"/>
            <a:ext cx="9144000" cy="1434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87379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Aim 2a: Establish Blimp1 knockdown and overexpression systems</a:t>
            </a:r>
            <a:endParaRPr lang="en-US" dirty="0"/>
          </a:p>
        </p:txBody>
      </p:sp>
      <p:sp>
        <p:nvSpPr>
          <p:cNvPr id="5" name="Content Placeholder 4"/>
          <p:cNvSpPr>
            <a:spLocks noGrp="1"/>
          </p:cNvSpPr>
          <p:nvPr>
            <p:ph sz="half" idx="2"/>
          </p:nvPr>
        </p:nvSpPr>
        <p:spPr>
          <a:xfrm>
            <a:off x="457200" y="4191000"/>
            <a:ext cx="8382000" cy="1752600"/>
          </a:xfrm>
        </p:spPr>
        <p:txBody>
          <a:bodyPr>
            <a:normAutofit/>
          </a:bodyPr>
          <a:lstStyle/>
          <a:p>
            <a:r>
              <a:rPr lang="en-US" dirty="0" smtClean="0"/>
              <a:t>Currently cloning lentiviral Tet-inducible Blimp1 overexpression vectors</a:t>
            </a:r>
          </a:p>
          <a:p>
            <a:r>
              <a:rPr lang="en-US" dirty="0" smtClean="0"/>
              <a:t>Can control kinetics of Blimp1 overexpression</a:t>
            </a:r>
          </a:p>
        </p:txBody>
      </p:sp>
      <p:sp>
        <p:nvSpPr>
          <p:cNvPr id="3" name="Rectangle 2"/>
          <p:cNvSpPr/>
          <p:nvPr/>
        </p:nvSpPr>
        <p:spPr>
          <a:xfrm>
            <a:off x="3048000" y="3657600"/>
            <a:ext cx="6096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413048"/>
            <a:ext cx="9144000" cy="13969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5340412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Autofit/>
          </a:bodyPr>
          <a:lstStyle/>
          <a:p>
            <a:r>
              <a:rPr lang="en-US" sz="3600" dirty="0" smtClean="0"/>
              <a:t>Aim 2b: Does IR-mediated Blimp1 induction reduce proliferation and promote apoptosis?</a:t>
            </a:r>
            <a:endParaRPr lang="en-US" sz="3600" dirty="0"/>
          </a:p>
        </p:txBody>
      </p:sp>
      <p:sp>
        <p:nvSpPr>
          <p:cNvPr id="3" name="Content Placeholder 2"/>
          <p:cNvSpPr>
            <a:spLocks noGrp="1"/>
          </p:cNvSpPr>
          <p:nvPr>
            <p:ph idx="1"/>
          </p:nvPr>
        </p:nvSpPr>
        <p:spPr>
          <a:xfrm>
            <a:off x="457200" y="1798637"/>
            <a:ext cx="8610600" cy="4525963"/>
          </a:xfrm>
        </p:spPr>
        <p:txBody>
          <a:bodyPr>
            <a:normAutofit/>
          </a:bodyPr>
          <a:lstStyle/>
          <a:p>
            <a:r>
              <a:rPr lang="en-US" dirty="0" smtClean="0"/>
              <a:t>IR or sham treat Blimp1 wild-type, </a:t>
            </a:r>
            <a:r>
              <a:rPr lang="en-US" dirty="0" err="1" smtClean="0"/>
              <a:t>kd</a:t>
            </a:r>
            <a:r>
              <a:rPr lang="en-US" dirty="0" smtClean="0"/>
              <a:t>, o/e cells</a:t>
            </a:r>
          </a:p>
          <a:p>
            <a:r>
              <a:rPr lang="en-US" dirty="0" smtClean="0"/>
              <a:t>Analyze survival and proliferation by flow cytometry</a:t>
            </a:r>
          </a:p>
          <a:p>
            <a:pPr lvl="1"/>
            <a:r>
              <a:rPr lang="en-US" dirty="0" smtClean="0"/>
              <a:t>Cell cycle analysis by PI staining</a:t>
            </a:r>
          </a:p>
          <a:p>
            <a:pPr lvl="1"/>
            <a:r>
              <a:rPr lang="en-US" dirty="0" smtClean="0"/>
              <a:t>DNA synthesis by </a:t>
            </a:r>
            <a:r>
              <a:rPr lang="en-US" dirty="0" err="1" smtClean="0"/>
              <a:t>BrdU</a:t>
            </a:r>
            <a:r>
              <a:rPr lang="en-US" dirty="0" smtClean="0"/>
              <a:t> incorporation</a:t>
            </a:r>
          </a:p>
          <a:p>
            <a:pPr lvl="1"/>
            <a:r>
              <a:rPr lang="en-US" dirty="0" smtClean="0"/>
              <a:t>Apoptosis by </a:t>
            </a:r>
            <a:r>
              <a:rPr lang="en-US" dirty="0" err="1" smtClean="0"/>
              <a:t>annexin</a:t>
            </a:r>
            <a:r>
              <a:rPr lang="en-US" dirty="0" smtClean="0"/>
              <a:t> V</a:t>
            </a:r>
            <a:endParaRPr lang="en-US" dirty="0"/>
          </a:p>
        </p:txBody>
      </p:sp>
    </p:spTree>
    <p:extLst>
      <p:ext uri="{BB962C8B-B14F-4D97-AF65-F5344CB8AC3E}">
        <p14:creationId xmlns:p14="http://schemas.microsoft.com/office/powerpoint/2010/main" val="41981366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1143000"/>
          </a:xfrm>
        </p:spPr>
        <p:txBody>
          <a:bodyPr>
            <a:noAutofit/>
          </a:bodyPr>
          <a:lstStyle/>
          <a:p>
            <a:r>
              <a:rPr lang="en-US" sz="3600" dirty="0" smtClean="0"/>
              <a:t>Genetic variants in the </a:t>
            </a:r>
            <a:r>
              <a:rPr lang="en-US" sz="3600" i="1" dirty="0" smtClean="0"/>
              <a:t>PRDM1 </a:t>
            </a:r>
            <a:r>
              <a:rPr lang="en-US" sz="3600" dirty="0" smtClean="0"/>
              <a:t>locus are associated with radiogenic cancer risk</a:t>
            </a:r>
            <a:endParaRPr lang="en-US" sz="3600" dirty="0"/>
          </a:p>
        </p:txBody>
      </p:sp>
      <p:pic>
        <p:nvPicPr>
          <p:cNvPr id="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853" t="17475" r="52378" b="72877"/>
          <a:stretch/>
        </p:blipFill>
        <p:spPr bwMode="auto">
          <a:xfrm>
            <a:off x="152400" y="5468682"/>
            <a:ext cx="8768920" cy="7313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Oval 8"/>
          <p:cNvSpPr/>
          <p:nvPr/>
        </p:nvSpPr>
        <p:spPr>
          <a:xfrm>
            <a:off x="8229600" y="5971401"/>
            <a:ext cx="152400" cy="152400"/>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7391400" y="5971401"/>
            <a:ext cx="152400" cy="152400"/>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p:nvPr/>
        </p:nvCxnSpPr>
        <p:spPr>
          <a:xfrm flipV="1">
            <a:off x="7467598" y="6200001"/>
            <a:ext cx="0" cy="40376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8305799" y="6200002"/>
            <a:ext cx="0" cy="403759"/>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881773" y="6581001"/>
            <a:ext cx="848053" cy="276999"/>
          </a:xfrm>
          <a:prstGeom prst="rect">
            <a:avLst/>
          </a:prstGeom>
          <a:noFill/>
        </p:spPr>
        <p:txBody>
          <a:bodyPr wrap="none" rtlCol="0">
            <a:spAutoFit/>
          </a:bodyPr>
          <a:lstStyle/>
          <a:p>
            <a:pPr algn="ctr"/>
            <a:r>
              <a:rPr lang="en-US" sz="1200" b="1" dirty="0" smtClean="0"/>
              <a:t>rs1040411</a:t>
            </a:r>
          </a:p>
        </p:txBody>
      </p:sp>
      <p:sp>
        <p:nvSpPr>
          <p:cNvPr id="14" name="TextBox 13"/>
          <p:cNvSpPr txBox="1"/>
          <p:nvPr/>
        </p:nvSpPr>
        <p:spPr>
          <a:xfrm>
            <a:off x="7043572" y="6581001"/>
            <a:ext cx="848053" cy="276999"/>
          </a:xfrm>
          <a:prstGeom prst="rect">
            <a:avLst/>
          </a:prstGeom>
          <a:noFill/>
        </p:spPr>
        <p:txBody>
          <a:bodyPr wrap="none" rtlCol="0">
            <a:spAutoFit/>
          </a:bodyPr>
          <a:lstStyle/>
          <a:p>
            <a:pPr algn="ctr"/>
            <a:r>
              <a:rPr lang="en-US" sz="1200" b="1" dirty="0" smtClean="0"/>
              <a:t>rs4946728</a:t>
            </a:r>
          </a:p>
        </p:txBody>
      </p:sp>
      <p:sp>
        <p:nvSpPr>
          <p:cNvPr id="15" name="TextBox 14"/>
          <p:cNvSpPr txBox="1"/>
          <p:nvPr/>
        </p:nvSpPr>
        <p:spPr>
          <a:xfrm>
            <a:off x="0" y="6551358"/>
            <a:ext cx="1265346" cy="307777"/>
          </a:xfrm>
          <a:prstGeom prst="rect">
            <a:avLst/>
          </a:prstGeom>
          <a:noFill/>
        </p:spPr>
        <p:txBody>
          <a:bodyPr wrap="none" rtlCol="0">
            <a:spAutoFit/>
          </a:bodyPr>
          <a:lstStyle/>
          <a:p>
            <a:r>
              <a:rPr lang="en-US" sz="1400" dirty="0" smtClean="0"/>
              <a:t>Best </a:t>
            </a:r>
            <a:r>
              <a:rPr lang="en-US" sz="1400" dirty="0" smtClean="0"/>
              <a:t>et al 2011</a:t>
            </a:r>
            <a:endParaRPr lang="en-US" sz="1400" dirty="0"/>
          </a:p>
        </p:txBody>
      </p:sp>
      <p:pic>
        <p:nvPicPr>
          <p:cNvPr id="16"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5375"/>
          <a:stretch/>
        </p:blipFill>
        <p:spPr bwMode="auto">
          <a:xfrm>
            <a:off x="4292746" y="1676400"/>
            <a:ext cx="4734713" cy="3006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Content Placeholder 5"/>
          <p:cNvSpPr>
            <a:spLocks noGrp="1"/>
          </p:cNvSpPr>
          <p:nvPr>
            <p:ph sz="half" idx="2"/>
          </p:nvPr>
        </p:nvSpPr>
        <p:spPr>
          <a:xfrm>
            <a:off x="152400" y="1295400"/>
            <a:ext cx="4140346" cy="3733800"/>
          </a:xfrm>
        </p:spPr>
        <p:txBody>
          <a:bodyPr>
            <a:normAutofit fontScale="85000" lnSpcReduction="20000"/>
          </a:bodyPr>
          <a:lstStyle/>
          <a:p>
            <a:r>
              <a:rPr lang="en-US" dirty="0" smtClean="0"/>
              <a:t>GWAS: survivors of pediatric HL treated with </a:t>
            </a:r>
            <a:r>
              <a:rPr lang="en-US" dirty="0" smtClean="0"/>
              <a:t>thoracic </a:t>
            </a:r>
            <a:r>
              <a:rPr lang="en-US" dirty="0" smtClean="0"/>
              <a:t>radiation</a:t>
            </a:r>
          </a:p>
          <a:p>
            <a:pPr lvl="1"/>
            <a:r>
              <a:rPr lang="en-US" dirty="0" smtClean="0"/>
              <a:t>Cases: SMN in the field of radiation (n=158)</a:t>
            </a:r>
          </a:p>
          <a:p>
            <a:pPr lvl="1"/>
            <a:r>
              <a:rPr lang="en-US" dirty="0" smtClean="0"/>
              <a:t>Controls: did not develop a SMN (n=153</a:t>
            </a:r>
            <a:r>
              <a:rPr lang="en-US" dirty="0" smtClean="0"/>
              <a:t>)</a:t>
            </a:r>
          </a:p>
          <a:p>
            <a:r>
              <a:rPr lang="en-US" dirty="0" smtClean="0"/>
              <a:t>Two SNPs near </a:t>
            </a:r>
            <a:r>
              <a:rPr lang="en-US" i="1" dirty="0" smtClean="0"/>
              <a:t>PRDM1</a:t>
            </a:r>
            <a:r>
              <a:rPr lang="en-US" dirty="0" smtClean="0"/>
              <a:t> are strongly associated with SMNs</a:t>
            </a:r>
          </a:p>
          <a:p>
            <a:pPr lvl="1"/>
            <a:r>
              <a:rPr lang="en-US" dirty="0"/>
              <a:t>r</a:t>
            </a:r>
            <a:r>
              <a:rPr lang="en-US" dirty="0" smtClean="0"/>
              <a:t>s4946728 (allelic OR = 3.32)</a:t>
            </a:r>
          </a:p>
          <a:p>
            <a:pPr lvl="1"/>
            <a:r>
              <a:rPr lang="en-US" dirty="0"/>
              <a:t>r</a:t>
            </a:r>
            <a:r>
              <a:rPr lang="en-US" dirty="0" smtClean="0"/>
              <a:t>s1040411 (allelic OR = 2.39)</a:t>
            </a:r>
          </a:p>
          <a:p>
            <a:pPr lvl="1"/>
            <a:endParaRPr lang="en-US" dirty="0" smtClean="0"/>
          </a:p>
          <a:p>
            <a:endParaRPr lang="en-US" dirty="0"/>
          </a:p>
        </p:txBody>
      </p:sp>
    </p:spTree>
    <p:extLst>
      <p:ext uri="{BB962C8B-B14F-4D97-AF65-F5344CB8AC3E}">
        <p14:creationId xmlns:p14="http://schemas.microsoft.com/office/powerpoint/2010/main" val="274503735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5994" y="31376"/>
            <a:ext cx="8229600" cy="1143000"/>
          </a:xfrm>
        </p:spPr>
        <p:txBody>
          <a:bodyPr/>
          <a:lstStyle/>
          <a:p>
            <a:r>
              <a:rPr lang="en-US" dirty="0" smtClean="0"/>
              <a:t>Aim 2b: Expected results</a:t>
            </a:r>
            <a:endParaRPr lang="en-US" dirty="0"/>
          </a:p>
        </p:txBody>
      </p:sp>
      <p:sp>
        <p:nvSpPr>
          <p:cNvPr id="3" name="Content Placeholder 2"/>
          <p:cNvSpPr>
            <a:spLocks noGrp="1"/>
          </p:cNvSpPr>
          <p:nvPr>
            <p:ph idx="1"/>
          </p:nvPr>
        </p:nvSpPr>
        <p:spPr>
          <a:xfrm>
            <a:off x="3124200" y="1923236"/>
            <a:ext cx="6019800" cy="3715564"/>
          </a:xfrm>
        </p:spPr>
        <p:txBody>
          <a:bodyPr>
            <a:normAutofit/>
          </a:bodyPr>
          <a:lstStyle/>
          <a:p>
            <a:r>
              <a:rPr lang="en-US" sz="2400" dirty="0" smtClean="0"/>
              <a:t>If S phase fraction and </a:t>
            </a:r>
            <a:r>
              <a:rPr lang="en-US" sz="2400" dirty="0" err="1" smtClean="0"/>
              <a:t>BrdU</a:t>
            </a:r>
            <a:r>
              <a:rPr lang="en-US" sz="2400" dirty="0" smtClean="0"/>
              <a:t> incorporation:</a:t>
            </a:r>
          </a:p>
          <a:p>
            <a:pPr lvl="1"/>
            <a:r>
              <a:rPr lang="en-US" sz="2000" dirty="0" smtClean="0"/>
              <a:t>Blimp1 o/e &lt; Blimp1 wild-type &lt; Blimp1 </a:t>
            </a:r>
            <a:r>
              <a:rPr lang="en-US" sz="2000" dirty="0" err="1" smtClean="0"/>
              <a:t>kd</a:t>
            </a:r>
            <a:endParaRPr lang="en-US" sz="2000" dirty="0" smtClean="0"/>
          </a:p>
          <a:p>
            <a:pPr lvl="1"/>
            <a:r>
              <a:rPr lang="en-US" sz="2000" dirty="0" smtClean="0"/>
              <a:t>IR-mediated Blimp1 expression promotes cell cycle arrest and reduces proliferation</a:t>
            </a:r>
            <a:br>
              <a:rPr lang="en-US" sz="2000" dirty="0" smtClean="0"/>
            </a:br>
            <a:endParaRPr lang="en-US" sz="2000" dirty="0" smtClean="0"/>
          </a:p>
          <a:p>
            <a:r>
              <a:rPr lang="en-US" sz="2400" dirty="0" smtClean="0"/>
              <a:t>If sub-G1 fraction and </a:t>
            </a:r>
            <a:r>
              <a:rPr lang="en-US" sz="2400" dirty="0" err="1" smtClean="0"/>
              <a:t>annexin</a:t>
            </a:r>
            <a:r>
              <a:rPr lang="en-US" sz="2400" dirty="0" smtClean="0"/>
              <a:t> V staining:</a:t>
            </a:r>
          </a:p>
          <a:p>
            <a:pPr lvl="1"/>
            <a:r>
              <a:rPr lang="en-US" sz="2000" dirty="0" smtClean="0"/>
              <a:t>Blimp1 o/e &gt; Blimp1 wild-type &gt; Blimp1 </a:t>
            </a:r>
            <a:r>
              <a:rPr lang="en-US" sz="2000" dirty="0" err="1" smtClean="0"/>
              <a:t>kd</a:t>
            </a:r>
            <a:endParaRPr lang="en-US" sz="2000" dirty="0" smtClean="0"/>
          </a:p>
          <a:p>
            <a:pPr lvl="1"/>
            <a:r>
              <a:rPr lang="en-US" sz="2000" dirty="0" smtClean="0"/>
              <a:t>IR-mediated Blimp1 expression reduces cell survival by promoting apoptosis</a:t>
            </a:r>
            <a:endParaRPr lang="en-US" sz="2000" dirty="0"/>
          </a:p>
        </p:txBody>
      </p:sp>
      <p:grpSp>
        <p:nvGrpSpPr>
          <p:cNvPr id="5" name="Group 4"/>
          <p:cNvGrpSpPr/>
          <p:nvPr/>
        </p:nvGrpSpPr>
        <p:grpSpPr>
          <a:xfrm>
            <a:off x="797630" y="1669002"/>
            <a:ext cx="1972708" cy="3982206"/>
            <a:chOff x="3074988" y="1669002"/>
            <a:chExt cx="1972708" cy="3982206"/>
          </a:xfrm>
        </p:grpSpPr>
        <p:pic>
          <p:nvPicPr>
            <p:cNvPr id="6"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t="18199" r="30630" b="49282"/>
            <a:stretch/>
          </p:blipFill>
          <p:spPr bwMode="auto">
            <a:xfrm>
              <a:off x="3074988" y="1669002"/>
              <a:ext cx="1971228" cy="1802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t="62652" r="30630"/>
            <a:stretch/>
          </p:blipFill>
          <p:spPr bwMode="auto">
            <a:xfrm>
              <a:off x="3076468" y="3581400"/>
              <a:ext cx="1971228" cy="2069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8" name="TextBox 7"/>
          <p:cNvSpPr txBox="1"/>
          <p:nvPr/>
        </p:nvSpPr>
        <p:spPr>
          <a:xfrm>
            <a:off x="208226" y="5940623"/>
            <a:ext cx="2562112" cy="307777"/>
          </a:xfrm>
          <a:prstGeom prst="rect">
            <a:avLst/>
          </a:prstGeom>
          <a:noFill/>
        </p:spPr>
        <p:txBody>
          <a:bodyPr wrap="none" rtlCol="0">
            <a:spAutoFit/>
          </a:bodyPr>
          <a:lstStyle/>
          <a:p>
            <a:r>
              <a:rPr lang="en-US" sz="1400" dirty="0" smtClean="0"/>
              <a:t>Sample results from Li et al 2009</a:t>
            </a:r>
            <a:endParaRPr lang="en-US" sz="1400" dirty="0"/>
          </a:p>
        </p:txBody>
      </p:sp>
      <p:sp>
        <p:nvSpPr>
          <p:cNvPr id="4" name="TextBox 3"/>
          <p:cNvSpPr txBox="1"/>
          <p:nvPr/>
        </p:nvSpPr>
        <p:spPr>
          <a:xfrm>
            <a:off x="0" y="2057400"/>
            <a:ext cx="838200" cy="646331"/>
          </a:xfrm>
          <a:prstGeom prst="rect">
            <a:avLst/>
          </a:prstGeom>
          <a:noFill/>
        </p:spPr>
        <p:txBody>
          <a:bodyPr wrap="square" rtlCol="0">
            <a:spAutoFit/>
          </a:bodyPr>
          <a:lstStyle/>
          <a:p>
            <a:pPr algn="ctr"/>
            <a:r>
              <a:rPr lang="en-US" dirty="0" smtClean="0"/>
              <a:t>Blimp1 </a:t>
            </a:r>
            <a:r>
              <a:rPr lang="en-US" dirty="0" err="1" smtClean="0"/>
              <a:t>kd</a:t>
            </a:r>
            <a:endParaRPr lang="en-US" dirty="0"/>
          </a:p>
        </p:txBody>
      </p:sp>
      <p:sp>
        <p:nvSpPr>
          <p:cNvPr id="10" name="TextBox 9"/>
          <p:cNvSpPr txBox="1"/>
          <p:nvPr/>
        </p:nvSpPr>
        <p:spPr>
          <a:xfrm>
            <a:off x="0" y="4114800"/>
            <a:ext cx="838200" cy="923330"/>
          </a:xfrm>
          <a:prstGeom prst="rect">
            <a:avLst/>
          </a:prstGeom>
          <a:noFill/>
        </p:spPr>
        <p:txBody>
          <a:bodyPr wrap="square" rtlCol="0">
            <a:spAutoFit/>
          </a:bodyPr>
          <a:lstStyle/>
          <a:p>
            <a:pPr algn="ctr"/>
            <a:r>
              <a:rPr lang="en-US" dirty="0" smtClean="0"/>
              <a:t>Blimp1 </a:t>
            </a:r>
            <a:r>
              <a:rPr lang="en-US" dirty="0" err="1" smtClean="0"/>
              <a:t>wt</a:t>
            </a:r>
            <a:r>
              <a:rPr lang="en-US" dirty="0" smtClean="0"/>
              <a:t> or o/e</a:t>
            </a:r>
            <a:endParaRPr lang="en-US" dirty="0"/>
          </a:p>
        </p:txBody>
      </p:sp>
      <p:sp>
        <p:nvSpPr>
          <p:cNvPr id="11" name="TextBox 10"/>
          <p:cNvSpPr txBox="1"/>
          <p:nvPr/>
        </p:nvSpPr>
        <p:spPr>
          <a:xfrm>
            <a:off x="0" y="1143000"/>
            <a:ext cx="838200" cy="369332"/>
          </a:xfrm>
          <a:prstGeom prst="rect">
            <a:avLst/>
          </a:prstGeom>
          <a:noFill/>
        </p:spPr>
        <p:txBody>
          <a:bodyPr wrap="square" rtlCol="0">
            <a:spAutoFit/>
          </a:bodyPr>
          <a:lstStyle/>
          <a:p>
            <a:pPr algn="ctr"/>
            <a:r>
              <a:rPr lang="en-US" b="1" dirty="0" smtClean="0"/>
              <a:t>+ IR</a:t>
            </a:r>
            <a:endParaRPr lang="en-US" b="1" dirty="0"/>
          </a:p>
        </p:txBody>
      </p:sp>
    </p:spTree>
    <p:extLst>
      <p:ext uri="{BB962C8B-B14F-4D97-AF65-F5344CB8AC3E}">
        <p14:creationId xmlns:p14="http://schemas.microsoft.com/office/powerpoint/2010/main" val="215839595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Aim 2b: Pitfalls and alternatives</a:t>
            </a:r>
            <a:endParaRPr lang="en-US" dirty="0"/>
          </a:p>
        </p:txBody>
      </p:sp>
      <p:sp>
        <p:nvSpPr>
          <p:cNvPr id="3" name="Content Placeholder 2"/>
          <p:cNvSpPr>
            <a:spLocks noGrp="1"/>
          </p:cNvSpPr>
          <p:nvPr>
            <p:ph idx="1"/>
          </p:nvPr>
        </p:nvSpPr>
        <p:spPr/>
        <p:txBody>
          <a:bodyPr/>
          <a:lstStyle/>
          <a:p>
            <a:r>
              <a:rPr lang="en-US" dirty="0" smtClean="0"/>
              <a:t>Time course may be required to determine optimal points to measure proliferation and survival</a:t>
            </a:r>
            <a:endParaRPr lang="en-US" dirty="0"/>
          </a:p>
        </p:txBody>
      </p:sp>
    </p:spTree>
    <p:extLst>
      <p:ext uri="{BB962C8B-B14F-4D97-AF65-F5344CB8AC3E}">
        <p14:creationId xmlns:p14="http://schemas.microsoft.com/office/powerpoint/2010/main" val="16818050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0"/>
            <a:ext cx="8991600" cy="1143000"/>
          </a:xfrm>
        </p:spPr>
        <p:txBody>
          <a:bodyPr>
            <a:noAutofit/>
          </a:bodyPr>
          <a:lstStyle/>
          <a:p>
            <a:r>
              <a:rPr lang="en-US" sz="3600" dirty="0" smtClean="0"/>
              <a:t>Aim 2c: Does IR-activated Blimp1 repress candidate target genes?</a:t>
            </a:r>
            <a:endParaRPr lang="en-US" sz="3600" dirty="0"/>
          </a:p>
        </p:txBody>
      </p:sp>
      <p:sp>
        <p:nvSpPr>
          <p:cNvPr id="3" name="Content Placeholder 2"/>
          <p:cNvSpPr>
            <a:spLocks noGrp="1"/>
          </p:cNvSpPr>
          <p:nvPr>
            <p:ph idx="1"/>
          </p:nvPr>
        </p:nvSpPr>
        <p:spPr>
          <a:xfrm>
            <a:off x="5105400" y="1600201"/>
            <a:ext cx="3886200" cy="3657600"/>
          </a:xfrm>
        </p:spPr>
        <p:txBody>
          <a:bodyPr>
            <a:normAutofit fontScale="85000" lnSpcReduction="10000"/>
          </a:bodyPr>
          <a:lstStyle/>
          <a:p>
            <a:r>
              <a:rPr lang="en-US" dirty="0" smtClean="0"/>
              <a:t>Treat wild-type, </a:t>
            </a:r>
            <a:r>
              <a:rPr lang="en-US" dirty="0" err="1" smtClean="0"/>
              <a:t>kd</a:t>
            </a:r>
            <a:r>
              <a:rPr lang="en-US" dirty="0" smtClean="0"/>
              <a:t>, o/e cells with IR or sham</a:t>
            </a:r>
          </a:p>
          <a:p>
            <a:r>
              <a:rPr lang="en-US" dirty="0" smtClean="0"/>
              <a:t>RT-PCR for primary transcripts</a:t>
            </a:r>
          </a:p>
          <a:p>
            <a:r>
              <a:rPr lang="en-US" dirty="0" smtClean="0"/>
              <a:t>If Blimp1 reduces primary transcript levels, ChIP for Blimp1 at target locus</a:t>
            </a:r>
            <a:endParaRPr lang="en-US" dirty="0"/>
          </a:p>
        </p:txBody>
      </p:sp>
      <p:sp>
        <p:nvSpPr>
          <p:cNvPr id="4" name="Oval 3"/>
          <p:cNvSpPr/>
          <p:nvPr/>
        </p:nvSpPr>
        <p:spPr>
          <a:xfrm>
            <a:off x="1600200" y="1828800"/>
            <a:ext cx="1447800" cy="533400"/>
          </a:xfrm>
          <a:prstGeom prst="ellipse">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Blimp1</a:t>
            </a:r>
            <a:endParaRPr lang="en-US" sz="2000" b="1" dirty="0">
              <a:solidFill>
                <a:schemeClr val="tx1"/>
              </a:solidFill>
            </a:endParaRPr>
          </a:p>
        </p:txBody>
      </p:sp>
      <p:cxnSp>
        <p:nvCxnSpPr>
          <p:cNvPr id="6" name="Straight Connector 5"/>
          <p:cNvCxnSpPr/>
          <p:nvPr/>
        </p:nvCxnSpPr>
        <p:spPr>
          <a:xfrm flipH="1">
            <a:off x="1143000" y="2422124"/>
            <a:ext cx="609600" cy="8382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014411" y="3167848"/>
            <a:ext cx="257175" cy="18495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890051" y="2401780"/>
            <a:ext cx="691349" cy="8382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3467100" y="3151758"/>
            <a:ext cx="228600" cy="1764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216623" y="3396449"/>
            <a:ext cx="1066800" cy="53340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c</a:t>
            </a:r>
            <a:r>
              <a:rPr lang="en-US" b="1" dirty="0" smtClean="0"/>
              <a:t>-</a:t>
            </a:r>
            <a:r>
              <a:rPr lang="en-US" b="1" dirty="0" err="1" smtClean="0"/>
              <a:t>Myc</a:t>
            </a:r>
            <a:endParaRPr lang="en-US" b="1" dirty="0"/>
          </a:p>
        </p:txBody>
      </p:sp>
      <p:sp>
        <p:nvSpPr>
          <p:cNvPr id="20" name="Oval 19"/>
          <p:cNvSpPr/>
          <p:nvPr/>
        </p:nvSpPr>
        <p:spPr>
          <a:xfrm>
            <a:off x="364005" y="4026024"/>
            <a:ext cx="772035" cy="53340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t>Fos</a:t>
            </a:r>
            <a:endParaRPr lang="en-US" b="1" dirty="0"/>
          </a:p>
        </p:txBody>
      </p:sp>
      <p:sp>
        <p:nvSpPr>
          <p:cNvPr id="21" name="Oval 20"/>
          <p:cNvSpPr/>
          <p:nvPr/>
        </p:nvSpPr>
        <p:spPr>
          <a:xfrm>
            <a:off x="298740" y="4648200"/>
            <a:ext cx="902563" cy="53340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PI3K</a:t>
            </a:r>
            <a:endParaRPr lang="en-US" b="1" dirty="0"/>
          </a:p>
        </p:txBody>
      </p:sp>
      <p:sp>
        <p:nvSpPr>
          <p:cNvPr id="22" name="Oval 21"/>
          <p:cNvSpPr/>
          <p:nvPr/>
        </p:nvSpPr>
        <p:spPr>
          <a:xfrm>
            <a:off x="3485595" y="3318770"/>
            <a:ext cx="800100" cy="533400"/>
          </a:xfrm>
          <a:prstGeom prst="ellipse">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IL-2</a:t>
            </a:r>
            <a:endParaRPr lang="en-US" b="1" dirty="0"/>
          </a:p>
        </p:txBody>
      </p:sp>
      <p:sp>
        <p:nvSpPr>
          <p:cNvPr id="23" name="Oval 22"/>
          <p:cNvSpPr/>
          <p:nvPr/>
        </p:nvSpPr>
        <p:spPr>
          <a:xfrm>
            <a:off x="3492993" y="3929849"/>
            <a:ext cx="800100" cy="533400"/>
          </a:xfrm>
          <a:prstGeom prst="ellipse">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IL-6</a:t>
            </a:r>
            <a:endParaRPr lang="en-US" b="1" dirty="0"/>
          </a:p>
        </p:txBody>
      </p:sp>
      <p:sp>
        <p:nvSpPr>
          <p:cNvPr id="24" name="Oval 23"/>
          <p:cNvSpPr/>
          <p:nvPr/>
        </p:nvSpPr>
        <p:spPr>
          <a:xfrm>
            <a:off x="3380542" y="4522434"/>
            <a:ext cx="1010206" cy="533400"/>
          </a:xfrm>
          <a:prstGeom prst="ellipse">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TNF</a:t>
            </a:r>
            <a:r>
              <a:rPr lang="el-GR" b="1" dirty="0" smtClean="0"/>
              <a:t>α</a:t>
            </a:r>
            <a:endParaRPr lang="en-US" b="1" dirty="0"/>
          </a:p>
        </p:txBody>
      </p:sp>
      <p:sp>
        <p:nvSpPr>
          <p:cNvPr id="26" name="Oval 25"/>
          <p:cNvSpPr/>
          <p:nvPr/>
        </p:nvSpPr>
        <p:spPr>
          <a:xfrm>
            <a:off x="3380542" y="5159407"/>
            <a:ext cx="1010206" cy="533400"/>
          </a:xfrm>
          <a:prstGeom prst="ellipse">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IFN-</a:t>
            </a:r>
            <a:r>
              <a:rPr lang="el-GR" b="1" dirty="0" smtClean="0"/>
              <a:t>β</a:t>
            </a:r>
            <a:endParaRPr lang="en-US" b="1" dirty="0"/>
          </a:p>
        </p:txBody>
      </p:sp>
      <p:sp>
        <p:nvSpPr>
          <p:cNvPr id="27" name="Oval 26"/>
          <p:cNvSpPr/>
          <p:nvPr/>
        </p:nvSpPr>
        <p:spPr>
          <a:xfrm>
            <a:off x="3380542" y="5791200"/>
            <a:ext cx="1010206" cy="533400"/>
          </a:xfrm>
          <a:prstGeom prst="ellipse">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IFN-</a:t>
            </a:r>
            <a:r>
              <a:rPr lang="el-GR" b="1" dirty="0"/>
              <a:t>γ</a:t>
            </a:r>
            <a:endParaRPr lang="en-US" b="1" dirty="0"/>
          </a:p>
        </p:txBody>
      </p:sp>
      <p:sp>
        <p:nvSpPr>
          <p:cNvPr id="28" name="TextBox 27"/>
          <p:cNvSpPr txBox="1"/>
          <p:nvPr/>
        </p:nvSpPr>
        <p:spPr>
          <a:xfrm>
            <a:off x="3288173" y="6433784"/>
            <a:ext cx="1194943" cy="400110"/>
          </a:xfrm>
          <a:prstGeom prst="rect">
            <a:avLst/>
          </a:prstGeom>
          <a:noFill/>
        </p:spPr>
        <p:txBody>
          <a:bodyPr wrap="none" rtlCol="0">
            <a:spAutoFit/>
          </a:bodyPr>
          <a:lstStyle/>
          <a:p>
            <a:r>
              <a:rPr lang="en-US" sz="2000" b="1" dirty="0" smtClean="0"/>
              <a:t>cytokines</a:t>
            </a:r>
            <a:endParaRPr lang="en-US" b="1" dirty="0"/>
          </a:p>
        </p:txBody>
      </p:sp>
      <p:sp>
        <p:nvSpPr>
          <p:cNvPr id="29" name="TextBox 28"/>
          <p:cNvSpPr txBox="1"/>
          <p:nvPr/>
        </p:nvSpPr>
        <p:spPr>
          <a:xfrm>
            <a:off x="-19482" y="5418121"/>
            <a:ext cx="1619682" cy="1015663"/>
          </a:xfrm>
          <a:prstGeom prst="rect">
            <a:avLst/>
          </a:prstGeom>
          <a:noFill/>
        </p:spPr>
        <p:txBody>
          <a:bodyPr wrap="square" rtlCol="0">
            <a:spAutoFit/>
          </a:bodyPr>
          <a:lstStyle/>
          <a:p>
            <a:pPr algn="ctr"/>
            <a:r>
              <a:rPr lang="en-US" sz="2000" b="1" dirty="0" smtClean="0"/>
              <a:t>Proliferation and survival factors</a:t>
            </a:r>
            <a:endParaRPr lang="en-US" b="1" dirty="0"/>
          </a:p>
        </p:txBody>
      </p:sp>
      <p:grpSp>
        <p:nvGrpSpPr>
          <p:cNvPr id="25" name="Group 24"/>
          <p:cNvGrpSpPr/>
          <p:nvPr/>
        </p:nvGrpSpPr>
        <p:grpSpPr>
          <a:xfrm>
            <a:off x="5715000" y="5639607"/>
            <a:ext cx="2895600" cy="657284"/>
            <a:chOff x="2549236" y="5760834"/>
            <a:chExt cx="2895600" cy="657284"/>
          </a:xfrm>
        </p:grpSpPr>
        <p:cxnSp>
          <p:nvCxnSpPr>
            <p:cNvPr id="30" name="Straight Connector 29"/>
            <p:cNvCxnSpPr/>
            <p:nvPr/>
          </p:nvCxnSpPr>
          <p:spPr>
            <a:xfrm flipV="1">
              <a:off x="4092538" y="5760834"/>
              <a:ext cx="0" cy="42868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5063836" y="6217227"/>
              <a:ext cx="381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4073236" y="6037118"/>
              <a:ext cx="1046019" cy="381000"/>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cxnSp>
          <p:nvCxnSpPr>
            <p:cNvPr id="33" name="Straight Connector 32"/>
            <p:cNvCxnSpPr>
              <a:stCxn id="32" idx="1"/>
            </p:cNvCxnSpPr>
            <p:nvPr/>
          </p:nvCxnSpPr>
          <p:spPr>
            <a:xfrm flipH="1" flipV="1">
              <a:off x="2549236" y="6217227"/>
              <a:ext cx="1524000" cy="1039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4092538" y="5760834"/>
              <a:ext cx="381000" cy="0"/>
            </a:xfrm>
            <a:prstGeom prst="line">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grpSp>
      <p:sp>
        <p:nvSpPr>
          <p:cNvPr id="35" name="Oval 34"/>
          <p:cNvSpPr/>
          <p:nvPr/>
        </p:nvSpPr>
        <p:spPr>
          <a:xfrm>
            <a:off x="5715000" y="5562600"/>
            <a:ext cx="1447800" cy="533400"/>
          </a:xfrm>
          <a:prstGeom prst="ellipse">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Blimp1</a:t>
            </a:r>
            <a:endParaRPr lang="en-US" sz="2000" b="1" dirty="0">
              <a:solidFill>
                <a:schemeClr val="tx1"/>
              </a:solidFill>
            </a:endParaRPr>
          </a:p>
        </p:txBody>
      </p:sp>
      <p:sp>
        <p:nvSpPr>
          <p:cNvPr id="5" name="TextBox 4"/>
          <p:cNvSpPr txBox="1"/>
          <p:nvPr/>
        </p:nvSpPr>
        <p:spPr>
          <a:xfrm>
            <a:off x="6178636" y="5029200"/>
            <a:ext cx="450764" cy="707886"/>
          </a:xfrm>
          <a:prstGeom prst="rect">
            <a:avLst/>
          </a:prstGeom>
          <a:noFill/>
          <a:scene3d>
            <a:camera prst="orthographicFront">
              <a:rot lat="0" lon="0" rev="10800000"/>
            </a:camera>
            <a:lightRig rig="threePt" dir="t"/>
          </a:scene3d>
        </p:spPr>
        <p:txBody>
          <a:bodyPr wrap="none" rtlCol="0">
            <a:spAutoFit/>
          </a:bodyPr>
          <a:lstStyle/>
          <a:p>
            <a:r>
              <a:rPr lang="en-US" sz="4000" b="1" dirty="0" smtClean="0">
                <a:solidFill>
                  <a:schemeClr val="accent2"/>
                </a:solidFill>
              </a:rPr>
              <a:t>Y</a:t>
            </a:r>
            <a:endParaRPr lang="en-US" sz="4000" b="1" dirty="0">
              <a:solidFill>
                <a:schemeClr val="accent2"/>
              </a:solidFill>
            </a:endParaRPr>
          </a:p>
        </p:txBody>
      </p:sp>
    </p:spTree>
    <p:extLst>
      <p:ext uri="{BB962C8B-B14F-4D97-AF65-F5344CB8AC3E}">
        <p14:creationId xmlns:p14="http://schemas.microsoft.com/office/powerpoint/2010/main" val="170887091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Aim 2c: Expected results</a:t>
            </a:r>
            <a:endParaRPr lang="en-US" dirty="0"/>
          </a:p>
        </p:txBody>
      </p:sp>
      <p:sp>
        <p:nvSpPr>
          <p:cNvPr id="3" name="Content Placeholder 2"/>
          <p:cNvSpPr>
            <a:spLocks noGrp="1"/>
          </p:cNvSpPr>
          <p:nvPr>
            <p:ph idx="1"/>
          </p:nvPr>
        </p:nvSpPr>
        <p:spPr>
          <a:xfrm>
            <a:off x="457200" y="1600200"/>
            <a:ext cx="8534400" cy="4876800"/>
          </a:xfrm>
        </p:spPr>
        <p:txBody>
          <a:bodyPr>
            <a:normAutofit fontScale="92500" lnSpcReduction="20000"/>
          </a:bodyPr>
          <a:lstStyle/>
          <a:p>
            <a:r>
              <a:rPr lang="en-US" dirty="0" smtClean="0"/>
              <a:t>Blimp1 represses one or more candidate genes</a:t>
            </a:r>
          </a:p>
          <a:p>
            <a:pPr lvl="1"/>
            <a:r>
              <a:rPr lang="en-US" dirty="0" smtClean="0"/>
              <a:t>IR decreases primary transcript levels in wild-type but not Blimp1 </a:t>
            </a:r>
            <a:r>
              <a:rPr lang="en-US" dirty="0" err="1" smtClean="0"/>
              <a:t>kd</a:t>
            </a:r>
            <a:r>
              <a:rPr lang="en-US" dirty="0" smtClean="0"/>
              <a:t> cells</a:t>
            </a:r>
          </a:p>
          <a:p>
            <a:pPr lvl="1"/>
            <a:r>
              <a:rPr lang="en-US" dirty="0" smtClean="0"/>
              <a:t>IR induces Blimp1 binding to target gene locus</a:t>
            </a:r>
          </a:p>
          <a:p>
            <a:r>
              <a:rPr lang="en-US" dirty="0" smtClean="0"/>
              <a:t>Additional evidence to strengthen this conclusion</a:t>
            </a:r>
          </a:p>
          <a:p>
            <a:pPr lvl="1"/>
            <a:r>
              <a:rPr lang="en-US" dirty="0" smtClean="0"/>
              <a:t>Further repression of primary transcript levels in Blimp1 o/e cells</a:t>
            </a:r>
          </a:p>
          <a:p>
            <a:pPr lvl="1"/>
            <a:r>
              <a:rPr lang="en-US" dirty="0" smtClean="0"/>
              <a:t>Decreased Blimp1 binding to target site in </a:t>
            </a:r>
            <a:r>
              <a:rPr lang="en-US" dirty="0" err="1" smtClean="0"/>
              <a:t>kd</a:t>
            </a:r>
            <a:r>
              <a:rPr lang="en-US" dirty="0" smtClean="0"/>
              <a:t> and increased Blimp1 binding in o/e</a:t>
            </a:r>
          </a:p>
          <a:p>
            <a:r>
              <a:rPr lang="en-US" dirty="0" smtClean="0"/>
              <a:t>If a target is repressed by Blimp1, we will knock down that target and determine its effects on radiation response</a:t>
            </a:r>
            <a:endParaRPr lang="en-US" dirty="0"/>
          </a:p>
        </p:txBody>
      </p:sp>
    </p:spTree>
    <p:extLst>
      <p:ext uri="{BB962C8B-B14F-4D97-AF65-F5344CB8AC3E}">
        <p14:creationId xmlns:p14="http://schemas.microsoft.com/office/powerpoint/2010/main" val="407536699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Aim 2c: Pitfalls and alternatives</a:t>
            </a:r>
            <a:endParaRPr lang="en-US" dirty="0"/>
          </a:p>
        </p:txBody>
      </p:sp>
      <p:sp>
        <p:nvSpPr>
          <p:cNvPr id="3" name="Content Placeholder 2"/>
          <p:cNvSpPr>
            <a:spLocks noGrp="1"/>
          </p:cNvSpPr>
          <p:nvPr>
            <p:ph idx="1"/>
          </p:nvPr>
        </p:nvSpPr>
        <p:spPr>
          <a:xfrm>
            <a:off x="0" y="1447800"/>
            <a:ext cx="4800600" cy="5257800"/>
          </a:xfrm>
        </p:spPr>
        <p:txBody>
          <a:bodyPr>
            <a:normAutofit fontScale="62500" lnSpcReduction="20000"/>
          </a:bodyPr>
          <a:lstStyle/>
          <a:p>
            <a:r>
              <a:rPr lang="en-US" dirty="0" smtClean="0"/>
              <a:t>These candidate genes may not be the effectors of Blimp1 after IR</a:t>
            </a:r>
          </a:p>
          <a:p>
            <a:r>
              <a:rPr lang="en-US" dirty="0" smtClean="0"/>
              <a:t>Unbiased approach: expression microarrays</a:t>
            </a:r>
          </a:p>
          <a:p>
            <a:pPr lvl="1"/>
            <a:r>
              <a:rPr lang="en-US" dirty="0" smtClean="0"/>
              <a:t>Expression repressed by IR in </a:t>
            </a:r>
            <a:r>
              <a:rPr lang="en-US" dirty="0" err="1" smtClean="0"/>
              <a:t>wt</a:t>
            </a:r>
            <a:r>
              <a:rPr lang="en-US" dirty="0" smtClean="0"/>
              <a:t> but</a:t>
            </a:r>
            <a:br>
              <a:rPr lang="en-US" dirty="0" smtClean="0"/>
            </a:br>
            <a:r>
              <a:rPr lang="en-US" dirty="0" smtClean="0"/>
              <a:t>de-repressed in </a:t>
            </a:r>
            <a:r>
              <a:rPr lang="en-US" dirty="0" err="1" smtClean="0"/>
              <a:t>kd</a:t>
            </a:r>
            <a:r>
              <a:rPr lang="en-US" dirty="0" smtClean="0"/>
              <a:t> </a:t>
            </a:r>
            <a:r>
              <a:rPr lang="en-US" dirty="0" smtClean="0">
                <a:latin typeface="Calibri"/>
              </a:rPr>
              <a:t>→ Blimp1 target gene after IR</a:t>
            </a:r>
          </a:p>
          <a:p>
            <a:pPr lvl="1"/>
            <a:r>
              <a:rPr lang="en-US" dirty="0" smtClean="0">
                <a:latin typeface="Calibri"/>
              </a:rPr>
              <a:t>Follow up with ChIP, RT-PCR</a:t>
            </a:r>
          </a:p>
          <a:p>
            <a:r>
              <a:rPr lang="en-US" i="1" dirty="0" smtClean="0">
                <a:latin typeface="Calibri"/>
              </a:rPr>
              <a:t>In </a:t>
            </a:r>
            <a:r>
              <a:rPr lang="en-US" i="1" dirty="0" err="1" smtClean="0">
                <a:latin typeface="Calibri"/>
              </a:rPr>
              <a:t>silico</a:t>
            </a:r>
            <a:r>
              <a:rPr lang="en-US" dirty="0" smtClean="0">
                <a:latin typeface="Calibri"/>
              </a:rPr>
              <a:t> analysis of Blimp1 regulated networks</a:t>
            </a:r>
          </a:p>
          <a:p>
            <a:pPr lvl="1"/>
            <a:r>
              <a:rPr lang="en-US" dirty="0" smtClean="0">
                <a:latin typeface="Calibri"/>
              </a:rPr>
              <a:t>Our expression data</a:t>
            </a:r>
          </a:p>
          <a:p>
            <a:pPr lvl="1"/>
            <a:r>
              <a:rPr lang="en-US" dirty="0" smtClean="0">
                <a:latin typeface="Calibri"/>
              </a:rPr>
              <a:t>ChIP-seq data</a:t>
            </a:r>
          </a:p>
          <a:p>
            <a:pPr lvl="1"/>
            <a:r>
              <a:rPr lang="en-US" dirty="0" smtClean="0">
                <a:latin typeface="Calibri"/>
              </a:rPr>
              <a:t>Radiation response expression signatures</a:t>
            </a:r>
          </a:p>
          <a:p>
            <a:pPr lvl="1"/>
            <a:r>
              <a:rPr lang="en-US" dirty="0" smtClean="0">
                <a:latin typeface="Calibri"/>
              </a:rPr>
              <a:t>Inflammation expression signatures</a:t>
            </a:r>
          </a:p>
          <a:p>
            <a:pPr lvl="1"/>
            <a:r>
              <a:rPr lang="en-US" dirty="0" smtClean="0">
                <a:latin typeface="Calibri"/>
              </a:rPr>
              <a:t>Infer important Blimp1 response network components</a:t>
            </a:r>
          </a:p>
          <a:p>
            <a:pPr lvl="1"/>
            <a:r>
              <a:rPr lang="en-US" dirty="0" smtClean="0">
                <a:latin typeface="Calibri"/>
              </a:rPr>
              <a:t>Potential problem: haplotype (most samples will have risk haplotype)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856863386"/>
              </p:ext>
            </p:extLst>
          </p:nvPr>
        </p:nvGraphicFramePr>
        <p:xfrm>
          <a:off x="5562600" y="2044811"/>
          <a:ext cx="3505200" cy="1727200"/>
        </p:xfrm>
        <a:graphic>
          <a:graphicData uri="http://schemas.openxmlformats.org/drawingml/2006/table">
            <a:tbl>
              <a:tblPr firstRow="1" bandRow="1">
                <a:tableStyleId>{5940675A-B579-460E-94D1-54222C63F5DA}</a:tableStyleId>
              </a:tblPr>
              <a:tblGrid>
                <a:gridCol w="1752600"/>
                <a:gridCol w="1752600"/>
              </a:tblGrid>
              <a:tr h="863600">
                <a:tc>
                  <a:txBody>
                    <a:bodyPr/>
                    <a:lstStyle/>
                    <a:p>
                      <a:pPr algn="ctr"/>
                      <a:r>
                        <a:rPr lang="en-US" sz="2400" dirty="0" smtClean="0"/>
                        <a:t>Blimp1 </a:t>
                      </a:r>
                      <a:r>
                        <a:rPr lang="en-US" sz="2400" dirty="0" err="1" smtClean="0"/>
                        <a:t>wt</a:t>
                      </a:r>
                      <a:endParaRPr lang="en-US" sz="2400" dirty="0" smtClean="0"/>
                    </a:p>
                    <a:p>
                      <a:pPr algn="ctr"/>
                      <a:r>
                        <a:rPr lang="en-US" sz="2400" dirty="0" smtClean="0"/>
                        <a:t>sham</a:t>
                      </a:r>
                      <a:endParaRPr lang="en-US" sz="2400" dirty="0"/>
                    </a:p>
                  </a:txBody>
                  <a:tcPr/>
                </a:tc>
                <a:tc>
                  <a:txBody>
                    <a:bodyPr/>
                    <a:lstStyle/>
                    <a:p>
                      <a:pPr algn="ctr"/>
                      <a:r>
                        <a:rPr lang="en-US" sz="2400" dirty="0" smtClean="0"/>
                        <a:t>Blimp1</a:t>
                      </a:r>
                      <a:r>
                        <a:rPr lang="en-US" sz="2400" baseline="0" dirty="0" smtClean="0"/>
                        <a:t> </a:t>
                      </a:r>
                      <a:r>
                        <a:rPr lang="en-US" sz="2400" baseline="0" dirty="0" err="1" smtClean="0"/>
                        <a:t>kd</a:t>
                      </a:r>
                      <a:endParaRPr lang="en-US" sz="2400" baseline="0" dirty="0" smtClean="0"/>
                    </a:p>
                    <a:p>
                      <a:pPr algn="ctr"/>
                      <a:r>
                        <a:rPr lang="en-US" sz="2400" baseline="0" dirty="0" smtClean="0"/>
                        <a:t>sham</a:t>
                      </a:r>
                      <a:endParaRPr lang="en-US" sz="2400" dirty="0"/>
                    </a:p>
                  </a:txBody>
                  <a:tcPr/>
                </a:tc>
              </a:tr>
              <a:tr h="863600">
                <a:tc>
                  <a:txBody>
                    <a:bodyPr/>
                    <a:lstStyle/>
                    <a:p>
                      <a:pPr algn="ctr"/>
                      <a:r>
                        <a:rPr lang="en-US" sz="2400" dirty="0" smtClean="0"/>
                        <a:t>Blimp1 </a:t>
                      </a:r>
                      <a:r>
                        <a:rPr lang="en-US" sz="2400" dirty="0" err="1" smtClean="0"/>
                        <a:t>wt</a:t>
                      </a:r>
                      <a:endParaRPr lang="en-US" sz="2400" dirty="0" smtClean="0"/>
                    </a:p>
                    <a:p>
                      <a:pPr algn="ctr"/>
                      <a:r>
                        <a:rPr lang="en-US" sz="2400" dirty="0" smtClean="0"/>
                        <a:t>IR</a:t>
                      </a:r>
                      <a:endParaRPr lang="en-US" sz="2400" dirty="0"/>
                    </a:p>
                  </a:txBody>
                  <a:tcPr/>
                </a:tc>
                <a:tc>
                  <a:txBody>
                    <a:bodyPr/>
                    <a:lstStyle/>
                    <a:p>
                      <a:pPr algn="ctr"/>
                      <a:r>
                        <a:rPr lang="en-US" sz="2400" dirty="0" smtClean="0"/>
                        <a:t>Blimp1 </a:t>
                      </a:r>
                      <a:r>
                        <a:rPr lang="en-US" sz="2400" dirty="0" err="1" smtClean="0"/>
                        <a:t>kd</a:t>
                      </a:r>
                      <a:endParaRPr lang="en-US" sz="2400" dirty="0" smtClean="0"/>
                    </a:p>
                    <a:p>
                      <a:pPr algn="ctr"/>
                      <a:r>
                        <a:rPr lang="en-US" sz="2400" dirty="0" smtClean="0"/>
                        <a:t>IR</a:t>
                      </a:r>
                      <a:endParaRPr lang="en-US" sz="2400" dirty="0"/>
                    </a:p>
                  </a:txBody>
                  <a:tcPr/>
                </a:tc>
              </a:tr>
            </a:tbl>
          </a:graphicData>
        </a:graphic>
      </p:graphicFrame>
      <p:sp>
        <p:nvSpPr>
          <p:cNvPr id="5" name="TextBox 4"/>
          <p:cNvSpPr txBox="1"/>
          <p:nvPr/>
        </p:nvSpPr>
        <p:spPr>
          <a:xfrm>
            <a:off x="5105400" y="3111611"/>
            <a:ext cx="439544" cy="461665"/>
          </a:xfrm>
          <a:prstGeom prst="rect">
            <a:avLst/>
          </a:prstGeom>
          <a:noFill/>
        </p:spPr>
        <p:txBody>
          <a:bodyPr wrap="none" rtlCol="0">
            <a:spAutoFit/>
          </a:bodyPr>
          <a:lstStyle/>
          <a:p>
            <a:r>
              <a:rPr lang="en-US" sz="2400" b="1" dirty="0" smtClean="0"/>
              <a:t>IR</a:t>
            </a:r>
            <a:endParaRPr lang="en-US" sz="2400" b="1" dirty="0"/>
          </a:p>
        </p:txBody>
      </p:sp>
      <p:sp>
        <p:nvSpPr>
          <p:cNvPr id="6" name="TextBox 5"/>
          <p:cNvSpPr txBox="1"/>
          <p:nvPr/>
        </p:nvSpPr>
        <p:spPr>
          <a:xfrm>
            <a:off x="4669383" y="2349611"/>
            <a:ext cx="875561" cy="461665"/>
          </a:xfrm>
          <a:prstGeom prst="rect">
            <a:avLst/>
          </a:prstGeom>
          <a:noFill/>
        </p:spPr>
        <p:txBody>
          <a:bodyPr wrap="none" rtlCol="0">
            <a:spAutoFit/>
          </a:bodyPr>
          <a:lstStyle/>
          <a:p>
            <a:r>
              <a:rPr lang="en-US" sz="2400" b="1" dirty="0" smtClean="0"/>
              <a:t>sham</a:t>
            </a:r>
            <a:endParaRPr lang="en-US" sz="2400" b="1" dirty="0"/>
          </a:p>
        </p:txBody>
      </p:sp>
      <p:sp>
        <p:nvSpPr>
          <p:cNvPr id="7" name="TextBox 6"/>
          <p:cNvSpPr txBox="1"/>
          <p:nvPr/>
        </p:nvSpPr>
        <p:spPr>
          <a:xfrm>
            <a:off x="5712040" y="1524000"/>
            <a:ext cx="1526959" cy="461665"/>
          </a:xfrm>
          <a:prstGeom prst="rect">
            <a:avLst/>
          </a:prstGeom>
          <a:noFill/>
        </p:spPr>
        <p:txBody>
          <a:bodyPr wrap="square" rtlCol="0">
            <a:spAutoFit/>
          </a:bodyPr>
          <a:lstStyle/>
          <a:p>
            <a:r>
              <a:rPr lang="en-US" sz="2400" b="1" dirty="0" smtClean="0"/>
              <a:t>Blimp1 </a:t>
            </a:r>
            <a:r>
              <a:rPr lang="en-US" sz="2400" b="1" dirty="0" err="1" smtClean="0"/>
              <a:t>wt</a:t>
            </a:r>
            <a:endParaRPr lang="en-US" sz="2400" b="1" dirty="0"/>
          </a:p>
        </p:txBody>
      </p:sp>
      <p:sp>
        <p:nvSpPr>
          <p:cNvPr id="8" name="TextBox 7"/>
          <p:cNvSpPr txBox="1"/>
          <p:nvPr/>
        </p:nvSpPr>
        <p:spPr>
          <a:xfrm>
            <a:off x="7391399" y="1541794"/>
            <a:ext cx="1526959" cy="461665"/>
          </a:xfrm>
          <a:prstGeom prst="rect">
            <a:avLst/>
          </a:prstGeom>
          <a:noFill/>
        </p:spPr>
        <p:txBody>
          <a:bodyPr wrap="square" rtlCol="0">
            <a:spAutoFit/>
          </a:bodyPr>
          <a:lstStyle/>
          <a:p>
            <a:r>
              <a:rPr lang="en-US" sz="2400" b="1" dirty="0" smtClean="0"/>
              <a:t>Blimp1 </a:t>
            </a:r>
            <a:r>
              <a:rPr lang="en-US" sz="2400" b="1" dirty="0" err="1" smtClean="0"/>
              <a:t>kd</a:t>
            </a:r>
            <a:endParaRPr lang="en-US" sz="2400" b="1" dirty="0"/>
          </a:p>
        </p:txBody>
      </p:sp>
      <p:sp>
        <p:nvSpPr>
          <p:cNvPr id="9" name="TextBox 8"/>
          <p:cNvSpPr txBox="1"/>
          <p:nvPr/>
        </p:nvSpPr>
        <p:spPr>
          <a:xfrm>
            <a:off x="5544944" y="3873611"/>
            <a:ext cx="3581558" cy="369332"/>
          </a:xfrm>
          <a:prstGeom prst="rect">
            <a:avLst/>
          </a:prstGeom>
          <a:noFill/>
        </p:spPr>
        <p:txBody>
          <a:bodyPr wrap="none" rtlCol="0">
            <a:spAutoFit/>
          </a:bodyPr>
          <a:lstStyle/>
          <a:p>
            <a:r>
              <a:rPr lang="en-US" b="1" i="1" dirty="0" smtClean="0"/>
              <a:t>4 groups for expression microarrays</a:t>
            </a:r>
            <a:endParaRPr lang="en-US" b="1" i="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5577" y="4461028"/>
            <a:ext cx="2820292" cy="21838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6140623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Aim 2 summary</a:t>
            </a:r>
            <a:endParaRPr lang="en-US" dirty="0"/>
          </a:p>
        </p:txBody>
      </p:sp>
      <p:sp>
        <p:nvSpPr>
          <p:cNvPr id="3" name="Content Placeholder 2"/>
          <p:cNvSpPr>
            <a:spLocks noGrp="1"/>
          </p:cNvSpPr>
          <p:nvPr>
            <p:ph idx="1"/>
          </p:nvPr>
        </p:nvSpPr>
        <p:spPr>
          <a:xfrm>
            <a:off x="381000" y="1981200"/>
            <a:ext cx="8458200" cy="4525963"/>
          </a:xfrm>
        </p:spPr>
        <p:txBody>
          <a:bodyPr>
            <a:normAutofit/>
          </a:bodyPr>
          <a:lstStyle/>
          <a:p>
            <a:r>
              <a:rPr lang="en-US" dirty="0" smtClean="0"/>
              <a:t>Determine whether IR-activated Blimp1 represses proliferation and/or survival</a:t>
            </a:r>
          </a:p>
          <a:p>
            <a:r>
              <a:rPr lang="en-US" dirty="0" smtClean="0"/>
              <a:t>Identify Blimp1 target genes in the context of IR</a:t>
            </a:r>
            <a:br>
              <a:rPr lang="en-US" dirty="0" smtClean="0"/>
            </a:br>
            <a:r>
              <a:rPr lang="en-US" dirty="0" smtClean="0"/>
              <a:t/>
            </a:r>
            <a:br>
              <a:rPr lang="en-US" dirty="0" smtClean="0"/>
            </a:br>
            <a:endParaRPr lang="en-US" dirty="0" smtClean="0"/>
          </a:p>
          <a:p>
            <a:r>
              <a:rPr lang="en-US" dirty="0" smtClean="0"/>
              <a:t>This can lead to further study of Blimp1 effectors and the molecular mechanisms that lead to protection against radiogenic cancer</a:t>
            </a:r>
            <a:endParaRPr lang="en-US" dirty="0"/>
          </a:p>
        </p:txBody>
      </p:sp>
    </p:spTree>
    <p:extLst>
      <p:ext uri="{BB962C8B-B14F-4D97-AF65-F5344CB8AC3E}">
        <p14:creationId xmlns:p14="http://schemas.microsoft.com/office/powerpoint/2010/main" val="365587835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91600" cy="1143000"/>
          </a:xfrm>
        </p:spPr>
        <p:txBody>
          <a:bodyPr>
            <a:noAutofit/>
          </a:bodyPr>
          <a:lstStyle/>
          <a:p>
            <a:r>
              <a:rPr lang="en-US" sz="3600" dirty="0" smtClean="0"/>
              <a:t>Aim 3: Determine whether Blimp1 protects against radiogenic cancers </a:t>
            </a:r>
            <a:r>
              <a:rPr lang="en-US" sz="3600" i="1" dirty="0" smtClean="0"/>
              <a:t>in vivo</a:t>
            </a:r>
            <a:r>
              <a:rPr lang="en-US" sz="3600" dirty="0" smtClean="0"/>
              <a:t> in mice</a:t>
            </a:r>
            <a:endParaRPr lang="en-US" sz="3600" dirty="0"/>
          </a:p>
        </p:txBody>
      </p:sp>
      <p:sp>
        <p:nvSpPr>
          <p:cNvPr id="3" name="Content Placeholder 2"/>
          <p:cNvSpPr>
            <a:spLocks noGrp="1"/>
          </p:cNvSpPr>
          <p:nvPr>
            <p:ph idx="1"/>
          </p:nvPr>
        </p:nvSpPr>
        <p:spPr>
          <a:xfrm>
            <a:off x="457200" y="1600200"/>
            <a:ext cx="8229600" cy="4876800"/>
          </a:xfrm>
        </p:spPr>
        <p:txBody>
          <a:bodyPr>
            <a:normAutofit/>
          </a:bodyPr>
          <a:lstStyle/>
          <a:p>
            <a:r>
              <a:rPr lang="en-US" dirty="0" smtClean="0"/>
              <a:t>3a: Determine whether Blimp1 knockdown in the irradiated mammary gland reduces radiogenic breast cancer latency</a:t>
            </a:r>
            <a:br>
              <a:rPr lang="en-US" dirty="0" smtClean="0"/>
            </a:br>
            <a:endParaRPr lang="en-US" dirty="0" smtClean="0"/>
          </a:p>
          <a:p>
            <a:r>
              <a:rPr lang="en-US" dirty="0" smtClean="0"/>
              <a:t>3b: Determine whether global Blimp1 deficiency increases the risk of radiogenic cancer</a:t>
            </a:r>
            <a:endParaRPr lang="en-US" dirty="0"/>
          </a:p>
        </p:txBody>
      </p:sp>
    </p:spTree>
    <p:extLst>
      <p:ext uri="{BB962C8B-B14F-4D97-AF65-F5344CB8AC3E}">
        <p14:creationId xmlns:p14="http://schemas.microsoft.com/office/powerpoint/2010/main" val="185034589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Aim 3 rationale</a:t>
            </a:r>
            <a:endParaRPr lang="en-US" dirty="0"/>
          </a:p>
        </p:txBody>
      </p:sp>
      <p:sp>
        <p:nvSpPr>
          <p:cNvPr id="3" name="Content Placeholder 2"/>
          <p:cNvSpPr>
            <a:spLocks noGrp="1"/>
          </p:cNvSpPr>
          <p:nvPr>
            <p:ph idx="1"/>
          </p:nvPr>
        </p:nvSpPr>
        <p:spPr/>
        <p:txBody>
          <a:bodyPr/>
          <a:lstStyle/>
          <a:p>
            <a:r>
              <a:rPr lang="en-US" dirty="0" smtClean="0"/>
              <a:t>Genetic variants that affect Blimp1 expression are associated with radiogenic cancer risk</a:t>
            </a:r>
          </a:p>
          <a:p>
            <a:r>
              <a:rPr lang="en-US" dirty="0" smtClean="0"/>
              <a:t>The risk allele is associated with reduced Blimp1 expression and impaired Blimp1 induction by IR</a:t>
            </a:r>
          </a:p>
          <a:p>
            <a:r>
              <a:rPr lang="en-US" dirty="0" smtClean="0"/>
              <a:t>This suggests Blimp1 deficiency increases radiogenic cancer risk</a:t>
            </a:r>
          </a:p>
          <a:p>
            <a:r>
              <a:rPr lang="en-US" dirty="0" smtClean="0"/>
              <a:t>However, this has never been shown directly</a:t>
            </a:r>
            <a:endParaRPr lang="en-US" dirty="0"/>
          </a:p>
        </p:txBody>
      </p:sp>
    </p:spTree>
    <p:extLst>
      <p:ext uri="{BB962C8B-B14F-4D97-AF65-F5344CB8AC3E}">
        <p14:creationId xmlns:p14="http://schemas.microsoft.com/office/powerpoint/2010/main" val="294079951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BALB/c?</a:t>
            </a:r>
            <a:endParaRPr lang="en-US" dirty="0"/>
          </a:p>
        </p:txBody>
      </p:sp>
      <p:sp>
        <p:nvSpPr>
          <p:cNvPr id="3" name="Content Placeholder 2"/>
          <p:cNvSpPr>
            <a:spLocks noGrp="1"/>
          </p:cNvSpPr>
          <p:nvPr>
            <p:ph idx="1"/>
          </p:nvPr>
        </p:nvSpPr>
        <p:spPr>
          <a:xfrm>
            <a:off x="152400" y="1981200"/>
            <a:ext cx="8915400" cy="4525963"/>
          </a:xfrm>
        </p:spPr>
        <p:txBody>
          <a:bodyPr>
            <a:normAutofit/>
          </a:bodyPr>
          <a:lstStyle/>
          <a:p>
            <a:r>
              <a:rPr lang="en-US" sz="2800" dirty="0" smtClean="0"/>
              <a:t>Most radiation sensitive strain</a:t>
            </a:r>
            <a:r>
              <a:rPr lang="en-US" sz="2800" baseline="30000" dirty="0" smtClean="0"/>
              <a:t>1</a:t>
            </a:r>
            <a:endParaRPr lang="en-US" sz="2800" dirty="0" smtClean="0"/>
          </a:p>
          <a:p>
            <a:r>
              <a:rPr lang="en-US" sz="2800" dirty="0"/>
              <a:t>Highly susceptible to radiogenic cancers</a:t>
            </a:r>
            <a:r>
              <a:rPr lang="en-US" sz="2800" baseline="30000" dirty="0"/>
              <a:t>2</a:t>
            </a:r>
            <a:endParaRPr lang="en-US" sz="2800" dirty="0"/>
          </a:p>
          <a:p>
            <a:r>
              <a:rPr lang="en-US" sz="2800" dirty="0" smtClean="0"/>
              <a:t>Increased risk of cellular transformation by IR</a:t>
            </a:r>
            <a:r>
              <a:rPr lang="en-US" sz="2800" baseline="30000" dirty="0" smtClean="0"/>
              <a:t>2</a:t>
            </a:r>
            <a:endParaRPr lang="en-US" sz="2800" dirty="0" smtClean="0"/>
          </a:p>
          <a:p>
            <a:endParaRPr lang="en-US" sz="2800" dirty="0"/>
          </a:p>
          <a:p>
            <a:endParaRPr lang="en-US" sz="2800" dirty="0" smtClean="0"/>
          </a:p>
          <a:p>
            <a:r>
              <a:rPr lang="en-US" sz="2800" dirty="0"/>
              <a:t>C</a:t>
            </a:r>
            <a:r>
              <a:rPr lang="en-US" sz="2800" dirty="0" smtClean="0"/>
              <a:t>urrently crossing C57BL/6 Blimp1</a:t>
            </a:r>
            <a:r>
              <a:rPr lang="en-US" sz="2800" baseline="30000" dirty="0" smtClean="0"/>
              <a:t>flox</a:t>
            </a:r>
            <a:r>
              <a:rPr lang="en-US" sz="2800" dirty="0" smtClean="0"/>
              <a:t> mice onto BALB/c background</a:t>
            </a:r>
            <a:endParaRPr lang="en-US" sz="2800" dirty="0"/>
          </a:p>
        </p:txBody>
      </p:sp>
      <p:sp>
        <p:nvSpPr>
          <p:cNvPr id="4" name="TextBox 3"/>
          <p:cNvSpPr txBox="1"/>
          <p:nvPr/>
        </p:nvSpPr>
        <p:spPr>
          <a:xfrm>
            <a:off x="152400" y="6428077"/>
            <a:ext cx="8915400" cy="307777"/>
          </a:xfrm>
          <a:prstGeom prst="rect">
            <a:avLst/>
          </a:prstGeom>
          <a:noFill/>
        </p:spPr>
        <p:txBody>
          <a:bodyPr wrap="square" rtlCol="0">
            <a:spAutoFit/>
          </a:bodyPr>
          <a:lstStyle/>
          <a:p>
            <a:r>
              <a:rPr lang="en-US" sz="1400" baseline="30000" dirty="0" smtClean="0"/>
              <a:t>1</a:t>
            </a:r>
            <a:r>
              <a:rPr lang="en-US" sz="1400" dirty="0" smtClean="0"/>
              <a:t>Storer et </a:t>
            </a:r>
            <a:r>
              <a:rPr lang="en-US" sz="1400" dirty="0" smtClean="0"/>
              <a:t>al 1988</a:t>
            </a:r>
            <a:r>
              <a:rPr lang="en-US" sz="1400" dirty="0"/>
              <a:t> </a:t>
            </a:r>
            <a:r>
              <a:rPr lang="en-US" sz="1400" dirty="0" smtClean="0"/>
              <a:t>   </a:t>
            </a:r>
            <a:r>
              <a:rPr lang="en-US" sz="1400" baseline="30000" dirty="0" smtClean="0"/>
              <a:t>2</a:t>
            </a:r>
            <a:r>
              <a:rPr lang="en-US" sz="1400" dirty="0" smtClean="0"/>
              <a:t>Ullrich </a:t>
            </a:r>
            <a:r>
              <a:rPr lang="en-US" sz="1400" dirty="0" smtClean="0"/>
              <a:t>et </a:t>
            </a:r>
            <a:r>
              <a:rPr lang="en-US" sz="1400" dirty="0" smtClean="0"/>
              <a:t>al 1996</a:t>
            </a:r>
            <a:endParaRPr lang="en-US" sz="1400" baseline="30000" dirty="0"/>
          </a:p>
        </p:txBody>
      </p:sp>
    </p:spTree>
    <p:extLst>
      <p:ext uri="{BB962C8B-B14F-4D97-AF65-F5344CB8AC3E}">
        <p14:creationId xmlns:p14="http://schemas.microsoft.com/office/powerpoint/2010/main" val="5212612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380801"/>
            <a:ext cx="3887363" cy="5240666"/>
          </a:xfrm>
        </p:spPr>
        <p:txBody>
          <a:bodyPr>
            <a:normAutofit/>
          </a:bodyPr>
          <a:lstStyle/>
          <a:p>
            <a:r>
              <a:rPr lang="en-US" sz="3000" dirty="0" smtClean="0"/>
              <a:t>Does Blimp1 knockdown in mammary epithelial cells decrease radiogenic breast cancer latency?</a:t>
            </a:r>
          </a:p>
          <a:p>
            <a:pPr marL="0" indent="0">
              <a:buNone/>
            </a:pPr>
            <a:endParaRPr lang="en-US" dirty="0"/>
          </a:p>
        </p:txBody>
      </p:sp>
      <p:pic>
        <p:nvPicPr>
          <p:cNvPr id="4" name="Picture 4" descr="http://www.clker.com/cliparts/e/2/0/6/12154415421767612404lemmling_Simple_cartoon_mouse.svg.me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24400" y="838200"/>
            <a:ext cx="888750" cy="876900"/>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p:cNvSpPr/>
          <p:nvPr/>
        </p:nvSpPr>
        <p:spPr>
          <a:xfrm>
            <a:off x="5316361" y="1039658"/>
            <a:ext cx="190500" cy="152400"/>
          </a:xfrm>
          <a:prstGeom prst="ellipse">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115963" y="445532"/>
            <a:ext cx="1841625" cy="338554"/>
          </a:xfrm>
          <a:prstGeom prst="rect">
            <a:avLst/>
          </a:prstGeom>
          <a:noFill/>
        </p:spPr>
        <p:txBody>
          <a:bodyPr wrap="square" rtlCol="0">
            <a:spAutoFit/>
          </a:bodyPr>
          <a:lstStyle/>
          <a:p>
            <a:pPr algn="ctr"/>
            <a:r>
              <a:rPr lang="en-US" sz="1600" dirty="0" smtClean="0"/>
              <a:t>8-10 week old p53</a:t>
            </a:r>
            <a:r>
              <a:rPr lang="en-US" sz="1600" baseline="30000" dirty="0" smtClean="0"/>
              <a:t>-/-</a:t>
            </a:r>
            <a:endParaRPr lang="en-US" sz="1600" dirty="0"/>
          </a:p>
        </p:txBody>
      </p:sp>
      <p:cxnSp>
        <p:nvCxnSpPr>
          <p:cNvPr id="7" name="Straight Arrow Connector 6"/>
          <p:cNvCxnSpPr/>
          <p:nvPr/>
        </p:nvCxnSpPr>
        <p:spPr>
          <a:xfrm>
            <a:off x="5423020" y="1115858"/>
            <a:ext cx="152400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8" name="Picture 2" descr="http://vector.me/files/images/2/6/261493/cell_culture_previ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0400" y="838200"/>
            <a:ext cx="1254995" cy="56588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6571097" y="219722"/>
            <a:ext cx="2133600" cy="584775"/>
          </a:xfrm>
          <a:prstGeom prst="rect">
            <a:avLst/>
          </a:prstGeom>
          <a:noFill/>
        </p:spPr>
        <p:txBody>
          <a:bodyPr wrap="square" rtlCol="0">
            <a:spAutoFit/>
          </a:bodyPr>
          <a:lstStyle/>
          <a:p>
            <a:pPr algn="ctr"/>
            <a:r>
              <a:rPr lang="en-US" sz="1600" dirty="0" smtClean="0"/>
              <a:t>Dissociated mammary epithelium</a:t>
            </a:r>
            <a:endParaRPr lang="en-US" sz="1600" dirty="0"/>
          </a:p>
        </p:txBody>
      </p:sp>
      <p:cxnSp>
        <p:nvCxnSpPr>
          <p:cNvPr id="10" name="Straight Arrow Connector 9"/>
          <p:cNvCxnSpPr/>
          <p:nvPr/>
        </p:nvCxnSpPr>
        <p:spPr>
          <a:xfrm flipH="1">
            <a:off x="7214217" y="1407386"/>
            <a:ext cx="228600" cy="500911"/>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7866497" y="1403285"/>
            <a:ext cx="286903" cy="50501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660396" y="1905001"/>
            <a:ext cx="2133600" cy="830997"/>
          </a:xfrm>
          <a:prstGeom prst="rect">
            <a:avLst/>
          </a:prstGeom>
          <a:noFill/>
        </p:spPr>
        <p:txBody>
          <a:bodyPr wrap="square" rtlCol="0">
            <a:spAutoFit/>
          </a:bodyPr>
          <a:lstStyle/>
          <a:p>
            <a:pPr algn="ctr"/>
            <a:r>
              <a:rPr lang="en-US" sz="1600" dirty="0" smtClean="0"/>
              <a:t>(-) ctrl</a:t>
            </a:r>
          </a:p>
          <a:p>
            <a:pPr algn="ctr"/>
            <a:r>
              <a:rPr lang="en-US" sz="1600" dirty="0" smtClean="0"/>
              <a:t>(scramble)</a:t>
            </a:r>
          </a:p>
          <a:p>
            <a:pPr algn="ctr"/>
            <a:endParaRPr lang="en-US" sz="1600" dirty="0"/>
          </a:p>
        </p:txBody>
      </p:sp>
      <p:sp>
        <p:nvSpPr>
          <p:cNvPr id="13" name="TextBox 12"/>
          <p:cNvSpPr txBox="1"/>
          <p:nvPr/>
        </p:nvSpPr>
        <p:spPr>
          <a:xfrm>
            <a:off x="7735922" y="1905000"/>
            <a:ext cx="1331878" cy="830997"/>
          </a:xfrm>
          <a:prstGeom prst="rect">
            <a:avLst/>
          </a:prstGeom>
          <a:noFill/>
        </p:spPr>
        <p:txBody>
          <a:bodyPr wrap="square" rtlCol="0">
            <a:spAutoFit/>
          </a:bodyPr>
          <a:lstStyle/>
          <a:p>
            <a:pPr algn="ctr"/>
            <a:r>
              <a:rPr lang="en-US" sz="1600" dirty="0" smtClean="0"/>
              <a:t>Blimp1 shRNA</a:t>
            </a:r>
          </a:p>
          <a:p>
            <a:pPr algn="ctr"/>
            <a:endParaRPr lang="en-US" sz="1600" dirty="0"/>
          </a:p>
        </p:txBody>
      </p:sp>
      <p:cxnSp>
        <p:nvCxnSpPr>
          <p:cNvPr id="14" name="Straight Arrow Connector 13"/>
          <p:cNvCxnSpPr/>
          <p:nvPr/>
        </p:nvCxnSpPr>
        <p:spPr>
          <a:xfrm>
            <a:off x="6727196" y="2442839"/>
            <a:ext cx="0" cy="4572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15"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235575" y="2747639"/>
            <a:ext cx="939007" cy="896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32357" y="2747639"/>
            <a:ext cx="939007" cy="896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TextBox 16"/>
          <p:cNvSpPr txBox="1"/>
          <p:nvPr/>
        </p:nvSpPr>
        <p:spPr>
          <a:xfrm>
            <a:off x="4061778" y="2895600"/>
            <a:ext cx="2133600" cy="1077218"/>
          </a:xfrm>
          <a:prstGeom prst="rect">
            <a:avLst/>
          </a:prstGeom>
          <a:noFill/>
        </p:spPr>
        <p:txBody>
          <a:bodyPr wrap="square" rtlCol="0">
            <a:spAutoFit/>
          </a:bodyPr>
          <a:lstStyle/>
          <a:p>
            <a:pPr algn="ctr"/>
            <a:r>
              <a:rPr lang="en-US" sz="1600" dirty="0" smtClean="0"/>
              <a:t>Inject into cleared mammary fat pad</a:t>
            </a:r>
          </a:p>
          <a:p>
            <a:pPr algn="ctr"/>
            <a:r>
              <a:rPr lang="en-US" sz="1600" dirty="0" smtClean="0"/>
              <a:t>(3 week old wild-type)</a:t>
            </a:r>
          </a:p>
          <a:p>
            <a:pPr algn="ctr"/>
            <a:endParaRPr lang="en-US" sz="1600" dirty="0"/>
          </a:p>
        </p:txBody>
      </p:sp>
      <p:pic>
        <p:nvPicPr>
          <p:cNvPr id="1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67891" y="4119239"/>
            <a:ext cx="819943" cy="795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866857" y="4119239"/>
            <a:ext cx="819943" cy="795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0" name="Straight Arrow Connector 19"/>
          <p:cNvCxnSpPr/>
          <p:nvPr/>
        </p:nvCxnSpPr>
        <p:spPr>
          <a:xfrm>
            <a:off x="6705078" y="3738239"/>
            <a:ext cx="0" cy="45797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8401860" y="2438400"/>
            <a:ext cx="0" cy="4572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8401861" y="3662039"/>
            <a:ext cx="0" cy="4572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034291" y="4206083"/>
            <a:ext cx="2133600" cy="830997"/>
          </a:xfrm>
          <a:prstGeom prst="rect">
            <a:avLst/>
          </a:prstGeom>
          <a:noFill/>
        </p:spPr>
        <p:txBody>
          <a:bodyPr wrap="square" rtlCol="0">
            <a:spAutoFit/>
          </a:bodyPr>
          <a:lstStyle/>
          <a:p>
            <a:pPr algn="ctr"/>
            <a:r>
              <a:rPr lang="en-US" sz="1600" dirty="0" smtClean="0"/>
              <a:t>Irradiate at 8-10 weeks (1 Gy)</a:t>
            </a:r>
          </a:p>
          <a:p>
            <a:pPr algn="ctr"/>
            <a:endParaRPr lang="en-US" sz="1600" dirty="0"/>
          </a:p>
        </p:txBody>
      </p:sp>
      <p:sp>
        <p:nvSpPr>
          <p:cNvPr id="24" name="TextBox 23"/>
          <p:cNvSpPr txBox="1"/>
          <p:nvPr/>
        </p:nvSpPr>
        <p:spPr>
          <a:xfrm>
            <a:off x="4191000" y="4942582"/>
            <a:ext cx="2133600" cy="1077218"/>
          </a:xfrm>
          <a:prstGeom prst="rect">
            <a:avLst/>
          </a:prstGeom>
          <a:noFill/>
        </p:spPr>
        <p:txBody>
          <a:bodyPr wrap="square" rtlCol="0">
            <a:spAutoFit/>
          </a:bodyPr>
          <a:lstStyle/>
          <a:p>
            <a:pPr algn="ctr"/>
            <a:r>
              <a:rPr lang="en-US" sz="1600" dirty="0" smtClean="0"/>
              <a:t>Measure breast tumor latency and incidence for 1 year</a:t>
            </a:r>
          </a:p>
          <a:p>
            <a:pPr algn="ctr"/>
            <a:endParaRPr lang="en-US" sz="1600" dirty="0"/>
          </a:p>
        </p:txBody>
      </p:sp>
      <p:cxnSp>
        <p:nvCxnSpPr>
          <p:cNvPr id="25" name="Straight Arrow Connector 24"/>
          <p:cNvCxnSpPr/>
          <p:nvPr/>
        </p:nvCxnSpPr>
        <p:spPr>
          <a:xfrm>
            <a:off x="6727196" y="5037080"/>
            <a:ext cx="0" cy="45797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8403966" y="5037080"/>
            <a:ext cx="0" cy="4572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27" name="Group 26"/>
          <p:cNvGrpSpPr/>
          <p:nvPr/>
        </p:nvGrpSpPr>
        <p:grpSpPr>
          <a:xfrm>
            <a:off x="6773275" y="5544249"/>
            <a:ext cx="1913525" cy="1313751"/>
            <a:chOff x="2525935" y="5544248"/>
            <a:chExt cx="1913525" cy="1313751"/>
          </a:xfrm>
        </p:grpSpPr>
        <p:pic>
          <p:nvPicPr>
            <p:cNvPr id="28" name="Picture 4"/>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15751" t="30882" r="65960" b="36673"/>
            <a:stretch/>
          </p:blipFill>
          <p:spPr bwMode="auto">
            <a:xfrm>
              <a:off x="2525935" y="5544248"/>
              <a:ext cx="1913525" cy="13137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9" name="Rectangle 28"/>
            <p:cNvSpPr/>
            <p:nvPr/>
          </p:nvSpPr>
          <p:spPr>
            <a:xfrm>
              <a:off x="3025434" y="6172200"/>
              <a:ext cx="650063" cy="3369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a:p>
          </p:txBody>
        </p:sp>
        <p:sp>
          <p:nvSpPr>
            <p:cNvPr id="30" name="Rectangle 29"/>
            <p:cNvSpPr/>
            <p:nvPr/>
          </p:nvSpPr>
          <p:spPr>
            <a:xfrm>
              <a:off x="3621122" y="6356711"/>
              <a:ext cx="1524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a:p>
          </p:txBody>
        </p:sp>
      </p:grpSp>
      <p:sp>
        <p:nvSpPr>
          <p:cNvPr id="31" name="TextBox 30"/>
          <p:cNvSpPr txBox="1"/>
          <p:nvPr/>
        </p:nvSpPr>
        <p:spPr>
          <a:xfrm>
            <a:off x="76199" y="76200"/>
            <a:ext cx="3958091" cy="1077218"/>
          </a:xfrm>
          <a:prstGeom prst="rect">
            <a:avLst/>
          </a:prstGeom>
          <a:noFill/>
        </p:spPr>
        <p:txBody>
          <a:bodyPr wrap="square" rtlCol="0">
            <a:spAutoFit/>
          </a:bodyPr>
          <a:lstStyle/>
          <a:p>
            <a:r>
              <a:rPr lang="en-US" sz="3200" b="1" dirty="0" smtClean="0"/>
              <a:t>Aim 3a:</a:t>
            </a:r>
          </a:p>
          <a:p>
            <a:r>
              <a:rPr lang="en-US" sz="3200" b="1" dirty="0" smtClean="0"/>
              <a:t>Experimental design</a:t>
            </a:r>
            <a:endParaRPr lang="en-US" sz="3200" b="1" dirty="0"/>
          </a:p>
        </p:txBody>
      </p:sp>
      <p:sp>
        <p:nvSpPr>
          <p:cNvPr id="32" name="TextBox 31"/>
          <p:cNvSpPr txBox="1"/>
          <p:nvPr/>
        </p:nvSpPr>
        <p:spPr>
          <a:xfrm>
            <a:off x="4101975" y="2028110"/>
            <a:ext cx="2133600" cy="584775"/>
          </a:xfrm>
          <a:prstGeom prst="rect">
            <a:avLst/>
          </a:prstGeom>
          <a:noFill/>
        </p:spPr>
        <p:txBody>
          <a:bodyPr wrap="square" rtlCol="0">
            <a:spAutoFit/>
          </a:bodyPr>
          <a:lstStyle/>
          <a:p>
            <a:pPr algn="ctr"/>
            <a:r>
              <a:rPr lang="en-US" sz="1600" dirty="0" smtClean="0"/>
              <a:t>Transduce with shRNA</a:t>
            </a:r>
          </a:p>
          <a:p>
            <a:pPr algn="ctr"/>
            <a:endParaRPr lang="en-US" sz="1600" dirty="0"/>
          </a:p>
        </p:txBody>
      </p:sp>
      <p:sp>
        <p:nvSpPr>
          <p:cNvPr id="2" name="TextBox 1"/>
          <p:cNvSpPr txBox="1"/>
          <p:nvPr/>
        </p:nvSpPr>
        <p:spPr>
          <a:xfrm>
            <a:off x="0" y="6477000"/>
            <a:ext cx="4045574" cy="307777"/>
          </a:xfrm>
          <a:prstGeom prst="rect">
            <a:avLst/>
          </a:prstGeom>
          <a:noFill/>
        </p:spPr>
        <p:txBody>
          <a:bodyPr wrap="none" rtlCol="0">
            <a:spAutoFit/>
          </a:bodyPr>
          <a:lstStyle/>
          <a:p>
            <a:r>
              <a:rPr lang="en-US" sz="1400" b="1" dirty="0" smtClean="0"/>
              <a:t>**In collaboration with the </a:t>
            </a:r>
            <a:r>
              <a:rPr lang="en-US" sz="1400" b="1" dirty="0" err="1" smtClean="0"/>
              <a:t>Barcellos</a:t>
            </a:r>
            <a:r>
              <a:rPr lang="en-US" sz="1400" b="1" dirty="0" smtClean="0"/>
              <a:t>-Hoff lab (NYU)</a:t>
            </a:r>
            <a:endParaRPr lang="en-US" sz="1400" b="1" dirty="0"/>
          </a:p>
        </p:txBody>
      </p:sp>
      <p:sp>
        <p:nvSpPr>
          <p:cNvPr id="33" name="TextBox 32"/>
          <p:cNvSpPr txBox="1"/>
          <p:nvPr/>
        </p:nvSpPr>
        <p:spPr>
          <a:xfrm>
            <a:off x="4191000" y="5791200"/>
            <a:ext cx="2133600" cy="1077218"/>
          </a:xfrm>
          <a:prstGeom prst="rect">
            <a:avLst/>
          </a:prstGeom>
          <a:noFill/>
        </p:spPr>
        <p:txBody>
          <a:bodyPr wrap="square" rtlCol="0">
            <a:spAutoFit/>
          </a:bodyPr>
          <a:lstStyle/>
          <a:p>
            <a:r>
              <a:rPr lang="en-US" sz="1600" dirty="0"/>
              <a:t>Secondary endpoints: tumor growth, histology</a:t>
            </a:r>
          </a:p>
          <a:p>
            <a:pPr algn="ctr"/>
            <a:endParaRPr lang="en-US" sz="1600" dirty="0"/>
          </a:p>
        </p:txBody>
      </p:sp>
    </p:spTree>
    <p:extLst>
      <p:ext uri="{BB962C8B-B14F-4D97-AF65-F5344CB8AC3E}">
        <p14:creationId xmlns:p14="http://schemas.microsoft.com/office/powerpoint/2010/main" val="42387300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30" y="0"/>
            <a:ext cx="9144000" cy="1143000"/>
          </a:xfrm>
        </p:spPr>
        <p:txBody>
          <a:bodyPr>
            <a:noAutofit/>
          </a:bodyPr>
          <a:lstStyle/>
          <a:p>
            <a:r>
              <a:rPr lang="en-US" sz="3200" dirty="0" smtClean="0"/>
              <a:t>Risk haplotype is associated </a:t>
            </a:r>
            <a:r>
              <a:rPr lang="en-US" sz="3200" dirty="0" smtClean="0"/>
              <a:t>impaired </a:t>
            </a:r>
            <a:r>
              <a:rPr lang="en-US" sz="3200" dirty="0" smtClean="0"/>
              <a:t>induction of Blimp1 by </a:t>
            </a:r>
            <a:r>
              <a:rPr lang="en-US" sz="3200" dirty="0" smtClean="0"/>
              <a:t>IR in LCLs</a:t>
            </a:r>
            <a:endParaRPr lang="en-US" sz="3200" dirty="0"/>
          </a:p>
        </p:txBody>
      </p:sp>
      <p:sp>
        <p:nvSpPr>
          <p:cNvPr id="4" name="TextBox 3"/>
          <p:cNvSpPr txBox="1"/>
          <p:nvPr/>
        </p:nvSpPr>
        <p:spPr>
          <a:xfrm>
            <a:off x="6824647" y="4950023"/>
            <a:ext cx="2319353" cy="307777"/>
          </a:xfrm>
          <a:prstGeom prst="rect">
            <a:avLst/>
          </a:prstGeom>
          <a:noFill/>
        </p:spPr>
        <p:txBody>
          <a:bodyPr wrap="none" rtlCol="0">
            <a:spAutoFit/>
          </a:bodyPr>
          <a:lstStyle/>
          <a:p>
            <a:r>
              <a:rPr lang="en-US" sz="1400" dirty="0" smtClean="0"/>
              <a:t>Adapted from Best et al 2011</a:t>
            </a:r>
            <a:endParaRPr lang="en-US" sz="1400" dirty="0"/>
          </a:p>
        </p:txBody>
      </p:sp>
      <p:sp>
        <p:nvSpPr>
          <p:cNvPr id="6" name="TextBox 5"/>
          <p:cNvSpPr txBox="1"/>
          <p:nvPr/>
        </p:nvSpPr>
        <p:spPr>
          <a:xfrm>
            <a:off x="626275" y="6248400"/>
            <a:ext cx="7908125" cy="523220"/>
          </a:xfrm>
          <a:prstGeom prst="rect">
            <a:avLst/>
          </a:prstGeom>
          <a:noFill/>
          <a:ln w="38100">
            <a:solidFill>
              <a:schemeClr val="tx1"/>
            </a:solidFill>
          </a:ln>
        </p:spPr>
        <p:txBody>
          <a:bodyPr wrap="square" rtlCol="0">
            <a:spAutoFit/>
          </a:bodyPr>
          <a:lstStyle/>
          <a:p>
            <a:r>
              <a:rPr lang="en-US" sz="2800" b="1" dirty="0" smtClean="0"/>
              <a:t>How does Blimp1 modulate radiogenic cancer risk?</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6747" y="1295400"/>
            <a:ext cx="6467179" cy="3965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0" y="5486400"/>
            <a:ext cx="9110827" cy="523220"/>
          </a:xfrm>
          <a:prstGeom prst="rect">
            <a:avLst/>
          </a:prstGeom>
          <a:noFill/>
        </p:spPr>
        <p:txBody>
          <a:bodyPr wrap="none" rtlCol="0">
            <a:spAutoFit/>
          </a:bodyPr>
          <a:lstStyle/>
          <a:p>
            <a:r>
              <a:rPr lang="en-US" sz="2800" dirty="0" smtClean="0"/>
              <a:t>Suggests Blimp1 activation protects against radiogenic cancer</a:t>
            </a:r>
            <a:endParaRPr lang="en-US" sz="2800" dirty="0"/>
          </a:p>
        </p:txBody>
      </p:sp>
    </p:spTree>
    <p:extLst>
      <p:ext uri="{BB962C8B-B14F-4D97-AF65-F5344CB8AC3E}">
        <p14:creationId xmlns:p14="http://schemas.microsoft.com/office/powerpoint/2010/main" val="834946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Aim 3a: Pitfalls and alternatives</a:t>
            </a:r>
            <a:endParaRPr lang="en-US" dirty="0"/>
          </a:p>
        </p:txBody>
      </p:sp>
      <p:sp>
        <p:nvSpPr>
          <p:cNvPr id="3" name="Content Placeholder 2"/>
          <p:cNvSpPr>
            <a:spLocks noGrp="1"/>
          </p:cNvSpPr>
          <p:nvPr>
            <p:ph sz="half" idx="1"/>
          </p:nvPr>
        </p:nvSpPr>
        <p:spPr>
          <a:xfrm>
            <a:off x="152400" y="1600200"/>
            <a:ext cx="4572000" cy="5257800"/>
          </a:xfrm>
        </p:spPr>
        <p:txBody>
          <a:bodyPr>
            <a:normAutofit fontScale="77500" lnSpcReduction="20000"/>
          </a:bodyPr>
          <a:lstStyle/>
          <a:p>
            <a:r>
              <a:rPr lang="en-US" dirty="0" smtClean="0"/>
              <a:t>Variable </a:t>
            </a:r>
            <a:r>
              <a:rPr lang="en-US" dirty="0"/>
              <a:t>e</a:t>
            </a:r>
            <a:r>
              <a:rPr lang="en-US" dirty="0" smtClean="0"/>
              <a:t>fficiency </a:t>
            </a:r>
            <a:r>
              <a:rPr lang="en-US" dirty="0" smtClean="0"/>
              <a:t>of </a:t>
            </a:r>
            <a:r>
              <a:rPr lang="en-US" dirty="0"/>
              <a:t>l</a:t>
            </a:r>
            <a:r>
              <a:rPr lang="en-US" dirty="0" smtClean="0"/>
              <a:t>entiviral </a:t>
            </a:r>
            <a:r>
              <a:rPr lang="en-US" dirty="0" smtClean="0"/>
              <a:t>transduction</a:t>
            </a:r>
          </a:p>
          <a:p>
            <a:pPr lvl="1"/>
            <a:r>
              <a:rPr lang="en-US" dirty="0" smtClean="0"/>
              <a:t>Include GFP marker in lentiviral construct</a:t>
            </a:r>
          </a:p>
          <a:p>
            <a:pPr lvl="1"/>
            <a:r>
              <a:rPr lang="en-US" dirty="0" smtClean="0"/>
              <a:t>Sort for GFP</a:t>
            </a:r>
            <a:r>
              <a:rPr lang="en-US" baseline="30000" dirty="0" smtClean="0"/>
              <a:t>+</a:t>
            </a:r>
            <a:r>
              <a:rPr lang="en-US" dirty="0" smtClean="0"/>
              <a:t> cells to enrich for transduced </a:t>
            </a:r>
            <a:r>
              <a:rPr lang="en-US" dirty="0" smtClean="0"/>
              <a:t>cells</a:t>
            </a:r>
            <a:endParaRPr lang="en-US" dirty="0" smtClean="0"/>
          </a:p>
          <a:p>
            <a:r>
              <a:rPr lang="en-US" dirty="0" smtClean="0"/>
              <a:t>If Blimp1 knockdown decreases latency:</a:t>
            </a:r>
          </a:p>
          <a:p>
            <a:pPr lvl="1"/>
            <a:r>
              <a:rPr lang="en-US" dirty="0" smtClean="0"/>
              <a:t>Repeat with and without IR</a:t>
            </a:r>
          </a:p>
          <a:p>
            <a:pPr lvl="2"/>
            <a:r>
              <a:rPr lang="en-US" dirty="0" smtClean="0"/>
              <a:t>Determine whether Blimp1 has an effect independent of IR</a:t>
            </a:r>
          </a:p>
          <a:p>
            <a:pPr lvl="1"/>
            <a:r>
              <a:rPr lang="en-US" dirty="0" smtClean="0"/>
              <a:t>Repeat with overexpressed Blimp1</a:t>
            </a:r>
          </a:p>
          <a:p>
            <a:pPr lvl="2"/>
            <a:r>
              <a:rPr lang="en-US" dirty="0" smtClean="0"/>
              <a:t>Determine whether increased Blimp1 dosage is protective against radiogenic </a:t>
            </a:r>
            <a:r>
              <a:rPr lang="en-US" dirty="0" smtClean="0"/>
              <a:t>cancer</a:t>
            </a:r>
          </a:p>
          <a:p>
            <a:r>
              <a:rPr lang="en-US" dirty="0" smtClean="0"/>
              <a:t>Alternative experiment: xenograft Blimp1 wild-type or knockdown breast cancer cell lines</a:t>
            </a:r>
            <a:endParaRPr lang="en-US" dirty="0"/>
          </a:p>
        </p:txBody>
      </p:sp>
      <p:grpSp>
        <p:nvGrpSpPr>
          <p:cNvPr id="5" name="Group 4"/>
          <p:cNvGrpSpPr/>
          <p:nvPr/>
        </p:nvGrpSpPr>
        <p:grpSpPr>
          <a:xfrm>
            <a:off x="4876800" y="1371600"/>
            <a:ext cx="4191000" cy="5334000"/>
            <a:chOff x="4101975" y="838200"/>
            <a:chExt cx="4965825" cy="5537046"/>
          </a:xfrm>
        </p:grpSpPr>
        <p:sp>
          <p:nvSpPr>
            <p:cNvPr id="6" name="TextBox 5"/>
            <p:cNvSpPr txBox="1"/>
            <p:nvPr/>
          </p:nvSpPr>
          <p:spPr>
            <a:xfrm>
              <a:off x="5660396" y="1905001"/>
              <a:ext cx="2133600" cy="830997"/>
            </a:xfrm>
            <a:prstGeom prst="rect">
              <a:avLst/>
            </a:prstGeom>
            <a:noFill/>
          </p:spPr>
          <p:txBody>
            <a:bodyPr wrap="square" rtlCol="0">
              <a:spAutoFit/>
            </a:bodyPr>
            <a:lstStyle/>
            <a:p>
              <a:pPr algn="ctr"/>
              <a:r>
                <a:rPr lang="en-US" sz="1600" dirty="0" smtClean="0"/>
                <a:t>(-) ctrl</a:t>
              </a:r>
            </a:p>
            <a:p>
              <a:pPr algn="ctr"/>
              <a:r>
                <a:rPr lang="en-US" sz="1600" dirty="0" smtClean="0"/>
                <a:t>(scramble)</a:t>
              </a:r>
            </a:p>
            <a:p>
              <a:pPr algn="ctr"/>
              <a:endParaRPr lang="en-US" sz="1600" dirty="0"/>
            </a:p>
          </p:txBody>
        </p:sp>
        <p:sp>
          <p:nvSpPr>
            <p:cNvPr id="7" name="TextBox 6"/>
            <p:cNvSpPr txBox="1"/>
            <p:nvPr/>
          </p:nvSpPr>
          <p:spPr>
            <a:xfrm>
              <a:off x="7735922" y="1905000"/>
              <a:ext cx="1331878" cy="830997"/>
            </a:xfrm>
            <a:prstGeom prst="rect">
              <a:avLst/>
            </a:prstGeom>
            <a:noFill/>
          </p:spPr>
          <p:txBody>
            <a:bodyPr wrap="square" rtlCol="0">
              <a:spAutoFit/>
            </a:bodyPr>
            <a:lstStyle/>
            <a:p>
              <a:pPr algn="ctr"/>
              <a:r>
                <a:rPr lang="en-US" sz="1600" dirty="0" smtClean="0"/>
                <a:t>Blimp1 shRNA</a:t>
              </a:r>
            </a:p>
            <a:p>
              <a:pPr algn="ctr"/>
              <a:endParaRPr lang="en-US" sz="1600" dirty="0"/>
            </a:p>
          </p:txBody>
        </p:sp>
        <p:cxnSp>
          <p:nvCxnSpPr>
            <p:cNvPr id="8" name="Straight Arrow Connector 7"/>
            <p:cNvCxnSpPr/>
            <p:nvPr/>
          </p:nvCxnSpPr>
          <p:spPr>
            <a:xfrm>
              <a:off x="6727196" y="2442839"/>
              <a:ext cx="0" cy="4572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35575" y="2747639"/>
              <a:ext cx="939007" cy="896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2357" y="2747639"/>
              <a:ext cx="939007" cy="896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67891" y="4119239"/>
              <a:ext cx="819943" cy="795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66857" y="4119239"/>
              <a:ext cx="819943" cy="795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3" name="Straight Arrow Connector 12"/>
            <p:cNvCxnSpPr/>
            <p:nvPr/>
          </p:nvCxnSpPr>
          <p:spPr>
            <a:xfrm>
              <a:off x="6705078" y="3738239"/>
              <a:ext cx="0" cy="45797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8401860" y="2438400"/>
              <a:ext cx="0" cy="4572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8401861" y="3662039"/>
              <a:ext cx="0" cy="4572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553200" y="5544249"/>
              <a:ext cx="2133600" cy="830997"/>
            </a:xfrm>
            <a:prstGeom prst="rect">
              <a:avLst/>
            </a:prstGeom>
            <a:noFill/>
          </p:spPr>
          <p:txBody>
            <a:bodyPr wrap="square" rtlCol="0">
              <a:spAutoFit/>
            </a:bodyPr>
            <a:lstStyle/>
            <a:p>
              <a:pPr algn="ctr"/>
              <a:r>
                <a:rPr lang="en-US" sz="1600" dirty="0" smtClean="0"/>
                <a:t>Measure breast tumor growth and invasion</a:t>
              </a:r>
            </a:p>
            <a:p>
              <a:pPr algn="ctr"/>
              <a:endParaRPr lang="en-US" sz="1600" dirty="0"/>
            </a:p>
          </p:txBody>
        </p:sp>
        <p:cxnSp>
          <p:nvCxnSpPr>
            <p:cNvPr id="17" name="Straight Arrow Connector 16"/>
            <p:cNvCxnSpPr/>
            <p:nvPr/>
          </p:nvCxnSpPr>
          <p:spPr>
            <a:xfrm>
              <a:off x="6727196" y="5037080"/>
              <a:ext cx="0" cy="45797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8403966" y="5037080"/>
              <a:ext cx="0" cy="4572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101975" y="2971800"/>
              <a:ext cx="2133600" cy="830997"/>
            </a:xfrm>
            <a:prstGeom prst="rect">
              <a:avLst/>
            </a:prstGeom>
            <a:noFill/>
          </p:spPr>
          <p:txBody>
            <a:bodyPr wrap="square" rtlCol="0">
              <a:spAutoFit/>
            </a:bodyPr>
            <a:lstStyle/>
            <a:p>
              <a:pPr algn="ctr"/>
              <a:r>
                <a:rPr lang="en-US" sz="1600" dirty="0" smtClean="0"/>
                <a:t>Xenograft into </a:t>
              </a:r>
              <a:r>
                <a:rPr lang="en-US" sz="1600" dirty="0" err="1" smtClean="0"/>
                <a:t>immunodeficient</a:t>
              </a:r>
              <a:r>
                <a:rPr lang="en-US" sz="1600" dirty="0" smtClean="0"/>
                <a:t> mice</a:t>
              </a:r>
            </a:p>
            <a:p>
              <a:pPr algn="ctr"/>
              <a:endParaRPr lang="en-US" sz="1600" dirty="0"/>
            </a:p>
          </p:txBody>
        </p:sp>
        <p:sp>
          <p:nvSpPr>
            <p:cNvPr id="20" name="TextBox 19"/>
            <p:cNvSpPr txBox="1"/>
            <p:nvPr/>
          </p:nvSpPr>
          <p:spPr>
            <a:xfrm>
              <a:off x="6553200" y="838200"/>
              <a:ext cx="2133600" cy="830997"/>
            </a:xfrm>
            <a:prstGeom prst="rect">
              <a:avLst/>
            </a:prstGeom>
            <a:noFill/>
          </p:spPr>
          <p:txBody>
            <a:bodyPr wrap="square" rtlCol="0">
              <a:spAutoFit/>
            </a:bodyPr>
            <a:lstStyle/>
            <a:p>
              <a:pPr algn="ctr"/>
              <a:r>
                <a:rPr lang="en-US" sz="1600" dirty="0" smtClean="0"/>
                <a:t>Breast cancer cell lines from aim 2</a:t>
              </a:r>
            </a:p>
            <a:p>
              <a:pPr algn="ctr"/>
              <a:endParaRPr lang="en-US" sz="1600" dirty="0"/>
            </a:p>
          </p:txBody>
        </p:sp>
        <p:cxnSp>
          <p:nvCxnSpPr>
            <p:cNvPr id="21" name="Straight Arrow Connector 20"/>
            <p:cNvCxnSpPr/>
            <p:nvPr/>
          </p:nvCxnSpPr>
          <p:spPr>
            <a:xfrm>
              <a:off x="7866857" y="1481286"/>
              <a:ext cx="409971" cy="4572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6987834" y="1481286"/>
              <a:ext cx="441269" cy="42371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343400" y="4292025"/>
              <a:ext cx="2133600" cy="584775"/>
            </a:xfrm>
            <a:prstGeom prst="rect">
              <a:avLst/>
            </a:prstGeom>
            <a:noFill/>
          </p:spPr>
          <p:txBody>
            <a:bodyPr wrap="square" rtlCol="0">
              <a:spAutoFit/>
            </a:bodyPr>
            <a:lstStyle/>
            <a:p>
              <a:pPr algn="ctr"/>
              <a:r>
                <a:rPr lang="en-US" sz="1600" dirty="0" smtClean="0"/>
                <a:t>1 Gy IR</a:t>
              </a:r>
            </a:p>
            <a:p>
              <a:pPr algn="ctr"/>
              <a:endParaRPr lang="en-US" sz="1600" dirty="0"/>
            </a:p>
          </p:txBody>
        </p:sp>
      </p:grpSp>
    </p:spTree>
    <p:extLst>
      <p:ext uri="{BB962C8B-B14F-4D97-AF65-F5344CB8AC3E}">
        <p14:creationId xmlns:p14="http://schemas.microsoft.com/office/powerpoint/2010/main" val="668149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343401" y="906087"/>
            <a:ext cx="2299208" cy="646331"/>
          </a:xfrm>
          <a:prstGeom prst="rect">
            <a:avLst/>
          </a:prstGeom>
          <a:noFill/>
        </p:spPr>
        <p:txBody>
          <a:bodyPr wrap="square" rtlCol="0">
            <a:spAutoFit/>
          </a:bodyPr>
          <a:lstStyle/>
          <a:p>
            <a:pPr algn="ctr"/>
            <a:r>
              <a:rPr lang="en-US" dirty="0" smtClean="0"/>
              <a:t>Cleared mammary fat pad, 8-10 weeks old</a:t>
            </a:r>
            <a:endParaRPr lang="en-US" dirty="0"/>
          </a:p>
        </p:txBody>
      </p:sp>
      <p:pic>
        <p:nvPicPr>
          <p:cNvPr id="8"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01179" y="2155345"/>
            <a:ext cx="819943" cy="795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2691" y="2155345"/>
            <a:ext cx="819943" cy="795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6424717" y="381001"/>
            <a:ext cx="1051890" cy="369332"/>
          </a:xfrm>
          <a:prstGeom prst="rect">
            <a:avLst/>
          </a:prstGeom>
          <a:noFill/>
        </p:spPr>
        <p:txBody>
          <a:bodyPr wrap="none" rtlCol="0">
            <a:spAutoFit/>
          </a:bodyPr>
          <a:lstStyle/>
          <a:p>
            <a:pPr algn="ctr"/>
            <a:r>
              <a:rPr lang="en-US" dirty="0" smtClean="0"/>
              <a:t>Blimp1</a:t>
            </a:r>
            <a:r>
              <a:rPr lang="en-US" baseline="30000" dirty="0" smtClean="0"/>
              <a:t>+/+</a:t>
            </a:r>
            <a:endParaRPr lang="en-US" dirty="0"/>
          </a:p>
        </p:txBody>
      </p:sp>
      <p:sp>
        <p:nvSpPr>
          <p:cNvPr id="11" name="TextBox 10"/>
          <p:cNvSpPr txBox="1"/>
          <p:nvPr/>
        </p:nvSpPr>
        <p:spPr>
          <a:xfrm>
            <a:off x="7651201" y="381000"/>
            <a:ext cx="1021433" cy="369332"/>
          </a:xfrm>
          <a:prstGeom prst="rect">
            <a:avLst/>
          </a:prstGeom>
          <a:noFill/>
        </p:spPr>
        <p:txBody>
          <a:bodyPr wrap="none" rtlCol="0">
            <a:spAutoFit/>
          </a:bodyPr>
          <a:lstStyle/>
          <a:p>
            <a:pPr algn="ctr"/>
            <a:r>
              <a:rPr lang="en-US" dirty="0" smtClean="0"/>
              <a:t>Blimp1</a:t>
            </a:r>
            <a:r>
              <a:rPr lang="en-US" baseline="30000" dirty="0" smtClean="0"/>
              <a:t>+/-</a:t>
            </a:r>
            <a:endParaRPr lang="en-US" dirty="0"/>
          </a:p>
        </p:txBody>
      </p:sp>
      <p:pic>
        <p:nvPicPr>
          <p:cNvPr id="12" name="Picture 4" descr="http://www.clker.com/cliparts/e/2/0/6/12154415421767612404lemmling_Simple_cartoon_mouse.svg.me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01179" y="867713"/>
            <a:ext cx="693958" cy="68470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http://www.clker.com/cliparts/e/2/0/6/12154415421767612404lemmling_Simple_cartoon_mouse.svg.me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72400" y="867713"/>
            <a:ext cx="693958" cy="684705"/>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Straight Arrow Connector 13"/>
          <p:cNvCxnSpPr/>
          <p:nvPr/>
        </p:nvCxnSpPr>
        <p:spPr>
          <a:xfrm>
            <a:off x="7099808" y="1688618"/>
            <a:ext cx="0" cy="4572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8262662" y="1710857"/>
            <a:ext cx="0" cy="4572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459441" y="2260625"/>
            <a:ext cx="2133600" cy="369332"/>
          </a:xfrm>
          <a:prstGeom prst="rect">
            <a:avLst/>
          </a:prstGeom>
          <a:noFill/>
        </p:spPr>
        <p:txBody>
          <a:bodyPr wrap="square" rtlCol="0">
            <a:spAutoFit/>
          </a:bodyPr>
          <a:lstStyle/>
          <a:p>
            <a:pPr algn="ctr"/>
            <a:r>
              <a:rPr lang="en-US" dirty="0" smtClean="0"/>
              <a:t>Treat with 1 Gy IR</a:t>
            </a:r>
            <a:endParaRPr lang="en-US" dirty="0"/>
          </a:p>
        </p:txBody>
      </p:sp>
      <p:cxnSp>
        <p:nvCxnSpPr>
          <p:cNvPr id="17" name="Straight Arrow Connector 16"/>
          <p:cNvCxnSpPr/>
          <p:nvPr/>
        </p:nvCxnSpPr>
        <p:spPr>
          <a:xfrm>
            <a:off x="7125593" y="3124200"/>
            <a:ext cx="0" cy="4572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8305800" y="3124200"/>
            <a:ext cx="0" cy="4572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20" name="Picture 4" descr="http://www.clker.com/cliparts/e/2/0/6/12154415421767612404lemmling_Simple_cartoon_mouse.svg.me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4171" y="3594459"/>
            <a:ext cx="693958" cy="684705"/>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descr="http://www.clker.com/cliparts/e/2/0/6/12154415421767612404lemmling_Simple_cartoon_mouse.svg.me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15683" y="3624614"/>
            <a:ext cx="693958" cy="684705"/>
          </a:xfrm>
          <a:prstGeom prst="rect">
            <a:avLst/>
          </a:prstGeom>
          <a:noFill/>
          <a:extLst>
            <a:ext uri="{909E8E84-426E-40DD-AFC4-6F175D3DCCD1}">
              <a14:hiddenFill xmlns:a14="http://schemas.microsoft.com/office/drawing/2010/main">
                <a:solidFill>
                  <a:srgbClr val="FFFFFF"/>
                </a:solidFill>
              </a14:hiddenFill>
            </a:ext>
          </a:extLst>
        </p:spPr>
      </p:pic>
      <p:sp>
        <p:nvSpPr>
          <p:cNvPr id="22" name="Oval 21"/>
          <p:cNvSpPr/>
          <p:nvPr/>
        </p:nvSpPr>
        <p:spPr>
          <a:xfrm>
            <a:off x="7062934" y="3733800"/>
            <a:ext cx="190500" cy="152400"/>
          </a:xfrm>
          <a:prstGeom prst="ellipse">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8312370" y="3733800"/>
            <a:ext cx="190500" cy="152400"/>
          </a:xfrm>
          <a:prstGeom prst="ellipse">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4168382" y="3710199"/>
            <a:ext cx="2649245" cy="646331"/>
          </a:xfrm>
          <a:prstGeom prst="rect">
            <a:avLst/>
          </a:prstGeom>
          <a:noFill/>
        </p:spPr>
        <p:txBody>
          <a:bodyPr wrap="square" rtlCol="0">
            <a:spAutoFit/>
          </a:bodyPr>
          <a:lstStyle/>
          <a:p>
            <a:pPr algn="ctr"/>
            <a:r>
              <a:rPr lang="en-US" dirty="0" smtClean="0"/>
              <a:t>Implant with p53</a:t>
            </a:r>
            <a:r>
              <a:rPr lang="en-US" baseline="30000" dirty="0" smtClean="0"/>
              <a:t>-/-</a:t>
            </a:r>
            <a:r>
              <a:rPr lang="en-US" dirty="0" smtClean="0"/>
              <a:t> mammary epithelium</a:t>
            </a:r>
            <a:endParaRPr lang="en-US" dirty="0"/>
          </a:p>
        </p:txBody>
      </p:sp>
      <p:sp>
        <p:nvSpPr>
          <p:cNvPr id="25" name="TextBox 24"/>
          <p:cNvSpPr txBox="1"/>
          <p:nvPr/>
        </p:nvSpPr>
        <p:spPr>
          <a:xfrm>
            <a:off x="4530571" y="4866382"/>
            <a:ext cx="2133600" cy="1200329"/>
          </a:xfrm>
          <a:prstGeom prst="rect">
            <a:avLst/>
          </a:prstGeom>
          <a:noFill/>
        </p:spPr>
        <p:txBody>
          <a:bodyPr wrap="square" rtlCol="0">
            <a:spAutoFit/>
          </a:bodyPr>
          <a:lstStyle/>
          <a:p>
            <a:pPr algn="ctr"/>
            <a:r>
              <a:rPr lang="en-US" dirty="0" smtClean="0"/>
              <a:t>Measure breast tumor latency and incidence for 1 year</a:t>
            </a:r>
          </a:p>
          <a:p>
            <a:pPr algn="ctr"/>
            <a:endParaRPr lang="en-US" dirty="0"/>
          </a:p>
        </p:txBody>
      </p:sp>
      <p:cxnSp>
        <p:nvCxnSpPr>
          <p:cNvPr id="26" name="Straight Arrow Connector 25"/>
          <p:cNvCxnSpPr/>
          <p:nvPr/>
        </p:nvCxnSpPr>
        <p:spPr>
          <a:xfrm>
            <a:off x="7125593" y="4356530"/>
            <a:ext cx="0" cy="45797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8403966" y="4356530"/>
            <a:ext cx="0" cy="4572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28" name="Group 27"/>
          <p:cNvGrpSpPr/>
          <p:nvPr/>
        </p:nvGrpSpPr>
        <p:grpSpPr>
          <a:xfrm>
            <a:off x="6925675" y="4863699"/>
            <a:ext cx="1913525" cy="1313751"/>
            <a:chOff x="2525935" y="5544248"/>
            <a:chExt cx="1913525" cy="1313751"/>
          </a:xfrm>
        </p:grpSpPr>
        <p:pic>
          <p:nvPicPr>
            <p:cNvPr id="29" name="Picture 4"/>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5751" t="30882" r="65960" b="36673"/>
            <a:stretch/>
          </p:blipFill>
          <p:spPr bwMode="auto">
            <a:xfrm>
              <a:off x="2525935" y="5544248"/>
              <a:ext cx="1913525" cy="13137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0" name="Rectangle 29"/>
            <p:cNvSpPr/>
            <p:nvPr/>
          </p:nvSpPr>
          <p:spPr>
            <a:xfrm>
              <a:off x="3025434" y="6172200"/>
              <a:ext cx="650063" cy="3369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a:p>
          </p:txBody>
        </p:sp>
        <p:sp>
          <p:nvSpPr>
            <p:cNvPr id="31" name="Rectangle 30"/>
            <p:cNvSpPr/>
            <p:nvPr/>
          </p:nvSpPr>
          <p:spPr>
            <a:xfrm>
              <a:off x="3621122" y="6356711"/>
              <a:ext cx="1524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a:p>
          </p:txBody>
        </p:sp>
      </p:grpSp>
      <p:sp>
        <p:nvSpPr>
          <p:cNvPr id="32" name="Content Placeholder 2"/>
          <p:cNvSpPr>
            <a:spLocks noGrp="1"/>
          </p:cNvSpPr>
          <p:nvPr>
            <p:ph idx="1"/>
          </p:nvPr>
        </p:nvSpPr>
        <p:spPr>
          <a:xfrm>
            <a:off x="107651" y="1332847"/>
            <a:ext cx="4040756" cy="5401034"/>
          </a:xfrm>
        </p:spPr>
        <p:txBody>
          <a:bodyPr>
            <a:noAutofit/>
          </a:bodyPr>
          <a:lstStyle/>
          <a:p>
            <a:r>
              <a:rPr lang="en-US" sz="2400" dirty="0" smtClean="0"/>
              <a:t>Does Blimp1 deficiency in the microenvironment decrease radiogenic breast cancer latency?</a:t>
            </a:r>
          </a:p>
          <a:p>
            <a:r>
              <a:rPr lang="en-US" sz="2400" dirty="0" smtClean="0"/>
              <a:t>Radiation chimera experiment</a:t>
            </a:r>
            <a:r>
              <a:rPr lang="en-US" sz="2400" baseline="30000" dirty="0" smtClean="0"/>
              <a:t>1</a:t>
            </a:r>
            <a:r>
              <a:rPr lang="en-US" sz="2400" dirty="0" smtClean="0"/>
              <a:t> with Blimp1</a:t>
            </a:r>
            <a:r>
              <a:rPr lang="en-US" sz="2400" baseline="30000" dirty="0" smtClean="0"/>
              <a:t>+/-</a:t>
            </a:r>
            <a:r>
              <a:rPr lang="en-US" sz="2400" dirty="0" smtClean="0"/>
              <a:t> mice</a:t>
            </a:r>
          </a:p>
          <a:p>
            <a:r>
              <a:rPr lang="en-US" sz="2400" dirty="0" smtClean="0"/>
              <a:t>Reported latency for p53</a:t>
            </a:r>
            <a:r>
              <a:rPr lang="en-US" sz="2400" baseline="30000" dirty="0" smtClean="0"/>
              <a:t>-/-</a:t>
            </a:r>
            <a:r>
              <a:rPr lang="en-US" sz="2400" dirty="0" smtClean="0"/>
              <a:t> cells in irradiated wild-type host: 9 months</a:t>
            </a:r>
            <a:r>
              <a:rPr lang="en-US" sz="2400" baseline="30000" dirty="0" smtClean="0"/>
              <a:t>1</a:t>
            </a:r>
            <a:endParaRPr lang="en-US" sz="2400" dirty="0" smtClean="0"/>
          </a:p>
          <a:p>
            <a:r>
              <a:rPr lang="en-US" sz="2400" dirty="0" smtClean="0"/>
              <a:t>Expected results: Blimp1</a:t>
            </a:r>
            <a:r>
              <a:rPr lang="en-US" sz="2400" baseline="30000" dirty="0" smtClean="0"/>
              <a:t>+/-</a:t>
            </a:r>
            <a:r>
              <a:rPr lang="en-US" sz="2400" dirty="0" smtClean="0"/>
              <a:t> mice develop breast cancer with a shorter latency than Blimp1</a:t>
            </a:r>
            <a:r>
              <a:rPr lang="en-US" sz="2400" baseline="30000" dirty="0" smtClean="0"/>
              <a:t>+/+</a:t>
            </a:r>
            <a:r>
              <a:rPr lang="en-US" sz="2400" dirty="0" smtClean="0"/>
              <a:t> mice</a:t>
            </a:r>
          </a:p>
          <a:p>
            <a:endParaRPr lang="en-US" sz="2400" dirty="0"/>
          </a:p>
        </p:txBody>
      </p:sp>
      <p:sp>
        <p:nvSpPr>
          <p:cNvPr id="33" name="TextBox 32"/>
          <p:cNvSpPr txBox="1"/>
          <p:nvPr/>
        </p:nvSpPr>
        <p:spPr>
          <a:xfrm>
            <a:off x="76198" y="76200"/>
            <a:ext cx="4724401" cy="1077218"/>
          </a:xfrm>
          <a:prstGeom prst="rect">
            <a:avLst/>
          </a:prstGeom>
          <a:noFill/>
        </p:spPr>
        <p:txBody>
          <a:bodyPr wrap="square" rtlCol="0">
            <a:spAutoFit/>
          </a:bodyPr>
          <a:lstStyle/>
          <a:p>
            <a:r>
              <a:rPr lang="en-US" sz="3200" b="1" dirty="0" smtClean="0"/>
              <a:t>Aim 3a: alternative design (microenvironment)</a:t>
            </a:r>
            <a:endParaRPr lang="en-US" sz="3200" b="1" dirty="0"/>
          </a:p>
        </p:txBody>
      </p:sp>
      <p:sp>
        <p:nvSpPr>
          <p:cNvPr id="2" name="TextBox 1"/>
          <p:cNvSpPr txBox="1"/>
          <p:nvPr/>
        </p:nvSpPr>
        <p:spPr>
          <a:xfrm>
            <a:off x="7425174" y="6550223"/>
            <a:ext cx="1693156" cy="307777"/>
          </a:xfrm>
          <a:prstGeom prst="rect">
            <a:avLst/>
          </a:prstGeom>
          <a:noFill/>
        </p:spPr>
        <p:txBody>
          <a:bodyPr wrap="none" rtlCol="0">
            <a:spAutoFit/>
          </a:bodyPr>
          <a:lstStyle/>
          <a:p>
            <a:r>
              <a:rPr lang="en-US" sz="1400" baseline="30000" dirty="0" smtClean="0"/>
              <a:t>1</a:t>
            </a:r>
            <a:r>
              <a:rPr lang="en-US" sz="1400" dirty="0" smtClean="0"/>
              <a:t>Nguyen et al  2011 </a:t>
            </a:r>
            <a:endParaRPr lang="en-US" sz="1400" baseline="30000" dirty="0"/>
          </a:p>
        </p:txBody>
      </p:sp>
    </p:spTree>
    <p:extLst>
      <p:ext uri="{BB962C8B-B14F-4D97-AF65-F5344CB8AC3E}">
        <p14:creationId xmlns:p14="http://schemas.microsoft.com/office/powerpoint/2010/main" val="418608082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fontScale="90000"/>
          </a:bodyPr>
          <a:lstStyle/>
          <a:p>
            <a:r>
              <a:rPr lang="en-US" dirty="0" smtClean="0"/>
              <a:t>Should we prioritize the epithelium or microenvironment?</a:t>
            </a:r>
            <a:endParaRPr lang="en-US" dirty="0"/>
          </a:p>
        </p:txBody>
      </p:sp>
      <p:sp>
        <p:nvSpPr>
          <p:cNvPr id="3" name="Content Placeholder 2"/>
          <p:cNvSpPr>
            <a:spLocks noGrp="1"/>
          </p:cNvSpPr>
          <p:nvPr>
            <p:ph idx="1"/>
          </p:nvPr>
        </p:nvSpPr>
        <p:spPr>
          <a:xfrm>
            <a:off x="381000" y="1676400"/>
            <a:ext cx="8458200" cy="4525963"/>
          </a:xfrm>
        </p:spPr>
        <p:txBody>
          <a:bodyPr>
            <a:normAutofit fontScale="92500" lnSpcReduction="10000"/>
          </a:bodyPr>
          <a:lstStyle/>
          <a:p>
            <a:r>
              <a:rPr lang="en-US" dirty="0" smtClean="0"/>
              <a:t>Benefit of mammary epithelium</a:t>
            </a:r>
          </a:p>
          <a:p>
            <a:pPr lvl="1"/>
            <a:r>
              <a:rPr lang="en-US" dirty="0" smtClean="0"/>
              <a:t>Availability of animals – can start as soon as lentiviruses are ready</a:t>
            </a:r>
          </a:p>
          <a:p>
            <a:r>
              <a:rPr lang="en-US" dirty="0" smtClean="0"/>
              <a:t>Drawback of microenvironment</a:t>
            </a:r>
          </a:p>
          <a:p>
            <a:pPr lvl="1"/>
            <a:r>
              <a:rPr lang="en-US" dirty="0" smtClean="0"/>
              <a:t>Requires BALB/c Blimp1</a:t>
            </a:r>
            <a:r>
              <a:rPr lang="en-US" baseline="30000" dirty="0" smtClean="0"/>
              <a:t>+/-</a:t>
            </a:r>
            <a:r>
              <a:rPr lang="en-US" dirty="0" smtClean="0"/>
              <a:t> mice</a:t>
            </a:r>
          </a:p>
          <a:p>
            <a:pPr lvl="1"/>
            <a:r>
              <a:rPr lang="en-US" dirty="0" smtClean="0"/>
              <a:t>We are generating these for aim 3b</a:t>
            </a:r>
          </a:p>
          <a:p>
            <a:pPr lvl="1"/>
            <a:r>
              <a:rPr lang="en-US" dirty="0" smtClean="0"/>
              <a:t>However, they will not be ready for ~1 year</a:t>
            </a:r>
          </a:p>
          <a:p>
            <a:r>
              <a:rPr lang="en-US" dirty="0" smtClean="0"/>
              <a:t>Will use cell culture data from aim 1a and Blimp1-YFP expression data to prioritize mouse experiments</a:t>
            </a:r>
            <a:endParaRPr lang="en-US" dirty="0"/>
          </a:p>
        </p:txBody>
      </p:sp>
    </p:spTree>
    <p:extLst>
      <p:ext uri="{BB962C8B-B14F-4D97-AF65-F5344CB8AC3E}">
        <p14:creationId xmlns:p14="http://schemas.microsoft.com/office/powerpoint/2010/main" val="141663735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6036943" cy="1143000"/>
          </a:xfrm>
        </p:spPr>
        <p:txBody>
          <a:bodyPr>
            <a:noAutofit/>
          </a:bodyPr>
          <a:lstStyle/>
          <a:p>
            <a:r>
              <a:rPr lang="en-US" sz="3600" b="1" dirty="0" smtClean="0"/>
              <a:t>Aim 3b: Does Blimp1 deficiency increase radiogenic cancer risk?</a:t>
            </a:r>
            <a:endParaRPr lang="en-US" sz="3600" b="1" dirty="0"/>
          </a:p>
        </p:txBody>
      </p:sp>
      <p:sp>
        <p:nvSpPr>
          <p:cNvPr id="41" name="Content Placeholder 40"/>
          <p:cNvSpPr>
            <a:spLocks noGrp="1"/>
          </p:cNvSpPr>
          <p:nvPr>
            <p:ph idx="1"/>
          </p:nvPr>
        </p:nvSpPr>
        <p:spPr>
          <a:xfrm>
            <a:off x="457200" y="1934372"/>
            <a:ext cx="4910685" cy="5076028"/>
          </a:xfrm>
        </p:spPr>
        <p:txBody>
          <a:bodyPr>
            <a:normAutofit/>
          </a:bodyPr>
          <a:lstStyle/>
          <a:p>
            <a:r>
              <a:rPr lang="en-US" sz="2800" dirty="0" smtClean="0"/>
              <a:t>First, need to make BALB/c Blimp1</a:t>
            </a:r>
            <a:r>
              <a:rPr lang="en-US" sz="2800" baseline="30000" dirty="0" smtClean="0"/>
              <a:t>+/-</a:t>
            </a:r>
            <a:r>
              <a:rPr lang="en-US" sz="2800" dirty="0" smtClean="0"/>
              <a:t> mice</a:t>
            </a:r>
          </a:p>
          <a:p>
            <a:r>
              <a:rPr lang="en-US" sz="2800" dirty="0" smtClean="0"/>
              <a:t>Cross C57BL/6 Blimp1</a:t>
            </a:r>
            <a:r>
              <a:rPr lang="en-US" sz="2800" baseline="30000" dirty="0" smtClean="0"/>
              <a:t>flox/</a:t>
            </a:r>
            <a:r>
              <a:rPr lang="en-US" sz="2800" baseline="30000" dirty="0" err="1" smtClean="0"/>
              <a:t>flox</a:t>
            </a:r>
            <a:r>
              <a:rPr lang="en-US" sz="2800" dirty="0" smtClean="0"/>
              <a:t> mice onto BALB/c background</a:t>
            </a:r>
            <a:r>
              <a:rPr lang="en-US" sz="2800" dirty="0"/>
              <a:t> </a:t>
            </a:r>
            <a:r>
              <a:rPr lang="en-US" sz="2800" dirty="0" smtClean="0"/>
              <a:t>by speed </a:t>
            </a:r>
            <a:r>
              <a:rPr lang="en-US" sz="2800" dirty="0" err="1" smtClean="0"/>
              <a:t>congenics</a:t>
            </a:r>
            <a:endParaRPr lang="en-US" sz="2800" dirty="0" smtClean="0"/>
          </a:p>
          <a:p>
            <a:r>
              <a:rPr lang="en-US" sz="2800" dirty="0" smtClean="0"/>
              <a:t>Delete Blimp1</a:t>
            </a:r>
            <a:r>
              <a:rPr lang="en-US" sz="2800" baseline="30000" dirty="0" smtClean="0"/>
              <a:t>flox</a:t>
            </a:r>
            <a:r>
              <a:rPr lang="en-US" sz="2800" baseline="-25000" dirty="0" smtClean="0"/>
              <a:t> </a:t>
            </a:r>
            <a:r>
              <a:rPr lang="en-US" sz="2800" dirty="0" smtClean="0"/>
              <a:t>in </a:t>
            </a:r>
            <a:r>
              <a:rPr lang="en-US" sz="2800" dirty="0" err="1" smtClean="0"/>
              <a:t>germline</a:t>
            </a:r>
            <a:r>
              <a:rPr lang="en-US" sz="2800" dirty="0" smtClean="0"/>
              <a:t> with CMV-</a:t>
            </a:r>
            <a:r>
              <a:rPr lang="en-US" sz="2800" dirty="0" err="1" smtClean="0"/>
              <a:t>Cre</a:t>
            </a:r>
            <a:endParaRPr lang="en-US" sz="2800" dirty="0" smtClean="0"/>
          </a:p>
        </p:txBody>
      </p:sp>
      <p:pic>
        <p:nvPicPr>
          <p:cNvPr id="42" name="Picture 41" descr="http://www.clker.com/cliparts/e/2/0/6/12154415421767612404lemmling_Simple_cartoon_mouse.svg.me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00800" y="838200"/>
            <a:ext cx="693958" cy="684705"/>
          </a:xfrm>
          <a:prstGeom prst="rect">
            <a:avLst/>
          </a:prstGeom>
          <a:noFill/>
          <a:extLst>
            <a:ext uri="{909E8E84-426E-40DD-AFC4-6F175D3DCCD1}">
              <a14:hiddenFill xmlns:a14="http://schemas.microsoft.com/office/drawing/2010/main">
                <a:solidFill>
                  <a:srgbClr val="FFFFFF"/>
                </a:solidFill>
              </a14:hiddenFill>
            </a:ext>
          </a:extLst>
        </p:spPr>
      </p:pic>
      <p:sp>
        <p:nvSpPr>
          <p:cNvPr id="43" name="Rectangle 42"/>
          <p:cNvSpPr/>
          <p:nvPr/>
        </p:nvSpPr>
        <p:spPr>
          <a:xfrm>
            <a:off x="6553200" y="1600200"/>
            <a:ext cx="609600" cy="2286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7696200" y="1600200"/>
            <a:ext cx="609600" cy="228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44" descr="http://www.clker.com/cliparts/e/2/0/6/12154415421767612404lemmling_Simple_cartoon_mouse.svg.me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11842" y="838199"/>
            <a:ext cx="693958" cy="684705"/>
          </a:xfrm>
          <a:prstGeom prst="rect">
            <a:avLst/>
          </a:prstGeom>
          <a:noFill/>
          <a:extLst>
            <a:ext uri="{909E8E84-426E-40DD-AFC4-6F175D3DCCD1}">
              <a14:hiddenFill xmlns:a14="http://schemas.microsoft.com/office/drawing/2010/main">
                <a:solidFill>
                  <a:srgbClr val="FFFFFF"/>
                </a:solidFill>
              </a14:hiddenFill>
            </a:ext>
          </a:extLst>
        </p:spPr>
      </p:pic>
      <p:sp>
        <p:nvSpPr>
          <p:cNvPr id="46" name="Multiply 45"/>
          <p:cNvSpPr/>
          <p:nvPr/>
        </p:nvSpPr>
        <p:spPr>
          <a:xfrm>
            <a:off x="7216676" y="979359"/>
            <a:ext cx="395166" cy="402384"/>
          </a:xfrm>
          <a:prstGeom prst="mathMultiply">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6327246" y="152400"/>
            <a:ext cx="1061508" cy="646331"/>
          </a:xfrm>
          <a:prstGeom prst="rect">
            <a:avLst/>
          </a:prstGeom>
          <a:noFill/>
        </p:spPr>
        <p:txBody>
          <a:bodyPr wrap="none" rtlCol="0">
            <a:spAutoFit/>
          </a:bodyPr>
          <a:lstStyle/>
          <a:p>
            <a:pPr algn="ctr"/>
            <a:r>
              <a:rPr lang="en-US" dirty="0" smtClean="0"/>
              <a:t>C57BL/6</a:t>
            </a:r>
          </a:p>
          <a:p>
            <a:pPr algn="ctr"/>
            <a:r>
              <a:rPr lang="en-US" dirty="0" smtClean="0"/>
              <a:t>Blimp1</a:t>
            </a:r>
            <a:r>
              <a:rPr lang="en-US" baseline="30000" dirty="0" smtClean="0"/>
              <a:t>fl/</a:t>
            </a:r>
            <a:r>
              <a:rPr lang="en-US" baseline="30000" dirty="0" err="1" smtClean="0"/>
              <a:t>fl</a:t>
            </a:r>
            <a:endParaRPr lang="en-US" dirty="0"/>
          </a:p>
        </p:txBody>
      </p:sp>
      <p:sp>
        <p:nvSpPr>
          <p:cNvPr id="48" name="TextBox 47"/>
          <p:cNvSpPr txBox="1"/>
          <p:nvPr/>
        </p:nvSpPr>
        <p:spPr>
          <a:xfrm>
            <a:off x="7618500" y="304799"/>
            <a:ext cx="846707" cy="369332"/>
          </a:xfrm>
          <a:prstGeom prst="rect">
            <a:avLst/>
          </a:prstGeom>
          <a:noFill/>
        </p:spPr>
        <p:txBody>
          <a:bodyPr wrap="none" rtlCol="0">
            <a:spAutoFit/>
          </a:bodyPr>
          <a:lstStyle/>
          <a:p>
            <a:pPr algn="ctr"/>
            <a:r>
              <a:rPr lang="en-US" dirty="0" smtClean="0"/>
              <a:t>BALB/c</a:t>
            </a:r>
            <a:endParaRPr lang="en-US" dirty="0"/>
          </a:p>
        </p:txBody>
      </p:sp>
      <p:cxnSp>
        <p:nvCxnSpPr>
          <p:cNvPr id="49" name="Straight Arrow Connector 48"/>
          <p:cNvCxnSpPr/>
          <p:nvPr/>
        </p:nvCxnSpPr>
        <p:spPr>
          <a:xfrm>
            <a:off x="7426021" y="2006384"/>
            <a:ext cx="0" cy="638855"/>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7696200" y="2019484"/>
            <a:ext cx="304800" cy="60300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7908041" y="1967731"/>
            <a:ext cx="397759" cy="35325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H="1">
            <a:off x="6327247" y="1905000"/>
            <a:ext cx="673720" cy="454765"/>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H="1">
            <a:off x="6696167" y="2006384"/>
            <a:ext cx="398591" cy="66061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6391367" y="2761821"/>
            <a:ext cx="609600" cy="2286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6553200" y="2761821"/>
            <a:ext cx="457200" cy="228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5791200" y="2438400"/>
            <a:ext cx="609600" cy="2286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6248400" y="2438400"/>
            <a:ext cx="152400" cy="228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a:off x="7162799" y="2761821"/>
            <a:ext cx="609600" cy="2286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7456796" y="2761821"/>
            <a:ext cx="315604" cy="228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8382000" y="2286000"/>
            <a:ext cx="609600" cy="2286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8767894" y="2286000"/>
            <a:ext cx="223706" cy="228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7946920" y="2761821"/>
            <a:ext cx="609600" cy="2286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8153400" y="2761821"/>
            <a:ext cx="403120" cy="228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6206907" y="2667000"/>
            <a:ext cx="914400" cy="457200"/>
          </a:xfrm>
          <a:prstGeom prst="ellipse">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7826332" y="2647521"/>
            <a:ext cx="914400" cy="457200"/>
          </a:xfrm>
          <a:prstGeom prst="ellipse">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7" name="Picture 76" descr="http://www.clker.com/cliparts/e/2/0/6/12154415421767612404lemmling_Simple_cartoon_mouse.svg.me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49188" y="3276600"/>
            <a:ext cx="693958" cy="684705"/>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77" descr="http://www.clker.com/cliparts/e/2/0/6/12154415421767612404lemmling_Simple_cartoon_mouse.svg.me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6553" y="3276600"/>
            <a:ext cx="693958" cy="684705"/>
          </a:xfrm>
          <a:prstGeom prst="rect">
            <a:avLst/>
          </a:prstGeom>
          <a:noFill/>
          <a:extLst>
            <a:ext uri="{909E8E84-426E-40DD-AFC4-6F175D3DCCD1}">
              <a14:hiddenFill xmlns:a14="http://schemas.microsoft.com/office/drawing/2010/main">
                <a:solidFill>
                  <a:srgbClr val="FFFFFF"/>
                </a:solidFill>
              </a14:hiddenFill>
            </a:ext>
          </a:extLst>
        </p:spPr>
      </p:pic>
      <p:sp>
        <p:nvSpPr>
          <p:cNvPr id="79" name="Multiply 78"/>
          <p:cNvSpPr/>
          <p:nvPr/>
        </p:nvSpPr>
        <p:spPr>
          <a:xfrm>
            <a:off x="7369076" y="3417760"/>
            <a:ext cx="395166" cy="402384"/>
          </a:xfrm>
          <a:prstGeom prst="mathMultiply">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Straight Arrow Connector 80"/>
          <p:cNvCxnSpPr/>
          <p:nvPr/>
        </p:nvCxnSpPr>
        <p:spPr>
          <a:xfrm>
            <a:off x="7584190" y="3861631"/>
            <a:ext cx="0" cy="638855"/>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a:off x="7854369" y="3874731"/>
            <a:ext cx="304800" cy="60300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flipH="1">
            <a:off x="6854336" y="3861631"/>
            <a:ext cx="398591" cy="66061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4" name="Rectangle 83"/>
          <p:cNvSpPr/>
          <p:nvPr/>
        </p:nvSpPr>
        <p:spPr>
          <a:xfrm>
            <a:off x="6549536" y="4617068"/>
            <a:ext cx="609600" cy="2286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6664107" y="4617068"/>
            <a:ext cx="504462" cy="228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8105089" y="4617068"/>
            <a:ext cx="609600" cy="2286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8409889" y="4617068"/>
            <a:ext cx="304800" cy="228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p:cNvSpPr/>
          <p:nvPr/>
        </p:nvSpPr>
        <p:spPr>
          <a:xfrm>
            <a:off x="7323082" y="4611829"/>
            <a:ext cx="609600" cy="2286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p:cNvSpPr/>
          <p:nvPr/>
        </p:nvSpPr>
        <p:spPr>
          <a:xfrm>
            <a:off x="7388754" y="4611829"/>
            <a:ext cx="553361" cy="228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p:cNvSpPr/>
          <p:nvPr/>
        </p:nvSpPr>
        <p:spPr>
          <a:xfrm>
            <a:off x="7170682" y="4522247"/>
            <a:ext cx="914400" cy="457200"/>
          </a:xfrm>
          <a:prstGeom prst="ellipse">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p:cNvSpPr/>
          <p:nvPr/>
        </p:nvSpPr>
        <p:spPr>
          <a:xfrm>
            <a:off x="6383989" y="4522247"/>
            <a:ext cx="914400" cy="457200"/>
          </a:xfrm>
          <a:prstGeom prst="ellipse">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2" name="Straight Arrow Connector 91"/>
          <p:cNvCxnSpPr/>
          <p:nvPr/>
        </p:nvCxnSpPr>
        <p:spPr>
          <a:xfrm>
            <a:off x="7252927" y="4979447"/>
            <a:ext cx="0" cy="430753"/>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7257645" y="5446450"/>
            <a:ext cx="0" cy="42095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6" name="Rectangle 95"/>
          <p:cNvSpPr/>
          <p:nvPr/>
        </p:nvSpPr>
        <p:spPr>
          <a:xfrm>
            <a:off x="6934200" y="6571326"/>
            <a:ext cx="609600" cy="228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7" name="Picture 96" descr="http://www.clker.com/cliparts/e/2/0/6/12154415421767612404lemmling_Simple_cartoon_mouse.svg.me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73641" y="5809325"/>
            <a:ext cx="693958" cy="684705"/>
          </a:xfrm>
          <a:prstGeom prst="rect">
            <a:avLst/>
          </a:prstGeom>
          <a:noFill/>
          <a:extLst>
            <a:ext uri="{909E8E84-426E-40DD-AFC4-6F175D3DCCD1}">
              <a14:hiddenFill xmlns:a14="http://schemas.microsoft.com/office/drawing/2010/main">
                <a:solidFill>
                  <a:srgbClr val="FFFFFF"/>
                </a:solidFill>
              </a14:hiddenFill>
            </a:ext>
          </a:extLst>
        </p:spPr>
      </p:pic>
      <p:sp>
        <p:nvSpPr>
          <p:cNvPr id="99" name="TextBox 98"/>
          <p:cNvSpPr txBox="1"/>
          <p:nvPr/>
        </p:nvSpPr>
        <p:spPr>
          <a:xfrm>
            <a:off x="7711193" y="5847699"/>
            <a:ext cx="1056701" cy="646331"/>
          </a:xfrm>
          <a:prstGeom prst="rect">
            <a:avLst/>
          </a:prstGeom>
          <a:noFill/>
        </p:spPr>
        <p:txBody>
          <a:bodyPr wrap="none" rtlCol="0">
            <a:spAutoFit/>
          </a:bodyPr>
          <a:lstStyle/>
          <a:p>
            <a:pPr algn="ctr"/>
            <a:r>
              <a:rPr lang="en-US" dirty="0" smtClean="0"/>
              <a:t>BALB/c</a:t>
            </a:r>
          </a:p>
          <a:p>
            <a:pPr algn="ctr"/>
            <a:r>
              <a:rPr lang="en-US" dirty="0" smtClean="0"/>
              <a:t>Blimp1</a:t>
            </a:r>
            <a:r>
              <a:rPr lang="en-US" baseline="30000" dirty="0" smtClean="0"/>
              <a:t>fl/+</a:t>
            </a:r>
            <a:endParaRPr lang="en-US" dirty="0"/>
          </a:p>
        </p:txBody>
      </p:sp>
      <p:sp>
        <p:nvSpPr>
          <p:cNvPr id="100" name="Multiply 99"/>
          <p:cNvSpPr/>
          <p:nvPr/>
        </p:nvSpPr>
        <p:spPr>
          <a:xfrm>
            <a:off x="6327247" y="5950485"/>
            <a:ext cx="395166" cy="402384"/>
          </a:xfrm>
          <a:prstGeom prst="mathMultiply">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1" name="Picture 100" descr="http://www.clker.com/cliparts/e/2/0/6/12154415421767612404lemmling_Simple_cartoon_mouse.svg.me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54442" y="5809324"/>
            <a:ext cx="693958" cy="684705"/>
          </a:xfrm>
          <a:prstGeom prst="rect">
            <a:avLst/>
          </a:prstGeom>
          <a:noFill/>
          <a:extLst>
            <a:ext uri="{909E8E84-426E-40DD-AFC4-6F175D3DCCD1}">
              <a14:hiddenFill xmlns:a14="http://schemas.microsoft.com/office/drawing/2010/main">
                <a:solidFill>
                  <a:srgbClr val="FFFFFF"/>
                </a:solidFill>
              </a14:hiddenFill>
            </a:ext>
          </a:extLst>
        </p:spPr>
      </p:pic>
      <p:sp>
        <p:nvSpPr>
          <p:cNvPr id="102" name="TextBox 101"/>
          <p:cNvSpPr txBox="1"/>
          <p:nvPr/>
        </p:nvSpPr>
        <p:spPr>
          <a:xfrm>
            <a:off x="4531213" y="5831533"/>
            <a:ext cx="1023229" cy="646331"/>
          </a:xfrm>
          <a:prstGeom prst="rect">
            <a:avLst/>
          </a:prstGeom>
          <a:noFill/>
        </p:spPr>
        <p:txBody>
          <a:bodyPr wrap="none" rtlCol="0">
            <a:spAutoFit/>
          </a:bodyPr>
          <a:lstStyle/>
          <a:p>
            <a:pPr algn="ctr"/>
            <a:r>
              <a:rPr lang="en-US" dirty="0" smtClean="0"/>
              <a:t>BALB/c</a:t>
            </a:r>
          </a:p>
          <a:p>
            <a:pPr algn="ctr"/>
            <a:r>
              <a:rPr lang="en-US" dirty="0" smtClean="0"/>
              <a:t>CMV-</a:t>
            </a:r>
            <a:r>
              <a:rPr lang="en-US" dirty="0" err="1" smtClean="0"/>
              <a:t>Cre</a:t>
            </a:r>
            <a:endParaRPr lang="en-US" dirty="0"/>
          </a:p>
        </p:txBody>
      </p:sp>
      <p:cxnSp>
        <p:nvCxnSpPr>
          <p:cNvPr id="103" name="Straight Arrow Connector 102"/>
          <p:cNvCxnSpPr/>
          <p:nvPr/>
        </p:nvCxnSpPr>
        <p:spPr>
          <a:xfrm flipH="1">
            <a:off x="3733800" y="6142394"/>
            <a:ext cx="797414"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106" name="Picture 105" descr="http://www.clker.com/cliparts/e/2/0/6/12154415421767612404lemmling_Simple_cartoon_mouse.svg.me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43200" y="5809325"/>
            <a:ext cx="693958" cy="684705"/>
          </a:xfrm>
          <a:prstGeom prst="rect">
            <a:avLst/>
          </a:prstGeom>
          <a:noFill/>
          <a:extLst>
            <a:ext uri="{909E8E84-426E-40DD-AFC4-6F175D3DCCD1}">
              <a14:hiddenFill xmlns:a14="http://schemas.microsoft.com/office/drawing/2010/main">
                <a:solidFill>
                  <a:srgbClr val="FFFFFF"/>
                </a:solidFill>
              </a14:hiddenFill>
            </a:ext>
          </a:extLst>
        </p:spPr>
      </p:pic>
      <p:sp>
        <p:nvSpPr>
          <p:cNvPr id="107" name="TextBox 106"/>
          <p:cNvSpPr txBox="1"/>
          <p:nvPr/>
        </p:nvSpPr>
        <p:spPr>
          <a:xfrm>
            <a:off x="1720870" y="5858907"/>
            <a:ext cx="1021433" cy="646331"/>
          </a:xfrm>
          <a:prstGeom prst="rect">
            <a:avLst/>
          </a:prstGeom>
          <a:noFill/>
        </p:spPr>
        <p:txBody>
          <a:bodyPr wrap="none" rtlCol="0">
            <a:spAutoFit/>
          </a:bodyPr>
          <a:lstStyle/>
          <a:p>
            <a:pPr algn="ctr"/>
            <a:r>
              <a:rPr lang="en-US" dirty="0" smtClean="0"/>
              <a:t>BALB/c</a:t>
            </a:r>
          </a:p>
          <a:p>
            <a:pPr algn="ctr"/>
            <a:r>
              <a:rPr lang="en-US" dirty="0" smtClean="0"/>
              <a:t>Blimp1</a:t>
            </a:r>
            <a:r>
              <a:rPr lang="en-US" baseline="30000" dirty="0" smtClean="0"/>
              <a:t>+/-</a:t>
            </a:r>
            <a:endParaRPr lang="en-US" dirty="0"/>
          </a:p>
        </p:txBody>
      </p:sp>
    </p:spTree>
    <p:extLst>
      <p:ext uri="{BB962C8B-B14F-4D97-AF65-F5344CB8AC3E}">
        <p14:creationId xmlns:p14="http://schemas.microsoft.com/office/powerpoint/2010/main" val="48322622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6036943" cy="1143000"/>
          </a:xfrm>
        </p:spPr>
        <p:txBody>
          <a:bodyPr>
            <a:noAutofit/>
          </a:bodyPr>
          <a:lstStyle/>
          <a:p>
            <a:r>
              <a:rPr lang="en-US" sz="3200" b="1" dirty="0" smtClean="0"/>
              <a:t>Aim 3b: Does Blimp1 deficiency increase radiogenic cancer risk?</a:t>
            </a:r>
            <a:endParaRPr lang="en-US" sz="3200" b="1" dirty="0"/>
          </a:p>
        </p:txBody>
      </p:sp>
      <p:sp>
        <p:nvSpPr>
          <p:cNvPr id="41" name="Content Placeholder 40"/>
          <p:cNvSpPr>
            <a:spLocks noGrp="1"/>
          </p:cNvSpPr>
          <p:nvPr>
            <p:ph idx="1"/>
          </p:nvPr>
        </p:nvSpPr>
        <p:spPr>
          <a:xfrm>
            <a:off x="457200" y="1600200"/>
            <a:ext cx="4910685" cy="5076028"/>
          </a:xfrm>
        </p:spPr>
        <p:txBody>
          <a:bodyPr>
            <a:normAutofit fontScale="85000" lnSpcReduction="20000"/>
          </a:bodyPr>
          <a:lstStyle/>
          <a:p>
            <a:r>
              <a:rPr lang="en-US" sz="2800" dirty="0" smtClean="0"/>
              <a:t>Irradiated p53</a:t>
            </a:r>
            <a:r>
              <a:rPr lang="en-US" sz="2800" baseline="30000" dirty="0"/>
              <a:t>+</a:t>
            </a:r>
            <a:r>
              <a:rPr lang="en-US" sz="2800" baseline="30000" dirty="0" smtClean="0"/>
              <a:t>/-</a:t>
            </a:r>
            <a:r>
              <a:rPr lang="en-US" sz="2800" dirty="0" smtClean="0"/>
              <a:t> mice develop a wide range of tumors with a 40 week median latency</a:t>
            </a:r>
          </a:p>
          <a:p>
            <a:r>
              <a:rPr lang="en-US" dirty="0" smtClean="0"/>
              <a:t>Expected results:</a:t>
            </a:r>
          </a:p>
          <a:p>
            <a:pPr lvl="1"/>
            <a:r>
              <a:rPr lang="en-US" dirty="0" smtClean="0"/>
              <a:t>Blimp1</a:t>
            </a:r>
            <a:r>
              <a:rPr lang="en-US" baseline="30000" dirty="0" smtClean="0"/>
              <a:t>+/-</a:t>
            </a:r>
            <a:r>
              <a:rPr lang="en-US" dirty="0" smtClean="0"/>
              <a:t> mice will not develop tumors</a:t>
            </a:r>
          </a:p>
          <a:p>
            <a:pPr lvl="1"/>
            <a:r>
              <a:rPr lang="en-US" dirty="0"/>
              <a:t>p</a:t>
            </a:r>
            <a:r>
              <a:rPr lang="en-US" dirty="0" smtClean="0"/>
              <a:t>53</a:t>
            </a:r>
            <a:r>
              <a:rPr lang="en-US" baseline="30000" dirty="0" smtClean="0"/>
              <a:t>+/- </a:t>
            </a:r>
            <a:r>
              <a:rPr lang="en-US" dirty="0" smtClean="0"/>
              <a:t>mice will develop tumors with the reported latency</a:t>
            </a:r>
          </a:p>
          <a:p>
            <a:pPr lvl="1"/>
            <a:r>
              <a:rPr lang="en-US" dirty="0" smtClean="0"/>
              <a:t>Blimp1</a:t>
            </a:r>
            <a:r>
              <a:rPr lang="en-US" baseline="30000" dirty="0" smtClean="0"/>
              <a:t>+/-</a:t>
            </a:r>
            <a:r>
              <a:rPr lang="en-US" dirty="0" smtClean="0"/>
              <a:t>p53</a:t>
            </a:r>
            <a:r>
              <a:rPr lang="en-US" baseline="30000" dirty="0" smtClean="0"/>
              <a:t>+/-</a:t>
            </a:r>
            <a:r>
              <a:rPr lang="en-US" dirty="0" smtClean="0"/>
              <a:t> mice will have reduced tumor latency by 2 months</a:t>
            </a:r>
          </a:p>
          <a:p>
            <a:r>
              <a:rPr lang="en-US" dirty="0" smtClean="0"/>
              <a:t>Secondary endpoints</a:t>
            </a:r>
          </a:p>
          <a:p>
            <a:pPr lvl="1"/>
            <a:r>
              <a:rPr lang="en-US" dirty="0" smtClean="0"/>
              <a:t>Growth rate, tissue type, histology</a:t>
            </a:r>
          </a:p>
        </p:txBody>
      </p:sp>
      <p:sp>
        <p:nvSpPr>
          <p:cNvPr id="4" name="TextBox 3"/>
          <p:cNvSpPr txBox="1"/>
          <p:nvPr/>
        </p:nvSpPr>
        <p:spPr>
          <a:xfrm>
            <a:off x="7706733" y="152400"/>
            <a:ext cx="1021433" cy="369332"/>
          </a:xfrm>
          <a:prstGeom prst="rect">
            <a:avLst/>
          </a:prstGeom>
          <a:noFill/>
        </p:spPr>
        <p:txBody>
          <a:bodyPr wrap="none" rtlCol="0">
            <a:spAutoFit/>
          </a:bodyPr>
          <a:lstStyle/>
          <a:p>
            <a:pPr algn="ctr"/>
            <a:r>
              <a:rPr lang="en-US" dirty="0" smtClean="0"/>
              <a:t>Blimp1</a:t>
            </a:r>
            <a:r>
              <a:rPr lang="en-US" baseline="30000" dirty="0" smtClean="0"/>
              <a:t>+/-</a:t>
            </a:r>
            <a:endParaRPr lang="en-US" dirty="0"/>
          </a:p>
        </p:txBody>
      </p:sp>
      <p:pic>
        <p:nvPicPr>
          <p:cNvPr id="5" name="Picture 4" descr="http://www.clker.com/cliparts/e/2/0/6/12154415421767612404lemmling_Simple_cartoon_mouse.svg.me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94389" y="599099"/>
            <a:ext cx="693958" cy="68470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http://www.clker.com/cliparts/e/2/0/6/12154415421767612404lemmling_Simple_cartoon_mouse.svg.me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72286" y="599100"/>
            <a:ext cx="693958" cy="68470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6359721" y="152400"/>
            <a:ext cx="723275" cy="369332"/>
          </a:xfrm>
          <a:prstGeom prst="rect">
            <a:avLst/>
          </a:prstGeom>
          <a:noFill/>
        </p:spPr>
        <p:txBody>
          <a:bodyPr wrap="none" rtlCol="0">
            <a:spAutoFit/>
          </a:bodyPr>
          <a:lstStyle/>
          <a:p>
            <a:pPr algn="ctr"/>
            <a:r>
              <a:rPr lang="en-US" dirty="0" smtClean="0"/>
              <a:t>p53</a:t>
            </a:r>
            <a:r>
              <a:rPr lang="en-US" baseline="30000" dirty="0" smtClean="0"/>
              <a:t>+/-</a:t>
            </a:r>
            <a:endParaRPr lang="en-US" dirty="0"/>
          </a:p>
        </p:txBody>
      </p:sp>
      <p:sp>
        <p:nvSpPr>
          <p:cNvPr id="9" name="Multiply 8"/>
          <p:cNvSpPr/>
          <p:nvPr/>
        </p:nvSpPr>
        <p:spPr>
          <a:xfrm>
            <a:off x="7211628" y="740259"/>
            <a:ext cx="395166" cy="402384"/>
          </a:xfrm>
          <a:prstGeom prst="mathMultiply">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H="1">
            <a:off x="6835947" y="1404834"/>
            <a:ext cx="389847" cy="516111"/>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7409211" y="1404835"/>
            <a:ext cx="0" cy="60300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7696586" y="1420035"/>
            <a:ext cx="348320" cy="500911"/>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16" name="Picture 15" descr="http://www.clker.com/cliparts/e/2/0/6/12154415421767612404lemmling_Simple_cartoon_mouse.svg.me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89343" y="1987232"/>
            <a:ext cx="693958" cy="68470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http://www.clker.com/cliparts/e/2/0/6/12154415421767612404lemmling_Simple_cartoon_mouse.svg.me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88347" y="2004212"/>
            <a:ext cx="693958" cy="68470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http://www.clker.com/cliparts/e/2/0/6/12154415421767612404lemmling_Simple_cartoon_mouse.svg.me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72286" y="1987232"/>
            <a:ext cx="693958" cy="684705"/>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6130651" y="2679584"/>
            <a:ext cx="1021433" cy="369332"/>
          </a:xfrm>
          <a:prstGeom prst="rect">
            <a:avLst/>
          </a:prstGeom>
          <a:noFill/>
        </p:spPr>
        <p:txBody>
          <a:bodyPr wrap="none" rtlCol="0">
            <a:spAutoFit/>
          </a:bodyPr>
          <a:lstStyle/>
          <a:p>
            <a:pPr algn="ctr"/>
            <a:r>
              <a:rPr lang="en-US" dirty="0" smtClean="0"/>
              <a:t>Blimp1</a:t>
            </a:r>
            <a:r>
              <a:rPr lang="en-US" baseline="30000" dirty="0" smtClean="0"/>
              <a:t>+/-</a:t>
            </a:r>
            <a:endParaRPr lang="en-US" dirty="0"/>
          </a:p>
        </p:txBody>
      </p:sp>
      <p:sp>
        <p:nvSpPr>
          <p:cNvPr id="20" name="TextBox 19"/>
          <p:cNvSpPr txBox="1"/>
          <p:nvPr/>
        </p:nvSpPr>
        <p:spPr>
          <a:xfrm>
            <a:off x="7057149" y="2689344"/>
            <a:ext cx="723275" cy="369332"/>
          </a:xfrm>
          <a:prstGeom prst="rect">
            <a:avLst/>
          </a:prstGeom>
          <a:noFill/>
        </p:spPr>
        <p:txBody>
          <a:bodyPr wrap="none" rtlCol="0">
            <a:spAutoFit/>
          </a:bodyPr>
          <a:lstStyle/>
          <a:p>
            <a:pPr algn="ctr"/>
            <a:r>
              <a:rPr lang="en-US" dirty="0" smtClean="0"/>
              <a:t>p53</a:t>
            </a:r>
            <a:r>
              <a:rPr lang="en-US" baseline="30000" dirty="0" smtClean="0"/>
              <a:t>+/-</a:t>
            </a:r>
            <a:endParaRPr lang="en-US" dirty="0"/>
          </a:p>
        </p:txBody>
      </p:sp>
      <p:sp>
        <p:nvSpPr>
          <p:cNvPr id="21" name="TextBox 20"/>
          <p:cNvSpPr txBox="1"/>
          <p:nvPr/>
        </p:nvSpPr>
        <p:spPr>
          <a:xfrm>
            <a:off x="7724270" y="2689344"/>
            <a:ext cx="1021433" cy="646331"/>
          </a:xfrm>
          <a:prstGeom prst="rect">
            <a:avLst/>
          </a:prstGeom>
          <a:noFill/>
        </p:spPr>
        <p:txBody>
          <a:bodyPr wrap="none" rtlCol="0">
            <a:spAutoFit/>
          </a:bodyPr>
          <a:lstStyle/>
          <a:p>
            <a:pPr algn="ctr"/>
            <a:r>
              <a:rPr lang="en-US" dirty="0" smtClean="0"/>
              <a:t>Blimp1</a:t>
            </a:r>
            <a:r>
              <a:rPr lang="en-US" baseline="30000" dirty="0" smtClean="0"/>
              <a:t>+/-</a:t>
            </a:r>
          </a:p>
          <a:p>
            <a:pPr algn="ctr"/>
            <a:r>
              <a:rPr lang="en-US" dirty="0" smtClean="0"/>
              <a:t>p53</a:t>
            </a:r>
            <a:r>
              <a:rPr lang="en-US" baseline="30000" dirty="0" smtClean="0"/>
              <a:t>+/-</a:t>
            </a:r>
            <a:endParaRPr lang="en-US" dirty="0"/>
          </a:p>
        </p:txBody>
      </p:sp>
      <p:pic>
        <p:nvPicPr>
          <p:cNvPr id="22"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63358" y="3647100"/>
            <a:ext cx="819943" cy="795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25354" y="3647099"/>
            <a:ext cx="819943" cy="795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72400" y="3650869"/>
            <a:ext cx="819943" cy="795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5" name="Straight Arrow Connector 24"/>
          <p:cNvCxnSpPr/>
          <p:nvPr/>
        </p:nvCxnSpPr>
        <p:spPr>
          <a:xfrm>
            <a:off x="8251207" y="3335675"/>
            <a:ext cx="0" cy="32600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7418786" y="3058676"/>
            <a:ext cx="0" cy="60300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6639833" y="3048916"/>
            <a:ext cx="0" cy="60300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367885" y="3875699"/>
            <a:ext cx="1016112" cy="646331"/>
          </a:xfrm>
          <a:prstGeom prst="rect">
            <a:avLst/>
          </a:prstGeom>
          <a:noFill/>
        </p:spPr>
        <p:txBody>
          <a:bodyPr wrap="none" rtlCol="0">
            <a:spAutoFit/>
          </a:bodyPr>
          <a:lstStyle/>
          <a:p>
            <a:pPr algn="ctr"/>
            <a:r>
              <a:rPr lang="en-US" dirty="0" smtClean="0"/>
              <a:t>1 Gy IR</a:t>
            </a:r>
          </a:p>
          <a:p>
            <a:pPr algn="ctr"/>
            <a:r>
              <a:rPr lang="en-US" dirty="0" smtClean="0"/>
              <a:t>8-10 </a:t>
            </a:r>
            <a:r>
              <a:rPr lang="en-US" dirty="0" err="1" smtClean="0"/>
              <a:t>wks</a:t>
            </a:r>
            <a:endParaRPr lang="en-US" dirty="0"/>
          </a:p>
        </p:txBody>
      </p:sp>
      <p:cxnSp>
        <p:nvCxnSpPr>
          <p:cNvPr id="32" name="Straight Arrow Connector 31"/>
          <p:cNvCxnSpPr/>
          <p:nvPr/>
        </p:nvCxnSpPr>
        <p:spPr>
          <a:xfrm>
            <a:off x="6632400" y="4522030"/>
            <a:ext cx="0" cy="60300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7446864" y="4522030"/>
            <a:ext cx="0" cy="60300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8368794" y="4522030"/>
            <a:ext cx="0" cy="60300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35" name="Group 34"/>
          <p:cNvGrpSpPr/>
          <p:nvPr/>
        </p:nvGrpSpPr>
        <p:grpSpPr>
          <a:xfrm>
            <a:off x="7064869" y="5391849"/>
            <a:ext cx="1913525" cy="1313751"/>
            <a:chOff x="2525935" y="5544248"/>
            <a:chExt cx="1913525" cy="1313751"/>
          </a:xfrm>
        </p:grpSpPr>
        <p:pic>
          <p:nvPicPr>
            <p:cNvPr id="36" name="Picture 4"/>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5751" t="30882" r="65960" b="36673"/>
            <a:stretch/>
          </p:blipFill>
          <p:spPr bwMode="auto">
            <a:xfrm>
              <a:off x="2525935" y="5544248"/>
              <a:ext cx="1913525" cy="13137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7" name="Rectangle 36"/>
            <p:cNvSpPr/>
            <p:nvPr/>
          </p:nvSpPr>
          <p:spPr>
            <a:xfrm>
              <a:off x="3025434" y="6172200"/>
              <a:ext cx="650063" cy="3369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a:p>
          </p:txBody>
        </p:sp>
        <p:sp>
          <p:nvSpPr>
            <p:cNvPr id="38" name="Rectangle 37"/>
            <p:cNvSpPr/>
            <p:nvPr/>
          </p:nvSpPr>
          <p:spPr>
            <a:xfrm>
              <a:off x="3621122" y="6356711"/>
              <a:ext cx="1524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a:p>
          </p:txBody>
        </p:sp>
      </p:grpSp>
      <p:sp>
        <p:nvSpPr>
          <p:cNvPr id="39" name="TextBox 38"/>
          <p:cNvSpPr txBox="1"/>
          <p:nvPr/>
        </p:nvSpPr>
        <p:spPr>
          <a:xfrm>
            <a:off x="5396994" y="5475899"/>
            <a:ext cx="1755090" cy="1200329"/>
          </a:xfrm>
          <a:prstGeom prst="rect">
            <a:avLst/>
          </a:prstGeom>
          <a:noFill/>
        </p:spPr>
        <p:txBody>
          <a:bodyPr wrap="square" rtlCol="0">
            <a:spAutoFit/>
          </a:bodyPr>
          <a:lstStyle/>
          <a:p>
            <a:pPr algn="ctr"/>
            <a:r>
              <a:rPr lang="en-US" dirty="0" smtClean="0"/>
              <a:t>Measure tumor incidence and latency for 1 year</a:t>
            </a:r>
            <a:endParaRPr lang="en-US" dirty="0"/>
          </a:p>
        </p:txBody>
      </p:sp>
    </p:spTree>
    <p:extLst>
      <p:ext uri="{BB962C8B-B14F-4D97-AF65-F5344CB8AC3E}">
        <p14:creationId xmlns:p14="http://schemas.microsoft.com/office/powerpoint/2010/main" val="316747989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Aim 3b: Pitfalls and alternatives</a:t>
            </a:r>
            <a:endParaRPr lang="en-US" dirty="0"/>
          </a:p>
        </p:txBody>
      </p:sp>
      <p:sp>
        <p:nvSpPr>
          <p:cNvPr id="3" name="Content Placeholder 2"/>
          <p:cNvSpPr>
            <a:spLocks noGrp="1"/>
          </p:cNvSpPr>
          <p:nvPr>
            <p:ph idx="1"/>
          </p:nvPr>
        </p:nvSpPr>
        <p:spPr/>
        <p:txBody>
          <a:bodyPr>
            <a:normAutofit lnSpcReduction="10000"/>
          </a:bodyPr>
          <a:lstStyle/>
          <a:p>
            <a:r>
              <a:rPr lang="en-US" dirty="0" smtClean="0"/>
              <a:t>If Blimp1 deficiency has a clear effect on radiation carcinogenesis in p53</a:t>
            </a:r>
            <a:r>
              <a:rPr lang="en-US" baseline="30000" dirty="0" smtClean="0"/>
              <a:t>+/-</a:t>
            </a:r>
            <a:r>
              <a:rPr lang="en-US" dirty="0" smtClean="0"/>
              <a:t> mice, we will repeat with and without IR to determine whether Blimp1 affects tumorigenesis in the absence of IR</a:t>
            </a:r>
          </a:p>
          <a:p>
            <a:r>
              <a:rPr lang="en-US" dirty="0" smtClean="0"/>
              <a:t>Follow-up experiments to elucidate the mechanism of Blimp1 protection against radiation carcinogenesis based on findings in aims 1 and 2</a:t>
            </a:r>
            <a:endParaRPr lang="en-US" dirty="0"/>
          </a:p>
        </p:txBody>
      </p:sp>
    </p:spTree>
    <p:extLst>
      <p:ext uri="{BB962C8B-B14F-4D97-AF65-F5344CB8AC3E}">
        <p14:creationId xmlns:p14="http://schemas.microsoft.com/office/powerpoint/2010/main" val="405041458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Autofit/>
          </a:bodyPr>
          <a:lstStyle/>
          <a:p>
            <a:r>
              <a:rPr lang="en-US" sz="2800" dirty="0" smtClean="0"/>
              <a:t>Alternative experiment: Does Blimp1 deficiency accelerate development of inflammation-driven skin cancers?</a:t>
            </a:r>
            <a:endParaRPr lang="en-US" sz="2800" dirty="0"/>
          </a:p>
        </p:txBody>
      </p:sp>
      <p:sp>
        <p:nvSpPr>
          <p:cNvPr id="3" name="Content Placeholder 2"/>
          <p:cNvSpPr>
            <a:spLocks noGrp="1"/>
          </p:cNvSpPr>
          <p:nvPr>
            <p:ph idx="1"/>
          </p:nvPr>
        </p:nvSpPr>
        <p:spPr>
          <a:xfrm>
            <a:off x="5029200" y="1143000"/>
            <a:ext cx="3962400" cy="5715000"/>
          </a:xfrm>
        </p:spPr>
        <p:txBody>
          <a:bodyPr>
            <a:normAutofit/>
          </a:bodyPr>
          <a:lstStyle/>
          <a:p>
            <a:r>
              <a:rPr lang="en-US" sz="2400" dirty="0" smtClean="0"/>
              <a:t>Carcinomas develop in wild-type mice with median latency 32 weeks</a:t>
            </a:r>
            <a:r>
              <a:rPr lang="en-US" sz="2400" baseline="30000" dirty="0" smtClean="0"/>
              <a:t>1</a:t>
            </a:r>
            <a:endParaRPr lang="en-US" sz="2400" dirty="0" smtClean="0"/>
          </a:p>
          <a:p>
            <a:r>
              <a:rPr lang="en-US" sz="2400" dirty="0" smtClean="0"/>
              <a:t>100% penetrance in wild-type mice by 40 weeks</a:t>
            </a:r>
            <a:r>
              <a:rPr lang="en-US" sz="2400" baseline="30000" dirty="0" smtClean="0"/>
              <a:t>1</a:t>
            </a:r>
            <a:endParaRPr lang="en-US" sz="2400" dirty="0" smtClean="0"/>
          </a:p>
          <a:p>
            <a:r>
              <a:rPr lang="en-US" sz="2400" dirty="0" smtClean="0"/>
              <a:t>Multiple carcinomas per mouse in wild-type</a:t>
            </a:r>
          </a:p>
          <a:p>
            <a:r>
              <a:rPr lang="en-US" sz="2400" dirty="0" smtClean="0"/>
              <a:t>Expected results: Blimp1</a:t>
            </a:r>
            <a:r>
              <a:rPr lang="en-US" sz="2400" baseline="30000" dirty="0" smtClean="0"/>
              <a:t>+/-</a:t>
            </a:r>
            <a:r>
              <a:rPr lang="en-US" sz="2400" dirty="0" smtClean="0"/>
              <a:t> mice will develop more tumors at a shorter latency relative to wild-type</a:t>
            </a:r>
          </a:p>
          <a:p>
            <a:r>
              <a:rPr lang="en-US" sz="2400" dirty="0" smtClean="0"/>
              <a:t>Benefits: quick to get mice, quick results</a:t>
            </a:r>
          </a:p>
          <a:p>
            <a:r>
              <a:rPr lang="en-US" sz="2400" dirty="0" smtClean="0"/>
              <a:t>Drawback: does not test IR</a:t>
            </a:r>
            <a:endParaRPr lang="en-US" sz="2400" dirty="0"/>
          </a:p>
        </p:txBody>
      </p:sp>
      <p:pic>
        <p:nvPicPr>
          <p:cNvPr id="4" name="Picture 3" descr="http://www.clker.com/cliparts/e/2/0/6/12154415421767612404lemmling_Simple_cartoon_mouse.svg.me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4572" y="2415798"/>
            <a:ext cx="849527" cy="8382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092373" y="1769467"/>
            <a:ext cx="1021433" cy="646331"/>
          </a:xfrm>
          <a:prstGeom prst="rect">
            <a:avLst/>
          </a:prstGeom>
          <a:noFill/>
        </p:spPr>
        <p:txBody>
          <a:bodyPr wrap="none" rtlCol="0">
            <a:spAutoFit/>
          </a:bodyPr>
          <a:lstStyle/>
          <a:p>
            <a:pPr algn="ctr"/>
            <a:r>
              <a:rPr lang="en-US" dirty="0" smtClean="0"/>
              <a:t>C57BL/6</a:t>
            </a:r>
          </a:p>
          <a:p>
            <a:pPr algn="ctr"/>
            <a:r>
              <a:rPr lang="en-US" dirty="0" smtClean="0"/>
              <a:t>Blimp1</a:t>
            </a:r>
            <a:r>
              <a:rPr lang="en-US" baseline="30000" dirty="0" smtClean="0"/>
              <a:t>+/-</a:t>
            </a:r>
            <a:endParaRPr lang="en-US" dirty="0"/>
          </a:p>
        </p:txBody>
      </p:sp>
      <p:sp>
        <p:nvSpPr>
          <p:cNvPr id="6" name="TextBox 5"/>
          <p:cNvSpPr txBox="1"/>
          <p:nvPr/>
        </p:nvSpPr>
        <p:spPr>
          <a:xfrm>
            <a:off x="629343" y="1769467"/>
            <a:ext cx="1051891" cy="646331"/>
          </a:xfrm>
          <a:prstGeom prst="rect">
            <a:avLst/>
          </a:prstGeom>
          <a:noFill/>
        </p:spPr>
        <p:txBody>
          <a:bodyPr wrap="none" rtlCol="0">
            <a:spAutoFit/>
          </a:bodyPr>
          <a:lstStyle/>
          <a:p>
            <a:pPr algn="ctr"/>
            <a:r>
              <a:rPr lang="en-US" dirty="0" smtClean="0"/>
              <a:t>C57BL/6</a:t>
            </a:r>
          </a:p>
          <a:p>
            <a:pPr algn="ctr"/>
            <a:r>
              <a:rPr lang="en-US" dirty="0" smtClean="0"/>
              <a:t>Blimp1</a:t>
            </a:r>
            <a:r>
              <a:rPr lang="en-US" baseline="30000" dirty="0" smtClean="0"/>
              <a:t>+/+</a:t>
            </a:r>
            <a:endParaRPr lang="en-US" dirty="0"/>
          </a:p>
        </p:txBody>
      </p:sp>
      <p:pic>
        <p:nvPicPr>
          <p:cNvPr id="7" name="Picture 6" descr="http://www.clker.com/cliparts/e/2/0/6/12154415421767612404lemmling_Simple_cartoon_mouse.svg.me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79911" y="2415798"/>
            <a:ext cx="849527" cy="83820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p:cNvCxnSpPr/>
          <p:nvPr/>
        </p:nvCxnSpPr>
        <p:spPr>
          <a:xfrm>
            <a:off x="2603089" y="3449321"/>
            <a:ext cx="0" cy="60300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1254173" y="3449321"/>
            <a:ext cx="0" cy="60300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721221" y="3408076"/>
            <a:ext cx="2253309" cy="646331"/>
          </a:xfrm>
          <a:prstGeom prst="rect">
            <a:avLst/>
          </a:prstGeom>
          <a:noFill/>
        </p:spPr>
        <p:txBody>
          <a:bodyPr wrap="none" rtlCol="0">
            <a:spAutoFit/>
          </a:bodyPr>
          <a:lstStyle/>
          <a:p>
            <a:pPr algn="ctr"/>
            <a:r>
              <a:rPr lang="en-US" dirty="0" smtClean="0"/>
              <a:t>Treat skin with DMBA </a:t>
            </a:r>
          </a:p>
          <a:p>
            <a:pPr algn="ctr"/>
            <a:r>
              <a:rPr lang="en-US" dirty="0" smtClean="0"/>
              <a:t>(10 </a:t>
            </a:r>
            <a:r>
              <a:rPr lang="en-US" dirty="0" err="1" smtClean="0"/>
              <a:t>nmol</a:t>
            </a:r>
            <a:r>
              <a:rPr lang="en-US" dirty="0" smtClean="0"/>
              <a:t> weekly)</a:t>
            </a:r>
            <a:endParaRPr lang="en-US" dirty="0"/>
          </a:p>
        </p:txBody>
      </p:sp>
      <p:grpSp>
        <p:nvGrpSpPr>
          <p:cNvPr id="11" name="Group 10"/>
          <p:cNvGrpSpPr/>
          <p:nvPr/>
        </p:nvGrpSpPr>
        <p:grpSpPr>
          <a:xfrm>
            <a:off x="1972675" y="4207867"/>
            <a:ext cx="1913525" cy="1313751"/>
            <a:chOff x="2525935" y="5544248"/>
            <a:chExt cx="1913525" cy="1313751"/>
          </a:xfrm>
        </p:grpSpPr>
        <p:pic>
          <p:nvPicPr>
            <p:cNvPr id="12" name="Picture 4"/>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5751" t="30882" r="65960" b="36673"/>
            <a:stretch/>
          </p:blipFill>
          <p:spPr bwMode="auto">
            <a:xfrm>
              <a:off x="2525935" y="5544248"/>
              <a:ext cx="1913525" cy="13137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Rectangle 12"/>
            <p:cNvSpPr/>
            <p:nvPr/>
          </p:nvSpPr>
          <p:spPr>
            <a:xfrm>
              <a:off x="3025434" y="6172200"/>
              <a:ext cx="650063" cy="3369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a:p>
          </p:txBody>
        </p:sp>
        <p:sp>
          <p:nvSpPr>
            <p:cNvPr id="14" name="Rectangle 13"/>
            <p:cNvSpPr/>
            <p:nvPr/>
          </p:nvSpPr>
          <p:spPr>
            <a:xfrm>
              <a:off x="3621122" y="6356711"/>
              <a:ext cx="1524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a:p>
          </p:txBody>
        </p:sp>
      </p:grpSp>
      <p:sp>
        <p:nvSpPr>
          <p:cNvPr id="15" name="TextBox 14"/>
          <p:cNvSpPr txBox="1"/>
          <p:nvPr/>
        </p:nvSpPr>
        <p:spPr>
          <a:xfrm>
            <a:off x="304800" y="4291917"/>
            <a:ext cx="1755090" cy="1200329"/>
          </a:xfrm>
          <a:prstGeom prst="rect">
            <a:avLst/>
          </a:prstGeom>
          <a:noFill/>
        </p:spPr>
        <p:txBody>
          <a:bodyPr wrap="square" rtlCol="0">
            <a:spAutoFit/>
          </a:bodyPr>
          <a:lstStyle/>
          <a:p>
            <a:pPr algn="ctr"/>
            <a:r>
              <a:rPr lang="en-US" dirty="0" smtClean="0"/>
              <a:t>Measure tumor latency, number, growth, histology</a:t>
            </a:r>
            <a:endParaRPr lang="en-US" dirty="0"/>
          </a:p>
        </p:txBody>
      </p:sp>
      <p:sp>
        <p:nvSpPr>
          <p:cNvPr id="16" name="TextBox 15"/>
          <p:cNvSpPr txBox="1"/>
          <p:nvPr/>
        </p:nvSpPr>
        <p:spPr>
          <a:xfrm>
            <a:off x="109708" y="6477000"/>
            <a:ext cx="1549655" cy="307777"/>
          </a:xfrm>
          <a:prstGeom prst="rect">
            <a:avLst/>
          </a:prstGeom>
          <a:noFill/>
        </p:spPr>
        <p:txBody>
          <a:bodyPr wrap="none" rtlCol="0">
            <a:spAutoFit/>
          </a:bodyPr>
          <a:lstStyle/>
          <a:p>
            <a:r>
              <a:rPr lang="en-US" sz="1400" baseline="30000" dirty="0" smtClean="0"/>
              <a:t>1</a:t>
            </a:r>
            <a:r>
              <a:rPr lang="en-US" sz="1400" dirty="0" smtClean="0"/>
              <a:t>Reiners et al 1984</a:t>
            </a:r>
            <a:endParaRPr lang="en-US" sz="1400" baseline="30000" dirty="0"/>
          </a:p>
        </p:txBody>
      </p:sp>
    </p:spTree>
    <p:extLst>
      <p:ext uri="{BB962C8B-B14F-4D97-AF65-F5344CB8AC3E}">
        <p14:creationId xmlns:p14="http://schemas.microsoft.com/office/powerpoint/2010/main" val="44902994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Aim 3 summary</a:t>
            </a:r>
            <a:endParaRPr lang="en-US" dirty="0"/>
          </a:p>
        </p:txBody>
      </p:sp>
      <p:sp>
        <p:nvSpPr>
          <p:cNvPr id="3" name="Content Placeholder 2"/>
          <p:cNvSpPr>
            <a:spLocks noGrp="1"/>
          </p:cNvSpPr>
          <p:nvPr>
            <p:ph idx="1"/>
          </p:nvPr>
        </p:nvSpPr>
        <p:spPr/>
        <p:txBody>
          <a:bodyPr>
            <a:normAutofit fontScale="92500"/>
          </a:bodyPr>
          <a:lstStyle/>
          <a:p>
            <a:r>
              <a:rPr lang="en-US" dirty="0" smtClean="0"/>
              <a:t>Demonstrate that Blimp1 knockdown in the breast increases radiogenic breast cancer risk</a:t>
            </a:r>
          </a:p>
          <a:p>
            <a:r>
              <a:rPr lang="en-US" dirty="0" smtClean="0"/>
              <a:t>Demonstrate that global Blimp1 deficiency increases the risk of all radiogenic cancers</a:t>
            </a:r>
          </a:p>
          <a:p>
            <a:r>
              <a:rPr lang="en-US" dirty="0" smtClean="0"/>
              <a:t>[Alternative] Demonstrate that Blimp1 deficiency in the irradiated microenvironment increases radiogenic breast cancer risk</a:t>
            </a:r>
          </a:p>
          <a:p>
            <a:r>
              <a:rPr lang="en-US" dirty="0" smtClean="0"/>
              <a:t>[Alternative] Demonstrate that Blimp1 deficiency increases the risk of reactive skin cancer</a:t>
            </a:r>
          </a:p>
        </p:txBody>
      </p:sp>
    </p:spTree>
    <p:extLst>
      <p:ext uri="{BB962C8B-B14F-4D97-AF65-F5344CB8AC3E}">
        <p14:creationId xmlns:p14="http://schemas.microsoft.com/office/powerpoint/2010/main" val="397696505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1143000"/>
          </a:xfrm>
        </p:spPr>
        <p:txBody>
          <a:bodyPr>
            <a:normAutofit/>
          </a:bodyPr>
          <a:lstStyle/>
          <a:p>
            <a:r>
              <a:rPr lang="en-US" dirty="0" smtClean="0"/>
              <a:t>Summary</a:t>
            </a: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219200"/>
            <a:ext cx="7422307"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2596623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1143000"/>
          </a:xfrm>
        </p:spPr>
        <p:txBody>
          <a:bodyPr>
            <a:normAutofit/>
          </a:bodyPr>
          <a:lstStyle/>
          <a:p>
            <a:r>
              <a:rPr lang="en-US" dirty="0" smtClean="0"/>
              <a:t>Summary – Aim 1</a:t>
            </a: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219200"/>
            <a:ext cx="7422307"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066800" y="1143000"/>
            <a:ext cx="3124200" cy="2667000"/>
          </a:xfrm>
          <a:prstGeom prst="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37117" y="5872315"/>
            <a:ext cx="1648883" cy="860323"/>
          </a:xfrm>
          <a:prstGeom prst="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82152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62" name="Picture 14" descr="https://encrypted-tbn3.gstatic.com/images?q=tbn:ANd9GcTQvG89r21hrOSswpj5G2tSX836GYTvLrb-Mc_805do-zGvz314"/>
          <p:cNvPicPr>
            <a:picLocks noChangeAspect="1" noChangeArrowheads="1"/>
          </p:cNvPicPr>
          <p:nvPr/>
        </p:nvPicPr>
        <p:blipFill rotWithShape="1">
          <a:blip r:embed="rId3">
            <a:extLst>
              <a:ext uri="{28A0092B-C50C-407E-A947-70E740481C1C}">
                <a14:useLocalDpi xmlns:a14="http://schemas.microsoft.com/office/drawing/2010/main" val="0"/>
              </a:ext>
            </a:extLst>
          </a:blip>
          <a:srcRect l="54743" r="4907" b="26830"/>
          <a:stretch/>
        </p:blipFill>
        <p:spPr bwMode="auto">
          <a:xfrm>
            <a:off x="5803583" y="4795731"/>
            <a:ext cx="1206817" cy="1094197"/>
          </a:xfrm>
          <a:prstGeom prst="rect">
            <a:avLst/>
          </a:prstGeom>
          <a:noFill/>
          <a:extLst>
            <a:ext uri="{909E8E84-426E-40DD-AFC4-6F175D3DCCD1}">
              <a14:hiddenFill xmlns:a14="http://schemas.microsoft.com/office/drawing/2010/main">
                <a:solidFill>
                  <a:srgbClr val="FFFFFF"/>
                </a:solidFill>
              </a14:hiddenFill>
            </a:ext>
          </a:extLst>
        </p:spPr>
      </p:pic>
      <p:pic>
        <p:nvPicPr>
          <p:cNvPr id="2059"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2077" y="4813300"/>
            <a:ext cx="1149523" cy="10069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normAutofit fontScale="90000"/>
          </a:bodyPr>
          <a:lstStyle/>
          <a:p>
            <a:r>
              <a:rPr lang="en-US" dirty="0" smtClean="0"/>
              <a:t>IR affects breast epithelial cells and their microenvironment</a:t>
            </a:r>
            <a:endParaRPr lang="en-US" dirty="0"/>
          </a:p>
        </p:txBody>
      </p:sp>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05012" y="4739506"/>
            <a:ext cx="1323975" cy="1133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descr="http://upload.wikimedia.org/wikipedia/commons/4/4a/Hematopoiesis_simple.png"/>
          <p:cNvPicPr>
            <a:picLocks noChangeAspect="1" noChangeArrowheads="1"/>
          </p:cNvPicPr>
          <p:nvPr/>
        </p:nvPicPr>
        <p:blipFill rotWithShape="1">
          <a:blip r:embed="rId6">
            <a:extLst>
              <a:ext uri="{28A0092B-C50C-407E-A947-70E740481C1C}">
                <a14:useLocalDpi xmlns:a14="http://schemas.microsoft.com/office/drawing/2010/main" val="0"/>
              </a:ext>
            </a:extLst>
          </a:blip>
          <a:srcRect l="75157" t="56233" r="18733" b="37864"/>
          <a:stretch/>
        </p:blipFill>
        <p:spPr bwMode="auto">
          <a:xfrm>
            <a:off x="7391400" y="5082869"/>
            <a:ext cx="1047565" cy="674703"/>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descr="http://upload.wikimedia.org/wikipedia/commons/4/4a/Hematopoiesis_simple.png"/>
          <p:cNvPicPr>
            <a:picLocks noChangeAspect="1" noChangeArrowheads="1"/>
          </p:cNvPicPr>
          <p:nvPr/>
        </p:nvPicPr>
        <p:blipFill rotWithShape="1">
          <a:blip r:embed="rId6">
            <a:extLst>
              <a:ext uri="{28A0092B-C50C-407E-A947-70E740481C1C}">
                <a14:useLocalDpi xmlns:a14="http://schemas.microsoft.com/office/drawing/2010/main" val="0"/>
              </a:ext>
            </a:extLst>
          </a:blip>
          <a:srcRect l="50000" t="66952" r="44364" b="26136"/>
          <a:stretch/>
        </p:blipFill>
        <p:spPr bwMode="auto">
          <a:xfrm>
            <a:off x="228600" y="5082869"/>
            <a:ext cx="966341" cy="79011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28600" y="5879068"/>
            <a:ext cx="1141595" cy="369332"/>
          </a:xfrm>
          <a:prstGeom prst="rect">
            <a:avLst/>
          </a:prstGeom>
          <a:noFill/>
        </p:spPr>
        <p:txBody>
          <a:bodyPr wrap="none" rtlCol="0">
            <a:spAutoFit/>
          </a:bodyPr>
          <a:lstStyle/>
          <a:p>
            <a:r>
              <a:rPr lang="en-US" b="1" dirty="0" smtClean="0"/>
              <a:t>monocyte</a:t>
            </a:r>
            <a:endParaRPr lang="en-US" b="1" dirty="0"/>
          </a:p>
        </p:txBody>
      </p:sp>
      <p:sp>
        <p:nvSpPr>
          <p:cNvPr id="9" name="TextBox 8"/>
          <p:cNvSpPr txBox="1"/>
          <p:nvPr/>
        </p:nvSpPr>
        <p:spPr>
          <a:xfrm>
            <a:off x="2144689" y="5879068"/>
            <a:ext cx="1367169" cy="369332"/>
          </a:xfrm>
          <a:prstGeom prst="rect">
            <a:avLst/>
          </a:prstGeom>
          <a:noFill/>
        </p:spPr>
        <p:txBody>
          <a:bodyPr wrap="none" rtlCol="0">
            <a:spAutoFit/>
          </a:bodyPr>
          <a:lstStyle/>
          <a:p>
            <a:r>
              <a:rPr lang="en-US" b="1" dirty="0" smtClean="0"/>
              <a:t>macrophage</a:t>
            </a:r>
            <a:endParaRPr lang="en-US" b="1" dirty="0"/>
          </a:p>
        </p:txBody>
      </p:sp>
      <p:cxnSp>
        <p:nvCxnSpPr>
          <p:cNvPr id="10" name="Straight Arrow Connector 9"/>
          <p:cNvCxnSpPr/>
          <p:nvPr/>
        </p:nvCxnSpPr>
        <p:spPr>
          <a:xfrm>
            <a:off x="1194941" y="5424807"/>
            <a:ext cx="799743"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703591" y="5860666"/>
            <a:ext cx="668773" cy="369332"/>
          </a:xfrm>
          <a:prstGeom prst="rect">
            <a:avLst/>
          </a:prstGeom>
          <a:noFill/>
        </p:spPr>
        <p:txBody>
          <a:bodyPr wrap="none" rtlCol="0">
            <a:spAutoFit/>
          </a:bodyPr>
          <a:lstStyle/>
          <a:p>
            <a:r>
              <a:rPr lang="en-US" b="1" dirty="0" smtClean="0"/>
              <a:t>T cell</a:t>
            </a:r>
            <a:endParaRPr lang="en-US" b="1" dirty="0"/>
          </a:p>
        </p:txBody>
      </p:sp>
      <p:sp>
        <p:nvSpPr>
          <p:cNvPr id="6" name="Freeform 5"/>
          <p:cNvSpPr/>
          <p:nvPr/>
        </p:nvSpPr>
        <p:spPr>
          <a:xfrm>
            <a:off x="2623350" y="2890731"/>
            <a:ext cx="1029810" cy="1500326"/>
          </a:xfrm>
          <a:custGeom>
            <a:avLst/>
            <a:gdLst>
              <a:gd name="connsiteX0" fmla="*/ 26633 w 1029810"/>
              <a:gd name="connsiteY0" fmla="*/ 248575 h 1500326"/>
              <a:gd name="connsiteX1" fmla="*/ 0 w 1029810"/>
              <a:gd name="connsiteY1" fmla="*/ 1482571 h 1500326"/>
              <a:gd name="connsiteX2" fmla="*/ 1020932 w 1029810"/>
              <a:gd name="connsiteY2" fmla="*/ 1500326 h 1500326"/>
              <a:gd name="connsiteX3" fmla="*/ 1029810 w 1029810"/>
              <a:gd name="connsiteY3" fmla="*/ 248575 h 1500326"/>
              <a:gd name="connsiteX4" fmla="*/ 994299 w 1029810"/>
              <a:gd name="connsiteY4" fmla="*/ 35511 h 1500326"/>
              <a:gd name="connsiteX5" fmla="*/ 923278 w 1029810"/>
              <a:gd name="connsiteY5" fmla="*/ 35511 h 1500326"/>
              <a:gd name="connsiteX6" fmla="*/ 932156 w 1029810"/>
              <a:gd name="connsiteY6" fmla="*/ 186431 h 1500326"/>
              <a:gd name="connsiteX7" fmla="*/ 914400 w 1029810"/>
              <a:gd name="connsiteY7" fmla="*/ 230819 h 1500326"/>
              <a:gd name="connsiteX8" fmla="*/ 816746 w 1029810"/>
              <a:gd name="connsiteY8" fmla="*/ 230819 h 1500326"/>
              <a:gd name="connsiteX9" fmla="*/ 790113 w 1029810"/>
              <a:gd name="connsiteY9" fmla="*/ 168676 h 1500326"/>
              <a:gd name="connsiteX10" fmla="*/ 781235 w 1029810"/>
              <a:gd name="connsiteY10" fmla="*/ 71021 h 1500326"/>
              <a:gd name="connsiteX11" fmla="*/ 727969 w 1029810"/>
              <a:gd name="connsiteY11" fmla="*/ 0 h 1500326"/>
              <a:gd name="connsiteX12" fmla="*/ 701336 w 1029810"/>
              <a:gd name="connsiteY12" fmla="*/ 44388 h 1500326"/>
              <a:gd name="connsiteX13" fmla="*/ 701336 w 1029810"/>
              <a:gd name="connsiteY13" fmla="*/ 133165 h 1500326"/>
              <a:gd name="connsiteX14" fmla="*/ 692459 w 1029810"/>
              <a:gd name="connsiteY14" fmla="*/ 195309 h 1500326"/>
              <a:gd name="connsiteX15" fmla="*/ 630315 w 1029810"/>
              <a:gd name="connsiteY15" fmla="*/ 213064 h 1500326"/>
              <a:gd name="connsiteX16" fmla="*/ 603682 w 1029810"/>
              <a:gd name="connsiteY16" fmla="*/ 186431 h 1500326"/>
              <a:gd name="connsiteX17" fmla="*/ 577049 w 1029810"/>
              <a:gd name="connsiteY17" fmla="*/ 115410 h 1500326"/>
              <a:gd name="connsiteX18" fmla="*/ 568171 w 1029810"/>
              <a:gd name="connsiteY18" fmla="*/ 44388 h 1500326"/>
              <a:gd name="connsiteX19" fmla="*/ 523783 w 1029810"/>
              <a:gd name="connsiteY19" fmla="*/ 8878 h 1500326"/>
              <a:gd name="connsiteX20" fmla="*/ 523783 w 1029810"/>
              <a:gd name="connsiteY20" fmla="*/ 8878 h 1500326"/>
              <a:gd name="connsiteX21" fmla="*/ 443884 w 1029810"/>
              <a:gd name="connsiteY21" fmla="*/ 124287 h 1500326"/>
              <a:gd name="connsiteX22" fmla="*/ 443884 w 1029810"/>
              <a:gd name="connsiteY22" fmla="*/ 124287 h 1500326"/>
              <a:gd name="connsiteX23" fmla="*/ 479395 w 1029810"/>
              <a:gd name="connsiteY23" fmla="*/ 195309 h 1500326"/>
              <a:gd name="connsiteX24" fmla="*/ 399496 w 1029810"/>
              <a:gd name="connsiteY24" fmla="*/ 195309 h 1500326"/>
              <a:gd name="connsiteX25" fmla="*/ 319596 w 1029810"/>
              <a:gd name="connsiteY25" fmla="*/ 195309 h 1500326"/>
              <a:gd name="connsiteX26" fmla="*/ 310719 w 1029810"/>
              <a:gd name="connsiteY26" fmla="*/ 124287 h 1500326"/>
              <a:gd name="connsiteX27" fmla="*/ 301841 w 1029810"/>
              <a:gd name="connsiteY27" fmla="*/ 71021 h 1500326"/>
              <a:gd name="connsiteX28" fmla="*/ 301841 w 1029810"/>
              <a:gd name="connsiteY28" fmla="*/ 17755 h 1500326"/>
              <a:gd name="connsiteX29" fmla="*/ 275208 w 1029810"/>
              <a:gd name="connsiteY29" fmla="*/ 0 h 1500326"/>
              <a:gd name="connsiteX30" fmla="*/ 239697 w 1029810"/>
              <a:gd name="connsiteY30" fmla="*/ 0 h 1500326"/>
              <a:gd name="connsiteX31" fmla="*/ 221942 w 1029810"/>
              <a:gd name="connsiteY31" fmla="*/ 88777 h 1500326"/>
              <a:gd name="connsiteX32" fmla="*/ 213064 w 1029810"/>
              <a:gd name="connsiteY32" fmla="*/ 150920 h 1500326"/>
              <a:gd name="connsiteX33" fmla="*/ 221942 w 1029810"/>
              <a:gd name="connsiteY33" fmla="*/ 195309 h 1500326"/>
              <a:gd name="connsiteX34" fmla="*/ 221942 w 1029810"/>
              <a:gd name="connsiteY34" fmla="*/ 195309 h 1500326"/>
              <a:gd name="connsiteX35" fmla="*/ 221942 w 1029810"/>
              <a:gd name="connsiteY35" fmla="*/ 195309 h 1500326"/>
              <a:gd name="connsiteX0" fmla="*/ 26633 w 1029810"/>
              <a:gd name="connsiteY0" fmla="*/ 248575 h 1500326"/>
              <a:gd name="connsiteX1" fmla="*/ 0 w 1029810"/>
              <a:gd name="connsiteY1" fmla="*/ 1482571 h 1500326"/>
              <a:gd name="connsiteX2" fmla="*/ 1020932 w 1029810"/>
              <a:gd name="connsiteY2" fmla="*/ 1500326 h 1500326"/>
              <a:gd name="connsiteX3" fmla="*/ 1029810 w 1029810"/>
              <a:gd name="connsiteY3" fmla="*/ 248575 h 1500326"/>
              <a:gd name="connsiteX4" fmla="*/ 994299 w 1029810"/>
              <a:gd name="connsiteY4" fmla="*/ 35511 h 1500326"/>
              <a:gd name="connsiteX5" fmla="*/ 923278 w 1029810"/>
              <a:gd name="connsiteY5" fmla="*/ 35511 h 1500326"/>
              <a:gd name="connsiteX6" fmla="*/ 932156 w 1029810"/>
              <a:gd name="connsiteY6" fmla="*/ 186431 h 1500326"/>
              <a:gd name="connsiteX7" fmla="*/ 914400 w 1029810"/>
              <a:gd name="connsiteY7" fmla="*/ 230819 h 1500326"/>
              <a:gd name="connsiteX8" fmla="*/ 816746 w 1029810"/>
              <a:gd name="connsiteY8" fmla="*/ 230819 h 1500326"/>
              <a:gd name="connsiteX9" fmla="*/ 790113 w 1029810"/>
              <a:gd name="connsiteY9" fmla="*/ 168676 h 1500326"/>
              <a:gd name="connsiteX10" fmla="*/ 781235 w 1029810"/>
              <a:gd name="connsiteY10" fmla="*/ 71021 h 1500326"/>
              <a:gd name="connsiteX11" fmla="*/ 727969 w 1029810"/>
              <a:gd name="connsiteY11" fmla="*/ 0 h 1500326"/>
              <a:gd name="connsiteX12" fmla="*/ 701336 w 1029810"/>
              <a:gd name="connsiteY12" fmla="*/ 44388 h 1500326"/>
              <a:gd name="connsiteX13" fmla="*/ 701336 w 1029810"/>
              <a:gd name="connsiteY13" fmla="*/ 133165 h 1500326"/>
              <a:gd name="connsiteX14" fmla="*/ 692459 w 1029810"/>
              <a:gd name="connsiteY14" fmla="*/ 195309 h 1500326"/>
              <a:gd name="connsiteX15" fmla="*/ 630315 w 1029810"/>
              <a:gd name="connsiteY15" fmla="*/ 213064 h 1500326"/>
              <a:gd name="connsiteX16" fmla="*/ 603682 w 1029810"/>
              <a:gd name="connsiteY16" fmla="*/ 186431 h 1500326"/>
              <a:gd name="connsiteX17" fmla="*/ 577049 w 1029810"/>
              <a:gd name="connsiteY17" fmla="*/ 115410 h 1500326"/>
              <a:gd name="connsiteX18" fmla="*/ 568171 w 1029810"/>
              <a:gd name="connsiteY18" fmla="*/ 44388 h 1500326"/>
              <a:gd name="connsiteX19" fmla="*/ 523783 w 1029810"/>
              <a:gd name="connsiteY19" fmla="*/ 8878 h 1500326"/>
              <a:gd name="connsiteX20" fmla="*/ 523783 w 1029810"/>
              <a:gd name="connsiteY20" fmla="*/ 8878 h 1500326"/>
              <a:gd name="connsiteX21" fmla="*/ 443884 w 1029810"/>
              <a:gd name="connsiteY21" fmla="*/ 124287 h 1500326"/>
              <a:gd name="connsiteX22" fmla="*/ 443884 w 1029810"/>
              <a:gd name="connsiteY22" fmla="*/ 124287 h 1500326"/>
              <a:gd name="connsiteX23" fmla="*/ 479395 w 1029810"/>
              <a:gd name="connsiteY23" fmla="*/ 195309 h 1500326"/>
              <a:gd name="connsiteX24" fmla="*/ 399496 w 1029810"/>
              <a:gd name="connsiteY24" fmla="*/ 195309 h 1500326"/>
              <a:gd name="connsiteX25" fmla="*/ 319596 w 1029810"/>
              <a:gd name="connsiteY25" fmla="*/ 195309 h 1500326"/>
              <a:gd name="connsiteX26" fmla="*/ 310719 w 1029810"/>
              <a:gd name="connsiteY26" fmla="*/ 124287 h 1500326"/>
              <a:gd name="connsiteX27" fmla="*/ 301841 w 1029810"/>
              <a:gd name="connsiteY27" fmla="*/ 71021 h 1500326"/>
              <a:gd name="connsiteX28" fmla="*/ 301841 w 1029810"/>
              <a:gd name="connsiteY28" fmla="*/ 17755 h 1500326"/>
              <a:gd name="connsiteX29" fmla="*/ 275208 w 1029810"/>
              <a:gd name="connsiteY29" fmla="*/ 0 h 1500326"/>
              <a:gd name="connsiteX30" fmla="*/ 239697 w 1029810"/>
              <a:gd name="connsiteY30" fmla="*/ 0 h 1500326"/>
              <a:gd name="connsiteX31" fmla="*/ 221942 w 1029810"/>
              <a:gd name="connsiteY31" fmla="*/ 88777 h 1500326"/>
              <a:gd name="connsiteX32" fmla="*/ 213064 w 1029810"/>
              <a:gd name="connsiteY32" fmla="*/ 150920 h 1500326"/>
              <a:gd name="connsiteX33" fmla="*/ 221942 w 1029810"/>
              <a:gd name="connsiteY33" fmla="*/ 195309 h 1500326"/>
              <a:gd name="connsiteX34" fmla="*/ 221942 w 1029810"/>
              <a:gd name="connsiteY34" fmla="*/ 195309 h 1500326"/>
              <a:gd name="connsiteX35" fmla="*/ 239697 w 1029810"/>
              <a:gd name="connsiteY35" fmla="*/ 221942 h 1500326"/>
              <a:gd name="connsiteX36" fmla="*/ 221942 w 1029810"/>
              <a:gd name="connsiteY36" fmla="*/ 195309 h 1500326"/>
              <a:gd name="connsiteX0" fmla="*/ 26633 w 1029810"/>
              <a:gd name="connsiteY0" fmla="*/ 248575 h 1500326"/>
              <a:gd name="connsiteX1" fmla="*/ 0 w 1029810"/>
              <a:gd name="connsiteY1" fmla="*/ 1482571 h 1500326"/>
              <a:gd name="connsiteX2" fmla="*/ 1020932 w 1029810"/>
              <a:gd name="connsiteY2" fmla="*/ 1500326 h 1500326"/>
              <a:gd name="connsiteX3" fmla="*/ 1029810 w 1029810"/>
              <a:gd name="connsiteY3" fmla="*/ 248575 h 1500326"/>
              <a:gd name="connsiteX4" fmla="*/ 994299 w 1029810"/>
              <a:gd name="connsiteY4" fmla="*/ 35511 h 1500326"/>
              <a:gd name="connsiteX5" fmla="*/ 923278 w 1029810"/>
              <a:gd name="connsiteY5" fmla="*/ 35511 h 1500326"/>
              <a:gd name="connsiteX6" fmla="*/ 932156 w 1029810"/>
              <a:gd name="connsiteY6" fmla="*/ 186431 h 1500326"/>
              <a:gd name="connsiteX7" fmla="*/ 914400 w 1029810"/>
              <a:gd name="connsiteY7" fmla="*/ 230819 h 1500326"/>
              <a:gd name="connsiteX8" fmla="*/ 816746 w 1029810"/>
              <a:gd name="connsiteY8" fmla="*/ 230819 h 1500326"/>
              <a:gd name="connsiteX9" fmla="*/ 790113 w 1029810"/>
              <a:gd name="connsiteY9" fmla="*/ 168676 h 1500326"/>
              <a:gd name="connsiteX10" fmla="*/ 781235 w 1029810"/>
              <a:gd name="connsiteY10" fmla="*/ 71021 h 1500326"/>
              <a:gd name="connsiteX11" fmla="*/ 727969 w 1029810"/>
              <a:gd name="connsiteY11" fmla="*/ 0 h 1500326"/>
              <a:gd name="connsiteX12" fmla="*/ 701336 w 1029810"/>
              <a:gd name="connsiteY12" fmla="*/ 44388 h 1500326"/>
              <a:gd name="connsiteX13" fmla="*/ 701336 w 1029810"/>
              <a:gd name="connsiteY13" fmla="*/ 133165 h 1500326"/>
              <a:gd name="connsiteX14" fmla="*/ 692459 w 1029810"/>
              <a:gd name="connsiteY14" fmla="*/ 195309 h 1500326"/>
              <a:gd name="connsiteX15" fmla="*/ 630315 w 1029810"/>
              <a:gd name="connsiteY15" fmla="*/ 213064 h 1500326"/>
              <a:gd name="connsiteX16" fmla="*/ 603682 w 1029810"/>
              <a:gd name="connsiteY16" fmla="*/ 186431 h 1500326"/>
              <a:gd name="connsiteX17" fmla="*/ 577049 w 1029810"/>
              <a:gd name="connsiteY17" fmla="*/ 115410 h 1500326"/>
              <a:gd name="connsiteX18" fmla="*/ 568171 w 1029810"/>
              <a:gd name="connsiteY18" fmla="*/ 44388 h 1500326"/>
              <a:gd name="connsiteX19" fmla="*/ 523783 w 1029810"/>
              <a:gd name="connsiteY19" fmla="*/ 8878 h 1500326"/>
              <a:gd name="connsiteX20" fmla="*/ 523783 w 1029810"/>
              <a:gd name="connsiteY20" fmla="*/ 8878 h 1500326"/>
              <a:gd name="connsiteX21" fmla="*/ 443884 w 1029810"/>
              <a:gd name="connsiteY21" fmla="*/ 124287 h 1500326"/>
              <a:gd name="connsiteX22" fmla="*/ 443884 w 1029810"/>
              <a:gd name="connsiteY22" fmla="*/ 124287 h 1500326"/>
              <a:gd name="connsiteX23" fmla="*/ 479395 w 1029810"/>
              <a:gd name="connsiteY23" fmla="*/ 195309 h 1500326"/>
              <a:gd name="connsiteX24" fmla="*/ 399496 w 1029810"/>
              <a:gd name="connsiteY24" fmla="*/ 195309 h 1500326"/>
              <a:gd name="connsiteX25" fmla="*/ 319596 w 1029810"/>
              <a:gd name="connsiteY25" fmla="*/ 195309 h 1500326"/>
              <a:gd name="connsiteX26" fmla="*/ 310719 w 1029810"/>
              <a:gd name="connsiteY26" fmla="*/ 124287 h 1500326"/>
              <a:gd name="connsiteX27" fmla="*/ 301841 w 1029810"/>
              <a:gd name="connsiteY27" fmla="*/ 71021 h 1500326"/>
              <a:gd name="connsiteX28" fmla="*/ 301841 w 1029810"/>
              <a:gd name="connsiteY28" fmla="*/ 17755 h 1500326"/>
              <a:gd name="connsiteX29" fmla="*/ 275208 w 1029810"/>
              <a:gd name="connsiteY29" fmla="*/ 0 h 1500326"/>
              <a:gd name="connsiteX30" fmla="*/ 239697 w 1029810"/>
              <a:gd name="connsiteY30" fmla="*/ 0 h 1500326"/>
              <a:gd name="connsiteX31" fmla="*/ 221942 w 1029810"/>
              <a:gd name="connsiteY31" fmla="*/ 88777 h 1500326"/>
              <a:gd name="connsiteX32" fmla="*/ 213064 w 1029810"/>
              <a:gd name="connsiteY32" fmla="*/ 150920 h 1500326"/>
              <a:gd name="connsiteX33" fmla="*/ 221942 w 1029810"/>
              <a:gd name="connsiteY33" fmla="*/ 195309 h 1500326"/>
              <a:gd name="connsiteX34" fmla="*/ 221942 w 1029810"/>
              <a:gd name="connsiteY34" fmla="*/ 195309 h 1500326"/>
              <a:gd name="connsiteX35" fmla="*/ 239697 w 1029810"/>
              <a:gd name="connsiteY35" fmla="*/ 221942 h 1500326"/>
              <a:gd name="connsiteX36" fmla="*/ 115410 w 1029810"/>
              <a:gd name="connsiteY36" fmla="*/ 221942 h 1500326"/>
              <a:gd name="connsiteX0" fmla="*/ 26633 w 1029810"/>
              <a:gd name="connsiteY0" fmla="*/ 248575 h 1500326"/>
              <a:gd name="connsiteX1" fmla="*/ 0 w 1029810"/>
              <a:gd name="connsiteY1" fmla="*/ 1482571 h 1500326"/>
              <a:gd name="connsiteX2" fmla="*/ 1020932 w 1029810"/>
              <a:gd name="connsiteY2" fmla="*/ 1500326 h 1500326"/>
              <a:gd name="connsiteX3" fmla="*/ 1029810 w 1029810"/>
              <a:gd name="connsiteY3" fmla="*/ 248575 h 1500326"/>
              <a:gd name="connsiteX4" fmla="*/ 994299 w 1029810"/>
              <a:gd name="connsiteY4" fmla="*/ 35511 h 1500326"/>
              <a:gd name="connsiteX5" fmla="*/ 923278 w 1029810"/>
              <a:gd name="connsiteY5" fmla="*/ 35511 h 1500326"/>
              <a:gd name="connsiteX6" fmla="*/ 932156 w 1029810"/>
              <a:gd name="connsiteY6" fmla="*/ 186431 h 1500326"/>
              <a:gd name="connsiteX7" fmla="*/ 914400 w 1029810"/>
              <a:gd name="connsiteY7" fmla="*/ 230819 h 1500326"/>
              <a:gd name="connsiteX8" fmla="*/ 816746 w 1029810"/>
              <a:gd name="connsiteY8" fmla="*/ 230819 h 1500326"/>
              <a:gd name="connsiteX9" fmla="*/ 790113 w 1029810"/>
              <a:gd name="connsiteY9" fmla="*/ 168676 h 1500326"/>
              <a:gd name="connsiteX10" fmla="*/ 781235 w 1029810"/>
              <a:gd name="connsiteY10" fmla="*/ 71021 h 1500326"/>
              <a:gd name="connsiteX11" fmla="*/ 727969 w 1029810"/>
              <a:gd name="connsiteY11" fmla="*/ 0 h 1500326"/>
              <a:gd name="connsiteX12" fmla="*/ 701336 w 1029810"/>
              <a:gd name="connsiteY12" fmla="*/ 44388 h 1500326"/>
              <a:gd name="connsiteX13" fmla="*/ 701336 w 1029810"/>
              <a:gd name="connsiteY13" fmla="*/ 133165 h 1500326"/>
              <a:gd name="connsiteX14" fmla="*/ 692459 w 1029810"/>
              <a:gd name="connsiteY14" fmla="*/ 195309 h 1500326"/>
              <a:gd name="connsiteX15" fmla="*/ 630315 w 1029810"/>
              <a:gd name="connsiteY15" fmla="*/ 213064 h 1500326"/>
              <a:gd name="connsiteX16" fmla="*/ 603682 w 1029810"/>
              <a:gd name="connsiteY16" fmla="*/ 186431 h 1500326"/>
              <a:gd name="connsiteX17" fmla="*/ 577049 w 1029810"/>
              <a:gd name="connsiteY17" fmla="*/ 115410 h 1500326"/>
              <a:gd name="connsiteX18" fmla="*/ 568171 w 1029810"/>
              <a:gd name="connsiteY18" fmla="*/ 44388 h 1500326"/>
              <a:gd name="connsiteX19" fmla="*/ 523783 w 1029810"/>
              <a:gd name="connsiteY19" fmla="*/ 8878 h 1500326"/>
              <a:gd name="connsiteX20" fmla="*/ 523783 w 1029810"/>
              <a:gd name="connsiteY20" fmla="*/ 8878 h 1500326"/>
              <a:gd name="connsiteX21" fmla="*/ 443884 w 1029810"/>
              <a:gd name="connsiteY21" fmla="*/ 124287 h 1500326"/>
              <a:gd name="connsiteX22" fmla="*/ 443884 w 1029810"/>
              <a:gd name="connsiteY22" fmla="*/ 124287 h 1500326"/>
              <a:gd name="connsiteX23" fmla="*/ 479395 w 1029810"/>
              <a:gd name="connsiteY23" fmla="*/ 195309 h 1500326"/>
              <a:gd name="connsiteX24" fmla="*/ 399496 w 1029810"/>
              <a:gd name="connsiteY24" fmla="*/ 195309 h 1500326"/>
              <a:gd name="connsiteX25" fmla="*/ 319596 w 1029810"/>
              <a:gd name="connsiteY25" fmla="*/ 195309 h 1500326"/>
              <a:gd name="connsiteX26" fmla="*/ 310719 w 1029810"/>
              <a:gd name="connsiteY26" fmla="*/ 124287 h 1500326"/>
              <a:gd name="connsiteX27" fmla="*/ 301841 w 1029810"/>
              <a:gd name="connsiteY27" fmla="*/ 71021 h 1500326"/>
              <a:gd name="connsiteX28" fmla="*/ 301841 w 1029810"/>
              <a:gd name="connsiteY28" fmla="*/ 17755 h 1500326"/>
              <a:gd name="connsiteX29" fmla="*/ 275208 w 1029810"/>
              <a:gd name="connsiteY29" fmla="*/ 0 h 1500326"/>
              <a:gd name="connsiteX30" fmla="*/ 239697 w 1029810"/>
              <a:gd name="connsiteY30" fmla="*/ 0 h 1500326"/>
              <a:gd name="connsiteX31" fmla="*/ 221942 w 1029810"/>
              <a:gd name="connsiteY31" fmla="*/ 88777 h 1500326"/>
              <a:gd name="connsiteX32" fmla="*/ 213064 w 1029810"/>
              <a:gd name="connsiteY32" fmla="*/ 150920 h 1500326"/>
              <a:gd name="connsiteX33" fmla="*/ 221942 w 1029810"/>
              <a:gd name="connsiteY33" fmla="*/ 195309 h 1500326"/>
              <a:gd name="connsiteX34" fmla="*/ 221942 w 1029810"/>
              <a:gd name="connsiteY34" fmla="*/ 195309 h 1500326"/>
              <a:gd name="connsiteX35" fmla="*/ 239697 w 1029810"/>
              <a:gd name="connsiteY35" fmla="*/ 221942 h 1500326"/>
              <a:gd name="connsiteX36" fmla="*/ 124288 w 1029810"/>
              <a:gd name="connsiteY36" fmla="*/ 195309 h 1500326"/>
              <a:gd name="connsiteX0" fmla="*/ 35510 w 1029810"/>
              <a:gd name="connsiteY0" fmla="*/ 44389 h 1500326"/>
              <a:gd name="connsiteX1" fmla="*/ 0 w 1029810"/>
              <a:gd name="connsiteY1" fmla="*/ 1482571 h 1500326"/>
              <a:gd name="connsiteX2" fmla="*/ 1020932 w 1029810"/>
              <a:gd name="connsiteY2" fmla="*/ 1500326 h 1500326"/>
              <a:gd name="connsiteX3" fmla="*/ 1029810 w 1029810"/>
              <a:gd name="connsiteY3" fmla="*/ 248575 h 1500326"/>
              <a:gd name="connsiteX4" fmla="*/ 994299 w 1029810"/>
              <a:gd name="connsiteY4" fmla="*/ 35511 h 1500326"/>
              <a:gd name="connsiteX5" fmla="*/ 923278 w 1029810"/>
              <a:gd name="connsiteY5" fmla="*/ 35511 h 1500326"/>
              <a:gd name="connsiteX6" fmla="*/ 932156 w 1029810"/>
              <a:gd name="connsiteY6" fmla="*/ 186431 h 1500326"/>
              <a:gd name="connsiteX7" fmla="*/ 914400 w 1029810"/>
              <a:gd name="connsiteY7" fmla="*/ 230819 h 1500326"/>
              <a:gd name="connsiteX8" fmla="*/ 816746 w 1029810"/>
              <a:gd name="connsiteY8" fmla="*/ 230819 h 1500326"/>
              <a:gd name="connsiteX9" fmla="*/ 790113 w 1029810"/>
              <a:gd name="connsiteY9" fmla="*/ 168676 h 1500326"/>
              <a:gd name="connsiteX10" fmla="*/ 781235 w 1029810"/>
              <a:gd name="connsiteY10" fmla="*/ 71021 h 1500326"/>
              <a:gd name="connsiteX11" fmla="*/ 727969 w 1029810"/>
              <a:gd name="connsiteY11" fmla="*/ 0 h 1500326"/>
              <a:gd name="connsiteX12" fmla="*/ 701336 w 1029810"/>
              <a:gd name="connsiteY12" fmla="*/ 44388 h 1500326"/>
              <a:gd name="connsiteX13" fmla="*/ 701336 w 1029810"/>
              <a:gd name="connsiteY13" fmla="*/ 133165 h 1500326"/>
              <a:gd name="connsiteX14" fmla="*/ 692459 w 1029810"/>
              <a:gd name="connsiteY14" fmla="*/ 195309 h 1500326"/>
              <a:gd name="connsiteX15" fmla="*/ 630315 w 1029810"/>
              <a:gd name="connsiteY15" fmla="*/ 213064 h 1500326"/>
              <a:gd name="connsiteX16" fmla="*/ 603682 w 1029810"/>
              <a:gd name="connsiteY16" fmla="*/ 186431 h 1500326"/>
              <a:gd name="connsiteX17" fmla="*/ 577049 w 1029810"/>
              <a:gd name="connsiteY17" fmla="*/ 115410 h 1500326"/>
              <a:gd name="connsiteX18" fmla="*/ 568171 w 1029810"/>
              <a:gd name="connsiteY18" fmla="*/ 44388 h 1500326"/>
              <a:gd name="connsiteX19" fmla="*/ 523783 w 1029810"/>
              <a:gd name="connsiteY19" fmla="*/ 8878 h 1500326"/>
              <a:gd name="connsiteX20" fmla="*/ 523783 w 1029810"/>
              <a:gd name="connsiteY20" fmla="*/ 8878 h 1500326"/>
              <a:gd name="connsiteX21" fmla="*/ 443884 w 1029810"/>
              <a:gd name="connsiteY21" fmla="*/ 124287 h 1500326"/>
              <a:gd name="connsiteX22" fmla="*/ 443884 w 1029810"/>
              <a:gd name="connsiteY22" fmla="*/ 124287 h 1500326"/>
              <a:gd name="connsiteX23" fmla="*/ 479395 w 1029810"/>
              <a:gd name="connsiteY23" fmla="*/ 195309 h 1500326"/>
              <a:gd name="connsiteX24" fmla="*/ 399496 w 1029810"/>
              <a:gd name="connsiteY24" fmla="*/ 195309 h 1500326"/>
              <a:gd name="connsiteX25" fmla="*/ 319596 w 1029810"/>
              <a:gd name="connsiteY25" fmla="*/ 195309 h 1500326"/>
              <a:gd name="connsiteX26" fmla="*/ 310719 w 1029810"/>
              <a:gd name="connsiteY26" fmla="*/ 124287 h 1500326"/>
              <a:gd name="connsiteX27" fmla="*/ 301841 w 1029810"/>
              <a:gd name="connsiteY27" fmla="*/ 71021 h 1500326"/>
              <a:gd name="connsiteX28" fmla="*/ 301841 w 1029810"/>
              <a:gd name="connsiteY28" fmla="*/ 17755 h 1500326"/>
              <a:gd name="connsiteX29" fmla="*/ 275208 w 1029810"/>
              <a:gd name="connsiteY29" fmla="*/ 0 h 1500326"/>
              <a:gd name="connsiteX30" fmla="*/ 239697 w 1029810"/>
              <a:gd name="connsiteY30" fmla="*/ 0 h 1500326"/>
              <a:gd name="connsiteX31" fmla="*/ 221942 w 1029810"/>
              <a:gd name="connsiteY31" fmla="*/ 88777 h 1500326"/>
              <a:gd name="connsiteX32" fmla="*/ 213064 w 1029810"/>
              <a:gd name="connsiteY32" fmla="*/ 150920 h 1500326"/>
              <a:gd name="connsiteX33" fmla="*/ 221942 w 1029810"/>
              <a:gd name="connsiteY33" fmla="*/ 195309 h 1500326"/>
              <a:gd name="connsiteX34" fmla="*/ 221942 w 1029810"/>
              <a:gd name="connsiteY34" fmla="*/ 195309 h 1500326"/>
              <a:gd name="connsiteX35" fmla="*/ 239697 w 1029810"/>
              <a:gd name="connsiteY35" fmla="*/ 221942 h 1500326"/>
              <a:gd name="connsiteX36" fmla="*/ 124288 w 1029810"/>
              <a:gd name="connsiteY36" fmla="*/ 195309 h 1500326"/>
              <a:gd name="connsiteX0" fmla="*/ 35510 w 1029810"/>
              <a:gd name="connsiteY0" fmla="*/ 44389 h 1500326"/>
              <a:gd name="connsiteX1" fmla="*/ 0 w 1029810"/>
              <a:gd name="connsiteY1" fmla="*/ 1482571 h 1500326"/>
              <a:gd name="connsiteX2" fmla="*/ 1020932 w 1029810"/>
              <a:gd name="connsiteY2" fmla="*/ 1500326 h 1500326"/>
              <a:gd name="connsiteX3" fmla="*/ 1029810 w 1029810"/>
              <a:gd name="connsiteY3" fmla="*/ 248575 h 1500326"/>
              <a:gd name="connsiteX4" fmla="*/ 994299 w 1029810"/>
              <a:gd name="connsiteY4" fmla="*/ 35511 h 1500326"/>
              <a:gd name="connsiteX5" fmla="*/ 923278 w 1029810"/>
              <a:gd name="connsiteY5" fmla="*/ 35511 h 1500326"/>
              <a:gd name="connsiteX6" fmla="*/ 932156 w 1029810"/>
              <a:gd name="connsiteY6" fmla="*/ 186431 h 1500326"/>
              <a:gd name="connsiteX7" fmla="*/ 914400 w 1029810"/>
              <a:gd name="connsiteY7" fmla="*/ 230819 h 1500326"/>
              <a:gd name="connsiteX8" fmla="*/ 816746 w 1029810"/>
              <a:gd name="connsiteY8" fmla="*/ 230819 h 1500326"/>
              <a:gd name="connsiteX9" fmla="*/ 790113 w 1029810"/>
              <a:gd name="connsiteY9" fmla="*/ 168676 h 1500326"/>
              <a:gd name="connsiteX10" fmla="*/ 781235 w 1029810"/>
              <a:gd name="connsiteY10" fmla="*/ 71021 h 1500326"/>
              <a:gd name="connsiteX11" fmla="*/ 727969 w 1029810"/>
              <a:gd name="connsiteY11" fmla="*/ 0 h 1500326"/>
              <a:gd name="connsiteX12" fmla="*/ 701336 w 1029810"/>
              <a:gd name="connsiteY12" fmla="*/ 44388 h 1500326"/>
              <a:gd name="connsiteX13" fmla="*/ 701336 w 1029810"/>
              <a:gd name="connsiteY13" fmla="*/ 133165 h 1500326"/>
              <a:gd name="connsiteX14" fmla="*/ 692459 w 1029810"/>
              <a:gd name="connsiteY14" fmla="*/ 195309 h 1500326"/>
              <a:gd name="connsiteX15" fmla="*/ 630315 w 1029810"/>
              <a:gd name="connsiteY15" fmla="*/ 213064 h 1500326"/>
              <a:gd name="connsiteX16" fmla="*/ 603682 w 1029810"/>
              <a:gd name="connsiteY16" fmla="*/ 186431 h 1500326"/>
              <a:gd name="connsiteX17" fmla="*/ 577049 w 1029810"/>
              <a:gd name="connsiteY17" fmla="*/ 115410 h 1500326"/>
              <a:gd name="connsiteX18" fmla="*/ 568171 w 1029810"/>
              <a:gd name="connsiteY18" fmla="*/ 44388 h 1500326"/>
              <a:gd name="connsiteX19" fmla="*/ 523783 w 1029810"/>
              <a:gd name="connsiteY19" fmla="*/ 8878 h 1500326"/>
              <a:gd name="connsiteX20" fmla="*/ 523783 w 1029810"/>
              <a:gd name="connsiteY20" fmla="*/ 8878 h 1500326"/>
              <a:gd name="connsiteX21" fmla="*/ 443884 w 1029810"/>
              <a:gd name="connsiteY21" fmla="*/ 124287 h 1500326"/>
              <a:gd name="connsiteX22" fmla="*/ 443884 w 1029810"/>
              <a:gd name="connsiteY22" fmla="*/ 124287 h 1500326"/>
              <a:gd name="connsiteX23" fmla="*/ 479395 w 1029810"/>
              <a:gd name="connsiteY23" fmla="*/ 195309 h 1500326"/>
              <a:gd name="connsiteX24" fmla="*/ 399496 w 1029810"/>
              <a:gd name="connsiteY24" fmla="*/ 195309 h 1500326"/>
              <a:gd name="connsiteX25" fmla="*/ 319596 w 1029810"/>
              <a:gd name="connsiteY25" fmla="*/ 195309 h 1500326"/>
              <a:gd name="connsiteX26" fmla="*/ 310719 w 1029810"/>
              <a:gd name="connsiteY26" fmla="*/ 124287 h 1500326"/>
              <a:gd name="connsiteX27" fmla="*/ 301841 w 1029810"/>
              <a:gd name="connsiteY27" fmla="*/ 71021 h 1500326"/>
              <a:gd name="connsiteX28" fmla="*/ 301841 w 1029810"/>
              <a:gd name="connsiteY28" fmla="*/ 17755 h 1500326"/>
              <a:gd name="connsiteX29" fmla="*/ 275208 w 1029810"/>
              <a:gd name="connsiteY29" fmla="*/ 0 h 1500326"/>
              <a:gd name="connsiteX30" fmla="*/ 239697 w 1029810"/>
              <a:gd name="connsiteY30" fmla="*/ 0 h 1500326"/>
              <a:gd name="connsiteX31" fmla="*/ 221942 w 1029810"/>
              <a:gd name="connsiteY31" fmla="*/ 88777 h 1500326"/>
              <a:gd name="connsiteX32" fmla="*/ 213064 w 1029810"/>
              <a:gd name="connsiteY32" fmla="*/ 150920 h 1500326"/>
              <a:gd name="connsiteX33" fmla="*/ 221942 w 1029810"/>
              <a:gd name="connsiteY33" fmla="*/ 195309 h 1500326"/>
              <a:gd name="connsiteX34" fmla="*/ 221942 w 1029810"/>
              <a:gd name="connsiteY34" fmla="*/ 195309 h 1500326"/>
              <a:gd name="connsiteX35" fmla="*/ 239697 w 1029810"/>
              <a:gd name="connsiteY35" fmla="*/ 221942 h 1500326"/>
              <a:gd name="connsiteX36" fmla="*/ 79899 w 1029810"/>
              <a:gd name="connsiteY36" fmla="*/ 17756 h 1500326"/>
              <a:gd name="connsiteX0" fmla="*/ 35510 w 1029810"/>
              <a:gd name="connsiteY0" fmla="*/ 44389 h 1500326"/>
              <a:gd name="connsiteX1" fmla="*/ 0 w 1029810"/>
              <a:gd name="connsiteY1" fmla="*/ 1482571 h 1500326"/>
              <a:gd name="connsiteX2" fmla="*/ 1020932 w 1029810"/>
              <a:gd name="connsiteY2" fmla="*/ 1500326 h 1500326"/>
              <a:gd name="connsiteX3" fmla="*/ 1029810 w 1029810"/>
              <a:gd name="connsiteY3" fmla="*/ 248575 h 1500326"/>
              <a:gd name="connsiteX4" fmla="*/ 994299 w 1029810"/>
              <a:gd name="connsiteY4" fmla="*/ 35511 h 1500326"/>
              <a:gd name="connsiteX5" fmla="*/ 923278 w 1029810"/>
              <a:gd name="connsiteY5" fmla="*/ 35511 h 1500326"/>
              <a:gd name="connsiteX6" fmla="*/ 932156 w 1029810"/>
              <a:gd name="connsiteY6" fmla="*/ 186431 h 1500326"/>
              <a:gd name="connsiteX7" fmla="*/ 914400 w 1029810"/>
              <a:gd name="connsiteY7" fmla="*/ 230819 h 1500326"/>
              <a:gd name="connsiteX8" fmla="*/ 816746 w 1029810"/>
              <a:gd name="connsiteY8" fmla="*/ 230819 h 1500326"/>
              <a:gd name="connsiteX9" fmla="*/ 790113 w 1029810"/>
              <a:gd name="connsiteY9" fmla="*/ 168676 h 1500326"/>
              <a:gd name="connsiteX10" fmla="*/ 781235 w 1029810"/>
              <a:gd name="connsiteY10" fmla="*/ 71021 h 1500326"/>
              <a:gd name="connsiteX11" fmla="*/ 727969 w 1029810"/>
              <a:gd name="connsiteY11" fmla="*/ 0 h 1500326"/>
              <a:gd name="connsiteX12" fmla="*/ 701336 w 1029810"/>
              <a:gd name="connsiteY12" fmla="*/ 44388 h 1500326"/>
              <a:gd name="connsiteX13" fmla="*/ 701336 w 1029810"/>
              <a:gd name="connsiteY13" fmla="*/ 133165 h 1500326"/>
              <a:gd name="connsiteX14" fmla="*/ 692459 w 1029810"/>
              <a:gd name="connsiteY14" fmla="*/ 195309 h 1500326"/>
              <a:gd name="connsiteX15" fmla="*/ 630315 w 1029810"/>
              <a:gd name="connsiteY15" fmla="*/ 213064 h 1500326"/>
              <a:gd name="connsiteX16" fmla="*/ 603682 w 1029810"/>
              <a:gd name="connsiteY16" fmla="*/ 186431 h 1500326"/>
              <a:gd name="connsiteX17" fmla="*/ 577049 w 1029810"/>
              <a:gd name="connsiteY17" fmla="*/ 115410 h 1500326"/>
              <a:gd name="connsiteX18" fmla="*/ 568171 w 1029810"/>
              <a:gd name="connsiteY18" fmla="*/ 44388 h 1500326"/>
              <a:gd name="connsiteX19" fmla="*/ 523783 w 1029810"/>
              <a:gd name="connsiteY19" fmla="*/ 8878 h 1500326"/>
              <a:gd name="connsiteX20" fmla="*/ 523783 w 1029810"/>
              <a:gd name="connsiteY20" fmla="*/ 8878 h 1500326"/>
              <a:gd name="connsiteX21" fmla="*/ 443884 w 1029810"/>
              <a:gd name="connsiteY21" fmla="*/ 124287 h 1500326"/>
              <a:gd name="connsiteX22" fmla="*/ 443884 w 1029810"/>
              <a:gd name="connsiteY22" fmla="*/ 124287 h 1500326"/>
              <a:gd name="connsiteX23" fmla="*/ 479395 w 1029810"/>
              <a:gd name="connsiteY23" fmla="*/ 195309 h 1500326"/>
              <a:gd name="connsiteX24" fmla="*/ 399496 w 1029810"/>
              <a:gd name="connsiteY24" fmla="*/ 195309 h 1500326"/>
              <a:gd name="connsiteX25" fmla="*/ 319596 w 1029810"/>
              <a:gd name="connsiteY25" fmla="*/ 195309 h 1500326"/>
              <a:gd name="connsiteX26" fmla="*/ 310719 w 1029810"/>
              <a:gd name="connsiteY26" fmla="*/ 124287 h 1500326"/>
              <a:gd name="connsiteX27" fmla="*/ 301841 w 1029810"/>
              <a:gd name="connsiteY27" fmla="*/ 71021 h 1500326"/>
              <a:gd name="connsiteX28" fmla="*/ 301841 w 1029810"/>
              <a:gd name="connsiteY28" fmla="*/ 17755 h 1500326"/>
              <a:gd name="connsiteX29" fmla="*/ 275208 w 1029810"/>
              <a:gd name="connsiteY29" fmla="*/ 0 h 1500326"/>
              <a:gd name="connsiteX30" fmla="*/ 239697 w 1029810"/>
              <a:gd name="connsiteY30" fmla="*/ 0 h 1500326"/>
              <a:gd name="connsiteX31" fmla="*/ 221942 w 1029810"/>
              <a:gd name="connsiteY31" fmla="*/ 88777 h 1500326"/>
              <a:gd name="connsiteX32" fmla="*/ 213064 w 1029810"/>
              <a:gd name="connsiteY32" fmla="*/ 150920 h 1500326"/>
              <a:gd name="connsiteX33" fmla="*/ 221942 w 1029810"/>
              <a:gd name="connsiteY33" fmla="*/ 195309 h 1500326"/>
              <a:gd name="connsiteX34" fmla="*/ 221942 w 1029810"/>
              <a:gd name="connsiteY34" fmla="*/ 195309 h 1500326"/>
              <a:gd name="connsiteX35" fmla="*/ 133165 w 1029810"/>
              <a:gd name="connsiteY35" fmla="*/ 221942 h 1500326"/>
              <a:gd name="connsiteX36" fmla="*/ 79899 w 1029810"/>
              <a:gd name="connsiteY36" fmla="*/ 17756 h 1500326"/>
              <a:gd name="connsiteX0" fmla="*/ 35510 w 1029810"/>
              <a:gd name="connsiteY0" fmla="*/ 44389 h 1500326"/>
              <a:gd name="connsiteX1" fmla="*/ 0 w 1029810"/>
              <a:gd name="connsiteY1" fmla="*/ 1482571 h 1500326"/>
              <a:gd name="connsiteX2" fmla="*/ 1020932 w 1029810"/>
              <a:gd name="connsiteY2" fmla="*/ 1500326 h 1500326"/>
              <a:gd name="connsiteX3" fmla="*/ 1029810 w 1029810"/>
              <a:gd name="connsiteY3" fmla="*/ 248575 h 1500326"/>
              <a:gd name="connsiteX4" fmla="*/ 994299 w 1029810"/>
              <a:gd name="connsiteY4" fmla="*/ 35511 h 1500326"/>
              <a:gd name="connsiteX5" fmla="*/ 923278 w 1029810"/>
              <a:gd name="connsiteY5" fmla="*/ 35511 h 1500326"/>
              <a:gd name="connsiteX6" fmla="*/ 932156 w 1029810"/>
              <a:gd name="connsiteY6" fmla="*/ 186431 h 1500326"/>
              <a:gd name="connsiteX7" fmla="*/ 914400 w 1029810"/>
              <a:gd name="connsiteY7" fmla="*/ 230819 h 1500326"/>
              <a:gd name="connsiteX8" fmla="*/ 816746 w 1029810"/>
              <a:gd name="connsiteY8" fmla="*/ 230819 h 1500326"/>
              <a:gd name="connsiteX9" fmla="*/ 790113 w 1029810"/>
              <a:gd name="connsiteY9" fmla="*/ 168676 h 1500326"/>
              <a:gd name="connsiteX10" fmla="*/ 781235 w 1029810"/>
              <a:gd name="connsiteY10" fmla="*/ 71021 h 1500326"/>
              <a:gd name="connsiteX11" fmla="*/ 727969 w 1029810"/>
              <a:gd name="connsiteY11" fmla="*/ 0 h 1500326"/>
              <a:gd name="connsiteX12" fmla="*/ 701336 w 1029810"/>
              <a:gd name="connsiteY12" fmla="*/ 44388 h 1500326"/>
              <a:gd name="connsiteX13" fmla="*/ 701336 w 1029810"/>
              <a:gd name="connsiteY13" fmla="*/ 133165 h 1500326"/>
              <a:gd name="connsiteX14" fmla="*/ 692459 w 1029810"/>
              <a:gd name="connsiteY14" fmla="*/ 195309 h 1500326"/>
              <a:gd name="connsiteX15" fmla="*/ 630315 w 1029810"/>
              <a:gd name="connsiteY15" fmla="*/ 213064 h 1500326"/>
              <a:gd name="connsiteX16" fmla="*/ 603682 w 1029810"/>
              <a:gd name="connsiteY16" fmla="*/ 186431 h 1500326"/>
              <a:gd name="connsiteX17" fmla="*/ 577049 w 1029810"/>
              <a:gd name="connsiteY17" fmla="*/ 115410 h 1500326"/>
              <a:gd name="connsiteX18" fmla="*/ 568171 w 1029810"/>
              <a:gd name="connsiteY18" fmla="*/ 44388 h 1500326"/>
              <a:gd name="connsiteX19" fmla="*/ 523783 w 1029810"/>
              <a:gd name="connsiteY19" fmla="*/ 8878 h 1500326"/>
              <a:gd name="connsiteX20" fmla="*/ 523783 w 1029810"/>
              <a:gd name="connsiteY20" fmla="*/ 8878 h 1500326"/>
              <a:gd name="connsiteX21" fmla="*/ 443884 w 1029810"/>
              <a:gd name="connsiteY21" fmla="*/ 124287 h 1500326"/>
              <a:gd name="connsiteX22" fmla="*/ 443884 w 1029810"/>
              <a:gd name="connsiteY22" fmla="*/ 124287 h 1500326"/>
              <a:gd name="connsiteX23" fmla="*/ 479395 w 1029810"/>
              <a:gd name="connsiteY23" fmla="*/ 195309 h 1500326"/>
              <a:gd name="connsiteX24" fmla="*/ 399496 w 1029810"/>
              <a:gd name="connsiteY24" fmla="*/ 195309 h 1500326"/>
              <a:gd name="connsiteX25" fmla="*/ 319596 w 1029810"/>
              <a:gd name="connsiteY25" fmla="*/ 195309 h 1500326"/>
              <a:gd name="connsiteX26" fmla="*/ 310719 w 1029810"/>
              <a:gd name="connsiteY26" fmla="*/ 124287 h 1500326"/>
              <a:gd name="connsiteX27" fmla="*/ 301841 w 1029810"/>
              <a:gd name="connsiteY27" fmla="*/ 71021 h 1500326"/>
              <a:gd name="connsiteX28" fmla="*/ 301841 w 1029810"/>
              <a:gd name="connsiteY28" fmla="*/ 17755 h 1500326"/>
              <a:gd name="connsiteX29" fmla="*/ 275208 w 1029810"/>
              <a:gd name="connsiteY29" fmla="*/ 0 h 1500326"/>
              <a:gd name="connsiteX30" fmla="*/ 239697 w 1029810"/>
              <a:gd name="connsiteY30" fmla="*/ 0 h 1500326"/>
              <a:gd name="connsiteX31" fmla="*/ 221942 w 1029810"/>
              <a:gd name="connsiteY31" fmla="*/ 88777 h 1500326"/>
              <a:gd name="connsiteX32" fmla="*/ 213064 w 1029810"/>
              <a:gd name="connsiteY32" fmla="*/ 150920 h 1500326"/>
              <a:gd name="connsiteX33" fmla="*/ 221942 w 1029810"/>
              <a:gd name="connsiteY33" fmla="*/ 195309 h 1500326"/>
              <a:gd name="connsiteX34" fmla="*/ 221942 w 1029810"/>
              <a:gd name="connsiteY34" fmla="*/ 195309 h 1500326"/>
              <a:gd name="connsiteX35" fmla="*/ 133165 w 1029810"/>
              <a:gd name="connsiteY35" fmla="*/ 221942 h 1500326"/>
              <a:gd name="connsiteX36" fmla="*/ 79899 w 1029810"/>
              <a:gd name="connsiteY36" fmla="*/ 17756 h 1500326"/>
              <a:gd name="connsiteX37" fmla="*/ 97655 w 1029810"/>
              <a:gd name="connsiteY37" fmla="*/ 17755 h 1500326"/>
              <a:gd name="connsiteX0" fmla="*/ 35510 w 1029810"/>
              <a:gd name="connsiteY0" fmla="*/ 44389 h 1500326"/>
              <a:gd name="connsiteX1" fmla="*/ 0 w 1029810"/>
              <a:gd name="connsiteY1" fmla="*/ 1482571 h 1500326"/>
              <a:gd name="connsiteX2" fmla="*/ 1020932 w 1029810"/>
              <a:gd name="connsiteY2" fmla="*/ 1500326 h 1500326"/>
              <a:gd name="connsiteX3" fmla="*/ 1029810 w 1029810"/>
              <a:gd name="connsiteY3" fmla="*/ 248575 h 1500326"/>
              <a:gd name="connsiteX4" fmla="*/ 994299 w 1029810"/>
              <a:gd name="connsiteY4" fmla="*/ 35511 h 1500326"/>
              <a:gd name="connsiteX5" fmla="*/ 923278 w 1029810"/>
              <a:gd name="connsiteY5" fmla="*/ 35511 h 1500326"/>
              <a:gd name="connsiteX6" fmla="*/ 932156 w 1029810"/>
              <a:gd name="connsiteY6" fmla="*/ 186431 h 1500326"/>
              <a:gd name="connsiteX7" fmla="*/ 914400 w 1029810"/>
              <a:gd name="connsiteY7" fmla="*/ 230819 h 1500326"/>
              <a:gd name="connsiteX8" fmla="*/ 816746 w 1029810"/>
              <a:gd name="connsiteY8" fmla="*/ 230819 h 1500326"/>
              <a:gd name="connsiteX9" fmla="*/ 790113 w 1029810"/>
              <a:gd name="connsiteY9" fmla="*/ 168676 h 1500326"/>
              <a:gd name="connsiteX10" fmla="*/ 781235 w 1029810"/>
              <a:gd name="connsiteY10" fmla="*/ 71021 h 1500326"/>
              <a:gd name="connsiteX11" fmla="*/ 727969 w 1029810"/>
              <a:gd name="connsiteY11" fmla="*/ 0 h 1500326"/>
              <a:gd name="connsiteX12" fmla="*/ 701336 w 1029810"/>
              <a:gd name="connsiteY12" fmla="*/ 44388 h 1500326"/>
              <a:gd name="connsiteX13" fmla="*/ 701336 w 1029810"/>
              <a:gd name="connsiteY13" fmla="*/ 133165 h 1500326"/>
              <a:gd name="connsiteX14" fmla="*/ 692459 w 1029810"/>
              <a:gd name="connsiteY14" fmla="*/ 195309 h 1500326"/>
              <a:gd name="connsiteX15" fmla="*/ 630315 w 1029810"/>
              <a:gd name="connsiteY15" fmla="*/ 213064 h 1500326"/>
              <a:gd name="connsiteX16" fmla="*/ 603682 w 1029810"/>
              <a:gd name="connsiteY16" fmla="*/ 186431 h 1500326"/>
              <a:gd name="connsiteX17" fmla="*/ 577049 w 1029810"/>
              <a:gd name="connsiteY17" fmla="*/ 115410 h 1500326"/>
              <a:gd name="connsiteX18" fmla="*/ 568171 w 1029810"/>
              <a:gd name="connsiteY18" fmla="*/ 44388 h 1500326"/>
              <a:gd name="connsiteX19" fmla="*/ 523783 w 1029810"/>
              <a:gd name="connsiteY19" fmla="*/ 8878 h 1500326"/>
              <a:gd name="connsiteX20" fmla="*/ 523783 w 1029810"/>
              <a:gd name="connsiteY20" fmla="*/ 8878 h 1500326"/>
              <a:gd name="connsiteX21" fmla="*/ 443884 w 1029810"/>
              <a:gd name="connsiteY21" fmla="*/ 124287 h 1500326"/>
              <a:gd name="connsiteX22" fmla="*/ 443884 w 1029810"/>
              <a:gd name="connsiteY22" fmla="*/ 124287 h 1500326"/>
              <a:gd name="connsiteX23" fmla="*/ 479395 w 1029810"/>
              <a:gd name="connsiteY23" fmla="*/ 195309 h 1500326"/>
              <a:gd name="connsiteX24" fmla="*/ 399496 w 1029810"/>
              <a:gd name="connsiteY24" fmla="*/ 195309 h 1500326"/>
              <a:gd name="connsiteX25" fmla="*/ 319596 w 1029810"/>
              <a:gd name="connsiteY25" fmla="*/ 195309 h 1500326"/>
              <a:gd name="connsiteX26" fmla="*/ 310719 w 1029810"/>
              <a:gd name="connsiteY26" fmla="*/ 124287 h 1500326"/>
              <a:gd name="connsiteX27" fmla="*/ 301841 w 1029810"/>
              <a:gd name="connsiteY27" fmla="*/ 71021 h 1500326"/>
              <a:gd name="connsiteX28" fmla="*/ 301841 w 1029810"/>
              <a:gd name="connsiteY28" fmla="*/ 17755 h 1500326"/>
              <a:gd name="connsiteX29" fmla="*/ 275208 w 1029810"/>
              <a:gd name="connsiteY29" fmla="*/ 0 h 1500326"/>
              <a:gd name="connsiteX30" fmla="*/ 239697 w 1029810"/>
              <a:gd name="connsiteY30" fmla="*/ 0 h 1500326"/>
              <a:gd name="connsiteX31" fmla="*/ 221942 w 1029810"/>
              <a:gd name="connsiteY31" fmla="*/ 88777 h 1500326"/>
              <a:gd name="connsiteX32" fmla="*/ 213064 w 1029810"/>
              <a:gd name="connsiteY32" fmla="*/ 150920 h 1500326"/>
              <a:gd name="connsiteX33" fmla="*/ 221942 w 1029810"/>
              <a:gd name="connsiteY33" fmla="*/ 195309 h 1500326"/>
              <a:gd name="connsiteX34" fmla="*/ 221942 w 1029810"/>
              <a:gd name="connsiteY34" fmla="*/ 195309 h 1500326"/>
              <a:gd name="connsiteX35" fmla="*/ 133165 w 1029810"/>
              <a:gd name="connsiteY35" fmla="*/ 221942 h 1500326"/>
              <a:gd name="connsiteX36" fmla="*/ 79899 w 1029810"/>
              <a:gd name="connsiteY36" fmla="*/ 17756 h 1500326"/>
              <a:gd name="connsiteX37" fmla="*/ 26633 w 1029810"/>
              <a:gd name="connsiteY37" fmla="*/ 53265 h 1500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29810" h="1500326">
                <a:moveTo>
                  <a:pt x="35510" y="44389"/>
                </a:moveTo>
                <a:lnTo>
                  <a:pt x="0" y="1482571"/>
                </a:lnTo>
                <a:lnTo>
                  <a:pt x="1020932" y="1500326"/>
                </a:lnTo>
                <a:cubicBezTo>
                  <a:pt x="1023891" y="1083076"/>
                  <a:pt x="1026851" y="665825"/>
                  <a:pt x="1029810" y="248575"/>
                </a:cubicBezTo>
                <a:lnTo>
                  <a:pt x="994299" y="35511"/>
                </a:lnTo>
                <a:lnTo>
                  <a:pt x="923278" y="35511"/>
                </a:lnTo>
                <a:lnTo>
                  <a:pt x="932156" y="186431"/>
                </a:lnTo>
                <a:lnTo>
                  <a:pt x="914400" y="230819"/>
                </a:lnTo>
                <a:lnTo>
                  <a:pt x="816746" y="230819"/>
                </a:lnTo>
                <a:lnTo>
                  <a:pt x="790113" y="168676"/>
                </a:lnTo>
                <a:lnTo>
                  <a:pt x="781235" y="71021"/>
                </a:lnTo>
                <a:lnTo>
                  <a:pt x="727969" y="0"/>
                </a:lnTo>
                <a:lnTo>
                  <a:pt x="701336" y="44388"/>
                </a:lnTo>
                <a:lnTo>
                  <a:pt x="701336" y="133165"/>
                </a:lnTo>
                <a:lnTo>
                  <a:pt x="692459" y="195309"/>
                </a:lnTo>
                <a:lnTo>
                  <a:pt x="630315" y="213064"/>
                </a:lnTo>
                <a:lnTo>
                  <a:pt x="603682" y="186431"/>
                </a:lnTo>
                <a:lnTo>
                  <a:pt x="577049" y="115410"/>
                </a:lnTo>
                <a:lnTo>
                  <a:pt x="568171" y="44388"/>
                </a:lnTo>
                <a:lnTo>
                  <a:pt x="523783" y="8878"/>
                </a:lnTo>
                <a:lnTo>
                  <a:pt x="523783" y="8878"/>
                </a:lnTo>
                <a:lnTo>
                  <a:pt x="443884" y="124287"/>
                </a:lnTo>
                <a:lnTo>
                  <a:pt x="443884" y="124287"/>
                </a:lnTo>
                <a:lnTo>
                  <a:pt x="479395" y="195309"/>
                </a:lnTo>
                <a:lnTo>
                  <a:pt x="399496" y="195309"/>
                </a:lnTo>
                <a:lnTo>
                  <a:pt x="319596" y="195309"/>
                </a:lnTo>
                <a:lnTo>
                  <a:pt x="310719" y="124287"/>
                </a:lnTo>
                <a:lnTo>
                  <a:pt x="301841" y="71021"/>
                </a:lnTo>
                <a:lnTo>
                  <a:pt x="301841" y="17755"/>
                </a:lnTo>
                <a:lnTo>
                  <a:pt x="275208" y="0"/>
                </a:lnTo>
                <a:lnTo>
                  <a:pt x="239697" y="0"/>
                </a:lnTo>
                <a:lnTo>
                  <a:pt x="221942" y="88777"/>
                </a:lnTo>
                <a:lnTo>
                  <a:pt x="213064" y="150920"/>
                </a:lnTo>
                <a:lnTo>
                  <a:pt x="221942" y="195309"/>
                </a:lnTo>
                <a:lnTo>
                  <a:pt x="221942" y="195309"/>
                </a:lnTo>
                <a:lnTo>
                  <a:pt x="133165" y="221942"/>
                </a:lnTo>
                <a:lnTo>
                  <a:pt x="79899" y="17756"/>
                </a:lnTo>
                <a:cubicBezTo>
                  <a:pt x="73981" y="-16275"/>
                  <a:pt x="22934" y="53265"/>
                  <a:pt x="26633" y="5326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p:cNvSpPr/>
          <p:nvPr/>
        </p:nvSpPr>
        <p:spPr>
          <a:xfrm>
            <a:off x="3653160" y="2890731"/>
            <a:ext cx="1029810" cy="1500326"/>
          </a:xfrm>
          <a:custGeom>
            <a:avLst/>
            <a:gdLst>
              <a:gd name="connsiteX0" fmla="*/ 26633 w 1029810"/>
              <a:gd name="connsiteY0" fmla="*/ 248575 h 1500326"/>
              <a:gd name="connsiteX1" fmla="*/ 0 w 1029810"/>
              <a:gd name="connsiteY1" fmla="*/ 1482571 h 1500326"/>
              <a:gd name="connsiteX2" fmla="*/ 1020932 w 1029810"/>
              <a:gd name="connsiteY2" fmla="*/ 1500326 h 1500326"/>
              <a:gd name="connsiteX3" fmla="*/ 1029810 w 1029810"/>
              <a:gd name="connsiteY3" fmla="*/ 248575 h 1500326"/>
              <a:gd name="connsiteX4" fmla="*/ 994299 w 1029810"/>
              <a:gd name="connsiteY4" fmla="*/ 35511 h 1500326"/>
              <a:gd name="connsiteX5" fmla="*/ 923278 w 1029810"/>
              <a:gd name="connsiteY5" fmla="*/ 35511 h 1500326"/>
              <a:gd name="connsiteX6" fmla="*/ 932156 w 1029810"/>
              <a:gd name="connsiteY6" fmla="*/ 186431 h 1500326"/>
              <a:gd name="connsiteX7" fmla="*/ 914400 w 1029810"/>
              <a:gd name="connsiteY7" fmla="*/ 230819 h 1500326"/>
              <a:gd name="connsiteX8" fmla="*/ 816746 w 1029810"/>
              <a:gd name="connsiteY8" fmla="*/ 230819 h 1500326"/>
              <a:gd name="connsiteX9" fmla="*/ 790113 w 1029810"/>
              <a:gd name="connsiteY9" fmla="*/ 168676 h 1500326"/>
              <a:gd name="connsiteX10" fmla="*/ 781235 w 1029810"/>
              <a:gd name="connsiteY10" fmla="*/ 71021 h 1500326"/>
              <a:gd name="connsiteX11" fmla="*/ 727969 w 1029810"/>
              <a:gd name="connsiteY11" fmla="*/ 0 h 1500326"/>
              <a:gd name="connsiteX12" fmla="*/ 701336 w 1029810"/>
              <a:gd name="connsiteY12" fmla="*/ 44388 h 1500326"/>
              <a:gd name="connsiteX13" fmla="*/ 701336 w 1029810"/>
              <a:gd name="connsiteY13" fmla="*/ 133165 h 1500326"/>
              <a:gd name="connsiteX14" fmla="*/ 692459 w 1029810"/>
              <a:gd name="connsiteY14" fmla="*/ 195309 h 1500326"/>
              <a:gd name="connsiteX15" fmla="*/ 630315 w 1029810"/>
              <a:gd name="connsiteY15" fmla="*/ 213064 h 1500326"/>
              <a:gd name="connsiteX16" fmla="*/ 603682 w 1029810"/>
              <a:gd name="connsiteY16" fmla="*/ 186431 h 1500326"/>
              <a:gd name="connsiteX17" fmla="*/ 577049 w 1029810"/>
              <a:gd name="connsiteY17" fmla="*/ 115410 h 1500326"/>
              <a:gd name="connsiteX18" fmla="*/ 568171 w 1029810"/>
              <a:gd name="connsiteY18" fmla="*/ 44388 h 1500326"/>
              <a:gd name="connsiteX19" fmla="*/ 523783 w 1029810"/>
              <a:gd name="connsiteY19" fmla="*/ 8878 h 1500326"/>
              <a:gd name="connsiteX20" fmla="*/ 523783 w 1029810"/>
              <a:gd name="connsiteY20" fmla="*/ 8878 h 1500326"/>
              <a:gd name="connsiteX21" fmla="*/ 443884 w 1029810"/>
              <a:gd name="connsiteY21" fmla="*/ 124287 h 1500326"/>
              <a:gd name="connsiteX22" fmla="*/ 443884 w 1029810"/>
              <a:gd name="connsiteY22" fmla="*/ 124287 h 1500326"/>
              <a:gd name="connsiteX23" fmla="*/ 479395 w 1029810"/>
              <a:gd name="connsiteY23" fmla="*/ 195309 h 1500326"/>
              <a:gd name="connsiteX24" fmla="*/ 399496 w 1029810"/>
              <a:gd name="connsiteY24" fmla="*/ 195309 h 1500326"/>
              <a:gd name="connsiteX25" fmla="*/ 319596 w 1029810"/>
              <a:gd name="connsiteY25" fmla="*/ 195309 h 1500326"/>
              <a:gd name="connsiteX26" fmla="*/ 310719 w 1029810"/>
              <a:gd name="connsiteY26" fmla="*/ 124287 h 1500326"/>
              <a:gd name="connsiteX27" fmla="*/ 301841 w 1029810"/>
              <a:gd name="connsiteY27" fmla="*/ 71021 h 1500326"/>
              <a:gd name="connsiteX28" fmla="*/ 301841 w 1029810"/>
              <a:gd name="connsiteY28" fmla="*/ 17755 h 1500326"/>
              <a:gd name="connsiteX29" fmla="*/ 275208 w 1029810"/>
              <a:gd name="connsiteY29" fmla="*/ 0 h 1500326"/>
              <a:gd name="connsiteX30" fmla="*/ 239697 w 1029810"/>
              <a:gd name="connsiteY30" fmla="*/ 0 h 1500326"/>
              <a:gd name="connsiteX31" fmla="*/ 221942 w 1029810"/>
              <a:gd name="connsiteY31" fmla="*/ 88777 h 1500326"/>
              <a:gd name="connsiteX32" fmla="*/ 213064 w 1029810"/>
              <a:gd name="connsiteY32" fmla="*/ 150920 h 1500326"/>
              <a:gd name="connsiteX33" fmla="*/ 221942 w 1029810"/>
              <a:gd name="connsiteY33" fmla="*/ 195309 h 1500326"/>
              <a:gd name="connsiteX34" fmla="*/ 221942 w 1029810"/>
              <a:gd name="connsiteY34" fmla="*/ 195309 h 1500326"/>
              <a:gd name="connsiteX35" fmla="*/ 221942 w 1029810"/>
              <a:gd name="connsiteY35" fmla="*/ 195309 h 1500326"/>
              <a:gd name="connsiteX0" fmla="*/ 26633 w 1029810"/>
              <a:gd name="connsiteY0" fmla="*/ 248575 h 1500326"/>
              <a:gd name="connsiteX1" fmla="*/ 0 w 1029810"/>
              <a:gd name="connsiteY1" fmla="*/ 1482571 h 1500326"/>
              <a:gd name="connsiteX2" fmla="*/ 1020932 w 1029810"/>
              <a:gd name="connsiteY2" fmla="*/ 1500326 h 1500326"/>
              <a:gd name="connsiteX3" fmla="*/ 1029810 w 1029810"/>
              <a:gd name="connsiteY3" fmla="*/ 248575 h 1500326"/>
              <a:gd name="connsiteX4" fmla="*/ 994299 w 1029810"/>
              <a:gd name="connsiteY4" fmla="*/ 35511 h 1500326"/>
              <a:gd name="connsiteX5" fmla="*/ 923278 w 1029810"/>
              <a:gd name="connsiteY5" fmla="*/ 35511 h 1500326"/>
              <a:gd name="connsiteX6" fmla="*/ 932156 w 1029810"/>
              <a:gd name="connsiteY6" fmla="*/ 186431 h 1500326"/>
              <a:gd name="connsiteX7" fmla="*/ 914400 w 1029810"/>
              <a:gd name="connsiteY7" fmla="*/ 230819 h 1500326"/>
              <a:gd name="connsiteX8" fmla="*/ 816746 w 1029810"/>
              <a:gd name="connsiteY8" fmla="*/ 230819 h 1500326"/>
              <a:gd name="connsiteX9" fmla="*/ 790113 w 1029810"/>
              <a:gd name="connsiteY9" fmla="*/ 168676 h 1500326"/>
              <a:gd name="connsiteX10" fmla="*/ 781235 w 1029810"/>
              <a:gd name="connsiteY10" fmla="*/ 71021 h 1500326"/>
              <a:gd name="connsiteX11" fmla="*/ 727969 w 1029810"/>
              <a:gd name="connsiteY11" fmla="*/ 0 h 1500326"/>
              <a:gd name="connsiteX12" fmla="*/ 701336 w 1029810"/>
              <a:gd name="connsiteY12" fmla="*/ 44388 h 1500326"/>
              <a:gd name="connsiteX13" fmla="*/ 701336 w 1029810"/>
              <a:gd name="connsiteY13" fmla="*/ 133165 h 1500326"/>
              <a:gd name="connsiteX14" fmla="*/ 692459 w 1029810"/>
              <a:gd name="connsiteY14" fmla="*/ 195309 h 1500326"/>
              <a:gd name="connsiteX15" fmla="*/ 630315 w 1029810"/>
              <a:gd name="connsiteY15" fmla="*/ 213064 h 1500326"/>
              <a:gd name="connsiteX16" fmla="*/ 603682 w 1029810"/>
              <a:gd name="connsiteY16" fmla="*/ 186431 h 1500326"/>
              <a:gd name="connsiteX17" fmla="*/ 577049 w 1029810"/>
              <a:gd name="connsiteY17" fmla="*/ 115410 h 1500326"/>
              <a:gd name="connsiteX18" fmla="*/ 568171 w 1029810"/>
              <a:gd name="connsiteY18" fmla="*/ 44388 h 1500326"/>
              <a:gd name="connsiteX19" fmla="*/ 523783 w 1029810"/>
              <a:gd name="connsiteY19" fmla="*/ 8878 h 1500326"/>
              <a:gd name="connsiteX20" fmla="*/ 523783 w 1029810"/>
              <a:gd name="connsiteY20" fmla="*/ 8878 h 1500326"/>
              <a:gd name="connsiteX21" fmla="*/ 443884 w 1029810"/>
              <a:gd name="connsiteY21" fmla="*/ 124287 h 1500326"/>
              <a:gd name="connsiteX22" fmla="*/ 443884 w 1029810"/>
              <a:gd name="connsiteY22" fmla="*/ 124287 h 1500326"/>
              <a:gd name="connsiteX23" fmla="*/ 479395 w 1029810"/>
              <a:gd name="connsiteY23" fmla="*/ 195309 h 1500326"/>
              <a:gd name="connsiteX24" fmla="*/ 399496 w 1029810"/>
              <a:gd name="connsiteY24" fmla="*/ 195309 h 1500326"/>
              <a:gd name="connsiteX25" fmla="*/ 319596 w 1029810"/>
              <a:gd name="connsiteY25" fmla="*/ 195309 h 1500326"/>
              <a:gd name="connsiteX26" fmla="*/ 310719 w 1029810"/>
              <a:gd name="connsiteY26" fmla="*/ 124287 h 1500326"/>
              <a:gd name="connsiteX27" fmla="*/ 301841 w 1029810"/>
              <a:gd name="connsiteY27" fmla="*/ 71021 h 1500326"/>
              <a:gd name="connsiteX28" fmla="*/ 301841 w 1029810"/>
              <a:gd name="connsiteY28" fmla="*/ 17755 h 1500326"/>
              <a:gd name="connsiteX29" fmla="*/ 275208 w 1029810"/>
              <a:gd name="connsiteY29" fmla="*/ 0 h 1500326"/>
              <a:gd name="connsiteX30" fmla="*/ 239697 w 1029810"/>
              <a:gd name="connsiteY30" fmla="*/ 0 h 1500326"/>
              <a:gd name="connsiteX31" fmla="*/ 221942 w 1029810"/>
              <a:gd name="connsiteY31" fmla="*/ 88777 h 1500326"/>
              <a:gd name="connsiteX32" fmla="*/ 213064 w 1029810"/>
              <a:gd name="connsiteY32" fmla="*/ 150920 h 1500326"/>
              <a:gd name="connsiteX33" fmla="*/ 221942 w 1029810"/>
              <a:gd name="connsiteY33" fmla="*/ 195309 h 1500326"/>
              <a:gd name="connsiteX34" fmla="*/ 221942 w 1029810"/>
              <a:gd name="connsiteY34" fmla="*/ 195309 h 1500326"/>
              <a:gd name="connsiteX35" fmla="*/ 239697 w 1029810"/>
              <a:gd name="connsiteY35" fmla="*/ 221942 h 1500326"/>
              <a:gd name="connsiteX36" fmla="*/ 221942 w 1029810"/>
              <a:gd name="connsiteY36" fmla="*/ 195309 h 1500326"/>
              <a:gd name="connsiteX0" fmla="*/ 26633 w 1029810"/>
              <a:gd name="connsiteY0" fmla="*/ 248575 h 1500326"/>
              <a:gd name="connsiteX1" fmla="*/ 0 w 1029810"/>
              <a:gd name="connsiteY1" fmla="*/ 1482571 h 1500326"/>
              <a:gd name="connsiteX2" fmla="*/ 1020932 w 1029810"/>
              <a:gd name="connsiteY2" fmla="*/ 1500326 h 1500326"/>
              <a:gd name="connsiteX3" fmla="*/ 1029810 w 1029810"/>
              <a:gd name="connsiteY3" fmla="*/ 248575 h 1500326"/>
              <a:gd name="connsiteX4" fmla="*/ 994299 w 1029810"/>
              <a:gd name="connsiteY4" fmla="*/ 35511 h 1500326"/>
              <a:gd name="connsiteX5" fmla="*/ 923278 w 1029810"/>
              <a:gd name="connsiteY5" fmla="*/ 35511 h 1500326"/>
              <a:gd name="connsiteX6" fmla="*/ 932156 w 1029810"/>
              <a:gd name="connsiteY6" fmla="*/ 186431 h 1500326"/>
              <a:gd name="connsiteX7" fmla="*/ 914400 w 1029810"/>
              <a:gd name="connsiteY7" fmla="*/ 230819 h 1500326"/>
              <a:gd name="connsiteX8" fmla="*/ 816746 w 1029810"/>
              <a:gd name="connsiteY8" fmla="*/ 230819 h 1500326"/>
              <a:gd name="connsiteX9" fmla="*/ 790113 w 1029810"/>
              <a:gd name="connsiteY9" fmla="*/ 168676 h 1500326"/>
              <a:gd name="connsiteX10" fmla="*/ 781235 w 1029810"/>
              <a:gd name="connsiteY10" fmla="*/ 71021 h 1500326"/>
              <a:gd name="connsiteX11" fmla="*/ 727969 w 1029810"/>
              <a:gd name="connsiteY11" fmla="*/ 0 h 1500326"/>
              <a:gd name="connsiteX12" fmla="*/ 701336 w 1029810"/>
              <a:gd name="connsiteY12" fmla="*/ 44388 h 1500326"/>
              <a:gd name="connsiteX13" fmla="*/ 701336 w 1029810"/>
              <a:gd name="connsiteY13" fmla="*/ 133165 h 1500326"/>
              <a:gd name="connsiteX14" fmla="*/ 692459 w 1029810"/>
              <a:gd name="connsiteY14" fmla="*/ 195309 h 1500326"/>
              <a:gd name="connsiteX15" fmla="*/ 630315 w 1029810"/>
              <a:gd name="connsiteY15" fmla="*/ 213064 h 1500326"/>
              <a:gd name="connsiteX16" fmla="*/ 603682 w 1029810"/>
              <a:gd name="connsiteY16" fmla="*/ 186431 h 1500326"/>
              <a:gd name="connsiteX17" fmla="*/ 577049 w 1029810"/>
              <a:gd name="connsiteY17" fmla="*/ 115410 h 1500326"/>
              <a:gd name="connsiteX18" fmla="*/ 568171 w 1029810"/>
              <a:gd name="connsiteY18" fmla="*/ 44388 h 1500326"/>
              <a:gd name="connsiteX19" fmla="*/ 523783 w 1029810"/>
              <a:gd name="connsiteY19" fmla="*/ 8878 h 1500326"/>
              <a:gd name="connsiteX20" fmla="*/ 523783 w 1029810"/>
              <a:gd name="connsiteY20" fmla="*/ 8878 h 1500326"/>
              <a:gd name="connsiteX21" fmla="*/ 443884 w 1029810"/>
              <a:gd name="connsiteY21" fmla="*/ 124287 h 1500326"/>
              <a:gd name="connsiteX22" fmla="*/ 443884 w 1029810"/>
              <a:gd name="connsiteY22" fmla="*/ 124287 h 1500326"/>
              <a:gd name="connsiteX23" fmla="*/ 479395 w 1029810"/>
              <a:gd name="connsiteY23" fmla="*/ 195309 h 1500326"/>
              <a:gd name="connsiteX24" fmla="*/ 399496 w 1029810"/>
              <a:gd name="connsiteY24" fmla="*/ 195309 h 1500326"/>
              <a:gd name="connsiteX25" fmla="*/ 319596 w 1029810"/>
              <a:gd name="connsiteY25" fmla="*/ 195309 h 1500326"/>
              <a:gd name="connsiteX26" fmla="*/ 310719 w 1029810"/>
              <a:gd name="connsiteY26" fmla="*/ 124287 h 1500326"/>
              <a:gd name="connsiteX27" fmla="*/ 301841 w 1029810"/>
              <a:gd name="connsiteY27" fmla="*/ 71021 h 1500326"/>
              <a:gd name="connsiteX28" fmla="*/ 301841 w 1029810"/>
              <a:gd name="connsiteY28" fmla="*/ 17755 h 1500326"/>
              <a:gd name="connsiteX29" fmla="*/ 275208 w 1029810"/>
              <a:gd name="connsiteY29" fmla="*/ 0 h 1500326"/>
              <a:gd name="connsiteX30" fmla="*/ 239697 w 1029810"/>
              <a:gd name="connsiteY30" fmla="*/ 0 h 1500326"/>
              <a:gd name="connsiteX31" fmla="*/ 221942 w 1029810"/>
              <a:gd name="connsiteY31" fmla="*/ 88777 h 1500326"/>
              <a:gd name="connsiteX32" fmla="*/ 213064 w 1029810"/>
              <a:gd name="connsiteY32" fmla="*/ 150920 h 1500326"/>
              <a:gd name="connsiteX33" fmla="*/ 221942 w 1029810"/>
              <a:gd name="connsiteY33" fmla="*/ 195309 h 1500326"/>
              <a:gd name="connsiteX34" fmla="*/ 221942 w 1029810"/>
              <a:gd name="connsiteY34" fmla="*/ 195309 h 1500326"/>
              <a:gd name="connsiteX35" fmla="*/ 239697 w 1029810"/>
              <a:gd name="connsiteY35" fmla="*/ 221942 h 1500326"/>
              <a:gd name="connsiteX36" fmla="*/ 115410 w 1029810"/>
              <a:gd name="connsiteY36" fmla="*/ 221942 h 1500326"/>
              <a:gd name="connsiteX0" fmla="*/ 26633 w 1029810"/>
              <a:gd name="connsiteY0" fmla="*/ 248575 h 1500326"/>
              <a:gd name="connsiteX1" fmla="*/ 0 w 1029810"/>
              <a:gd name="connsiteY1" fmla="*/ 1482571 h 1500326"/>
              <a:gd name="connsiteX2" fmla="*/ 1020932 w 1029810"/>
              <a:gd name="connsiteY2" fmla="*/ 1500326 h 1500326"/>
              <a:gd name="connsiteX3" fmla="*/ 1029810 w 1029810"/>
              <a:gd name="connsiteY3" fmla="*/ 248575 h 1500326"/>
              <a:gd name="connsiteX4" fmla="*/ 994299 w 1029810"/>
              <a:gd name="connsiteY4" fmla="*/ 35511 h 1500326"/>
              <a:gd name="connsiteX5" fmla="*/ 923278 w 1029810"/>
              <a:gd name="connsiteY5" fmla="*/ 35511 h 1500326"/>
              <a:gd name="connsiteX6" fmla="*/ 932156 w 1029810"/>
              <a:gd name="connsiteY6" fmla="*/ 186431 h 1500326"/>
              <a:gd name="connsiteX7" fmla="*/ 914400 w 1029810"/>
              <a:gd name="connsiteY7" fmla="*/ 230819 h 1500326"/>
              <a:gd name="connsiteX8" fmla="*/ 816746 w 1029810"/>
              <a:gd name="connsiteY8" fmla="*/ 230819 h 1500326"/>
              <a:gd name="connsiteX9" fmla="*/ 790113 w 1029810"/>
              <a:gd name="connsiteY9" fmla="*/ 168676 h 1500326"/>
              <a:gd name="connsiteX10" fmla="*/ 781235 w 1029810"/>
              <a:gd name="connsiteY10" fmla="*/ 71021 h 1500326"/>
              <a:gd name="connsiteX11" fmla="*/ 727969 w 1029810"/>
              <a:gd name="connsiteY11" fmla="*/ 0 h 1500326"/>
              <a:gd name="connsiteX12" fmla="*/ 701336 w 1029810"/>
              <a:gd name="connsiteY12" fmla="*/ 44388 h 1500326"/>
              <a:gd name="connsiteX13" fmla="*/ 701336 w 1029810"/>
              <a:gd name="connsiteY13" fmla="*/ 133165 h 1500326"/>
              <a:gd name="connsiteX14" fmla="*/ 692459 w 1029810"/>
              <a:gd name="connsiteY14" fmla="*/ 195309 h 1500326"/>
              <a:gd name="connsiteX15" fmla="*/ 630315 w 1029810"/>
              <a:gd name="connsiteY15" fmla="*/ 213064 h 1500326"/>
              <a:gd name="connsiteX16" fmla="*/ 603682 w 1029810"/>
              <a:gd name="connsiteY16" fmla="*/ 186431 h 1500326"/>
              <a:gd name="connsiteX17" fmla="*/ 577049 w 1029810"/>
              <a:gd name="connsiteY17" fmla="*/ 115410 h 1500326"/>
              <a:gd name="connsiteX18" fmla="*/ 568171 w 1029810"/>
              <a:gd name="connsiteY18" fmla="*/ 44388 h 1500326"/>
              <a:gd name="connsiteX19" fmla="*/ 523783 w 1029810"/>
              <a:gd name="connsiteY19" fmla="*/ 8878 h 1500326"/>
              <a:gd name="connsiteX20" fmla="*/ 523783 w 1029810"/>
              <a:gd name="connsiteY20" fmla="*/ 8878 h 1500326"/>
              <a:gd name="connsiteX21" fmla="*/ 443884 w 1029810"/>
              <a:gd name="connsiteY21" fmla="*/ 124287 h 1500326"/>
              <a:gd name="connsiteX22" fmla="*/ 443884 w 1029810"/>
              <a:gd name="connsiteY22" fmla="*/ 124287 h 1500326"/>
              <a:gd name="connsiteX23" fmla="*/ 479395 w 1029810"/>
              <a:gd name="connsiteY23" fmla="*/ 195309 h 1500326"/>
              <a:gd name="connsiteX24" fmla="*/ 399496 w 1029810"/>
              <a:gd name="connsiteY24" fmla="*/ 195309 h 1500326"/>
              <a:gd name="connsiteX25" fmla="*/ 319596 w 1029810"/>
              <a:gd name="connsiteY25" fmla="*/ 195309 h 1500326"/>
              <a:gd name="connsiteX26" fmla="*/ 310719 w 1029810"/>
              <a:gd name="connsiteY26" fmla="*/ 124287 h 1500326"/>
              <a:gd name="connsiteX27" fmla="*/ 301841 w 1029810"/>
              <a:gd name="connsiteY27" fmla="*/ 71021 h 1500326"/>
              <a:gd name="connsiteX28" fmla="*/ 301841 w 1029810"/>
              <a:gd name="connsiteY28" fmla="*/ 17755 h 1500326"/>
              <a:gd name="connsiteX29" fmla="*/ 275208 w 1029810"/>
              <a:gd name="connsiteY29" fmla="*/ 0 h 1500326"/>
              <a:gd name="connsiteX30" fmla="*/ 239697 w 1029810"/>
              <a:gd name="connsiteY30" fmla="*/ 0 h 1500326"/>
              <a:gd name="connsiteX31" fmla="*/ 221942 w 1029810"/>
              <a:gd name="connsiteY31" fmla="*/ 88777 h 1500326"/>
              <a:gd name="connsiteX32" fmla="*/ 213064 w 1029810"/>
              <a:gd name="connsiteY32" fmla="*/ 150920 h 1500326"/>
              <a:gd name="connsiteX33" fmla="*/ 221942 w 1029810"/>
              <a:gd name="connsiteY33" fmla="*/ 195309 h 1500326"/>
              <a:gd name="connsiteX34" fmla="*/ 221942 w 1029810"/>
              <a:gd name="connsiteY34" fmla="*/ 195309 h 1500326"/>
              <a:gd name="connsiteX35" fmla="*/ 239697 w 1029810"/>
              <a:gd name="connsiteY35" fmla="*/ 221942 h 1500326"/>
              <a:gd name="connsiteX36" fmla="*/ 124288 w 1029810"/>
              <a:gd name="connsiteY36" fmla="*/ 195309 h 1500326"/>
              <a:gd name="connsiteX0" fmla="*/ 35510 w 1029810"/>
              <a:gd name="connsiteY0" fmla="*/ 44389 h 1500326"/>
              <a:gd name="connsiteX1" fmla="*/ 0 w 1029810"/>
              <a:gd name="connsiteY1" fmla="*/ 1482571 h 1500326"/>
              <a:gd name="connsiteX2" fmla="*/ 1020932 w 1029810"/>
              <a:gd name="connsiteY2" fmla="*/ 1500326 h 1500326"/>
              <a:gd name="connsiteX3" fmla="*/ 1029810 w 1029810"/>
              <a:gd name="connsiteY3" fmla="*/ 248575 h 1500326"/>
              <a:gd name="connsiteX4" fmla="*/ 994299 w 1029810"/>
              <a:gd name="connsiteY4" fmla="*/ 35511 h 1500326"/>
              <a:gd name="connsiteX5" fmla="*/ 923278 w 1029810"/>
              <a:gd name="connsiteY5" fmla="*/ 35511 h 1500326"/>
              <a:gd name="connsiteX6" fmla="*/ 932156 w 1029810"/>
              <a:gd name="connsiteY6" fmla="*/ 186431 h 1500326"/>
              <a:gd name="connsiteX7" fmla="*/ 914400 w 1029810"/>
              <a:gd name="connsiteY7" fmla="*/ 230819 h 1500326"/>
              <a:gd name="connsiteX8" fmla="*/ 816746 w 1029810"/>
              <a:gd name="connsiteY8" fmla="*/ 230819 h 1500326"/>
              <a:gd name="connsiteX9" fmla="*/ 790113 w 1029810"/>
              <a:gd name="connsiteY9" fmla="*/ 168676 h 1500326"/>
              <a:gd name="connsiteX10" fmla="*/ 781235 w 1029810"/>
              <a:gd name="connsiteY10" fmla="*/ 71021 h 1500326"/>
              <a:gd name="connsiteX11" fmla="*/ 727969 w 1029810"/>
              <a:gd name="connsiteY11" fmla="*/ 0 h 1500326"/>
              <a:gd name="connsiteX12" fmla="*/ 701336 w 1029810"/>
              <a:gd name="connsiteY12" fmla="*/ 44388 h 1500326"/>
              <a:gd name="connsiteX13" fmla="*/ 701336 w 1029810"/>
              <a:gd name="connsiteY13" fmla="*/ 133165 h 1500326"/>
              <a:gd name="connsiteX14" fmla="*/ 692459 w 1029810"/>
              <a:gd name="connsiteY14" fmla="*/ 195309 h 1500326"/>
              <a:gd name="connsiteX15" fmla="*/ 630315 w 1029810"/>
              <a:gd name="connsiteY15" fmla="*/ 213064 h 1500326"/>
              <a:gd name="connsiteX16" fmla="*/ 603682 w 1029810"/>
              <a:gd name="connsiteY16" fmla="*/ 186431 h 1500326"/>
              <a:gd name="connsiteX17" fmla="*/ 577049 w 1029810"/>
              <a:gd name="connsiteY17" fmla="*/ 115410 h 1500326"/>
              <a:gd name="connsiteX18" fmla="*/ 568171 w 1029810"/>
              <a:gd name="connsiteY18" fmla="*/ 44388 h 1500326"/>
              <a:gd name="connsiteX19" fmla="*/ 523783 w 1029810"/>
              <a:gd name="connsiteY19" fmla="*/ 8878 h 1500326"/>
              <a:gd name="connsiteX20" fmla="*/ 523783 w 1029810"/>
              <a:gd name="connsiteY20" fmla="*/ 8878 h 1500326"/>
              <a:gd name="connsiteX21" fmla="*/ 443884 w 1029810"/>
              <a:gd name="connsiteY21" fmla="*/ 124287 h 1500326"/>
              <a:gd name="connsiteX22" fmla="*/ 443884 w 1029810"/>
              <a:gd name="connsiteY22" fmla="*/ 124287 h 1500326"/>
              <a:gd name="connsiteX23" fmla="*/ 479395 w 1029810"/>
              <a:gd name="connsiteY23" fmla="*/ 195309 h 1500326"/>
              <a:gd name="connsiteX24" fmla="*/ 399496 w 1029810"/>
              <a:gd name="connsiteY24" fmla="*/ 195309 h 1500326"/>
              <a:gd name="connsiteX25" fmla="*/ 319596 w 1029810"/>
              <a:gd name="connsiteY25" fmla="*/ 195309 h 1500326"/>
              <a:gd name="connsiteX26" fmla="*/ 310719 w 1029810"/>
              <a:gd name="connsiteY26" fmla="*/ 124287 h 1500326"/>
              <a:gd name="connsiteX27" fmla="*/ 301841 w 1029810"/>
              <a:gd name="connsiteY27" fmla="*/ 71021 h 1500326"/>
              <a:gd name="connsiteX28" fmla="*/ 301841 w 1029810"/>
              <a:gd name="connsiteY28" fmla="*/ 17755 h 1500326"/>
              <a:gd name="connsiteX29" fmla="*/ 275208 w 1029810"/>
              <a:gd name="connsiteY29" fmla="*/ 0 h 1500326"/>
              <a:gd name="connsiteX30" fmla="*/ 239697 w 1029810"/>
              <a:gd name="connsiteY30" fmla="*/ 0 h 1500326"/>
              <a:gd name="connsiteX31" fmla="*/ 221942 w 1029810"/>
              <a:gd name="connsiteY31" fmla="*/ 88777 h 1500326"/>
              <a:gd name="connsiteX32" fmla="*/ 213064 w 1029810"/>
              <a:gd name="connsiteY32" fmla="*/ 150920 h 1500326"/>
              <a:gd name="connsiteX33" fmla="*/ 221942 w 1029810"/>
              <a:gd name="connsiteY33" fmla="*/ 195309 h 1500326"/>
              <a:gd name="connsiteX34" fmla="*/ 221942 w 1029810"/>
              <a:gd name="connsiteY34" fmla="*/ 195309 h 1500326"/>
              <a:gd name="connsiteX35" fmla="*/ 239697 w 1029810"/>
              <a:gd name="connsiteY35" fmla="*/ 221942 h 1500326"/>
              <a:gd name="connsiteX36" fmla="*/ 124288 w 1029810"/>
              <a:gd name="connsiteY36" fmla="*/ 195309 h 1500326"/>
              <a:gd name="connsiteX0" fmla="*/ 35510 w 1029810"/>
              <a:gd name="connsiteY0" fmla="*/ 44389 h 1500326"/>
              <a:gd name="connsiteX1" fmla="*/ 0 w 1029810"/>
              <a:gd name="connsiteY1" fmla="*/ 1482571 h 1500326"/>
              <a:gd name="connsiteX2" fmla="*/ 1020932 w 1029810"/>
              <a:gd name="connsiteY2" fmla="*/ 1500326 h 1500326"/>
              <a:gd name="connsiteX3" fmla="*/ 1029810 w 1029810"/>
              <a:gd name="connsiteY3" fmla="*/ 248575 h 1500326"/>
              <a:gd name="connsiteX4" fmla="*/ 994299 w 1029810"/>
              <a:gd name="connsiteY4" fmla="*/ 35511 h 1500326"/>
              <a:gd name="connsiteX5" fmla="*/ 923278 w 1029810"/>
              <a:gd name="connsiteY5" fmla="*/ 35511 h 1500326"/>
              <a:gd name="connsiteX6" fmla="*/ 932156 w 1029810"/>
              <a:gd name="connsiteY6" fmla="*/ 186431 h 1500326"/>
              <a:gd name="connsiteX7" fmla="*/ 914400 w 1029810"/>
              <a:gd name="connsiteY7" fmla="*/ 230819 h 1500326"/>
              <a:gd name="connsiteX8" fmla="*/ 816746 w 1029810"/>
              <a:gd name="connsiteY8" fmla="*/ 230819 h 1500326"/>
              <a:gd name="connsiteX9" fmla="*/ 790113 w 1029810"/>
              <a:gd name="connsiteY9" fmla="*/ 168676 h 1500326"/>
              <a:gd name="connsiteX10" fmla="*/ 781235 w 1029810"/>
              <a:gd name="connsiteY10" fmla="*/ 71021 h 1500326"/>
              <a:gd name="connsiteX11" fmla="*/ 727969 w 1029810"/>
              <a:gd name="connsiteY11" fmla="*/ 0 h 1500326"/>
              <a:gd name="connsiteX12" fmla="*/ 701336 w 1029810"/>
              <a:gd name="connsiteY12" fmla="*/ 44388 h 1500326"/>
              <a:gd name="connsiteX13" fmla="*/ 701336 w 1029810"/>
              <a:gd name="connsiteY13" fmla="*/ 133165 h 1500326"/>
              <a:gd name="connsiteX14" fmla="*/ 692459 w 1029810"/>
              <a:gd name="connsiteY14" fmla="*/ 195309 h 1500326"/>
              <a:gd name="connsiteX15" fmla="*/ 630315 w 1029810"/>
              <a:gd name="connsiteY15" fmla="*/ 213064 h 1500326"/>
              <a:gd name="connsiteX16" fmla="*/ 603682 w 1029810"/>
              <a:gd name="connsiteY16" fmla="*/ 186431 h 1500326"/>
              <a:gd name="connsiteX17" fmla="*/ 577049 w 1029810"/>
              <a:gd name="connsiteY17" fmla="*/ 115410 h 1500326"/>
              <a:gd name="connsiteX18" fmla="*/ 568171 w 1029810"/>
              <a:gd name="connsiteY18" fmla="*/ 44388 h 1500326"/>
              <a:gd name="connsiteX19" fmla="*/ 523783 w 1029810"/>
              <a:gd name="connsiteY19" fmla="*/ 8878 h 1500326"/>
              <a:gd name="connsiteX20" fmla="*/ 523783 w 1029810"/>
              <a:gd name="connsiteY20" fmla="*/ 8878 h 1500326"/>
              <a:gd name="connsiteX21" fmla="*/ 443884 w 1029810"/>
              <a:gd name="connsiteY21" fmla="*/ 124287 h 1500326"/>
              <a:gd name="connsiteX22" fmla="*/ 443884 w 1029810"/>
              <a:gd name="connsiteY22" fmla="*/ 124287 h 1500326"/>
              <a:gd name="connsiteX23" fmla="*/ 479395 w 1029810"/>
              <a:gd name="connsiteY23" fmla="*/ 195309 h 1500326"/>
              <a:gd name="connsiteX24" fmla="*/ 399496 w 1029810"/>
              <a:gd name="connsiteY24" fmla="*/ 195309 h 1500326"/>
              <a:gd name="connsiteX25" fmla="*/ 319596 w 1029810"/>
              <a:gd name="connsiteY25" fmla="*/ 195309 h 1500326"/>
              <a:gd name="connsiteX26" fmla="*/ 310719 w 1029810"/>
              <a:gd name="connsiteY26" fmla="*/ 124287 h 1500326"/>
              <a:gd name="connsiteX27" fmla="*/ 301841 w 1029810"/>
              <a:gd name="connsiteY27" fmla="*/ 71021 h 1500326"/>
              <a:gd name="connsiteX28" fmla="*/ 301841 w 1029810"/>
              <a:gd name="connsiteY28" fmla="*/ 17755 h 1500326"/>
              <a:gd name="connsiteX29" fmla="*/ 275208 w 1029810"/>
              <a:gd name="connsiteY29" fmla="*/ 0 h 1500326"/>
              <a:gd name="connsiteX30" fmla="*/ 239697 w 1029810"/>
              <a:gd name="connsiteY30" fmla="*/ 0 h 1500326"/>
              <a:gd name="connsiteX31" fmla="*/ 221942 w 1029810"/>
              <a:gd name="connsiteY31" fmla="*/ 88777 h 1500326"/>
              <a:gd name="connsiteX32" fmla="*/ 213064 w 1029810"/>
              <a:gd name="connsiteY32" fmla="*/ 150920 h 1500326"/>
              <a:gd name="connsiteX33" fmla="*/ 221942 w 1029810"/>
              <a:gd name="connsiteY33" fmla="*/ 195309 h 1500326"/>
              <a:gd name="connsiteX34" fmla="*/ 221942 w 1029810"/>
              <a:gd name="connsiteY34" fmla="*/ 195309 h 1500326"/>
              <a:gd name="connsiteX35" fmla="*/ 239697 w 1029810"/>
              <a:gd name="connsiteY35" fmla="*/ 221942 h 1500326"/>
              <a:gd name="connsiteX36" fmla="*/ 79899 w 1029810"/>
              <a:gd name="connsiteY36" fmla="*/ 17756 h 1500326"/>
              <a:gd name="connsiteX0" fmla="*/ 35510 w 1029810"/>
              <a:gd name="connsiteY0" fmla="*/ 44389 h 1500326"/>
              <a:gd name="connsiteX1" fmla="*/ 0 w 1029810"/>
              <a:gd name="connsiteY1" fmla="*/ 1482571 h 1500326"/>
              <a:gd name="connsiteX2" fmla="*/ 1020932 w 1029810"/>
              <a:gd name="connsiteY2" fmla="*/ 1500326 h 1500326"/>
              <a:gd name="connsiteX3" fmla="*/ 1029810 w 1029810"/>
              <a:gd name="connsiteY3" fmla="*/ 248575 h 1500326"/>
              <a:gd name="connsiteX4" fmla="*/ 994299 w 1029810"/>
              <a:gd name="connsiteY4" fmla="*/ 35511 h 1500326"/>
              <a:gd name="connsiteX5" fmla="*/ 923278 w 1029810"/>
              <a:gd name="connsiteY5" fmla="*/ 35511 h 1500326"/>
              <a:gd name="connsiteX6" fmla="*/ 932156 w 1029810"/>
              <a:gd name="connsiteY6" fmla="*/ 186431 h 1500326"/>
              <a:gd name="connsiteX7" fmla="*/ 914400 w 1029810"/>
              <a:gd name="connsiteY7" fmla="*/ 230819 h 1500326"/>
              <a:gd name="connsiteX8" fmla="*/ 816746 w 1029810"/>
              <a:gd name="connsiteY8" fmla="*/ 230819 h 1500326"/>
              <a:gd name="connsiteX9" fmla="*/ 790113 w 1029810"/>
              <a:gd name="connsiteY9" fmla="*/ 168676 h 1500326"/>
              <a:gd name="connsiteX10" fmla="*/ 781235 w 1029810"/>
              <a:gd name="connsiteY10" fmla="*/ 71021 h 1500326"/>
              <a:gd name="connsiteX11" fmla="*/ 727969 w 1029810"/>
              <a:gd name="connsiteY11" fmla="*/ 0 h 1500326"/>
              <a:gd name="connsiteX12" fmla="*/ 701336 w 1029810"/>
              <a:gd name="connsiteY12" fmla="*/ 44388 h 1500326"/>
              <a:gd name="connsiteX13" fmla="*/ 701336 w 1029810"/>
              <a:gd name="connsiteY13" fmla="*/ 133165 h 1500326"/>
              <a:gd name="connsiteX14" fmla="*/ 692459 w 1029810"/>
              <a:gd name="connsiteY14" fmla="*/ 195309 h 1500326"/>
              <a:gd name="connsiteX15" fmla="*/ 630315 w 1029810"/>
              <a:gd name="connsiteY15" fmla="*/ 213064 h 1500326"/>
              <a:gd name="connsiteX16" fmla="*/ 603682 w 1029810"/>
              <a:gd name="connsiteY16" fmla="*/ 186431 h 1500326"/>
              <a:gd name="connsiteX17" fmla="*/ 577049 w 1029810"/>
              <a:gd name="connsiteY17" fmla="*/ 115410 h 1500326"/>
              <a:gd name="connsiteX18" fmla="*/ 568171 w 1029810"/>
              <a:gd name="connsiteY18" fmla="*/ 44388 h 1500326"/>
              <a:gd name="connsiteX19" fmla="*/ 523783 w 1029810"/>
              <a:gd name="connsiteY19" fmla="*/ 8878 h 1500326"/>
              <a:gd name="connsiteX20" fmla="*/ 523783 w 1029810"/>
              <a:gd name="connsiteY20" fmla="*/ 8878 h 1500326"/>
              <a:gd name="connsiteX21" fmla="*/ 443884 w 1029810"/>
              <a:gd name="connsiteY21" fmla="*/ 124287 h 1500326"/>
              <a:gd name="connsiteX22" fmla="*/ 443884 w 1029810"/>
              <a:gd name="connsiteY22" fmla="*/ 124287 h 1500326"/>
              <a:gd name="connsiteX23" fmla="*/ 479395 w 1029810"/>
              <a:gd name="connsiteY23" fmla="*/ 195309 h 1500326"/>
              <a:gd name="connsiteX24" fmla="*/ 399496 w 1029810"/>
              <a:gd name="connsiteY24" fmla="*/ 195309 h 1500326"/>
              <a:gd name="connsiteX25" fmla="*/ 319596 w 1029810"/>
              <a:gd name="connsiteY25" fmla="*/ 195309 h 1500326"/>
              <a:gd name="connsiteX26" fmla="*/ 310719 w 1029810"/>
              <a:gd name="connsiteY26" fmla="*/ 124287 h 1500326"/>
              <a:gd name="connsiteX27" fmla="*/ 301841 w 1029810"/>
              <a:gd name="connsiteY27" fmla="*/ 71021 h 1500326"/>
              <a:gd name="connsiteX28" fmla="*/ 301841 w 1029810"/>
              <a:gd name="connsiteY28" fmla="*/ 17755 h 1500326"/>
              <a:gd name="connsiteX29" fmla="*/ 275208 w 1029810"/>
              <a:gd name="connsiteY29" fmla="*/ 0 h 1500326"/>
              <a:gd name="connsiteX30" fmla="*/ 239697 w 1029810"/>
              <a:gd name="connsiteY30" fmla="*/ 0 h 1500326"/>
              <a:gd name="connsiteX31" fmla="*/ 221942 w 1029810"/>
              <a:gd name="connsiteY31" fmla="*/ 88777 h 1500326"/>
              <a:gd name="connsiteX32" fmla="*/ 213064 w 1029810"/>
              <a:gd name="connsiteY32" fmla="*/ 150920 h 1500326"/>
              <a:gd name="connsiteX33" fmla="*/ 221942 w 1029810"/>
              <a:gd name="connsiteY33" fmla="*/ 195309 h 1500326"/>
              <a:gd name="connsiteX34" fmla="*/ 221942 w 1029810"/>
              <a:gd name="connsiteY34" fmla="*/ 195309 h 1500326"/>
              <a:gd name="connsiteX35" fmla="*/ 133165 w 1029810"/>
              <a:gd name="connsiteY35" fmla="*/ 221942 h 1500326"/>
              <a:gd name="connsiteX36" fmla="*/ 79899 w 1029810"/>
              <a:gd name="connsiteY36" fmla="*/ 17756 h 1500326"/>
              <a:gd name="connsiteX0" fmla="*/ 35510 w 1029810"/>
              <a:gd name="connsiteY0" fmla="*/ 44389 h 1500326"/>
              <a:gd name="connsiteX1" fmla="*/ 0 w 1029810"/>
              <a:gd name="connsiteY1" fmla="*/ 1482571 h 1500326"/>
              <a:gd name="connsiteX2" fmla="*/ 1020932 w 1029810"/>
              <a:gd name="connsiteY2" fmla="*/ 1500326 h 1500326"/>
              <a:gd name="connsiteX3" fmla="*/ 1029810 w 1029810"/>
              <a:gd name="connsiteY3" fmla="*/ 248575 h 1500326"/>
              <a:gd name="connsiteX4" fmla="*/ 994299 w 1029810"/>
              <a:gd name="connsiteY4" fmla="*/ 35511 h 1500326"/>
              <a:gd name="connsiteX5" fmla="*/ 923278 w 1029810"/>
              <a:gd name="connsiteY5" fmla="*/ 35511 h 1500326"/>
              <a:gd name="connsiteX6" fmla="*/ 932156 w 1029810"/>
              <a:gd name="connsiteY6" fmla="*/ 186431 h 1500326"/>
              <a:gd name="connsiteX7" fmla="*/ 914400 w 1029810"/>
              <a:gd name="connsiteY7" fmla="*/ 230819 h 1500326"/>
              <a:gd name="connsiteX8" fmla="*/ 816746 w 1029810"/>
              <a:gd name="connsiteY8" fmla="*/ 230819 h 1500326"/>
              <a:gd name="connsiteX9" fmla="*/ 790113 w 1029810"/>
              <a:gd name="connsiteY9" fmla="*/ 168676 h 1500326"/>
              <a:gd name="connsiteX10" fmla="*/ 781235 w 1029810"/>
              <a:gd name="connsiteY10" fmla="*/ 71021 h 1500326"/>
              <a:gd name="connsiteX11" fmla="*/ 727969 w 1029810"/>
              <a:gd name="connsiteY11" fmla="*/ 0 h 1500326"/>
              <a:gd name="connsiteX12" fmla="*/ 701336 w 1029810"/>
              <a:gd name="connsiteY12" fmla="*/ 44388 h 1500326"/>
              <a:gd name="connsiteX13" fmla="*/ 701336 w 1029810"/>
              <a:gd name="connsiteY13" fmla="*/ 133165 h 1500326"/>
              <a:gd name="connsiteX14" fmla="*/ 692459 w 1029810"/>
              <a:gd name="connsiteY14" fmla="*/ 195309 h 1500326"/>
              <a:gd name="connsiteX15" fmla="*/ 630315 w 1029810"/>
              <a:gd name="connsiteY15" fmla="*/ 213064 h 1500326"/>
              <a:gd name="connsiteX16" fmla="*/ 603682 w 1029810"/>
              <a:gd name="connsiteY16" fmla="*/ 186431 h 1500326"/>
              <a:gd name="connsiteX17" fmla="*/ 577049 w 1029810"/>
              <a:gd name="connsiteY17" fmla="*/ 115410 h 1500326"/>
              <a:gd name="connsiteX18" fmla="*/ 568171 w 1029810"/>
              <a:gd name="connsiteY18" fmla="*/ 44388 h 1500326"/>
              <a:gd name="connsiteX19" fmla="*/ 523783 w 1029810"/>
              <a:gd name="connsiteY19" fmla="*/ 8878 h 1500326"/>
              <a:gd name="connsiteX20" fmla="*/ 523783 w 1029810"/>
              <a:gd name="connsiteY20" fmla="*/ 8878 h 1500326"/>
              <a:gd name="connsiteX21" fmla="*/ 443884 w 1029810"/>
              <a:gd name="connsiteY21" fmla="*/ 124287 h 1500326"/>
              <a:gd name="connsiteX22" fmla="*/ 443884 w 1029810"/>
              <a:gd name="connsiteY22" fmla="*/ 124287 h 1500326"/>
              <a:gd name="connsiteX23" fmla="*/ 479395 w 1029810"/>
              <a:gd name="connsiteY23" fmla="*/ 195309 h 1500326"/>
              <a:gd name="connsiteX24" fmla="*/ 399496 w 1029810"/>
              <a:gd name="connsiteY24" fmla="*/ 195309 h 1500326"/>
              <a:gd name="connsiteX25" fmla="*/ 319596 w 1029810"/>
              <a:gd name="connsiteY25" fmla="*/ 195309 h 1500326"/>
              <a:gd name="connsiteX26" fmla="*/ 310719 w 1029810"/>
              <a:gd name="connsiteY26" fmla="*/ 124287 h 1500326"/>
              <a:gd name="connsiteX27" fmla="*/ 301841 w 1029810"/>
              <a:gd name="connsiteY27" fmla="*/ 71021 h 1500326"/>
              <a:gd name="connsiteX28" fmla="*/ 301841 w 1029810"/>
              <a:gd name="connsiteY28" fmla="*/ 17755 h 1500326"/>
              <a:gd name="connsiteX29" fmla="*/ 275208 w 1029810"/>
              <a:gd name="connsiteY29" fmla="*/ 0 h 1500326"/>
              <a:gd name="connsiteX30" fmla="*/ 239697 w 1029810"/>
              <a:gd name="connsiteY30" fmla="*/ 0 h 1500326"/>
              <a:gd name="connsiteX31" fmla="*/ 221942 w 1029810"/>
              <a:gd name="connsiteY31" fmla="*/ 88777 h 1500326"/>
              <a:gd name="connsiteX32" fmla="*/ 213064 w 1029810"/>
              <a:gd name="connsiteY32" fmla="*/ 150920 h 1500326"/>
              <a:gd name="connsiteX33" fmla="*/ 221942 w 1029810"/>
              <a:gd name="connsiteY33" fmla="*/ 195309 h 1500326"/>
              <a:gd name="connsiteX34" fmla="*/ 221942 w 1029810"/>
              <a:gd name="connsiteY34" fmla="*/ 195309 h 1500326"/>
              <a:gd name="connsiteX35" fmla="*/ 133165 w 1029810"/>
              <a:gd name="connsiteY35" fmla="*/ 221942 h 1500326"/>
              <a:gd name="connsiteX36" fmla="*/ 79899 w 1029810"/>
              <a:gd name="connsiteY36" fmla="*/ 17756 h 1500326"/>
              <a:gd name="connsiteX37" fmla="*/ 97655 w 1029810"/>
              <a:gd name="connsiteY37" fmla="*/ 17755 h 1500326"/>
              <a:gd name="connsiteX0" fmla="*/ 35510 w 1029810"/>
              <a:gd name="connsiteY0" fmla="*/ 44389 h 1500326"/>
              <a:gd name="connsiteX1" fmla="*/ 0 w 1029810"/>
              <a:gd name="connsiteY1" fmla="*/ 1482571 h 1500326"/>
              <a:gd name="connsiteX2" fmla="*/ 1020932 w 1029810"/>
              <a:gd name="connsiteY2" fmla="*/ 1500326 h 1500326"/>
              <a:gd name="connsiteX3" fmla="*/ 1029810 w 1029810"/>
              <a:gd name="connsiteY3" fmla="*/ 248575 h 1500326"/>
              <a:gd name="connsiteX4" fmla="*/ 994299 w 1029810"/>
              <a:gd name="connsiteY4" fmla="*/ 35511 h 1500326"/>
              <a:gd name="connsiteX5" fmla="*/ 923278 w 1029810"/>
              <a:gd name="connsiteY5" fmla="*/ 35511 h 1500326"/>
              <a:gd name="connsiteX6" fmla="*/ 932156 w 1029810"/>
              <a:gd name="connsiteY6" fmla="*/ 186431 h 1500326"/>
              <a:gd name="connsiteX7" fmla="*/ 914400 w 1029810"/>
              <a:gd name="connsiteY7" fmla="*/ 230819 h 1500326"/>
              <a:gd name="connsiteX8" fmla="*/ 816746 w 1029810"/>
              <a:gd name="connsiteY8" fmla="*/ 230819 h 1500326"/>
              <a:gd name="connsiteX9" fmla="*/ 790113 w 1029810"/>
              <a:gd name="connsiteY9" fmla="*/ 168676 h 1500326"/>
              <a:gd name="connsiteX10" fmla="*/ 781235 w 1029810"/>
              <a:gd name="connsiteY10" fmla="*/ 71021 h 1500326"/>
              <a:gd name="connsiteX11" fmla="*/ 727969 w 1029810"/>
              <a:gd name="connsiteY11" fmla="*/ 0 h 1500326"/>
              <a:gd name="connsiteX12" fmla="*/ 701336 w 1029810"/>
              <a:gd name="connsiteY12" fmla="*/ 44388 h 1500326"/>
              <a:gd name="connsiteX13" fmla="*/ 701336 w 1029810"/>
              <a:gd name="connsiteY13" fmla="*/ 133165 h 1500326"/>
              <a:gd name="connsiteX14" fmla="*/ 692459 w 1029810"/>
              <a:gd name="connsiteY14" fmla="*/ 195309 h 1500326"/>
              <a:gd name="connsiteX15" fmla="*/ 630315 w 1029810"/>
              <a:gd name="connsiteY15" fmla="*/ 213064 h 1500326"/>
              <a:gd name="connsiteX16" fmla="*/ 603682 w 1029810"/>
              <a:gd name="connsiteY16" fmla="*/ 186431 h 1500326"/>
              <a:gd name="connsiteX17" fmla="*/ 577049 w 1029810"/>
              <a:gd name="connsiteY17" fmla="*/ 115410 h 1500326"/>
              <a:gd name="connsiteX18" fmla="*/ 568171 w 1029810"/>
              <a:gd name="connsiteY18" fmla="*/ 44388 h 1500326"/>
              <a:gd name="connsiteX19" fmla="*/ 523783 w 1029810"/>
              <a:gd name="connsiteY19" fmla="*/ 8878 h 1500326"/>
              <a:gd name="connsiteX20" fmla="*/ 523783 w 1029810"/>
              <a:gd name="connsiteY20" fmla="*/ 8878 h 1500326"/>
              <a:gd name="connsiteX21" fmla="*/ 443884 w 1029810"/>
              <a:gd name="connsiteY21" fmla="*/ 124287 h 1500326"/>
              <a:gd name="connsiteX22" fmla="*/ 443884 w 1029810"/>
              <a:gd name="connsiteY22" fmla="*/ 124287 h 1500326"/>
              <a:gd name="connsiteX23" fmla="*/ 479395 w 1029810"/>
              <a:gd name="connsiteY23" fmla="*/ 195309 h 1500326"/>
              <a:gd name="connsiteX24" fmla="*/ 399496 w 1029810"/>
              <a:gd name="connsiteY24" fmla="*/ 195309 h 1500326"/>
              <a:gd name="connsiteX25" fmla="*/ 319596 w 1029810"/>
              <a:gd name="connsiteY25" fmla="*/ 195309 h 1500326"/>
              <a:gd name="connsiteX26" fmla="*/ 310719 w 1029810"/>
              <a:gd name="connsiteY26" fmla="*/ 124287 h 1500326"/>
              <a:gd name="connsiteX27" fmla="*/ 301841 w 1029810"/>
              <a:gd name="connsiteY27" fmla="*/ 71021 h 1500326"/>
              <a:gd name="connsiteX28" fmla="*/ 301841 w 1029810"/>
              <a:gd name="connsiteY28" fmla="*/ 17755 h 1500326"/>
              <a:gd name="connsiteX29" fmla="*/ 275208 w 1029810"/>
              <a:gd name="connsiteY29" fmla="*/ 0 h 1500326"/>
              <a:gd name="connsiteX30" fmla="*/ 239697 w 1029810"/>
              <a:gd name="connsiteY30" fmla="*/ 0 h 1500326"/>
              <a:gd name="connsiteX31" fmla="*/ 221942 w 1029810"/>
              <a:gd name="connsiteY31" fmla="*/ 88777 h 1500326"/>
              <a:gd name="connsiteX32" fmla="*/ 213064 w 1029810"/>
              <a:gd name="connsiteY32" fmla="*/ 150920 h 1500326"/>
              <a:gd name="connsiteX33" fmla="*/ 221942 w 1029810"/>
              <a:gd name="connsiteY33" fmla="*/ 195309 h 1500326"/>
              <a:gd name="connsiteX34" fmla="*/ 221942 w 1029810"/>
              <a:gd name="connsiteY34" fmla="*/ 195309 h 1500326"/>
              <a:gd name="connsiteX35" fmla="*/ 133165 w 1029810"/>
              <a:gd name="connsiteY35" fmla="*/ 221942 h 1500326"/>
              <a:gd name="connsiteX36" fmla="*/ 79899 w 1029810"/>
              <a:gd name="connsiteY36" fmla="*/ 17756 h 1500326"/>
              <a:gd name="connsiteX37" fmla="*/ 26633 w 1029810"/>
              <a:gd name="connsiteY37" fmla="*/ 53265 h 1500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29810" h="1500326">
                <a:moveTo>
                  <a:pt x="35510" y="44389"/>
                </a:moveTo>
                <a:lnTo>
                  <a:pt x="0" y="1482571"/>
                </a:lnTo>
                <a:lnTo>
                  <a:pt x="1020932" y="1500326"/>
                </a:lnTo>
                <a:cubicBezTo>
                  <a:pt x="1023891" y="1083076"/>
                  <a:pt x="1026851" y="665825"/>
                  <a:pt x="1029810" y="248575"/>
                </a:cubicBezTo>
                <a:lnTo>
                  <a:pt x="994299" y="35511"/>
                </a:lnTo>
                <a:lnTo>
                  <a:pt x="923278" y="35511"/>
                </a:lnTo>
                <a:lnTo>
                  <a:pt x="932156" y="186431"/>
                </a:lnTo>
                <a:lnTo>
                  <a:pt x="914400" y="230819"/>
                </a:lnTo>
                <a:lnTo>
                  <a:pt x="816746" y="230819"/>
                </a:lnTo>
                <a:lnTo>
                  <a:pt x="790113" y="168676"/>
                </a:lnTo>
                <a:lnTo>
                  <a:pt x="781235" y="71021"/>
                </a:lnTo>
                <a:lnTo>
                  <a:pt x="727969" y="0"/>
                </a:lnTo>
                <a:lnTo>
                  <a:pt x="701336" y="44388"/>
                </a:lnTo>
                <a:lnTo>
                  <a:pt x="701336" y="133165"/>
                </a:lnTo>
                <a:lnTo>
                  <a:pt x="692459" y="195309"/>
                </a:lnTo>
                <a:lnTo>
                  <a:pt x="630315" y="213064"/>
                </a:lnTo>
                <a:lnTo>
                  <a:pt x="603682" y="186431"/>
                </a:lnTo>
                <a:lnTo>
                  <a:pt x="577049" y="115410"/>
                </a:lnTo>
                <a:lnTo>
                  <a:pt x="568171" y="44388"/>
                </a:lnTo>
                <a:lnTo>
                  <a:pt x="523783" y="8878"/>
                </a:lnTo>
                <a:lnTo>
                  <a:pt x="523783" y="8878"/>
                </a:lnTo>
                <a:lnTo>
                  <a:pt x="443884" y="124287"/>
                </a:lnTo>
                <a:lnTo>
                  <a:pt x="443884" y="124287"/>
                </a:lnTo>
                <a:lnTo>
                  <a:pt x="479395" y="195309"/>
                </a:lnTo>
                <a:lnTo>
                  <a:pt x="399496" y="195309"/>
                </a:lnTo>
                <a:lnTo>
                  <a:pt x="319596" y="195309"/>
                </a:lnTo>
                <a:lnTo>
                  <a:pt x="310719" y="124287"/>
                </a:lnTo>
                <a:lnTo>
                  <a:pt x="301841" y="71021"/>
                </a:lnTo>
                <a:lnTo>
                  <a:pt x="301841" y="17755"/>
                </a:lnTo>
                <a:lnTo>
                  <a:pt x="275208" y="0"/>
                </a:lnTo>
                <a:lnTo>
                  <a:pt x="239697" y="0"/>
                </a:lnTo>
                <a:lnTo>
                  <a:pt x="221942" y="88777"/>
                </a:lnTo>
                <a:lnTo>
                  <a:pt x="213064" y="150920"/>
                </a:lnTo>
                <a:lnTo>
                  <a:pt x="221942" y="195309"/>
                </a:lnTo>
                <a:lnTo>
                  <a:pt x="221942" y="195309"/>
                </a:lnTo>
                <a:lnTo>
                  <a:pt x="133165" y="221942"/>
                </a:lnTo>
                <a:lnTo>
                  <a:pt x="79899" y="17756"/>
                </a:lnTo>
                <a:cubicBezTo>
                  <a:pt x="73981" y="-16275"/>
                  <a:pt x="22934" y="53265"/>
                  <a:pt x="26633" y="5326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p:cNvSpPr/>
          <p:nvPr/>
        </p:nvSpPr>
        <p:spPr>
          <a:xfrm>
            <a:off x="4682970" y="2890731"/>
            <a:ext cx="1029810" cy="1500326"/>
          </a:xfrm>
          <a:custGeom>
            <a:avLst/>
            <a:gdLst>
              <a:gd name="connsiteX0" fmla="*/ 26633 w 1029810"/>
              <a:gd name="connsiteY0" fmla="*/ 248575 h 1500326"/>
              <a:gd name="connsiteX1" fmla="*/ 0 w 1029810"/>
              <a:gd name="connsiteY1" fmla="*/ 1482571 h 1500326"/>
              <a:gd name="connsiteX2" fmla="*/ 1020932 w 1029810"/>
              <a:gd name="connsiteY2" fmla="*/ 1500326 h 1500326"/>
              <a:gd name="connsiteX3" fmla="*/ 1029810 w 1029810"/>
              <a:gd name="connsiteY3" fmla="*/ 248575 h 1500326"/>
              <a:gd name="connsiteX4" fmla="*/ 994299 w 1029810"/>
              <a:gd name="connsiteY4" fmla="*/ 35511 h 1500326"/>
              <a:gd name="connsiteX5" fmla="*/ 923278 w 1029810"/>
              <a:gd name="connsiteY5" fmla="*/ 35511 h 1500326"/>
              <a:gd name="connsiteX6" fmla="*/ 932156 w 1029810"/>
              <a:gd name="connsiteY6" fmla="*/ 186431 h 1500326"/>
              <a:gd name="connsiteX7" fmla="*/ 914400 w 1029810"/>
              <a:gd name="connsiteY7" fmla="*/ 230819 h 1500326"/>
              <a:gd name="connsiteX8" fmla="*/ 816746 w 1029810"/>
              <a:gd name="connsiteY8" fmla="*/ 230819 h 1500326"/>
              <a:gd name="connsiteX9" fmla="*/ 790113 w 1029810"/>
              <a:gd name="connsiteY9" fmla="*/ 168676 h 1500326"/>
              <a:gd name="connsiteX10" fmla="*/ 781235 w 1029810"/>
              <a:gd name="connsiteY10" fmla="*/ 71021 h 1500326"/>
              <a:gd name="connsiteX11" fmla="*/ 727969 w 1029810"/>
              <a:gd name="connsiteY11" fmla="*/ 0 h 1500326"/>
              <a:gd name="connsiteX12" fmla="*/ 701336 w 1029810"/>
              <a:gd name="connsiteY12" fmla="*/ 44388 h 1500326"/>
              <a:gd name="connsiteX13" fmla="*/ 701336 w 1029810"/>
              <a:gd name="connsiteY13" fmla="*/ 133165 h 1500326"/>
              <a:gd name="connsiteX14" fmla="*/ 692459 w 1029810"/>
              <a:gd name="connsiteY14" fmla="*/ 195309 h 1500326"/>
              <a:gd name="connsiteX15" fmla="*/ 630315 w 1029810"/>
              <a:gd name="connsiteY15" fmla="*/ 213064 h 1500326"/>
              <a:gd name="connsiteX16" fmla="*/ 603682 w 1029810"/>
              <a:gd name="connsiteY16" fmla="*/ 186431 h 1500326"/>
              <a:gd name="connsiteX17" fmla="*/ 577049 w 1029810"/>
              <a:gd name="connsiteY17" fmla="*/ 115410 h 1500326"/>
              <a:gd name="connsiteX18" fmla="*/ 568171 w 1029810"/>
              <a:gd name="connsiteY18" fmla="*/ 44388 h 1500326"/>
              <a:gd name="connsiteX19" fmla="*/ 523783 w 1029810"/>
              <a:gd name="connsiteY19" fmla="*/ 8878 h 1500326"/>
              <a:gd name="connsiteX20" fmla="*/ 523783 w 1029810"/>
              <a:gd name="connsiteY20" fmla="*/ 8878 h 1500326"/>
              <a:gd name="connsiteX21" fmla="*/ 443884 w 1029810"/>
              <a:gd name="connsiteY21" fmla="*/ 124287 h 1500326"/>
              <a:gd name="connsiteX22" fmla="*/ 443884 w 1029810"/>
              <a:gd name="connsiteY22" fmla="*/ 124287 h 1500326"/>
              <a:gd name="connsiteX23" fmla="*/ 479395 w 1029810"/>
              <a:gd name="connsiteY23" fmla="*/ 195309 h 1500326"/>
              <a:gd name="connsiteX24" fmla="*/ 399496 w 1029810"/>
              <a:gd name="connsiteY24" fmla="*/ 195309 h 1500326"/>
              <a:gd name="connsiteX25" fmla="*/ 319596 w 1029810"/>
              <a:gd name="connsiteY25" fmla="*/ 195309 h 1500326"/>
              <a:gd name="connsiteX26" fmla="*/ 310719 w 1029810"/>
              <a:gd name="connsiteY26" fmla="*/ 124287 h 1500326"/>
              <a:gd name="connsiteX27" fmla="*/ 301841 w 1029810"/>
              <a:gd name="connsiteY27" fmla="*/ 71021 h 1500326"/>
              <a:gd name="connsiteX28" fmla="*/ 301841 w 1029810"/>
              <a:gd name="connsiteY28" fmla="*/ 17755 h 1500326"/>
              <a:gd name="connsiteX29" fmla="*/ 275208 w 1029810"/>
              <a:gd name="connsiteY29" fmla="*/ 0 h 1500326"/>
              <a:gd name="connsiteX30" fmla="*/ 239697 w 1029810"/>
              <a:gd name="connsiteY30" fmla="*/ 0 h 1500326"/>
              <a:gd name="connsiteX31" fmla="*/ 221942 w 1029810"/>
              <a:gd name="connsiteY31" fmla="*/ 88777 h 1500326"/>
              <a:gd name="connsiteX32" fmla="*/ 213064 w 1029810"/>
              <a:gd name="connsiteY32" fmla="*/ 150920 h 1500326"/>
              <a:gd name="connsiteX33" fmla="*/ 221942 w 1029810"/>
              <a:gd name="connsiteY33" fmla="*/ 195309 h 1500326"/>
              <a:gd name="connsiteX34" fmla="*/ 221942 w 1029810"/>
              <a:gd name="connsiteY34" fmla="*/ 195309 h 1500326"/>
              <a:gd name="connsiteX35" fmla="*/ 221942 w 1029810"/>
              <a:gd name="connsiteY35" fmla="*/ 195309 h 1500326"/>
              <a:gd name="connsiteX0" fmla="*/ 26633 w 1029810"/>
              <a:gd name="connsiteY0" fmla="*/ 248575 h 1500326"/>
              <a:gd name="connsiteX1" fmla="*/ 0 w 1029810"/>
              <a:gd name="connsiteY1" fmla="*/ 1482571 h 1500326"/>
              <a:gd name="connsiteX2" fmla="*/ 1020932 w 1029810"/>
              <a:gd name="connsiteY2" fmla="*/ 1500326 h 1500326"/>
              <a:gd name="connsiteX3" fmla="*/ 1029810 w 1029810"/>
              <a:gd name="connsiteY3" fmla="*/ 248575 h 1500326"/>
              <a:gd name="connsiteX4" fmla="*/ 994299 w 1029810"/>
              <a:gd name="connsiteY4" fmla="*/ 35511 h 1500326"/>
              <a:gd name="connsiteX5" fmla="*/ 923278 w 1029810"/>
              <a:gd name="connsiteY5" fmla="*/ 35511 h 1500326"/>
              <a:gd name="connsiteX6" fmla="*/ 932156 w 1029810"/>
              <a:gd name="connsiteY6" fmla="*/ 186431 h 1500326"/>
              <a:gd name="connsiteX7" fmla="*/ 914400 w 1029810"/>
              <a:gd name="connsiteY7" fmla="*/ 230819 h 1500326"/>
              <a:gd name="connsiteX8" fmla="*/ 816746 w 1029810"/>
              <a:gd name="connsiteY8" fmla="*/ 230819 h 1500326"/>
              <a:gd name="connsiteX9" fmla="*/ 790113 w 1029810"/>
              <a:gd name="connsiteY9" fmla="*/ 168676 h 1500326"/>
              <a:gd name="connsiteX10" fmla="*/ 781235 w 1029810"/>
              <a:gd name="connsiteY10" fmla="*/ 71021 h 1500326"/>
              <a:gd name="connsiteX11" fmla="*/ 727969 w 1029810"/>
              <a:gd name="connsiteY11" fmla="*/ 0 h 1500326"/>
              <a:gd name="connsiteX12" fmla="*/ 701336 w 1029810"/>
              <a:gd name="connsiteY12" fmla="*/ 44388 h 1500326"/>
              <a:gd name="connsiteX13" fmla="*/ 701336 w 1029810"/>
              <a:gd name="connsiteY13" fmla="*/ 133165 h 1500326"/>
              <a:gd name="connsiteX14" fmla="*/ 692459 w 1029810"/>
              <a:gd name="connsiteY14" fmla="*/ 195309 h 1500326"/>
              <a:gd name="connsiteX15" fmla="*/ 630315 w 1029810"/>
              <a:gd name="connsiteY15" fmla="*/ 213064 h 1500326"/>
              <a:gd name="connsiteX16" fmla="*/ 603682 w 1029810"/>
              <a:gd name="connsiteY16" fmla="*/ 186431 h 1500326"/>
              <a:gd name="connsiteX17" fmla="*/ 577049 w 1029810"/>
              <a:gd name="connsiteY17" fmla="*/ 115410 h 1500326"/>
              <a:gd name="connsiteX18" fmla="*/ 568171 w 1029810"/>
              <a:gd name="connsiteY18" fmla="*/ 44388 h 1500326"/>
              <a:gd name="connsiteX19" fmla="*/ 523783 w 1029810"/>
              <a:gd name="connsiteY19" fmla="*/ 8878 h 1500326"/>
              <a:gd name="connsiteX20" fmla="*/ 523783 w 1029810"/>
              <a:gd name="connsiteY20" fmla="*/ 8878 h 1500326"/>
              <a:gd name="connsiteX21" fmla="*/ 443884 w 1029810"/>
              <a:gd name="connsiteY21" fmla="*/ 124287 h 1500326"/>
              <a:gd name="connsiteX22" fmla="*/ 443884 w 1029810"/>
              <a:gd name="connsiteY22" fmla="*/ 124287 h 1500326"/>
              <a:gd name="connsiteX23" fmla="*/ 479395 w 1029810"/>
              <a:gd name="connsiteY23" fmla="*/ 195309 h 1500326"/>
              <a:gd name="connsiteX24" fmla="*/ 399496 w 1029810"/>
              <a:gd name="connsiteY24" fmla="*/ 195309 h 1500326"/>
              <a:gd name="connsiteX25" fmla="*/ 319596 w 1029810"/>
              <a:gd name="connsiteY25" fmla="*/ 195309 h 1500326"/>
              <a:gd name="connsiteX26" fmla="*/ 310719 w 1029810"/>
              <a:gd name="connsiteY26" fmla="*/ 124287 h 1500326"/>
              <a:gd name="connsiteX27" fmla="*/ 301841 w 1029810"/>
              <a:gd name="connsiteY27" fmla="*/ 71021 h 1500326"/>
              <a:gd name="connsiteX28" fmla="*/ 301841 w 1029810"/>
              <a:gd name="connsiteY28" fmla="*/ 17755 h 1500326"/>
              <a:gd name="connsiteX29" fmla="*/ 275208 w 1029810"/>
              <a:gd name="connsiteY29" fmla="*/ 0 h 1500326"/>
              <a:gd name="connsiteX30" fmla="*/ 239697 w 1029810"/>
              <a:gd name="connsiteY30" fmla="*/ 0 h 1500326"/>
              <a:gd name="connsiteX31" fmla="*/ 221942 w 1029810"/>
              <a:gd name="connsiteY31" fmla="*/ 88777 h 1500326"/>
              <a:gd name="connsiteX32" fmla="*/ 213064 w 1029810"/>
              <a:gd name="connsiteY32" fmla="*/ 150920 h 1500326"/>
              <a:gd name="connsiteX33" fmla="*/ 221942 w 1029810"/>
              <a:gd name="connsiteY33" fmla="*/ 195309 h 1500326"/>
              <a:gd name="connsiteX34" fmla="*/ 221942 w 1029810"/>
              <a:gd name="connsiteY34" fmla="*/ 195309 h 1500326"/>
              <a:gd name="connsiteX35" fmla="*/ 239697 w 1029810"/>
              <a:gd name="connsiteY35" fmla="*/ 221942 h 1500326"/>
              <a:gd name="connsiteX36" fmla="*/ 221942 w 1029810"/>
              <a:gd name="connsiteY36" fmla="*/ 195309 h 1500326"/>
              <a:gd name="connsiteX0" fmla="*/ 26633 w 1029810"/>
              <a:gd name="connsiteY0" fmla="*/ 248575 h 1500326"/>
              <a:gd name="connsiteX1" fmla="*/ 0 w 1029810"/>
              <a:gd name="connsiteY1" fmla="*/ 1482571 h 1500326"/>
              <a:gd name="connsiteX2" fmla="*/ 1020932 w 1029810"/>
              <a:gd name="connsiteY2" fmla="*/ 1500326 h 1500326"/>
              <a:gd name="connsiteX3" fmla="*/ 1029810 w 1029810"/>
              <a:gd name="connsiteY3" fmla="*/ 248575 h 1500326"/>
              <a:gd name="connsiteX4" fmla="*/ 994299 w 1029810"/>
              <a:gd name="connsiteY4" fmla="*/ 35511 h 1500326"/>
              <a:gd name="connsiteX5" fmla="*/ 923278 w 1029810"/>
              <a:gd name="connsiteY5" fmla="*/ 35511 h 1500326"/>
              <a:gd name="connsiteX6" fmla="*/ 932156 w 1029810"/>
              <a:gd name="connsiteY6" fmla="*/ 186431 h 1500326"/>
              <a:gd name="connsiteX7" fmla="*/ 914400 w 1029810"/>
              <a:gd name="connsiteY7" fmla="*/ 230819 h 1500326"/>
              <a:gd name="connsiteX8" fmla="*/ 816746 w 1029810"/>
              <a:gd name="connsiteY8" fmla="*/ 230819 h 1500326"/>
              <a:gd name="connsiteX9" fmla="*/ 790113 w 1029810"/>
              <a:gd name="connsiteY9" fmla="*/ 168676 h 1500326"/>
              <a:gd name="connsiteX10" fmla="*/ 781235 w 1029810"/>
              <a:gd name="connsiteY10" fmla="*/ 71021 h 1500326"/>
              <a:gd name="connsiteX11" fmla="*/ 727969 w 1029810"/>
              <a:gd name="connsiteY11" fmla="*/ 0 h 1500326"/>
              <a:gd name="connsiteX12" fmla="*/ 701336 w 1029810"/>
              <a:gd name="connsiteY12" fmla="*/ 44388 h 1500326"/>
              <a:gd name="connsiteX13" fmla="*/ 701336 w 1029810"/>
              <a:gd name="connsiteY13" fmla="*/ 133165 h 1500326"/>
              <a:gd name="connsiteX14" fmla="*/ 692459 w 1029810"/>
              <a:gd name="connsiteY14" fmla="*/ 195309 h 1500326"/>
              <a:gd name="connsiteX15" fmla="*/ 630315 w 1029810"/>
              <a:gd name="connsiteY15" fmla="*/ 213064 h 1500326"/>
              <a:gd name="connsiteX16" fmla="*/ 603682 w 1029810"/>
              <a:gd name="connsiteY16" fmla="*/ 186431 h 1500326"/>
              <a:gd name="connsiteX17" fmla="*/ 577049 w 1029810"/>
              <a:gd name="connsiteY17" fmla="*/ 115410 h 1500326"/>
              <a:gd name="connsiteX18" fmla="*/ 568171 w 1029810"/>
              <a:gd name="connsiteY18" fmla="*/ 44388 h 1500326"/>
              <a:gd name="connsiteX19" fmla="*/ 523783 w 1029810"/>
              <a:gd name="connsiteY19" fmla="*/ 8878 h 1500326"/>
              <a:gd name="connsiteX20" fmla="*/ 523783 w 1029810"/>
              <a:gd name="connsiteY20" fmla="*/ 8878 h 1500326"/>
              <a:gd name="connsiteX21" fmla="*/ 443884 w 1029810"/>
              <a:gd name="connsiteY21" fmla="*/ 124287 h 1500326"/>
              <a:gd name="connsiteX22" fmla="*/ 443884 w 1029810"/>
              <a:gd name="connsiteY22" fmla="*/ 124287 h 1500326"/>
              <a:gd name="connsiteX23" fmla="*/ 479395 w 1029810"/>
              <a:gd name="connsiteY23" fmla="*/ 195309 h 1500326"/>
              <a:gd name="connsiteX24" fmla="*/ 399496 w 1029810"/>
              <a:gd name="connsiteY24" fmla="*/ 195309 h 1500326"/>
              <a:gd name="connsiteX25" fmla="*/ 319596 w 1029810"/>
              <a:gd name="connsiteY25" fmla="*/ 195309 h 1500326"/>
              <a:gd name="connsiteX26" fmla="*/ 310719 w 1029810"/>
              <a:gd name="connsiteY26" fmla="*/ 124287 h 1500326"/>
              <a:gd name="connsiteX27" fmla="*/ 301841 w 1029810"/>
              <a:gd name="connsiteY27" fmla="*/ 71021 h 1500326"/>
              <a:gd name="connsiteX28" fmla="*/ 301841 w 1029810"/>
              <a:gd name="connsiteY28" fmla="*/ 17755 h 1500326"/>
              <a:gd name="connsiteX29" fmla="*/ 275208 w 1029810"/>
              <a:gd name="connsiteY29" fmla="*/ 0 h 1500326"/>
              <a:gd name="connsiteX30" fmla="*/ 239697 w 1029810"/>
              <a:gd name="connsiteY30" fmla="*/ 0 h 1500326"/>
              <a:gd name="connsiteX31" fmla="*/ 221942 w 1029810"/>
              <a:gd name="connsiteY31" fmla="*/ 88777 h 1500326"/>
              <a:gd name="connsiteX32" fmla="*/ 213064 w 1029810"/>
              <a:gd name="connsiteY32" fmla="*/ 150920 h 1500326"/>
              <a:gd name="connsiteX33" fmla="*/ 221942 w 1029810"/>
              <a:gd name="connsiteY33" fmla="*/ 195309 h 1500326"/>
              <a:gd name="connsiteX34" fmla="*/ 221942 w 1029810"/>
              <a:gd name="connsiteY34" fmla="*/ 195309 h 1500326"/>
              <a:gd name="connsiteX35" fmla="*/ 239697 w 1029810"/>
              <a:gd name="connsiteY35" fmla="*/ 221942 h 1500326"/>
              <a:gd name="connsiteX36" fmla="*/ 115410 w 1029810"/>
              <a:gd name="connsiteY36" fmla="*/ 221942 h 1500326"/>
              <a:gd name="connsiteX0" fmla="*/ 26633 w 1029810"/>
              <a:gd name="connsiteY0" fmla="*/ 248575 h 1500326"/>
              <a:gd name="connsiteX1" fmla="*/ 0 w 1029810"/>
              <a:gd name="connsiteY1" fmla="*/ 1482571 h 1500326"/>
              <a:gd name="connsiteX2" fmla="*/ 1020932 w 1029810"/>
              <a:gd name="connsiteY2" fmla="*/ 1500326 h 1500326"/>
              <a:gd name="connsiteX3" fmla="*/ 1029810 w 1029810"/>
              <a:gd name="connsiteY3" fmla="*/ 248575 h 1500326"/>
              <a:gd name="connsiteX4" fmla="*/ 994299 w 1029810"/>
              <a:gd name="connsiteY4" fmla="*/ 35511 h 1500326"/>
              <a:gd name="connsiteX5" fmla="*/ 923278 w 1029810"/>
              <a:gd name="connsiteY5" fmla="*/ 35511 h 1500326"/>
              <a:gd name="connsiteX6" fmla="*/ 932156 w 1029810"/>
              <a:gd name="connsiteY6" fmla="*/ 186431 h 1500326"/>
              <a:gd name="connsiteX7" fmla="*/ 914400 w 1029810"/>
              <a:gd name="connsiteY7" fmla="*/ 230819 h 1500326"/>
              <a:gd name="connsiteX8" fmla="*/ 816746 w 1029810"/>
              <a:gd name="connsiteY8" fmla="*/ 230819 h 1500326"/>
              <a:gd name="connsiteX9" fmla="*/ 790113 w 1029810"/>
              <a:gd name="connsiteY9" fmla="*/ 168676 h 1500326"/>
              <a:gd name="connsiteX10" fmla="*/ 781235 w 1029810"/>
              <a:gd name="connsiteY10" fmla="*/ 71021 h 1500326"/>
              <a:gd name="connsiteX11" fmla="*/ 727969 w 1029810"/>
              <a:gd name="connsiteY11" fmla="*/ 0 h 1500326"/>
              <a:gd name="connsiteX12" fmla="*/ 701336 w 1029810"/>
              <a:gd name="connsiteY12" fmla="*/ 44388 h 1500326"/>
              <a:gd name="connsiteX13" fmla="*/ 701336 w 1029810"/>
              <a:gd name="connsiteY13" fmla="*/ 133165 h 1500326"/>
              <a:gd name="connsiteX14" fmla="*/ 692459 w 1029810"/>
              <a:gd name="connsiteY14" fmla="*/ 195309 h 1500326"/>
              <a:gd name="connsiteX15" fmla="*/ 630315 w 1029810"/>
              <a:gd name="connsiteY15" fmla="*/ 213064 h 1500326"/>
              <a:gd name="connsiteX16" fmla="*/ 603682 w 1029810"/>
              <a:gd name="connsiteY16" fmla="*/ 186431 h 1500326"/>
              <a:gd name="connsiteX17" fmla="*/ 577049 w 1029810"/>
              <a:gd name="connsiteY17" fmla="*/ 115410 h 1500326"/>
              <a:gd name="connsiteX18" fmla="*/ 568171 w 1029810"/>
              <a:gd name="connsiteY18" fmla="*/ 44388 h 1500326"/>
              <a:gd name="connsiteX19" fmla="*/ 523783 w 1029810"/>
              <a:gd name="connsiteY19" fmla="*/ 8878 h 1500326"/>
              <a:gd name="connsiteX20" fmla="*/ 523783 w 1029810"/>
              <a:gd name="connsiteY20" fmla="*/ 8878 h 1500326"/>
              <a:gd name="connsiteX21" fmla="*/ 443884 w 1029810"/>
              <a:gd name="connsiteY21" fmla="*/ 124287 h 1500326"/>
              <a:gd name="connsiteX22" fmla="*/ 443884 w 1029810"/>
              <a:gd name="connsiteY22" fmla="*/ 124287 h 1500326"/>
              <a:gd name="connsiteX23" fmla="*/ 479395 w 1029810"/>
              <a:gd name="connsiteY23" fmla="*/ 195309 h 1500326"/>
              <a:gd name="connsiteX24" fmla="*/ 399496 w 1029810"/>
              <a:gd name="connsiteY24" fmla="*/ 195309 h 1500326"/>
              <a:gd name="connsiteX25" fmla="*/ 319596 w 1029810"/>
              <a:gd name="connsiteY25" fmla="*/ 195309 h 1500326"/>
              <a:gd name="connsiteX26" fmla="*/ 310719 w 1029810"/>
              <a:gd name="connsiteY26" fmla="*/ 124287 h 1500326"/>
              <a:gd name="connsiteX27" fmla="*/ 301841 w 1029810"/>
              <a:gd name="connsiteY27" fmla="*/ 71021 h 1500326"/>
              <a:gd name="connsiteX28" fmla="*/ 301841 w 1029810"/>
              <a:gd name="connsiteY28" fmla="*/ 17755 h 1500326"/>
              <a:gd name="connsiteX29" fmla="*/ 275208 w 1029810"/>
              <a:gd name="connsiteY29" fmla="*/ 0 h 1500326"/>
              <a:gd name="connsiteX30" fmla="*/ 239697 w 1029810"/>
              <a:gd name="connsiteY30" fmla="*/ 0 h 1500326"/>
              <a:gd name="connsiteX31" fmla="*/ 221942 w 1029810"/>
              <a:gd name="connsiteY31" fmla="*/ 88777 h 1500326"/>
              <a:gd name="connsiteX32" fmla="*/ 213064 w 1029810"/>
              <a:gd name="connsiteY32" fmla="*/ 150920 h 1500326"/>
              <a:gd name="connsiteX33" fmla="*/ 221942 w 1029810"/>
              <a:gd name="connsiteY33" fmla="*/ 195309 h 1500326"/>
              <a:gd name="connsiteX34" fmla="*/ 221942 w 1029810"/>
              <a:gd name="connsiteY34" fmla="*/ 195309 h 1500326"/>
              <a:gd name="connsiteX35" fmla="*/ 239697 w 1029810"/>
              <a:gd name="connsiteY35" fmla="*/ 221942 h 1500326"/>
              <a:gd name="connsiteX36" fmla="*/ 124288 w 1029810"/>
              <a:gd name="connsiteY36" fmla="*/ 195309 h 1500326"/>
              <a:gd name="connsiteX0" fmla="*/ 35510 w 1029810"/>
              <a:gd name="connsiteY0" fmla="*/ 44389 h 1500326"/>
              <a:gd name="connsiteX1" fmla="*/ 0 w 1029810"/>
              <a:gd name="connsiteY1" fmla="*/ 1482571 h 1500326"/>
              <a:gd name="connsiteX2" fmla="*/ 1020932 w 1029810"/>
              <a:gd name="connsiteY2" fmla="*/ 1500326 h 1500326"/>
              <a:gd name="connsiteX3" fmla="*/ 1029810 w 1029810"/>
              <a:gd name="connsiteY3" fmla="*/ 248575 h 1500326"/>
              <a:gd name="connsiteX4" fmla="*/ 994299 w 1029810"/>
              <a:gd name="connsiteY4" fmla="*/ 35511 h 1500326"/>
              <a:gd name="connsiteX5" fmla="*/ 923278 w 1029810"/>
              <a:gd name="connsiteY5" fmla="*/ 35511 h 1500326"/>
              <a:gd name="connsiteX6" fmla="*/ 932156 w 1029810"/>
              <a:gd name="connsiteY6" fmla="*/ 186431 h 1500326"/>
              <a:gd name="connsiteX7" fmla="*/ 914400 w 1029810"/>
              <a:gd name="connsiteY7" fmla="*/ 230819 h 1500326"/>
              <a:gd name="connsiteX8" fmla="*/ 816746 w 1029810"/>
              <a:gd name="connsiteY8" fmla="*/ 230819 h 1500326"/>
              <a:gd name="connsiteX9" fmla="*/ 790113 w 1029810"/>
              <a:gd name="connsiteY9" fmla="*/ 168676 h 1500326"/>
              <a:gd name="connsiteX10" fmla="*/ 781235 w 1029810"/>
              <a:gd name="connsiteY10" fmla="*/ 71021 h 1500326"/>
              <a:gd name="connsiteX11" fmla="*/ 727969 w 1029810"/>
              <a:gd name="connsiteY11" fmla="*/ 0 h 1500326"/>
              <a:gd name="connsiteX12" fmla="*/ 701336 w 1029810"/>
              <a:gd name="connsiteY12" fmla="*/ 44388 h 1500326"/>
              <a:gd name="connsiteX13" fmla="*/ 701336 w 1029810"/>
              <a:gd name="connsiteY13" fmla="*/ 133165 h 1500326"/>
              <a:gd name="connsiteX14" fmla="*/ 692459 w 1029810"/>
              <a:gd name="connsiteY14" fmla="*/ 195309 h 1500326"/>
              <a:gd name="connsiteX15" fmla="*/ 630315 w 1029810"/>
              <a:gd name="connsiteY15" fmla="*/ 213064 h 1500326"/>
              <a:gd name="connsiteX16" fmla="*/ 603682 w 1029810"/>
              <a:gd name="connsiteY16" fmla="*/ 186431 h 1500326"/>
              <a:gd name="connsiteX17" fmla="*/ 577049 w 1029810"/>
              <a:gd name="connsiteY17" fmla="*/ 115410 h 1500326"/>
              <a:gd name="connsiteX18" fmla="*/ 568171 w 1029810"/>
              <a:gd name="connsiteY18" fmla="*/ 44388 h 1500326"/>
              <a:gd name="connsiteX19" fmla="*/ 523783 w 1029810"/>
              <a:gd name="connsiteY19" fmla="*/ 8878 h 1500326"/>
              <a:gd name="connsiteX20" fmla="*/ 523783 w 1029810"/>
              <a:gd name="connsiteY20" fmla="*/ 8878 h 1500326"/>
              <a:gd name="connsiteX21" fmla="*/ 443884 w 1029810"/>
              <a:gd name="connsiteY21" fmla="*/ 124287 h 1500326"/>
              <a:gd name="connsiteX22" fmla="*/ 443884 w 1029810"/>
              <a:gd name="connsiteY22" fmla="*/ 124287 h 1500326"/>
              <a:gd name="connsiteX23" fmla="*/ 479395 w 1029810"/>
              <a:gd name="connsiteY23" fmla="*/ 195309 h 1500326"/>
              <a:gd name="connsiteX24" fmla="*/ 399496 w 1029810"/>
              <a:gd name="connsiteY24" fmla="*/ 195309 h 1500326"/>
              <a:gd name="connsiteX25" fmla="*/ 319596 w 1029810"/>
              <a:gd name="connsiteY25" fmla="*/ 195309 h 1500326"/>
              <a:gd name="connsiteX26" fmla="*/ 310719 w 1029810"/>
              <a:gd name="connsiteY26" fmla="*/ 124287 h 1500326"/>
              <a:gd name="connsiteX27" fmla="*/ 301841 w 1029810"/>
              <a:gd name="connsiteY27" fmla="*/ 71021 h 1500326"/>
              <a:gd name="connsiteX28" fmla="*/ 301841 w 1029810"/>
              <a:gd name="connsiteY28" fmla="*/ 17755 h 1500326"/>
              <a:gd name="connsiteX29" fmla="*/ 275208 w 1029810"/>
              <a:gd name="connsiteY29" fmla="*/ 0 h 1500326"/>
              <a:gd name="connsiteX30" fmla="*/ 239697 w 1029810"/>
              <a:gd name="connsiteY30" fmla="*/ 0 h 1500326"/>
              <a:gd name="connsiteX31" fmla="*/ 221942 w 1029810"/>
              <a:gd name="connsiteY31" fmla="*/ 88777 h 1500326"/>
              <a:gd name="connsiteX32" fmla="*/ 213064 w 1029810"/>
              <a:gd name="connsiteY32" fmla="*/ 150920 h 1500326"/>
              <a:gd name="connsiteX33" fmla="*/ 221942 w 1029810"/>
              <a:gd name="connsiteY33" fmla="*/ 195309 h 1500326"/>
              <a:gd name="connsiteX34" fmla="*/ 221942 w 1029810"/>
              <a:gd name="connsiteY34" fmla="*/ 195309 h 1500326"/>
              <a:gd name="connsiteX35" fmla="*/ 239697 w 1029810"/>
              <a:gd name="connsiteY35" fmla="*/ 221942 h 1500326"/>
              <a:gd name="connsiteX36" fmla="*/ 124288 w 1029810"/>
              <a:gd name="connsiteY36" fmla="*/ 195309 h 1500326"/>
              <a:gd name="connsiteX0" fmla="*/ 35510 w 1029810"/>
              <a:gd name="connsiteY0" fmla="*/ 44389 h 1500326"/>
              <a:gd name="connsiteX1" fmla="*/ 0 w 1029810"/>
              <a:gd name="connsiteY1" fmla="*/ 1482571 h 1500326"/>
              <a:gd name="connsiteX2" fmla="*/ 1020932 w 1029810"/>
              <a:gd name="connsiteY2" fmla="*/ 1500326 h 1500326"/>
              <a:gd name="connsiteX3" fmla="*/ 1029810 w 1029810"/>
              <a:gd name="connsiteY3" fmla="*/ 248575 h 1500326"/>
              <a:gd name="connsiteX4" fmla="*/ 994299 w 1029810"/>
              <a:gd name="connsiteY4" fmla="*/ 35511 h 1500326"/>
              <a:gd name="connsiteX5" fmla="*/ 923278 w 1029810"/>
              <a:gd name="connsiteY5" fmla="*/ 35511 h 1500326"/>
              <a:gd name="connsiteX6" fmla="*/ 932156 w 1029810"/>
              <a:gd name="connsiteY6" fmla="*/ 186431 h 1500326"/>
              <a:gd name="connsiteX7" fmla="*/ 914400 w 1029810"/>
              <a:gd name="connsiteY7" fmla="*/ 230819 h 1500326"/>
              <a:gd name="connsiteX8" fmla="*/ 816746 w 1029810"/>
              <a:gd name="connsiteY8" fmla="*/ 230819 h 1500326"/>
              <a:gd name="connsiteX9" fmla="*/ 790113 w 1029810"/>
              <a:gd name="connsiteY9" fmla="*/ 168676 h 1500326"/>
              <a:gd name="connsiteX10" fmla="*/ 781235 w 1029810"/>
              <a:gd name="connsiteY10" fmla="*/ 71021 h 1500326"/>
              <a:gd name="connsiteX11" fmla="*/ 727969 w 1029810"/>
              <a:gd name="connsiteY11" fmla="*/ 0 h 1500326"/>
              <a:gd name="connsiteX12" fmla="*/ 701336 w 1029810"/>
              <a:gd name="connsiteY12" fmla="*/ 44388 h 1500326"/>
              <a:gd name="connsiteX13" fmla="*/ 701336 w 1029810"/>
              <a:gd name="connsiteY13" fmla="*/ 133165 h 1500326"/>
              <a:gd name="connsiteX14" fmla="*/ 692459 w 1029810"/>
              <a:gd name="connsiteY14" fmla="*/ 195309 h 1500326"/>
              <a:gd name="connsiteX15" fmla="*/ 630315 w 1029810"/>
              <a:gd name="connsiteY15" fmla="*/ 213064 h 1500326"/>
              <a:gd name="connsiteX16" fmla="*/ 603682 w 1029810"/>
              <a:gd name="connsiteY16" fmla="*/ 186431 h 1500326"/>
              <a:gd name="connsiteX17" fmla="*/ 577049 w 1029810"/>
              <a:gd name="connsiteY17" fmla="*/ 115410 h 1500326"/>
              <a:gd name="connsiteX18" fmla="*/ 568171 w 1029810"/>
              <a:gd name="connsiteY18" fmla="*/ 44388 h 1500326"/>
              <a:gd name="connsiteX19" fmla="*/ 523783 w 1029810"/>
              <a:gd name="connsiteY19" fmla="*/ 8878 h 1500326"/>
              <a:gd name="connsiteX20" fmla="*/ 523783 w 1029810"/>
              <a:gd name="connsiteY20" fmla="*/ 8878 h 1500326"/>
              <a:gd name="connsiteX21" fmla="*/ 443884 w 1029810"/>
              <a:gd name="connsiteY21" fmla="*/ 124287 h 1500326"/>
              <a:gd name="connsiteX22" fmla="*/ 443884 w 1029810"/>
              <a:gd name="connsiteY22" fmla="*/ 124287 h 1500326"/>
              <a:gd name="connsiteX23" fmla="*/ 479395 w 1029810"/>
              <a:gd name="connsiteY23" fmla="*/ 195309 h 1500326"/>
              <a:gd name="connsiteX24" fmla="*/ 399496 w 1029810"/>
              <a:gd name="connsiteY24" fmla="*/ 195309 h 1500326"/>
              <a:gd name="connsiteX25" fmla="*/ 319596 w 1029810"/>
              <a:gd name="connsiteY25" fmla="*/ 195309 h 1500326"/>
              <a:gd name="connsiteX26" fmla="*/ 310719 w 1029810"/>
              <a:gd name="connsiteY26" fmla="*/ 124287 h 1500326"/>
              <a:gd name="connsiteX27" fmla="*/ 301841 w 1029810"/>
              <a:gd name="connsiteY27" fmla="*/ 71021 h 1500326"/>
              <a:gd name="connsiteX28" fmla="*/ 301841 w 1029810"/>
              <a:gd name="connsiteY28" fmla="*/ 17755 h 1500326"/>
              <a:gd name="connsiteX29" fmla="*/ 275208 w 1029810"/>
              <a:gd name="connsiteY29" fmla="*/ 0 h 1500326"/>
              <a:gd name="connsiteX30" fmla="*/ 239697 w 1029810"/>
              <a:gd name="connsiteY30" fmla="*/ 0 h 1500326"/>
              <a:gd name="connsiteX31" fmla="*/ 221942 w 1029810"/>
              <a:gd name="connsiteY31" fmla="*/ 88777 h 1500326"/>
              <a:gd name="connsiteX32" fmla="*/ 213064 w 1029810"/>
              <a:gd name="connsiteY32" fmla="*/ 150920 h 1500326"/>
              <a:gd name="connsiteX33" fmla="*/ 221942 w 1029810"/>
              <a:gd name="connsiteY33" fmla="*/ 195309 h 1500326"/>
              <a:gd name="connsiteX34" fmla="*/ 221942 w 1029810"/>
              <a:gd name="connsiteY34" fmla="*/ 195309 h 1500326"/>
              <a:gd name="connsiteX35" fmla="*/ 239697 w 1029810"/>
              <a:gd name="connsiteY35" fmla="*/ 221942 h 1500326"/>
              <a:gd name="connsiteX36" fmla="*/ 79899 w 1029810"/>
              <a:gd name="connsiteY36" fmla="*/ 17756 h 1500326"/>
              <a:gd name="connsiteX0" fmla="*/ 35510 w 1029810"/>
              <a:gd name="connsiteY0" fmla="*/ 44389 h 1500326"/>
              <a:gd name="connsiteX1" fmla="*/ 0 w 1029810"/>
              <a:gd name="connsiteY1" fmla="*/ 1482571 h 1500326"/>
              <a:gd name="connsiteX2" fmla="*/ 1020932 w 1029810"/>
              <a:gd name="connsiteY2" fmla="*/ 1500326 h 1500326"/>
              <a:gd name="connsiteX3" fmla="*/ 1029810 w 1029810"/>
              <a:gd name="connsiteY3" fmla="*/ 248575 h 1500326"/>
              <a:gd name="connsiteX4" fmla="*/ 994299 w 1029810"/>
              <a:gd name="connsiteY4" fmla="*/ 35511 h 1500326"/>
              <a:gd name="connsiteX5" fmla="*/ 923278 w 1029810"/>
              <a:gd name="connsiteY5" fmla="*/ 35511 h 1500326"/>
              <a:gd name="connsiteX6" fmla="*/ 932156 w 1029810"/>
              <a:gd name="connsiteY6" fmla="*/ 186431 h 1500326"/>
              <a:gd name="connsiteX7" fmla="*/ 914400 w 1029810"/>
              <a:gd name="connsiteY7" fmla="*/ 230819 h 1500326"/>
              <a:gd name="connsiteX8" fmla="*/ 816746 w 1029810"/>
              <a:gd name="connsiteY8" fmla="*/ 230819 h 1500326"/>
              <a:gd name="connsiteX9" fmla="*/ 790113 w 1029810"/>
              <a:gd name="connsiteY9" fmla="*/ 168676 h 1500326"/>
              <a:gd name="connsiteX10" fmla="*/ 781235 w 1029810"/>
              <a:gd name="connsiteY10" fmla="*/ 71021 h 1500326"/>
              <a:gd name="connsiteX11" fmla="*/ 727969 w 1029810"/>
              <a:gd name="connsiteY11" fmla="*/ 0 h 1500326"/>
              <a:gd name="connsiteX12" fmla="*/ 701336 w 1029810"/>
              <a:gd name="connsiteY12" fmla="*/ 44388 h 1500326"/>
              <a:gd name="connsiteX13" fmla="*/ 701336 w 1029810"/>
              <a:gd name="connsiteY13" fmla="*/ 133165 h 1500326"/>
              <a:gd name="connsiteX14" fmla="*/ 692459 w 1029810"/>
              <a:gd name="connsiteY14" fmla="*/ 195309 h 1500326"/>
              <a:gd name="connsiteX15" fmla="*/ 630315 w 1029810"/>
              <a:gd name="connsiteY15" fmla="*/ 213064 h 1500326"/>
              <a:gd name="connsiteX16" fmla="*/ 603682 w 1029810"/>
              <a:gd name="connsiteY16" fmla="*/ 186431 h 1500326"/>
              <a:gd name="connsiteX17" fmla="*/ 577049 w 1029810"/>
              <a:gd name="connsiteY17" fmla="*/ 115410 h 1500326"/>
              <a:gd name="connsiteX18" fmla="*/ 568171 w 1029810"/>
              <a:gd name="connsiteY18" fmla="*/ 44388 h 1500326"/>
              <a:gd name="connsiteX19" fmla="*/ 523783 w 1029810"/>
              <a:gd name="connsiteY19" fmla="*/ 8878 h 1500326"/>
              <a:gd name="connsiteX20" fmla="*/ 523783 w 1029810"/>
              <a:gd name="connsiteY20" fmla="*/ 8878 h 1500326"/>
              <a:gd name="connsiteX21" fmla="*/ 443884 w 1029810"/>
              <a:gd name="connsiteY21" fmla="*/ 124287 h 1500326"/>
              <a:gd name="connsiteX22" fmla="*/ 443884 w 1029810"/>
              <a:gd name="connsiteY22" fmla="*/ 124287 h 1500326"/>
              <a:gd name="connsiteX23" fmla="*/ 479395 w 1029810"/>
              <a:gd name="connsiteY23" fmla="*/ 195309 h 1500326"/>
              <a:gd name="connsiteX24" fmla="*/ 399496 w 1029810"/>
              <a:gd name="connsiteY24" fmla="*/ 195309 h 1500326"/>
              <a:gd name="connsiteX25" fmla="*/ 319596 w 1029810"/>
              <a:gd name="connsiteY25" fmla="*/ 195309 h 1500326"/>
              <a:gd name="connsiteX26" fmla="*/ 310719 w 1029810"/>
              <a:gd name="connsiteY26" fmla="*/ 124287 h 1500326"/>
              <a:gd name="connsiteX27" fmla="*/ 301841 w 1029810"/>
              <a:gd name="connsiteY27" fmla="*/ 71021 h 1500326"/>
              <a:gd name="connsiteX28" fmla="*/ 301841 w 1029810"/>
              <a:gd name="connsiteY28" fmla="*/ 17755 h 1500326"/>
              <a:gd name="connsiteX29" fmla="*/ 275208 w 1029810"/>
              <a:gd name="connsiteY29" fmla="*/ 0 h 1500326"/>
              <a:gd name="connsiteX30" fmla="*/ 239697 w 1029810"/>
              <a:gd name="connsiteY30" fmla="*/ 0 h 1500326"/>
              <a:gd name="connsiteX31" fmla="*/ 221942 w 1029810"/>
              <a:gd name="connsiteY31" fmla="*/ 88777 h 1500326"/>
              <a:gd name="connsiteX32" fmla="*/ 213064 w 1029810"/>
              <a:gd name="connsiteY32" fmla="*/ 150920 h 1500326"/>
              <a:gd name="connsiteX33" fmla="*/ 221942 w 1029810"/>
              <a:gd name="connsiteY33" fmla="*/ 195309 h 1500326"/>
              <a:gd name="connsiteX34" fmla="*/ 221942 w 1029810"/>
              <a:gd name="connsiteY34" fmla="*/ 195309 h 1500326"/>
              <a:gd name="connsiteX35" fmla="*/ 133165 w 1029810"/>
              <a:gd name="connsiteY35" fmla="*/ 221942 h 1500326"/>
              <a:gd name="connsiteX36" fmla="*/ 79899 w 1029810"/>
              <a:gd name="connsiteY36" fmla="*/ 17756 h 1500326"/>
              <a:gd name="connsiteX0" fmla="*/ 35510 w 1029810"/>
              <a:gd name="connsiteY0" fmla="*/ 44389 h 1500326"/>
              <a:gd name="connsiteX1" fmla="*/ 0 w 1029810"/>
              <a:gd name="connsiteY1" fmla="*/ 1482571 h 1500326"/>
              <a:gd name="connsiteX2" fmla="*/ 1020932 w 1029810"/>
              <a:gd name="connsiteY2" fmla="*/ 1500326 h 1500326"/>
              <a:gd name="connsiteX3" fmla="*/ 1029810 w 1029810"/>
              <a:gd name="connsiteY3" fmla="*/ 248575 h 1500326"/>
              <a:gd name="connsiteX4" fmla="*/ 994299 w 1029810"/>
              <a:gd name="connsiteY4" fmla="*/ 35511 h 1500326"/>
              <a:gd name="connsiteX5" fmla="*/ 923278 w 1029810"/>
              <a:gd name="connsiteY5" fmla="*/ 35511 h 1500326"/>
              <a:gd name="connsiteX6" fmla="*/ 932156 w 1029810"/>
              <a:gd name="connsiteY6" fmla="*/ 186431 h 1500326"/>
              <a:gd name="connsiteX7" fmla="*/ 914400 w 1029810"/>
              <a:gd name="connsiteY7" fmla="*/ 230819 h 1500326"/>
              <a:gd name="connsiteX8" fmla="*/ 816746 w 1029810"/>
              <a:gd name="connsiteY8" fmla="*/ 230819 h 1500326"/>
              <a:gd name="connsiteX9" fmla="*/ 790113 w 1029810"/>
              <a:gd name="connsiteY9" fmla="*/ 168676 h 1500326"/>
              <a:gd name="connsiteX10" fmla="*/ 781235 w 1029810"/>
              <a:gd name="connsiteY10" fmla="*/ 71021 h 1500326"/>
              <a:gd name="connsiteX11" fmla="*/ 727969 w 1029810"/>
              <a:gd name="connsiteY11" fmla="*/ 0 h 1500326"/>
              <a:gd name="connsiteX12" fmla="*/ 701336 w 1029810"/>
              <a:gd name="connsiteY12" fmla="*/ 44388 h 1500326"/>
              <a:gd name="connsiteX13" fmla="*/ 701336 w 1029810"/>
              <a:gd name="connsiteY13" fmla="*/ 133165 h 1500326"/>
              <a:gd name="connsiteX14" fmla="*/ 692459 w 1029810"/>
              <a:gd name="connsiteY14" fmla="*/ 195309 h 1500326"/>
              <a:gd name="connsiteX15" fmla="*/ 630315 w 1029810"/>
              <a:gd name="connsiteY15" fmla="*/ 213064 h 1500326"/>
              <a:gd name="connsiteX16" fmla="*/ 603682 w 1029810"/>
              <a:gd name="connsiteY16" fmla="*/ 186431 h 1500326"/>
              <a:gd name="connsiteX17" fmla="*/ 577049 w 1029810"/>
              <a:gd name="connsiteY17" fmla="*/ 115410 h 1500326"/>
              <a:gd name="connsiteX18" fmla="*/ 568171 w 1029810"/>
              <a:gd name="connsiteY18" fmla="*/ 44388 h 1500326"/>
              <a:gd name="connsiteX19" fmla="*/ 523783 w 1029810"/>
              <a:gd name="connsiteY19" fmla="*/ 8878 h 1500326"/>
              <a:gd name="connsiteX20" fmla="*/ 523783 w 1029810"/>
              <a:gd name="connsiteY20" fmla="*/ 8878 h 1500326"/>
              <a:gd name="connsiteX21" fmla="*/ 443884 w 1029810"/>
              <a:gd name="connsiteY21" fmla="*/ 124287 h 1500326"/>
              <a:gd name="connsiteX22" fmla="*/ 443884 w 1029810"/>
              <a:gd name="connsiteY22" fmla="*/ 124287 h 1500326"/>
              <a:gd name="connsiteX23" fmla="*/ 479395 w 1029810"/>
              <a:gd name="connsiteY23" fmla="*/ 195309 h 1500326"/>
              <a:gd name="connsiteX24" fmla="*/ 399496 w 1029810"/>
              <a:gd name="connsiteY24" fmla="*/ 195309 h 1500326"/>
              <a:gd name="connsiteX25" fmla="*/ 319596 w 1029810"/>
              <a:gd name="connsiteY25" fmla="*/ 195309 h 1500326"/>
              <a:gd name="connsiteX26" fmla="*/ 310719 w 1029810"/>
              <a:gd name="connsiteY26" fmla="*/ 124287 h 1500326"/>
              <a:gd name="connsiteX27" fmla="*/ 301841 w 1029810"/>
              <a:gd name="connsiteY27" fmla="*/ 71021 h 1500326"/>
              <a:gd name="connsiteX28" fmla="*/ 301841 w 1029810"/>
              <a:gd name="connsiteY28" fmla="*/ 17755 h 1500326"/>
              <a:gd name="connsiteX29" fmla="*/ 275208 w 1029810"/>
              <a:gd name="connsiteY29" fmla="*/ 0 h 1500326"/>
              <a:gd name="connsiteX30" fmla="*/ 239697 w 1029810"/>
              <a:gd name="connsiteY30" fmla="*/ 0 h 1500326"/>
              <a:gd name="connsiteX31" fmla="*/ 221942 w 1029810"/>
              <a:gd name="connsiteY31" fmla="*/ 88777 h 1500326"/>
              <a:gd name="connsiteX32" fmla="*/ 213064 w 1029810"/>
              <a:gd name="connsiteY32" fmla="*/ 150920 h 1500326"/>
              <a:gd name="connsiteX33" fmla="*/ 221942 w 1029810"/>
              <a:gd name="connsiteY33" fmla="*/ 195309 h 1500326"/>
              <a:gd name="connsiteX34" fmla="*/ 221942 w 1029810"/>
              <a:gd name="connsiteY34" fmla="*/ 195309 h 1500326"/>
              <a:gd name="connsiteX35" fmla="*/ 133165 w 1029810"/>
              <a:gd name="connsiteY35" fmla="*/ 221942 h 1500326"/>
              <a:gd name="connsiteX36" fmla="*/ 79899 w 1029810"/>
              <a:gd name="connsiteY36" fmla="*/ 17756 h 1500326"/>
              <a:gd name="connsiteX37" fmla="*/ 97655 w 1029810"/>
              <a:gd name="connsiteY37" fmla="*/ 17755 h 1500326"/>
              <a:gd name="connsiteX0" fmla="*/ 35510 w 1029810"/>
              <a:gd name="connsiteY0" fmla="*/ 44389 h 1500326"/>
              <a:gd name="connsiteX1" fmla="*/ 0 w 1029810"/>
              <a:gd name="connsiteY1" fmla="*/ 1482571 h 1500326"/>
              <a:gd name="connsiteX2" fmla="*/ 1020932 w 1029810"/>
              <a:gd name="connsiteY2" fmla="*/ 1500326 h 1500326"/>
              <a:gd name="connsiteX3" fmla="*/ 1029810 w 1029810"/>
              <a:gd name="connsiteY3" fmla="*/ 248575 h 1500326"/>
              <a:gd name="connsiteX4" fmla="*/ 994299 w 1029810"/>
              <a:gd name="connsiteY4" fmla="*/ 35511 h 1500326"/>
              <a:gd name="connsiteX5" fmla="*/ 923278 w 1029810"/>
              <a:gd name="connsiteY5" fmla="*/ 35511 h 1500326"/>
              <a:gd name="connsiteX6" fmla="*/ 932156 w 1029810"/>
              <a:gd name="connsiteY6" fmla="*/ 186431 h 1500326"/>
              <a:gd name="connsiteX7" fmla="*/ 914400 w 1029810"/>
              <a:gd name="connsiteY7" fmla="*/ 230819 h 1500326"/>
              <a:gd name="connsiteX8" fmla="*/ 816746 w 1029810"/>
              <a:gd name="connsiteY8" fmla="*/ 230819 h 1500326"/>
              <a:gd name="connsiteX9" fmla="*/ 790113 w 1029810"/>
              <a:gd name="connsiteY9" fmla="*/ 168676 h 1500326"/>
              <a:gd name="connsiteX10" fmla="*/ 781235 w 1029810"/>
              <a:gd name="connsiteY10" fmla="*/ 71021 h 1500326"/>
              <a:gd name="connsiteX11" fmla="*/ 727969 w 1029810"/>
              <a:gd name="connsiteY11" fmla="*/ 0 h 1500326"/>
              <a:gd name="connsiteX12" fmla="*/ 701336 w 1029810"/>
              <a:gd name="connsiteY12" fmla="*/ 44388 h 1500326"/>
              <a:gd name="connsiteX13" fmla="*/ 701336 w 1029810"/>
              <a:gd name="connsiteY13" fmla="*/ 133165 h 1500326"/>
              <a:gd name="connsiteX14" fmla="*/ 692459 w 1029810"/>
              <a:gd name="connsiteY14" fmla="*/ 195309 h 1500326"/>
              <a:gd name="connsiteX15" fmla="*/ 630315 w 1029810"/>
              <a:gd name="connsiteY15" fmla="*/ 213064 h 1500326"/>
              <a:gd name="connsiteX16" fmla="*/ 603682 w 1029810"/>
              <a:gd name="connsiteY16" fmla="*/ 186431 h 1500326"/>
              <a:gd name="connsiteX17" fmla="*/ 577049 w 1029810"/>
              <a:gd name="connsiteY17" fmla="*/ 115410 h 1500326"/>
              <a:gd name="connsiteX18" fmla="*/ 568171 w 1029810"/>
              <a:gd name="connsiteY18" fmla="*/ 44388 h 1500326"/>
              <a:gd name="connsiteX19" fmla="*/ 523783 w 1029810"/>
              <a:gd name="connsiteY19" fmla="*/ 8878 h 1500326"/>
              <a:gd name="connsiteX20" fmla="*/ 523783 w 1029810"/>
              <a:gd name="connsiteY20" fmla="*/ 8878 h 1500326"/>
              <a:gd name="connsiteX21" fmla="*/ 443884 w 1029810"/>
              <a:gd name="connsiteY21" fmla="*/ 124287 h 1500326"/>
              <a:gd name="connsiteX22" fmla="*/ 443884 w 1029810"/>
              <a:gd name="connsiteY22" fmla="*/ 124287 h 1500326"/>
              <a:gd name="connsiteX23" fmla="*/ 479395 w 1029810"/>
              <a:gd name="connsiteY23" fmla="*/ 195309 h 1500326"/>
              <a:gd name="connsiteX24" fmla="*/ 399496 w 1029810"/>
              <a:gd name="connsiteY24" fmla="*/ 195309 h 1500326"/>
              <a:gd name="connsiteX25" fmla="*/ 319596 w 1029810"/>
              <a:gd name="connsiteY25" fmla="*/ 195309 h 1500326"/>
              <a:gd name="connsiteX26" fmla="*/ 310719 w 1029810"/>
              <a:gd name="connsiteY26" fmla="*/ 124287 h 1500326"/>
              <a:gd name="connsiteX27" fmla="*/ 301841 w 1029810"/>
              <a:gd name="connsiteY27" fmla="*/ 71021 h 1500326"/>
              <a:gd name="connsiteX28" fmla="*/ 301841 w 1029810"/>
              <a:gd name="connsiteY28" fmla="*/ 17755 h 1500326"/>
              <a:gd name="connsiteX29" fmla="*/ 275208 w 1029810"/>
              <a:gd name="connsiteY29" fmla="*/ 0 h 1500326"/>
              <a:gd name="connsiteX30" fmla="*/ 239697 w 1029810"/>
              <a:gd name="connsiteY30" fmla="*/ 0 h 1500326"/>
              <a:gd name="connsiteX31" fmla="*/ 221942 w 1029810"/>
              <a:gd name="connsiteY31" fmla="*/ 88777 h 1500326"/>
              <a:gd name="connsiteX32" fmla="*/ 213064 w 1029810"/>
              <a:gd name="connsiteY32" fmla="*/ 150920 h 1500326"/>
              <a:gd name="connsiteX33" fmla="*/ 221942 w 1029810"/>
              <a:gd name="connsiteY33" fmla="*/ 195309 h 1500326"/>
              <a:gd name="connsiteX34" fmla="*/ 221942 w 1029810"/>
              <a:gd name="connsiteY34" fmla="*/ 195309 h 1500326"/>
              <a:gd name="connsiteX35" fmla="*/ 133165 w 1029810"/>
              <a:gd name="connsiteY35" fmla="*/ 221942 h 1500326"/>
              <a:gd name="connsiteX36" fmla="*/ 79899 w 1029810"/>
              <a:gd name="connsiteY36" fmla="*/ 17756 h 1500326"/>
              <a:gd name="connsiteX37" fmla="*/ 26633 w 1029810"/>
              <a:gd name="connsiteY37" fmla="*/ 53265 h 1500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29810" h="1500326">
                <a:moveTo>
                  <a:pt x="35510" y="44389"/>
                </a:moveTo>
                <a:lnTo>
                  <a:pt x="0" y="1482571"/>
                </a:lnTo>
                <a:lnTo>
                  <a:pt x="1020932" y="1500326"/>
                </a:lnTo>
                <a:cubicBezTo>
                  <a:pt x="1023891" y="1083076"/>
                  <a:pt x="1026851" y="665825"/>
                  <a:pt x="1029810" y="248575"/>
                </a:cubicBezTo>
                <a:lnTo>
                  <a:pt x="994299" y="35511"/>
                </a:lnTo>
                <a:lnTo>
                  <a:pt x="923278" y="35511"/>
                </a:lnTo>
                <a:lnTo>
                  <a:pt x="932156" y="186431"/>
                </a:lnTo>
                <a:lnTo>
                  <a:pt x="914400" y="230819"/>
                </a:lnTo>
                <a:lnTo>
                  <a:pt x="816746" y="230819"/>
                </a:lnTo>
                <a:lnTo>
                  <a:pt x="790113" y="168676"/>
                </a:lnTo>
                <a:lnTo>
                  <a:pt x="781235" y="71021"/>
                </a:lnTo>
                <a:lnTo>
                  <a:pt x="727969" y="0"/>
                </a:lnTo>
                <a:lnTo>
                  <a:pt x="701336" y="44388"/>
                </a:lnTo>
                <a:lnTo>
                  <a:pt x="701336" y="133165"/>
                </a:lnTo>
                <a:lnTo>
                  <a:pt x="692459" y="195309"/>
                </a:lnTo>
                <a:lnTo>
                  <a:pt x="630315" y="213064"/>
                </a:lnTo>
                <a:lnTo>
                  <a:pt x="603682" y="186431"/>
                </a:lnTo>
                <a:lnTo>
                  <a:pt x="577049" y="115410"/>
                </a:lnTo>
                <a:lnTo>
                  <a:pt x="568171" y="44388"/>
                </a:lnTo>
                <a:lnTo>
                  <a:pt x="523783" y="8878"/>
                </a:lnTo>
                <a:lnTo>
                  <a:pt x="523783" y="8878"/>
                </a:lnTo>
                <a:lnTo>
                  <a:pt x="443884" y="124287"/>
                </a:lnTo>
                <a:lnTo>
                  <a:pt x="443884" y="124287"/>
                </a:lnTo>
                <a:lnTo>
                  <a:pt x="479395" y="195309"/>
                </a:lnTo>
                <a:lnTo>
                  <a:pt x="399496" y="195309"/>
                </a:lnTo>
                <a:lnTo>
                  <a:pt x="319596" y="195309"/>
                </a:lnTo>
                <a:lnTo>
                  <a:pt x="310719" y="124287"/>
                </a:lnTo>
                <a:lnTo>
                  <a:pt x="301841" y="71021"/>
                </a:lnTo>
                <a:lnTo>
                  <a:pt x="301841" y="17755"/>
                </a:lnTo>
                <a:lnTo>
                  <a:pt x="275208" y="0"/>
                </a:lnTo>
                <a:lnTo>
                  <a:pt x="239697" y="0"/>
                </a:lnTo>
                <a:lnTo>
                  <a:pt x="221942" y="88777"/>
                </a:lnTo>
                <a:lnTo>
                  <a:pt x="213064" y="150920"/>
                </a:lnTo>
                <a:lnTo>
                  <a:pt x="221942" y="195309"/>
                </a:lnTo>
                <a:lnTo>
                  <a:pt x="221942" y="195309"/>
                </a:lnTo>
                <a:lnTo>
                  <a:pt x="133165" y="221942"/>
                </a:lnTo>
                <a:lnTo>
                  <a:pt x="79899" y="17756"/>
                </a:lnTo>
                <a:cubicBezTo>
                  <a:pt x="73981" y="-16275"/>
                  <a:pt x="22934" y="53265"/>
                  <a:pt x="26633" y="5326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p:cNvSpPr/>
          <p:nvPr/>
        </p:nvSpPr>
        <p:spPr>
          <a:xfrm>
            <a:off x="5712780" y="2890731"/>
            <a:ext cx="1029810" cy="1500326"/>
          </a:xfrm>
          <a:custGeom>
            <a:avLst/>
            <a:gdLst>
              <a:gd name="connsiteX0" fmla="*/ 26633 w 1029810"/>
              <a:gd name="connsiteY0" fmla="*/ 248575 h 1500326"/>
              <a:gd name="connsiteX1" fmla="*/ 0 w 1029810"/>
              <a:gd name="connsiteY1" fmla="*/ 1482571 h 1500326"/>
              <a:gd name="connsiteX2" fmla="*/ 1020932 w 1029810"/>
              <a:gd name="connsiteY2" fmla="*/ 1500326 h 1500326"/>
              <a:gd name="connsiteX3" fmla="*/ 1029810 w 1029810"/>
              <a:gd name="connsiteY3" fmla="*/ 248575 h 1500326"/>
              <a:gd name="connsiteX4" fmla="*/ 994299 w 1029810"/>
              <a:gd name="connsiteY4" fmla="*/ 35511 h 1500326"/>
              <a:gd name="connsiteX5" fmla="*/ 923278 w 1029810"/>
              <a:gd name="connsiteY5" fmla="*/ 35511 h 1500326"/>
              <a:gd name="connsiteX6" fmla="*/ 932156 w 1029810"/>
              <a:gd name="connsiteY6" fmla="*/ 186431 h 1500326"/>
              <a:gd name="connsiteX7" fmla="*/ 914400 w 1029810"/>
              <a:gd name="connsiteY7" fmla="*/ 230819 h 1500326"/>
              <a:gd name="connsiteX8" fmla="*/ 816746 w 1029810"/>
              <a:gd name="connsiteY8" fmla="*/ 230819 h 1500326"/>
              <a:gd name="connsiteX9" fmla="*/ 790113 w 1029810"/>
              <a:gd name="connsiteY9" fmla="*/ 168676 h 1500326"/>
              <a:gd name="connsiteX10" fmla="*/ 781235 w 1029810"/>
              <a:gd name="connsiteY10" fmla="*/ 71021 h 1500326"/>
              <a:gd name="connsiteX11" fmla="*/ 727969 w 1029810"/>
              <a:gd name="connsiteY11" fmla="*/ 0 h 1500326"/>
              <a:gd name="connsiteX12" fmla="*/ 701336 w 1029810"/>
              <a:gd name="connsiteY12" fmla="*/ 44388 h 1500326"/>
              <a:gd name="connsiteX13" fmla="*/ 701336 w 1029810"/>
              <a:gd name="connsiteY13" fmla="*/ 133165 h 1500326"/>
              <a:gd name="connsiteX14" fmla="*/ 692459 w 1029810"/>
              <a:gd name="connsiteY14" fmla="*/ 195309 h 1500326"/>
              <a:gd name="connsiteX15" fmla="*/ 630315 w 1029810"/>
              <a:gd name="connsiteY15" fmla="*/ 213064 h 1500326"/>
              <a:gd name="connsiteX16" fmla="*/ 603682 w 1029810"/>
              <a:gd name="connsiteY16" fmla="*/ 186431 h 1500326"/>
              <a:gd name="connsiteX17" fmla="*/ 577049 w 1029810"/>
              <a:gd name="connsiteY17" fmla="*/ 115410 h 1500326"/>
              <a:gd name="connsiteX18" fmla="*/ 568171 w 1029810"/>
              <a:gd name="connsiteY18" fmla="*/ 44388 h 1500326"/>
              <a:gd name="connsiteX19" fmla="*/ 523783 w 1029810"/>
              <a:gd name="connsiteY19" fmla="*/ 8878 h 1500326"/>
              <a:gd name="connsiteX20" fmla="*/ 523783 w 1029810"/>
              <a:gd name="connsiteY20" fmla="*/ 8878 h 1500326"/>
              <a:gd name="connsiteX21" fmla="*/ 443884 w 1029810"/>
              <a:gd name="connsiteY21" fmla="*/ 124287 h 1500326"/>
              <a:gd name="connsiteX22" fmla="*/ 443884 w 1029810"/>
              <a:gd name="connsiteY22" fmla="*/ 124287 h 1500326"/>
              <a:gd name="connsiteX23" fmla="*/ 479395 w 1029810"/>
              <a:gd name="connsiteY23" fmla="*/ 195309 h 1500326"/>
              <a:gd name="connsiteX24" fmla="*/ 399496 w 1029810"/>
              <a:gd name="connsiteY24" fmla="*/ 195309 h 1500326"/>
              <a:gd name="connsiteX25" fmla="*/ 319596 w 1029810"/>
              <a:gd name="connsiteY25" fmla="*/ 195309 h 1500326"/>
              <a:gd name="connsiteX26" fmla="*/ 310719 w 1029810"/>
              <a:gd name="connsiteY26" fmla="*/ 124287 h 1500326"/>
              <a:gd name="connsiteX27" fmla="*/ 301841 w 1029810"/>
              <a:gd name="connsiteY27" fmla="*/ 71021 h 1500326"/>
              <a:gd name="connsiteX28" fmla="*/ 301841 w 1029810"/>
              <a:gd name="connsiteY28" fmla="*/ 17755 h 1500326"/>
              <a:gd name="connsiteX29" fmla="*/ 275208 w 1029810"/>
              <a:gd name="connsiteY29" fmla="*/ 0 h 1500326"/>
              <a:gd name="connsiteX30" fmla="*/ 239697 w 1029810"/>
              <a:gd name="connsiteY30" fmla="*/ 0 h 1500326"/>
              <a:gd name="connsiteX31" fmla="*/ 221942 w 1029810"/>
              <a:gd name="connsiteY31" fmla="*/ 88777 h 1500326"/>
              <a:gd name="connsiteX32" fmla="*/ 213064 w 1029810"/>
              <a:gd name="connsiteY32" fmla="*/ 150920 h 1500326"/>
              <a:gd name="connsiteX33" fmla="*/ 221942 w 1029810"/>
              <a:gd name="connsiteY33" fmla="*/ 195309 h 1500326"/>
              <a:gd name="connsiteX34" fmla="*/ 221942 w 1029810"/>
              <a:gd name="connsiteY34" fmla="*/ 195309 h 1500326"/>
              <a:gd name="connsiteX35" fmla="*/ 221942 w 1029810"/>
              <a:gd name="connsiteY35" fmla="*/ 195309 h 1500326"/>
              <a:gd name="connsiteX0" fmla="*/ 26633 w 1029810"/>
              <a:gd name="connsiteY0" fmla="*/ 248575 h 1500326"/>
              <a:gd name="connsiteX1" fmla="*/ 0 w 1029810"/>
              <a:gd name="connsiteY1" fmla="*/ 1482571 h 1500326"/>
              <a:gd name="connsiteX2" fmla="*/ 1020932 w 1029810"/>
              <a:gd name="connsiteY2" fmla="*/ 1500326 h 1500326"/>
              <a:gd name="connsiteX3" fmla="*/ 1029810 w 1029810"/>
              <a:gd name="connsiteY3" fmla="*/ 248575 h 1500326"/>
              <a:gd name="connsiteX4" fmla="*/ 994299 w 1029810"/>
              <a:gd name="connsiteY4" fmla="*/ 35511 h 1500326"/>
              <a:gd name="connsiteX5" fmla="*/ 923278 w 1029810"/>
              <a:gd name="connsiteY5" fmla="*/ 35511 h 1500326"/>
              <a:gd name="connsiteX6" fmla="*/ 932156 w 1029810"/>
              <a:gd name="connsiteY6" fmla="*/ 186431 h 1500326"/>
              <a:gd name="connsiteX7" fmla="*/ 914400 w 1029810"/>
              <a:gd name="connsiteY7" fmla="*/ 230819 h 1500326"/>
              <a:gd name="connsiteX8" fmla="*/ 816746 w 1029810"/>
              <a:gd name="connsiteY8" fmla="*/ 230819 h 1500326"/>
              <a:gd name="connsiteX9" fmla="*/ 790113 w 1029810"/>
              <a:gd name="connsiteY9" fmla="*/ 168676 h 1500326"/>
              <a:gd name="connsiteX10" fmla="*/ 781235 w 1029810"/>
              <a:gd name="connsiteY10" fmla="*/ 71021 h 1500326"/>
              <a:gd name="connsiteX11" fmla="*/ 727969 w 1029810"/>
              <a:gd name="connsiteY11" fmla="*/ 0 h 1500326"/>
              <a:gd name="connsiteX12" fmla="*/ 701336 w 1029810"/>
              <a:gd name="connsiteY12" fmla="*/ 44388 h 1500326"/>
              <a:gd name="connsiteX13" fmla="*/ 701336 w 1029810"/>
              <a:gd name="connsiteY13" fmla="*/ 133165 h 1500326"/>
              <a:gd name="connsiteX14" fmla="*/ 692459 w 1029810"/>
              <a:gd name="connsiteY14" fmla="*/ 195309 h 1500326"/>
              <a:gd name="connsiteX15" fmla="*/ 630315 w 1029810"/>
              <a:gd name="connsiteY15" fmla="*/ 213064 h 1500326"/>
              <a:gd name="connsiteX16" fmla="*/ 603682 w 1029810"/>
              <a:gd name="connsiteY16" fmla="*/ 186431 h 1500326"/>
              <a:gd name="connsiteX17" fmla="*/ 577049 w 1029810"/>
              <a:gd name="connsiteY17" fmla="*/ 115410 h 1500326"/>
              <a:gd name="connsiteX18" fmla="*/ 568171 w 1029810"/>
              <a:gd name="connsiteY18" fmla="*/ 44388 h 1500326"/>
              <a:gd name="connsiteX19" fmla="*/ 523783 w 1029810"/>
              <a:gd name="connsiteY19" fmla="*/ 8878 h 1500326"/>
              <a:gd name="connsiteX20" fmla="*/ 523783 w 1029810"/>
              <a:gd name="connsiteY20" fmla="*/ 8878 h 1500326"/>
              <a:gd name="connsiteX21" fmla="*/ 443884 w 1029810"/>
              <a:gd name="connsiteY21" fmla="*/ 124287 h 1500326"/>
              <a:gd name="connsiteX22" fmla="*/ 443884 w 1029810"/>
              <a:gd name="connsiteY22" fmla="*/ 124287 h 1500326"/>
              <a:gd name="connsiteX23" fmla="*/ 479395 w 1029810"/>
              <a:gd name="connsiteY23" fmla="*/ 195309 h 1500326"/>
              <a:gd name="connsiteX24" fmla="*/ 399496 w 1029810"/>
              <a:gd name="connsiteY24" fmla="*/ 195309 h 1500326"/>
              <a:gd name="connsiteX25" fmla="*/ 319596 w 1029810"/>
              <a:gd name="connsiteY25" fmla="*/ 195309 h 1500326"/>
              <a:gd name="connsiteX26" fmla="*/ 310719 w 1029810"/>
              <a:gd name="connsiteY26" fmla="*/ 124287 h 1500326"/>
              <a:gd name="connsiteX27" fmla="*/ 301841 w 1029810"/>
              <a:gd name="connsiteY27" fmla="*/ 71021 h 1500326"/>
              <a:gd name="connsiteX28" fmla="*/ 301841 w 1029810"/>
              <a:gd name="connsiteY28" fmla="*/ 17755 h 1500326"/>
              <a:gd name="connsiteX29" fmla="*/ 275208 w 1029810"/>
              <a:gd name="connsiteY29" fmla="*/ 0 h 1500326"/>
              <a:gd name="connsiteX30" fmla="*/ 239697 w 1029810"/>
              <a:gd name="connsiteY30" fmla="*/ 0 h 1500326"/>
              <a:gd name="connsiteX31" fmla="*/ 221942 w 1029810"/>
              <a:gd name="connsiteY31" fmla="*/ 88777 h 1500326"/>
              <a:gd name="connsiteX32" fmla="*/ 213064 w 1029810"/>
              <a:gd name="connsiteY32" fmla="*/ 150920 h 1500326"/>
              <a:gd name="connsiteX33" fmla="*/ 221942 w 1029810"/>
              <a:gd name="connsiteY33" fmla="*/ 195309 h 1500326"/>
              <a:gd name="connsiteX34" fmla="*/ 221942 w 1029810"/>
              <a:gd name="connsiteY34" fmla="*/ 195309 h 1500326"/>
              <a:gd name="connsiteX35" fmla="*/ 239697 w 1029810"/>
              <a:gd name="connsiteY35" fmla="*/ 221942 h 1500326"/>
              <a:gd name="connsiteX36" fmla="*/ 221942 w 1029810"/>
              <a:gd name="connsiteY36" fmla="*/ 195309 h 1500326"/>
              <a:gd name="connsiteX0" fmla="*/ 26633 w 1029810"/>
              <a:gd name="connsiteY0" fmla="*/ 248575 h 1500326"/>
              <a:gd name="connsiteX1" fmla="*/ 0 w 1029810"/>
              <a:gd name="connsiteY1" fmla="*/ 1482571 h 1500326"/>
              <a:gd name="connsiteX2" fmla="*/ 1020932 w 1029810"/>
              <a:gd name="connsiteY2" fmla="*/ 1500326 h 1500326"/>
              <a:gd name="connsiteX3" fmla="*/ 1029810 w 1029810"/>
              <a:gd name="connsiteY3" fmla="*/ 248575 h 1500326"/>
              <a:gd name="connsiteX4" fmla="*/ 994299 w 1029810"/>
              <a:gd name="connsiteY4" fmla="*/ 35511 h 1500326"/>
              <a:gd name="connsiteX5" fmla="*/ 923278 w 1029810"/>
              <a:gd name="connsiteY5" fmla="*/ 35511 h 1500326"/>
              <a:gd name="connsiteX6" fmla="*/ 932156 w 1029810"/>
              <a:gd name="connsiteY6" fmla="*/ 186431 h 1500326"/>
              <a:gd name="connsiteX7" fmla="*/ 914400 w 1029810"/>
              <a:gd name="connsiteY7" fmla="*/ 230819 h 1500326"/>
              <a:gd name="connsiteX8" fmla="*/ 816746 w 1029810"/>
              <a:gd name="connsiteY8" fmla="*/ 230819 h 1500326"/>
              <a:gd name="connsiteX9" fmla="*/ 790113 w 1029810"/>
              <a:gd name="connsiteY9" fmla="*/ 168676 h 1500326"/>
              <a:gd name="connsiteX10" fmla="*/ 781235 w 1029810"/>
              <a:gd name="connsiteY10" fmla="*/ 71021 h 1500326"/>
              <a:gd name="connsiteX11" fmla="*/ 727969 w 1029810"/>
              <a:gd name="connsiteY11" fmla="*/ 0 h 1500326"/>
              <a:gd name="connsiteX12" fmla="*/ 701336 w 1029810"/>
              <a:gd name="connsiteY12" fmla="*/ 44388 h 1500326"/>
              <a:gd name="connsiteX13" fmla="*/ 701336 w 1029810"/>
              <a:gd name="connsiteY13" fmla="*/ 133165 h 1500326"/>
              <a:gd name="connsiteX14" fmla="*/ 692459 w 1029810"/>
              <a:gd name="connsiteY14" fmla="*/ 195309 h 1500326"/>
              <a:gd name="connsiteX15" fmla="*/ 630315 w 1029810"/>
              <a:gd name="connsiteY15" fmla="*/ 213064 h 1500326"/>
              <a:gd name="connsiteX16" fmla="*/ 603682 w 1029810"/>
              <a:gd name="connsiteY16" fmla="*/ 186431 h 1500326"/>
              <a:gd name="connsiteX17" fmla="*/ 577049 w 1029810"/>
              <a:gd name="connsiteY17" fmla="*/ 115410 h 1500326"/>
              <a:gd name="connsiteX18" fmla="*/ 568171 w 1029810"/>
              <a:gd name="connsiteY18" fmla="*/ 44388 h 1500326"/>
              <a:gd name="connsiteX19" fmla="*/ 523783 w 1029810"/>
              <a:gd name="connsiteY19" fmla="*/ 8878 h 1500326"/>
              <a:gd name="connsiteX20" fmla="*/ 523783 w 1029810"/>
              <a:gd name="connsiteY20" fmla="*/ 8878 h 1500326"/>
              <a:gd name="connsiteX21" fmla="*/ 443884 w 1029810"/>
              <a:gd name="connsiteY21" fmla="*/ 124287 h 1500326"/>
              <a:gd name="connsiteX22" fmla="*/ 443884 w 1029810"/>
              <a:gd name="connsiteY22" fmla="*/ 124287 h 1500326"/>
              <a:gd name="connsiteX23" fmla="*/ 479395 w 1029810"/>
              <a:gd name="connsiteY23" fmla="*/ 195309 h 1500326"/>
              <a:gd name="connsiteX24" fmla="*/ 399496 w 1029810"/>
              <a:gd name="connsiteY24" fmla="*/ 195309 h 1500326"/>
              <a:gd name="connsiteX25" fmla="*/ 319596 w 1029810"/>
              <a:gd name="connsiteY25" fmla="*/ 195309 h 1500326"/>
              <a:gd name="connsiteX26" fmla="*/ 310719 w 1029810"/>
              <a:gd name="connsiteY26" fmla="*/ 124287 h 1500326"/>
              <a:gd name="connsiteX27" fmla="*/ 301841 w 1029810"/>
              <a:gd name="connsiteY27" fmla="*/ 71021 h 1500326"/>
              <a:gd name="connsiteX28" fmla="*/ 301841 w 1029810"/>
              <a:gd name="connsiteY28" fmla="*/ 17755 h 1500326"/>
              <a:gd name="connsiteX29" fmla="*/ 275208 w 1029810"/>
              <a:gd name="connsiteY29" fmla="*/ 0 h 1500326"/>
              <a:gd name="connsiteX30" fmla="*/ 239697 w 1029810"/>
              <a:gd name="connsiteY30" fmla="*/ 0 h 1500326"/>
              <a:gd name="connsiteX31" fmla="*/ 221942 w 1029810"/>
              <a:gd name="connsiteY31" fmla="*/ 88777 h 1500326"/>
              <a:gd name="connsiteX32" fmla="*/ 213064 w 1029810"/>
              <a:gd name="connsiteY32" fmla="*/ 150920 h 1500326"/>
              <a:gd name="connsiteX33" fmla="*/ 221942 w 1029810"/>
              <a:gd name="connsiteY33" fmla="*/ 195309 h 1500326"/>
              <a:gd name="connsiteX34" fmla="*/ 221942 w 1029810"/>
              <a:gd name="connsiteY34" fmla="*/ 195309 h 1500326"/>
              <a:gd name="connsiteX35" fmla="*/ 239697 w 1029810"/>
              <a:gd name="connsiteY35" fmla="*/ 221942 h 1500326"/>
              <a:gd name="connsiteX36" fmla="*/ 115410 w 1029810"/>
              <a:gd name="connsiteY36" fmla="*/ 221942 h 1500326"/>
              <a:gd name="connsiteX0" fmla="*/ 26633 w 1029810"/>
              <a:gd name="connsiteY0" fmla="*/ 248575 h 1500326"/>
              <a:gd name="connsiteX1" fmla="*/ 0 w 1029810"/>
              <a:gd name="connsiteY1" fmla="*/ 1482571 h 1500326"/>
              <a:gd name="connsiteX2" fmla="*/ 1020932 w 1029810"/>
              <a:gd name="connsiteY2" fmla="*/ 1500326 h 1500326"/>
              <a:gd name="connsiteX3" fmla="*/ 1029810 w 1029810"/>
              <a:gd name="connsiteY3" fmla="*/ 248575 h 1500326"/>
              <a:gd name="connsiteX4" fmla="*/ 994299 w 1029810"/>
              <a:gd name="connsiteY4" fmla="*/ 35511 h 1500326"/>
              <a:gd name="connsiteX5" fmla="*/ 923278 w 1029810"/>
              <a:gd name="connsiteY5" fmla="*/ 35511 h 1500326"/>
              <a:gd name="connsiteX6" fmla="*/ 932156 w 1029810"/>
              <a:gd name="connsiteY6" fmla="*/ 186431 h 1500326"/>
              <a:gd name="connsiteX7" fmla="*/ 914400 w 1029810"/>
              <a:gd name="connsiteY7" fmla="*/ 230819 h 1500326"/>
              <a:gd name="connsiteX8" fmla="*/ 816746 w 1029810"/>
              <a:gd name="connsiteY8" fmla="*/ 230819 h 1500326"/>
              <a:gd name="connsiteX9" fmla="*/ 790113 w 1029810"/>
              <a:gd name="connsiteY9" fmla="*/ 168676 h 1500326"/>
              <a:gd name="connsiteX10" fmla="*/ 781235 w 1029810"/>
              <a:gd name="connsiteY10" fmla="*/ 71021 h 1500326"/>
              <a:gd name="connsiteX11" fmla="*/ 727969 w 1029810"/>
              <a:gd name="connsiteY11" fmla="*/ 0 h 1500326"/>
              <a:gd name="connsiteX12" fmla="*/ 701336 w 1029810"/>
              <a:gd name="connsiteY12" fmla="*/ 44388 h 1500326"/>
              <a:gd name="connsiteX13" fmla="*/ 701336 w 1029810"/>
              <a:gd name="connsiteY13" fmla="*/ 133165 h 1500326"/>
              <a:gd name="connsiteX14" fmla="*/ 692459 w 1029810"/>
              <a:gd name="connsiteY14" fmla="*/ 195309 h 1500326"/>
              <a:gd name="connsiteX15" fmla="*/ 630315 w 1029810"/>
              <a:gd name="connsiteY15" fmla="*/ 213064 h 1500326"/>
              <a:gd name="connsiteX16" fmla="*/ 603682 w 1029810"/>
              <a:gd name="connsiteY16" fmla="*/ 186431 h 1500326"/>
              <a:gd name="connsiteX17" fmla="*/ 577049 w 1029810"/>
              <a:gd name="connsiteY17" fmla="*/ 115410 h 1500326"/>
              <a:gd name="connsiteX18" fmla="*/ 568171 w 1029810"/>
              <a:gd name="connsiteY18" fmla="*/ 44388 h 1500326"/>
              <a:gd name="connsiteX19" fmla="*/ 523783 w 1029810"/>
              <a:gd name="connsiteY19" fmla="*/ 8878 h 1500326"/>
              <a:gd name="connsiteX20" fmla="*/ 523783 w 1029810"/>
              <a:gd name="connsiteY20" fmla="*/ 8878 h 1500326"/>
              <a:gd name="connsiteX21" fmla="*/ 443884 w 1029810"/>
              <a:gd name="connsiteY21" fmla="*/ 124287 h 1500326"/>
              <a:gd name="connsiteX22" fmla="*/ 443884 w 1029810"/>
              <a:gd name="connsiteY22" fmla="*/ 124287 h 1500326"/>
              <a:gd name="connsiteX23" fmla="*/ 479395 w 1029810"/>
              <a:gd name="connsiteY23" fmla="*/ 195309 h 1500326"/>
              <a:gd name="connsiteX24" fmla="*/ 399496 w 1029810"/>
              <a:gd name="connsiteY24" fmla="*/ 195309 h 1500326"/>
              <a:gd name="connsiteX25" fmla="*/ 319596 w 1029810"/>
              <a:gd name="connsiteY25" fmla="*/ 195309 h 1500326"/>
              <a:gd name="connsiteX26" fmla="*/ 310719 w 1029810"/>
              <a:gd name="connsiteY26" fmla="*/ 124287 h 1500326"/>
              <a:gd name="connsiteX27" fmla="*/ 301841 w 1029810"/>
              <a:gd name="connsiteY27" fmla="*/ 71021 h 1500326"/>
              <a:gd name="connsiteX28" fmla="*/ 301841 w 1029810"/>
              <a:gd name="connsiteY28" fmla="*/ 17755 h 1500326"/>
              <a:gd name="connsiteX29" fmla="*/ 275208 w 1029810"/>
              <a:gd name="connsiteY29" fmla="*/ 0 h 1500326"/>
              <a:gd name="connsiteX30" fmla="*/ 239697 w 1029810"/>
              <a:gd name="connsiteY30" fmla="*/ 0 h 1500326"/>
              <a:gd name="connsiteX31" fmla="*/ 221942 w 1029810"/>
              <a:gd name="connsiteY31" fmla="*/ 88777 h 1500326"/>
              <a:gd name="connsiteX32" fmla="*/ 213064 w 1029810"/>
              <a:gd name="connsiteY32" fmla="*/ 150920 h 1500326"/>
              <a:gd name="connsiteX33" fmla="*/ 221942 w 1029810"/>
              <a:gd name="connsiteY33" fmla="*/ 195309 h 1500326"/>
              <a:gd name="connsiteX34" fmla="*/ 221942 w 1029810"/>
              <a:gd name="connsiteY34" fmla="*/ 195309 h 1500326"/>
              <a:gd name="connsiteX35" fmla="*/ 239697 w 1029810"/>
              <a:gd name="connsiteY35" fmla="*/ 221942 h 1500326"/>
              <a:gd name="connsiteX36" fmla="*/ 124288 w 1029810"/>
              <a:gd name="connsiteY36" fmla="*/ 195309 h 1500326"/>
              <a:gd name="connsiteX0" fmla="*/ 35510 w 1029810"/>
              <a:gd name="connsiteY0" fmla="*/ 44389 h 1500326"/>
              <a:gd name="connsiteX1" fmla="*/ 0 w 1029810"/>
              <a:gd name="connsiteY1" fmla="*/ 1482571 h 1500326"/>
              <a:gd name="connsiteX2" fmla="*/ 1020932 w 1029810"/>
              <a:gd name="connsiteY2" fmla="*/ 1500326 h 1500326"/>
              <a:gd name="connsiteX3" fmla="*/ 1029810 w 1029810"/>
              <a:gd name="connsiteY3" fmla="*/ 248575 h 1500326"/>
              <a:gd name="connsiteX4" fmla="*/ 994299 w 1029810"/>
              <a:gd name="connsiteY4" fmla="*/ 35511 h 1500326"/>
              <a:gd name="connsiteX5" fmla="*/ 923278 w 1029810"/>
              <a:gd name="connsiteY5" fmla="*/ 35511 h 1500326"/>
              <a:gd name="connsiteX6" fmla="*/ 932156 w 1029810"/>
              <a:gd name="connsiteY6" fmla="*/ 186431 h 1500326"/>
              <a:gd name="connsiteX7" fmla="*/ 914400 w 1029810"/>
              <a:gd name="connsiteY7" fmla="*/ 230819 h 1500326"/>
              <a:gd name="connsiteX8" fmla="*/ 816746 w 1029810"/>
              <a:gd name="connsiteY8" fmla="*/ 230819 h 1500326"/>
              <a:gd name="connsiteX9" fmla="*/ 790113 w 1029810"/>
              <a:gd name="connsiteY9" fmla="*/ 168676 h 1500326"/>
              <a:gd name="connsiteX10" fmla="*/ 781235 w 1029810"/>
              <a:gd name="connsiteY10" fmla="*/ 71021 h 1500326"/>
              <a:gd name="connsiteX11" fmla="*/ 727969 w 1029810"/>
              <a:gd name="connsiteY11" fmla="*/ 0 h 1500326"/>
              <a:gd name="connsiteX12" fmla="*/ 701336 w 1029810"/>
              <a:gd name="connsiteY12" fmla="*/ 44388 h 1500326"/>
              <a:gd name="connsiteX13" fmla="*/ 701336 w 1029810"/>
              <a:gd name="connsiteY13" fmla="*/ 133165 h 1500326"/>
              <a:gd name="connsiteX14" fmla="*/ 692459 w 1029810"/>
              <a:gd name="connsiteY14" fmla="*/ 195309 h 1500326"/>
              <a:gd name="connsiteX15" fmla="*/ 630315 w 1029810"/>
              <a:gd name="connsiteY15" fmla="*/ 213064 h 1500326"/>
              <a:gd name="connsiteX16" fmla="*/ 603682 w 1029810"/>
              <a:gd name="connsiteY16" fmla="*/ 186431 h 1500326"/>
              <a:gd name="connsiteX17" fmla="*/ 577049 w 1029810"/>
              <a:gd name="connsiteY17" fmla="*/ 115410 h 1500326"/>
              <a:gd name="connsiteX18" fmla="*/ 568171 w 1029810"/>
              <a:gd name="connsiteY18" fmla="*/ 44388 h 1500326"/>
              <a:gd name="connsiteX19" fmla="*/ 523783 w 1029810"/>
              <a:gd name="connsiteY19" fmla="*/ 8878 h 1500326"/>
              <a:gd name="connsiteX20" fmla="*/ 523783 w 1029810"/>
              <a:gd name="connsiteY20" fmla="*/ 8878 h 1500326"/>
              <a:gd name="connsiteX21" fmla="*/ 443884 w 1029810"/>
              <a:gd name="connsiteY21" fmla="*/ 124287 h 1500326"/>
              <a:gd name="connsiteX22" fmla="*/ 443884 w 1029810"/>
              <a:gd name="connsiteY22" fmla="*/ 124287 h 1500326"/>
              <a:gd name="connsiteX23" fmla="*/ 479395 w 1029810"/>
              <a:gd name="connsiteY23" fmla="*/ 195309 h 1500326"/>
              <a:gd name="connsiteX24" fmla="*/ 399496 w 1029810"/>
              <a:gd name="connsiteY24" fmla="*/ 195309 h 1500326"/>
              <a:gd name="connsiteX25" fmla="*/ 319596 w 1029810"/>
              <a:gd name="connsiteY25" fmla="*/ 195309 h 1500326"/>
              <a:gd name="connsiteX26" fmla="*/ 310719 w 1029810"/>
              <a:gd name="connsiteY26" fmla="*/ 124287 h 1500326"/>
              <a:gd name="connsiteX27" fmla="*/ 301841 w 1029810"/>
              <a:gd name="connsiteY27" fmla="*/ 71021 h 1500326"/>
              <a:gd name="connsiteX28" fmla="*/ 301841 w 1029810"/>
              <a:gd name="connsiteY28" fmla="*/ 17755 h 1500326"/>
              <a:gd name="connsiteX29" fmla="*/ 275208 w 1029810"/>
              <a:gd name="connsiteY29" fmla="*/ 0 h 1500326"/>
              <a:gd name="connsiteX30" fmla="*/ 239697 w 1029810"/>
              <a:gd name="connsiteY30" fmla="*/ 0 h 1500326"/>
              <a:gd name="connsiteX31" fmla="*/ 221942 w 1029810"/>
              <a:gd name="connsiteY31" fmla="*/ 88777 h 1500326"/>
              <a:gd name="connsiteX32" fmla="*/ 213064 w 1029810"/>
              <a:gd name="connsiteY32" fmla="*/ 150920 h 1500326"/>
              <a:gd name="connsiteX33" fmla="*/ 221942 w 1029810"/>
              <a:gd name="connsiteY33" fmla="*/ 195309 h 1500326"/>
              <a:gd name="connsiteX34" fmla="*/ 221942 w 1029810"/>
              <a:gd name="connsiteY34" fmla="*/ 195309 h 1500326"/>
              <a:gd name="connsiteX35" fmla="*/ 239697 w 1029810"/>
              <a:gd name="connsiteY35" fmla="*/ 221942 h 1500326"/>
              <a:gd name="connsiteX36" fmla="*/ 124288 w 1029810"/>
              <a:gd name="connsiteY36" fmla="*/ 195309 h 1500326"/>
              <a:gd name="connsiteX0" fmla="*/ 35510 w 1029810"/>
              <a:gd name="connsiteY0" fmla="*/ 44389 h 1500326"/>
              <a:gd name="connsiteX1" fmla="*/ 0 w 1029810"/>
              <a:gd name="connsiteY1" fmla="*/ 1482571 h 1500326"/>
              <a:gd name="connsiteX2" fmla="*/ 1020932 w 1029810"/>
              <a:gd name="connsiteY2" fmla="*/ 1500326 h 1500326"/>
              <a:gd name="connsiteX3" fmla="*/ 1029810 w 1029810"/>
              <a:gd name="connsiteY3" fmla="*/ 248575 h 1500326"/>
              <a:gd name="connsiteX4" fmla="*/ 994299 w 1029810"/>
              <a:gd name="connsiteY4" fmla="*/ 35511 h 1500326"/>
              <a:gd name="connsiteX5" fmla="*/ 923278 w 1029810"/>
              <a:gd name="connsiteY5" fmla="*/ 35511 h 1500326"/>
              <a:gd name="connsiteX6" fmla="*/ 932156 w 1029810"/>
              <a:gd name="connsiteY6" fmla="*/ 186431 h 1500326"/>
              <a:gd name="connsiteX7" fmla="*/ 914400 w 1029810"/>
              <a:gd name="connsiteY7" fmla="*/ 230819 h 1500326"/>
              <a:gd name="connsiteX8" fmla="*/ 816746 w 1029810"/>
              <a:gd name="connsiteY8" fmla="*/ 230819 h 1500326"/>
              <a:gd name="connsiteX9" fmla="*/ 790113 w 1029810"/>
              <a:gd name="connsiteY9" fmla="*/ 168676 h 1500326"/>
              <a:gd name="connsiteX10" fmla="*/ 781235 w 1029810"/>
              <a:gd name="connsiteY10" fmla="*/ 71021 h 1500326"/>
              <a:gd name="connsiteX11" fmla="*/ 727969 w 1029810"/>
              <a:gd name="connsiteY11" fmla="*/ 0 h 1500326"/>
              <a:gd name="connsiteX12" fmla="*/ 701336 w 1029810"/>
              <a:gd name="connsiteY12" fmla="*/ 44388 h 1500326"/>
              <a:gd name="connsiteX13" fmla="*/ 701336 w 1029810"/>
              <a:gd name="connsiteY13" fmla="*/ 133165 h 1500326"/>
              <a:gd name="connsiteX14" fmla="*/ 692459 w 1029810"/>
              <a:gd name="connsiteY14" fmla="*/ 195309 h 1500326"/>
              <a:gd name="connsiteX15" fmla="*/ 630315 w 1029810"/>
              <a:gd name="connsiteY15" fmla="*/ 213064 h 1500326"/>
              <a:gd name="connsiteX16" fmla="*/ 603682 w 1029810"/>
              <a:gd name="connsiteY16" fmla="*/ 186431 h 1500326"/>
              <a:gd name="connsiteX17" fmla="*/ 577049 w 1029810"/>
              <a:gd name="connsiteY17" fmla="*/ 115410 h 1500326"/>
              <a:gd name="connsiteX18" fmla="*/ 568171 w 1029810"/>
              <a:gd name="connsiteY18" fmla="*/ 44388 h 1500326"/>
              <a:gd name="connsiteX19" fmla="*/ 523783 w 1029810"/>
              <a:gd name="connsiteY19" fmla="*/ 8878 h 1500326"/>
              <a:gd name="connsiteX20" fmla="*/ 523783 w 1029810"/>
              <a:gd name="connsiteY20" fmla="*/ 8878 h 1500326"/>
              <a:gd name="connsiteX21" fmla="*/ 443884 w 1029810"/>
              <a:gd name="connsiteY21" fmla="*/ 124287 h 1500326"/>
              <a:gd name="connsiteX22" fmla="*/ 443884 w 1029810"/>
              <a:gd name="connsiteY22" fmla="*/ 124287 h 1500326"/>
              <a:gd name="connsiteX23" fmla="*/ 479395 w 1029810"/>
              <a:gd name="connsiteY23" fmla="*/ 195309 h 1500326"/>
              <a:gd name="connsiteX24" fmla="*/ 399496 w 1029810"/>
              <a:gd name="connsiteY24" fmla="*/ 195309 h 1500326"/>
              <a:gd name="connsiteX25" fmla="*/ 319596 w 1029810"/>
              <a:gd name="connsiteY25" fmla="*/ 195309 h 1500326"/>
              <a:gd name="connsiteX26" fmla="*/ 310719 w 1029810"/>
              <a:gd name="connsiteY26" fmla="*/ 124287 h 1500326"/>
              <a:gd name="connsiteX27" fmla="*/ 301841 w 1029810"/>
              <a:gd name="connsiteY27" fmla="*/ 71021 h 1500326"/>
              <a:gd name="connsiteX28" fmla="*/ 301841 w 1029810"/>
              <a:gd name="connsiteY28" fmla="*/ 17755 h 1500326"/>
              <a:gd name="connsiteX29" fmla="*/ 275208 w 1029810"/>
              <a:gd name="connsiteY29" fmla="*/ 0 h 1500326"/>
              <a:gd name="connsiteX30" fmla="*/ 239697 w 1029810"/>
              <a:gd name="connsiteY30" fmla="*/ 0 h 1500326"/>
              <a:gd name="connsiteX31" fmla="*/ 221942 w 1029810"/>
              <a:gd name="connsiteY31" fmla="*/ 88777 h 1500326"/>
              <a:gd name="connsiteX32" fmla="*/ 213064 w 1029810"/>
              <a:gd name="connsiteY32" fmla="*/ 150920 h 1500326"/>
              <a:gd name="connsiteX33" fmla="*/ 221942 w 1029810"/>
              <a:gd name="connsiteY33" fmla="*/ 195309 h 1500326"/>
              <a:gd name="connsiteX34" fmla="*/ 221942 w 1029810"/>
              <a:gd name="connsiteY34" fmla="*/ 195309 h 1500326"/>
              <a:gd name="connsiteX35" fmla="*/ 239697 w 1029810"/>
              <a:gd name="connsiteY35" fmla="*/ 221942 h 1500326"/>
              <a:gd name="connsiteX36" fmla="*/ 79899 w 1029810"/>
              <a:gd name="connsiteY36" fmla="*/ 17756 h 1500326"/>
              <a:gd name="connsiteX0" fmla="*/ 35510 w 1029810"/>
              <a:gd name="connsiteY0" fmla="*/ 44389 h 1500326"/>
              <a:gd name="connsiteX1" fmla="*/ 0 w 1029810"/>
              <a:gd name="connsiteY1" fmla="*/ 1482571 h 1500326"/>
              <a:gd name="connsiteX2" fmla="*/ 1020932 w 1029810"/>
              <a:gd name="connsiteY2" fmla="*/ 1500326 h 1500326"/>
              <a:gd name="connsiteX3" fmla="*/ 1029810 w 1029810"/>
              <a:gd name="connsiteY3" fmla="*/ 248575 h 1500326"/>
              <a:gd name="connsiteX4" fmla="*/ 994299 w 1029810"/>
              <a:gd name="connsiteY4" fmla="*/ 35511 h 1500326"/>
              <a:gd name="connsiteX5" fmla="*/ 923278 w 1029810"/>
              <a:gd name="connsiteY5" fmla="*/ 35511 h 1500326"/>
              <a:gd name="connsiteX6" fmla="*/ 932156 w 1029810"/>
              <a:gd name="connsiteY6" fmla="*/ 186431 h 1500326"/>
              <a:gd name="connsiteX7" fmla="*/ 914400 w 1029810"/>
              <a:gd name="connsiteY7" fmla="*/ 230819 h 1500326"/>
              <a:gd name="connsiteX8" fmla="*/ 816746 w 1029810"/>
              <a:gd name="connsiteY8" fmla="*/ 230819 h 1500326"/>
              <a:gd name="connsiteX9" fmla="*/ 790113 w 1029810"/>
              <a:gd name="connsiteY9" fmla="*/ 168676 h 1500326"/>
              <a:gd name="connsiteX10" fmla="*/ 781235 w 1029810"/>
              <a:gd name="connsiteY10" fmla="*/ 71021 h 1500326"/>
              <a:gd name="connsiteX11" fmla="*/ 727969 w 1029810"/>
              <a:gd name="connsiteY11" fmla="*/ 0 h 1500326"/>
              <a:gd name="connsiteX12" fmla="*/ 701336 w 1029810"/>
              <a:gd name="connsiteY12" fmla="*/ 44388 h 1500326"/>
              <a:gd name="connsiteX13" fmla="*/ 701336 w 1029810"/>
              <a:gd name="connsiteY13" fmla="*/ 133165 h 1500326"/>
              <a:gd name="connsiteX14" fmla="*/ 692459 w 1029810"/>
              <a:gd name="connsiteY14" fmla="*/ 195309 h 1500326"/>
              <a:gd name="connsiteX15" fmla="*/ 630315 w 1029810"/>
              <a:gd name="connsiteY15" fmla="*/ 213064 h 1500326"/>
              <a:gd name="connsiteX16" fmla="*/ 603682 w 1029810"/>
              <a:gd name="connsiteY16" fmla="*/ 186431 h 1500326"/>
              <a:gd name="connsiteX17" fmla="*/ 577049 w 1029810"/>
              <a:gd name="connsiteY17" fmla="*/ 115410 h 1500326"/>
              <a:gd name="connsiteX18" fmla="*/ 568171 w 1029810"/>
              <a:gd name="connsiteY18" fmla="*/ 44388 h 1500326"/>
              <a:gd name="connsiteX19" fmla="*/ 523783 w 1029810"/>
              <a:gd name="connsiteY19" fmla="*/ 8878 h 1500326"/>
              <a:gd name="connsiteX20" fmla="*/ 523783 w 1029810"/>
              <a:gd name="connsiteY20" fmla="*/ 8878 h 1500326"/>
              <a:gd name="connsiteX21" fmla="*/ 443884 w 1029810"/>
              <a:gd name="connsiteY21" fmla="*/ 124287 h 1500326"/>
              <a:gd name="connsiteX22" fmla="*/ 443884 w 1029810"/>
              <a:gd name="connsiteY22" fmla="*/ 124287 h 1500326"/>
              <a:gd name="connsiteX23" fmla="*/ 479395 w 1029810"/>
              <a:gd name="connsiteY23" fmla="*/ 195309 h 1500326"/>
              <a:gd name="connsiteX24" fmla="*/ 399496 w 1029810"/>
              <a:gd name="connsiteY24" fmla="*/ 195309 h 1500326"/>
              <a:gd name="connsiteX25" fmla="*/ 319596 w 1029810"/>
              <a:gd name="connsiteY25" fmla="*/ 195309 h 1500326"/>
              <a:gd name="connsiteX26" fmla="*/ 310719 w 1029810"/>
              <a:gd name="connsiteY26" fmla="*/ 124287 h 1500326"/>
              <a:gd name="connsiteX27" fmla="*/ 301841 w 1029810"/>
              <a:gd name="connsiteY27" fmla="*/ 71021 h 1500326"/>
              <a:gd name="connsiteX28" fmla="*/ 301841 w 1029810"/>
              <a:gd name="connsiteY28" fmla="*/ 17755 h 1500326"/>
              <a:gd name="connsiteX29" fmla="*/ 275208 w 1029810"/>
              <a:gd name="connsiteY29" fmla="*/ 0 h 1500326"/>
              <a:gd name="connsiteX30" fmla="*/ 239697 w 1029810"/>
              <a:gd name="connsiteY30" fmla="*/ 0 h 1500326"/>
              <a:gd name="connsiteX31" fmla="*/ 221942 w 1029810"/>
              <a:gd name="connsiteY31" fmla="*/ 88777 h 1500326"/>
              <a:gd name="connsiteX32" fmla="*/ 213064 w 1029810"/>
              <a:gd name="connsiteY32" fmla="*/ 150920 h 1500326"/>
              <a:gd name="connsiteX33" fmla="*/ 221942 w 1029810"/>
              <a:gd name="connsiteY33" fmla="*/ 195309 h 1500326"/>
              <a:gd name="connsiteX34" fmla="*/ 221942 w 1029810"/>
              <a:gd name="connsiteY34" fmla="*/ 195309 h 1500326"/>
              <a:gd name="connsiteX35" fmla="*/ 133165 w 1029810"/>
              <a:gd name="connsiteY35" fmla="*/ 221942 h 1500326"/>
              <a:gd name="connsiteX36" fmla="*/ 79899 w 1029810"/>
              <a:gd name="connsiteY36" fmla="*/ 17756 h 1500326"/>
              <a:gd name="connsiteX0" fmla="*/ 35510 w 1029810"/>
              <a:gd name="connsiteY0" fmla="*/ 44389 h 1500326"/>
              <a:gd name="connsiteX1" fmla="*/ 0 w 1029810"/>
              <a:gd name="connsiteY1" fmla="*/ 1482571 h 1500326"/>
              <a:gd name="connsiteX2" fmla="*/ 1020932 w 1029810"/>
              <a:gd name="connsiteY2" fmla="*/ 1500326 h 1500326"/>
              <a:gd name="connsiteX3" fmla="*/ 1029810 w 1029810"/>
              <a:gd name="connsiteY3" fmla="*/ 248575 h 1500326"/>
              <a:gd name="connsiteX4" fmla="*/ 994299 w 1029810"/>
              <a:gd name="connsiteY4" fmla="*/ 35511 h 1500326"/>
              <a:gd name="connsiteX5" fmla="*/ 923278 w 1029810"/>
              <a:gd name="connsiteY5" fmla="*/ 35511 h 1500326"/>
              <a:gd name="connsiteX6" fmla="*/ 932156 w 1029810"/>
              <a:gd name="connsiteY6" fmla="*/ 186431 h 1500326"/>
              <a:gd name="connsiteX7" fmla="*/ 914400 w 1029810"/>
              <a:gd name="connsiteY7" fmla="*/ 230819 h 1500326"/>
              <a:gd name="connsiteX8" fmla="*/ 816746 w 1029810"/>
              <a:gd name="connsiteY8" fmla="*/ 230819 h 1500326"/>
              <a:gd name="connsiteX9" fmla="*/ 790113 w 1029810"/>
              <a:gd name="connsiteY9" fmla="*/ 168676 h 1500326"/>
              <a:gd name="connsiteX10" fmla="*/ 781235 w 1029810"/>
              <a:gd name="connsiteY10" fmla="*/ 71021 h 1500326"/>
              <a:gd name="connsiteX11" fmla="*/ 727969 w 1029810"/>
              <a:gd name="connsiteY11" fmla="*/ 0 h 1500326"/>
              <a:gd name="connsiteX12" fmla="*/ 701336 w 1029810"/>
              <a:gd name="connsiteY12" fmla="*/ 44388 h 1500326"/>
              <a:gd name="connsiteX13" fmla="*/ 701336 w 1029810"/>
              <a:gd name="connsiteY13" fmla="*/ 133165 h 1500326"/>
              <a:gd name="connsiteX14" fmla="*/ 692459 w 1029810"/>
              <a:gd name="connsiteY14" fmla="*/ 195309 h 1500326"/>
              <a:gd name="connsiteX15" fmla="*/ 630315 w 1029810"/>
              <a:gd name="connsiteY15" fmla="*/ 213064 h 1500326"/>
              <a:gd name="connsiteX16" fmla="*/ 603682 w 1029810"/>
              <a:gd name="connsiteY16" fmla="*/ 186431 h 1500326"/>
              <a:gd name="connsiteX17" fmla="*/ 577049 w 1029810"/>
              <a:gd name="connsiteY17" fmla="*/ 115410 h 1500326"/>
              <a:gd name="connsiteX18" fmla="*/ 568171 w 1029810"/>
              <a:gd name="connsiteY18" fmla="*/ 44388 h 1500326"/>
              <a:gd name="connsiteX19" fmla="*/ 523783 w 1029810"/>
              <a:gd name="connsiteY19" fmla="*/ 8878 h 1500326"/>
              <a:gd name="connsiteX20" fmla="*/ 523783 w 1029810"/>
              <a:gd name="connsiteY20" fmla="*/ 8878 h 1500326"/>
              <a:gd name="connsiteX21" fmla="*/ 443884 w 1029810"/>
              <a:gd name="connsiteY21" fmla="*/ 124287 h 1500326"/>
              <a:gd name="connsiteX22" fmla="*/ 443884 w 1029810"/>
              <a:gd name="connsiteY22" fmla="*/ 124287 h 1500326"/>
              <a:gd name="connsiteX23" fmla="*/ 479395 w 1029810"/>
              <a:gd name="connsiteY23" fmla="*/ 195309 h 1500326"/>
              <a:gd name="connsiteX24" fmla="*/ 399496 w 1029810"/>
              <a:gd name="connsiteY24" fmla="*/ 195309 h 1500326"/>
              <a:gd name="connsiteX25" fmla="*/ 319596 w 1029810"/>
              <a:gd name="connsiteY25" fmla="*/ 195309 h 1500326"/>
              <a:gd name="connsiteX26" fmla="*/ 310719 w 1029810"/>
              <a:gd name="connsiteY26" fmla="*/ 124287 h 1500326"/>
              <a:gd name="connsiteX27" fmla="*/ 301841 w 1029810"/>
              <a:gd name="connsiteY27" fmla="*/ 71021 h 1500326"/>
              <a:gd name="connsiteX28" fmla="*/ 301841 w 1029810"/>
              <a:gd name="connsiteY28" fmla="*/ 17755 h 1500326"/>
              <a:gd name="connsiteX29" fmla="*/ 275208 w 1029810"/>
              <a:gd name="connsiteY29" fmla="*/ 0 h 1500326"/>
              <a:gd name="connsiteX30" fmla="*/ 239697 w 1029810"/>
              <a:gd name="connsiteY30" fmla="*/ 0 h 1500326"/>
              <a:gd name="connsiteX31" fmla="*/ 221942 w 1029810"/>
              <a:gd name="connsiteY31" fmla="*/ 88777 h 1500326"/>
              <a:gd name="connsiteX32" fmla="*/ 213064 w 1029810"/>
              <a:gd name="connsiteY32" fmla="*/ 150920 h 1500326"/>
              <a:gd name="connsiteX33" fmla="*/ 221942 w 1029810"/>
              <a:gd name="connsiteY33" fmla="*/ 195309 h 1500326"/>
              <a:gd name="connsiteX34" fmla="*/ 221942 w 1029810"/>
              <a:gd name="connsiteY34" fmla="*/ 195309 h 1500326"/>
              <a:gd name="connsiteX35" fmla="*/ 133165 w 1029810"/>
              <a:gd name="connsiteY35" fmla="*/ 221942 h 1500326"/>
              <a:gd name="connsiteX36" fmla="*/ 79899 w 1029810"/>
              <a:gd name="connsiteY36" fmla="*/ 17756 h 1500326"/>
              <a:gd name="connsiteX37" fmla="*/ 97655 w 1029810"/>
              <a:gd name="connsiteY37" fmla="*/ 17755 h 1500326"/>
              <a:gd name="connsiteX0" fmla="*/ 35510 w 1029810"/>
              <a:gd name="connsiteY0" fmla="*/ 44389 h 1500326"/>
              <a:gd name="connsiteX1" fmla="*/ 0 w 1029810"/>
              <a:gd name="connsiteY1" fmla="*/ 1482571 h 1500326"/>
              <a:gd name="connsiteX2" fmla="*/ 1020932 w 1029810"/>
              <a:gd name="connsiteY2" fmla="*/ 1500326 h 1500326"/>
              <a:gd name="connsiteX3" fmla="*/ 1029810 w 1029810"/>
              <a:gd name="connsiteY3" fmla="*/ 248575 h 1500326"/>
              <a:gd name="connsiteX4" fmla="*/ 994299 w 1029810"/>
              <a:gd name="connsiteY4" fmla="*/ 35511 h 1500326"/>
              <a:gd name="connsiteX5" fmla="*/ 923278 w 1029810"/>
              <a:gd name="connsiteY5" fmla="*/ 35511 h 1500326"/>
              <a:gd name="connsiteX6" fmla="*/ 932156 w 1029810"/>
              <a:gd name="connsiteY6" fmla="*/ 186431 h 1500326"/>
              <a:gd name="connsiteX7" fmla="*/ 914400 w 1029810"/>
              <a:gd name="connsiteY7" fmla="*/ 230819 h 1500326"/>
              <a:gd name="connsiteX8" fmla="*/ 816746 w 1029810"/>
              <a:gd name="connsiteY8" fmla="*/ 230819 h 1500326"/>
              <a:gd name="connsiteX9" fmla="*/ 790113 w 1029810"/>
              <a:gd name="connsiteY9" fmla="*/ 168676 h 1500326"/>
              <a:gd name="connsiteX10" fmla="*/ 781235 w 1029810"/>
              <a:gd name="connsiteY10" fmla="*/ 71021 h 1500326"/>
              <a:gd name="connsiteX11" fmla="*/ 727969 w 1029810"/>
              <a:gd name="connsiteY11" fmla="*/ 0 h 1500326"/>
              <a:gd name="connsiteX12" fmla="*/ 701336 w 1029810"/>
              <a:gd name="connsiteY12" fmla="*/ 44388 h 1500326"/>
              <a:gd name="connsiteX13" fmla="*/ 701336 w 1029810"/>
              <a:gd name="connsiteY13" fmla="*/ 133165 h 1500326"/>
              <a:gd name="connsiteX14" fmla="*/ 692459 w 1029810"/>
              <a:gd name="connsiteY14" fmla="*/ 195309 h 1500326"/>
              <a:gd name="connsiteX15" fmla="*/ 630315 w 1029810"/>
              <a:gd name="connsiteY15" fmla="*/ 213064 h 1500326"/>
              <a:gd name="connsiteX16" fmla="*/ 603682 w 1029810"/>
              <a:gd name="connsiteY16" fmla="*/ 186431 h 1500326"/>
              <a:gd name="connsiteX17" fmla="*/ 577049 w 1029810"/>
              <a:gd name="connsiteY17" fmla="*/ 115410 h 1500326"/>
              <a:gd name="connsiteX18" fmla="*/ 568171 w 1029810"/>
              <a:gd name="connsiteY18" fmla="*/ 44388 h 1500326"/>
              <a:gd name="connsiteX19" fmla="*/ 523783 w 1029810"/>
              <a:gd name="connsiteY19" fmla="*/ 8878 h 1500326"/>
              <a:gd name="connsiteX20" fmla="*/ 523783 w 1029810"/>
              <a:gd name="connsiteY20" fmla="*/ 8878 h 1500326"/>
              <a:gd name="connsiteX21" fmla="*/ 443884 w 1029810"/>
              <a:gd name="connsiteY21" fmla="*/ 124287 h 1500326"/>
              <a:gd name="connsiteX22" fmla="*/ 443884 w 1029810"/>
              <a:gd name="connsiteY22" fmla="*/ 124287 h 1500326"/>
              <a:gd name="connsiteX23" fmla="*/ 479395 w 1029810"/>
              <a:gd name="connsiteY23" fmla="*/ 195309 h 1500326"/>
              <a:gd name="connsiteX24" fmla="*/ 399496 w 1029810"/>
              <a:gd name="connsiteY24" fmla="*/ 195309 h 1500326"/>
              <a:gd name="connsiteX25" fmla="*/ 319596 w 1029810"/>
              <a:gd name="connsiteY25" fmla="*/ 195309 h 1500326"/>
              <a:gd name="connsiteX26" fmla="*/ 310719 w 1029810"/>
              <a:gd name="connsiteY26" fmla="*/ 124287 h 1500326"/>
              <a:gd name="connsiteX27" fmla="*/ 301841 w 1029810"/>
              <a:gd name="connsiteY27" fmla="*/ 71021 h 1500326"/>
              <a:gd name="connsiteX28" fmla="*/ 301841 w 1029810"/>
              <a:gd name="connsiteY28" fmla="*/ 17755 h 1500326"/>
              <a:gd name="connsiteX29" fmla="*/ 275208 w 1029810"/>
              <a:gd name="connsiteY29" fmla="*/ 0 h 1500326"/>
              <a:gd name="connsiteX30" fmla="*/ 239697 w 1029810"/>
              <a:gd name="connsiteY30" fmla="*/ 0 h 1500326"/>
              <a:gd name="connsiteX31" fmla="*/ 221942 w 1029810"/>
              <a:gd name="connsiteY31" fmla="*/ 88777 h 1500326"/>
              <a:gd name="connsiteX32" fmla="*/ 213064 w 1029810"/>
              <a:gd name="connsiteY32" fmla="*/ 150920 h 1500326"/>
              <a:gd name="connsiteX33" fmla="*/ 221942 w 1029810"/>
              <a:gd name="connsiteY33" fmla="*/ 195309 h 1500326"/>
              <a:gd name="connsiteX34" fmla="*/ 221942 w 1029810"/>
              <a:gd name="connsiteY34" fmla="*/ 195309 h 1500326"/>
              <a:gd name="connsiteX35" fmla="*/ 133165 w 1029810"/>
              <a:gd name="connsiteY35" fmla="*/ 221942 h 1500326"/>
              <a:gd name="connsiteX36" fmla="*/ 79899 w 1029810"/>
              <a:gd name="connsiteY36" fmla="*/ 17756 h 1500326"/>
              <a:gd name="connsiteX37" fmla="*/ 26633 w 1029810"/>
              <a:gd name="connsiteY37" fmla="*/ 53265 h 1500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29810" h="1500326">
                <a:moveTo>
                  <a:pt x="35510" y="44389"/>
                </a:moveTo>
                <a:lnTo>
                  <a:pt x="0" y="1482571"/>
                </a:lnTo>
                <a:lnTo>
                  <a:pt x="1020932" y="1500326"/>
                </a:lnTo>
                <a:cubicBezTo>
                  <a:pt x="1023891" y="1083076"/>
                  <a:pt x="1026851" y="665825"/>
                  <a:pt x="1029810" y="248575"/>
                </a:cubicBezTo>
                <a:lnTo>
                  <a:pt x="994299" y="35511"/>
                </a:lnTo>
                <a:lnTo>
                  <a:pt x="923278" y="35511"/>
                </a:lnTo>
                <a:lnTo>
                  <a:pt x="932156" y="186431"/>
                </a:lnTo>
                <a:lnTo>
                  <a:pt x="914400" y="230819"/>
                </a:lnTo>
                <a:lnTo>
                  <a:pt x="816746" y="230819"/>
                </a:lnTo>
                <a:lnTo>
                  <a:pt x="790113" y="168676"/>
                </a:lnTo>
                <a:lnTo>
                  <a:pt x="781235" y="71021"/>
                </a:lnTo>
                <a:lnTo>
                  <a:pt x="727969" y="0"/>
                </a:lnTo>
                <a:lnTo>
                  <a:pt x="701336" y="44388"/>
                </a:lnTo>
                <a:lnTo>
                  <a:pt x="701336" y="133165"/>
                </a:lnTo>
                <a:lnTo>
                  <a:pt x="692459" y="195309"/>
                </a:lnTo>
                <a:lnTo>
                  <a:pt x="630315" y="213064"/>
                </a:lnTo>
                <a:lnTo>
                  <a:pt x="603682" y="186431"/>
                </a:lnTo>
                <a:lnTo>
                  <a:pt x="577049" y="115410"/>
                </a:lnTo>
                <a:lnTo>
                  <a:pt x="568171" y="44388"/>
                </a:lnTo>
                <a:lnTo>
                  <a:pt x="523783" y="8878"/>
                </a:lnTo>
                <a:lnTo>
                  <a:pt x="523783" y="8878"/>
                </a:lnTo>
                <a:lnTo>
                  <a:pt x="443884" y="124287"/>
                </a:lnTo>
                <a:lnTo>
                  <a:pt x="443884" y="124287"/>
                </a:lnTo>
                <a:lnTo>
                  <a:pt x="479395" y="195309"/>
                </a:lnTo>
                <a:lnTo>
                  <a:pt x="399496" y="195309"/>
                </a:lnTo>
                <a:lnTo>
                  <a:pt x="319596" y="195309"/>
                </a:lnTo>
                <a:lnTo>
                  <a:pt x="310719" y="124287"/>
                </a:lnTo>
                <a:lnTo>
                  <a:pt x="301841" y="71021"/>
                </a:lnTo>
                <a:lnTo>
                  <a:pt x="301841" y="17755"/>
                </a:lnTo>
                <a:lnTo>
                  <a:pt x="275208" y="0"/>
                </a:lnTo>
                <a:lnTo>
                  <a:pt x="239697" y="0"/>
                </a:lnTo>
                <a:lnTo>
                  <a:pt x="221942" y="88777"/>
                </a:lnTo>
                <a:lnTo>
                  <a:pt x="213064" y="150920"/>
                </a:lnTo>
                <a:lnTo>
                  <a:pt x="221942" y="195309"/>
                </a:lnTo>
                <a:lnTo>
                  <a:pt x="221942" y="195309"/>
                </a:lnTo>
                <a:lnTo>
                  <a:pt x="133165" y="221942"/>
                </a:lnTo>
                <a:lnTo>
                  <a:pt x="79899" y="17756"/>
                </a:lnTo>
                <a:cubicBezTo>
                  <a:pt x="73981" y="-16275"/>
                  <a:pt x="22934" y="53265"/>
                  <a:pt x="26633" y="5326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p:cNvSpPr/>
          <p:nvPr/>
        </p:nvSpPr>
        <p:spPr>
          <a:xfrm>
            <a:off x="1593540" y="2890731"/>
            <a:ext cx="1029810" cy="1500326"/>
          </a:xfrm>
          <a:custGeom>
            <a:avLst/>
            <a:gdLst>
              <a:gd name="connsiteX0" fmla="*/ 26633 w 1029810"/>
              <a:gd name="connsiteY0" fmla="*/ 248575 h 1500326"/>
              <a:gd name="connsiteX1" fmla="*/ 0 w 1029810"/>
              <a:gd name="connsiteY1" fmla="*/ 1482571 h 1500326"/>
              <a:gd name="connsiteX2" fmla="*/ 1020932 w 1029810"/>
              <a:gd name="connsiteY2" fmla="*/ 1500326 h 1500326"/>
              <a:gd name="connsiteX3" fmla="*/ 1029810 w 1029810"/>
              <a:gd name="connsiteY3" fmla="*/ 248575 h 1500326"/>
              <a:gd name="connsiteX4" fmla="*/ 994299 w 1029810"/>
              <a:gd name="connsiteY4" fmla="*/ 35511 h 1500326"/>
              <a:gd name="connsiteX5" fmla="*/ 923278 w 1029810"/>
              <a:gd name="connsiteY5" fmla="*/ 35511 h 1500326"/>
              <a:gd name="connsiteX6" fmla="*/ 932156 w 1029810"/>
              <a:gd name="connsiteY6" fmla="*/ 186431 h 1500326"/>
              <a:gd name="connsiteX7" fmla="*/ 914400 w 1029810"/>
              <a:gd name="connsiteY7" fmla="*/ 230819 h 1500326"/>
              <a:gd name="connsiteX8" fmla="*/ 816746 w 1029810"/>
              <a:gd name="connsiteY8" fmla="*/ 230819 h 1500326"/>
              <a:gd name="connsiteX9" fmla="*/ 790113 w 1029810"/>
              <a:gd name="connsiteY9" fmla="*/ 168676 h 1500326"/>
              <a:gd name="connsiteX10" fmla="*/ 781235 w 1029810"/>
              <a:gd name="connsiteY10" fmla="*/ 71021 h 1500326"/>
              <a:gd name="connsiteX11" fmla="*/ 727969 w 1029810"/>
              <a:gd name="connsiteY11" fmla="*/ 0 h 1500326"/>
              <a:gd name="connsiteX12" fmla="*/ 701336 w 1029810"/>
              <a:gd name="connsiteY12" fmla="*/ 44388 h 1500326"/>
              <a:gd name="connsiteX13" fmla="*/ 701336 w 1029810"/>
              <a:gd name="connsiteY13" fmla="*/ 133165 h 1500326"/>
              <a:gd name="connsiteX14" fmla="*/ 692459 w 1029810"/>
              <a:gd name="connsiteY14" fmla="*/ 195309 h 1500326"/>
              <a:gd name="connsiteX15" fmla="*/ 630315 w 1029810"/>
              <a:gd name="connsiteY15" fmla="*/ 213064 h 1500326"/>
              <a:gd name="connsiteX16" fmla="*/ 603682 w 1029810"/>
              <a:gd name="connsiteY16" fmla="*/ 186431 h 1500326"/>
              <a:gd name="connsiteX17" fmla="*/ 577049 w 1029810"/>
              <a:gd name="connsiteY17" fmla="*/ 115410 h 1500326"/>
              <a:gd name="connsiteX18" fmla="*/ 568171 w 1029810"/>
              <a:gd name="connsiteY18" fmla="*/ 44388 h 1500326"/>
              <a:gd name="connsiteX19" fmla="*/ 523783 w 1029810"/>
              <a:gd name="connsiteY19" fmla="*/ 8878 h 1500326"/>
              <a:gd name="connsiteX20" fmla="*/ 523783 w 1029810"/>
              <a:gd name="connsiteY20" fmla="*/ 8878 h 1500326"/>
              <a:gd name="connsiteX21" fmla="*/ 443884 w 1029810"/>
              <a:gd name="connsiteY21" fmla="*/ 124287 h 1500326"/>
              <a:gd name="connsiteX22" fmla="*/ 443884 w 1029810"/>
              <a:gd name="connsiteY22" fmla="*/ 124287 h 1500326"/>
              <a:gd name="connsiteX23" fmla="*/ 479395 w 1029810"/>
              <a:gd name="connsiteY23" fmla="*/ 195309 h 1500326"/>
              <a:gd name="connsiteX24" fmla="*/ 399496 w 1029810"/>
              <a:gd name="connsiteY24" fmla="*/ 195309 h 1500326"/>
              <a:gd name="connsiteX25" fmla="*/ 319596 w 1029810"/>
              <a:gd name="connsiteY25" fmla="*/ 195309 h 1500326"/>
              <a:gd name="connsiteX26" fmla="*/ 310719 w 1029810"/>
              <a:gd name="connsiteY26" fmla="*/ 124287 h 1500326"/>
              <a:gd name="connsiteX27" fmla="*/ 301841 w 1029810"/>
              <a:gd name="connsiteY27" fmla="*/ 71021 h 1500326"/>
              <a:gd name="connsiteX28" fmla="*/ 301841 w 1029810"/>
              <a:gd name="connsiteY28" fmla="*/ 17755 h 1500326"/>
              <a:gd name="connsiteX29" fmla="*/ 275208 w 1029810"/>
              <a:gd name="connsiteY29" fmla="*/ 0 h 1500326"/>
              <a:gd name="connsiteX30" fmla="*/ 239697 w 1029810"/>
              <a:gd name="connsiteY30" fmla="*/ 0 h 1500326"/>
              <a:gd name="connsiteX31" fmla="*/ 221942 w 1029810"/>
              <a:gd name="connsiteY31" fmla="*/ 88777 h 1500326"/>
              <a:gd name="connsiteX32" fmla="*/ 213064 w 1029810"/>
              <a:gd name="connsiteY32" fmla="*/ 150920 h 1500326"/>
              <a:gd name="connsiteX33" fmla="*/ 221942 w 1029810"/>
              <a:gd name="connsiteY33" fmla="*/ 195309 h 1500326"/>
              <a:gd name="connsiteX34" fmla="*/ 221942 w 1029810"/>
              <a:gd name="connsiteY34" fmla="*/ 195309 h 1500326"/>
              <a:gd name="connsiteX35" fmla="*/ 221942 w 1029810"/>
              <a:gd name="connsiteY35" fmla="*/ 195309 h 1500326"/>
              <a:gd name="connsiteX0" fmla="*/ 26633 w 1029810"/>
              <a:gd name="connsiteY0" fmla="*/ 248575 h 1500326"/>
              <a:gd name="connsiteX1" fmla="*/ 0 w 1029810"/>
              <a:gd name="connsiteY1" fmla="*/ 1482571 h 1500326"/>
              <a:gd name="connsiteX2" fmla="*/ 1020932 w 1029810"/>
              <a:gd name="connsiteY2" fmla="*/ 1500326 h 1500326"/>
              <a:gd name="connsiteX3" fmla="*/ 1029810 w 1029810"/>
              <a:gd name="connsiteY3" fmla="*/ 248575 h 1500326"/>
              <a:gd name="connsiteX4" fmla="*/ 994299 w 1029810"/>
              <a:gd name="connsiteY4" fmla="*/ 35511 h 1500326"/>
              <a:gd name="connsiteX5" fmla="*/ 923278 w 1029810"/>
              <a:gd name="connsiteY5" fmla="*/ 35511 h 1500326"/>
              <a:gd name="connsiteX6" fmla="*/ 932156 w 1029810"/>
              <a:gd name="connsiteY6" fmla="*/ 186431 h 1500326"/>
              <a:gd name="connsiteX7" fmla="*/ 914400 w 1029810"/>
              <a:gd name="connsiteY7" fmla="*/ 230819 h 1500326"/>
              <a:gd name="connsiteX8" fmla="*/ 816746 w 1029810"/>
              <a:gd name="connsiteY8" fmla="*/ 230819 h 1500326"/>
              <a:gd name="connsiteX9" fmla="*/ 790113 w 1029810"/>
              <a:gd name="connsiteY9" fmla="*/ 168676 h 1500326"/>
              <a:gd name="connsiteX10" fmla="*/ 781235 w 1029810"/>
              <a:gd name="connsiteY10" fmla="*/ 71021 h 1500326"/>
              <a:gd name="connsiteX11" fmla="*/ 727969 w 1029810"/>
              <a:gd name="connsiteY11" fmla="*/ 0 h 1500326"/>
              <a:gd name="connsiteX12" fmla="*/ 701336 w 1029810"/>
              <a:gd name="connsiteY12" fmla="*/ 44388 h 1500326"/>
              <a:gd name="connsiteX13" fmla="*/ 701336 w 1029810"/>
              <a:gd name="connsiteY13" fmla="*/ 133165 h 1500326"/>
              <a:gd name="connsiteX14" fmla="*/ 692459 w 1029810"/>
              <a:gd name="connsiteY14" fmla="*/ 195309 h 1500326"/>
              <a:gd name="connsiteX15" fmla="*/ 630315 w 1029810"/>
              <a:gd name="connsiteY15" fmla="*/ 213064 h 1500326"/>
              <a:gd name="connsiteX16" fmla="*/ 603682 w 1029810"/>
              <a:gd name="connsiteY16" fmla="*/ 186431 h 1500326"/>
              <a:gd name="connsiteX17" fmla="*/ 577049 w 1029810"/>
              <a:gd name="connsiteY17" fmla="*/ 115410 h 1500326"/>
              <a:gd name="connsiteX18" fmla="*/ 568171 w 1029810"/>
              <a:gd name="connsiteY18" fmla="*/ 44388 h 1500326"/>
              <a:gd name="connsiteX19" fmla="*/ 523783 w 1029810"/>
              <a:gd name="connsiteY19" fmla="*/ 8878 h 1500326"/>
              <a:gd name="connsiteX20" fmla="*/ 523783 w 1029810"/>
              <a:gd name="connsiteY20" fmla="*/ 8878 h 1500326"/>
              <a:gd name="connsiteX21" fmla="*/ 443884 w 1029810"/>
              <a:gd name="connsiteY21" fmla="*/ 124287 h 1500326"/>
              <a:gd name="connsiteX22" fmla="*/ 443884 w 1029810"/>
              <a:gd name="connsiteY22" fmla="*/ 124287 h 1500326"/>
              <a:gd name="connsiteX23" fmla="*/ 479395 w 1029810"/>
              <a:gd name="connsiteY23" fmla="*/ 195309 h 1500326"/>
              <a:gd name="connsiteX24" fmla="*/ 399496 w 1029810"/>
              <a:gd name="connsiteY24" fmla="*/ 195309 h 1500326"/>
              <a:gd name="connsiteX25" fmla="*/ 319596 w 1029810"/>
              <a:gd name="connsiteY25" fmla="*/ 195309 h 1500326"/>
              <a:gd name="connsiteX26" fmla="*/ 310719 w 1029810"/>
              <a:gd name="connsiteY26" fmla="*/ 124287 h 1500326"/>
              <a:gd name="connsiteX27" fmla="*/ 301841 w 1029810"/>
              <a:gd name="connsiteY27" fmla="*/ 71021 h 1500326"/>
              <a:gd name="connsiteX28" fmla="*/ 301841 w 1029810"/>
              <a:gd name="connsiteY28" fmla="*/ 17755 h 1500326"/>
              <a:gd name="connsiteX29" fmla="*/ 275208 w 1029810"/>
              <a:gd name="connsiteY29" fmla="*/ 0 h 1500326"/>
              <a:gd name="connsiteX30" fmla="*/ 239697 w 1029810"/>
              <a:gd name="connsiteY30" fmla="*/ 0 h 1500326"/>
              <a:gd name="connsiteX31" fmla="*/ 221942 w 1029810"/>
              <a:gd name="connsiteY31" fmla="*/ 88777 h 1500326"/>
              <a:gd name="connsiteX32" fmla="*/ 213064 w 1029810"/>
              <a:gd name="connsiteY32" fmla="*/ 150920 h 1500326"/>
              <a:gd name="connsiteX33" fmla="*/ 221942 w 1029810"/>
              <a:gd name="connsiteY33" fmla="*/ 195309 h 1500326"/>
              <a:gd name="connsiteX34" fmla="*/ 221942 w 1029810"/>
              <a:gd name="connsiteY34" fmla="*/ 195309 h 1500326"/>
              <a:gd name="connsiteX35" fmla="*/ 239697 w 1029810"/>
              <a:gd name="connsiteY35" fmla="*/ 221942 h 1500326"/>
              <a:gd name="connsiteX36" fmla="*/ 221942 w 1029810"/>
              <a:gd name="connsiteY36" fmla="*/ 195309 h 1500326"/>
              <a:gd name="connsiteX0" fmla="*/ 26633 w 1029810"/>
              <a:gd name="connsiteY0" fmla="*/ 248575 h 1500326"/>
              <a:gd name="connsiteX1" fmla="*/ 0 w 1029810"/>
              <a:gd name="connsiteY1" fmla="*/ 1482571 h 1500326"/>
              <a:gd name="connsiteX2" fmla="*/ 1020932 w 1029810"/>
              <a:gd name="connsiteY2" fmla="*/ 1500326 h 1500326"/>
              <a:gd name="connsiteX3" fmla="*/ 1029810 w 1029810"/>
              <a:gd name="connsiteY3" fmla="*/ 248575 h 1500326"/>
              <a:gd name="connsiteX4" fmla="*/ 994299 w 1029810"/>
              <a:gd name="connsiteY4" fmla="*/ 35511 h 1500326"/>
              <a:gd name="connsiteX5" fmla="*/ 923278 w 1029810"/>
              <a:gd name="connsiteY5" fmla="*/ 35511 h 1500326"/>
              <a:gd name="connsiteX6" fmla="*/ 932156 w 1029810"/>
              <a:gd name="connsiteY6" fmla="*/ 186431 h 1500326"/>
              <a:gd name="connsiteX7" fmla="*/ 914400 w 1029810"/>
              <a:gd name="connsiteY7" fmla="*/ 230819 h 1500326"/>
              <a:gd name="connsiteX8" fmla="*/ 816746 w 1029810"/>
              <a:gd name="connsiteY8" fmla="*/ 230819 h 1500326"/>
              <a:gd name="connsiteX9" fmla="*/ 790113 w 1029810"/>
              <a:gd name="connsiteY9" fmla="*/ 168676 h 1500326"/>
              <a:gd name="connsiteX10" fmla="*/ 781235 w 1029810"/>
              <a:gd name="connsiteY10" fmla="*/ 71021 h 1500326"/>
              <a:gd name="connsiteX11" fmla="*/ 727969 w 1029810"/>
              <a:gd name="connsiteY11" fmla="*/ 0 h 1500326"/>
              <a:gd name="connsiteX12" fmla="*/ 701336 w 1029810"/>
              <a:gd name="connsiteY12" fmla="*/ 44388 h 1500326"/>
              <a:gd name="connsiteX13" fmla="*/ 701336 w 1029810"/>
              <a:gd name="connsiteY13" fmla="*/ 133165 h 1500326"/>
              <a:gd name="connsiteX14" fmla="*/ 692459 w 1029810"/>
              <a:gd name="connsiteY14" fmla="*/ 195309 h 1500326"/>
              <a:gd name="connsiteX15" fmla="*/ 630315 w 1029810"/>
              <a:gd name="connsiteY15" fmla="*/ 213064 h 1500326"/>
              <a:gd name="connsiteX16" fmla="*/ 603682 w 1029810"/>
              <a:gd name="connsiteY16" fmla="*/ 186431 h 1500326"/>
              <a:gd name="connsiteX17" fmla="*/ 577049 w 1029810"/>
              <a:gd name="connsiteY17" fmla="*/ 115410 h 1500326"/>
              <a:gd name="connsiteX18" fmla="*/ 568171 w 1029810"/>
              <a:gd name="connsiteY18" fmla="*/ 44388 h 1500326"/>
              <a:gd name="connsiteX19" fmla="*/ 523783 w 1029810"/>
              <a:gd name="connsiteY19" fmla="*/ 8878 h 1500326"/>
              <a:gd name="connsiteX20" fmla="*/ 523783 w 1029810"/>
              <a:gd name="connsiteY20" fmla="*/ 8878 h 1500326"/>
              <a:gd name="connsiteX21" fmla="*/ 443884 w 1029810"/>
              <a:gd name="connsiteY21" fmla="*/ 124287 h 1500326"/>
              <a:gd name="connsiteX22" fmla="*/ 443884 w 1029810"/>
              <a:gd name="connsiteY22" fmla="*/ 124287 h 1500326"/>
              <a:gd name="connsiteX23" fmla="*/ 479395 w 1029810"/>
              <a:gd name="connsiteY23" fmla="*/ 195309 h 1500326"/>
              <a:gd name="connsiteX24" fmla="*/ 399496 w 1029810"/>
              <a:gd name="connsiteY24" fmla="*/ 195309 h 1500326"/>
              <a:gd name="connsiteX25" fmla="*/ 319596 w 1029810"/>
              <a:gd name="connsiteY25" fmla="*/ 195309 h 1500326"/>
              <a:gd name="connsiteX26" fmla="*/ 310719 w 1029810"/>
              <a:gd name="connsiteY26" fmla="*/ 124287 h 1500326"/>
              <a:gd name="connsiteX27" fmla="*/ 301841 w 1029810"/>
              <a:gd name="connsiteY27" fmla="*/ 71021 h 1500326"/>
              <a:gd name="connsiteX28" fmla="*/ 301841 w 1029810"/>
              <a:gd name="connsiteY28" fmla="*/ 17755 h 1500326"/>
              <a:gd name="connsiteX29" fmla="*/ 275208 w 1029810"/>
              <a:gd name="connsiteY29" fmla="*/ 0 h 1500326"/>
              <a:gd name="connsiteX30" fmla="*/ 239697 w 1029810"/>
              <a:gd name="connsiteY30" fmla="*/ 0 h 1500326"/>
              <a:gd name="connsiteX31" fmla="*/ 221942 w 1029810"/>
              <a:gd name="connsiteY31" fmla="*/ 88777 h 1500326"/>
              <a:gd name="connsiteX32" fmla="*/ 213064 w 1029810"/>
              <a:gd name="connsiteY32" fmla="*/ 150920 h 1500326"/>
              <a:gd name="connsiteX33" fmla="*/ 221942 w 1029810"/>
              <a:gd name="connsiteY33" fmla="*/ 195309 h 1500326"/>
              <a:gd name="connsiteX34" fmla="*/ 221942 w 1029810"/>
              <a:gd name="connsiteY34" fmla="*/ 195309 h 1500326"/>
              <a:gd name="connsiteX35" fmla="*/ 239697 w 1029810"/>
              <a:gd name="connsiteY35" fmla="*/ 221942 h 1500326"/>
              <a:gd name="connsiteX36" fmla="*/ 115410 w 1029810"/>
              <a:gd name="connsiteY36" fmla="*/ 221942 h 1500326"/>
              <a:gd name="connsiteX0" fmla="*/ 26633 w 1029810"/>
              <a:gd name="connsiteY0" fmla="*/ 248575 h 1500326"/>
              <a:gd name="connsiteX1" fmla="*/ 0 w 1029810"/>
              <a:gd name="connsiteY1" fmla="*/ 1482571 h 1500326"/>
              <a:gd name="connsiteX2" fmla="*/ 1020932 w 1029810"/>
              <a:gd name="connsiteY2" fmla="*/ 1500326 h 1500326"/>
              <a:gd name="connsiteX3" fmla="*/ 1029810 w 1029810"/>
              <a:gd name="connsiteY3" fmla="*/ 248575 h 1500326"/>
              <a:gd name="connsiteX4" fmla="*/ 994299 w 1029810"/>
              <a:gd name="connsiteY4" fmla="*/ 35511 h 1500326"/>
              <a:gd name="connsiteX5" fmla="*/ 923278 w 1029810"/>
              <a:gd name="connsiteY5" fmla="*/ 35511 h 1500326"/>
              <a:gd name="connsiteX6" fmla="*/ 932156 w 1029810"/>
              <a:gd name="connsiteY6" fmla="*/ 186431 h 1500326"/>
              <a:gd name="connsiteX7" fmla="*/ 914400 w 1029810"/>
              <a:gd name="connsiteY7" fmla="*/ 230819 h 1500326"/>
              <a:gd name="connsiteX8" fmla="*/ 816746 w 1029810"/>
              <a:gd name="connsiteY8" fmla="*/ 230819 h 1500326"/>
              <a:gd name="connsiteX9" fmla="*/ 790113 w 1029810"/>
              <a:gd name="connsiteY9" fmla="*/ 168676 h 1500326"/>
              <a:gd name="connsiteX10" fmla="*/ 781235 w 1029810"/>
              <a:gd name="connsiteY10" fmla="*/ 71021 h 1500326"/>
              <a:gd name="connsiteX11" fmla="*/ 727969 w 1029810"/>
              <a:gd name="connsiteY11" fmla="*/ 0 h 1500326"/>
              <a:gd name="connsiteX12" fmla="*/ 701336 w 1029810"/>
              <a:gd name="connsiteY12" fmla="*/ 44388 h 1500326"/>
              <a:gd name="connsiteX13" fmla="*/ 701336 w 1029810"/>
              <a:gd name="connsiteY13" fmla="*/ 133165 h 1500326"/>
              <a:gd name="connsiteX14" fmla="*/ 692459 w 1029810"/>
              <a:gd name="connsiteY14" fmla="*/ 195309 h 1500326"/>
              <a:gd name="connsiteX15" fmla="*/ 630315 w 1029810"/>
              <a:gd name="connsiteY15" fmla="*/ 213064 h 1500326"/>
              <a:gd name="connsiteX16" fmla="*/ 603682 w 1029810"/>
              <a:gd name="connsiteY16" fmla="*/ 186431 h 1500326"/>
              <a:gd name="connsiteX17" fmla="*/ 577049 w 1029810"/>
              <a:gd name="connsiteY17" fmla="*/ 115410 h 1500326"/>
              <a:gd name="connsiteX18" fmla="*/ 568171 w 1029810"/>
              <a:gd name="connsiteY18" fmla="*/ 44388 h 1500326"/>
              <a:gd name="connsiteX19" fmla="*/ 523783 w 1029810"/>
              <a:gd name="connsiteY19" fmla="*/ 8878 h 1500326"/>
              <a:gd name="connsiteX20" fmla="*/ 523783 w 1029810"/>
              <a:gd name="connsiteY20" fmla="*/ 8878 h 1500326"/>
              <a:gd name="connsiteX21" fmla="*/ 443884 w 1029810"/>
              <a:gd name="connsiteY21" fmla="*/ 124287 h 1500326"/>
              <a:gd name="connsiteX22" fmla="*/ 443884 w 1029810"/>
              <a:gd name="connsiteY22" fmla="*/ 124287 h 1500326"/>
              <a:gd name="connsiteX23" fmla="*/ 479395 w 1029810"/>
              <a:gd name="connsiteY23" fmla="*/ 195309 h 1500326"/>
              <a:gd name="connsiteX24" fmla="*/ 399496 w 1029810"/>
              <a:gd name="connsiteY24" fmla="*/ 195309 h 1500326"/>
              <a:gd name="connsiteX25" fmla="*/ 319596 w 1029810"/>
              <a:gd name="connsiteY25" fmla="*/ 195309 h 1500326"/>
              <a:gd name="connsiteX26" fmla="*/ 310719 w 1029810"/>
              <a:gd name="connsiteY26" fmla="*/ 124287 h 1500326"/>
              <a:gd name="connsiteX27" fmla="*/ 301841 w 1029810"/>
              <a:gd name="connsiteY27" fmla="*/ 71021 h 1500326"/>
              <a:gd name="connsiteX28" fmla="*/ 301841 w 1029810"/>
              <a:gd name="connsiteY28" fmla="*/ 17755 h 1500326"/>
              <a:gd name="connsiteX29" fmla="*/ 275208 w 1029810"/>
              <a:gd name="connsiteY29" fmla="*/ 0 h 1500326"/>
              <a:gd name="connsiteX30" fmla="*/ 239697 w 1029810"/>
              <a:gd name="connsiteY30" fmla="*/ 0 h 1500326"/>
              <a:gd name="connsiteX31" fmla="*/ 221942 w 1029810"/>
              <a:gd name="connsiteY31" fmla="*/ 88777 h 1500326"/>
              <a:gd name="connsiteX32" fmla="*/ 213064 w 1029810"/>
              <a:gd name="connsiteY32" fmla="*/ 150920 h 1500326"/>
              <a:gd name="connsiteX33" fmla="*/ 221942 w 1029810"/>
              <a:gd name="connsiteY33" fmla="*/ 195309 h 1500326"/>
              <a:gd name="connsiteX34" fmla="*/ 221942 w 1029810"/>
              <a:gd name="connsiteY34" fmla="*/ 195309 h 1500326"/>
              <a:gd name="connsiteX35" fmla="*/ 239697 w 1029810"/>
              <a:gd name="connsiteY35" fmla="*/ 221942 h 1500326"/>
              <a:gd name="connsiteX36" fmla="*/ 124288 w 1029810"/>
              <a:gd name="connsiteY36" fmla="*/ 195309 h 1500326"/>
              <a:gd name="connsiteX0" fmla="*/ 35510 w 1029810"/>
              <a:gd name="connsiteY0" fmla="*/ 44389 h 1500326"/>
              <a:gd name="connsiteX1" fmla="*/ 0 w 1029810"/>
              <a:gd name="connsiteY1" fmla="*/ 1482571 h 1500326"/>
              <a:gd name="connsiteX2" fmla="*/ 1020932 w 1029810"/>
              <a:gd name="connsiteY2" fmla="*/ 1500326 h 1500326"/>
              <a:gd name="connsiteX3" fmla="*/ 1029810 w 1029810"/>
              <a:gd name="connsiteY3" fmla="*/ 248575 h 1500326"/>
              <a:gd name="connsiteX4" fmla="*/ 994299 w 1029810"/>
              <a:gd name="connsiteY4" fmla="*/ 35511 h 1500326"/>
              <a:gd name="connsiteX5" fmla="*/ 923278 w 1029810"/>
              <a:gd name="connsiteY5" fmla="*/ 35511 h 1500326"/>
              <a:gd name="connsiteX6" fmla="*/ 932156 w 1029810"/>
              <a:gd name="connsiteY6" fmla="*/ 186431 h 1500326"/>
              <a:gd name="connsiteX7" fmla="*/ 914400 w 1029810"/>
              <a:gd name="connsiteY7" fmla="*/ 230819 h 1500326"/>
              <a:gd name="connsiteX8" fmla="*/ 816746 w 1029810"/>
              <a:gd name="connsiteY8" fmla="*/ 230819 h 1500326"/>
              <a:gd name="connsiteX9" fmla="*/ 790113 w 1029810"/>
              <a:gd name="connsiteY9" fmla="*/ 168676 h 1500326"/>
              <a:gd name="connsiteX10" fmla="*/ 781235 w 1029810"/>
              <a:gd name="connsiteY10" fmla="*/ 71021 h 1500326"/>
              <a:gd name="connsiteX11" fmla="*/ 727969 w 1029810"/>
              <a:gd name="connsiteY11" fmla="*/ 0 h 1500326"/>
              <a:gd name="connsiteX12" fmla="*/ 701336 w 1029810"/>
              <a:gd name="connsiteY12" fmla="*/ 44388 h 1500326"/>
              <a:gd name="connsiteX13" fmla="*/ 701336 w 1029810"/>
              <a:gd name="connsiteY13" fmla="*/ 133165 h 1500326"/>
              <a:gd name="connsiteX14" fmla="*/ 692459 w 1029810"/>
              <a:gd name="connsiteY14" fmla="*/ 195309 h 1500326"/>
              <a:gd name="connsiteX15" fmla="*/ 630315 w 1029810"/>
              <a:gd name="connsiteY15" fmla="*/ 213064 h 1500326"/>
              <a:gd name="connsiteX16" fmla="*/ 603682 w 1029810"/>
              <a:gd name="connsiteY16" fmla="*/ 186431 h 1500326"/>
              <a:gd name="connsiteX17" fmla="*/ 577049 w 1029810"/>
              <a:gd name="connsiteY17" fmla="*/ 115410 h 1500326"/>
              <a:gd name="connsiteX18" fmla="*/ 568171 w 1029810"/>
              <a:gd name="connsiteY18" fmla="*/ 44388 h 1500326"/>
              <a:gd name="connsiteX19" fmla="*/ 523783 w 1029810"/>
              <a:gd name="connsiteY19" fmla="*/ 8878 h 1500326"/>
              <a:gd name="connsiteX20" fmla="*/ 523783 w 1029810"/>
              <a:gd name="connsiteY20" fmla="*/ 8878 h 1500326"/>
              <a:gd name="connsiteX21" fmla="*/ 443884 w 1029810"/>
              <a:gd name="connsiteY21" fmla="*/ 124287 h 1500326"/>
              <a:gd name="connsiteX22" fmla="*/ 443884 w 1029810"/>
              <a:gd name="connsiteY22" fmla="*/ 124287 h 1500326"/>
              <a:gd name="connsiteX23" fmla="*/ 479395 w 1029810"/>
              <a:gd name="connsiteY23" fmla="*/ 195309 h 1500326"/>
              <a:gd name="connsiteX24" fmla="*/ 399496 w 1029810"/>
              <a:gd name="connsiteY24" fmla="*/ 195309 h 1500326"/>
              <a:gd name="connsiteX25" fmla="*/ 319596 w 1029810"/>
              <a:gd name="connsiteY25" fmla="*/ 195309 h 1500326"/>
              <a:gd name="connsiteX26" fmla="*/ 310719 w 1029810"/>
              <a:gd name="connsiteY26" fmla="*/ 124287 h 1500326"/>
              <a:gd name="connsiteX27" fmla="*/ 301841 w 1029810"/>
              <a:gd name="connsiteY27" fmla="*/ 71021 h 1500326"/>
              <a:gd name="connsiteX28" fmla="*/ 301841 w 1029810"/>
              <a:gd name="connsiteY28" fmla="*/ 17755 h 1500326"/>
              <a:gd name="connsiteX29" fmla="*/ 275208 w 1029810"/>
              <a:gd name="connsiteY29" fmla="*/ 0 h 1500326"/>
              <a:gd name="connsiteX30" fmla="*/ 239697 w 1029810"/>
              <a:gd name="connsiteY30" fmla="*/ 0 h 1500326"/>
              <a:gd name="connsiteX31" fmla="*/ 221942 w 1029810"/>
              <a:gd name="connsiteY31" fmla="*/ 88777 h 1500326"/>
              <a:gd name="connsiteX32" fmla="*/ 213064 w 1029810"/>
              <a:gd name="connsiteY32" fmla="*/ 150920 h 1500326"/>
              <a:gd name="connsiteX33" fmla="*/ 221942 w 1029810"/>
              <a:gd name="connsiteY33" fmla="*/ 195309 h 1500326"/>
              <a:gd name="connsiteX34" fmla="*/ 221942 w 1029810"/>
              <a:gd name="connsiteY34" fmla="*/ 195309 h 1500326"/>
              <a:gd name="connsiteX35" fmla="*/ 239697 w 1029810"/>
              <a:gd name="connsiteY35" fmla="*/ 221942 h 1500326"/>
              <a:gd name="connsiteX36" fmla="*/ 124288 w 1029810"/>
              <a:gd name="connsiteY36" fmla="*/ 195309 h 1500326"/>
              <a:gd name="connsiteX0" fmla="*/ 35510 w 1029810"/>
              <a:gd name="connsiteY0" fmla="*/ 44389 h 1500326"/>
              <a:gd name="connsiteX1" fmla="*/ 0 w 1029810"/>
              <a:gd name="connsiteY1" fmla="*/ 1482571 h 1500326"/>
              <a:gd name="connsiteX2" fmla="*/ 1020932 w 1029810"/>
              <a:gd name="connsiteY2" fmla="*/ 1500326 h 1500326"/>
              <a:gd name="connsiteX3" fmla="*/ 1029810 w 1029810"/>
              <a:gd name="connsiteY3" fmla="*/ 248575 h 1500326"/>
              <a:gd name="connsiteX4" fmla="*/ 994299 w 1029810"/>
              <a:gd name="connsiteY4" fmla="*/ 35511 h 1500326"/>
              <a:gd name="connsiteX5" fmla="*/ 923278 w 1029810"/>
              <a:gd name="connsiteY5" fmla="*/ 35511 h 1500326"/>
              <a:gd name="connsiteX6" fmla="*/ 932156 w 1029810"/>
              <a:gd name="connsiteY6" fmla="*/ 186431 h 1500326"/>
              <a:gd name="connsiteX7" fmla="*/ 914400 w 1029810"/>
              <a:gd name="connsiteY7" fmla="*/ 230819 h 1500326"/>
              <a:gd name="connsiteX8" fmla="*/ 816746 w 1029810"/>
              <a:gd name="connsiteY8" fmla="*/ 230819 h 1500326"/>
              <a:gd name="connsiteX9" fmla="*/ 790113 w 1029810"/>
              <a:gd name="connsiteY9" fmla="*/ 168676 h 1500326"/>
              <a:gd name="connsiteX10" fmla="*/ 781235 w 1029810"/>
              <a:gd name="connsiteY10" fmla="*/ 71021 h 1500326"/>
              <a:gd name="connsiteX11" fmla="*/ 727969 w 1029810"/>
              <a:gd name="connsiteY11" fmla="*/ 0 h 1500326"/>
              <a:gd name="connsiteX12" fmla="*/ 701336 w 1029810"/>
              <a:gd name="connsiteY12" fmla="*/ 44388 h 1500326"/>
              <a:gd name="connsiteX13" fmla="*/ 701336 w 1029810"/>
              <a:gd name="connsiteY13" fmla="*/ 133165 h 1500326"/>
              <a:gd name="connsiteX14" fmla="*/ 692459 w 1029810"/>
              <a:gd name="connsiteY14" fmla="*/ 195309 h 1500326"/>
              <a:gd name="connsiteX15" fmla="*/ 630315 w 1029810"/>
              <a:gd name="connsiteY15" fmla="*/ 213064 h 1500326"/>
              <a:gd name="connsiteX16" fmla="*/ 603682 w 1029810"/>
              <a:gd name="connsiteY16" fmla="*/ 186431 h 1500326"/>
              <a:gd name="connsiteX17" fmla="*/ 577049 w 1029810"/>
              <a:gd name="connsiteY17" fmla="*/ 115410 h 1500326"/>
              <a:gd name="connsiteX18" fmla="*/ 568171 w 1029810"/>
              <a:gd name="connsiteY18" fmla="*/ 44388 h 1500326"/>
              <a:gd name="connsiteX19" fmla="*/ 523783 w 1029810"/>
              <a:gd name="connsiteY19" fmla="*/ 8878 h 1500326"/>
              <a:gd name="connsiteX20" fmla="*/ 523783 w 1029810"/>
              <a:gd name="connsiteY20" fmla="*/ 8878 h 1500326"/>
              <a:gd name="connsiteX21" fmla="*/ 443884 w 1029810"/>
              <a:gd name="connsiteY21" fmla="*/ 124287 h 1500326"/>
              <a:gd name="connsiteX22" fmla="*/ 443884 w 1029810"/>
              <a:gd name="connsiteY22" fmla="*/ 124287 h 1500326"/>
              <a:gd name="connsiteX23" fmla="*/ 479395 w 1029810"/>
              <a:gd name="connsiteY23" fmla="*/ 195309 h 1500326"/>
              <a:gd name="connsiteX24" fmla="*/ 399496 w 1029810"/>
              <a:gd name="connsiteY24" fmla="*/ 195309 h 1500326"/>
              <a:gd name="connsiteX25" fmla="*/ 319596 w 1029810"/>
              <a:gd name="connsiteY25" fmla="*/ 195309 h 1500326"/>
              <a:gd name="connsiteX26" fmla="*/ 310719 w 1029810"/>
              <a:gd name="connsiteY26" fmla="*/ 124287 h 1500326"/>
              <a:gd name="connsiteX27" fmla="*/ 301841 w 1029810"/>
              <a:gd name="connsiteY27" fmla="*/ 71021 h 1500326"/>
              <a:gd name="connsiteX28" fmla="*/ 301841 w 1029810"/>
              <a:gd name="connsiteY28" fmla="*/ 17755 h 1500326"/>
              <a:gd name="connsiteX29" fmla="*/ 275208 w 1029810"/>
              <a:gd name="connsiteY29" fmla="*/ 0 h 1500326"/>
              <a:gd name="connsiteX30" fmla="*/ 239697 w 1029810"/>
              <a:gd name="connsiteY30" fmla="*/ 0 h 1500326"/>
              <a:gd name="connsiteX31" fmla="*/ 221942 w 1029810"/>
              <a:gd name="connsiteY31" fmla="*/ 88777 h 1500326"/>
              <a:gd name="connsiteX32" fmla="*/ 213064 w 1029810"/>
              <a:gd name="connsiteY32" fmla="*/ 150920 h 1500326"/>
              <a:gd name="connsiteX33" fmla="*/ 221942 w 1029810"/>
              <a:gd name="connsiteY33" fmla="*/ 195309 h 1500326"/>
              <a:gd name="connsiteX34" fmla="*/ 221942 w 1029810"/>
              <a:gd name="connsiteY34" fmla="*/ 195309 h 1500326"/>
              <a:gd name="connsiteX35" fmla="*/ 239697 w 1029810"/>
              <a:gd name="connsiteY35" fmla="*/ 221942 h 1500326"/>
              <a:gd name="connsiteX36" fmla="*/ 79899 w 1029810"/>
              <a:gd name="connsiteY36" fmla="*/ 17756 h 1500326"/>
              <a:gd name="connsiteX0" fmla="*/ 35510 w 1029810"/>
              <a:gd name="connsiteY0" fmla="*/ 44389 h 1500326"/>
              <a:gd name="connsiteX1" fmla="*/ 0 w 1029810"/>
              <a:gd name="connsiteY1" fmla="*/ 1482571 h 1500326"/>
              <a:gd name="connsiteX2" fmla="*/ 1020932 w 1029810"/>
              <a:gd name="connsiteY2" fmla="*/ 1500326 h 1500326"/>
              <a:gd name="connsiteX3" fmla="*/ 1029810 w 1029810"/>
              <a:gd name="connsiteY3" fmla="*/ 248575 h 1500326"/>
              <a:gd name="connsiteX4" fmla="*/ 994299 w 1029810"/>
              <a:gd name="connsiteY4" fmla="*/ 35511 h 1500326"/>
              <a:gd name="connsiteX5" fmla="*/ 923278 w 1029810"/>
              <a:gd name="connsiteY5" fmla="*/ 35511 h 1500326"/>
              <a:gd name="connsiteX6" fmla="*/ 932156 w 1029810"/>
              <a:gd name="connsiteY6" fmla="*/ 186431 h 1500326"/>
              <a:gd name="connsiteX7" fmla="*/ 914400 w 1029810"/>
              <a:gd name="connsiteY7" fmla="*/ 230819 h 1500326"/>
              <a:gd name="connsiteX8" fmla="*/ 816746 w 1029810"/>
              <a:gd name="connsiteY8" fmla="*/ 230819 h 1500326"/>
              <a:gd name="connsiteX9" fmla="*/ 790113 w 1029810"/>
              <a:gd name="connsiteY9" fmla="*/ 168676 h 1500326"/>
              <a:gd name="connsiteX10" fmla="*/ 781235 w 1029810"/>
              <a:gd name="connsiteY10" fmla="*/ 71021 h 1500326"/>
              <a:gd name="connsiteX11" fmla="*/ 727969 w 1029810"/>
              <a:gd name="connsiteY11" fmla="*/ 0 h 1500326"/>
              <a:gd name="connsiteX12" fmla="*/ 701336 w 1029810"/>
              <a:gd name="connsiteY12" fmla="*/ 44388 h 1500326"/>
              <a:gd name="connsiteX13" fmla="*/ 701336 w 1029810"/>
              <a:gd name="connsiteY13" fmla="*/ 133165 h 1500326"/>
              <a:gd name="connsiteX14" fmla="*/ 692459 w 1029810"/>
              <a:gd name="connsiteY14" fmla="*/ 195309 h 1500326"/>
              <a:gd name="connsiteX15" fmla="*/ 630315 w 1029810"/>
              <a:gd name="connsiteY15" fmla="*/ 213064 h 1500326"/>
              <a:gd name="connsiteX16" fmla="*/ 603682 w 1029810"/>
              <a:gd name="connsiteY16" fmla="*/ 186431 h 1500326"/>
              <a:gd name="connsiteX17" fmla="*/ 577049 w 1029810"/>
              <a:gd name="connsiteY17" fmla="*/ 115410 h 1500326"/>
              <a:gd name="connsiteX18" fmla="*/ 568171 w 1029810"/>
              <a:gd name="connsiteY18" fmla="*/ 44388 h 1500326"/>
              <a:gd name="connsiteX19" fmla="*/ 523783 w 1029810"/>
              <a:gd name="connsiteY19" fmla="*/ 8878 h 1500326"/>
              <a:gd name="connsiteX20" fmla="*/ 523783 w 1029810"/>
              <a:gd name="connsiteY20" fmla="*/ 8878 h 1500326"/>
              <a:gd name="connsiteX21" fmla="*/ 443884 w 1029810"/>
              <a:gd name="connsiteY21" fmla="*/ 124287 h 1500326"/>
              <a:gd name="connsiteX22" fmla="*/ 443884 w 1029810"/>
              <a:gd name="connsiteY22" fmla="*/ 124287 h 1500326"/>
              <a:gd name="connsiteX23" fmla="*/ 479395 w 1029810"/>
              <a:gd name="connsiteY23" fmla="*/ 195309 h 1500326"/>
              <a:gd name="connsiteX24" fmla="*/ 399496 w 1029810"/>
              <a:gd name="connsiteY24" fmla="*/ 195309 h 1500326"/>
              <a:gd name="connsiteX25" fmla="*/ 319596 w 1029810"/>
              <a:gd name="connsiteY25" fmla="*/ 195309 h 1500326"/>
              <a:gd name="connsiteX26" fmla="*/ 310719 w 1029810"/>
              <a:gd name="connsiteY26" fmla="*/ 124287 h 1500326"/>
              <a:gd name="connsiteX27" fmla="*/ 301841 w 1029810"/>
              <a:gd name="connsiteY27" fmla="*/ 71021 h 1500326"/>
              <a:gd name="connsiteX28" fmla="*/ 301841 w 1029810"/>
              <a:gd name="connsiteY28" fmla="*/ 17755 h 1500326"/>
              <a:gd name="connsiteX29" fmla="*/ 275208 w 1029810"/>
              <a:gd name="connsiteY29" fmla="*/ 0 h 1500326"/>
              <a:gd name="connsiteX30" fmla="*/ 239697 w 1029810"/>
              <a:gd name="connsiteY30" fmla="*/ 0 h 1500326"/>
              <a:gd name="connsiteX31" fmla="*/ 221942 w 1029810"/>
              <a:gd name="connsiteY31" fmla="*/ 88777 h 1500326"/>
              <a:gd name="connsiteX32" fmla="*/ 213064 w 1029810"/>
              <a:gd name="connsiteY32" fmla="*/ 150920 h 1500326"/>
              <a:gd name="connsiteX33" fmla="*/ 221942 w 1029810"/>
              <a:gd name="connsiteY33" fmla="*/ 195309 h 1500326"/>
              <a:gd name="connsiteX34" fmla="*/ 221942 w 1029810"/>
              <a:gd name="connsiteY34" fmla="*/ 195309 h 1500326"/>
              <a:gd name="connsiteX35" fmla="*/ 133165 w 1029810"/>
              <a:gd name="connsiteY35" fmla="*/ 221942 h 1500326"/>
              <a:gd name="connsiteX36" fmla="*/ 79899 w 1029810"/>
              <a:gd name="connsiteY36" fmla="*/ 17756 h 1500326"/>
              <a:gd name="connsiteX0" fmla="*/ 35510 w 1029810"/>
              <a:gd name="connsiteY0" fmla="*/ 44389 h 1500326"/>
              <a:gd name="connsiteX1" fmla="*/ 0 w 1029810"/>
              <a:gd name="connsiteY1" fmla="*/ 1482571 h 1500326"/>
              <a:gd name="connsiteX2" fmla="*/ 1020932 w 1029810"/>
              <a:gd name="connsiteY2" fmla="*/ 1500326 h 1500326"/>
              <a:gd name="connsiteX3" fmla="*/ 1029810 w 1029810"/>
              <a:gd name="connsiteY3" fmla="*/ 248575 h 1500326"/>
              <a:gd name="connsiteX4" fmla="*/ 994299 w 1029810"/>
              <a:gd name="connsiteY4" fmla="*/ 35511 h 1500326"/>
              <a:gd name="connsiteX5" fmla="*/ 923278 w 1029810"/>
              <a:gd name="connsiteY5" fmla="*/ 35511 h 1500326"/>
              <a:gd name="connsiteX6" fmla="*/ 932156 w 1029810"/>
              <a:gd name="connsiteY6" fmla="*/ 186431 h 1500326"/>
              <a:gd name="connsiteX7" fmla="*/ 914400 w 1029810"/>
              <a:gd name="connsiteY7" fmla="*/ 230819 h 1500326"/>
              <a:gd name="connsiteX8" fmla="*/ 816746 w 1029810"/>
              <a:gd name="connsiteY8" fmla="*/ 230819 h 1500326"/>
              <a:gd name="connsiteX9" fmla="*/ 790113 w 1029810"/>
              <a:gd name="connsiteY9" fmla="*/ 168676 h 1500326"/>
              <a:gd name="connsiteX10" fmla="*/ 781235 w 1029810"/>
              <a:gd name="connsiteY10" fmla="*/ 71021 h 1500326"/>
              <a:gd name="connsiteX11" fmla="*/ 727969 w 1029810"/>
              <a:gd name="connsiteY11" fmla="*/ 0 h 1500326"/>
              <a:gd name="connsiteX12" fmla="*/ 701336 w 1029810"/>
              <a:gd name="connsiteY12" fmla="*/ 44388 h 1500326"/>
              <a:gd name="connsiteX13" fmla="*/ 701336 w 1029810"/>
              <a:gd name="connsiteY13" fmla="*/ 133165 h 1500326"/>
              <a:gd name="connsiteX14" fmla="*/ 692459 w 1029810"/>
              <a:gd name="connsiteY14" fmla="*/ 195309 h 1500326"/>
              <a:gd name="connsiteX15" fmla="*/ 630315 w 1029810"/>
              <a:gd name="connsiteY15" fmla="*/ 213064 h 1500326"/>
              <a:gd name="connsiteX16" fmla="*/ 603682 w 1029810"/>
              <a:gd name="connsiteY16" fmla="*/ 186431 h 1500326"/>
              <a:gd name="connsiteX17" fmla="*/ 577049 w 1029810"/>
              <a:gd name="connsiteY17" fmla="*/ 115410 h 1500326"/>
              <a:gd name="connsiteX18" fmla="*/ 568171 w 1029810"/>
              <a:gd name="connsiteY18" fmla="*/ 44388 h 1500326"/>
              <a:gd name="connsiteX19" fmla="*/ 523783 w 1029810"/>
              <a:gd name="connsiteY19" fmla="*/ 8878 h 1500326"/>
              <a:gd name="connsiteX20" fmla="*/ 523783 w 1029810"/>
              <a:gd name="connsiteY20" fmla="*/ 8878 h 1500326"/>
              <a:gd name="connsiteX21" fmla="*/ 443884 w 1029810"/>
              <a:gd name="connsiteY21" fmla="*/ 124287 h 1500326"/>
              <a:gd name="connsiteX22" fmla="*/ 443884 w 1029810"/>
              <a:gd name="connsiteY22" fmla="*/ 124287 h 1500326"/>
              <a:gd name="connsiteX23" fmla="*/ 479395 w 1029810"/>
              <a:gd name="connsiteY23" fmla="*/ 195309 h 1500326"/>
              <a:gd name="connsiteX24" fmla="*/ 399496 w 1029810"/>
              <a:gd name="connsiteY24" fmla="*/ 195309 h 1500326"/>
              <a:gd name="connsiteX25" fmla="*/ 319596 w 1029810"/>
              <a:gd name="connsiteY25" fmla="*/ 195309 h 1500326"/>
              <a:gd name="connsiteX26" fmla="*/ 310719 w 1029810"/>
              <a:gd name="connsiteY26" fmla="*/ 124287 h 1500326"/>
              <a:gd name="connsiteX27" fmla="*/ 301841 w 1029810"/>
              <a:gd name="connsiteY27" fmla="*/ 71021 h 1500326"/>
              <a:gd name="connsiteX28" fmla="*/ 301841 w 1029810"/>
              <a:gd name="connsiteY28" fmla="*/ 17755 h 1500326"/>
              <a:gd name="connsiteX29" fmla="*/ 275208 w 1029810"/>
              <a:gd name="connsiteY29" fmla="*/ 0 h 1500326"/>
              <a:gd name="connsiteX30" fmla="*/ 239697 w 1029810"/>
              <a:gd name="connsiteY30" fmla="*/ 0 h 1500326"/>
              <a:gd name="connsiteX31" fmla="*/ 221942 w 1029810"/>
              <a:gd name="connsiteY31" fmla="*/ 88777 h 1500326"/>
              <a:gd name="connsiteX32" fmla="*/ 213064 w 1029810"/>
              <a:gd name="connsiteY32" fmla="*/ 150920 h 1500326"/>
              <a:gd name="connsiteX33" fmla="*/ 221942 w 1029810"/>
              <a:gd name="connsiteY33" fmla="*/ 195309 h 1500326"/>
              <a:gd name="connsiteX34" fmla="*/ 221942 w 1029810"/>
              <a:gd name="connsiteY34" fmla="*/ 195309 h 1500326"/>
              <a:gd name="connsiteX35" fmla="*/ 133165 w 1029810"/>
              <a:gd name="connsiteY35" fmla="*/ 221942 h 1500326"/>
              <a:gd name="connsiteX36" fmla="*/ 79899 w 1029810"/>
              <a:gd name="connsiteY36" fmla="*/ 17756 h 1500326"/>
              <a:gd name="connsiteX37" fmla="*/ 97655 w 1029810"/>
              <a:gd name="connsiteY37" fmla="*/ 17755 h 1500326"/>
              <a:gd name="connsiteX0" fmla="*/ 35510 w 1029810"/>
              <a:gd name="connsiteY0" fmla="*/ 44389 h 1500326"/>
              <a:gd name="connsiteX1" fmla="*/ 0 w 1029810"/>
              <a:gd name="connsiteY1" fmla="*/ 1482571 h 1500326"/>
              <a:gd name="connsiteX2" fmla="*/ 1020932 w 1029810"/>
              <a:gd name="connsiteY2" fmla="*/ 1500326 h 1500326"/>
              <a:gd name="connsiteX3" fmla="*/ 1029810 w 1029810"/>
              <a:gd name="connsiteY3" fmla="*/ 248575 h 1500326"/>
              <a:gd name="connsiteX4" fmla="*/ 994299 w 1029810"/>
              <a:gd name="connsiteY4" fmla="*/ 35511 h 1500326"/>
              <a:gd name="connsiteX5" fmla="*/ 923278 w 1029810"/>
              <a:gd name="connsiteY5" fmla="*/ 35511 h 1500326"/>
              <a:gd name="connsiteX6" fmla="*/ 932156 w 1029810"/>
              <a:gd name="connsiteY6" fmla="*/ 186431 h 1500326"/>
              <a:gd name="connsiteX7" fmla="*/ 914400 w 1029810"/>
              <a:gd name="connsiteY7" fmla="*/ 230819 h 1500326"/>
              <a:gd name="connsiteX8" fmla="*/ 816746 w 1029810"/>
              <a:gd name="connsiteY8" fmla="*/ 230819 h 1500326"/>
              <a:gd name="connsiteX9" fmla="*/ 790113 w 1029810"/>
              <a:gd name="connsiteY9" fmla="*/ 168676 h 1500326"/>
              <a:gd name="connsiteX10" fmla="*/ 781235 w 1029810"/>
              <a:gd name="connsiteY10" fmla="*/ 71021 h 1500326"/>
              <a:gd name="connsiteX11" fmla="*/ 727969 w 1029810"/>
              <a:gd name="connsiteY11" fmla="*/ 0 h 1500326"/>
              <a:gd name="connsiteX12" fmla="*/ 701336 w 1029810"/>
              <a:gd name="connsiteY12" fmla="*/ 44388 h 1500326"/>
              <a:gd name="connsiteX13" fmla="*/ 701336 w 1029810"/>
              <a:gd name="connsiteY13" fmla="*/ 133165 h 1500326"/>
              <a:gd name="connsiteX14" fmla="*/ 692459 w 1029810"/>
              <a:gd name="connsiteY14" fmla="*/ 195309 h 1500326"/>
              <a:gd name="connsiteX15" fmla="*/ 630315 w 1029810"/>
              <a:gd name="connsiteY15" fmla="*/ 213064 h 1500326"/>
              <a:gd name="connsiteX16" fmla="*/ 603682 w 1029810"/>
              <a:gd name="connsiteY16" fmla="*/ 186431 h 1500326"/>
              <a:gd name="connsiteX17" fmla="*/ 577049 w 1029810"/>
              <a:gd name="connsiteY17" fmla="*/ 115410 h 1500326"/>
              <a:gd name="connsiteX18" fmla="*/ 568171 w 1029810"/>
              <a:gd name="connsiteY18" fmla="*/ 44388 h 1500326"/>
              <a:gd name="connsiteX19" fmla="*/ 523783 w 1029810"/>
              <a:gd name="connsiteY19" fmla="*/ 8878 h 1500326"/>
              <a:gd name="connsiteX20" fmla="*/ 523783 w 1029810"/>
              <a:gd name="connsiteY20" fmla="*/ 8878 h 1500326"/>
              <a:gd name="connsiteX21" fmla="*/ 443884 w 1029810"/>
              <a:gd name="connsiteY21" fmla="*/ 124287 h 1500326"/>
              <a:gd name="connsiteX22" fmla="*/ 443884 w 1029810"/>
              <a:gd name="connsiteY22" fmla="*/ 124287 h 1500326"/>
              <a:gd name="connsiteX23" fmla="*/ 479395 w 1029810"/>
              <a:gd name="connsiteY23" fmla="*/ 195309 h 1500326"/>
              <a:gd name="connsiteX24" fmla="*/ 399496 w 1029810"/>
              <a:gd name="connsiteY24" fmla="*/ 195309 h 1500326"/>
              <a:gd name="connsiteX25" fmla="*/ 319596 w 1029810"/>
              <a:gd name="connsiteY25" fmla="*/ 195309 h 1500326"/>
              <a:gd name="connsiteX26" fmla="*/ 310719 w 1029810"/>
              <a:gd name="connsiteY26" fmla="*/ 124287 h 1500326"/>
              <a:gd name="connsiteX27" fmla="*/ 301841 w 1029810"/>
              <a:gd name="connsiteY27" fmla="*/ 71021 h 1500326"/>
              <a:gd name="connsiteX28" fmla="*/ 301841 w 1029810"/>
              <a:gd name="connsiteY28" fmla="*/ 17755 h 1500326"/>
              <a:gd name="connsiteX29" fmla="*/ 275208 w 1029810"/>
              <a:gd name="connsiteY29" fmla="*/ 0 h 1500326"/>
              <a:gd name="connsiteX30" fmla="*/ 239697 w 1029810"/>
              <a:gd name="connsiteY30" fmla="*/ 0 h 1500326"/>
              <a:gd name="connsiteX31" fmla="*/ 221942 w 1029810"/>
              <a:gd name="connsiteY31" fmla="*/ 88777 h 1500326"/>
              <a:gd name="connsiteX32" fmla="*/ 213064 w 1029810"/>
              <a:gd name="connsiteY32" fmla="*/ 150920 h 1500326"/>
              <a:gd name="connsiteX33" fmla="*/ 221942 w 1029810"/>
              <a:gd name="connsiteY33" fmla="*/ 195309 h 1500326"/>
              <a:gd name="connsiteX34" fmla="*/ 221942 w 1029810"/>
              <a:gd name="connsiteY34" fmla="*/ 195309 h 1500326"/>
              <a:gd name="connsiteX35" fmla="*/ 133165 w 1029810"/>
              <a:gd name="connsiteY35" fmla="*/ 221942 h 1500326"/>
              <a:gd name="connsiteX36" fmla="*/ 79899 w 1029810"/>
              <a:gd name="connsiteY36" fmla="*/ 17756 h 1500326"/>
              <a:gd name="connsiteX37" fmla="*/ 26633 w 1029810"/>
              <a:gd name="connsiteY37" fmla="*/ 53265 h 1500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29810" h="1500326">
                <a:moveTo>
                  <a:pt x="35510" y="44389"/>
                </a:moveTo>
                <a:lnTo>
                  <a:pt x="0" y="1482571"/>
                </a:lnTo>
                <a:lnTo>
                  <a:pt x="1020932" y="1500326"/>
                </a:lnTo>
                <a:cubicBezTo>
                  <a:pt x="1023891" y="1083076"/>
                  <a:pt x="1026851" y="665825"/>
                  <a:pt x="1029810" y="248575"/>
                </a:cubicBezTo>
                <a:lnTo>
                  <a:pt x="994299" y="35511"/>
                </a:lnTo>
                <a:lnTo>
                  <a:pt x="923278" y="35511"/>
                </a:lnTo>
                <a:lnTo>
                  <a:pt x="932156" y="186431"/>
                </a:lnTo>
                <a:lnTo>
                  <a:pt x="914400" y="230819"/>
                </a:lnTo>
                <a:lnTo>
                  <a:pt x="816746" y="230819"/>
                </a:lnTo>
                <a:lnTo>
                  <a:pt x="790113" y="168676"/>
                </a:lnTo>
                <a:lnTo>
                  <a:pt x="781235" y="71021"/>
                </a:lnTo>
                <a:lnTo>
                  <a:pt x="727969" y="0"/>
                </a:lnTo>
                <a:lnTo>
                  <a:pt x="701336" y="44388"/>
                </a:lnTo>
                <a:lnTo>
                  <a:pt x="701336" y="133165"/>
                </a:lnTo>
                <a:lnTo>
                  <a:pt x="692459" y="195309"/>
                </a:lnTo>
                <a:lnTo>
                  <a:pt x="630315" y="213064"/>
                </a:lnTo>
                <a:lnTo>
                  <a:pt x="603682" y="186431"/>
                </a:lnTo>
                <a:lnTo>
                  <a:pt x="577049" y="115410"/>
                </a:lnTo>
                <a:lnTo>
                  <a:pt x="568171" y="44388"/>
                </a:lnTo>
                <a:lnTo>
                  <a:pt x="523783" y="8878"/>
                </a:lnTo>
                <a:lnTo>
                  <a:pt x="523783" y="8878"/>
                </a:lnTo>
                <a:lnTo>
                  <a:pt x="443884" y="124287"/>
                </a:lnTo>
                <a:lnTo>
                  <a:pt x="443884" y="124287"/>
                </a:lnTo>
                <a:lnTo>
                  <a:pt x="479395" y="195309"/>
                </a:lnTo>
                <a:lnTo>
                  <a:pt x="399496" y="195309"/>
                </a:lnTo>
                <a:lnTo>
                  <a:pt x="319596" y="195309"/>
                </a:lnTo>
                <a:lnTo>
                  <a:pt x="310719" y="124287"/>
                </a:lnTo>
                <a:lnTo>
                  <a:pt x="301841" y="71021"/>
                </a:lnTo>
                <a:lnTo>
                  <a:pt x="301841" y="17755"/>
                </a:lnTo>
                <a:lnTo>
                  <a:pt x="275208" y="0"/>
                </a:lnTo>
                <a:lnTo>
                  <a:pt x="239697" y="0"/>
                </a:lnTo>
                <a:lnTo>
                  <a:pt x="221942" y="88777"/>
                </a:lnTo>
                <a:lnTo>
                  <a:pt x="213064" y="150920"/>
                </a:lnTo>
                <a:lnTo>
                  <a:pt x="221942" y="195309"/>
                </a:lnTo>
                <a:lnTo>
                  <a:pt x="221942" y="195309"/>
                </a:lnTo>
                <a:lnTo>
                  <a:pt x="133165" y="221942"/>
                </a:lnTo>
                <a:lnTo>
                  <a:pt x="79899" y="17756"/>
                </a:lnTo>
                <a:cubicBezTo>
                  <a:pt x="73981" y="-16275"/>
                  <a:pt x="22934" y="53265"/>
                  <a:pt x="26633" y="5326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758301" y="4426568"/>
            <a:ext cx="7350710" cy="428506"/>
          </a:xfrm>
          <a:custGeom>
            <a:avLst/>
            <a:gdLst>
              <a:gd name="connsiteX0" fmla="*/ 0 w 7350710"/>
              <a:gd name="connsiteY0" fmla="*/ 239697 h 428506"/>
              <a:gd name="connsiteX1" fmla="*/ 754602 w 7350710"/>
              <a:gd name="connsiteY1" fmla="*/ 79899 h 428506"/>
              <a:gd name="connsiteX2" fmla="*/ 2539013 w 7350710"/>
              <a:gd name="connsiteY2" fmla="*/ 79899 h 428506"/>
              <a:gd name="connsiteX3" fmla="*/ 4128116 w 7350710"/>
              <a:gd name="connsiteY3" fmla="*/ 337351 h 428506"/>
              <a:gd name="connsiteX4" fmla="*/ 5752730 w 7350710"/>
              <a:gd name="connsiteY4" fmla="*/ 426128 h 428506"/>
              <a:gd name="connsiteX5" fmla="*/ 6525087 w 7350710"/>
              <a:gd name="connsiteY5" fmla="*/ 257452 h 428506"/>
              <a:gd name="connsiteX6" fmla="*/ 7173157 w 7350710"/>
              <a:gd name="connsiteY6" fmla="*/ 71021 h 428506"/>
              <a:gd name="connsiteX7" fmla="*/ 7350710 w 7350710"/>
              <a:gd name="connsiteY7" fmla="*/ 0 h 428506"/>
              <a:gd name="connsiteX8" fmla="*/ 7350710 w 7350710"/>
              <a:gd name="connsiteY8" fmla="*/ 0 h 428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50710" h="428506">
                <a:moveTo>
                  <a:pt x="0" y="239697"/>
                </a:moveTo>
                <a:cubicBezTo>
                  <a:pt x="165716" y="173114"/>
                  <a:pt x="331433" y="106532"/>
                  <a:pt x="754602" y="79899"/>
                </a:cubicBezTo>
                <a:cubicBezTo>
                  <a:pt x="1177771" y="53266"/>
                  <a:pt x="1976761" y="36990"/>
                  <a:pt x="2539013" y="79899"/>
                </a:cubicBezTo>
                <a:cubicBezTo>
                  <a:pt x="3101265" y="122808"/>
                  <a:pt x="3592496" y="279646"/>
                  <a:pt x="4128116" y="337351"/>
                </a:cubicBezTo>
                <a:cubicBezTo>
                  <a:pt x="4663736" y="395056"/>
                  <a:pt x="5353235" y="439445"/>
                  <a:pt x="5752730" y="426128"/>
                </a:cubicBezTo>
                <a:cubicBezTo>
                  <a:pt x="6152225" y="412812"/>
                  <a:pt x="6288349" y="316637"/>
                  <a:pt x="6525087" y="257452"/>
                </a:cubicBezTo>
                <a:cubicBezTo>
                  <a:pt x="6761825" y="198267"/>
                  <a:pt x="7035553" y="113930"/>
                  <a:pt x="7173157" y="71021"/>
                </a:cubicBezTo>
                <a:cubicBezTo>
                  <a:pt x="7310761" y="28112"/>
                  <a:pt x="7350710" y="0"/>
                  <a:pt x="7350710" y="0"/>
                </a:cubicBezTo>
                <a:lnTo>
                  <a:pt x="7350710"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829322" y="4470956"/>
            <a:ext cx="7324078" cy="213166"/>
          </a:xfrm>
          <a:custGeom>
            <a:avLst/>
            <a:gdLst>
              <a:gd name="connsiteX0" fmla="*/ 0 w 7324078"/>
              <a:gd name="connsiteY0" fmla="*/ 0 h 213166"/>
              <a:gd name="connsiteX1" fmla="*/ 186431 w 7324078"/>
              <a:gd name="connsiteY1" fmla="*/ 133165 h 213166"/>
              <a:gd name="connsiteX2" fmla="*/ 488272 w 7324078"/>
              <a:gd name="connsiteY2" fmla="*/ 186431 h 213166"/>
              <a:gd name="connsiteX3" fmla="*/ 1003177 w 7324078"/>
              <a:gd name="connsiteY3" fmla="*/ 213064 h 213166"/>
              <a:gd name="connsiteX4" fmla="*/ 2396971 w 7324078"/>
              <a:gd name="connsiteY4" fmla="*/ 177554 h 213166"/>
              <a:gd name="connsiteX5" fmla="*/ 3861786 w 7324078"/>
              <a:gd name="connsiteY5" fmla="*/ 133165 h 213166"/>
              <a:gd name="connsiteX6" fmla="*/ 4607511 w 7324078"/>
              <a:gd name="connsiteY6" fmla="*/ 106532 h 213166"/>
              <a:gd name="connsiteX7" fmla="*/ 5397623 w 7324078"/>
              <a:gd name="connsiteY7" fmla="*/ 150921 h 213166"/>
              <a:gd name="connsiteX8" fmla="*/ 6196614 w 7324078"/>
              <a:gd name="connsiteY8" fmla="*/ 133165 h 213166"/>
              <a:gd name="connsiteX9" fmla="*/ 6640497 w 7324078"/>
              <a:gd name="connsiteY9" fmla="*/ 62144 h 213166"/>
              <a:gd name="connsiteX10" fmla="*/ 7004482 w 7324078"/>
              <a:gd name="connsiteY10" fmla="*/ 124288 h 213166"/>
              <a:gd name="connsiteX11" fmla="*/ 7261934 w 7324078"/>
              <a:gd name="connsiteY11" fmla="*/ 133165 h 213166"/>
              <a:gd name="connsiteX12" fmla="*/ 7324078 w 7324078"/>
              <a:gd name="connsiteY12" fmla="*/ 133165 h 213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324078" h="213166">
                <a:moveTo>
                  <a:pt x="0" y="0"/>
                </a:moveTo>
                <a:cubicBezTo>
                  <a:pt x="52526" y="51046"/>
                  <a:pt x="105052" y="102093"/>
                  <a:pt x="186431" y="133165"/>
                </a:cubicBezTo>
                <a:cubicBezTo>
                  <a:pt x="267810" y="164237"/>
                  <a:pt x="352148" y="173115"/>
                  <a:pt x="488272" y="186431"/>
                </a:cubicBezTo>
                <a:cubicBezTo>
                  <a:pt x="624396" y="199747"/>
                  <a:pt x="685061" y="214543"/>
                  <a:pt x="1003177" y="213064"/>
                </a:cubicBezTo>
                <a:cubicBezTo>
                  <a:pt x="1321293" y="211585"/>
                  <a:pt x="2396971" y="177554"/>
                  <a:pt x="2396971" y="177554"/>
                </a:cubicBezTo>
                <a:lnTo>
                  <a:pt x="3861786" y="133165"/>
                </a:lnTo>
                <a:cubicBezTo>
                  <a:pt x="4230209" y="121328"/>
                  <a:pt x="4351538" y="103573"/>
                  <a:pt x="4607511" y="106532"/>
                </a:cubicBezTo>
                <a:cubicBezTo>
                  <a:pt x="4863484" y="109491"/>
                  <a:pt x="5397623" y="150921"/>
                  <a:pt x="5397623" y="150921"/>
                </a:cubicBezTo>
                <a:cubicBezTo>
                  <a:pt x="5662473" y="155360"/>
                  <a:pt x="5989468" y="147961"/>
                  <a:pt x="6196614" y="133165"/>
                </a:cubicBezTo>
                <a:cubicBezTo>
                  <a:pt x="6403760" y="118369"/>
                  <a:pt x="6505852" y="63624"/>
                  <a:pt x="6640497" y="62144"/>
                </a:cubicBezTo>
                <a:cubicBezTo>
                  <a:pt x="6775142" y="60665"/>
                  <a:pt x="6900909" y="112451"/>
                  <a:pt x="7004482" y="124288"/>
                </a:cubicBezTo>
                <a:cubicBezTo>
                  <a:pt x="7108055" y="136125"/>
                  <a:pt x="7208668" y="131686"/>
                  <a:pt x="7261934" y="133165"/>
                </a:cubicBezTo>
                <a:cubicBezTo>
                  <a:pt x="7315200" y="134644"/>
                  <a:pt x="7319639" y="133904"/>
                  <a:pt x="7324078" y="133165"/>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811567" y="4399144"/>
            <a:ext cx="7306322" cy="534102"/>
          </a:xfrm>
          <a:custGeom>
            <a:avLst/>
            <a:gdLst>
              <a:gd name="connsiteX0" fmla="*/ 0 w 7306322"/>
              <a:gd name="connsiteY0" fmla="*/ 178344 h 534102"/>
              <a:gd name="connsiteX1" fmla="*/ 887767 w 7306322"/>
              <a:gd name="connsiteY1" fmla="*/ 9669 h 534102"/>
              <a:gd name="connsiteX2" fmla="*/ 1376039 w 7306322"/>
              <a:gd name="connsiteY2" fmla="*/ 18546 h 534102"/>
              <a:gd name="connsiteX3" fmla="*/ 1890943 w 7306322"/>
              <a:gd name="connsiteY3" fmla="*/ 791 h 534102"/>
              <a:gd name="connsiteX4" fmla="*/ 2521258 w 7306322"/>
              <a:gd name="connsiteY4" fmla="*/ 9669 h 534102"/>
              <a:gd name="connsiteX5" fmla="*/ 2885242 w 7306322"/>
              <a:gd name="connsiteY5" fmla="*/ 27424 h 534102"/>
              <a:gd name="connsiteX6" fmla="*/ 3488924 w 7306322"/>
              <a:gd name="connsiteY6" fmla="*/ 18546 h 534102"/>
              <a:gd name="connsiteX7" fmla="*/ 3684233 w 7306322"/>
              <a:gd name="connsiteY7" fmla="*/ 98445 h 534102"/>
              <a:gd name="connsiteX8" fmla="*/ 3879541 w 7306322"/>
              <a:gd name="connsiteY8" fmla="*/ 213855 h 534102"/>
              <a:gd name="connsiteX9" fmla="*/ 4243526 w 7306322"/>
              <a:gd name="connsiteY9" fmla="*/ 338142 h 534102"/>
              <a:gd name="connsiteX10" fmla="*/ 4722920 w 7306322"/>
              <a:gd name="connsiteY10" fmla="*/ 471307 h 534102"/>
              <a:gd name="connsiteX11" fmla="*/ 5211192 w 7306322"/>
              <a:gd name="connsiteY11" fmla="*/ 533451 h 534102"/>
              <a:gd name="connsiteX12" fmla="*/ 5894773 w 7306322"/>
              <a:gd name="connsiteY12" fmla="*/ 435797 h 534102"/>
              <a:gd name="connsiteX13" fmla="*/ 6320901 w 7306322"/>
              <a:gd name="connsiteY13" fmla="*/ 355898 h 534102"/>
              <a:gd name="connsiteX14" fmla="*/ 6702640 w 7306322"/>
              <a:gd name="connsiteY14" fmla="*/ 409164 h 534102"/>
              <a:gd name="connsiteX15" fmla="*/ 7164279 w 7306322"/>
              <a:gd name="connsiteY15" fmla="*/ 382531 h 534102"/>
              <a:gd name="connsiteX16" fmla="*/ 7306322 w 7306322"/>
              <a:gd name="connsiteY16" fmla="*/ 418041 h 534102"/>
              <a:gd name="connsiteX17" fmla="*/ 7306322 w 7306322"/>
              <a:gd name="connsiteY17" fmla="*/ 418041 h 534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06322" h="534102">
                <a:moveTo>
                  <a:pt x="0" y="178344"/>
                </a:moveTo>
                <a:cubicBezTo>
                  <a:pt x="329213" y="107323"/>
                  <a:pt x="658427" y="36302"/>
                  <a:pt x="887767" y="9669"/>
                </a:cubicBezTo>
                <a:cubicBezTo>
                  <a:pt x="1117107" y="-16964"/>
                  <a:pt x="1208843" y="20026"/>
                  <a:pt x="1376039" y="18546"/>
                </a:cubicBezTo>
                <a:cubicBezTo>
                  <a:pt x="1543235" y="17066"/>
                  <a:pt x="1890943" y="791"/>
                  <a:pt x="1890943" y="791"/>
                </a:cubicBezTo>
                <a:lnTo>
                  <a:pt x="2521258" y="9669"/>
                </a:lnTo>
                <a:cubicBezTo>
                  <a:pt x="2686974" y="14108"/>
                  <a:pt x="2885242" y="27424"/>
                  <a:pt x="2885242" y="27424"/>
                </a:cubicBezTo>
                <a:cubicBezTo>
                  <a:pt x="3046520" y="28903"/>
                  <a:pt x="3355759" y="6709"/>
                  <a:pt x="3488924" y="18546"/>
                </a:cubicBezTo>
                <a:cubicBezTo>
                  <a:pt x="3622089" y="30383"/>
                  <a:pt x="3619130" y="65894"/>
                  <a:pt x="3684233" y="98445"/>
                </a:cubicBezTo>
                <a:cubicBezTo>
                  <a:pt x="3749336" y="130996"/>
                  <a:pt x="3786326" y="173906"/>
                  <a:pt x="3879541" y="213855"/>
                </a:cubicBezTo>
                <a:cubicBezTo>
                  <a:pt x="3972756" y="253804"/>
                  <a:pt x="4102963" y="295233"/>
                  <a:pt x="4243526" y="338142"/>
                </a:cubicBezTo>
                <a:cubicBezTo>
                  <a:pt x="4384089" y="381051"/>
                  <a:pt x="4561642" y="438756"/>
                  <a:pt x="4722920" y="471307"/>
                </a:cubicBezTo>
                <a:cubicBezTo>
                  <a:pt x="4884198" y="503858"/>
                  <a:pt x="5015883" y="539369"/>
                  <a:pt x="5211192" y="533451"/>
                </a:cubicBezTo>
                <a:cubicBezTo>
                  <a:pt x="5406501" y="527533"/>
                  <a:pt x="5709822" y="465389"/>
                  <a:pt x="5894773" y="435797"/>
                </a:cubicBezTo>
                <a:cubicBezTo>
                  <a:pt x="6079724" y="406205"/>
                  <a:pt x="6186257" y="360337"/>
                  <a:pt x="6320901" y="355898"/>
                </a:cubicBezTo>
                <a:cubicBezTo>
                  <a:pt x="6455545" y="351459"/>
                  <a:pt x="6562077" y="404725"/>
                  <a:pt x="6702640" y="409164"/>
                </a:cubicBezTo>
                <a:cubicBezTo>
                  <a:pt x="6843203" y="413603"/>
                  <a:pt x="7063665" y="381052"/>
                  <a:pt x="7164279" y="382531"/>
                </a:cubicBezTo>
                <a:cubicBezTo>
                  <a:pt x="7264893" y="384010"/>
                  <a:pt x="7306322" y="418041"/>
                  <a:pt x="7306322" y="418041"/>
                </a:cubicBezTo>
                <a:lnTo>
                  <a:pt x="7306322" y="418041"/>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846244" y="4391057"/>
            <a:ext cx="7218379" cy="365183"/>
          </a:xfrm>
          <a:custGeom>
            <a:avLst/>
            <a:gdLst>
              <a:gd name="connsiteX0" fmla="*/ 7218379 w 7218379"/>
              <a:gd name="connsiteY0" fmla="*/ 328474 h 365183"/>
              <a:gd name="connsiteX1" fmla="*/ 6481532 w 7218379"/>
              <a:gd name="connsiteY1" fmla="*/ 88777 h 365183"/>
              <a:gd name="connsiteX2" fmla="*/ 5815707 w 7218379"/>
              <a:gd name="connsiteY2" fmla="*/ 44389 h 365183"/>
              <a:gd name="connsiteX3" fmla="*/ 5496111 w 7218379"/>
              <a:gd name="connsiteY3" fmla="*/ 35511 h 365183"/>
              <a:gd name="connsiteX4" fmla="*/ 5078861 w 7218379"/>
              <a:gd name="connsiteY4" fmla="*/ 0 h 365183"/>
              <a:gd name="connsiteX5" fmla="*/ 4732631 w 7218379"/>
              <a:gd name="connsiteY5" fmla="*/ 8878 h 365183"/>
              <a:gd name="connsiteX6" fmla="*/ 4324259 w 7218379"/>
              <a:gd name="connsiteY6" fmla="*/ 8878 h 365183"/>
              <a:gd name="connsiteX7" fmla="*/ 3898130 w 7218379"/>
              <a:gd name="connsiteY7" fmla="*/ 35511 h 365183"/>
              <a:gd name="connsiteX8" fmla="*/ 3551901 w 7218379"/>
              <a:gd name="connsiteY8" fmla="*/ 79899 h 365183"/>
              <a:gd name="connsiteX9" fmla="*/ 3045874 w 7218379"/>
              <a:gd name="connsiteY9" fmla="*/ 168676 h 365183"/>
              <a:gd name="connsiteX10" fmla="*/ 2601991 w 7218379"/>
              <a:gd name="connsiteY10" fmla="*/ 195309 h 365183"/>
              <a:gd name="connsiteX11" fmla="*/ 1838511 w 7218379"/>
              <a:gd name="connsiteY11" fmla="*/ 363985 h 365183"/>
              <a:gd name="connsiteX12" fmla="*/ 1376872 w 7218379"/>
              <a:gd name="connsiteY12" fmla="*/ 275208 h 365183"/>
              <a:gd name="connsiteX13" fmla="*/ 968499 w 7218379"/>
              <a:gd name="connsiteY13" fmla="*/ 195309 h 365183"/>
              <a:gd name="connsiteX14" fmla="*/ 542371 w 7218379"/>
              <a:gd name="connsiteY14" fmla="*/ 266330 h 365183"/>
              <a:gd name="connsiteX15" fmla="*/ 178387 w 7218379"/>
              <a:gd name="connsiteY15" fmla="*/ 328474 h 365183"/>
              <a:gd name="connsiteX16" fmla="*/ 18589 w 7218379"/>
              <a:gd name="connsiteY16" fmla="*/ 328474 h 365183"/>
              <a:gd name="connsiteX17" fmla="*/ 9711 w 7218379"/>
              <a:gd name="connsiteY17" fmla="*/ 319596 h 365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18379" h="365183">
                <a:moveTo>
                  <a:pt x="7218379" y="328474"/>
                </a:moveTo>
                <a:cubicBezTo>
                  <a:pt x="6966845" y="232299"/>
                  <a:pt x="6715311" y="136124"/>
                  <a:pt x="6481532" y="88777"/>
                </a:cubicBezTo>
                <a:cubicBezTo>
                  <a:pt x="6247753" y="41429"/>
                  <a:pt x="5979944" y="53267"/>
                  <a:pt x="5815707" y="44389"/>
                </a:cubicBezTo>
                <a:cubicBezTo>
                  <a:pt x="5651470" y="35511"/>
                  <a:pt x="5618918" y="42909"/>
                  <a:pt x="5496111" y="35511"/>
                </a:cubicBezTo>
                <a:cubicBezTo>
                  <a:pt x="5373304" y="28113"/>
                  <a:pt x="5206108" y="4439"/>
                  <a:pt x="5078861" y="0"/>
                </a:cubicBezTo>
                <a:lnTo>
                  <a:pt x="4732631" y="8878"/>
                </a:lnTo>
                <a:cubicBezTo>
                  <a:pt x="4606864" y="10358"/>
                  <a:pt x="4463342" y="4439"/>
                  <a:pt x="4324259" y="8878"/>
                </a:cubicBezTo>
                <a:cubicBezTo>
                  <a:pt x="4185176" y="13317"/>
                  <a:pt x="4026856" y="23674"/>
                  <a:pt x="3898130" y="35511"/>
                </a:cubicBezTo>
                <a:cubicBezTo>
                  <a:pt x="3769404" y="47348"/>
                  <a:pt x="3693944" y="57705"/>
                  <a:pt x="3551901" y="79899"/>
                </a:cubicBezTo>
                <a:cubicBezTo>
                  <a:pt x="3409858" y="102093"/>
                  <a:pt x="3204192" y="149441"/>
                  <a:pt x="3045874" y="168676"/>
                </a:cubicBezTo>
                <a:cubicBezTo>
                  <a:pt x="2887556" y="187911"/>
                  <a:pt x="2803218" y="162758"/>
                  <a:pt x="2601991" y="195309"/>
                </a:cubicBezTo>
                <a:cubicBezTo>
                  <a:pt x="2400764" y="227860"/>
                  <a:pt x="2042697" y="350669"/>
                  <a:pt x="1838511" y="363985"/>
                </a:cubicBezTo>
                <a:cubicBezTo>
                  <a:pt x="1634324" y="377302"/>
                  <a:pt x="1376872" y="275208"/>
                  <a:pt x="1376872" y="275208"/>
                </a:cubicBezTo>
                <a:cubicBezTo>
                  <a:pt x="1231870" y="247095"/>
                  <a:pt x="1107582" y="196789"/>
                  <a:pt x="968499" y="195309"/>
                </a:cubicBezTo>
                <a:cubicBezTo>
                  <a:pt x="829416" y="193829"/>
                  <a:pt x="542371" y="266330"/>
                  <a:pt x="542371" y="266330"/>
                </a:cubicBezTo>
                <a:cubicBezTo>
                  <a:pt x="410686" y="288524"/>
                  <a:pt x="265684" y="318117"/>
                  <a:pt x="178387" y="328474"/>
                </a:cubicBezTo>
                <a:cubicBezTo>
                  <a:pt x="91090" y="338831"/>
                  <a:pt x="46702" y="329954"/>
                  <a:pt x="18589" y="328474"/>
                </a:cubicBezTo>
                <a:cubicBezTo>
                  <a:pt x="-9524" y="326994"/>
                  <a:pt x="93" y="323295"/>
                  <a:pt x="9711" y="31959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p:cNvSpPr/>
          <p:nvPr/>
        </p:nvSpPr>
        <p:spPr>
          <a:xfrm>
            <a:off x="900343" y="4524222"/>
            <a:ext cx="7190913" cy="196275"/>
          </a:xfrm>
          <a:custGeom>
            <a:avLst/>
            <a:gdLst>
              <a:gd name="connsiteX0" fmla="*/ 7190913 w 7190913"/>
              <a:gd name="connsiteY0" fmla="*/ 0 h 196275"/>
              <a:gd name="connsiteX1" fmla="*/ 5832630 w 7190913"/>
              <a:gd name="connsiteY1" fmla="*/ 195309 h 196275"/>
              <a:gd name="connsiteX2" fmla="*/ 3302494 w 7190913"/>
              <a:gd name="connsiteY2" fmla="*/ 79899 h 196275"/>
              <a:gd name="connsiteX3" fmla="*/ 1828800 w 7190913"/>
              <a:gd name="connsiteY3" fmla="*/ 26633 h 196275"/>
              <a:gd name="connsiteX4" fmla="*/ 0 w 7190913"/>
              <a:gd name="connsiteY4" fmla="*/ 79899 h 196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90913" h="196275">
                <a:moveTo>
                  <a:pt x="7190913" y="0"/>
                </a:moveTo>
                <a:cubicBezTo>
                  <a:pt x="6835806" y="90996"/>
                  <a:pt x="6480700" y="181993"/>
                  <a:pt x="5832630" y="195309"/>
                </a:cubicBezTo>
                <a:cubicBezTo>
                  <a:pt x="5184560" y="208625"/>
                  <a:pt x="3302494" y="79899"/>
                  <a:pt x="3302494" y="79899"/>
                </a:cubicBezTo>
                <a:cubicBezTo>
                  <a:pt x="2635189" y="51786"/>
                  <a:pt x="2379216" y="26633"/>
                  <a:pt x="1828800" y="26633"/>
                </a:cubicBezTo>
                <a:cubicBezTo>
                  <a:pt x="1278384" y="26633"/>
                  <a:pt x="639192" y="53266"/>
                  <a:pt x="0" y="79899"/>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p:cNvSpPr/>
          <p:nvPr/>
        </p:nvSpPr>
        <p:spPr>
          <a:xfrm>
            <a:off x="1006875" y="4407665"/>
            <a:ext cx="6933461" cy="489543"/>
          </a:xfrm>
          <a:custGeom>
            <a:avLst/>
            <a:gdLst>
              <a:gd name="connsiteX0" fmla="*/ 6933461 w 6933461"/>
              <a:gd name="connsiteY0" fmla="*/ 480542 h 489543"/>
              <a:gd name="connsiteX1" fmla="*/ 6205492 w 6933461"/>
              <a:gd name="connsiteY1" fmla="*/ 205334 h 489543"/>
              <a:gd name="connsiteX2" fmla="*/ 5930284 w 6933461"/>
              <a:gd name="connsiteY2" fmla="*/ 45536 h 489543"/>
              <a:gd name="connsiteX3" fmla="*/ 5672832 w 6933461"/>
              <a:gd name="connsiteY3" fmla="*/ 125435 h 489543"/>
              <a:gd name="connsiteX4" fmla="*/ 5433134 w 6933461"/>
              <a:gd name="connsiteY4" fmla="*/ 374010 h 489543"/>
              <a:gd name="connsiteX5" fmla="*/ 5166804 w 6933461"/>
              <a:gd name="connsiteY5" fmla="*/ 489419 h 489543"/>
              <a:gd name="connsiteX6" fmla="*/ 4935985 w 6933461"/>
              <a:gd name="connsiteY6" fmla="*/ 391765 h 489543"/>
              <a:gd name="connsiteX7" fmla="*/ 4687410 w 6933461"/>
              <a:gd name="connsiteY7" fmla="*/ 187579 h 489543"/>
              <a:gd name="connsiteX8" fmla="*/ 4598633 w 6933461"/>
              <a:gd name="connsiteY8" fmla="*/ 54414 h 489543"/>
              <a:gd name="connsiteX9" fmla="*/ 4287915 w 6933461"/>
              <a:gd name="connsiteY9" fmla="*/ 1148 h 489543"/>
              <a:gd name="connsiteX10" fmla="*/ 3986074 w 6933461"/>
              <a:gd name="connsiteY10" fmla="*/ 98802 h 489543"/>
              <a:gd name="connsiteX11" fmla="*/ 3675356 w 6933461"/>
              <a:gd name="connsiteY11" fmla="*/ 223089 h 489543"/>
              <a:gd name="connsiteX12" fmla="*/ 3320249 w 6933461"/>
              <a:gd name="connsiteY12" fmla="*/ 214212 h 489543"/>
              <a:gd name="connsiteX13" fmla="*/ 2689934 w 6933461"/>
              <a:gd name="connsiteY13" fmla="*/ 89924 h 489543"/>
              <a:gd name="connsiteX14" fmla="*/ 2388094 w 6933461"/>
              <a:gd name="connsiteY14" fmla="*/ 36658 h 489543"/>
              <a:gd name="connsiteX15" fmla="*/ 1979721 w 6933461"/>
              <a:gd name="connsiteY15" fmla="*/ 196456 h 489543"/>
              <a:gd name="connsiteX16" fmla="*/ 1846556 w 6933461"/>
              <a:gd name="connsiteY16" fmla="*/ 267478 h 489543"/>
              <a:gd name="connsiteX17" fmla="*/ 1429305 w 6933461"/>
              <a:gd name="connsiteY17" fmla="*/ 231967 h 489543"/>
              <a:gd name="connsiteX18" fmla="*/ 1100832 w 6933461"/>
              <a:gd name="connsiteY18" fmla="*/ 178701 h 489543"/>
              <a:gd name="connsiteX19" fmla="*/ 648070 w 6933461"/>
              <a:gd name="connsiteY19" fmla="*/ 125435 h 489543"/>
              <a:gd name="connsiteX20" fmla="*/ 381740 w 6933461"/>
              <a:gd name="connsiteY20" fmla="*/ 152068 h 489543"/>
              <a:gd name="connsiteX21" fmla="*/ 0 w 6933461"/>
              <a:gd name="connsiteY21" fmla="*/ 196456 h 489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933461" h="489543">
                <a:moveTo>
                  <a:pt x="6933461" y="480542"/>
                </a:moveTo>
                <a:cubicBezTo>
                  <a:pt x="6653074" y="379188"/>
                  <a:pt x="6372688" y="277835"/>
                  <a:pt x="6205492" y="205334"/>
                </a:cubicBezTo>
                <a:cubicBezTo>
                  <a:pt x="6038296" y="132833"/>
                  <a:pt x="6019061" y="58853"/>
                  <a:pt x="5930284" y="45536"/>
                </a:cubicBezTo>
                <a:cubicBezTo>
                  <a:pt x="5841507" y="32219"/>
                  <a:pt x="5755690" y="70689"/>
                  <a:pt x="5672832" y="125435"/>
                </a:cubicBezTo>
                <a:cubicBezTo>
                  <a:pt x="5589974" y="180181"/>
                  <a:pt x="5517472" y="313346"/>
                  <a:pt x="5433134" y="374010"/>
                </a:cubicBezTo>
                <a:cubicBezTo>
                  <a:pt x="5348796" y="434674"/>
                  <a:pt x="5249662" y="486460"/>
                  <a:pt x="5166804" y="489419"/>
                </a:cubicBezTo>
                <a:cubicBezTo>
                  <a:pt x="5083946" y="492378"/>
                  <a:pt x="5015884" y="442072"/>
                  <a:pt x="4935985" y="391765"/>
                </a:cubicBezTo>
                <a:cubicBezTo>
                  <a:pt x="4856086" y="341458"/>
                  <a:pt x="4743635" y="243804"/>
                  <a:pt x="4687410" y="187579"/>
                </a:cubicBezTo>
                <a:cubicBezTo>
                  <a:pt x="4631185" y="131354"/>
                  <a:pt x="4665215" y="85486"/>
                  <a:pt x="4598633" y="54414"/>
                </a:cubicBezTo>
                <a:cubicBezTo>
                  <a:pt x="4532051" y="23342"/>
                  <a:pt x="4390008" y="-6250"/>
                  <a:pt x="4287915" y="1148"/>
                </a:cubicBezTo>
                <a:cubicBezTo>
                  <a:pt x="4185822" y="8546"/>
                  <a:pt x="4088167" y="61812"/>
                  <a:pt x="3986074" y="98802"/>
                </a:cubicBezTo>
                <a:cubicBezTo>
                  <a:pt x="3883981" y="135792"/>
                  <a:pt x="3786327" y="203854"/>
                  <a:pt x="3675356" y="223089"/>
                </a:cubicBezTo>
                <a:cubicBezTo>
                  <a:pt x="3564385" y="242324"/>
                  <a:pt x="3484486" y="236406"/>
                  <a:pt x="3320249" y="214212"/>
                </a:cubicBezTo>
                <a:cubicBezTo>
                  <a:pt x="3156012" y="192018"/>
                  <a:pt x="2845293" y="119516"/>
                  <a:pt x="2689934" y="89924"/>
                </a:cubicBezTo>
                <a:cubicBezTo>
                  <a:pt x="2534575" y="60332"/>
                  <a:pt x="2506463" y="18903"/>
                  <a:pt x="2388094" y="36658"/>
                </a:cubicBezTo>
                <a:cubicBezTo>
                  <a:pt x="2269725" y="54413"/>
                  <a:pt x="2069977" y="157986"/>
                  <a:pt x="1979721" y="196456"/>
                </a:cubicBezTo>
                <a:cubicBezTo>
                  <a:pt x="1889465" y="234926"/>
                  <a:pt x="1938292" y="261560"/>
                  <a:pt x="1846556" y="267478"/>
                </a:cubicBezTo>
                <a:cubicBezTo>
                  <a:pt x="1754820" y="273396"/>
                  <a:pt x="1553592" y="246763"/>
                  <a:pt x="1429305" y="231967"/>
                </a:cubicBezTo>
                <a:cubicBezTo>
                  <a:pt x="1305018" y="217171"/>
                  <a:pt x="1231038" y="196456"/>
                  <a:pt x="1100832" y="178701"/>
                </a:cubicBezTo>
                <a:cubicBezTo>
                  <a:pt x="970626" y="160946"/>
                  <a:pt x="767919" y="129874"/>
                  <a:pt x="648070" y="125435"/>
                </a:cubicBezTo>
                <a:cubicBezTo>
                  <a:pt x="528221" y="120996"/>
                  <a:pt x="381740" y="152068"/>
                  <a:pt x="381740" y="152068"/>
                </a:cubicBezTo>
                <a:lnTo>
                  <a:pt x="0" y="196456"/>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p:cNvCxnSpPr>
            <a:endCxn id="7" idx="6"/>
          </p:cNvCxnSpPr>
          <p:nvPr/>
        </p:nvCxnSpPr>
        <p:spPr>
          <a:xfrm flipV="1">
            <a:off x="758301" y="4497589"/>
            <a:ext cx="7173157" cy="22290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flipV="1">
            <a:off x="846244" y="4426568"/>
            <a:ext cx="7094092" cy="4706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Freeform 30"/>
          <p:cNvSpPr/>
          <p:nvPr/>
        </p:nvSpPr>
        <p:spPr>
          <a:xfrm>
            <a:off x="6742590" y="2890731"/>
            <a:ext cx="1029810" cy="1500326"/>
          </a:xfrm>
          <a:custGeom>
            <a:avLst/>
            <a:gdLst>
              <a:gd name="connsiteX0" fmla="*/ 26633 w 1029810"/>
              <a:gd name="connsiteY0" fmla="*/ 248575 h 1500326"/>
              <a:gd name="connsiteX1" fmla="*/ 0 w 1029810"/>
              <a:gd name="connsiteY1" fmla="*/ 1482571 h 1500326"/>
              <a:gd name="connsiteX2" fmla="*/ 1020932 w 1029810"/>
              <a:gd name="connsiteY2" fmla="*/ 1500326 h 1500326"/>
              <a:gd name="connsiteX3" fmla="*/ 1029810 w 1029810"/>
              <a:gd name="connsiteY3" fmla="*/ 248575 h 1500326"/>
              <a:gd name="connsiteX4" fmla="*/ 994299 w 1029810"/>
              <a:gd name="connsiteY4" fmla="*/ 35511 h 1500326"/>
              <a:gd name="connsiteX5" fmla="*/ 923278 w 1029810"/>
              <a:gd name="connsiteY5" fmla="*/ 35511 h 1500326"/>
              <a:gd name="connsiteX6" fmla="*/ 932156 w 1029810"/>
              <a:gd name="connsiteY6" fmla="*/ 186431 h 1500326"/>
              <a:gd name="connsiteX7" fmla="*/ 914400 w 1029810"/>
              <a:gd name="connsiteY7" fmla="*/ 230819 h 1500326"/>
              <a:gd name="connsiteX8" fmla="*/ 816746 w 1029810"/>
              <a:gd name="connsiteY8" fmla="*/ 230819 h 1500326"/>
              <a:gd name="connsiteX9" fmla="*/ 790113 w 1029810"/>
              <a:gd name="connsiteY9" fmla="*/ 168676 h 1500326"/>
              <a:gd name="connsiteX10" fmla="*/ 781235 w 1029810"/>
              <a:gd name="connsiteY10" fmla="*/ 71021 h 1500326"/>
              <a:gd name="connsiteX11" fmla="*/ 727969 w 1029810"/>
              <a:gd name="connsiteY11" fmla="*/ 0 h 1500326"/>
              <a:gd name="connsiteX12" fmla="*/ 701336 w 1029810"/>
              <a:gd name="connsiteY12" fmla="*/ 44388 h 1500326"/>
              <a:gd name="connsiteX13" fmla="*/ 701336 w 1029810"/>
              <a:gd name="connsiteY13" fmla="*/ 133165 h 1500326"/>
              <a:gd name="connsiteX14" fmla="*/ 692459 w 1029810"/>
              <a:gd name="connsiteY14" fmla="*/ 195309 h 1500326"/>
              <a:gd name="connsiteX15" fmla="*/ 630315 w 1029810"/>
              <a:gd name="connsiteY15" fmla="*/ 213064 h 1500326"/>
              <a:gd name="connsiteX16" fmla="*/ 603682 w 1029810"/>
              <a:gd name="connsiteY16" fmla="*/ 186431 h 1500326"/>
              <a:gd name="connsiteX17" fmla="*/ 577049 w 1029810"/>
              <a:gd name="connsiteY17" fmla="*/ 115410 h 1500326"/>
              <a:gd name="connsiteX18" fmla="*/ 568171 w 1029810"/>
              <a:gd name="connsiteY18" fmla="*/ 44388 h 1500326"/>
              <a:gd name="connsiteX19" fmla="*/ 523783 w 1029810"/>
              <a:gd name="connsiteY19" fmla="*/ 8878 h 1500326"/>
              <a:gd name="connsiteX20" fmla="*/ 523783 w 1029810"/>
              <a:gd name="connsiteY20" fmla="*/ 8878 h 1500326"/>
              <a:gd name="connsiteX21" fmla="*/ 443884 w 1029810"/>
              <a:gd name="connsiteY21" fmla="*/ 124287 h 1500326"/>
              <a:gd name="connsiteX22" fmla="*/ 443884 w 1029810"/>
              <a:gd name="connsiteY22" fmla="*/ 124287 h 1500326"/>
              <a:gd name="connsiteX23" fmla="*/ 479395 w 1029810"/>
              <a:gd name="connsiteY23" fmla="*/ 195309 h 1500326"/>
              <a:gd name="connsiteX24" fmla="*/ 399496 w 1029810"/>
              <a:gd name="connsiteY24" fmla="*/ 195309 h 1500326"/>
              <a:gd name="connsiteX25" fmla="*/ 319596 w 1029810"/>
              <a:gd name="connsiteY25" fmla="*/ 195309 h 1500326"/>
              <a:gd name="connsiteX26" fmla="*/ 310719 w 1029810"/>
              <a:gd name="connsiteY26" fmla="*/ 124287 h 1500326"/>
              <a:gd name="connsiteX27" fmla="*/ 301841 w 1029810"/>
              <a:gd name="connsiteY27" fmla="*/ 71021 h 1500326"/>
              <a:gd name="connsiteX28" fmla="*/ 301841 w 1029810"/>
              <a:gd name="connsiteY28" fmla="*/ 17755 h 1500326"/>
              <a:gd name="connsiteX29" fmla="*/ 275208 w 1029810"/>
              <a:gd name="connsiteY29" fmla="*/ 0 h 1500326"/>
              <a:gd name="connsiteX30" fmla="*/ 239697 w 1029810"/>
              <a:gd name="connsiteY30" fmla="*/ 0 h 1500326"/>
              <a:gd name="connsiteX31" fmla="*/ 221942 w 1029810"/>
              <a:gd name="connsiteY31" fmla="*/ 88777 h 1500326"/>
              <a:gd name="connsiteX32" fmla="*/ 213064 w 1029810"/>
              <a:gd name="connsiteY32" fmla="*/ 150920 h 1500326"/>
              <a:gd name="connsiteX33" fmla="*/ 221942 w 1029810"/>
              <a:gd name="connsiteY33" fmla="*/ 195309 h 1500326"/>
              <a:gd name="connsiteX34" fmla="*/ 221942 w 1029810"/>
              <a:gd name="connsiteY34" fmla="*/ 195309 h 1500326"/>
              <a:gd name="connsiteX35" fmla="*/ 221942 w 1029810"/>
              <a:gd name="connsiteY35" fmla="*/ 195309 h 1500326"/>
              <a:gd name="connsiteX0" fmla="*/ 26633 w 1029810"/>
              <a:gd name="connsiteY0" fmla="*/ 248575 h 1500326"/>
              <a:gd name="connsiteX1" fmla="*/ 0 w 1029810"/>
              <a:gd name="connsiteY1" fmla="*/ 1482571 h 1500326"/>
              <a:gd name="connsiteX2" fmla="*/ 1020932 w 1029810"/>
              <a:gd name="connsiteY2" fmla="*/ 1500326 h 1500326"/>
              <a:gd name="connsiteX3" fmla="*/ 1029810 w 1029810"/>
              <a:gd name="connsiteY3" fmla="*/ 248575 h 1500326"/>
              <a:gd name="connsiteX4" fmla="*/ 994299 w 1029810"/>
              <a:gd name="connsiteY4" fmla="*/ 35511 h 1500326"/>
              <a:gd name="connsiteX5" fmla="*/ 923278 w 1029810"/>
              <a:gd name="connsiteY5" fmla="*/ 35511 h 1500326"/>
              <a:gd name="connsiteX6" fmla="*/ 932156 w 1029810"/>
              <a:gd name="connsiteY6" fmla="*/ 186431 h 1500326"/>
              <a:gd name="connsiteX7" fmla="*/ 914400 w 1029810"/>
              <a:gd name="connsiteY7" fmla="*/ 230819 h 1500326"/>
              <a:gd name="connsiteX8" fmla="*/ 816746 w 1029810"/>
              <a:gd name="connsiteY8" fmla="*/ 230819 h 1500326"/>
              <a:gd name="connsiteX9" fmla="*/ 790113 w 1029810"/>
              <a:gd name="connsiteY9" fmla="*/ 168676 h 1500326"/>
              <a:gd name="connsiteX10" fmla="*/ 781235 w 1029810"/>
              <a:gd name="connsiteY10" fmla="*/ 71021 h 1500326"/>
              <a:gd name="connsiteX11" fmla="*/ 727969 w 1029810"/>
              <a:gd name="connsiteY11" fmla="*/ 0 h 1500326"/>
              <a:gd name="connsiteX12" fmla="*/ 701336 w 1029810"/>
              <a:gd name="connsiteY12" fmla="*/ 44388 h 1500326"/>
              <a:gd name="connsiteX13" fmla="*/ 701336 w 1029810"/>
              <a:gd name="connsiteY13" fmla="*/ 133165 h 1500326"/>
              <a:gd name="connsiteX14" fmla="*/ 692459 w 1029810"/>
              <a:gd name="connsiteY14" fmla="*/ 195309 h 1500326"/>
              <a:gd name="connsiteX15" fmla="*/ 630315 w 1029810"/>
              <a:gd name="connsiteY15" fmla="*/ 213064 h 1500326"/>
              <a:gd name="connsiteX16" fmla="*/ 603682 w 1029810"/>
              <a:gd name="connsiteY16" fmla="*/ 186431 h 1500326"/>
              <a:gd name="connsiteX17" fmla="*/ 577049 w 1029810"/>
              <a:gd name="connsiteY17" fmla="*/ 115410 h 1500326"/>
              <a:gd name="connsiteX18" fmla="*/ 568171 w 1029810"/>
              <a:gd name="connsiteY18" fmla="*/ 44388 h 1500326"/>
              <a:gd name="connsiteX19" fmla="*/ 523783 w 1029810"/>
              <a:gd name="connsiteY19" fmla="*/ 8878 h 1500326"/>
              <a:gd name="connsiteX20" fmla="*/ 523783 w 1029810"/>
              <a:gd name="connsiteY20" fmla="*/ 8878 h 1500326"/>
              <a:gd name="connsiteX21" fmla="*/ 443884 w 1029810"/>
              <a:gd name="connsiteY21" fmla="*/ 124287 h 1500326"/>
              <a:gd name="connsiteX22" fmla="*/ 443884 w 1029810"/>
              <a:gd name="connsiteY22" fmla="*/ 124287 h 1500326"/>
              <a:gd name="connsiteX23" fmla="*/ 479395 w 1029810"/>
              <a:gd name="connsiteY23" fmla="*/ 195309 h 1500326"/>
              <a:gd name="connsiteX24" fmla="*/ 399496 w 1029810"/>
              <a:gd name="connsiteY24" fmla="*/ 195309 h 1500326"/>
              <a:gd name="connsiteX25" fmla="*/ 319596 w 1029810"/>
              <a:gd name="connsiteY25" fmla="*/ 195309 h 1500326"/>
              <a:gd name="connsiteX26" fmla="*/ 310719 w 1029810"/>
              <a:gd name="connsiteY26" fmla="*/ 124287 h 1500326"/>
              <a:gd name="connsiteX27" fmla="*/ 301841 w 1029810"/>
              <a:gd name="connsiteY27" fmla="*/ 71021 h 1500326"/>
              <a:gd name="connsiteX28" fmla="*/ 301841 w 1029810"/>
              <a:gd name="connsiteY28" fmla="*/ 17755 h 1500326"/>
              <a:gd name="connsiteX29" fmla="*/ 275208 w 1029810"/>
              <a:gd name="connsiteY29" fmla="*/ 0 h 1500326"/>
              <a:gd name="connsiteX30" fmla="*/ 239697 w 1029810"/>
              <a:gd name="connsiteY30" fmla="*/ 0 h 1500326"/>
              <a:gd name="connsiteX31" fmla="*/ 221942 w 1029810"/>
              <a:gd name="connsiteY31" fmla="*/ 88777 h 1500326"/>
              <a:gd name="connsiteX32" fmla="*/ 213064 w 1029810"/>
              <a:gd name="connsiteY32" fmla="*/ 150920 h 1500326"/>
              <a:gd name="connsiteX33" fmla="*/ 221942 w 1029810"/>
              <a:gd name="connsiteY33" fmla="*/ 195309 h 1500326"/>
              <a:gd name="connsiteX34" fmla="*/ 221942 w 1029810"/>
              <a:gd name="connsiteY34" fmla="*/ 195309 h 1500326"/>
              <a:gd name="connsiteX35" fmla="*/ 239697 w 1029810"/>
              <a:gd name="connsiteY35" fmla="*/ 221942 h 1500326"/>
              <a:gd name="connsiteX36" fmla="*/ 221942 w 1029810"/>
              <a:gd name="connsiteY36" fmla="*/ 195309 h 1500326"/>
              <a:gd name="connsiteX0" fmla="*/ 26633 w 1029810"/>
              <a:gd name="connsiteY0" fmla="*/ 248575 h 1500326"/>
              <a:gd name="connsiteX1" fmla="*/ 0 w 1029810"/>
              <a:gd name="connsiteY1" fmla="*/ 1482571 h 1500326"/>
              <a:gd name="connsiteX2" fmla="*/ 1020932 w 1029810"/>
              <a:gd name="connsiteY2" fmla="*/ 1500326 h 1500326"/>
              <a:gd name="connsiteX3" fmla="*/ 1029810 w 1029810"/>
              <a:gd name="connsiteY3" fmla="*/ 248575 h 1500326"/>
              <a:gd name="connsiteX4" fmla="*/ 994299 w 1029810"/>
              <a:gd name="connsiteY4" fmla="*/ 35511 h 1500326"/>
              <a:gd name="connsiteX5" fmla="*/ 923278 w 1029810"/>
              <a:gd name="connsiteY5" fmla="*/ 35511 h 1500326"/>
              <a:gd name="connsiteX6" fmla="*/ 932156 w 1029810"/>
              <a:gd name="connsiteY6" fmla="*/ 186431 h 1500326"/>
              <a:gd name="connsiteX7" fmla="*/ 914400 w 1029810"/>
              <a:gd name="connsiteY7" fmla="*/ 230819 h 1500326"/>
              <a:gd name="connsiteX8" fmla="*/ 816746 w 1029810"/>
              <a:gd name="connsiteY8" fmla="*/ 230819 h 1500326"/>
              <a:gd name="connsiteX9" fmla="*/ 790113 w 1029810"/>
              <a:gd name="connsiteY9" fmla="*/ 168676 h 1500326"/>
              <a:gd name="connsiteX10" fmla="*/ 781235 w 1029810"/>
              <a:gd name="connsiteY10" fmla="*/ 71021 h 1500326"/>
              <a:gd name="connsiteX11" fmla="*/ 727969 w 1029810"/>
              <a:gd name="connsiteY11" fmla="*/ 0 h 1500326"/>
              <a:gd name="connsiteX12" fmla="*/ 701336 w 1029810"/>
              <a:gd name="connsiteY12" fmla="*/ 44388 h 1500326"/>
              <a:gd name="connsiteX13" fmla="*/ 701336 w 1029810"/>
              <a:gd name="connsiteY13" fmla="*/ 133165 h 1500326"/>
              <a:gd name="connsiteX14" fmla="*/ 692459 w 1029810"/>
              <a:gd name="connsiteY14" fmla="*/ 195309 h 1500326"/>
              <a:gd name="connsiteX15" fmla="*/ 630315 w 1029810"/>
              <a:gd name="connsiteY15" fmla="*/ 213064 h 1500326"/>
              <a:gd name="connsiteX16" fmla="*/ 603682 w 1029810"/>
              <a:gd name="connsiteY16" fmla="*/ 186431 h 1500326"/>
              <a:gd name="connsiteX17" fmla="*/ 577049 w 1029810"/>
              <a:gd name="connsiteY17" fmla="*/ 115410 h 1500326"/>
              <a:gd name="connsiteX18" fmla="*/ 568171 w 1029810"/>
              <a:gd name="connsiteY18" fmla="*/ 44388 h 1500326"/>
              <a:gd name="connsiteX19" fmla="*/ 523783 w 1029810"/>
              <a:gd name="connsiteY19" fmla="*/ 8878 h 1500326"/>
              <a:gd name="connsiteX20" fmla="*/ 523783 w 1029810"/>
              <a:gd name="connsiteY20" fmla="*/ 8878 h 1500326"/>
              <a:gd name="connsiteX21" fmla="*/ 443884 w 1029810"/>
              <a:gd name="connsiteY21" fmla="*/ 124287 h 1500326"/>
              <a:gd name="connsiteX22" fmla="*/ 443884 w 1029810"/>
              <a:gd name="connsiteY22" fmla="*/ 124287 h 1500326"/>
              <a:gd name="connsiteX23" fmla="*/ 479395 w 1029810"/>
              <a:gd name="connsiteY23" fmla="*/ 195309 h 1500326"/>
              <a:gd name="connsiteX24" fmla="*/ 399496 w 1029810"/>
              <a:gd name="connsiteY24" fmla="*/ 195309 h 1500326"/>
              <a:gd name="connsiteX25" fmla="*/ 319596 w 1029810"/>
              <a:gd name="connsiteY25" fmla="*/ 195309 h 1500326"/>
              <a:gd name="connsiteX26" fmla="*/ 310719 w 1029810"/>
              <a:gd name="connsiteY26" fmla="*/ 124287 h 1500326"/>
              <a:gd name="connsiteX27" fmla="*/ 301841 w 1029810"/>
              <a:gd name="connsiteY27" fmla="*/ 71021 h 1500326"/>
              <a:gd name="connsiteX28" fmla="*/ 301841 w 1029810"/>
              <a:gd name="connsiteY28" fmla="*/ 17755 h 1500326"/>
              <a:gd name="connsiteX29" fmla="*/ 275208 w 1029810"/>
              <a:gd name="connsiteY29" fmla="*/ 0 h 1500326"/>
              <a:gd name="connsiteX30" fmla="*/ 239697 w 1029810"/>
              <a:gd name="connsiteY30" fmla="*/ 0 h 1500326"/>
              <a:gd name="connsiteX31" fmla="*/ 221942 w 1029810"/>
              <a:gd name="connsiteY31" fmla="*/ 88777 h 1500326"/>
              <a:gd name="connsiteX32" fmla="*/ 213064 w 1029810"/>
              <a:gd name="connsiteY32" fmla="*/ 150920 h 1500326"/>
              <a:gd name="connsiteX33" fmla="*/ 221942 w 1029810"/>
              <a:gd name="connsiteY33" fmla="*/ 195309 h 1500326"/>
              <a:gd name="connsiteX34" fmla="*/ 221942 w 1029810"/>
              <a:gd name="connsiteY34" fmla="*/ 195309 h 1500326"/>
              <a:gd name="connsiteX35" fmla="*/ 239697 w 1029810"/>
              <a:gd name="connsiteY35" fmla="*/ 221942 h 1500326"/>
              <a:gd name="connsiteX36" fmla="*/ 115410 w 1029810"/>
              <a:gd name="connsiteY36" fmla="*/ 221942 h 1500326"/>
              <a:gd name="connsiteX0" fmla="*/ 26633 w 1029810"/>
              <a:gd name="connsiteY0" fmla="*/ 248575 h 1500326"/>
              <a:gd name="connsiteX1" fmla="*/ 0 w 1029810"/>
              <a:gd name="connsiteY1" fmla="*/ 1482571 h 1500326"/>
              <a:gd name="connsiteX2" fmla="*/ 1020932 w 1029810"/>
              <a:gd name="connsiteY2" fmla="*/ 1500326 h 1500326"/>
              <a:gd name="connsiteX3" fmla="*/ 1029810 w 1029810"/>
              <a:gd name="connsiteY3" fmla="*/ 248575 h 1500326"/>
              <a:gd name="connsiteX4" fmla="*/ 994299 w 1029810"/>
              <a:gd name="connsiteY4" fmla="*/ 35511 h 1500326"/>
              <a:gd name="connsiteX5" fmla="*/ 923278 w 1029810"/>
              <a:gd name="connsiteY5" fmla="*/ 35511 h 1500326"/>
              <a:gd name="connsiteX6" fmla="*/ 932156 w 1029810"/>
              <a:gd name="connsiteY6" fmla="*/ 186431 h 1500326"/>
              <a:gd name="connsiteX7" fmla="*/ 914400 w 1029810"/>
              <a:gd name="connsiteY7" fmla="*/ 230819 h 1500326"/>
              <a:gd name="connsiteX8" fmla="*/ 816746 w 1029810"/>
              <a:gd name="connsiteY8" fmla="*/ 230819 h 1500326"/>
              <a:gd name="connsiteX9" fmla="*/ 790113 w 1029810"/>
              <a:gd name="connsiteY9" fmla="*/ 168676 h 1500326"/>
              <a:gd name="connsiteX10" fmla="*/ 781235 w 1029810"/>
              <a:gd name="connsiteY10" fmla="*/ 71021 h 1500326"/>
              <a:gd name="connsiteX11" fmla="*/ 727969 w 1029810"/>
              <a:gd name="connsiteY11" fmla="*/ 0 h 1500326"/>
              <a:gd name="connsiteX12" fmla="*/ 701336 w 1029810"/>
              <a:gd name="connsiteY12" fmla="*/ 44388 h 1500326"/>
              <a:gd name="connsiteX13" fmla="*/ 701336 w 1029810"/>
              <a:gd name="connsiteY13" fmla="*/ 133165 h 1500326"/>
              <a:gd name="connsiteX14" fmla="*/ 692459 w 1029810"/>
              <a:gd name="connsiteY14" fmla="*/ 195309 h 1500326"/>
              <a:gd name="connsiteX15" fmla="*/ 630315 w 1029810"/>
              <a:gd name="connsiteY15" fmla="*/ 213064 h 1500326"/>
              <a:gd name="connsiteX16" fmla="*/ 603682 w 1029810"/>
              <a:gd name="connsiteY16" fmla="*/ 186431 h 1500326"/>
              <a:gd name="connsiteX17" fmla="*/ 577049 w 1029810"/>
              <a:gd name="connsiteY17" fmla="*/ 115410 h 1500326"/>
              <a:gd name="connsiteX18" fmla="*/ 568171 w 1029810"/>
              <a:gd name="connsiteY18" fmla="*/ 44388 h 1500326"/>
              <a:gd name="connsiteX19" fmla="*/ 523783 w 1029810"/>
              <a:gd name="connsiteY19" fmla="*/ 8878 h 1500326"/>
              <a:gd name="connsiteX20" fmla="*/ 523783 w 1029810"/>
              <a:gd name="connsiteY20" fmla="*/ 8878 h 1500326"/>
              <a:gd name="connsiteX21" fmla="*/ 443884 w 1029810"/>
              <a:gd name="connsiteY21" fmla="*/ 124287 h 1500326"/>
              <a:gd name="connsiteX22" fmla="*/ 443884 w 1029810"/>
              <a:gd name="connsiteY22" fmla="*/ 124287 h 1500326"/>
              <a:gd name="connsiteX23" fmla="*/ 479395 w 1029810"/>
              <a:gd name="connsiteY23" fmla="*/ 195309 h 1500326"/>
              <a:gd name="connsiteX24" fmla="*/ 399496 w 1029810"/>
              <a:gd name="connsiteY24" fmla="*/ 195309 h 1500326"/>
              <a:gd name="connsiteX25" fmla="*/ 319596 w 1029810"/>
              <a:gd name="connsiteY25" fmla="*/ 195309 h 1500326"/>
              <a:gd name="connsiteX26" fmla="*/ 310719 w 1029810"/>
              <a:gd name="connsiteY26" fmla="*/ 124287 h 1500326"/>
              <a:gd name="connsiteX27" fmla="*/ 301841 w 1029810"/>
              <a:gd name="connsiteY27" fmla="*/ 71021 h 1500326"/>
              <a:gd name="connsiteX28" fmla="*/ 301841 w 1029810"/>
              <a:gd name="connsiteY28" fmla="*/ 17755 h 1500326"/>
              <a:gd name="connsiteX29" fmla="*/ 275208 w 1029810"/>
              <a:gd name="connsiteY29" fmla="*/ 0 h 1500326"/>
              <a:gd name="connsiteX30" fmla="*/ 239697 w 1029810"/>
              <a:gd name="connsiteY30" fmla="*/ 0 h 1500326"/>
              <a:gd name="connsiteX31" fmla="*/ 221942 w 1029810"/>
              <a:gd name="connsiteY31" fmla="*/ 88777 h 1500326"/>
              <a:gd name="connsiteX32" fmla="*/ 213064 w 1029810"/>
              <a:gd name="connsiteY32" fmla="*/ 150920 h 1500326"/>
              <a:gd name="connsiteX33" fmla="*/ 221942 w 1029810"/>
              <a:gd name="connsiteY33" fmla="*/ 195309 h 1500326"/>
              <a:gd name="connsiteX34" fmla="*/ 221942 w 1029810"/>
              <a:gd name="connsiteY34" fmla="*/ 195309 h 1500326"/>
              <a:gd name="connsiteX35" fmla="*/ 239697 w 1029810"/>
              <a:gd name="connsiteY35" fmla="*/ 221942 h 1500326"/>
              <a:gd name="connsiteX36" fmla="*/ 124288 w 1029810"/>
              <a:gd name="connsiteY36" fmla="*/ 195309 h 1500326"/>
              <a:gd name="connsiteX0" fmla="*/ 35510 w 1029810"/>
              <a:gd name="connsiteY0" fmla="*/ 44389 h 1500326"/>
              <a:gd name="connsiteX1" fmla="*/ 0 w 1029810"/>
              <a:gd name="connsiteY1" fmla="*/ 1482571 h 1500326"/>
              <a:gd name="connsiteX2" fmla="*/ 1020932 w 1029810"/>
              <a:gd name="connsiteY2" fmla="*/ 1500326 h 1500326"/>
              <a:gd name="connsiteX3" fmla="*/ 1029810 w 1029810"/>
              <a:gd name="connsiteY3" fmla="*/ 248575 h 1500326"/>
              <a:gd name="connsiteX4" fmla="*/ 994299 w 1029810"/>
              <a:gd name="connsiteY4" fmla="*/ 35511 h 1500326"/>
              <a:gd name="connsiteX5" fmla="*/ 923278 w 1029810"/>
              <a:gd name="connsiteY5" fmla="*/ 35511 h 1500326"/>
              <a:gd name="connsiteX6" fmla="*/ 932156 w 1029810"/>
              <a:gd name="connsiteY6" fmla="*/ 186431 h 1500326"/>
              <a:gd name="connsiteX7" fmla="*/ 914400 w 1029810"/>
              <a:gd name="connsiteY7" fmla="*/ 230819 h 1500326"/>
              <a:gd name="connsiteX8" fmla="*/ 816746 w 1029810"/>
              <a:gd name="connsiteY8" fmla="*/ 230819 h 1500326"/>
              <a:gd name="connsiteX9" fmla="*/ 790113 w 1029810"/>
              <a:gd name="connsiteY9" fmla="*/ 168676 h 1500326"/>
              <a:gd name="connsiteX10" fmla="*/ 781235 w 1029810"/>
              <a:gd name="connsiteY10" fmla="*/ 71021 h 1500326"/>
              <a:gd name="connsiteX11" fmla="*/ 727969 w 1029810"/>
              <a:gd name="connsiteY11" fmla="*/ 0 h 1500326"/>
              <a:gd name="connsiteX12" fmla="*/ 701336 w 1029810"/>
              <a:gd name="connsiteY12" fmla="*/ 44388 h 1500326"/>
              <a:gd name="connsiteX13" fmla="*/ 701336 w 1029810"/>
              <a:gd name="connsiteY13" fmla="*/ 133165 h 1500326"/>
              <a:gd name="connsiteX14" fmla="*/ 692459 w 1029810"/>
              <a:gd name="connsiteY14" fmla="*/ 195309 h 1500326"/>
              <a:gd name="connsiteX15" fmla="*/ 630315 w 1029810"/>
              <a:gd name="connsiteY15" fmla="*/ 213064 h 1500326"/>
              <a:gd name="connsiteX16" fmla="*/ 603682 w 1029810"/>
              <a:gd name="connsiteY16" fmla="*/ 186431 h 1500326"/>
              <a:gd name="connsiteX17" fmla="*/ 577049 w 1029810"/>
              <a:gd name="connsiteY17" fmla="*/ 115410 h 1500326"/>
              <a:gd name="connsiteX18" fmla="*/ 568171 w 1029810"/>
              <a:gd name="connsiteY18" fmla="*/ 44388 h 1500326"/>
              <a:gd name="connsiteX19" fmla="*/ 523783 w 1029810"/>
              <a:gd name="connsiteY19" fmla="*/ 8878 h 1500326"/>
              <a:gd name="connsiteX20" fmla="*/ 523783 w 1029810"/>
              <a:gd name="connsiteY20" fmla="*/ 8878 h 1500326"/>
              <a:gd name="connsiteX21" fmla="*/ 443884 w 1029810"/>
              <a:gd name="connsiteY21" fmla="*/ 124287 h 1500326"/>
              <a:gd name="connsiteX22" fmla="*/ 443884 w 1029810"/>
              <a:gd name="connsiteY22" fmla="*/ 124287 h 1500326"/>
              <a:gd name="connsiteX23" fmla="*/ 479395 w 1029810"/>
              <a:gd name="connsiteY23" fmla="*/ 195309 h 1500326"/>
              <a:gd name="connsiteX24" fmla="*/ 399496 w 1029810"/>
              <a:gd name="connsiteY24" fmla="*/ 195309 h 1500326"/>
              <a:gd name="connsiteX25" fmla="*/ 319596 w 1029810"/>
              <a:gd name="connsiteY25" fmla="*/ 195309 h 1500326"/>
              <a:gd name="connsiteX26" fmla="*/ 310719 w 1029810"/>
              <a:gd name="connsiteY26" fmla="*/ 124287 h 1500326"/>
              <a:gd name="connsiteX27" fmla="*/ 301841 w 1029810"/>
              <a:gd name="connsiteY27" fmla="*/ 71021 h 1500326"/>
              <a:gd name="connsiteX28" fmla="*/ 301841 w 1029810"/>
              <a:gd name="connsiteY28" fmla="*/ 17755 h 1500326"/>
              <a:gd name="connsiteX29" fmla="*/ 275208 w 1029810"/>
              <a:gd name="connsiteY29" fmla="*/ 0 h 1500326"/>
              <a:gd name="connsiteX30" fmla="*/ 239697 w 1029810"/>
              <a:gd name="connsiteY30" fmla="*/ 0 h 1500326"/>
              <a:gd name="connsiteX31" fmla="*/ 221942 w 1029810"/>
              <a:gd name="connsiteY31" fmla="*/ 88777 h 1500326"/>
              <a:gd name="connsiteX32" fmla="*/ 213064 w 1029810"/>
              <a:gd name="connsiteY32" fmla="*/ 150920 h 1500326"/>
              <a:gd name="connsiteX33" fmla="*/ 221942 w 1029810"/>
              <a:gd name="connsiteY33" fmla="*/ 195309 h 1500326"/>
              <a:gd name="connsiteX34" fmla="*/ 221942 w 1029810"/>
              <a:gd name="connsiteY34" fmla="*/ 195309 h 1500326"/>
              <a:gd name="connsiteX35" fmla="*/ 239697 w 1029810"/>
              <a:gd name="connsiteY35" fmla="*/ 221942 h 1500326"/>
              <a:gd name="connsiteX36" fmla="*/ 124288 w 1029810"/>
              <a:gd name="connsiteY36" fmla="*/ 195309 h 1500326"/>
              <a:gd name="connsiteX0" fmla="*/ 35510 w 1029810"/>
              <a:gd name="connsiteY0" fmla="*/ 44389 h 1500326"/>
              <a:gd name="connsiteX1" fmla="*/ 0 w 1029810"/>
              <a:gd name="connsiteY1" fmla="*/ 1482571 h 1500326"/>
              <a:gd name="connsiteX2" fmla="*/ 1020932 w 1029810"/>
              <a:gd name="connsiteY2" fmla="*/ 1500326 h 1500326"/>
              <a:gd name="connsiteX3" fmla="*/ 1029810 w 1029810"/>
              <a:gd name="connsiteY3" fmla="*/ 248575 h 1500326"/>
              <a:gd name="connsiteX4" fmla="*/ 994299 w 1029810"/>
              <a:gd name="connsiteY4" fmla="*/ 35511 h 1500326"/>
              <a:gd name="connsiteX5" fmla="*/ 923278 w 1029810"/>
              <a:gd name="connsiteY5" fmla="*/ 35511 h 1500326"/>
              <a:gd name="connsiteX6" fmla="*/ 932156 w 1029810"/>
              <a:gd name="connsiteY6" fmla="*/ 186431 h 1500326"/>
              <a:gd name="connsiteX7" fmla="*/ 914400 w 1029810"/>
              <a:gd name="connsiteY7" fmla="*/ 230819 h 1500326"/>
              <a:gd name="connsiteX8" fmla="*/ 816746 w 1029810"/>
              <a:gd name="connsiteY8" fmla="*/ 230819 h 1500326"/>
              <a:gd name="connsiteX9" fmla="*/ 790113 w 1029810"/>
              <a:gd name="connsiteY9" fmla="*/ 168676 h 1500326"/>
              <a:gd name="connsiteX10" fmla="*/ 781235 w 1029810"/>
              <a:gd name="connsiteY10" fmla="*/ 71021 h 1500326"/>
              <a:gd name="connsiteX11" fmla="*/ 727969 w 1029810"/>
              <a:gd name="connsiteY11" fmla="*/ 0 h 1500326"/>
              <a:gd name="connsiteX12" fmla="*/ 701336 w 1029810"/>
              <a:gd name="connsiteY12" fmla="*/ 44388 h 1500326"/>
              <a:gd name="connsiteX13" fmla="*/ 701336 w 1029810"/>
              <a:gd name="connsiteY13" fmla="*/ 133165 h 1500326"/>
              <a:gd name="connsiteX14" fmla="*/ 692459 w 1029810"/>
              <a:gd name="connsiteY14" fmla="*/ 195309 h 1500326"/>
              <a:gd name="connsiteX15" fmla="*/ 630315 w 1029810"/>
              <a:gd name="connsiteY15" fmla="*/ 213064 h 1500326"/>
              <a:gd name="connsiteX16" fmla="*/ 603682 w 1029810"/>
              <a:gd name="connsiteY16" fmla="*/ 186431 h 1500326"/>
              <a:gd name="connsiteX17" fmla="*/ 577049 w 1029810"/>
              <a:gd name="connsiteY17" fmla="*/ 115410 h 1500326"/>
              <a:gd name="connsiteX18" fmla="*/ 568171 w 1029810"/>
              <a:gd name="connsiteY18" fmla="*/ 44388 h 1500326"/>
              <a:gd name="connsiteX19" fmla="*/ 523783 w 1029810"/>
              <a:gd name="connsiteY19" fmla="*/ 8878 h 1500326"/>
              <a:gd name="connsiteX20" fmla="*/ 523783 w 1029810"/>
              <a:gd name="connsiteY20" fmla="*/ 8878 h 1500326"/>
              <a:gd name="connsiteX21" fmla="*/ 443884 w 1029810"/>
              <a:gd name="connsiteY21" fmla="*/ 124287 h 1500326"/>
              <a:gd name="connsiteX22" fmla="*/ 443884 w 1029810"/>
              <a:gd name="connsiteY22" fmla="*/ 124287 h 1500326"/>
              <a:gd name="connsiteX23" fmla="*/ 479395 w 1029810"/>
              <a:gd name="connsiteY23" fmla="*/ 195309 h 1500326"/>
              <a:gd name="connsiteX24" fmla="*/ 399496 w 1029810"/>
              <a:gd name="connsiteY24" fmla="*/ 195309 h 1500326"/>
              <a:gd name="connsiteX25" fmla="*/ 319596 w 1029810"/>
              <a:gd name="connsiteY25" fmla="*/ 195309 h 1500326"/>
              <a:gd name="connsiteX26" fmla="*/ 310719 w 1029810"/>
              <a:gd name="connsiteY26" fmla="*/ 124287 h 1500326"/>
              <a:gd name="connsiteX27" fmla="*/ 301841 w 1029810"/>
              <a:gd name="connsiteY27" fmla="*/ 71021 h 1500326"/>
              <a:gd name="connsiteX28" fmla="*/ 301841 w 1029810"/>
              <a:gd name="connsiteY28" fmla="*/ 17755 h 1500326"/>
              <a:gd name="connsiteX29" fmla="*/ 275208 w 1029810"/>
              <a:gd name="connsiteY29" fmla="*/ 0 h 1500326"/>
              <a:gd name="connsiteX30" fmla="*/ 239697 w 1029810"/>
              <a:gd name="connsiteY30" fmla="*/ 0 h 1500326"/>
              <a:gd name="connsiteX31" fmla="*/ 221942 w 1029810"/>
              <a:gd name="connsiteY31" fmla="*/ 88777 h 1500326"/>
              <a:gd name="connsiteX32" fmla="*/ 213064 w 1029810"/>
              <a:gd name="connsiteY32" fmla="*/ 150920 h 1500326"/>
              <a:gd name="connsiteX33" fmla="*/ 221942 w 1029810"/>
              <a:gd name="connsiteY33" fmla="*/ 195309 h 1500326"/>
              <a:gd name="connsiteX34" fmla="*/ 221942 w 1029810"/>
              <a:gd name="connsiteY34" fmla="*/ 195309 h 1500326"/>
              <a:gd name="connsiteX35" fmla="*/ 239697 w 1029810"/>
              <a:gd name="connsiteY35" fmla="*/ 221942 h 1500326"/>
              <a:gd name="connsiteX36" fmla="*/ 79899 w 1029810"/>
              <a:gd name="connsiteY36" fmla="*/ 17756 h 1500326"/>
              <a:gd name="connsiteX0" fmla="*/ 35510 w 1029810"/>
              <a:gd name="connsiteY0" fmla="*/ 44389 h 1500326"/>
              <a:gd name="connsiteX1" fmla="*/ 0 w 1029810"/>
              <a:gd name="connsiteY1" fmla="*/ 1482571 h 1500326"/>
              <a:gd name="connsiteX2" fmla="*/ 1020932 w 1029810"/>
              <a:gd name="connsiteY2" fmla="*/ 1500326 h 1500326"/>
              <a:gd name="connsiteX3" fmla="*/ 1029810 w 1029810"/>
              <a:gd name="connsiteY3" fmla="*/ 248575 h 1500326"/>
              <a:gd name="connsiteX4" fmla="*/ 994299 w 1029810"/>
              <a:gd name="connsiteY4" fmla="*/ 35511 h 1500326"/>
              <a:gd name="connsiteX5" fmla="*/ 923278 w 1029810"/>
              <a:gd name="connsiteY5" fmla="*/ 35511 h 1500326"/>
              <a:gd name="connsiteX6" fmla="*/ 932156 w 1029810"/>
              <a:gd name="connsiteY6" fmla="*/ 186431 h 1500326"/>
              <a:gd name="connsiteX7" fmla="*/ 914400 w 1029810"/>
              <a:gd name="connsiteY7" fmla="*/ 230819 h 1500326"/>
              <a:gd name="connsiteX8" fmla="*/ 816746 w 1029810"/>
              <a:gd name="connsiteY8" fmla="*/ 230819 h 1500326"/>
              <a:gd name="connsiteX9" fmla="*/ 790113 w 1029810"/>
              <a:gd name="connsiteY9" fmla="*/ 168676 h 1500326"/>
              <a:gd name="connsiteX10" fmla="*/ 781235 w 1029810"/>
              <a:gd name="connsiteY10" fmla="*/ 71021 h 1500326"/>
              <a:gd name="connsiteX11" fmla="*/ 727969 w 1029810"/>
              <a:gd name="connsiteY11" fmla="*/ 0 h 1500326"/>
              <a:gd name="connsiteX12" fmla="*/ 701336 w 1029810"/>
              <a:gd name="connsiteY12" fmla="*/ 44388 h 1500326"/>
              <a:gd name="connsiteX13" fmla="*/ 701336 w 1029810"/>
              <a:gd name="connsiteY13" fmla="*/ 133165 h 1500326"/>
              <a:gd name="connsiteX14" fmla="*/ 692459 w 1029810"/>
              <a:gd name="connsiteY14" fmla="*/ 195309 h 1500326"/>
              <a:gd name="connsiteX15" fmla="*/ 630315 w 1029810"/>
              <a:gd name="connsiteY15" fmla="*/ 213064 h 1500326"/>
              <a:gd name="connsiteX16" fmla="*/ 603682 w 1029810"/>
              <a:gd name="connsiteY16" fmla="*/ 186431 h 1500326"/>
              <a:gd name="connsiteX17" fmla="*/ 577049 w 1029810"/>
              <a:gd name="connsiteY17" fmla="*/ 115410 h 1500326"/>
              <a:gd name="connsiteX18" fmla="*/ 568171 w 1029810"/>
              <a:gd name="connsiteY18" fmla="*/ 44388 h 1500326"/>
              <a:gd name="connsiteX19" fmla="*/ 523783 w 1029810"/>
              <a:gd name="connsiteY19" fmla="*/ 8878 h 1500326"/>
              <a:gd name="connsiteX20" fmla="*/ 523783 w 1029810"/>
              <a:gd name="connsiteY20" fmla="*/ 8878 h 1500326"/>
              <a:gd name="connsiteX21" fmla="*/ 443884 w 1029810"/>
              <a:gd name="connsiteY21" fmla="*/ 124287 h 1500326"/>
              <a:gd name="connsiteX22" fmla="*/ 443884 w 1029810"/>
              <a:gd name="connsiteY22" fmla="*/ 124287 h 1500326"/>
              <a:gd name="connsiteX23" fmla="*/ 479395 w 1029810"/>
              <a:gd name="connsiteY23" fmla="*/ 195309 h 1500326"/>
              <a:gd name="connsiteX24" fmla="*/ 399496 w 1029810"/>
              <a:gd name="connsiteY24" fmla="*/ 195309 h 1500326"/>
              <a:gd name="connsiteX25" fmla="*/ 319596 w 1029810"/>
              <a:gd name="connsiteY25" fmla="*/ 195309 h 1500326"/>
              <a:gd name="connsiteX26" fmla="*/ 310719 w 1029810"/>
              <a:gd name="connsiteY26" fmla="*/ 124287 h 1500326"/>
              <a:gd name="connsiteX27" fmla="*/ 301841 w 1029810"/>
              <a:gd name="connsiteY27" fmla="*/ 71021 h 1500326"/>
              <a:gd name="connsiteX28" fmla="*/ 301841 w 1029810"/>
              <a:gd name="connsiteY28" fmla="*/ 17755 h 1500326"/>
              <a:gd name="connsiteX29" fmla="*/ 275208 w 1029810"/>
              <a:gd name="connsiteY29" fmla="*/ 0 h 1500326"/>
              <a:gd name="connsiteX30" fmla="*/ 239697 w 1029810"/>
              <a:gd name="connsiteY30" fmla="*/ 0 h 1500326"/>
              <a:gd name="connsiteX31" fmla="*/ 221942 w 1029810"/>
              <a:gd name="connsiteY31" fmla="*/ 88777 h 1500326"/>
              <a:gd name="connsiteX32" fmla="*/ 213064 w 1029810"/>
              <a:gd name="connsiteY32" fmla="*/ 150920 h 1500326"/>
              <a:gd name="connsiteX33" fmla="*/ 221942 w 1029810"/>
              <a:gd name="connsiteY33" fmla="*/ 195309 h 1500326"/>
              <a:gd name="connsiteX34" fmla="*/ 221942 w 1029810"/>
              <a:gd name="connsiteY34" fmla="*/ 195309 h 1500326"/>
              <a:gd name="connsiteX35" fmla="*/ 133165 w 1029810"/>
              <a:gd name="connsiteY35" fmla="*/ 221942 h 1500326"/>
              <a:gd name="connsiteX36" fmla="*/ 79899 w 1029810"/>
              <a:gd name="connsiteY36" fmla="*/ 17756 h 1500326"/>
              <a:gd name="connsiteX0" fmla="*/ 35510 w 1029810"/>
              <a:gd name="connsiteY0" fmla="*/ 44389 h 1500326"/>
              <a:gd name="connsiteX1" fmla="*/ 0 w 1029810"/>
              <a:gd name="connsiteY1" fmla="*/ 1482571 h 1500326"/>
              <a:gd name="connsiteX2" fmla="*/ 1020932 w 1029810"/>
              <a:gd name="connsiteY2" fmla="*/ 1500326 h 1500326"/>
              <a:gd name="connsiteX3" fmla="*/ 1029810 w 1029810"/>
              <a:gd name="connsiteY3" fmla="*/ 248575 h 1500326"/>
              <a:gd name="connsiteX4" fmla="*/ 994299 w 1029810"/>
              <a:gd name="connsiteY4" fmla="*/ 35511 h 1500326"/>
              <a:gd name="connsiteX5" fmla="*/ 923278 w 1029810"/>
              <a:gd name="connsiteY5" fmla="*/ 35511 h 1500326"/>
              <a:gd name="connsiteX6" fmla="*/ 932156 w 1029810"/>
              <a:gd name="connsiteY6" fmla="*/ 186431 h 1500326"/>
              <a:gd name="connsiteX7" fmla="*/ 914400 w 1029810"/>
              <a:gd name="connsiteY7" fmla="*/ 230819 h 1500326"/>
              <a:gd name="connsiteX8" fmla="*/ 816746 w 1029810"/>
              <a:gd name="connsiteY8" fmla="*/ 230819 h 1500326"/>
              <a:gd name="connsiteX9" fmla="*/ 790113 w 1029810"/>
              <a:gd name="connsiteY9" fmla="*/ 168676 h 1500326"/>
              <a:gd name="connsiteX10" fmla="*/ 781235 w 1029810"/>
              <a:gd name="connsiteY10" fmla="*/ 71021 h 1500326"/>
              <a:gd name="connsiteX11" fmla="*/ 727969 w 1029810"/>
              <a:gd name="connsiteY11" fmla="*/ 0 h 1500326"/>
              <a:gd name="connsiteX12" fmla="*/ 701336 w 1029810"/>
              <a:gd name="connsiteY12" fmla="*/ 44388 h 1500326"/>
              <a:gd name="connsiteX13" fmla="*/ 701336 w 1029810"/>
              <a:gd name="connsiteY13" fmla="*/ 133165 h 1500326"/>
              <a:gd name="connsiteX14" fmla="*/ 692459 w 1029810"/>
              <a:gd name="connsiteY14" fmla="*/ 195309 h 1500326"/>
              <a:gd name="connsiteX15" fmla="*/ 630315 w 1029810"/>
              <a:gd name="connsiteY15" fmla="*/ 213064 h 1500326"/>
              <a:gd name="connsiteX16" fmla="*/ 603682 w 1029810"/>
              <a:gd name="connsiteY16" fmla="*/ 186431 h 1500326"/>
              <a:gd name="connsiteX17" fmla="*/ 577049 w 1029810"/>
              <a:gd name="connsiteY17" fmla="*/ 115410 h 1500326"/>
              <a:gd name="connsiteX18" fmla="*/ 568171 w 1029810"/>
              <a:gd name="connsiteY18" fmla="*/ 44388 h 1500326"/>
              <a:gd name="connsiteX19" fmla="*/ 523783 w 1029810"/>
              <a:gd name="connsiteY19" fmla="*/ 8878 h 1500326"/>
              <a:gd name="connsiteX20" fmla="*/ 523783 w 1029810"/>
              <a:gd name="connsiteY20" fmla="*/ 8878 h 1500326"/>
              <a:gd name="connsiteX21" fmla="*/ 443884 w 1029810"/>
              <a:gd name="connsiteY21" fmla="*/ 124287 h 1500326"/>
              <a:gd name="connsiteX22" fmla="*/ 443884 w 1029810"/>
              <a:gd name="connsiteY22" fmla="*/ 124287 h 1500326"/>
              <a:gd name="connsiteX23" fmla="*/ 479395 w 1029810"/>
              <a:gd name="connsiteY23" fmla="*/ 195309 h 1500326"/>
              <a:gd name="connsiteX24" fmla="*/ 399496 w 1029810"/>
              <a:gd name="connsiteY24" fmla="*/ 195309 h 1500326"/>
              <a:gd name="connsiteX25" fmla="*/ 319596 w 1029810"/>
              <a:gd name="connsiteY25" fmla="*/ 195309 h 1500326"/>
              <a:gd name="connsiteX26" fmla="*/ 310719 w 1029810"/>
              <a:gd name="connsiteY26" fmla="*/ 124287 h 1500326"/>
              <a:gd name="connsiteX27" fmla="*/ 301841 w 1029810"/>
              <a:gd name="connsiteY27" fmla="*/ 71021 h 1500326"/>
              <a:gd name="connsiteX28" fmla="*/ 301841 w 1029810"/>
              <a:gd name="connsiteY28" fmla="*/ 17755 h 1500326"/>
              <a:gd name="connsiteX29" fmla="*/ 275208 w 1029810"/>
              <a:gd name="connsiteY29" fmla="*/ 0 h 1500326"/>
              <a:gd name="connsiteX30" fmla="*/ 239697 w 1029810"/>
              <a:gd name="connsiteY30" fmla="*/ 0 h 1500326"/>
              <a:gd name="connsiteX31" fmla="*/ 221942 w 1029810"/>
              <a:gd name="connsiteY31" fmla="*/ 88777 h 1500326"/>
              <a:gd name="connsiteX32" fmla="*/ 213064 w 1029810"/>
              <a:gd name="connsiteY32" fmla="*/ 150920 h 1500326"/>
              <a:gd name="connsiteX33" fmla="*/ 221942 w 1029810"/>
              <a:gd name="connsiteY33" fmla="*/ 195309 h 1500326"/>
              <a:gd name="connsiteX34" fmla="*/ 221942 w 1029810"/>
              <a:gd name="connsiteY34" fmla="*/ 195309 h 1500326"/>
              <a:gd name="connsiteX35" fmla="*/ 133165 w 1029810"/>
              <a:gd name="connsiteY35" fmla="*/ 221942 h 1500326"/>
              <a:gd name="connsiteX36" fmla="*/ 79899 w 1029810"/>
              <a:gd name="connsiteY36" fmla="*/ 17756 h 1500326"/>
              <a:gd name="connsiteX37" fmla="*/ 97655 w 1029810"/>
              <a:gd name="connsiteY37" fmla="*/ 17755 h 1500326"/>
              <a:gd name="connsiteX0" fmla="*/ 35510 w 1029810"/>
              <a:gd name="connsiteY0" fmla="*/ 44389 h 1500326"/>
              <a:gd name="connsiteX1" fmla="*/ 0 w 1029810"/>
              <a:gd name="connsiteY1" fmla="*/ 1482571 h 1500326"/>
              <a:gd name="connsiteX2" fmla="*/ 1020932 w 1029810"/>
              <a:gd name="connsiteY2" fmla="*/ 1500326 h 1500326"/>
              <a:gd name="connsiteX3" fmla="*/ 1029810 w 1029810"/>
              <a:gd name="connsiteY3" fmla="*/ 248575 h 1500326"/>
              <a:gd name="connsiteX4" fmla="*/ 994299 w 1029810"/>
              <a:gd name="connsiteY4" fmla="*/ 35511 h 1500326"/>
              <a:gd name="connsiteX5" fmla="*/ 923278 w 1029810"/>
              <a:gd name="connsiteY5" fmla="*/ 35511 h 1500326"/>
              <a:gd name="connsiteX6" fmla="*/ 932156 w 1029810"/>
              <a:gd name="connsiteY6" fmla="*/ 186431 h 1500326"/>
              <a:gd name="connsiteX7" fmla="*/ 914400 w 1029810"/>
              <a:gd name="connsiteY7" fmla="*/ 230819 h 1500326"/>
              <a:gd name="connsiteX8" fmla="*/ 816746 w 1029810"/>
              <a:gd name="connsiteY8" fmla="*/ 230819 h 1500326"/>
              <a:gd name="connsiteX9" fmla="*/ 790113 w 1029810"/>
              <a:gd name="connsiteY9" fmla="*/ 168676 h 1500326"/>
              <a:gd name="connsiteX10" fmla="*/ 781235 w 1029810"/>
              <a:gd name="connsiteY10" fmla="*/ 71021 h 1500326"/>
              <a:gd name="connsiteX11" fmla="*/ 727969 w 1029810"/>
              <a:gd name="connsiteY11" fmla="*/ 0 h 1500326"/>
              <a:gd name="connsiteX12" fmla="*/ 701336 w 1029810"/>
              <a:gd name="connsiteY12" fmla="*/ 44388 h 1500326"/>
              <a:gd name="connsiteX13" fmla="*/ 701336 w 1029810"/>
              <a:gd name="connsiteY13" fmla="*/ 133165 h 1500326"/>
              <a:gd name="connsiteX14" fmla="*/ 692459 w 1029810"/>
              <a:gd name="connsiteY14" fmla="*/ 195309 h 1500326"/>
              <a:gd name="connsiteX15" fmla="*/ 630315 w 1029810"/>
              <a:gd name="connsiteY15" fmla="*/ 213064 h 1500326"/>
              <a:gd name="connsiteX16" fmla="*/ 603682 w 1029810"/>
              <a:gd name="connsiteY16" fmla="*/ 186431 h 1500326"/>
              <a:gd name="connsiteX17" fmla="*/ 577049 w 1029810"/>
              <a:gd name="connsiteY17" fmla="*/ 115410 h 1500326"/>
              <a:gd name="connsiteX18" fmla="*/ 568171 w 1029810"/>
              <a:gd name="connsiteY18" fmla="*/ 44388 h 1500326"/>
              <a:gd name="connsiteX19" fmla="*/ 523783 w 1029810"/>
              <a:gd name="connsiteY19" fmla="*/ 8878 h 1500326"/>
              <a:gd name="connsiteX20" fmla="*/ 523783 w 1029810"/>
              <a:gd name="connsiteY20" fmla="*/ 8878 h 1500326"/>
              <a:gd name="connsiteX21" fmla="*/ 443884 w 1029810"/>
              <a:gd name="connsiteY21" fmla="*/ 124287 h 1500326"/>
              <a:gd name="connsiteX22" fmla="*/ 443884 w 1029810"/>
              <a:gd name="connsiteY22" fmla="*/ 124287 h 1500326"/>
              <a:gd name="connsiteX23" fmla="*/ 479395 w 1029810"/>
              <a:gd name="connsiteY23" fmla="*/ 195309 h 1500326"/>
              <a:gd name="connsiteX24" fmla="*/ 399496 w 1029810"/>
              <a:gd name="connsiteY24" fmla="*/ 195309 h 1500326"/>
              <a:gd name="connsiteX25" fmla="*/ 319596 w 1029810"/>
              <a:gd name="connsiteY25" fmla="*/ 195309 h 1500326"/>
              <a:gd name="connsiteX26" fmla="*/ 310719 w 1029810"/>
              <a:gd name="connsiteY26" fmla="*/ 124287 h 1500326"/>
              <a:gd name="connsiteX27" fmla="*/ 301841 w 1029810"/>
              <a:gd name="connsiteY27" fmla="*/ 71021 h 1500326"/>
              <a:gd name="connsiteX28" fmla="*/ 301841 w 1029810"/>
              <a:gd name="connsiteY28" fmla="*/ 17755 h 1500326"/>
              <a:gd name="connsiteX29" fmla="*/ 275208 w 1029810"/>
              <a:gd name="connsiteY29" fmla="*/ 0 h 1500326"/>
              <a:gd name="connsiteX30" fmla="*/ 239697 w 1029810"/>
              <a:gd name="connsiteY30" fmla="*/ 0 h 1500326"/>
              <a:gd name="connsiteX31" fmla="*/ 221942 w 1029810"/>
              <a:gd name="connsiteY31" fmla="*/ 88777 h 1500326"/>
              <a:gd name="connsiteX32" fmla="*/ 213064 w 1029810"/>
              <a:gd name="connsiteY32" fmla="*/ 150920 h 1500326"/>
              <a:gd name="connsiteX33" fmla="*/ 221942 w 1029810"/>
              <a:gd name="connsiteY33" fmla="*/ 195309 h 1500326"/>
              <a:gd name="connsiteX34" fmla="*/ 221942 w 1029810"/>
              <a:gd name="connsiteY34" fmla="*/ 195309 h 1500326"/>
              <a:gd name="connsiteX35" fmla="*/ 133165 w 1029810"/>
              <a:gd name="connsiteY35" fmla="*/ 221942 h 1500326"/>
              <a:gd name="connsiteX36" fmla="*/ 79899 w 1029810"/>
              <a:gd name="connsiteY36" fmla="*/ 17756 h 1500326"/>
              <a:gd name="connsiteX37" fmla="*/ 26633 w 1029810"/>
              <a:gd name="connsiteY37" fmla="*/ 53265 h 1500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29810" h="1500326">
                <a:moveTo>
                  <a:pt x="35510" y="44389"/>
                </a:moveTo>
                <a:lnTo>
                  <a:pt x="0" y="1482571"/>
                </a:lnTo>
                <a:lnTo>
                  <a:pt x="1020932" y="1500326"/>
                </a:lnTo>
                <a:cubicBezTo>
                  <a:pt x="1023891" y="1083076"/>
                  <a:pt x="1026851" y="665825"/>
                  <a:pt x="1029810" y="248575"/>
                </a:cubicBezTo>
                <a:lnTo>
                  <a:pt x="994299" y="35511"/>
                </a:lnTo>
                <a:lnTo>
                  <a:pt x="923278" y="35511"/>
                </a:lnTo>
                <a:lnTo>
                  <a:pt x="932156" y="186431"/>
                </a:lnTo>
                <a:lnTo>
                  <a:pt x="914400" y="230819"/>
                </a:lnTo>
                <a:lnTo>
                  <a:pt x="816746" y="230819"/>
                </a:lnTo>
                <a:lnTo>
                  <a:pt x="790113" y="168676"/>
                </a:lnTo>
                <a:lnTo>
                  <a:pt x="781235" y="71021"/>
                </a:lnTo>
                <a:lnTo>
                  <a:pt x="727969" y="0"/>
                </a:lnTo>
                <a:lnTo>
                  <a:pt x="701336" y="44388"/>
                </a:lnTo>
                <a:lnTo>
                  <a:pt x="701336" y="133165"/>
                </a:lnTo>
                <a:lnTo>
                  <a:pt x="692459" y="195309"/>
                </a:lnTo>
                <a:lnTo>
                  <a:pt x="630315" y="213064"/>
                </a:lnTo>
                <a:lnTo>
                  <a:pt x="603682" y="186431"/>
                </a:lnTo>
                <a:lnTo>
                  <a:pt x="577049" y="115410"/>
                </a:lnTo>
                <a:lnTo>
                  <a:pt x="568171" y="44388"/>
                </a:lnTo>
                <a:lnTo>
                  <a:pt x="523783" y="8878"/>
                </a:lnTo>
                <a:lnTo>
                  <a:pt x="523783" y="8878"/>
                </a:lnTo>
                <a:lnTo>
                  <a:pt x="443884" y="124287"/>
                </a:lnTo>
                <a:lnTo>
                  <a:pt x="443884" y="124287"/>
                </a:lnTo>
                <a:lnTo>
                  <a:pt x="479395" y="195309"/>
                </a:lnTo>
                <a:lnTo>
                  <a:pt x="399496" y="195309"/>
                </a:lnTo>
                <a:lnTo>
                  <a:pt x="319596" y="195309"/>
                </a:lnTo>
                <a:lnTo>
                  <a:pt x="310719" y="124287"/>
                </a:lnTo>
                <a:lnTo>
                  <a:pt x="301841" y="71021"/>
                </a:lnTo>
                <a:lnTo>
                  <a:pt x="301841" y="17755"/>
                </a:lnTo>
                <a:lnTo>
                  <a:pt x="275208" y="0"/>
                </a:lnTo>
                <a:lnTo>
                  <a:pt x="239697" y="0"/>
                </a:lnTo>
                <a:lnTo>
                  <a:pt x="221942" y="88777"/>
                </a:lnTo>
                <a:lnTo>
                  <a:pt x="213064" y="150920"/>
                </a:lnTo>
                <a:lnTo>
                  <a:pt x="221942" y="195309"/>
                </a:lnTo>
                <a:lnTo>
                  <a:pt x="221942" y="195309"/>
                </a:lnTo>
                <a:lnTo>
                  <a:pt x="133165" y="221942"/>
                </a:lnTo>
                <a:lnTo>
                  <a:pt x="79899" y="17756"/>
                </a:lnTo>
                <a:cubicBezTo>
                  <a:pt x="73981" y="-16275"/>
                  <a:pt x="22934" y="53265"/>
                  <a:pt x="26633" y="5326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31"/>
          <p:cNvSpPr/>
          <p:nvPr/>
        </p:nvSpPr>
        <p:spPr>
          <a:xfrm>
            <a:off x="570390" y="2890731"/>
            <a:ext cx="1029810" cy="1500326"/>
          </a:xfrm>
          <a:custGeom>
            <a:avLst/>
            <a:gdLst>
              <a:gd name="connsiteX0" fmla="*/ 26633 w 1029810"/>
              <a:gd name="connsiteY0" fmla="*/ 248575 h 1500326"/>
              <a:gd name="connsiteX1" fmla="*/ 0 w 1029810"/>
              <a:gd name="connsiteY1" fmla="*/ 1482571 h 1500326"/>
              <a:gd name="connsiteX2" fmla="*/ 1020932 w 1029810"/>
              <a:gd name="connsiteY2" fmla="*/ 1500326 h 1500326"/>
              <a:gd name="connsiteX3" fmla="*/ 1029810 w 1029810"/>
              <a:gd name="connsiteY3" fmla="*/ 248575 h 1500326"/>
              <a:gd name="connsiteX4" fmla="*/ 994299 w 1029810"/>
              <a:gd name="connsiteY4" fmla="*/ 35511 h 1500326"/>
              <a:gd name="connsiteX5" fmla="*/ 923278 w 1029810"/>
              <a:gd name="connsiteY5" fmla="*/ 35511 h 1500326"/>
              <a:gd name="connsiteX6" fmla="*/ 932156 w 1029810"/>
              <a:gd name="connsiteY6" fmla="*/ 186431 h 1500326"/>
              <a:gd name="connsiteX7" fmla="*/ 914400 w 1029810"/>
              <a:gd name="connsiteY7" fmla="*/ 230819 h 1500326"/>
              <a:gd name="connsiteX8" fmla="*/ 816746 w 1029810"/>
              <a:gd name="connsiteY8" fmla="*/ 230819 h 1500326"/>
              <a:gd name="connsiteX9" fmla="*/ 790113 w 1029810"/>
              <a:gd name="connsiteY9" fmla="*/ 168676 h 1500326"/>
              <a:gd name="connsiteX10" fmla="*/ 781235 w 1029810"/>
              <a:gd name="connsiteY10" fmla="*/ 71021 h 1500326"/>
              <a:gd name="connsiteX11" fmla="*/ 727969 w 1029810"/>
              <a:gd name="connsiteY11" fmla="*/ 0 h 1500326"/>
              <a:gd name="connsiteX12" fmla="*/ 701336 w 1029810"/>
              <a:gd name="connsiteY12" fmla="*/ 44388 h 1500326"/>
              <a:gd name="connsiteX13" fmla="*/ 701336 w 1029810"/>
              <a:gd name="connsiteY13" fmla="*/ 133165 h 1500326"/>
              <a:gd name="connsiteX14" fmla="*/ 692459 w 1029810"/>
              <a:gd name="connsiteY14" fmla="*/ 195309 h 1500326"/>
              <a:gd name="connsiteX15" fmla="*/ 630315 w 1029810"/>
              <a:gd name="connsiteY15" fmla="*/ 213064 h 1500326"/>
              <a:gd name="connsiteX16" fmla="*/ 603682 w 1029810"/>
              <a:gd name="connsiteY16" fmla="*/ 186431 h 1500326"/>
              <a:gd name="connsiteX17" fmla="*/ 577049 w 1029810"/>
              <a:gd name="connsiteY17" fmla="*/ 115410 h 1500326"/>
              <a:gd name="connsiteX18" fmla="*/ 568171 w 1029810"/>
              <a:gd name="connsiteY18" fmla="*/ 44388 h 1500326"/>
              <a:gd name="connsiteX19" fmla="*/ 523783 w 1029810"/>
              <a:gd name="connsiteY19" fmla="*/ 8878 h 1500326"/>
              <a:gd name="connsiteX20" fmla="*/ 523783 w 1029810"/>
              <a:gd name="connsiteY20" fmla="*/ 8878 h 1500326"/>
              <a:gd name="connsiteX21" fmla="*/ 443884 w 1029810"/>
              <a:gd name="connsiteY21" fmla="*/ 124287 h 1500326"/>
              <a:gd name="connsiteX22" fmla="*/ 443884 w 1029810"/>
              <a:gd name="connsiteY22" fmla="*/ 124287 h 1500326"/>
              <a:gd name="connsiteX23" fmla="*/ 479395 w 1029810"/>
              <a:gd name="connsiteY23" fmla="*/ 195309 h 1500326"/>
              <a:gd name="connsiteX24" fmla="*/ 399496 w 1029810"/>
              <a:gd name="connsiteY24" fmla="*/ 195309 h 1500326"/>
              <a:gd name="connsiteX25" fmla="*/ 319596 w 1029810"/>
              <a:gd name="connsiteY25" fmla="*/ 195309 h 1500326"/>
              <a:gd name="connsiteX26" fmla="*/ 310719 w 1029810"/>
              <a:gd name="connsiteY26" fmla="*/ 124287 h 1500326"/>
              <a:gd name="connsiteX27" fmla="*/ 301841 w 1029810"/>
              <a:gd name="connsiteY27" fmla="*/ 71021 h 1500326"/>
              <a:gd name="connsiteX28" fmla="*/ 301841 w 1029810"/>
              <a:gd name="connsiteY28" fmla="*/ 17755 h 1500326"/>
              <a:gd name="connsiteX29" fmla="*/ 275208 w 1029810"/>
              <a:gd name="connsiteY29" fmla="*/ 0 h 1500326"/>
              <a:gd name="connsiteX30" fmla="*/ 239697 w 1029810"/>
              <a:gd name="connsiteY30" fmla="*/ 0 h 1500326"/>
              <a:gd name="connsiteX31" fmla="*/ 221942 w 1029810"/>
              <a:gd name="connsiteY31" fmla="*/ 88777 h 1500326"/>
              <a:gd name="connsiteX32" fmla="*/ 213064 w 1029810"/>
              <a:gd name="connsiteY32" fmla="*/ 150920 h 1500326"/>
              <a:gd name="connsiteX33" fmla="*/ 221942 w 1029810"/>
              <a:gd name="connsiteY33" fmla="*/ 195309 h 1500326"/>
              <a:gd name="connsiteX34" fmla="*/ 221942 w 1029810"/>
              <a:gd name="connsiteY34" fmla="*/ 195309 h 1500326"/>
              <a:gd name="connsiteX35" fmla="*/ 221942 w 1029810"/>
              <a:gd name="connsiteY35" fmla="*/ 195309 h 1500326"/>
              <a:gd name="connsiteX0" fmla="*/ 26633 w 1029810"/>
              <a:gd name="connsiteY0" fmla="*/ 248575 h 1500326"/>
              <a:gd name="connsiteX1" fmla="*/ 0 w 1029810"/>
              <a:gd name="connsiteY1" fmla="*/ 1482571 h 1500326"/>
              <a:gd name="connsiteX2" fmla="*/ 1020932 w 1029810"/>
              <a:gd name="connsiteY2" fmla="*/ 1500326 h 1500326"/>
              <a:gd name="connsiteX3" fmla="*/ 1029810 w 1029810"/>
              <a:gd name="connsiteY3" fmla="*/ 248575 h 1500326"/>
              <a:gd name="connsiteX4" fmla="*/ 994299 w 1029810"/>
              <a:gd name="connsiteY4" fmla="*/ 35511 h 1500326"/>
              <a:gd name="connsiteX5" fmla="*/ 923278 w 1029810"/>
              <a:gd name="connsiteY5" fmla="*/ 35511 h 1500326"/>
              <a:gd name="connsiteX6" fmla="*/ 932156 w 1029810"/>
              <a:gd name="connsiteY6" fmla="*/ 186431 h 1500326"/>
              <a:gd name="connsiteX7" fmla="*/ 914400 w 1029810"/>
              <a:gd name="connsiteY7" fmla="*/ 230819 h 1500326"/>
              <a:gd name="connsiteX8" fmla="*/ 816746 w 1029810"/>
              <a:gd name="connsiteY8" fmla="*/ 230819 h 1500326"/>
              <a:gd name="connsiteX9" fmla="*/ 790113 w 1029810"/>
              <a:gd name="connsiteY9" fmla="*/ 168676 h 1500326"/>
              <a:gd name="connsiteX10" fmla="*/ 781235 w 1029810"/>
              <a:gd name="connsiteY10" fmla="*/ 71021 h 1500326"/>
              <a:gd name="connsiteX11" fmla="*/ 727969 w 1029810"/>
              <a:gd name="connsiteY11" fmla="*/ 0 h 1500326"/>
              <a:gd name="connsiteX12" fmla="*/ 701336 w 1029810"/>
              <a:gd name="connsiteY12" fmla="*/ 44388 h 1500326"/>
              <a:gd name="connsiteX13" fmla="*/ 701336 w 1029810"/>
              <a:gd name="connsiteY13" fmla="*/ 133165 h 1500326"/>
              <a:gd name="connsiteX14" fmla="*/ 692459 w 1029810"/>
              <a:gd name="connsiteY14" fmla="*/ 195309 h 1500326"/>
              <a:gd name="connsiteX15" fmla="*/ 630315 w 1029810"/>
              <a:gd name="connsiteY15" fmla="*/ 213064 h 1500326"/>
              <a:gd name="connsiteX16" fmla="*/ 603682 w 1029810"/>
              <a:gd name="connsiteY16" fmla="*/ 186431 h 1500326"/>
              <a:gd name="connsiteX17" fmla="*/ 577049 w 1029810"/>
              <a:gd name="connsiteY17" fmla="*/ 115410 h 1500326"/>
              <a:gd name="connsiteX18" fmla="*/ 568171 w 1029810"/>
              <a:gd name="connsiteY18" fmla="*/ 44388 h 1500326"/>
              <a:gd name="connsiteX19" fmla="*/ 523783 w 1029810"/>
              <a:gd name="connsiteY19" fmla="*/ 8878 h 1500326"/>
              <a:gd name="connsiteX20" fmla="*/ 523783 w 1029810"/>
              <a:gd name="connsiteY20" fmla="*/ 8878 h 1500326"/>
              <a:gd name="connsiteX21" fmla="*/ 443884 w 1029810"/>
              <a:gd name="connsiteY21" fmla="*/ 124287 h 1500326"/>
              <a:gd name="connsiteX22" fmla="*/ 443884 w 1029810"/>
              <a:gd name="connsiteY22" fmla="*/ 124287 h 1500326"/>
              <a:gd name="connsiteX23" fmla="*/ 479395 w 1029810"/>
              <a:gd name="connsiteY23" fmla="*/ 195309 h 1500326"/>
              <a:gd name="connsiteX24" fmla="*/ 399496 w 1029810"/>
              <a:gd name="connsiteY24" fmla="*/ 195309 h 1500326"/>
              <a:gd name="connsiteX25" fmla="*/ 319596 w 1029810"/>
              <a:gd name="connsiteY25" fmla="*/ 195309 h 1500326"/>
              <a:gd name="connsiteX26" fmla="*/ 310719 w 1029810"/>
              <a:gd name="connsiteY26" fmla="*/ 124287 h 1500326"/>
              <a:gd name="connsiteX27" fmla="*/ 301841 w 1029810"/>
              <a:gd name="connsiteY27" fmla="*/ 71021 h 1500326"/>
              <a:gd name="connsiteX28" fmla="*/ 301841 w 1029810"/>
              <a:gd name="connsiteY28" fmla="*/ 17755 h 1500326"/>
              <a:gd name="connsiteX29" fmla="*/ 275208 w 1029810"/>
              <a:gd name="connsiteY29" fmla="*/ 0 h 1500326"/>
              <a:gd name="connsiteX30" fmla="*/ 239697 w 1029810"/>
              <a:gd name="connsiteY30" fmla="*/ 0 h 1500326"/>
              <a:gd name="connsiteX31" fmla="*/ 221942 w 1029810"/>
              <a:gd name="connsiteY31" fmla="*/ 88777 h 1500326"/>
              <a:gd name="connsiteX32" fmla="*/ 213064 w 1029810"/>
              <a:gd name="connsiteY32" fmla="*/ 150920 h 1500326"/>
              <a:gd name="connsiteX33" fmla="*/ 221942 w 1029810"/>
              <a:gd name="connsiteY33" fmla="*/ 195309 h 1500326"/>
              <a:gd name="connsiteX34" fmla="*/ 221942 w 1029810"/>
              <a:gd name="connsiteY34" fmla="*/ 195309 h 1500326"/>
              <a:gd name="connsiteX35" fmla="*/ 239697 w 1029810"/>
              <a:gd name="connsiteY35" fmla="*/ 221942 h 1500326"/>
              <a:gd name="connsiteX36" fmla="*/ 221942 w 1029810"/>
              <a:gd name="connsiteY36" fmla="*/ 195309 h 1500326"/>
              <a:gd name="connsiteX0" fmla="*/ 26633 w 1029810"/>
              <a:gd name="connsiteY0" fmla="*/ 248575 h 1500326"/>
              <a:gd name="connsiteX1" fmla="*/ 0 w 1029810"/>
              <a:gd name="connsiteY1" fmla="*/ 1482571 h 1500326"/>
              <a:gd name="connsiteX2" fmla="*/ 1020932 w 1029810"/>
              <a:gd name="connsiteY2" fmla="*/ 1500326 h 1500326"/>
              <a:gd name="connsiteX3" fmla="*/ 1029810 w 1029810"/>
              <a:gd name="connsiteY3" fmla="*/ 248575 h 1500326"/>
              <a:gd name="connsiteX4" fmla="*/ 994299 w 1029810"/>
              <a:gd name="connsiteY4" fmla="*/ 35511 h 1500326"/>
              <a:gd name="connsiteX5" fmla="*/ 923278 w 1029810"/>
              <a:gd name="connsiteY5" fmla="*/ 35511 h 1500326"/>
              <a:gd name="connsiteX6" fmla="*/ 932156 w 1029810"/>
              <a:gd name="connsiteY6" fmla="*/ 186431 h 1500326"/>
              <a:gd name="connsiteX7" fmla="*/ 914400 w 1029810"/>
              <a:gd name="connsiteY7" fmla="*/ 230819 h 1500326"/>
              <a:gd name="connsiteX8" fmla="*/ 816746 w 1029810"/>
              <a:gd name="connsiteY8" fmla="*/ 230819 h 1500326"/>
              <a:gd name="connsiteX9" fmla="*/ 790113 w 1029810"/>
              <a:gd name="connsiteY9" fmla="*/ 168676 h 1500326"/>
              <a:gd name="connsiteX10" fmla="*/ 781235 w 1029810"/>
              <a:gd name="connsiteY10" fmla="*/ 71021 h 1500326"/>
              <a:gd name="connsiteX11" fmla="*/ 727969 w 1029810"/>
              <a:gd name="connsiteY11" fmla="*/ 0 h 1500326"/>
              <a:gd name="connsiteX12" fmla="*/ 701336 w 1029810"/>
              <a:gd name="connsiteY12" fmla="*/ 44388 h 1500326"/>
              <a:gd name="connsiteX13" fmla="*/ 701336 w 1029810"/>
              <a:gd name="connsiteY13" fmla="*/ 133165 h 1500326"/>
              <a:gd name="connsiteX14" fmla="*/ 692459 w 1029810"/>
              <a:gd name="connsiteY14" fmla="*/ 195309 h 1500326"/>
              <a:gd name="connsiteX15" fmla="*/ 630315 w 1029810"/>
              <a:gd name="connsiteY15" fmla="*/ 213064 h 1500326"/>
              <a:gd name="connsiteX16" fmla="*/ 603682 w 1029810"/>
              <a:gd name="connsiteY16" fmla="*/ 186431 h 1500326"/>
              <a:gd name="connsiteX17" fmla="*/ 577049 w 1029810"/>
              <a:gd name="connsiteY17" fmla="*/ 115410 h 1500326"/>
              <a:gd name="connsiteX18" fmla="*/ 568171 w 1029810"/>
              <a:gd name="connsiteY18" fmla="*/ 44388 h 1500326"/>
              <a:gd name="connsiteX19" fmla="*/ 523783 w 1029810"/>
              <a:gd name="connsiteY19" fmla="*/ 8878 h 1500326"/>
              <a:gd name="connsiteX20" fmla="*/ 523783 w 1029810"/>
              <a:gd name="connsiteY20" fmla="*/ 8878 h 1500326"/>
              <a:gd name="connsiteX21" fmla="*/ 443884 w 1029810"/>
              <a:gd name="connsiteY21" fmla="*/ 124287 h 1500326"/>
              <a:gd name="connsiteX22" fmla="*/ 443884 w 1029810"/>
              <a:gd name="connsiteY22" fmla="*/ 124287 h 1500326"/>
              <a:gd name="connsiteX23" fmla="*/ 479395 w 1029810"/>
              <a:gd name="connsiteY23" fmla="*/ 195309 h 1500326"/>
              <a:gd name="connsiteX24" fmla="*/ 399496 w 1029810"/>
              <a:gd name="connsiteY24" fmla="*/ 195309 h 1500326"/>
              <a:gd name="connsiteX25" fmla="*/ 319596 w 1029810"/>
              <a:gd name="connsiteY25" fmla="*/ 195309 h 1500326"/>
              <a:gd name="connsiteX26" fmla="*/ 310719 w 1029810"/>
              <a:gd name="connsiteY26" fmla="*/ 124287 h 1500326"/>
              <a:gd name="connsiteX27" fmla="*/ 301841 w 1029810"/>
              <a:gd name="connsiteY27" fmla="*/ 71021 h 1500326"/>
              <a:gd name="connsiteX28" fmla="*/ 301841 w 1029810"/>
              <a:gd name="connsiteY28" fmla="*/ 17755 h 1500326"/>
              <a:gd name="connsiteX29" fmla="*/ 275208 w 1029810"/>
              <a:gd name="connsiteY29" fmla="*/ 0 h 1500326"/>
              <a:gd name="connsiteX30" fmla="*/ 239697 w 1029810"/>
              <a:gd name="connsiteY30" fmla="*/ 0 h 1500326"/>
              <a:gd name="connsiteX31" fmla="*/ 221942 w 1029810"/>
              <a:gd name="connsiteY31" fmla="*/ 88777 h 1500326"/>
              <a:gd name="connsiteX32" fmla="*/ 213064 w 1029810"/>
              <a:gd name="connsiteY32" fmla="*/ 150920 h 1500326"/>
              <a:gd name="connsiteX33" fmla="*/ 221942 w 1029810"/>
              <a:gd name="connsiteY33" fmla="*/ 195309 h 1500326"/>
              <a:gd name="connsiteX34" fmla="*/ 221942 w 1029810"/>
              <a:gd name="connsiteY34" fmla="*/ 195309 h 1500326"/>
              <a:gd name="connsiteX35" fmla="*/ 239697 w 1029810"/>
              <a:gd name="connsiteY35" fmla="*/ 221942 h 1500326"/>
              <a:gd name="connsiteX36" fmla="*/ 115410 w 1029810"/>
              <a:gd name="connsiteY36" fmla="*/ 221942 h 1500326"/>
              <a:gd name="connsiteX0" fmla="*/ 26633 w 1029810"/>
              <a:gd name="connsiteY0" fmla="*/ 248575 h 1500326"/>
              <a:gd name="connsiteX1" fmla="*/ 0 w 1029810"/>
              <a:gd name="connsiteY1" fmla="*/ 1482571 h 1500326"/>
              <a:gd name="connsiteX2" fmla="*/ 1020932 w 1029810"/>
              <a:gd name="connsiteY2" fmla="*/ 1500326 h 1500326"/>
              <a:gd name="connsiteX3" fmla="*/ 1029810 w 1029810"/>
              <a:gd name="connsiteY3" fmla="*/ 248575 h 1500326"/>
              <a:gd name="connsiteX4" fmla="*/ 994299 w 1029810"/>
              <a:gd name="connsiteY4" fmla="*/ 35511 h 1500326"/>
              <a:gd name="connsiteX5" fmla="*/ 923278 w 1029810"/>
              <a:gd name="connsiteY5" fmla="*/ 35511 h 1500326"/>
              <a:gd name="connsiteX6" fmla="*/ 932156 w 1029810"/>
              <a:gd name="connsiteY6" fmla="*/ 186431 h 1500326"/>
              <a:gd name="connsiteX7" fmla="*/ 914400 w 1029810"/>
              <a:gd name="connsiteY7" fmla="*/ 230819 h 1500326"/>
              <a:gd name="connsiteX8" fmla="*/ 816746 w 1029810"/>
              <a:gd name="connsiteY8" fmla="*/ 230819 h 1500326"/>
              <a:gd name="connsiteX9" fmla="*/ 790113 w 1029810"/>
              <a:gd name="connsiteY9" fmla="*/ 168676 h 1500326"/>
              <a:gd name="connsiteX10" fmla="*/ 781235 w 1029810"/>
              <a:gd name="connsiteY10" fmla="*/ 71021 h 1500326"/>
              <a:gd name="connsiteX11" fmla="*/ 727969 w 1029810"/>
              <a:gd name="connsiteY11" fmla="*/ 0 h 1500326"/>
              <a:gd name="connsiteX12" fmla="*/ 701336 w 1029810"/>
              <a:gd name="connsiteY12" fmla="*/ 44388 h 1500326"/>
              <a:gd name="connsiteX13" fmla="*/ 701336 w 1029810"/>
              <a:gd name="connsiteY13" fmla="*/ 133165 h 1500326"/>
              <a:gd name="connsiteX14" fmla="*/ 692459 w 1029810"/>
              <a:gd name="connsiteY14" fmla="*/ 195309 h 1500326"/>
              <a:gd name="connsiteX15" fmla="*/ 630315 w 1029810"/>
              <a:gd name="connsiteY15" fmla="*/ 213064 h 1500326"/>
              <a:gd name="connsiteX16" fmla="*/ 603682 w 1029810"/>
              <a:gd name="connsiteY16" fmla="*/ 186431 h 1500326"/>
              <a:gd name="connsiteX17" fmla="*/ 577049 w 1029810"/>
              <a:gd name="connsiteY17" fmla="*/ 115410 h 1500326"/>
              <a:gd name="connsiteX18" fmla="*/ 568171 w 1029810"/>
              <a:gd name="connsiteY18" fmla="*/ 44388 h 1500326"/>
              <a:gd name="connsiteX19" fmla="*/ 523783 w 1029810"/>
              <a:gd name="connsiteY19" fmla="*/ 8878 h 1500326"/>
              <a:gd name="connsiteX20" fmla="*/ 523783 w 1029810"/>
              <a:gd name="connsiteY20" fmla="*/ 8878 h 1500326"/>
              <a:gd name="connsiteX21" fmla="*/ 443884 w 1029810"/>
              <a:gd name="connsiteY21" fmla="*/ 124287 h 1500326"/>
              <a:gd name="connsiteX22" fmla="*/ 443884 w 1029810"/>
              <a:gd name="connsiteY22" fmla="*/ 124287 h 1500326"/>
              <a:gd name="connsiteX23" fmla="*/ 479395 w 1029810"/>
              <a:gd name="connsiteY23" fmla="*/ 195309 h 1500326"/>
              <a:gd name="connsiteX24" fmla="*/ 399496 w 1029810"/>
              <a:gd name="connsiteY24" fmla="*/ 195309 h 1500326"/>
              <a:gd name="connsiteX25" fmla="*/ 319596 w 1029810"/>
              <a:gd name="connsiteY25" fmla="*/ 195309 h 1500326"/>
              <a:gd name="connsiteX26" fmla="*/ 310719 w 1029810"/>
              <a:gd name="connsiteY26" fmla="*/ 124287 h 1500326"/>
              <a:gd name="connsiteX27" fmla="*/ 301841 w 1029810"/>
              <a:gd name="connsiteY27" fmla="*/ 71021 h 1500326"/>
              <a:gd name="connsiteX28" fmla="*/ 301841 w 1029810"/>
              <a:gd name="connsiteY28" fmla="*/ 17755 h 1500326"/>
              <a:gd name="connsiteX29" fmla="*/ 275208 w 1029810"/>
              <a:gd name="connsiteY29" fmla="*/ 0 h 1500326"/>
              <a:gd name="connsiteX30" fmla="*/ 239697 w 1029810"/>
              <a:gd name="connsiteY30" fmla="*/ 0 h 1500326"/>
              <a:gd name="connsiteX31" fmla="*/ 221942 w 1029810"/>
              <a:gd name="connsiteY31" fmla="*/ 88777 h 1500326"/>
              <a:gd name="connsiteX32" fmla="*/ 213064 w 1029810"/>
              <a:gd name="connsiteY32" fmla="*/ 150920 h 1500326"/>
              <a:gd name="connsiteX33" fmla="*/ 221942 w 1029810"/>
              <a:gd name="connsiteY33" fmla="*/ 195309 h 1500326"/>
              <a:gd name="connsiteX34" fmla="*/ 221942 w 1029810"/>
              <a:gd name="connsiteY34" fmla="*/ 195309 h 1500326"/>
              <a:gd name="connsiteX35" fmla="*/ 239697 w 1029810"/>
              <a:gd name="connsiteY35" fmla="*/ 221942 h 1500326"/>
              <a:gd name="connsiteX36" fmla="*/ 124288 w 1029810"/>
              <a:gd name="connsiteY36" fmla="*/ 195309 h 1500326"/>
              <a:gd name="connsiteX0" fmla="*/ 35510 w 1029810"/>
              <a:gd name="connsiteY0" fmla="*/ 44389 h 1500326"/>
              <a:gd name="connsiteX1" fmla="*/ 0 w 1029810"/>
              <a:gd name="connsiteY1" fmla="*/ 1482571 h 1500326"/>
              <a:gd name="connsiteX2" fmla="*/ 1020932 w 1029810"/>
              <a:gd name="connsiteY2" fmla="*/ 1500326 h 1500326"/>
              <a:gd name="connsiteX3" fmla="*/ 1029810 w 1029810"/>
              <a:gd name="connsiteY3" fmla="*/ 248575 h 1500326"/>
              <a:gd name="connsiteX4" fmla="*/ 994299 w 1029810"/>
              <a:gd name="connsiteY4" fmla="*/ 35511 h 1500326"/>
              <a:gd name="connsiteX5" fmla="*/ 923278 w 1029810"/>
              <a:gd name="connsiteY5" fmla="*/ 35511 h 1500326"/>
              <a:gd name="connsiteX6" fmla="*/ 932156 w 1029810"/>
              <a:gd name="connsiteY6" fmla="*/ 186431 h 1500326"/>
              <a:gd name="connsiteX7" fmla="*/ 914400 w 1029810"/>
              <a:gd name="connsiteY7" fmla="*/ 230819 h 1500326"/>
              <a:gd name="connsiteX8" fmla="*/ 816746 w 1029810"/>
              <a:gd name="connsiteY8" fmla="*/ 230819 h 1500326"/>
              <a:gd name="connsiteX9" fmla="*/ 790113 w 1029810"/>
              <a:gd name="connsiteY9" fmla="*/ 168676 h 1500326"/>
              <a:gd name="connsiteX10" fmla="*/ 781235 w 1029810"/>
              <a:gd name="connsiteY10" fmla="*/ 71021 h 1500326"/>
              <a:gd name="connsiteX11" fmla="*/ 727969 w 1029810"/>
              <a:gd name="connsiteY11" fmla="*/ 0 h 1500326"/>
              <a:gd name="connsiteX12" fmla="*/ 701336 w 1029810"/>
              <a:gd name="connsiteY12" fmla="*/ 44388 h 1500326"/>
              <a:gd name="connsiteX13" fmla="*/ 701336 w 1029810"/>
              <a:gd name="connsiteY13" fmla="*/ 133165 h 1500326"/>
              <a:gd name="connsiteX14" fmla="*/ 692459 w 1029810"/>
              <a:gd name="connsiteY14" fmla="*/ 195309 h 1500326"/>
              <a:gd name="connsiteX15" fmla="*/ 630315 w 1029810"/>
              <a:gd name="connsiteY15" fmla="*/ 213064 h 1500326"/>
              <a:gd name="connsiteX16" fmla="*/ 603682 w 1029810"/>
              <a:gd name="connsiteY16" fmla="*/ 186431 h 1500326"/>
              <a:gd name="connsiteX17" fmla="*/ 577049 w 1029810"/>
              <a:gd name="connsiteY17" fmla="*/ 115410 h 1500326"/>
              <a:gd name="connsiteX18" fmla="*/ 568171 w 1029810"/>
              <a:gd name="connsiteY18" fmla="*/ 44388 h 1500326"/>
              <a:gd name="connsiteX19" fmla="*/ 523783 w 1029810"/>
              <a:gd name="connsiteY19" fmla="*/ 8878 h 1500326"/>
              <a:gd name="connsiteX20" fmla="*/ 523783 w 1029810"/>
              <a:gd name="connsiteY20" fmla="*/ 8878 h 1500326"/>
              <a:gd name="connsiteX21" fmla="*/ 443884 w 1029810"/>
              <a:gd name="connsiteY21" fmla="*/ 124287 h 1500326"/>
              <a:gd name="connsiteX22" fmla="*/ 443884 w 1029810"/>
              <a:gd name="connsiteY22" fmla="*/ 124287 h 1500326"/>
              <a:gd name="connsiteX23" fmla="*/ 479395 w 1029810"/>
              <a:gd name="connsiteY23" fmla="*/ 195309 h 1500326"/>
              <a:gd name="connsiteX24" fmla="*/ 399496 w 1029810"/>
              <a:gd name="connsiteY24" fmla="*/ 195309 h 1500326"/>
              <a:gd name="connsiteX25" fmla="*/ 319596 w 1029810"/>
              <a:gd name="connsiteY25" fmla="*/ 195309 h 1500326"/>
              <a:gd name="connsiteX26" fmla="*/ 310719 w 1029810"/>
              <a:gd name="connsiteY26" fmla="*/ 124287 h 1500326"/>
              <a:gd name="connsiteX27" fmla="*/ 301841 w 1029810"/>
              <a:gd name="connsiteY27" fmla="*/ 71021 h 1500326"/>
              <a:gd name="connsiteX28" fmla="*/ 301841 w 1029810"/>
              <a:gd name="connsiteY28" fmla="*/ 17755 h 1500326"/>
              <a:gd name="connsiteX29" fmla="*/ 275208 w 1029810"/>
              <a:gd name="connsiteY29" fmla="*/ 0 h 1500326"/>
              <a:gd name="connsiteX30" fmla="*/ 239697 w 1029810"/>
              <a:gd name="connsiteY30" fmla="*/ 0 h 1500326"/>
              <a:gd name="connsiteX31" fmla="*/ 221942 w 1029810"/>
              <a:gd name="connsiteY31" fmla="*/ 88777 h 1500326"/>
              <a:gd name="connsiteX32" fmla="*/ 213064 w 1029810"/>
              <a:gd name="connsiteY32" fmla="*/ 150920 h 1500326"/>
              <a:gd name="connsiteX33" fmla="*/ 221942 w 1029810"/>
              <a:gd name="connsiteY33" fmla="*/ 195309 h 1500326"/>
              <a:gd name="connsiteX34" fmla="*/ 221942 w 1029810"/>
              <a:gd name="connsiteY34" fmla="*/ 195309 h 1500326"/>
              <a:gd name="connsiteX35" fmla="*/ 239697 w 1029810"/>
              <a:gd name="connsiteY35" fmla="*/ 221942 h 1500326"/>
              <a:gd name="connsiteX36" fmla="*/ 124288 w 1029810"/>
              <a:gd name="connsiteY36" fmla="*/ 195309 h 1500326"/>
              <a:gd name="connsiteX0" fmla="*/ 35510 w 1029810"/>
              <a:gd name="connsiteY0" fmla="*/ 44389 h 1500326"/>
              <a:gd name="connsiteX1" fmla="*/ 0 w 1029810"/>
              <a:gd name="connsiteY1" fmla="*/ 1482571 h 1500326"/>
              <a:gd name="connsiteX2" fmla="*/ 1020932 w 1029810"/>
              <a:gd name="connsiteY2" fmla="*/ 1500326 h 1500326"/>
              <a:gd name="connsiteX3" fmla="*/ 1029810 w 1029810"/>
              <a:gd name="connsiteY3" fmla="*/ 248575 h 1500326"/>
              <a:gd name="connsiteX4" fmla="*/ 994299 w 1029810"/>
              <a:gd name="connsiteY4" fmla="*/ 35511 h 1500326"/>
              <a:gd name="connsiteX5" fmla="*/ 923278 w 1029810"/>
              <a:gd name="connsiteY5" fmla="*/ 35511 h 1500326"/>
              <a:gd name="connsiteX6" fmla="*/ 932156 w 1029810"/>
              <a:gd name="connsiteY6" fmla="*/ 186431 h 1500326"/>
              <a:gd name="connsiteX7" fmla="*/ 914400 w 1029810"/>
              <a:gd name="connsiteY7" fmla="*/ 230819 h 1500326"/>
              <a:gd name="connsiteX8" fmla="*/ 816746 w 1029810"/>
              <a:gd name="connsiteY8" fmla="*/ 230819 h 1500326"/>
              <a:gd name="connsiteX9" fmla="*/ 790113 w 1029810"/>
              <a:gd name="connsiteY9" fmla="*/ 168676 h 1500326"/>
              <a:gd name="connsiteX10" fmla="*/ 781235 w 1029810"/>
              <a:gd name="connsiteY10" fmla="*/ 71021 h 1500326"/>
              <a:gd name="connsiteX11" fmla="*/ 727969 w 1029810"/>
              <a:gd name="connsiteY11" fmla="*/ 0 h 1500326"/>
              <a:gd name="connsiteX12" fmla="*/ 701336 w 1029810"/>
              <a:gd name="connsiteY12" fmla="*/ 44388 h 1500326"/>
              <a:gd name="connsiteX13" fmla="*/ 701336 w 1029810"/>
              <a:gd name="connsiteY13" fmla="*/ 133165 h 1500326"/>
              <a:gd name="connsiteX14" fmla="*/ 692459 w 1029810"/>
              <a:gd name="connsiteY14" fmla="*/ 195309 h 1500326"/>
              <a:gd name="connsiteX15" fmla="*/ 630315 w 1029810"/>
              <a:gd name="connsiteY15" fmla="*/ 213064 h 1500326"/>
              <a:gd name="connsiteX16" fmla="*/ 603682 w 1029810"/>
              <a:gd name="connsiteY16" fmla="*/ 186431 h 1500326"/>
              <a:gd name="connsiteX17" fmla="*/ 577049 w 1029810"/>
              <a:gd name="connsiteY17" fmla="*/ 115410 h 1500326"/>
              <a:gd name="connsiteX18" fmla="*/ 568171 w 1029810"/>
              <a:gd name="connsiteY18" fmla="*/ 44388 h 1500326"/>
              <a:gd name="connsiteX19" fmla="*/ 523783 w 1029810"/>
              <a:gd name="connsiteY19" fmla="*/ 8878 h 1500326"/>
              <a:gd name="connsiteX20" fmla="*/ 523783 w 1029810"/>
              <a:gd name="connsiteY20" fmla="*/ 8878 h 1500326"/>
              <a:gd name="connsiteX21" fmla="*/ 443884 w 1029810"/>
              <a:gd name="connsiteY21" fmla="*/ 124287 h 1500326"/>
              <a:gd name="connsiteX22" fmla="*/ 443884 w 1029810"/>
              <a:gd name="connsiteY22" fmla="*/ 124287 h 1500326"/>
              <a:gd name="connsiteX23" fmla="*/ 479395 w 1029810"/>
              <a:gd name="connsiteY23" fmla="*/ 195309 h 1500326"/>
              <a:gd name="connsiteX24" fmla="*/ 399496 w 1029810"/>
              <a:gd name="connsiteY24" fmla="*/ 195309 h 1500326"/>
              <a:gd name="connsiteX25" fmla="*/ 319596 w 1029810"/>
              <a:gd name="connsiteY25" fmla="*/ 195309 h 1500326"/>
              <a:gd name="connsiteX26" fmla="*/ 310719 w 1029810"/>
              <a:gd name="connsiteY26" fmla="*/ 124287 h 1500326"/>
              <a:gd name="connsiteX27" fmla="*/ 301841 w 1029810"/>
              <a:gd name="connsiteY27" fmla="*/ 71021 h 1500326"/>
              <a:gd name="connsiteX28" fmla="*/ 301841 w 1029810"/>
              <a:gd name="connsiteY28" fmla="*/ 17755 h 1500326"/>
              <a:gd name="connsiteX29" fmla="*/ 275208 w 1029810"/>
              <a:gd name="connsiteY29" fmla="*/ 0 h 1500326"/>
              <a:gd name="connsiteX30" fmla="*/ 239697 w 1029810"/>
              <a:gd name="connsiteY30" fmla="*/ 0 h 1500326"/>
              <a:gd name="connsiteX31" fmla="*/ 221942 w 1029810"/>
              <a:gd name="connsiteY31" fmla="*/ 88777 h 1500326"/>
              <a:gd name="connsiteX32" fmla="*/ 213064 w 1029810"/>
              <a:gd name="connsiteY32" fmla="*/ 150920 h 1500326"/>
              <a:gd name="connsiteX33" fmla="*/ 221942 w 1029810"/>
              <a:gd name="connsiteY33" fmla="*/ 195309 h 1500326"/>
              <a:gd name="connsiteX34" fmla="*/ 221942 w 1029810"/>
              <a:gd name="connsiteY34" fmla="*/ 195309 h 1500326"/>
              <a:gd name="connsiteX35" fmla="*/ 239697 w 1029810"/>
              <a:gd name="connsiteY35" fmla="*/ 221942 h 1500326"/>
              <a:gd name="connsiteX36" fmla="*/ 79899 w 1029810"/>
              <a:gd name="connsiteY36" fmla="*/ 17756 h 1500326"/>
              <a:gd name="connsiteX0" fmla="*/ 35510 w 1029810"/>
              <a:gd name="connsiteY0" fmla="*/ 44389 h 1500326"/>
              <a:gd name="connsiteX1" fmla="*/ 0 w 1029810"/>
              <a:gd name="connsiteY1" fmla="*/ 1482571 h 1500326"/>
              <a:gd name="connsiteX2" fmla="*/ 1020932 w 1029810"/>
              <a:gd name="connsiteY2" fmla="*/ 1500326 h 1500326"/>
              <a:gd name="connsiteX3" fmla="*/ 1029810 w 1029810"/>
              <a:gd name="connsiteY3" fmla="*/ 248575 h 1500326"/>
              <a:gd name="connsiteX4" fmla="*/ 994299 w 1029810"/>
              <a:gd name="connsiteY4" fmla="*/ 35511 h 1500326"/>
              <a:gd name="connsiteX5" fmla="*/ 923278 w 1029810"/>
              <a:gd name="connsiteY5" fmla="*/ 35511 h 1500326"/>
              <a:gd name="connsiteX6" fmla="*/ 932156 w 1029810"/>
              <a:gd name="connsiteY6" fmla="*/ 186431 h 1500326"/>
              <a:gd name="connsiteX7" fmla="*/ 914400 w 1029810"/>
              <a:gd name="connsiteY7" fmla="*/ 230819 h 1500326"/>
              <a:gd name="connsiteX8" fmla="*/ 816746 w 1029810"/>
              <a:gd name="connsiteY8" fmla="*/ 230819 h 1500326"/>
              <a:gd name="connsiteX9" fmla="*/ 790113 w 1029810"/>
              <a:gd name="connsiteY9" fmla="*/ 168676 h 1500326"/>
              <a:gd name="connsiteX10" fmla="*/ 781235 w 1029810"/>
              <a:gd name="connsiteY10" fmla="*/ 71021 h 1500326"/>
              <a:gd name="connsiteX11" fmla="*/ 727969 w 1029810"/>
              <a:gd name="connsiteY11" fmla="*/ 0 h 1500326"/>
              <a:gd name="connsiteX12" fmla="*/ 701336 w 1029810"/>
              <a:gd name="connsiteY12" fmla="*/ 44388 h 1500326"/>
              <a:gd name="connsiteX13" fmla="*/ 701336 w 1029810"/>
              <a:gd name="connsiteY13" fmla="*/ 133165 h 1500326"/>
              <a:gd name="connsiteX14" fmla="*/ 692459 w 1029810"/>
              <a:gd name="connsiteY14" fmla="*/ 195309 h 1500326"/>
              <a:gd name="connsiteX15" fmla="*/ 630315 w 1029810"/>
              <a:gd name="connsiteY15" fmla="*/ 213064 h 1500326"/>
              <a:gd name="connsiteX16" fmla="*/ 603682 w 1029810"/>
              <a:gd name="connsiteY16" fmla="*/ 186431 h 1500326"/>
              <a:gd name="connsiteX17" fmla="*/ 577049 w 1029810"/>
              <a:gd name="connsiteY17" fmla="*/ 115410 h 1500326"/>
              <a:gd name="connsiteX18" fmla="*/ 568171 w 1029810"/>
              <a:gd name="connsiteY18" fmla="*/ 44388 h 1500326"/>
              <a:gd name="connsiteX19" fmla="*/ 523783 w 1029810"/>
              <a:gd name="connsiteY19" fmla="*/ 8878 h 1500326"/>
              <a:gd name="connsiteX20" fmla="*/ 523783 w 1029810"/>
              <a:gd name="connsiteY20" fmla="*/ 8878 h 1500326"/>
              <a:gd name="connsiteX21" fmla="*/ 443884 w 1029810"/>
              <a:gd name="connsiteY21" fmla="*/ 124287 h 1500326"/>
              <a:gd name="connsiteX22" fmla="*/ 443884 w 1029810"/>
              <a:gd name="connsiteY22" fmla="*/ 124287 h 1500326"/>
              <a:gd name="connsiteX23" fmla="*/ 479395 w 1029810"/>
              <a:gd name="connsiteY23" fmla="*/ 195309 h 1500326"/>
              <a:gd name="connsiteX24" fmla="*/ 399496 w 1029810"/>
              <a:gd name="connsiteY24" fmla="*/ 195309 h 1500326"/>
              <a:gd name="connsiteX25" fmla="*/ 319596 w 1029810"/>
              <a:gd name="connsiteY25" fmla="*/ 195309 h 1500326"/>
              <a:gd name="connsiteX26" fmla="*/ 310719 w 1029810"/>
              <a:gd name="connsiteY26" fmla="*/ 124287 h 1500326"/>
              <a:gd name="connsiteX27" fmla="*/ 301841 w 1029810"/>
              <a:gd name="connsiteY27" fmla="*/ 71021 h 1500326"/>
              <a:gd name="connsiteX28" fmla="*/ 301841 w 1029810"/>
              <a:gd name="connsiteY28" fmla="*/ 17755 h 1500326"/>
              <a:gd name="connsiteX29" fmla="*/ 275208 w 1029810"/>
              <a:gd name="connsiteY29" fmla="*/ 0 h 1500326"/>
              <a:gd name="connsiteX30" fmla="*/ 239697 w 1029810"/>
              <a:gd name="connsiteY30" fmla="*/ 0 h 1500326"/>
              <a:gd name="connsiteX31" fmla="*/ 221942 w 1029810"/>
              <a:gd name="connsiteY31" fmla="*/ 88777 h 1500326"/>
              <a:gd name="connsiteX32" fmla="*/ 213064 w 1029810"/>
              <a:gd name="connsiteY32" fmla="*/ 150920 h 1500326"/>
              <a:gd name="connsiteX33" fmla="*/ 221942 w 1029810"/>
              <a:gd name="connsiteY33" fmla="*/ 195309 h 1500326"/>
              <a:gd name="connsiteX34" fmla="*/ 221942 w 1029810"/>
              <a:gd name="connsiteY34" fmla="*/ 195309 h 1500326"/>
              <a:gd name="connsiteX35" fmla="*/ 133165 w 1029810"/>
              <a:gd name="connsiteY35" fmla="*/ 221942 h 1500326"/>
              <a:gd name="connsiteX36" fmla="*/ 79899 w 1029810"/>
              <a:gd name="connsiteY36" fmla="*/ 17756 h 1500326"/>
              <a:gd name="connsiteX0" fmla="*/ 35510 w 1029810"/>
              <a:gd name="connsiteY0" fmla="*/ 44389 h 1500326"/>
              <a:gd name="connsiteX1" fmla="*/ 0 w 1029810"/>
              <a:gd name="connsiteY1" fmla="*/ 1482571 h 1500326"/>
              <a:gd name="connsiteX2" fmla="*/ 1020932 w 1029810"/>
              <a:gd name="connsiteY2" fmla="*/ 1500326 h 1500326"/>
              <a:gd name="connsiteX3" fmla="*/ 1029810 w 1029810"/>
              <a:gd name="connsiteY3" fmla="*/ 248575 h 1500326"/>
              <a:gd name="connsiteX4" fmla="*/ 994299 w 1029810"/>
              <a:gd name="connsiteY4" fmla="*/ 35511 h 1500326"/>
              <a:gd name="connsiteX5" fmla="*/ 923278 w 1029810"/>
              <a:gd name="connsiteY5" fmla="*/ 35511 h 1500326"/>
              <a:gd name="connsiteX6" fmla="*/ 932156 w 1029810"/>
              <a:gd name="connsiteY6" fmla="*/ 186431 h 1500326"/>
              <a:gd name="connsiteX7" fmla="*/ 914400 w 1029810"/>
              <a:gd name="connsiteY7" fmla="*/ 230819 h 1500326"/>
              <a:gd name="connsiteX8" fmla="*/ 816746 w 1029810"/>
              <a:gd name="connsiteY8" fmla="*/ 230819 h 1500326"/>
              <a:gd name="connsiteX9" fmla="*/ 790113 w 1029810"/>
              <a:gd name="connsiteY9" fmla="*/ 168676 h 1500326"/>
              <a:gd name="connsiteX10" fmla="*/ 781235 w 1029810"/>
              <a:gd name="connsiteY10" fmla="*/ 71021 h 1500326"/>
              <a:gd name="connsiteX11" fmla="*/ 727969 w 1029810"/>
              <a:gd name="connsiteY11" fmla="*/ 0 h 1500326"/>
              <a:gd name="connsiteX12" fmla="*/ 701336 w 1029810"/>
              <a:gd name="connsiteY12" fmla="*/ 44388 h 1500326"/>
              <a:gd name="connsiteX13" fmla="*/ 701336 w 1029810"/>
              <a:gd name="connsiteY13" fmla="*/ 133165 h 1500326"/>
              <a:gd name="connsiteX14" fmla="*/ 692459 w 1029810"/>
              <a:gd name="connsiteY14" fmla="*/ 195309 h 1500326"/>
              <a:gd name="connsiteX15" fmla="*/ 630315 w 1029810"/>
              <a:gd name="connsiteY15" fmla="*/ 213064 h 1500326"/>
              <a:gd name="connsiteX16" fmla="*/ 603682 w 1029810"/>
              <a:gd name="connsiteY16" fmla="*/ 186431 h 1500326"/>
              <a:gd name="connsiteX17" fmla="*/ 577049 w 1029810"/>
              <a:gd name="connsiteY17" fmla="*/ 115410 h 1500326"/>
              <a:gd name="connsiteX18" fmla="*/ 568171 w 1029810"/>
              <a:gd name="connsiteY18" fmla="*/ 44388 h 1500326"/>
              <a:gd name="connsiteX19" fmla="*/ 523783 w 1029810"/>
              <a:gd name="connsiteY19" fmla="*/ 8878 h 1500326"/>
              <a:gd name="connsiteX20" fmla="*/ 523783 w 1029810"/>
              <a:gd name="connsiteY20" fmla="*/ 8878 h 1500326"/>
              <a:gd name="connsiteX21" fmla="*/ 443884 w 1029810"/>
              <a:gd name="connsiteY21" fmla="*/ 124287 h 1500326"/>
              <a:gd name="connsiteX22" fmla="*/ 443884 w 1029810"/>
              <a:gd name="connsiteY22" fmla="*/ 124287 h 1500326"/>
              <a:gd name="connsiteX23" fmla="*/ 479395 w 1029810"/>
              <a:gd name="connsiteY23" fmla="*/ 195309 h 1500326"/>
              <a:gd name="connsiteX24" fmla="*/ 399496 w 1029810"/>
              <a:gd name="connsiteY24" fmla="*/ 195309 h 1500326"/>
              <a:gd name="connsiteX25" fmla="*/ 319596 w 1029810"/>
              <a:gd name="connsiteY25" fmla="*/ 195309 h 1500326"/>
              <a:gd name="connsiteX26" fmla="*/ 310719 w 1029810"/>
              <a:gd name="connsiteY26" fmla="*/ 124287 h 1500326"/>
              <a:gd name="connsiteX27" fmla="*/ 301841 w 1029810"/>
              <a:gd name="connsiteY27" fmla="*/ 71021 h 1500326"/>
              <a:gd name="connsiteX28" fmla="*/ 301841 w 1029810"/>
              <a:gd name="connsiteY28" fmla="*/ 17755 h 1500326"/>
              <a:gd name="connsiteX29" fmla="*/ 275208 w 1029810"/>
              <a:gd name="connsiteY29" fmla="*/ 0 h 1500326"/>
              <a:gd name="connsiteX30" fmla="*/ 239697 w 1029810"/>
              <a:gd name="connsiteY30" fmla="*/ 0 h 1500326"/>
              <a:gd name="connsiteX31" fmla="*/ 221942 w 1029810"/>
              <a:gd name="connsiteY31" fmla="*/ 88777 h 1500326"/>
              <a:gd name="connsiteX32" fmla="*/ 213064 w 1029810"/>
              <a:gd name="connsiteY32" fmla="*/ 150920 h 1500326"/>
              <a:gd name="connsiteX33" fmla="*/ 221942 w 1029810"/>
              <a:gd name="connsiteY33" fmla="*/ 195309 h 1500326"/>
              <a:gd name="connsiteX34" fmla="*/ 221942 w 1029810"/>
              <a:gd name="connsiteY34" fmla="*/ 195309 h 1500326"/>
              <a:gd name="connsiteX35" fmla="*/ 133165 w 1029810"/>
              <a:gd name="connsiteY35" fmla="*/ 221942 h 1500326"/>
              <a:gd name="connsiteX36" fmla="*/ 79899 w 1029810"/>
              <a:gd name="connsiteY36" fmla="*/ 17756 h 1500326"/>
              <a:gd name="connsiteX37" fmla="*/ 97655 w 1029810"/>
              <a:gd name="connsiteY37" fmla="*/ 17755 h 1500326"/>
              <a:gd name="connsiteX0" fmla="*/ 35510 w 1029810"/>
              <a:gd name="connsiteY0" fmla="*/ 44389 h 1500326"/>
              <a:gd name="connsiteX1" fmla="*/ 0 w 1029810"/>
              <a:gd name="connsiteY1" fmla="*/ 1482571 h 1500326"/>
              <a:gd name="connsiteX2" fmla="*/ 1020932 w 1029810"/>
              <a:gd name="connsiteY2" fmla="*/ 1500326 h 1500326"/>
              <a:gd name="connsiteX3" fmla="*/ 1029810 w 1029810"/>
              <a:gd name="connsiteY3" fmla="*/ 248575 h 1500326"/>
              <a:gd name="connsiteX4" fmla="*/ 994299 w 1029810"/>
              <a:gd name="connsiteY4" fmla="*/ 35511 h 1500326"/>
              <a:gd name="connsiteX5" fmla="*/ 923278 w 1029810"/>
              <a:gd name="connsiteY5" fmla="*/ 35511 h 1500326"/>
              <a:gd name="connsiteX6" fmla="*/ 932156 w 1029810"/>
              <a:gd name="connsiteY6" fmla="*/ 186431 h 1500326"/>
              <a:gd name="connsiteX7" fmla="*/ 914400 w 1029810"/>
              <a:gd name="connsiteY7" fmla="*/ 230819 h 1500326"/>
              <a:gd name="connsiteX8" fmla="*/ 816746 w 1029810"/>
              <a:gd name="connsiteY8" fmla="*/ 230819 h 1500326"/>
              <a:gd name="connsiteX9" fmla="*/ 790113 w 1029810"/>
              <a:gd name="connsiteY9" fmla="*/ 168676 h 1500326"/>
              <a:gd name="connsiteX10" fmla="*/ 781235 w 1029810"/>
              <a:gd name="connsiteY10" fmla="*/ 71021 h 1500326"/>
              <a:gd name="connsiteX11" fmla="*/ 727969 w 1029810"/>
              <a:gd name="connsiteY11" fmla="*/ 0 h 1500326"/>
              <a:gd name="connsiteX12" fmla="*/ 701336 w 1029810"/>
              <a:gd name="connsiteY12" fmla="*/ 44388 h 1500326"/>
              <a:gd name="connsiteX13" fmla="*/ 701336 w 1029810"/>
              <a:gd name="connsiteY13" fmla="*/ 133165 h 1500326"/>
              <a:gd name="connsiteX14" fmla="*/ 692459 w 1029810"/>
              <a:gd name="connsiteY14" fmla="*/ 195309 h 1500326"/>
              <a:gd name="connsiteX15" fmla="*/ 630315 w 1029810"/>
              <a:gd name="connsiteY15" fmla="*/ 213064 h 1500326"/>
              <a:gd name="connsiteX16" fmla="*/ 603682 w 1029810"/>
              <a:gd name="connsiteY16" fmla="*/ 186431 h 1500326"/>
              <a:gd name="connsiteX17" fmla="*/ 577049 w 1029810"/>
              <a:gd name="connsiteY17" fmla="*/ 115410 h 1500326"/>
              <a:gd name="connsiteX18" fmla="*/ 568171 w 1029810"/>
              <a:gd name="connsiteY18" fmla="*/ 44388 h 1500326"/>
              <a:gd name="connsiteX19" fmla="*/ 523783 w 1029810"/>
              <a:gd name="connsiteY19" fmla="*/ 8878 h 1500326"/>
              <a:gd name="connsiteX20" fmla="*/ 523783 w 1029810"/>
              <a:gd name="connsiteY20" fmla="*/ 8878 h 1500326"/>
              <a:gd name="connsiteX21" fmla="*/ 443884 w 1029810"/>
              <a:gd name="connsiteY21" fmla="*/ 124287 h 1500326"/>
              <a:gd name="connsiteX22" fmla="*/ 443884 w 1029810"/>
              <a:gd name="connsiteY22" fmla="*/ 124287 h 1500326"/>
              <a:gd name="connsiteX23" fmla="*/ 479395 w 1029810"/>
              <a:gd name="connsiteY23" fmla="*/ 195309 h 1500326"/>
              <a:gd name="connsiteX24" fmla="*/ 399496 w 1029810"/>
              <a:gd name="connsiteY24" fmla="*/ 195309 h 1500326"/>
              <a:gd name="connsiteX25" fmla="*/ 319596 w 1029810"/>
              <a:gd name="connsiteY25" fmla="*/ 195309 h 1500326"/>
              <a:gd name="connsiteX26" fmla="*/ 310719 w 1029810"/>
              <a:gd name="connsiteY26" fmla="*/ 124287 h 1500326"/>
              <a:gd name="connsiteX27" fmla="*/ 301841 w 1029810"/>
              <a:gd name="connsiteY27" fmla="*/ 71021 h 1500326"/>
              <a:gd name="connsiteX28" fmla="*/ 301841 w 1029810"/>
              <a:gd name="connsiteY28" fmla="*/ 17755 h 1500326"/>
              <a:gd name="connsiteX29" fmla="*/ 275208 w 1029810"/>
              <a:gd name="connsiteY29" fmla="*/ 0 h 1500326"/>
              <a:gd name="connsiteX30" fmla="*/ 239697 w 1029810"/>
              <a:gd name="connsiteY30" fmla="*/ 0 h 1500326"/>
              <a:gd name="connsiteX31" fmla="*/ 221942 w 1029810"/>
              <a:gd name="connsiteY31" fmla="*/ 88777 h 1500326"/>
              <a:gd name="connsiteX32" fmla="*/ 213064 w 1029810"/>
              <a:gd name="connsiteY32" fmla="*/ 150920 h 1500326"/>
              <a:gd name="connsiteX33" fmla="*/ 221942 w 1029810"/>
              <a:gd name="connsiteY33" fmla="*/ 195309 h 1500326"/>
              <a:gd name="connsiteX34" fmla="*/ 221942 w 1029810"/>
              <a:gd name="connsiteY34" fmla="*/ 195309 h 1500326"/>
              <a:gd name="connsiteX35" fmla="*/ 133165 w 1029810"/>
              <a:gd name="connsiteY35" fmla="*/ 221942 h 1500326"/>
              <a:gd name="connsiteX36" fmla="*/ 79899 w 1029810"/>
              <a:gd name="connsiteY36" fmla="*/ 17756 h 1500326"/>
              <a:gd name="connsiteX37" fmla="*/ 26633 w 1029810"/>
              <a:gd name="connsiteY37" fmla="*/ 53265 h 1500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29810" h="1500326">
                <a:moveTo>
                  <a:pt x="35510" y="44389"/>
                </a:moveTo>
                <a:lnTo>
                  <a:pt x="0" y="1482571"/>
                </a:lnTo>
                <a:lnTo>
                  <a:pt x="1020932" y="1500326"/>
                </a:lnTo>
                <a:cubicBezTo>
                  <a:pt x="1023891" y="1083076"/>
                  <a:pt x="1026851" y="665825"/>
                  <a:pt x="1029810" y="248575"/>
                </a:cubicBezTo>
                <a:lnTo>
                  <a:pt x="994299" y="35511"/>
                </a:lnTo>
                <a:lnTo>
                  <a:pt x="923278" y="35511"/>
                </a:lnTo>
                <a:lnTo>
                  <a:pt x="932156" y="186431"/>
                </a:lnTo>
                <a:lnTo>
                  <a:pt x="914400" y="230819"/>
                </a:lnTo>
                <a:lnTo>
                  <a:pt x="816746" y="230819"/>
                </a:lnTo>
                <a:lnTo>
                  <a:pt x="790113" y="168676"/>
                </a:lnTo>
                <a:lnTo>
                  <a:pt x="781235" y="71021"/>
                </a:lnTo>
                <a:lnTo>
                  <a:pt x="727969" y="0"/>
                </a:lnTo>
                <a:lnTo>
                  <a:pt x="701336" y="44388"/>
                </a:lnTo>
                <a:lnTo>
                  <a:pt x="701336" y="133165"/>
                </a:lnTo>
                <a:lnTo>
                  <a:pt x="692459" y="195309"/>
                </a:lnTo>
                <a:lnTo>
                  <a:pt x="630315" y="213064"/>
                </a:lnTo>
                <a:lnTo>
                  <a:pt x="603682" y="186431"/>
                </a:lnTo>
                <a:lnTo>
                  <a:pt x="577049" y="115410"/>
                </a:lnTo>
                <a:lnTo>
                  <a:pt x="568171" y="44388"/>
                </a:lnTo>
                <a:lnTo>
                  <a:pt x="523783" y="8878"/>
                </a:lnTo>
                <a:lnTo>
                  <a:pt x="523783" y="8878"/>
                </a:lnTo>
                <a:lnTo>
                  <a:pt x="443884" y="124287"/>
                </a:lnTo>
                <a:lnTo>
                  <a:pt x="443884" y="124287"/>
                </a:lnTo>
                <a:lnTo>
                  <a:pt x="479395" y="195309"/>
                </a:lnTo>
                <a:lnTo>
                  <a:pt x="399496" y="195309"/>
                </a:lnTo>
                <a:lnTo>
                  <a:pt x="319596" y="195309"/>
                </a:lnTo>
                <a:lnTo>
                  <a:pt x="310719" y="124287"/>
                </a:lnTo>
                <a:lnTo>
                  <a:pt x="301841" y="71021"/>
                </a:lnTo>
                <a:lnTo>
                  <a:pt x="301841" y="17755"/>
                </a:lnTo>
                <a:lnTo>
                  <a:pt x="275208" y="0"/>
                </a:lnTo>
                <a:lnTo>
                  <a:pt x="239697" y="0"/>
                </a:lnTo>
                <a:lnTo>
                  <a:pt x="221942" y="88777"/>
                </a:lnTo>
                <a:lnTo>
                  <a:pt x="213064" y="150920"/>
                </a:lnTo>
                <a:lnTo>
                  <a:pt x="221942" y="195309"/>
                </a:lnTo>
                <a:lnTo>
                  <a:pt x="221942" y="195309"/>
                </a:lnTo>
                <a:lnTo>
                  <a:pt x="133165" y="221942"/>
                </a:lnTo>
                <a:lnTo>
                  <a:pt x="79899" y="17756"/>
                </a:lnTo>
                <a:cubicBezTo>
                  <a:pt x="73981" y="-16275"/>
                  <a:pt x="22934" y="53265"/>
                  <a:pt x="26633" y="5326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4069224" y="5879068"/>
            <a:ext cx="1077667" cy="369332"/>
          </a:xfrm>
          <a:prstGeom prst="rect">
            <a:avLst/>
          </a:prstGeom>
          <a:noFill/>
        </p:spPr>
        <p:txBody>
          <a:bodyPr wrap="none" rtlCol="0">
            <a:spAutoFit/>
          </a:bodyPr>
          <a:lstStyle/>
          <a:p>
            <a:r>
              <a:rPr lang="en-US" dirty="0" smtClean="0"/>
              <a:t>fibroblast</a:t>
            </a:r>
            <a:endParaRPr lang="en-US" dirty="0"/>
          </a:p>
        </p:txBody>
      </p:sp>
      <p:sp>
        <p:nvSpPr>
          <p:cNvPr id="39" name="TextBox 38"/>
          <p:cNvSpPr txBox="1"/>
          <p:nvPr/>
        </p:nvSpPr>
        <p:spPr>
          <a:xfrm>
            <a:off x="5924852" y="5879068"/>
            <a:ext cx="1106650" cy="369332"/>
          </a:xfrm>
          <a:prstGeom prst="rect">
            <a:avLst/>
          </a:prstGeom>
          <a:noFill/>
        </p:spPr>
        <p:txBody>
          <a:bodyPr wrap="none" rtlCol="0">
            <a:spAutoFit/>
          </a:bodyPr>
          <a:lstStyle/>
          <a:p>
            <a:r>
              <a:rPr lang="en-US" dirty="0" smtClean="0"/>
              <a:t>adipocyte</a:t>
            </a:r>
            <a:endParaRPr lang="en-US" dirty="0"/>
          </a:p>
        </p:txBody>
      </p:sp>
      <p:sp>
        <p:nvSpPr>
          <p:cNvPr id="25" name="Oval 24"/>
          <p:cNvSpPr/>
          <p:nvPr/>
        </p:nvSpPr>
        <p:spPr>
          <a:xfrm>
            <a:off x="799397" y="3640894"/>
            <a:ext cx="540873" cy="609600"/>
          </a:xfrm>
          <a:prstGeom prst="ellipse">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5880993" y="3662331"/>
            <a:ext cx="540873" cy="609600"/>
          </a:xfrm>
          <a:prstGeom prst="ellipse">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4911163" y="3662331"/>
            <a:ext cx="540873" cy="609600"/>
          </a:xfrm>
          <a:prstGeom prst="ellipse">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3915147" y="3647205"/>
            <a:ext cx="540873" cy="609600"/>
          </a:xfrm>
          <a:prstGeom prst="ellipse">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2920092" y="3644035"/>
            <a:ext cx="540873" cy="609600"/>
          </a:xfrm>
          <a:prstGeom prst="ellipse">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1840361" y="3640894"/>
            <a:ext cx="540873" cy="609600"/>
          </a:xfrm>
          <a:prstGeom prst="ellipse">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6987058" y="3662331"/>
            <a:ext cx="540873" cy="609600"/>
          </a:xfrm>
          <a:prstGeom prst="ellipse">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7791157" y="3179229"/>
            <a:ext cx="1338721" cy="923330"/>
          </a:xfrm>
          <a:prstGeom prst="rect">
            <a:avLst/>
          </a:prstGeom>
          <a:noFill/>
        </p:spPr>
        <p:txBody>
          <a:bodyPr wrap="square" rtlCol="0">
            <a:spAutoFit/>
          </a:bodyPr>
          <a:lstStyle/>
          <a:p>
            <a:pPr algn="ctr"/>
            <a:r>
              <a:rPr lang="en-US" b="1" dirty="0"/>
              <a:t>b</a:t>
            </a:r>
            <a:r>
              <a:rPr lang="en-US" b="1" dirty="0" smtClean="0"/>
              <a:t>reast epithelial cell</a:t>
            </a:r>
          </a:p>
        </p:txBody>
      </p:sp>
      <p:sp>
        <p:nvSpPr>
          <p:cNvPr id="26" name="Lightning Bolt 25"/>
          <p:cNvSpPr/>
          <p:nvPr/>
        </p:nvSpPr>
        <p:spPr>
          <a:xfrm>
            <a:off x="228600" y="2209800"/>
            <a:ext cx="1111670" cy="2723446"/>
          </a:xfrm>
          <a:prstGeom prst="lightningBol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Lightning Bolt 48"/>
          <p:cNvSpPr/>
          <p:nvPr/>
        </p:nvSpPr>
        <p:spPr>
          <a:xfrm>
            <a:off x="961314" y="1905000"/>
            <a:ext cx="1183375" cy="1905000"/>
          </a:xfrm>
          <a:prstGeom prst="lightningBol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312454" y="1342461"/>
            <a:ext cx="694421" cy="830997"/>
          </a:xfrm>
          <a:prstGeom prst="rect">
            <a:avLst/>
          </a:prstGeom>
          <a:noFill/>
        </p:spPr>
        <p:txBody>
          <a:bodyPr wrap="none" rtlCol="0">
            <a:spAutoFit/>
          </a:bodyPr>
          <a:lstStyle/>
          <a:p>
            <a:r>
              <a:rPr lang="en-US" sz="4800" b="1" dirty="0" smtClean="0"/>
              <a:t>IR</a:t>
            </a:r>
            <a:endParaRPr lang="en-US" sz="4000" b="1" dirty="0"/>
          </a:p>
        </p:txBody>
      </p:sp>
    </p:spTree>
    <p:extLst>
      <p:ext uri="{BB962C8B-B14F-4D97-AF65-F5344CB8AC3E}">
        <p14:creationId xmlns:p14="http://schemas.microsoft.com/office/powerpoint/2010/main" val="13252618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1143000"/>
          </a:xfrm>
        </p:spPr>
        <p:txBody>
          <a:bodyPr>
            <a:normAutofit/>
          </a:bodyPr>
          <a:lstStyle/>
          <a:p>
            <a:r>
              <a:rPr lang="en-US" dirty="0" smtClean="0"/>
              <a:t>Summary – Aim 2</a:t>
            </a: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219200"/>
            <a:ext cx="7422307"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676400" y="2971800"/>
            <a:ext cx="3124200" cy="3200400"/>
          </a:xfrm>
          <a:prstGeom prst="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209800" y="2514600"/>
            <a:ext cx="5565846" cy="1295400"/>
          </a:xfrm>
          <a:prstGeom prst="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821523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1143000"/>
          </a:xfrm>
        </p:spPr>
        <p:txBody>
          <a:bodyPr>
            <a:normAutofit/>
          </a:bodyPr>
          <a:lstStyle/>
          <a:p>
            <a:r>
              <a:rPr lang="en-US" dirty="0" smtClean="0"/>
              <a:t>Summary – Aim 3</a:t>
            </a: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219200"/>
            <a:ext cx="7422307"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5486400" y="5638800"/>
            <a:ext cx="3124200" cy="990600"/>
          </a:xfrm>
          <a:prstGeom prst="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821523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Acknowledgments</a:t>
            </a:r>
            <a:endParaRPr lang="en-US" dirty="0"/>
          </a:p>
        </p:txBody>
      </p:sp>
      <p:sp>
        <p:nvSpPr>
          <p:cNvPr id="3" name="Content Placeholder 2"/>
          <p:cNvSpPr>
            <a:spLocks noGrp="1"/>
          </p:cNvSpPr>
          <p:nvPr>
            <p:ph idx="1"/>
          </p:nvPr>
        </p:nvSpPr>
        <p:spPr>
          <a:xfrm>
            <a:off x="457200" y="1600200"/>
            <a:ext cx="4114800" cy="4525963"/>
          </a:xfrm>
        </p:spPr>
        <p:txBody>
          <a:bodyPr/>
          <a:lstStyle/>
          <a:p>
            <a:r>
              <a:rPr lang="en-US" dirty="0" smtClean="0"/>
              <a:t>Mentors</a:t>
            </a:r>
          </a:p>
          <a:p>
            <a:pPr lvl="1"/>
            <a:r>
              <a:rPr lang="en-US" dirty="0" smtClean="0"/>
              <a:t>John Cunningham</a:t>
            </a:r>
          </a:p>
          <a:p>
            <a:pPr lvl="1"/>
            <a:r>
              <a:rPr lang="en-US" dirty="0" smtClean="0"/>
              <a:t>Ken </a:t>
            </a:r>
            <a:r>
              <a:rPr lang="en-US" dirty="0" err="1" smtClean="0"/>
              <a:t>Onel</a:t>
            </a:r>
            <a:endParaRPr lang="en-US" dirty="0" smtClean="0"/>
          </a:p>
          <a:p>
            <a:r>
              <a:rPr lang="en-US" dirty="0" smtClean="0"/>
              <a:t>Thesis committee</a:t>
            </a:r>
          </a:p>
          <a:p>
            <a:pPr lvl="1"/>
            <a:r>
              <a:rPr lang="en-US" dirty="0" err="1" smtClean="0"/>
              <a:t>Geof</a:t>
            </a:r>
            <a:r>
              <a:rPr lang="en-US" dirty="0" smtClean="0"/>
              <a:t> Greene</a:t>
            </a:r>
          </a:p>
          <a:p>
            <a:pPr lvl="1"/>
            <a:r>
              <a:rPr lang="en-US" dirty="0" smtClean="0"/>
              <a:t>Kay Macleod</a:t>
            </a:r>
          </a:p>
          <a:p>
            <a:r>
              <a:rPr lang="en-US" dirty="0" smtClean="0"/>
              <a:t>Other faculty</a:t>
            </a:r>
          </a:p>
          <a:p>
            <a:pPr lvl="1"/>
            <a:r>
              <a:rPr lang="en-US" dirty="0" smtClean="0"/>
              <a:t>Matthew Brady</a:t>
            </a:r>
            <a:endParaRPr lang="en-US" dirty="0"/>
          </a:p>
        </p:txBody>
      </p:sp>
      <p:sp>
        <p:nvSpPr>
          <p:cNvPr id="4" name="Content Placeholder 2"/>
          <p:cNvSpPr txBox="1">
            <a:spLocks/>
          </p:cNvSpPr>
          <p:nvPr/>
        </p:nvSpPr>
        <p:spPr>
          <a:xfrm>
            <a:off x="4800600" y="1447801"/>
            <a:ext cx="4114800" cy="5410200"/>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Cunningham lab</a:t>
            </a:r>
          </a:p>
          <a:p>
            <a:pPr lvl="1"/>
            <a:r>
              <a:rPr lang="en-US" dirty="0" err="1" smtClean="0"/>
              <a:t>Aurelie</a:t>
            </a:r>
            <a:r>
              <a:rPr lang="en-US" dirty="0" smtClean="0"/>
              <a:t> </a:t>
            </a:r>
            <a:r>
              <a:rPr lang="en-US" dirty="0" err="1" smtClean="0"/>
              <a:t>Desgardin</a:t>
            </a:r>
            <a:endParaRPr lang="en-US" dirty="0" smtClean="0"/>
          </a:p>
          <a:p>
            <a:pPr lvl="1"/>
            <a:r>
              <a:rPr lang="en-US" dirty="0" err="1" smtClean="0"/>
              <a:t>Fangming</a:t>
            </a:r>
            <a:r>
              <a:rPr lang="en-US" dirty="0" smtClean="0"/>
              <a:t> Tang</a:t>
            </a:r>
          </a:p>
          <a:p>
            <a:pPr lvl="1"/>
            <a:r>
              <a:rPr lang="en-US" dirty="0" smtClean="0"/>
              <a:t>Barry </a:t>
            </a:r>
            <a:r>
              <a:rPr lang="en-US" dirty="0" err="1" smtClean="0"/>
              <a:t>Sandall</a:t>
            </a:r>
            <a:endParaRPr lang="en-US" dirty="0" smtClean="0"/>
          </a:p>
          <a:p>
            <a:pPr lvl="1"/>
            <a:r>
              <a:rPr lang="en-US" dirty="0" smtClean="0"/>
              <a:t>Gabby Lapping-Carr</a:t>
            </a:r>
          </a:p>
          <a:p>
            <a:pPr lvl="1"/>
            <a:r>
              <a:rPr lang="en-US" dirty="0" err="1" smtClean="0"/>
              <a:t>Jisu</a:t>
            </a:r>
            <a:r>
              <a:rPr lang="en-US" dirty="0" smtClean="0"/>
              <a:t> Shin</a:t>
            </a:r>
          </a:p>
          <a:p>
            <a:pPr lvl="1"/>
            <a:r>
              <a:rPr lang="en-US" dirty="0" smtClean="0"/>
              <a:t>Holly Yang</a:t>
            </a:r>
          </a:p>
          <a:p>
            <a:r>
              <a:rPr lang="en-US" dirty="0" err="1" smtClean="0"/>
              <a:t>Onel</a:t>
            </a:r>
            <a:r>
              <a:rPr lang="en-US" dirty="0" smtClean="0"/>
              <a:t> lab</a:t>
            </a:r>
          </a:p>
          <a:p>
            <a:pPr lvl="1"/>
            <a:r>
              <a:rPr lang="en-US" dirty="0" err="1" smtClean="0"/>
              <a:t>Sapana</a:t>
            </a:r>
            <a:r>
              <a:rPr lang="en-US" dirty="0" smtClean="0"/>
              <a:t> </a:t>
            </a:r>
            <a:r>
              <a:rPr lang="en-US" dirty="0" err="1" smtClean="0"/>
              <a:t>Vora</a:t>
            </a:r>
            <a:endParaRPr lang="en-US" dirty="0" smtClean="0"/>
          </a:p>
          <a:p>
            <a:pPr lvl="1"/>
            <a:r>
              <a:rPr lang="en-US" dirty="0" smtClean="0"/>
              <a:t>Kate </a:t>
            </a:r>
            <a:r>
              <a:rPr lang="en-US" dirty="0" err="1" smtClean="0"/>
              <a:t>Wolak</a:t>
            </a:r>
            <a:endParaRPr lang="en-US" dirty="0" smtClean="0"/>
          </a:p>
          <a:p>
            <a:pPr lvl="1"/>
            <a:r>
              <a:rPr lang="en-US" dirty="0" smtClean="0"/>
              <a:t>Mark Sasaki</a:t>
            </a:r>
          </a:p>
          <a:p>
            <a:pPr lvl="1"/>
            <a:r>
              <a:rPr lang="en-US" dirty="0" smtClean="0"/>
              <a:t>Eric </a:t>
            </a:r>
            <a:r>
              <a:rPr lang="en-US" dirty="0" err="1" smtClean="0"/>
              <a:t>Hungate</a:t>
            </a:r>
            <a:endParaRPr lang="en-US" dirty="0" smtClean="0"/>
          </a:p>
          <a:p>
            <a:pPr lvl="1"/>
            <a:r>
              <a:rPr lang="en-US" dirty="0" err="1" smtClean="0"/>
              <a:t>Imge</a:t>
            </a:r>
            <a:r>
              <a:rPr lang="en-US" dirty="0" smtClean="0"/>
              <a:t> </a:t>
            </a:r>
            <a:r>
              <a:rPr lang="en-US" dirty="0" err="1" smtClean="0"/>
              <a:t>Hulur</a:t>
            </a:r>
            <a:endParaRPr lang="en-US" dirty="0" smtClean="0"/>
          </a:p>
          <a:p>
            <a:r>
              <a:rPr lang="en-US" dirty="0" smtClean="0"/>
              <a:t>CCB students</a:t>
            </a:r>
          </a:p>
          <a:p>
            <a:pPr lvl="1"/>
            <a:r>
              <a:rPr lang="en-US" dirty="0" smtClean="0"/>
              <a:t>Alan Chang</a:t>
            </a:r>
          </a:p>
          <a:p>
            <a:pPr lvl="1"/>
            <a:r>
              <a:rPr lang="en-US" dirty="0" smtClean="0"/>
              <a:t>Robin Zhang</a:t>
            </a:r>
          </a:p>
          <a:p>
            <a:pPr lvl="1"/>
            <a:r>
              <a:rPr lang="en-US" dirty="0" err="1" smtClean="0"/>
              <a:t>Keston</a:t>
            </a:r>
            <a:r>
              <a:rPr lang="en-US" dirty="0" smtClean="0"/>
              <a:t> Aquino-Michaels</a:t>
            </a:r>
          </a:p>
          <a:p>
            <a:pPr lvl="1"/>
            <a:r>
              <a:rPr lang="en-US" dirty="0" err="1" smtClean="0"/>
              <a:t>Hari</a:t>
            </a:r>
            <a:r>
              <a:rPr lang="en-US" dirty="0" smtClean="0"/>
              <a:t> </a:t>
            </a:r>
            <a:r>
              <a:rPr lang="en-US" dirty="0" err="1" smtClean="0"/>
              <a:t>Singhal</a:t>
            </a:r>
            <a:endParaRPr lang="en-US" dirty="0" smtClean="0"/>
          </a:p>
          <a:p>
            <a:pPr lvl="1"/>
            <a:r>
              <a:rPr lang="en-US" dirty="0" err="1" smtClean="0"/>
              <a:t>Ayelet</a:t>
            </a:r>
            <a:r>
              <a:rPr lang="en-US" dirty="0" smtClean="0"/>
              <a:t> Sivan</a:t>
            </a:r>
          </a:p>
        </p:txBody>
      </p:sp>
    </p:spTree>
    <p:extLst>
      <p:ext uri="{BB962C8B-B14F-4D97-AF65-F5344CB8AC3E}">
        <p14:creationId xmlns:p14="http://schemas.microsoft.com/office/powerpoint/2010/main" val="8590285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t>Hypothesis</a:t>
            </a:r>
            <a:endParaRPr lang="en-US" sz="4800" b="1" dirty="0"/>
          </a:p>
        </p:txBody>
      </p:sp>
      <p:sp>
        <p:nvSpPr>
          <p:cNvPr id="3" name="Content Placeholder 2"/>
          <p:cNvSpPr>
            <a:spLocks noGrp="1"/>
          </p:cNvSpPr>
          <p:nvPr>
            <p:ph idx="1"/>
          </p:nvPr>
        </p:nvSpPr>
        <p:spPr>
          <a:xfrm>
            <a:off x="457200" y="2209800"/>
            <a:ext cx="8229600" cy="4525963"/>
          </a:xfrm>
        </p:spPr>
        <p:txBody>
          <a:bodyPr>
            <a:normAutofit/>
          </a:bodyPr>
          <a:lstStyle/>
          <a:p>
            <a:pPr marL="0" indent="0" algn="ctr">
              <a:buNone/>
            </a:pPr>
            <a:r>
              <a:rPr lang="en-US" sz="4000" dirty="0" smtClean="0"/>
              <a:t>IR-mediated </a:t>
            </a:r>
            <a:r>
              <a:rPr lang="en-US" sz="4000" dirty="0"/>
              <a:t>Blimp1 activation protects against breast tumorigenesis by modulating stress response pathways in breast cells and/or immune cells.</a:t>
            </a:r>
          </a:p>
        </p:txBody>
      </p:sp>
    </p:spTree>
    <p:extLst>
      <p:ext uri="{BB962C8B-B14F-4D97-AF65-F5344CB8AC3E}">
        <p14:creationId xmlns:p14="http://schemas.microsoft.com/office/powerpoint/2010/main" val="4966107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a:xfrm>
            <a:off x="3517177" y="1817645"/>
            <a:ext cx="1447800" cy="533400"/>
          </a:xfrm>
          <a:prstGeom prst="ellipse">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Blimp1</a:t>
            </a:r>
            <a:endParaRPr lang="en-US" sz="2000" b="1" dirty="0">
              <a:solidFill>
                <a:schemeClr val="tx1"/>
              </a:solidFill>
            </a:endParaRPr>
          </a:p>
        </p:txBody>
      </p:sp>
      <p:cxnSp>
        <p:nvCxnSpPr>
          <p:cNvPr id="7" name="Straight Connector 6"/>
          <p:cNvCxnSpPr/>
          <p:nvPr/>
        </p:nvCxnSpPr>
        <p:spPr>
          <a:xfrm flipH="1">
            <a:off x="3059977" y="2410969"/>
            <a:ext cx="609600" cy="8382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931388" y="3156693"/>
            <a:ext cx="257175" cy="18495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807028" y="2390625"/>
            <a:ext cx="691349" cy="8382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5384077" y="3140603"/>
            <a:ext cx="228600" cy="1764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2133600" y="3385294"/>
            <a:ext cx="1066800" cy="53340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c</a:t>
            </a:r>
            <a:r>
              <a:rPr lang="en-US" b="1" dirty="0" smtClean="0"/>
              <a:t>-</a:t>
            </a:r>
            <a:r>
              <a:rPr lang="en-US" b="1" dirty="0" err="1" smtClean="0"/>
              <a:t>Myc</a:t>
            </a:r>
            <a:endParaRPr lang="en-US" b="1" dirty="0"/>
          </a:p>
        </p:txBody>
      </p:sp>
      <p:sp>
        <p:nvSpPr>
          <p:cNvPr id="12" name="Oval 11"/>
          <p:cNvSpPr/>
          <p:nvPr/>
        </p:nvSpPr>
        <p:spPr>
          <a:xfrm>
            <a:off x="2280982" y="4014869"/>
            <a:ext cx="772035" cy="53340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t>Fos</a:t>
            </a:r>
            <a:endParaRPr lang="en-US" b="1" dirty="0"/>
          </a:p>
        </p:txBody>
      </p:sp>
      <p:sp>
        <p:nvSpPr>
          <p:cNvPr id="13" name="Oval 12"/>
          <p:cNvSpPr/>
          <p:nvPr/>
        </p:nvSpPr>
        <p:spPr>
          <a:xfrm>
            <a:off x="2215717" y="4637045"/>
            <a:ext cx="902563" cy="53340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PI3K</a:t>
            </a:r>
            <a:endParaRPr lang="en-US" b="1" dirty="0"/>
          </a:p>
        </p:txBody>
      </p:sp>
      <p:sp>
        <p:nvSpPr>
          <p:cNvPr id="14" name="Oval 13"/>
          <p:cNvSpPr/>
          <p:nvPr/>
        </p:nvSpPr>
        <p:spPr>
          <a:xfrm>
            <a:off x="5402572" y="3307615"/>
            <a:ext cx="800100" cy="533400"/>
          </a:xfrm>
          <a:prstGeom prst="ellipse">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IL-2</a:t>
            </a:r>
            <a:endParaRPr lang="en-US" b="1" dirty="0"/>
          </a:p>
        </p:txBody>
      </p:sp>
      <p:sp>
        <p:nvSpPr>
          <p:cNvPr id="15" name="Oval 14"/>
          <p:cNvSpPr/>
          <p:nvPr/>
        </p:nvSpPr>
        <p:spPr>
          <a:xfrm>
            <a:off x="4609870" y="3879155"/>
            <a:ext cx="800100" cy="533400"/>
          </a:xfrm>
          <a:prstGeom prst="ellipse">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IL-6</a:t>
            </a:r>
            <a:endParaRPr lang="en-US" b="1" dirty="0"/>
          </a:p>
        </p:txBody>
      </p:sp>
      <p:sp>
        <p:nvSpPr>
          <p:cNvPr id="16" name="Oval 15"/>
          <p:cNvSpPr/>
          <p:nvPr/>
        </p:nvSpPr>
        <p:spPr>
          <a:xfrm>
            <a:off x="5894990" y="3918694"/>
            <a:ext cx="1010206" cy="533400"/>
          </a:xfrm>
          <a:prstGeom prst="ellipse">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TNF</a:t>
            </a:r>
            <a:r>
              <a:rPr lang="el-GR" b="1" dirty="0" smtClean="0"/>
              <a:t>α</a:t>
            </a:r>
            <a:endParaRPr lang="en-US" b="1" dirty="0"/>
          </a:p>
        </p:txBody>
      </p:sp>
      <p:sp>
        <p:nvSpPr>
          <p:cNvPr id="17" name="Oval 16"/>
          <p:cNvSpPr/>
          <p:nvPr/>
        </p:nvSpPr>
        <p:spPr>
          <a:xfrm>
            <a:off x="4504817" y="4637045"/>
            <a:ext cx="1010206" cy="533400"/>
          </a:xfrm>
          <a:prstGeom prst="ellipse">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IFN-</a:t>
            </a:r>
            <a:r>
              <a:rPr lang="el-GR" b="1" dirty="0" smtClean="0"/>
              <a:t>β</a:t>
            </a:r>
            <a:endParaRPr lang="en-US" b="1" dirty="0"/>
          </a:p>
        </p:txBody>
      </p:sp>
      <p:sp>
        <p:nvSpPr>
          <p:cNvPr id="18" name="Oval 17"/>
          <p:cNvSpPr/>
          <p:nvPr/>
        </p:nvSpPr>
        <p:spPr>
          <a:xfrm>
            <a:off x="5924753" y="4637045"/>
            <a:ext cx="1010206" cy="533400"/>
          </a:xfrm>
          <a:prstGeom prst="ellipse">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IFN-</a:t>
            </a:r>
            <a:r>
              <a:rPr lang="el-GR" b="1" dirty="0"/>
              <a:t>γ</a:t>
            </a:r>
            <a:endParaRPr lang="en-US" b="1" dirty="0"/>
          </a:p>
        </p:txBody>
      </p:sp>
      <p:sp>
        <p:nvSpPr>
          <p:cNvPr id="19" name="TextBox 18"/>
          <p:cNvSpPr txBox="1"/>
          <p:nvPr/>
        </p:nvSpPr>
        <p:spPr>
          <a:xfrm>
            <a:off x="5124131" y="5314632"/>
            <a:ext cx="1194943" cy="400110"/>
          </a:xfrm>
          <a:prstGeom prst="rect">
            <a:avLst/>
          </a:prstGeom>
          <a:noFill/>
        </p:spPr>
        <p:txBody>
          <a:bodyPr wrap="none" rtlCol="0">
            <a:spAutoFit/>
          </a:bodyPr>
          <a:lstStyle/>
          <a:p>
            <a:r>
              <a:rPr lang="en-US" sz="2000" b="1" dirty="0" smtClean="0"/>
              <a:t>cytokines</a:t>
            </a:r>
            <a:endParaRPr lang="en-US" b="1" dirty="0"/>
          </a:p>
        </p:txBody>
      </p:sp>
      <p:sp>
        <p:nvSpPr>
          <p:cNvPr id="20" name="TextBox 19"/>
          <p:cNvSpPr txBox="1"/>
          <p:nvPr/>
        </p:nvSpPr>
        <p:spPr>
          <a:xfrm>
            <a:off x="2974512" y="5769114"/>
            <a:ext cx="1619682" cy="707886"/>
          </a:xfrm>
          <a:prstGeom prst="rect">
            <a:avLst/>
          </a:prstGeom>
          <a:noFill/>
        </p:spPr>
        <p:txBody>
          <a:bodyPr wrap="square" rtlCol="0">
            <a:spAutoFit/>
          </a:bodyPr>
          <a:lstStyle/>
          <a:p>
            <a:pPr algn="ctr"/>
            <a:r>
              <a:rPr lang="en-US" sz="2000" b="1" dirty="0" smtClean="0"/>
              <a:t>Proliferation and survival</a:t>
            </a:r>
            <a:endParaRPr lang="en-US" b="1" dirty="0"/>
          </a:p>
        </p:txBody>
      </p:sp>
      <p:cxnSp>
        <p:nvCxnSpPr>
          <p:cNvPr id="21" name="Straight Arrow Connector 20"/>
          <p:cNvCxnSpPr/>
          <p:nvPr/>
        </p:nvCxnSpPr>
        <p:spPr>
          <a:xfrm flipV="1">
            <a:off x="4572501" y="5714742"/>
            <a:ext cx="580201" cy="315307"/>
          </a:xfrm>
          <a:prstGeom prst="straightConnector1">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52" name="Title 51"/>
          <p:cNvSpPr>
            <a:spLocks noGrp="1"/>
          </p:cNvSpPr>
          <p:nvPr>
            <p:ph type="title"/>
          </p:nvPr>
        </p:nvSpPr>
        <p:spPr>
          <a:xfrm>
            <a:off x="0" y="0"/>
            <a:ext cx="9144000" cy="1143000"/>
          </a:xfrm>
        </p:spPr>
        <p:txBody>
          <a:bodyPr>
            <a:noAutofit/>
          </a:bodyPr>
          <a:lstStyle/>
          <a:p>
            <a:r>
              <a:rPr lang="en-US" sz="3600" dirty="0" smtClean="0"/>
              <a:t>Blimp1 is a transcriptional repressor with key roles in stress response processes</a:t>
            </a:r>
            <a:endParaRPr lang="en-US" sz="3600" dirty="0"/>
          </a:p>
        </p:txBody>
      </p:sp>
      <p:cxnSp>
        <p:nvCxnSpPr>
          <p:cNvPr id="61" name="Straight Arrow Connector 60"/>
          <p:cNvCxnSpPr/>
          <p:nvPr/>
        </p:nvCxnSpPr>
        <p:spPr>
          <a:xfrm flipH="1" flipV="1">
            <a:off x="2931388" y="5314633"/>
            <a:ext cx="269012" cy="454481"/>
          </a:xfrm>
          <a:prstGeom prst="straightConnector1">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H="1">
            <a:off x="5174395" y="2069780"/>
            <a:ext cx="720595" cy="1"/>
          </a:xfrm>
          <a:prstGeom prst="straightConnector1">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6020559" y="1817645"/>
            <a:ext cx="351378" cy="523220"/>
          </a:xfrm>
          <a:prstGeom prst="rect">
            <a:avLst/>
          </a:prstGeom>
          <a:noFill/>
        </p:spPr>
        <p:txBody>
          <a:bodyPr wrap="none" rtlCol="0">
            <a:spAutoFit/>
          </a:bodyPr>
          <a:lstStyle/>
          <a:p>
            <a:r>
              <a:rPr lang="en-US" sz="2800" b="1" dirty="0" smtClean="0"/>
              <a:t>?</a:t>
            </a:r>
            <a:endParaRPr lang="en-US" sz="2800" b="1" dirty="0"/>
          </a:p>
        </p:txBody>
      </p:sp>
    </p:spTree>
    <p:extLst>
      <p:ext uri="{BB962C8B-B14F-4D97-AF65-F5344CB8AC3E}">
        <p14:creationId xmlns:p14="http://schemas.microsoft.com/office/powerpoint/2010/main" val="36513622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itle 51"/>
          <p:cNvSpPr>
            <a:spLocks noGrp="1"/>
          </p:cNvSpPr>
          <p:nvPr>
            <p:ph type="title"/>
          </p:nvPr>
        </p:nvSpPr>
        <p:spPr>
          <a:xfrm>
            <a:off x="0" y="0"/>
            <a:ext cx="9144000" cy="1143000"/>
          </a:xfrm>
        </p:spPr>
        <p:txBody>
          <a:bodyPr>
            <a:noAutofit/>
          </a:bodyPr>
          <a:lstStyle/>
          <a:p>
            <a:r>
              <a:rPr lang="en-US" sz="4000" dirty="0" smtClean="0"/>
              <a:t>Several stresses induce Blimp1 expression by activating NF</a:t>
            </a:r>
            <a:r>
              <a:rPr lang="el-GR" sz="4000" dirty="0" smtClean="0"/>
              <a:t>κ</a:t>
            </a:r>
            <a:r>
              <a:rPr lang="en-US" sz="4000" dirty="0" smtClean="0"/>
              <a:t>B</a:t>
            </a:r>
            <a:endParaRPr lang="en-US" sz="4000" dirty="0"/>
          </a:p>
        </p:txBody>
      </p:sp>
      <p:grpSp>
        <p:nvGrpSpPr>
          <p:cNvPr id="37" name="Group 36"/>
          <p:cNvGrpSpPr/>
          <p:nvPr/>
        </p:nvGrpSpPr>
        <p:grpSpPr>
          <a:xfrm>
            <a:off x="1811103" y="3607132"/>
            <a:ext cx="1143369" cy="619958"/>
            <a:chOff x="4431233" y="4180697"/>
            <a:chExt cx="1143369" cy="619958"/>
          </a:xfrm>
        </p:grpSpPr>
        <p:sp>
          <p:nvSpPr>
            <p:cNvPr id="43" name="Oval 42"/>
            <p:cNvSpPr/>
            <p:nvPr/>
          </p:nvSpPr>
          <p:spPr>
            <a:xfrm>
              <a:off x="4431233" y="4191055"/>
              <a:ext cx="685800" cy="609600"/>
            </a:xfrm>
            <a:prstGeom prst="ellipse">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p:cNvSpPr/>
            <p:nvPr/>
          </p:nvSpPr>
          <p:spPr>
            <a:xfrm>
              <a:off x="4888802" y="4180697"/>
              <a:ext cx="685800" cy="619957"/>
            </a:xfrm>
            <a:prstGeom prst="ellipse">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4612116" y="4311189"/>
              <a:ext cx="737702" cy="400110"/>
            </a:xfrm>
            <a:prstGeom prst="rect">
              <a:avLst/>
            </a:prstGeom>
            <a:noFill/>
          </p:spPr>
          <p:txBody>
            <a:bodyPr wrap="none" rtlCol="0">
              <a:spAutoFit/>
            </a:bodyPr>
            <a:lstStyle/>
            <a:p>
              <a:r>
                <a:rPr lang="en-US" sz="2000" b="1" dirty="0" smtClean="0">
                  <a:solidFill>
                    <a:schemeClr val="bg1"/>
                  </a:solidFill>
                </a:rPr>
                <a:t>NF</a:t>
              </a:r>
              <a:r>
                <a:rPr lang="el-GR" sz="2000" b="1" dirty="0" smtClean="0">
                  <a:solidFill>
                    <a:schemeClr val="bg1"/>
                  </a:solidFill>
                </a:rPr>
                <a:t>κ</a:t>
              </a:r>
              <a:r>
                <a:rPr lang="en-US" sz="2000" b="1" dirty="0" smtClean="0">
                  <a:solidFill>
                    <a:schemeClr val="bg1"/>
                  </a:solidFill>
                </a:rPr>
                <a:t>B</a:t>
              </a:r>
              <a:endParaRPr lang="en-US" sz="2000" b="1" dirty="0">
                <a:solidFill>
                  <a:schemeClr val="bg1"/>
                </a:solidFill>
              </a:endParaRPr>
            </a:p>
          </p:txBody>
        </p:sp>
      </p:grpSp>
      <p:sp>
        <p:nvSpPr>
          <p:cNvPr id="48" name="Oval 47"/>
          <p:cNvSpPr/>
          <p:nvPr/>
        </p:nvSpPr>
        <p:spPr>
          <a:xfrm>
            <a:off x="1721985" y="5218331"/>
            <a:ext cx="1277703" cy="609600"/>
          </a:xfrm>
          <a:prstGeom prst="ellipse">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Blimp1</a:t>
            </a:r>
            <a:endParaRPr lang="en-US" b="1" dirty="0">
              <a:solidFill>
                <a:schemeClr val="tx1"/>
              </a:solidFill>
            </a:endParaRPr>
          </a:p>
        </p:txBody>
      </p:sp>
      <p:cxnSp>
        <p:nvCxnSpPr>
          <p:cNvPr id="49" name="Straight Arrow Connector 48"/>
          <p:cNvCxnSpPr/>
          <p:nvPr/>
        </p:nvCxnSpPr>
        <p:spPr>
          <a:xfrm>
            <a:off x="2360837" y="4303931"/>
            <a:ext cx="0" cy="8382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1143000" y="2967425"/>
            <a:ext cx="848986" cy="588793"/>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2057400" y="2551331"/>
            <a:ext cx="104857" cy="100488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228600" y="2321094"/>
            <a:ext cx="1066800" cy="646331"/>
          </a:xfrm>
          <a:prstGeom prst="rect">
            <a:avLst/>
          </a:prstGeom>
          <a:noFill/>
        </p:spPr>
        <p:txBody>
          <a:bodyPr wrap="square" rtlCol="0">
            <a:spAutoFit/>
          </a:bodyPr>
          <a:lstStyle/>
          <a:p>
            <a:pPr algn="ctr"/>
            <a:r>
              <a:rPr lang="en-US" dirty="0" smtClean="0"/>
              <a:t>Viral infection</a:t>
            </a:r>
            <a:endParaRPr lang="en-US" dirty="0"/>
          </a:p>
        </p:txBody>
      </p:sp>
      <p:sp>
        <p:nvSpPr>
          <p:cNvPr id="54" name="TextBox 53"/>
          <p:cNvSpPr txBox="1"/>
          <p:nvPr/>
        </p:nvSpPr>
        <p:spPr>
          <a:xfrm>
            <a:off x="1406974" y="1905000"/>
            <a:ext cx="1066800" cy="646331"/>
          </a:xfrm>
          <a:prstGeom prst="rect">
            <a:avLst/>
          </a:prstGeom>
          <a:noFill/>
        </p:spPr>
        <p:txBody>
          <a:bodyPr wrap="square" rtlCol="0">
            <a:spAutoFit/>
          </a:bodyPr>
          <a:lstStyle/>
          <a:p>
            <a:pPr algn="ctr"/>
            <a:r>
              <a:rPr lang="en-US" dirty="0" smtClean="0"/>
              <a:t>Bacterial antigens</a:t>
            </a:r>
            <a:endParaRPr lang="en-US" dirty="0"/>
          </a:p>
        </p:txBody>
      </p:sp>
      <p:sp>
        <p:nvSpPr>
          <p:cNvPr id="55" name="TextBox 54"/>
          <p:cNvSpPr txBox="1"/>
          <p:nvPr/>
        </p:nvSpPr>
        <p:spPr>
          <a:xfrm>
            <a:off x="3451934" y="2644260"/>
            <a:ext cx="1156512" cy="369332"/>
          </a:xfrm>
          <a:prstGeom prst="rect">
            <a:avLst/>
          </a:prstGeom>
          <a:noFill/>
        </p:spPr>
        <p:txBody>
          <a:bodyPr wrap="square" rtlCol="0">
            <a:spAutoFit/>
          </a:bodyPr>
          <a:lstStyle/>
          <a:p>
            <a:pPr algn="ctr"/>
            <a:r>
              <a:rPr lang="en-US" dirty="0"/>
              <a:t>C</a:t>
            </a:r>
            <a:r>
              <a:rPr lang="en-US" dirty="0" smtClean="0"/>
              <a:t>ytokines</a:t>
            </a:r>
            <a:endParaRPr lang="en-US" dirty="0"/>
          </a:p>
        </p:txBody>
      </p:sp>
      <p:sp>
        <p:nvSpPr>
          <p:cNvPr id="56" name="TextBox 55"/>
          <p:cNvSpPr txBox="1"/>
          <p:nvPr/>
        </p:nvSpPr>
        <p:spPr>
          <a:xfrm>
            <a:off x="2751901" y="2081268"/>
            <a:ext cx="1156512" cy="369332"/>
          </a:xfrm>
          <a:prstGeom prst="rect">
            <a:avLst/>
          </a:prstGeom>
          <a:noFill/>
        </p:spPr>
        <p:txBody>
          <a:bodyPr wrap="square" rtlCol="0">
            <a:spAutoFit/>
          </a:bodyPr>
          <a:lstStyle/>
          <a:p>
            <a:pPr algn="ctr"/>
            <a:r>
              <a:rPr lang="en-US" dirty="0" smtClean="0"/>
              <a:t>ER stress</a:t>
            </a:r>
            <a:endParaRPr lang="en-US" dirty="0"/>
          </a:p>
        </p:txBody>
      </p:sp>
      <p:cxnSp>
        <p:nvCxnSpPr>
          <p:cNvPr id="57" name="Straight Arrow Connector 56"/>
          <p:cNvCxnSpPr/>
          <p:nvPr/>
        </p:nvCxnSpPr>
        <p:spPr>
          <a:xfrm flipH="1">
            <a:off x="2549331" y="2551331"/>
            <a:ext cx="405141" cy="97262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H="1">
            <a:off x="2954472" y="3037641"/>
            <a:ext cx="703128" cy="579849"/>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870907" y="3922290"/>
            <a:ext cx="848986"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258192" y="3722235"/>
            <a:ext cx="516488" cy="400110"/>
          </a:xfrm>
          <a:prstGeom prst="rect">
            <a:avLst/>
          </a:prstGeom>
          <a:noFill/>
        </p:spPr>
        <p:txBody>
          <a:bodyPr wrap="none" rtlCol="0">
            <a:spAutoFit/>
          </a:bodyPr>
          <a:lstStyle/>
          <a:p>
            <a:r>
              <a:rPr lang="en-US" sz="2000" b="1" dirty="0" smtClean="0"/>
              <a:t>IR?</a:t>
            </a:r>
            <a:endParaRPr lang="en-US" sz="2000" b="1" dirty="0"/>
          </a:p>
        </p:txBody>
      </p:sp>
      <p:pic>
        <p:nvPicPr>
          <p:cNvPr id="64" name="Picture 63"/>
          <p:cNvPicPr/>
          <p:nvPr/>
        </p:nvPicPr>
        <p:blipFill rotWithShape="1">
          <a:blip r:embed="rId3" cstate="print">
            <a:extLst>
              <a:ext uri="{28A0092B-C50C-407E-A947-70E740481C1C}">
                <a14:useLocalDpi xmlns:a14="http://schemas.microsoft.com/office/drawing/2010/main" val="0"/>
              </a:ext>
            </a:extLst>
          </a:blip>
          <a:srcRect l="20305" t="1484" r="-1839" b="-1484"/>
          <a:stretch/>
        </p:blipFill>
        <p:spPr bwMode="auto">
          <a:xfrm>
            <a:off x="4887686" y="1905000"/>
            <a:ext cx="3562350" cy="2924175"/>
          </a:xfrm>
          <a:prstGeom prst="rect">
            <a:avLst/>
          </a:prstGeom>
          <a:ln>
            <a:noFill/>
          </a:ln>
          <a:extLst>
            <a:ext uri="{53640926-AAD7-44D8-BBD7-CCE9431645EC}">
              <a14:shadowObscured xmlns:a14="http://schemas.microsoft.com/office/drawing/2010/main"/>
            </a:ext>
          </a:extLst>
        </p:spPr>
      </p:pic>
      <p:sp>
        <p:nvSpPr>
          <p:cNvPr id="65" name="Content Placeholder 2"/>
          <p:cNvSpPr txBox="1">
            <a:spLocks/>
          </p:cNvSpPr>
          <p:nvPr/>
        </p:nvSpPr>
        <p:spPr>
          <a:xfrm>
            <a:off x="4344761" y="4974649"/>
            <a:ext cx="4648200" cy="1096963"/>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US" dirty="0" smtClean="0"/>
              <a:t>NF</a:t>
            </a:r>
            <a:r>
              <a:rPr lang="el-GR" dirty="0" smtClean="0"/>
              <a:t>κ</a:t>
            </a:r>
            <a:r>
              <a:rPr lang="en-US" dirty="0" smtClean="0"/>
              <a:t>B inhibition blocks IR-mediated activation of Blimp1 in LCLs</a:t>
            </a:r>
            <a:endParaRPr lang="en-US" dirty="0"/>
          </a:p>
        </p:txBody>
      </p:sp>
      <p:sp>
        <p:nvSpPr>
          <p:cNvPr id="66" name="TextBox 65"/>
          <p:cNvSpPr txBox="1"/>
          <p:nvPr/>
        </p:nvSpPr>
        <p:spPr>
          <a:xfrm>
            <a:off x="6858000" y="6563670"/>
            <a:ext cx="2319353" cy="307777"/>
          </a:xfrm>
          <a:prstGeom prst="rect">
            <a:avLst/>
          </a:prstGeom>
          <a:noFill/>
        </p:spPr>
        <p:txBody>
          <a:bodyPr wrap="none" rtlCol="0">
            <a:spAutoFit/>
          </a:bodyPr>
          <a:lstStyle/>
          <a:p>
            <a:r>
              <a:rPr lang="en-US" sz="1400" dirty="0" smtClean="0"/>
              <a:t>Adapted from Best </a:t>
            </a:r>
            <a:r>
              <a:rPr lang="en-US" sz="1400" dirty="0" smtClean="0"/>
              <a:t>et al 2011</a:t>
            </a:r>
            <a:endParaRPr lang="en-US" sz="1400" dirty="0"/>
          </a:p>
        </p:txBody>
      </p:sp>
    </p:spTree>
    <p:extLst>
      <p:ext uri="{BB962C8B-B14F-4D97-AF65-F5344CB8AC3E}">
        <p14:creationId xmlns:p14="http://schemas.microsoft.com/office/powerpoint/2010/main" val="17048763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763000" cy="1143000"/>
          </a:xfrm>
        </p:spPr>
        <p:txBody>
          <a:bodyPr>
            <a:noAutofit/>
          </a:bodyPr>
          <a:lstStyle/>
          <a:p>
            <a:r>
              <a:rPr lang="en-US" sz="3600" dirty="0" smtClean="0"/>
              <a:t>Blimp1 could protect against IR-induced epithelial cell transformation</a:t>
            </a:r>
            <a:endParaRPr lang="en-US" sz="3600" dirty="0"/>
          </a:p>
        </p:txBody>
      </p:sp>
      <p:sp>
        <p:nvSpPr>
          <p:cNvPr id="3" name="Content Placeholder 2"/>
          <p:cNvSpPr>
            <a:spLocks noGrp="1"/>
          </p:cNvSpPr>
          <p:nvPr>
            <p:ph idx="1"/>
          </p:nvPr>
        </p:nvSpPr>
        <p:spPr>
          <a:xfrm>
            <a:off x="457200" y="4191000"/>
            <a:ext cx="8229600" cy="2057400"/>
          </a:xfrm>
        </p:spPr>
        <p:txBody>
          <a:bodyPr>
            <a:normAutofit fontScale="85000" lnSpcReduction="10000"/>
          </a:bodyPr>
          <a:lstStyle/>
          <a:p>
            <a:r>
              <a:rPr lang="en-US" dirty="0" smtClean="0"/>
              <a:t>Stressors induce Blimp1 expression in epithelial cells</a:t>
            </a:r>
          </a:p>
          <a:p>
            <a:pPr lvl="1"/>
            <a:r>
              <a:rPr lang="en-US" dirty="0" smtClean="0"/>
              <a:t>ER stress activates Blimp1 in </a:t>
            </a:r>
            <a:r>
              <a:rPr lang="en-US" dirty="0" err="1" smtClean="0"/>
              <a:t>HeLa</a:t>
            </a:r>
            <a:r>
              <a:rPr lang="en-US" dirty="0" smtClean="0"/>
              <a:t> cells</a:t>
            </a:r>
            <a:r>
              <a:rPr lang="en-US" baseline="30000" dirty="0" smtClean="0"/>
              <a:t>1</a:t>
            </a:r>
            <a:endParaRPr lang="en-US" dirty="0" smtClean="0"/>
          </a:p>
          <a:p>
            <a:pPr lvl="1"/>
            <a:r>
              <a:rPr lang="en-US" dirty="0" smtClean="0"/>
              <a:t>5-FU activates Blimp1 in colon cancer cells, leading to cell cycle arrest</a:t>
            </a:r>
            <a:r>
              <a:rPr lang="en-US" baseline="30000" dirty="0" smtClean="0"/>
              <a:t>2</a:t>
            </a:r>
            <a:endParaRPr lang="en-US" dirty="0" smtClean="0"/>
          </a:p>
          <a:p>
            <a:pPr lvl="1"/>
            <a:r>
              <a:rPr lang="en-US" dirty="0" err="1" smtClean="0"/>
              <a:t>RelB</a:t>
            </a:r>
            <a:r>
              <a:rPr lang="en-US" dirty="0" smtClean="0"/>
              <a:t> NF</a:t>
            </a:r>
            <a:r>
              <a:rPr lang="el-GR" dirty="0" smtClean="0"/>
              <a:t>κ</a:t>
            </a:r>
            <a:r>
              <a:rPr lang="en-US" dirty="0" smtClean="0"/>
              <a:t>B activates Blimp1 in breast cancer cells</a:t>
            </a:r>
            <a:r>
              <a:rPr lang="en-US" baseline="30000" dirty="0" smtClean="0"/>
              <a:t>3</a:t>
            </a:r>
            <a:endParaRPr lang="en-US" dirty="0" smtClean="0"/>
          </a:p>
        </p:txBody>
      </p:sp>
      <p:sp>
        <p:nvSpPr>
          <p:cNvPr id="4" name="TextBox 3"/>
          <p:cNvSpPr txBox="1"/>
          <p:nvPr/>
        </p:nvSpPr>
        <p:spPr>
          <a:xfrm>
            <a:off x="152400" y="1447800"/>
            <a:ext cx="813874" cy="523220"/>
          </a:xfrm>
          <a:prstGeom prst="rect">
            <a:avLst/>
          </a:prstGeom>
          <a:noFill/>
        </p:spPr>
        <p:txBody>
          <a:bodyPr wrap="square" rtlCol="0">
            <a:spAutoFit/>
          </a:bodyPr>
          <a:lstStyle/>
          <a:p>
            <a:pPr algn="ctr"/>
            <a:r>
              <a:rPr lang="en-US" sz="2800" dirty="0" smtClean="0"/>
              <a:t>IR</a:t>
            </a:r>
            <a:endParaRPr lang="en-US" sz="2800" dirty="0"/>
          </a:p>
        </p:txBody>
      </p:sp>
      <p:cxnSp>
        <p:nvCxnSpPr>
          <p:cNvPr id="5" name="Straight Arrow Connector 4"/>
          <p:cNvCxnSpPr/>
          <p:nvPr/>
        </p:nvCxnSpPr>
        <p:spPr>
          <a:xfrm>
            <a:off x="792773" y="1733007"/>
            <a:ext cx="762586"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555359" y="1447800"/>
            <a:ext cx="2158299" cy="523220"/>
          </a:xfrm>
          <a:prstGeom prst="rect">
            <a:avLst/>
          </a:prstGeom>
          <a:noFill/>
        </p:spPr>
        <p:txBody>
          <a:bodyPr wrap="square" rtlCol="0">
            <a:spAutoFit/>
          </a:bodyPr>
          <a:lstStyle/>
          <a:p>
            <a:pPr algn="ctr"/>
            <a:r>
              <a:rPr lang="en-US" sz="2800" dirty="0" smtClean="0"/>
              <a:t>DNA damage</a:t>
            </a:r>
            <a:endParaRPr lang="en-US" sz="2800" dirty="0"/>
          </a:p>
        </p:txBody>
      </p:sp>
      <p:sp>
        <p:nvSpPr>
          <p:cNvPr id="9" name="TextBox 8"/>
          <p:cNvSpPr txBox="1"/>
          <p:nvPr/>
        </p:nvSpPr>
        <p:spPr>
          <a:xfrm>
            <a:off x="4173458" y="1494322"/>
            <a:ext cx="2158299" cy="523220"/>
          </a:xfrm>
          <a:prstGeom prst="rect">
            <a:avLst/>
          </a:prstGeom>
          <a:noFill/>
        </p:spPr>
        <p:txBody>
          <a:bodyPr wrap="square" rtlCol="0">
            <a:spAutoFit/>
          </a:bodyPr>
          <a:lstStyle/>
          <a:p>
            <a:pPr algn="ctr"/>
            <a:r>
              <a:rPr lang="en-US" sz="2800" dirty="0" smtClean="0"/>
              <a:t>mutation</a:t>
            </a:r>
            <a:endParaRPr lang="en-US" sz="2800" dirty="0"/>
          </a:p>
        </p:txBody>
      </p:sp>
      <p:cxnSp>
        <p:nvCxnSpPr>
          <p:cNvPr id="10" name="Straight Arrow Connector 9"/>
          <p:cNvCxnSpPr/>
          <p:nvPr/>
        </p:nvCxnSpPr>
        <p:spPr>
          <a:xfrm>
            <a:off x="3727726" y="1755932"/>
            <a:ext cx="762586"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641124" y="1498175"/>
            <a:ext cx="2407334" cy="523220"/>
          </a:xfrm>
          <a:prstGeom prst="rect">
            <a:avLst/>
          </a:prstGeom>
          <a:noFill/>
        </p:spPr>
        <p:txBody>
          <a:bodyPr wrap="square" rtlCol="0">
            <a:spAutoFit/>
          </a:bodyPr>
          <a:lstStyle/>
          <a:p>
            <a:pPr algn="ctr"/>
            <a:r>
              <a:rPr lang="en-US" sz="2800" dirty="0" smtClean="0"/>
              <a:t>transformation</a:t>
            </a:r>
            <a:endParaRPr lang="en-US" sz="2800" dirty="0"/>
          </a:p>
        </p:txBody>
      </p:sp>
      <p:cxnSp>
        <p:nvCxnSpPr>
          <p:cNvPr id="13" name="Straight Connector 12"/>
          <p:cNvCxnSpPr/>
          <p:nvPr/>
        </p:nvCxnSpPr>
        <p:spPr>
          <a:xfrm>
            <a:off x="3855939" y="2026734"/>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4076332" y="2026735"/>
            <a:ext cx="1" cy="49505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010272" y="2553084"/>
            <a:ext cx="2132122" cy="461665"/>
          </a:xfrm>
          <a:prstGeom prst="rect">
            <a:avLst/>
          </a:prstGeom>
          <a:noFill/>
        </p:spPr>
        <p:txBody>
          <a:bodyPr wrap="none" rtlCol="0">
            <a:spAutoFit/>
          </a:bodyPr>
          <a:lstStyle/>
          <a:p>
            <a:pPr algn="ctr"/>
            <a:r>
              <a:rPr lang="en-US" sz="2400" dirty="0" smtClean="0"/>
              <a:t>Cell cycle arrest</a:t>
            </a:r>
            <a:endParaRPr lang="en-US" sz="2400" dirty="0"/>
          </a:p>
        </p:txBody>
      </p:sp>
      <p:cxnSp>
        <p:nvCxnSpPr>
          <p:cNvPr id="18" name="Straight Connector 17"/>
          <p:cNvCxnSpPr/>
          <p:nvPr/>
        </p:nvCxnSpPr>
        <p:spPr>
          <a:xfrm>
            <a:off x="6058779" y="2026734"/>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6279172" y="2026735"/>
            <a:ext cx="1" cy="49505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569458" y="2521785"/>
            <a:ext cx="1419428" cy="461665"/>
          </a:xfrm>
          <a:prstGeom prst="rect">
            <a:avLst/>
          </a:prstGeom>
          <a:noFill/>
        </p:spPr>
        <p:txBody>
          <a:bodyPr wrap="none" rtlCol="0">
            <a:spAutoFit/>
          </a:bodyPr>
          <a:lstStyle/>
          <a:p>
            <a:pPr algn="ctr"/>
            <a:r>
              <a:rPr lang="en-US" sz="2400" dirty="0" smtClean="0"/>
              <a:t>Apoptosis</a:t>
            </a:r>
            <a:endParaRPr lang="en-US" sz="2400" dirty="0"/>
          </a:p>
        </p:txBody>
      </p:sp>
      <p:cxnSp>
        <p:nvCxnSpPr>
          <p:cNvPr id="31" name="Straight Arrow Connector 30"/>
          <p:cNvCxnSpPr/>
          <p:nvPr/>
        </p:nvCxnSpPr>
        <p:spPr>
          <a:xfrm>
            <a:off x="5897879" y="1759785"/>
            <a:ext cx="762586"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4343400" y="3384081"/>
            <a:ext cx="1447800" cy="533400"/>
          </a:xfrm>
          <a:prstGeom prst="ellipse">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Blimp1</a:t>
            </a:r>
            <a:endParaRPr lang="en-US" sz="2000" b="1" dirty="0">
              <a:solidFill>
                <a:schemeClr val="tx1"/>
              </a:solidFill>
            </a:endParaRPr>
          </a:p>
        </p:txBody>
      </p:sp>
      <p:cxnSp>
        <p:nvCxnSpPr>
          <p:cNvPr id="21" name="Straight Arrow Connector 20"/>
          <p:cNvCxnSpPr/>
          <p:nvPr/>
        </p:nvCxnSpPr>
        <p:spPr>
          <a:xfrm flipV="1">
            <a:off x="5518019" y="2945283"/>
            <a:ext cx="403272" cy="40063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flipV="1">
            <a:off x="4211585" y="2984775"/>
            <a:ext cx="360415" cy="36114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1072" y="6533681"/>
            <a:ext cx="3972562" cy="307777"/>
          </a:xfrm>
          <a:prstGeom prst="rect">
            <a:avLst/>
          </a:prstGeom>
          <a:noFill/>
        </p:spPr>
        <p:txBody>
          <a:bodyPr wrap="none" rtlCol="0">
            <a:spAutoFit/>
          </a:bodyPr>
          <a:lstStyle/>
          <a:p>
            <a:r>
              <a:rPr lang="en-US" sz="1400" baseline="30000" dirty="0" smtClean="0"/>
              <a:t>1</a:t>
            </a:r>
            <a:r>
              <a:rPr lang="en-US" sz="1400" dirty="0" smtClean="0"/>
              <a:t>Doody et al 2006  </a:t>
            </a:r>
            <a:r>
              <a:rPr lang="en-US" sz="1400" baseline="30000" dirty="0" smtClean="0"/>
              <a:t>2</a:t>
            </a:r>
            <a:r>
              <a:rPr lang="en-US" sz="1400" dirty="0" smtClean="0"/>
              <a:t>Yan et al 2007  </a:t>
            </a:r>
            <a:r>
              <a:rPr lang="en-US" sz="1400" baseline="30000" dirty="0" smtClean="0"/>
              <a:t>3</a:t>
            </a:r>
            <a:r>
              <a:rPr lang="en-US" sz="1400" dirty="0" smtClean="0"/>
              <a:t>Wang et al 2009</a:t>
            </a:r>
            <a:endParaRPr lang="en-US" sz="1400" baseline="30000" dirty="0"/>
          </a:p>
        </p:txBody>
      </p:sp>
    </p:spTree>
    <p:extLst>
      <p:ext uri="{BB962C8B-B14F-4D97-AF65-F5344CB8AC3E}">
        <p14:creationId xmlns:p14="http://schemas.microsoft.com/office/powerpoint/2010/main" val="23320129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2105</TotalTime>
  <Words>3007</Words>
  <Application>Microsoft Office PowerPoint</Application>
  <PresentationFormat>On-screen Show (4:3)</PresentationFormat>
  <Paragraphs>502</Paragraphs>
  <Slides>52</Slides>
  <Notes>10</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Office Theme</vt:lpstr>
      <vt:lpstr>The role of Blimp1 in radiogenic breast cancer</vt:lpstr>
      <vt:lpstr>Radiogenic cancer is a complication of radiation therapy (RT)</vt:lpstr>
      <vt:lpstr>Genetic variants in the PRDM1 locus are associated with radiogenic cancer risk</vt:lpstr>
      <vt:lpstr>Risk haplotype is associated impaired induction of Blimp1 by IR in LCLs</vt:lpstr>
      <vt:lpstr>IR affects breast epithelial cells and their microenvironment</vt:lpstr>
      <vt:lpstr>Hypothesis</vt:lpstr>
      <vt:lpstr>Blimp1 is a transcriptional repressor with key roles in stress response processes</vt:lpstr>
      <vt:lpstr>Several stresses induce Blimp1 expression by activating NFκB</vt:lpstr>
      <vt:lpstr>Blimp1 could protect against IR-induced epithelial cell transformation</vt:lpstr>
      <vt:lpstr>IR can promote transformation by causing acute and chronic inflammation</vt:lpstr>
      <vt:lpstr>Blimp1 is a negative feedback regulator that terminates inflammation</vt:lpstr>
      <vt:lpstr>Working hypothesis</vt:lpstr>
      <vt:lpstr>Specific aims</vt:lpstr>
      <vt:lpstr>Aim 1: To determine whether IR activates Blimp1 in breast and/or immune cells in an NFκB-dependent manner</vt:lpstr>
      <vt:lpstr>Aim 1 rationale</vt:lpstr>
      <vt:lpstr>Aim 1a: Does IR activate Blimp1 in breast epithelial cells, T cells, and/or monocytes?</vt:lpstr>
      <vt:lpstr>Aim 1a: Does IR activate Blimp1 in breast epithelial cells, T cells, and/or monocytes?</vt:lpstr>
      <vt:lpstr>Aim 1a: Expected results</vt:lpstr>
      <vt:lpstr>Aim 1a: Pitfalls and alternatives</vt:lpstr>
      <vt:lpstr>Aim 1b(i): Does NFκB inhibition block IR-induced Blimp1 activation?</vt:lpstr>
      <vt:lpstr>Aim 1b(ii): Does NFκB bind the PRDM1 locus in response to IR?</vt:lpstr>
      <vt:lpstr>Aim 1b(ii): Future directions</vt:lpstr>
      <vt:lpstr>Aim 1b: Pitfalls and alternatives</vt:lpstr>
      <vt:lpstr>Aim 1 summary</vt:lpstr>
      <vt:lpstr>Aim 2: Determine the cellular and molecular consequences of IR-mediated Blimp1 activation</vt:lpstr>
      <vt:lpstr>PowerPoint Presentation</vt:lpstr>
      <vt:lpstr>Aim 2a: Establish Blimp1 knockdown and overexpression systems</vt:lpstr>
      <vt:lpstr>Aim 2a: Establish Blimp1 knockdown and overexpression systems</vt:lpstr>
      <vt:lpstr>Aim 2b: Does IR-mediated Blimp1 induction reduce proliferation and promote apoptosis?</vt:lpstr>
      <vt:lpstr>Aim 2b: Expected results</vt:lpstr>
      <vt:lpstr>Aim 2b: Pitfalls and alternatives</vt:lpstr>
      <vt:lpstr>Aim 2c: Does IR-activated Blimp1 repress candidate target genes?</vt:lpstr>
      <vt:lpstr>Aim 2c: Expected results</vt:lpstr>
      <vt:lpstr>Aim 2c: Pitfalls and alternatives</vt:lpstr>
      <vt:lpstr>Aim 2 summary</vt:lpstr>
      <vt:lpstr>Aim 3: Determine whether Blimp1 protects against radiogenic cancers in vivo in mice</vt:lpstr>
      <vt:lpstr>Aim 3 rationale</vt:lpstr>
      <vt:lpstr>Why BALB/c?</vt:lpstr>
      <vt:lpstr>PowerPoint Presentation</vt:lpstr>
      <vt:lpstr>Aim 3a: Pitfalls and alternatives</vt:lpstr>
      <vt:lpstr>PowerPoint Presentation</vt:lpstr>
      <vt:lpstr>Should we prioritize the epithelium or microenvironment?</vt:lpstr>
      <vt:lpstr>Aim 3b: Does Blimp1 deficiency increase radiogenic cancer risk?</vt:lpstr>
      <vt:lpstr>Aim 3b: Does Blimp1 deficiency increase radiogenic cancer risk?</vt:lpstr>
      <vt:lpstr>Aim 3b: Pitfalls and alternatives</vt:lpstr>
      <vt:lpstr>Alternative experiment: Does Blimp1 deficiency accelerate development of inflammation-driven skin cancers?</vt:lpstr>
      <vt:lpstr>Aim 3 summary</vt:lpstr>
      <vt:lpstr>Summary</vt:lpstr>
      <vt:lpstr>Summary – Aim 1</vt:lpstr>
      <vt:lpstr>Summary – Aim 2</vt:lpstr>
      <vt:lpstr>Summary – Aim 3</vt:lpstr>
      <vt:lpstr>Acknowledgments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Amy</dc:creator>
  <cp:lastModifiedBy>Amy</cp:lastModifiedBy>
  <cp:revision>29</cp:revision>
  <dcterms:created xsi:type="dcterms:W3CDTF">2013-11-06T04:50:52Z</dcterms:created>
  <dcterms:modified xsi:type="dcterms:W3CDTF">2013-11-07T15:55:56Z</dcterms:modified>
</cp:coreProperties>
</file>