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83" r:id="rId9"/>
    <p:sldId id="284" r:id="rId10"/>
    <p:sldId id="263" r:id="rId11"/>
    <p:sldId id="286" r:id="rId12"/>
    <p:sldId id="265" r:id="rId13"/>
    <p:sldId id="269" r:id="rId14"/>
    <p:sldId id="270" r:id="rId15"/>
    <p:sldId id="289" r:id="rId16"/>
    <p:sldId id="273" r:id="rId17"/>
    <p:sldId id="285" r:id="rId18"/>
    <p:sldId id="275" r:id="rId19"/>
    <p:sldId id="276" r:id="rId20"/>
    <p:sldId id="287" r:id="rId21"/>
    <p:sldId id="277" r:id="rId22"/>
    <p:sldId id="288" r:id="rId23"/>
    <p:sldId id="279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52FE-2069-4BA9-931A-CBD2AD0C97B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057BB-B31B-4C6D-B3E8-F063F27B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Cancer is a product of genes and environmental</a:t>
            </a:r>
            <a:r>
              <a:rPr lang="en-US" baseline="0" dirty="0" smtClean="0"/>
              <a:t> exposures. Usual limitation of GWAS – can’t control for past exposures that confound the study and obscure genetic effects.</a:t>
            </a:r>
          </a:p>
          <a:p>
            <a:r>
              <a:rPr lang="en-US" baseline="0" dirty="0" smtClean="0"/>
              <a:t>Idea – by limiting study to cases/controls with common exposure, could increase power to detect genetic variants important in the context of that 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57BB-B31B-4C6D-B3E8-F063F27B08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PRDM1 expression</a:t>
            </a:r>
            <a:r>
              <a:rPr lang="en-US" baseline="0" dirty="0" smtClean="0"/>
              <a:t> is higher in LCLs of the protective haplotype than the risk haplotype</a:t>
            </a:r>
          </a:p>
          <a:p>
            <a:r>
              <a:rPr lang="en-US" baseline="0" dirty="0" smtClean="0"/>
              <a:t>Suggests PRDM1 confers protection against radiogenic cancers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57BB-B31B-4C6D-B3E8-F063F27B08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Suggests protective</a:t>
            </a:r>
            <a:r>
              <a:rPr lang="en-US" baseline="0" dirty="0" smtClean="0"/>
              <a:t> effect of </a:t>
            </a:r>
            <a:r>
              <a:rPr lang="en-US" i="1" baseline="0" dirty="0" smtClean="0"/>
              <a:t>PRDM1</a:t>
            </a:r>
            <a:r>
              <a:rPr lang="en-US" i="0" baseline="0" dirty="0" smtClean="0"/>
              <a:t> haplotype could be mediated through Blimp1 induction after IR exposure</a:t>
            </a:r>
          </a:p>
          <a:p>
            <a:r>
              <a:rPr lang="en-US" i="0" baseline="0" dirty="0" smtClean="0"/>
              <a:t>Effect of Blimp1 in the context of IR exposure may be what’s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57BB-B31B-4C6D-B3E8-F063F27B08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this is great news – IR</a:t>
            </a:r>
            <a:r>
              <a:rPr lang="en-US" baseline="0" dirty="0" smtClean="0"/>
              <a:t> induces Blimp1 in breast cells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57BB-B31B-4C6D-B3E8-F063F27B08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Consistent with the hypothesis of a transcriptional mechanism of induction</a:t>
            </a:r>
          </a:p>
          <a:p>
            <a:r>
              <a:rPr lang="en-US" dirty="0" smtClean="0"/>
              <a:t>This isoform</a:t>
            </a:r>
            <a:r>
              <a:rPr lang="en-US" baseline="0" dirty="0" smtClean="0"/>
              <a:t> is the one known to be associated with stress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57BB-B31B-4C6D-B3E8-F063F27B08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</a:t>
            </a:r>
            <a:r>
              <a:rPr lang="en-US" baseline="0" dirty="0" smtClean="0"/>
              <a:t> because 10cGy is the lowest dose at which mice have been shown to develop radiogenic breast cancer. So Blimp1 could be playing a role in regulating transformation for both low-dose and high-dose IR exposures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057BB-B31B-4C6D-B3E8-F063F27B08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5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8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1CEA-7AA3-4DE9-8C79-704C529039BB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7DB5-8963-4B91-8807-CFC076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role of PRDM1 in protection against radiogenic breast cancer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33800"/>
            <a:ext cx="91440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Amy Gill</a:t>
            </a:r>
          </a:p>
          <a:p>
            <a:r>
              <a:rPr lang="en-US" dirty="0" err="1" smtClean="0"/>
              <a:t>Onel</a:t>
            </a:r>
            <a:r>
              <a:rPr lang="en-US" dirty="0" smtClean="0"/>
              <a:t>/Cunningham Lab</a:t>
            </a:r>
          </a:p>
          <a:p>
            <a:r>
              <a:rPr lang="en-US" dirty="0" smtClean="0"/>
              <a:t>Committee on Cancer Biology</a:t>
            </a:r>
          </a:p>
          <a:p>
            <a:r>
              <a:rPr lang="en-US" dirty="0" smtClean="0"/>
              <a:t>Cancer and Developmental Biology seminar</a:t>
            </a:r>
          </a:p>
          <a:p>
            <a:r>
              <a:rPr lang="en-US" dirty="0" smtClean="0"/>
              <a:t>3/5/14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How does PRDM1 induction by IR protect against radiogenic breast cancer?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 which breast-relevant cell types is PRDM1 induced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What mediates PRDM1 induction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What are the cellular consequences of PRDM1 induction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Does PRDM1 protect against radiogenic breast cancer </a:t>
            </a:r>
            <a:r>
              <a:rPr lang="en-US" i="1" dirty="0" smtClean="0"/>
              <a:t>in vivo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1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How does PRDM1 induction by IR protect against radiogenic breast cancer?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In which breast-relevant cell types is PRDM1 induced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mediates PRDM1 induction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 cellular consequences of PRDM1 induction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PRDM1 protect against radiogenic breast cancer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vivo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96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Current hypothesis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55837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PRDM1 expression is induced by IR in breast epithelial cells in a</a:t>
            </a:r>
            <a:br>
              <a:rPr lang="en-US" sz="4000" dirty="0" smtClean="0"/>
            </a:br>
            <a:r>
              <a:rPr lang="en-US" sz="4000" dirty="0" smtClean="0"/>
              <a:t>haplotype-specific manner</a:t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7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IR induces PRDM1 expression in breast epithelial cells with the protective haplotype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8" r="21192" b="9770"/>
          <a:stretch/>
        </p:blipFill>
        <p:spPr>
          <a:xfrm>
            <a:off x="1537176" y="2674401"/>
            <a:ext cx="7454424" cy="775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771" y="2769917"/>
            <a:ext cx="130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</a:t>
            </a:r>
            <a:r>
              <a:rPr lang="en-US" sz="3200" b="1" dirty="0" smtClean="0"/>
              <a:t>-ATM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3932" y="205739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-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63509" y="20487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0807" y="2057403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0.5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58656" y="20574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30686" y="20574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19870" y="205740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94706" y="20579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53400" y="205740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24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1457980"/>
            <a:ext cx="2983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Hours after 5 Gy IR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6" r="21094"/>
          <a:stretch/>
        </p:blipFill>
        <p:spPr>
          <a:xfrm>
            <a:off x="1536342" y="3736108"/>
            <a:ext cx="7483175" cy="5443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9521" y="3715919"/>
            <a:ext cx="145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PRDM1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89"/>
          <a:stretch/>
        </p:blipFill>
        <p:spPr>
          <a:xfrm>
            <a:off x="1536342" y="4493945"/>
            <a:ext cx="7455258" cy="6114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9239" y="4576841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actin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77068" y="6334780"/>
            <a:ext cx="779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Also replicated in HCC1599 breast cancer cells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5791200"/>
            <a:ext cx="779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HCC1806 breast cancer cells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86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8"/>
          <a:stretch/>
        </p:blipFill>
        <p:spPr>
          <a:xfrm>
            <a:off x="457200" y="1281300"/>
            <a:ext cx="8229600" cy="46623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PRDM1 mRNA is induced by IR in breast cells with the protective haplotype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0581" y="2971800"/>
            <a:ext cx="1867819" cy="400110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PRDM1</a:t>
            </a:r>
            <a:r>
              <a:rPr lang="el-GR" sz="2000" b="1" dirty="0" smtClean="0"/>
              <a:t>α</a:t>
            </a:r>
            <a:r>
              <a:rPr lang="en-US" sz="2000" b="1" dirty="0" smtClean="0"/>
              <a:t> mRNA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6019800"/>
            <a:ext cx="4665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HCC1806 breast cancer cells</a:t>
            </a:r>
          </a:p>
          <a:p>
            <a:pPr algn="ctr"/>
            <a:r>
              <a:rPr lang="en-US" sz="2400" dirty="0" smtClean="0"/>
              <a:t>5 Gy 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IR does not induce PRDM1 expression in breast epithelial cells with the risk haplotype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753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17163" y="2753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82983" y="2753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05800" y="27533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24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17163" y="2133600"/>
            <a:ext cx="2983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Hours after 5 Gy IR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9399" y="3352800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-ATM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4191000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PRDM1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9275" y="510540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82844" y="6333382"/>
            <a:ext cx="411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DU4475 breast cancer cells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44" y="3276600"/>
            <a:ext cx="7918021" cy="7151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44" y="4114800"/>
            <a:ext cx="7918021" cy="6314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/>
          <a:stretch/>
        </p:blipFill>
        <p:spPr>
          <a:xfrm>
            <a:off x="1216255" y="5070763"/>
            <a:ext cx="7859009" cy="7311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62200" y="2753379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0.5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73799" y="2753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2753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67600" y="2753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8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24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PRDM1 is sensitive to a wide range of IR doses (0.1-10 </a:t>
            </a:r>
            <a:r>
              <a:rPr lang="en-US" b="1" dirty="0" err="1" smtClean="0"/>
              <a:t>Gy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21658"/>
            <a:ext cx="7538578" cy="468027"/>
          </a:xfrm>
        </p:spPr>
      </p:pic>
      <p:sp>
        <p:nvSpPr>
          <p:cNvPr id="7" name="TextBox 6"/>
          <p:cNvSpPr txBox="1"/>
          <p:nvPr/>
        </p:nvSpPr>
        <p:spPr>
          <a:xfrm>
            <a:off x="3810000" y="1600200"/>
            <a:ext cx="197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IR dose (Gy)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76304" y="22815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228153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0.1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01000" y="18243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5" y="3690290"/>
            <a:ext cx="7543801" cy="8624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201" y="2923825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-ATM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87486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PRDM1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5241" y="475709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actin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42" y="2775890"/>
            <a:ext cx="7483794" cy="7571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92465" y="5943600"/>
            <a:ext cx="4665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HCC1806 breast cancer cells</a:t>
            </a:r>
          </a:p>
          <a:p>
            <a:pPr algn="ctr"/>
            <a:r>
              <a:rPr lang="en-US" sz="2400" dirty="0" smtClean="0"/>
              <a:t>4h after IR</a:t>
            </a:r>
            <a:endParaRPr lang="en-US" sz="2400" dirty="0"/>
          </a:p>
        </p:txBody>
      </p:sp>
      <p:sp>
        <p:nvSpPr>
          <p:cNvPr id="6" name="Right Triangle 5"/>
          <p:cNvSpPr/>
          <p:nvPr/>
        </p:nvSpPr>
        <p:spPr>
          <a:xfrm>
            <a:off x="2590800" y="2209800"/>
            <a:ext cx="5867400" cy="533400"/>
          </a:xfrm>
          <a:prstGeom prst="rtTriangle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How does PRDM1 induction by IR protect against radiogenic breast cancer?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which breast-relevant cell types is PRDM1 induced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What mediates PRDM1 induction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 cellular consequences of PRDM1 induction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PRDM1 protect against radiogenic breast cancer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vivo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59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NF</a:t>
            </a:r>
            <a:r>
              <a:rPr lang="el-GR" dirty="0" smtClean="0"/>
              <a:t>κ</a:t>
            </a:r>
            <a:r>
              <a:rPr lang="en-US" dirty="0" smtClean="0"/>
              <a:t>B is a candidate regulator of PRDM1 induction by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003477"/>
            <a:ext cx="4965123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NF</a:t>
            </a:r>
            <a:r>
              <a:rPr lang="el-GR" sz="2800" dirty="0" smtClean="0"/>
              <a:t>κ</a:t>
            </a:r>
            <a:r>
              <a:rPr lang="en-US" sz="2800" dirty="0" smtClean="0"/>
              <a:t>B is known to induce PRDM1 in response to a variety of stresses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IR induces NF</a:t>
            </a:r>
            <a:r>
              <a:rPr lang="el-GR" sz="2800" dirty="0" smtClean="0"/>
              <a:t>κ</a:t>
            </a:r>
            <a:r>
              <a:rPr lang="en-US" sz="2800" dirty="0" smtClean="0"/>
              <a:t>B signaling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In LCLs, NF</a:t>
            </a:r>
            <a:r>
              <a:rPr lang="el-GR" sz="2800" dirty="0" smtClean="0"/>
              <a:t>κ</a:t>
            </a:r>
            <a:r>
              <a:rPr lang="en-US" sz="2800" dirty="0" smtClean="0"/>
              <a:t>B inhibition blocks IR-mediated PRDM1 induction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5" t="1484" r="-1839" b="-1484"/>
          <a:stretch/>
        </p:blipFill>
        <p:spPr bwMode="auto">
          <a:xfrm>
            <a:off x="4965123" y="2306782"/>
            <a:ext cx="4171950" cy="342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10793" y="6550222"/>
            <a:ext cx="2319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Adapted from Best et al 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0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Strategy: test the role of NF</a:t>
            </a:r>
            <a:r>
              <a:rPr lang="el-GR" dirty="0" smtClean="0"/>
              <a:t>κ</a:t>
            </a:r>
            <a:r>
              <a:rPr lang="en-US" dirty="0" smtClean="0"/>
              <a:t>B in IR-mediated PRDM1 induction using NF</a:t>
            </a:r>
            <a:r>
              <a:rPr lang="el-GR" dirty="0" smtClean="0"/>
              <a:t>κ</a:t>
            </a:r>
            <a:r>
              <a:rPr lang="en-US" dirty="0" smtClean="0"/>
              <a:t>B inhibitors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00" y="1752600"/>
            <a:ext cx="70209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cancers are a late complication of cancer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Second primary cancers now constitute 16% of newly diagnosed </a:t>
            </a:r>
            <a:r>
              <a:rPr lang="en-US" dirty="0" smtClean="0"/>
              <a:t>cancers</a:t>
            </a:r>
          </a:p>
          <a:p>
            <a:r>
              <a:rPr lang="en-US" dirty="0" smtClean="0"/>
              <a:t>Mechanisms</a:t>
            </a:r>
          </a:p>
          <a:p>
            <a:pPr lvl="1"/>
            <a:r>
              <a:rPr lang="en-US" dirty="0"/>
              <a:t>Genetic </a:t>
            </a:r>
            <a:r>
              <a:rPr lang="en-US" dirty="0" smtClean="0"/>
              <a:t>predisposition</a:t>
            </a:r>
          </a:p>
          <a:p>
            <a:pPr lvl="1"/>
            <a:r>
              <a:rPr lang="en-US" dirty="0" smtClean="0"/>
              <a:t>Mutagenic </a:t>
            </a:r>
            <a:r>
              <a:rPr lang="en-US" dirty="0"/>
              <a:t>therapeutic agents</a:t>
            </a:r>
          </a:p>
          <a:p>
            <a:r>
              <a:rPr lang="en-US" dirty="0" smtClean="0"/>
              <a:t>Hodgkin lymphoma survivors serve as a model</a:t>
            </a:r>
          </a:p>
          <a:p>
            <a:pPr lvl="1"/>
            <a:r>
              <a:rPr lang="en-US" dirty="0" smtClean="0"/>
              <a:t>Outstanding outcomes from primary multimodality therapy</a:t>
            </a:r>
          </a:p>
          <a:p>
            <a:pPr lvl="1"/>
            <a:r>
              <a:rPr lang="en-US" dirty="0" smtClean="0"/>
              <a:t>Second cancers (18%) are related to specific therapeutic interventions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8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How does PRDM1 induction by IR protect against radiogenic breast cancer?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which breast-relevant cell types is PRDM1 induced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mediates PRDM1 induction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What are the cellular consequences of PRDM1 induction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PRDM1 protect against radiogenic breast cancer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vivo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50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3) What are the cellular consequences of PRDM1 induction by IR?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50373" y="1981200"/>
            <a:ext cx="201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Wild-type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3048000"/>
            <a:ext cx="243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PRDM1 shRNA knockdown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3434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PRDM1</a:t>
            </a:r>
          </a:p>
          <a:p>
            <a:pPr algn="ctr"/>
            <a:r>
              <a:rPr lang="en-US" sz="2800" b="1" dirty="0" smtClean="0"/>
              <a:t>overexpression</a:t>
            </a:r>
          </a:p>
        </p:txBody>
      </p:sp>
      <p:sp>
        <p:nvSpPr>
          <p:cNvPr id="9" name="Lightning Bolt 8"/>
          <p:cNvSpPr/>
          <p:nvPr/>
        </p:nvSpPr>
        <p:spPr>
          <a:xfrm>
            <a:off x="564573" y="1590693"/>
            <a:ext cx="685800" cy="781014"/>
          </a:xfrm>
          <a:prstGeom prst="lightningBol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>
            <a:off x="381000" y="2733693"/>
            <a:ext cx="685800" cy="781014"/>
          </a:xfrm>
          <a:prstGeom prst="lightningBol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381001" y="3997489"/>
            <a:ext cx="685800" cy="781014"/>
          </a:xfrm>
          <a:prstGeom prst="lightningBol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10000" y="2276058"/>
            <a:ext cx="1524000" cy="762000"/>
          </a:xfrm>
          <a:prstGeom prst="rightArrow">
            <a:avLst/>
          </a:prstGeom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810000" y="4038600"/>
            <a:ext cx="1524000" cy="762000"/>
          </a:xfrm>
          <a:prstGeom prst="rightArrow">
            <a:avLst/>
          </a:prstGeom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86400" y="1740694"/>
            <a:ext cx="3048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Cell cycle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PI staining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BrdU</a:t>
            </a:r>
            <a:r>
              <a:rPr lang="en-US" sz="2400" dirty="0" smtClean="0"/>
              <a:t> incorporation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700" y="58674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Breast epithelial cell lines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4482405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Survival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Annexin</a:t>
            </a:r>
            <a:r>
              <a:rPr lang="en-US" sz="2400" dirty="0" smtClean="0"/>
              <a:t> V staining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Survival curves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Clonogenic</a:t>
            </a:r>
            <a:r>
              <a:rPr lang="en-US" sz="2400" dirty="0" smtClean="0"/>
              <a:t> assays?</a:t>
            </a:r>
          </a:p>
        </p:txBody>
      </p:sp>
    </p:spTree>
    <p:extLst>
      <p:ext uri="{BB962C8B-B14F-4D97-AF65-F5344CB8AC3E}">
        <p14:creationId xmlns:p14="http://schemas.microsoft.com/office/powerpoint/2010/main" val="33050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How does PRDM1 induction by IR protect against radiogenic breast cancer?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which breast-relevant cell types is PRDM1 induced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mediates PRDM1 induction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 cellular consequences of PRDM1 induction by IR?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Does PRDM1 protect against radiogenic breast cancer </a:t>
            </a:r>
            <a:r>
              <a:rPr lang="en-US" b="1" i="1" dirty="0" smtClean="0"/>
              <a:t>in vivo</a:t>
            </a:r>
            <a:r>
              <a:rPr lang="en-US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50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4) Does PRDM1 protect against radiogenic cancer </a:t>
            </a:r>
            <a:r>
              <a:rPr lang="en-US" b="1" i="1" dirty="0" smtClean="0"/>
              <a:t>in vivo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4" name="Picture 4" descr="http://www.clker.com/cliparts/e/2/0/6/12154415421767612404lemmling_Simple_cartoon_mous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62746"/>
            <a:ext cx="1295400" cy="12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14087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PRDM1-flox</a:t>
            </a:r>
          </a:p>
          <a:p>
            <a:pPr algn="ctr"/>
            <a:r>
              <a:rPr lang="en-US" sz="2400" dirty="0" smtClean="0"/>
              <a:t>C57BL/6</a:t>
            </a:r>
          </a:p>
        </p:txBody>
      </p:sp>
      <p:pic>
        <p:nvPicPr>
          <p:cNvPr id="7" name="Picture 4" descr="http://www.clker.com/cliparts/e/2/0/6/12154415421767612404lemmling_Simple_cartoon_mous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62746"/>
            <a:ext cx="1295400" cy="12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14255" y="4140873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PRDM1-flox</a:t>
            </a:r>
          </a:p>
          <a:p>
            <a:pPr algn="ctr"/>
            <a:r>
              <a:rPr lang="en-US" sz="2400" dirty="0" smtClean="0"/>
              <a:t>BALB/c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51916" y="3624746"/>
            <a:ext cx="1562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8800" y="291688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 </a:t>
            </a:r>
            <a:r>
              <a:rPr lang="en-US" dirty="0" err="1" smtClean="0"/>
              <a:t>congenics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00600" y="2862746"/>
            <a:ext cx="1562339" cy="6695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http://www.clker.com/cliparts/e/2/0/6/12154415421767612404lemmling_Simple_cartoon_mous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76271"/>
            <a:ext cx="1295400" cy="12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clker.com/cliparts/e/2/0/6/12154415421767612404lemmling_Simple_cartoon_mous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14671"/>
            <a:ext cx="1295400" cy="12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4832927" y="3741891"/>
            <a:ext cx="1530012" cy="6965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21418" y="248450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PRDM1</a:t>
            </a:r>
            <a:r>
              <a:rPr lang="en-US" sz="2400" baseline="30000" dirty="0" smtClean="0"/>
              <a:t>+/-</a:t>
            </a:r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391400" y="4743271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Mammary specific PRDM1</a:t>
            </a:r>
            <a:r>
              <a:rPr lang="en-US" sz="2400" baseline="30000" dirty="0" smtClean="0"/>
              <a:t>-/-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91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Mentors</a:t>
            </a:r>
          </a:p>
          <a:p>
            <a:pPr lvl="1"/>
            <a:r>
              <a:rPr lang="en-US" dirty="0" smtClean="0"/>
              <a:t>Ken </a:t>
            </a:r>
            <a:r>
              <a:rPr lang="en-US" dirty="0" err="1" smtClean="0"/>
              <a:t>Onel</a:t>
            </a:r>
            <a:endParaRPr lang="en-US" dirty="0" smtClean="0"/>
          </a:p>
          <a:p>
            <a:pPr lvl="1"/>
            <a:r>
              <a:rPr lang="en-US" dirty="0"/>
              <a:t>John </a:t>
            </a:r>
            <a:r>
              <a:rPr lang="en-US" dirty="0" smtClean="0"/>
              <a:t>Cunningham</a:t>
            </a:r>
          </a:p>
          <a:p>
            <a:r>
              <a:rPr lang="en-US" dirty="0" smtClean="0"/>
              <a:t>Thesis committee</a:t>
            </a:r>
          </a:p>
          <a:p>
            <a:pPr lvl="1"/>
            <a:r>
              <a:rPr lang="en-US" dirty="0" err="1" smtClean="0"/>
              <a:t>Geof</a:t>
            </a:r>
            <a:r>
              <a:rPr lang="en-US" dirty="0" smtClean="0"/>
              <a:t> Greene</a:t>
            </a:r>
          </a:p>
          <a:p>
            <a:pPr lvl="1"/>
            <a:r>
              <a:rPr lang="en-US" dirty="0" smtClean="0"/>
              <a:t>Kay Macleod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371599"/>
            <a:ext cx="4114800" cy="5791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Cunningham lab</a:t>
            </a:r>
          </a:p>
          <a:p>
            <a:pPr lvl="1"/>
            <a:r>
              <a:rPr lang="en-US" dirty="0" err="1" smtClean="0"/>
              <a:t>Aurelie</a:t>
            </a:r>
            <a:r>
              <a:rPr lang="en-US" dirty="0" smtClean="0"/>
              <a:t> </a:t>
            </a:r>
            <a:r>
              <a:rPr lang="en-US" dirty="0" err="1" smtClean="0"/>
              <a:t>Desgardin</a:t>
            </a:r>
            <a:endParaRPr lang="en-US" dirty="0" smtClean="0"/>
          </a:p>
          <a:p>
            <a:pPr lvl="1"/>
            <a:r>
              <a:rPr lang="en-US" dirty="0" err="1" smtClean="0"/>
              <a:t>Fangming</a:t>
            </a:r>
            <a:r>
              <a:rPr lang="en-US" dirty="0" smtClean="0"/>
              <a:t> Tang</a:t>
            </a:r>
          </a:p>
          <a:p>
            <a:pPr lvl="1"/>
            <a:r>
              <a:rPr lang="en-US" dirty="0" smtClean="0"/>
              <a:t>Barry </a:t>
            </a:r>
            <a:r>
              <a:rPr lang="en-US" dirty="0" err="1" smtClean="0"/>
              <a:t>Sandall</a:t>
            </a:r>
            <a:endParaRPr lang="en-US" dirty="0" smtClean="0"/>
          </a:p>
          <a:p>
            <a:pPr lvl="1"/>
            <a:r>
              <a:rPr lang="en-US" dirty="0" smtClean="0"/>
              <a:t>Gabby Lapping-Carr</a:t>
            </a:r>
          </a:p>
          <a:p>
            <a:pPr lvl="1"/>
            <a:r>
              <a:rPr lang="en-US" dirty="0" err="1" smtClean="0"/>
              <a:t>Jisu</a:t>
            </a:r>
            <a:r>
              <a:rPr lang="en-US" dirty="0" smtClean="0"/>
              <a:t> Shin</a:t>
            </a:r>
          </a:p>
          <a:p>
            <a:pPr lvl="1"/>
            <a:r>
              <a:rPr lang="en-US" dirty="0" smtClean="0"/>
              <a:t>Holly Yang</a:t>
            </a:r>
          </a:p>
          <a:p>
            <a:r>
              <a:rPr lang="en-US" dirty="0" err="1" smtClean="0"/>
              <a:t>Onel</a:t>
            </a:r>
            <a:r>
              <a:rPr lang="en-US" dirty="0" smtClean="0"/>
              <a:t> lab</a:t>
            </a:r>
          </a:p>
          <a:p>
            <a:pPr lvl="1"/>
            <a:r>
              <a:rPr lang="en-US" dirty="0" smtClean="0"/>
              <a:t>Kate </a:t>
            </a:r>
            <a:r>
              <a:rPr lang="en-US" dirty="0" err="1" smtClean="0"/>
              <a:t>Wolak</a:t>
            </a:r>
            <a:endParaRPr lang="en-US" dirty="0" smtClean="0"/>
          </a:p>
          <a:p>
            <a:pPr lvl="1"/>
            <a:r>
              <a:rPr lang="en-US" dirty="0" smtClean="0"/>
              <a:t>Mark Sasaki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Hungate</a:t>
            </a:r>
            <a:endParaRPr lang="en-US" dirty="0" smtClean="0"/>
          </a:p>
          <a:p>
            <a:pPr lvl="1"/>
            <a:r>
              <a:rPr lang="en-US" dirty="0" err="1" smtClean="0"/>
              <a:t>Imge</a:t>
            </a:r>
            <a:r>
              <a:rPr lang="en-US" dirty="0" smtClean="0"/>
              <a:t> </a:t>
            </a:r>
            <a:r>
              <a:rPr lang="en-US" dirty="0" err="1" smtClean="0"/>
              <a:t>Hulur</a:t>
            </a:r>
            <a:endParaRPr lang="en-US" dirty="0" smtClean="0"/>
          </a:p>
          <a:p>
            <a:pPr lvl="1"/>
            <a:r>
              <a:rPr lang="en-US" dirty="0" err="1"/>
              <a:t>Sapana</a:t>
            </a:r>
            <a:r>
              <a:rPr lang="en-US" dirty="0"/>
              <a:t> </a:t>
            </a:r>
            <a:r>
              <a:rPr lang="en-US" dirty="0" err="1" smtClean="0"/>
              <a:t>Vora</a:t>
            </a:r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err="1" smtClean="0"/>
              <a:t>Keston</a:t>
            </a:r>
            <a:r>
              <a:rPr lang="en-US" dirty="0" smtClean="0"/>
              <a:t> Aquino-Michaels</a:t>
            </a:r>
          </a:p>
          <a:p>
            <a:pPr lvl="1"/>
            <a:r>
              <a:rPr lang="en-US" dirty="0" smtClean="0"/>
              <a:t>Robin Zhang</a:t>
            </a:r>
          </a:p>
          <a:p>
            <a:pPr lvl="1"/>
            <a:r>
              <a:rPr lang="en-US" dirty="0" smtClean="0"/>
              <a:t>Vasa </a:t>
            </a:r>
            <a:r>
              <a:rPr lang="en-US" dirty="0" err="1" smtClean="0"/>
              <a:t>Trubetskoy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12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Radiation therapy can induce second cancers, including breast cancer</a:t>
            </a:r>
            <a:endParaRPr lang="en-US" b="1" dirty="0"/>
          </a:p>
        </p:txBody>
      </p:sp>
      <p:pic>
        <p:nvPicPr>
          <p:cNvPr id="2052" name="Picture 4" descr="https://www.med-ed.virginia.edu/courses/path/innes/images/wcdgifs/hodgclinic9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5" b="26546"/>
          <a:stretch/>
        </p:blipFill>
        <p:spPr bwMode="auto">
          <a:xfrm>
            <a:off x="2087528" y="2895524"/>
            <a:ext cx="1600200" cy="235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ghtning Bolt 5"/>
          <p:cNvSpPr/>
          <p:nvPr/>
        </p:nvSpPr>
        <p:spPr>
          <a:xfrm flipH="1">
            <a:off x="3048000" y="2747665"/>
            <a:ext cx="793429" cy="1066800"/>
          </a:xfrm>
          <a:prstGeom prst="lightningBol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44714" y="1879861"/>
            <a:ext cx="1267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Ionizing </a:t>
            </a:r>
            <a:r>
              <a:rPr lang="en-US" sz="2000" b="1" dirty="0"/>
              <a:t> </a:t>
            </a:r>
            <a:r>
              <a:rPr lang="en-US" sz="2000" b="1" dirty="0" smtClean="0"/>
              <a:t>Radiation (IR)</a:t>
            </a:r>
            <a:endParaRPr lang="en-US" sz="16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2"/>
          <a:stretch/>
        </p:blipFill>
        <p:spPr bwMode="auto">
          <a:xfrm>
            <a:off x="7899400" y="5001105"/>
            <a:ext cx="1114425" cy="178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1" r="54925" b="40303"/>
          <a:stretch/>
        </p:blipFill>
        <p:spPr bwMode="auto">
          <a:xfrm>
            <a:off x="75771" y="1690254"/>
            <a:ext cx="2011757" cy="107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4" t="13662" b="49414"/>
          <a:stretch/>
        </p:blipFill>
        <p:spPr bwMode="auto">
          <a:xfrm>
            <a:off x="5410200" y="3528446"/>
            <a:ext cx="2364527" cy="93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629400" y="4648200"/>
            <a:ext cx="1145327" cy="124460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71600" y="2864197"/>
            <a:ext cx="813958" cy="8337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62400" y="4046450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060" y="2760874"/>
            <a:ext cx="1419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Hodgkin lymphoma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19060" y="3081008"/>
            <a:ext cx="126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Remission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07187" y="5943600"/>
            <a:ext cx="126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Second cancer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1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220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Genetic variants near </a:t>
            </a:r>
            <a:r>
              <a:rPr lang="en-US" b="1" i="1" dirty="0" smtClean="0"/>
              <a:t>PRDM1</a:t>
            </a:r>
            <a:r>
              <a:rPr lang="en-US" b="1" dirty="0" smtClean="0"/>
              <a:t> are associated with radiogenic second cancers</a:t>
            </a:r>
            <a:endParaRPr lang="en-US" b="1" dirty="0"/>
          </a:p>
        </p:txBody>
      </p:sp>
      <p:pic>
        <p:nvPicPr>
          <p:cNvPr id="4" name="Picture 2" descr="An external file that holds a picture, illustration, etc.&#10;Object name is nihms338287f1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52"/>
          <a:stretch/>
        </p:blipFill>
        <p:spPr bwMode="auto">
          <a:xfrm>
            <a:off x="1676400" y="1173162"/>
            <a:ext cx="6190166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78654" y="6550223"/>
            <a:ext cx="126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Best et al 2011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5626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dirty="0" smtClean="0"/>
              <a:t>2 SNPs </a:t>
            </a:r>
            <a:r>
              <a:rPr lang="en-US" sz="2800" b="1" dirty="0" err="1" smtClean="0"/>
              <a:t>intergenic</a:t>
            </a:r>
            <a:r>
              <a:rPr lang="en-US" sz="2800" b="1" dirty="0" smtClean="0"/>
              <a:t> between </a:t>
            </a:r>
            <a:r>
              <a:rPr lang="en-US" sz="2800" b="1" i="1" dirty="0" smtClean="0"/>
              <a:t>PRDM1</a:t>
            </a:r>
            <a:r>
              <a:rPr lang="en-US" sz="2800" b="1" dirty="0" smtClean="0"/>
              <a:t> and </a:t>
            </a:r>
            <a:r>
              <a:rPr lang="en-US" sz="2800" b="1" i="1" dirty="0" smtClean="0"/>
              <a:t>ATG5</a:t>
            </a:r>
            <a:r>
              <a:rPr lang="en-US" sz="2800" b="1" dirty="0" smtClean="0"/>
              <a:t> are significantly associated with radiogenic second cancers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59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4764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Variants associated with radiogenic cancer affect </a:t>
            </a:r>
            <a:r>
              <a:rPr lang="en-US" b="1" i="1" dirty="0" smtClean="0"/>
              <a:t>PRDM1 </a:t>
            </a:r>
            <a:r>
              <a:rPr lang="en-US" b="1" dirty="0" smtClean="0"/>
              <a:t>expression in LCLs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12525" y="6550223"/>
            <a:ext cx="232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Adapted from Best et al 2011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29776"/>
            <a:ext cx="5791200" cy="521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9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IR induces PRDM1 expression in a haplotype-dependent manner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" r="862"/>
          <a:stretch/>
        </p:blipFill>
        <p:spPr bwMode="auto">
          <a:xfrm>
            <a:off x="810491" y="1295399"/>
            <a:ext cx="8333509" cy="54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319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Adapted from Best et al 2011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-943261" y="3805535"/>
            <a:ext cx="2788519" cy="707886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lvl="1" algn="ctr"/>
            <a:r>
              <a:rPr lang="en-US" sz="2000" dirty="0" smtClean="0"/>
              <a:t>PRDM1 protein level</a:t>
            </a:r>
          </a:p>
          <a:p>
            <a:pPr lvl="1" algn="ctr"/>
            <a:r>
              <a:rPr lang="en-US" sz="2000" dirty="0" smtClean="0"/>
              <a:t>(arbitrary units)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2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PRDM1 is a pleiotropic transcriptional repressor with context-dependent effects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Roles</a:t>
            </a:r>
            <a:endParaRPr lang="en-US" sz="2800" dirty="0"/>
          </a:p>
          <a:p>
            <a:pPr lvl="1"/>
            <a:r>
              <a:rPr lang="en-US" sz="2400" dirty="0"/>
              <a:t>Stress response</a:t>
            </a:r>
          </a:p>
          <a:p>
            <a:pPr lvl="1"/>
            <a:r>
              <a:rPr lang="en-US" sz="2400" dirty="0"/>
              <a:t>Termination of inflammation</a:t>
            </a:r>
          </a:p>
          <a:p>
            <a:pPr lvl="1"/>
            <a:r>
              <a:rPr lang="en-US" sz="2400" dirty="0"/>
              <a:t>Differentiation</a:t>
            </a:r>
          </a:p>
          <a:p>
            <a:pPr lvl="1"/>
            <a:r>
              <a:rPr lang="en-US" sz="2400" dirty="0"/>
              <a:t>Embryonic </a:t>
            </a:r>
            <a:r>
              <a:rPr lang="en-US" sz="2400" dirty="0" smtClean="0"/>
              <a:t>patterning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Mixed effects depending on context</a:t>
            </a:r>
          </a:p>
          <a:p>
            <a:pPr lvl="1"/>
            <a:r>
              <a:rPr lang="en-US" sz="2400" dirty="0" smtClean="0"/>
              <a:t>Cell cycle arrest</a:t>
            </a:r>
          </a:p>
          <a:p>
            <a:pPr lvl="1"/>
            <a:r>
              <a:rPr lang="en-US" sz="2400" dirty="0" smtClean="0"/>
              <a:t>Survival</a:t>
            </a:r>
          </a:p>
          <a:p>
            <a:pPr lvl="1"/>
            <a:r>
              <a:rPr lang="en-US" sz="2400" dirty="0" smtClean="0"/>
              <a:t>Apoptosis</a:t>
            </a:r>
          </a:p>
          <a:p>
            <a:pPr lvl="1"/>
            <a:r>
              <a:rPr lang="en-US" sz="2400" dirty="0" smtClean="0"/>
              <a:t>Differentiation</a:t>
            </a:r>
          </a:p>
        </p:txBody>
      </p:sp>
      <p:sp>
        <p:nvSpPr>
          <p:cNvPr id="4" name="AutoShape 2" descr="data:image/jpeg;base64,/9j/4AAQSkZJRgABAQAAAQABAAD/2wCEAAkGBxAPEA8PEBAPDw8PDQ8PDw4NDQ8NDQ0NFBEWFhQRFBQYHCggGBolGxQUITEhJSkrLi4uFx8zODMsNygtLisBCgoKDg0OGhAQGiwcHCQsLCwsLCwsLCwsLCwsLCwsLCwsLCwsLCwsLCwsLCwsLCwsLCwsLCwsLCwsKyssKyssLP/AABEIAMMBAwMBIgACEQEDEQH/xAAbAAEAAgMBAQAAAAAAAAAAAAAAAQQCAwUGB//EADIQAAIBAgUCBAYBAwUAAAAAAAABAgMRBBIhMUEFUSJhcYEGEzKRobHRI0JiQ1KCk8H/xAAaAQEBAQEBAQEAAAAAAAAAAAAAAgEDBAUG/8QAIREBAQEBAAIDAAIDAAAAAAAAAAECESExAxJBBBNRgaH/2gAMAwEAAhEDEQA/APsGNhdJ9inc6rRoqUYLVqx4rHXOvxRpwcnY6kI2SXZFOOMpx0SaXki3TqKSunc3JvrIAFIAABjUgpKzKU8G1tqi+ncGWdbNWKMMI+S7CNlYkkTJdWoJAKYgEgCCQAAAAEAAESAAIJAEAkgASQSBAbAMoAxswBkc3qM3mtwjoxlfVFLqFBvxLXuTVY9qFiz0+bUrcMruLLnT6LvmfsZHXXp0AAW4AIcktxGSezuBJJAAkEEmgAAABAEkC5IAAACLEgCASQBIBDMEggG9EkNgp4mrrbgy3jZOrHzo9zJWdnfbz0KF0Z0qjTI+y7j/AAu6gkFuar0+Xha7Fo04Wnlj5s3GRuvbF012X2MrAG8YGrEVcqvzwbUypjlt2MrcztV03J6siLtqiUgzm7L9CpmV+eTYV8GvD6ssHWenHXsJIJNYgkgASAAISJKXWsZ8jDYmuk26OHq1Elu5Rg2kvdI34SnKFOnCUnOUacIynJ3lOSik5N929QNqZJAAkgGuvUyxbMozlJLdhST2aZypTb1bMk3HVMn7On9bqA10amZJ88mwqOdCGiQAOfiY2b39S9VjeLV2rpq63V+UaMNhMlONOUnUtfxS3Ms8KzeKidjKneTVjfPDRWrehrWKjDSMdPsRx0730vg58sWmC/CPpXQABqAAiTtr2AkwqQUlY5GJxMpt66djGlVlFpp/wT10+lXZYaS21RlTwrf1aLsWaFVTimvf1Ng+rLuoirKyJJILQkgEgCCQBj2MiAByviTxUqdJb18XhaVu9P50Z1F/1wqHWZwup4inPH9Pw7f9SmsTjVHa+Sk6EfXTEVH/AMTumsQCSDGhXxy8PoWCJK6s9mZSXlciJLZYqYJp+F6dmTSwb3l+Dnx3+0bMLTdk+f8AwtEJWJOkcbegJINYAAwczGVHKVuFojTkZvxNNxk3wzVn8jnXeemGRdgZqlJ62YDXW1v5W/JIDR0ecMKmqkl2a9zYQLB5/a/qJy4OnisCpO8dHz2ZWj02Tau0l3I47zUWemfS/UumFKmopJGZccdXtGytPGxW136EY+Typd2VKS7k2qzmc7VqOPjymizCopap3OTVQwlRxmrcuzQlVcT8dkEEluSCTndV6zRwyvOXitpCOsn/AAeZr/Ftao/6cVSjZ6tZpP7nXHwb3OyeFTFr2boxzqpljnUHBTss6g2m437XSdvJGZ43p/U68lOpPEfTKKVJ2UpN+XY24nr1fD1lGbhUg4qVlvFPhtFf0a7ye2/SvWg5uA61RrNRTyzf9suX5M6RxssvL4RZwBJBgAEgQCQBBJAAAEgYyinvqYqlFcIzBPDrRPEJNrsSV61F5n6kkukmV0kA6OYAABBIAgkADVXpZlb7HPlRlHi/mtTqAm56rOrHIdOT2iyxg8G080uNkXwJlt3aFHrPUFh6Uqj1e0Y8ym9i8eL+Pqrz0Ka2yt287nf4fj++5msxO15qtWlXzuVs2Zzc5Pf/ABRuw8pTjFJK60VtkvMqyo20ktb8fo6eDj8uK033T3Prbsk8f6d22phnD1a3X7uUa2IineTu0ldtq7sR1bqny4RV9Xe3lruedjmm5eJvNG7t231M+P47Z3S8fHdeXoljlKV1NZnezuo27Hsvh/r2fLRrO1S1oz4nbh+Z8opUcybT0jw9/Y7XScXKXgbu43abSuvK5nz/AMfOs8/wfJ8Ph9fBzug4751JN/VG0ZefZnRPjWXN5Xjs4EkACQQAAAAkEACSADAAA4AAAq4vqFKk7Tmou17Pe3c30qqmlKLTT5RU6hUpbShGbacdUno+LlXC4tU0oxglFcIdnHT6dnj27JBrw9dTV17rsbA5pABoAgACSAOgeS+O8Lf5VXVZVKN133R60pdX6fHEUpU5c6xfaXDOnxb+m5pWLyvmdCTdpNNvNrxdeR1JUXKMZed1drYoYmhUpVflTbThok9LO/Bdp1Fs9Xa3o/I+pv8ALHZ5nrLz1nBuySil28/2aa9KFP6JXvo9eOS51zC5Zp20mr3vsUqdJWXm2ld72PTmz6zl8PXj1GKko2ilpL+5oVIOlNa+aavZozjJNZU7W8N2jF03mjCWuvhW97sr9dPx9R+CYv5c5cScbfY9Icr4ZwkqWGhGX1PxNdk9l9jq3Pz/AMuu7tfK17DGUb21tZ3Mgc0gTAsABJBoAAwAAAAAAiTsn6EgUcCc7yd97mVkZ43DOErpXTK976JM5vTF3psrTtw0dUo9PwuXxPdqyXZF4uOG75ACJysrs3qUkSZzKteUtnZERlJck3S/63TUiUyrRqXN6ZnWWcbEwQjIuJc3rHR6eJirpRqR1hUtqn/B5LG9OrUM3zI5ry+uC8Di/wBHvyGr6PXunsdvj+bWPHuLzux8wxFKFRWlZ6O17+E89iun1If5RV3G2r9LH2DFdHpTd8qi+cqVn7FHEdJwNNrPC8t7Xk9fS568fzZn8rvj5uenyR0asn4IO8tNE9z2/wAI/CTpNYrFv6dYQl+Gz1ODWHg/6NGMX/uy6nP6ljJVZf4x0SRHzfz9bn1zOT/rdfJrfj07C6zSvbX1toXKFeM1eLueYwVBS14tcu9Jk41bcNWZ4OuOvjnPDvgA1yACTRAAAAAwAAAuAAAAAhq5iqUVwvsZgcOquJxOXRbmhVZd2a6v1O/cnMc7XaSSLmHxGZ2e/wCzZXhmi0UKUnnjbudGb0dt7aepUvhGpy+HMdGS4ZCfc0zhUjLM2099yxJOpFTitdppfsnjp1jTnZp8XOtY5tCg5NaNRT5Okisue0gAtACCQMZHCo4d1JNy3be526tWMfqaRy4VVCTcfFBu+m8fYmumGSpuDS2RzKmHyVHF7Xunw0dKvVdTZaGNOC/uV0tl3IdJ1TSUb2/B0elYVrxy34Jp1oR/00vyy/SqKSutjYjerxmAC3IAAAAAAAAAAAkgGjTh8Sp+T7M3HFw7aqRt3O2TKreeVAANSrYnDZtVuVlhpnSBn1VN2K+Gw2XV6v8ARj1Cu4RVt2y0VeoUs0dN1qLOEvdeXPniHPc3dMnabj3X5KPsX+mUnfM+FYl116dMAFuAAaMRiFHTd/odJOt5jUlZN9kUHianf8FijWzpxejt9zOquLHNlLM8z1ZD3utPTQzyOMrPgVCHZaweIunF7pNp23NNNZmTgad5X4Sf5IgnGT7p/cJ/bxZq4eyMeny1kiKmIbVjOn4KbfLNjL3nlOIxmXSOr7ldYuW9/wAGuMdbmyU/IWtmZFzDV83qbylgo6t2LpWXPU5QAGpAAAAAAAAUMDhreJ+xfAMkbb0ABTAFfEYjLot/0V/nz7k/ZUxa6ANOHr5vJo3G+02caZYWLd7fY016uVZYad2WK0rRbKSiRfDpnz7IVpp7+zL9KeZXKFjdg3q0JTU8LbOXPVt+Z1ClWo2d+H+zdMxWtaEPS0k9bmecmnRcnfgl0b6tBTSeztuV1gHy9C+kC/q5TVjClSUVZCpSUt17mYN4ntaVho3vuTWpZo227G0Gcje1zXBrgzp0XIvgz6q/sYU6airIzAK4gAsLAAAABoq17bGtYh8mdipmrYNSroDsZytxBVWLs9V7otJ31NlLLAABjmS1k/UyeiM8VScW2ufwzTdtao513nmNlDRqx0CphaT3ZbKy5bvljUjdNFHVaM6JhKCe6NsM64oS12LeGp2Wu7NkaSWyMhMmtdAAUlGRdl9iQDAJBBoEKV/54JNFepl23ZlJOt9yEyhdvVsiE2tU/Yn7L+joixhTldGZSAkgI0SQCQIMajsn6GRDVzLBQFiaiyuxg5M5u4wTZgDOUVZljCfT7skG5Rr02kgHRzQY/LXZAGUZEgGgAAAAAEEgCCQAAAFEFPFfV7IgE69Kx7Y2MJ8gEOq9hvpRsJB0npxvtBIBrAgkAQAAMKsU1qjVTprsAc77VL4b7AAp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hQSEBUUExEVFRUWFhkYFRgXGRcXGBoWGRgYHRkVHBgXHCceGBolGhMYIC8kJCoqLCwtGB8zNTAqNScrLCkBCQoKDgwOGg8PGikkHRwqLC0pMiksLCwtKSksKTUpKi0sKS0rKio1LDUqLy0qKSwuKjQqKS4vLC0tLCwsLCk1L//AABEIAOQA3QMBIgACEQEDEQH/xAAcAAEAAgMBAQEAAAAAAAAAAAAABQYDBAcCAQj/xABOEAACAQMBBQMFCgoHBwUAAAABAgMABBESBQYTITEiQVEUMmFxgRYjQlJTYnORktIHGFVjcoKUoaLTFTNDg5OxwSQ0VKOys/BEZMPR4f/EABoBAQEBAQEBAQAAAAAAAAAAAAABAgMEBQb/xAAuEQACAgEDAgUCBQUAAAAAAAAAAQIRAxIhMQRBUWFxkaETsQUigcHRMkLh8PH/2gAMAwEAAhEDEQA/AO40pSgFKUoBSlKAUpSgFUu53VtDtZuLaW8ouoDLmSKNyJYHRHILKcaluIsjxjJ6k1dKr8h4m1kA6QWj6vXcSx6B9VnJ9YqMHr3B7O/J1n+zw/dp7g9nfk6z/Z4fu1O0rBSC9wezvydZ/s8P3ae4PZ35Os/2eH7tTtKAgvcHs78nWf7PD92nuD2d+TrP9nh+7U7SgIL3B7O/J1n+zw/dp7g9nfk6z/Z4fu1O0oCC9wezvydZ/s8P3ae4PZ35Os/2eH7tTtKAgvcHs78nWf7PD92nuD2d+TrP9nh+7U7SgIL3B7O/J1n+zw/dp7g9nfk6z/Z4fu1O0oCC9wezvydZ/s8P3aht790bGKzk4Wz7QSyaYYTwIeUszCONvN7mkDepTV2qvbU9+2jaw/BgV7qT9LBihB9ZkmYemIVUCa2fZLDFHEgwkaKijwVQAB9QFbFKVsgpSlAKUpQClKUApSsN7epDG0kjqiICzMxwAB1JJoDFtTaaW8LzSHCIMnHMnuCgfCYkgADmSQO+tDdjZ7pG8s4xPcPxZRkHRyCxwgjqEjVVz0LBj8KtWxtXvJkuZ0ZIYzqtYWGGLd1zKp6NgnQh8wHJ7RASx1lsClKVkopSlAKUpQClKUApSlAKUpQClKUAqv7re+y3d18pMYo/orbMY9hm47D0OK3d5dqG2tJpVGXVDwx8aU9mNPbIyj21l2FssW1tDADnhRqmfjEAAsfSTk+2tRIb9KUrQFKUoBSlKAUpVcl3gkuWMdgFIBIe6cEwoQcFYwCDcOPQQgPVsjTQEltjb0VsF1ks7kiKJBqlkYfBRBzPpPIDqSBzqOtNjS3Eiz3unsENDbKdUcTDpI7dJph3HzU+CCe2d3Y+70cBZ8tLM4xJPIQ0jj4uQAEQdyKAo8KlKw2BSlKhRSlKA19o3ghhklIyI0ZyB1OlScfuqt7M35Z+BxrR4RcxmS3biJIraYuLobTzRtAJ5gjkedTu34Ge0nRQWZoZFUDqSUYAfWar27O5iRWsEkgma4S1CKJZZJOEzRKHVEZiqHlp5DoMZxVQN+234tvJbeeeVIPKIUlCO2dIdQeZwOyC2NRAHqqS2nt6C3RXmmRFY4Qk+ccZwoHNjjnyzyqgjZ98tra25juhGNnQoEg4AzchSskc7SglEC6MY5ed1OBW7s3Z09suzJ3t5ZRDs/yeWNNJkikYQHiBWI1f1TIcHI5dRmlELXeb02sUUcr3MapLzjbUDrGMkrjmwA5nHTvrJc7xW0caSPcxKkgzGxdcOMauwc9vlz5Zqp7wbOna8hvAl4kbWxiZLcw8eJzJr7StqBVhgHQSQUXPLp7tt2zG+yhHDMI4ZrqSTjcMunEimIL8M6RmSQYA6ZHTFKBLbT/CDZwx28hnRo7iXho4dAoxnU7aiMKpADd4LDlW7cb3WaNGGuogZFVk7YwVfzGz0AbuJ691U6XYdwivILeRhHtprrQuNTQFNJdASNXacnHU86x75w31yt2givOHJbjyWOMQLGdUPvgnLgvxA+RpB5gADmSRaB0ylYrUHhrnrpGc+OOdZayUUpSgK/vD77dWdt3GQ3Mn6Fvgp/z5YD+qasNV3Ynvt9dz9QhS1j9UY4kpHrkn0H6GrFW0QUpSqBSlKAVgvr5IY2kldURBlmY4AHiTXzaG0I4ImllcIiDLMe4f5k9wA5kkAVB2Gz5LuRbm6QoiHVbWzfAPdPKOhn8F6R92Wyalg8C1l2hzmDw2nwYTlJZx8abvjjPyXnH4eOaVY441RQqgKqgAAAABQOQAHIACom+3kRXEcZQuWK6nbTGrDzhnq7LzJVM4x2inWqHtTeWS4l4cCtfOWYKY8LbAIRlzLIOHpGoeYsjAkDigkCpyU6GdvxnlHqmP5pS6+rif1YPrYVqXe8UiH/dmXHyjED7USSL++qlYbHbJa/mu42OMi2VliI+K1xC0lwy/SSKPm1J2+62yJBphSyeQ98mi4c+huKxc/XmlIEpNvNIuMJbPn4lznHrzEPHuzWx/T0qoHktGKn5JhKw9a6Vx0qL21uFayRjVYxu5OGa3C27DPwsFsHHgSf8A65pvRuPNs/E8LSGAnzwDHJGc40yBcY58gw5H0ZGeeSTgrq0erBhx5Xp10/Nbe9nZYN5YWUFi0QbpxVaMeoOw0E+gE1KBs9K4Bsn8Jd9ByM3GXvWYcTP63J/4que72/8AaSkDLWEp8CDbsfSCNAyepIU/OrnDNCeyfudM3QZsW7VryOm0qHXbvDbRcaF5ahIhzGVJwGYE6ogT3tleg1knFTFdqPCKgdq7Zk8utrWHTqYNNcEjOm3QFQMZGGeRlAPzX5HFTVxOqIzuwVVBZieQCgZJPoAFVvcaBpFlvpAQ94wdAeqWyjFvH15dglz6ZDQFopSlAKUpQClKUArX2jfLDDJK5wkaM7foopY/uFbFV/fP3yOG2/4m4jjb6JcyzD1GKF1/WFEDY3QsWisohIPfWBlm+mmYyS/xyMPZUzSldCClKUAr4zYGTX2q3vAxupxYqfe9IkvCDj3kkhLfI75SrA/MR+mpTQHjZ6+XzLcuP9ljbNoh6SOP/VsO8fJDw7fVl0xO9G+mo8KDUwLaBoyXlcjOhApBIxzwpUsO0WjjId5TefbKJGykEwxlUdEHamlbHDsowOpbI1d2CB0LaYfd+Dyd2IgFxe40uEIW3tFbteTCVs4PPU2kM7sdTDBWs+bKZtifg9MgEl+Q2QoFspBiCg5VZWUKJsfEAWFTnCHzjM7ViFtMs2AsJjWFyAAItDMY35ebH746seg7BOAGIHat6OfAtMeHlE3/AFeTY/dX33RSqMT2Mmk9TCyXC4PzezKR6kNW0ypNbm4w/wDOh+vuqFuG4Y03arND3TOqtpHhMpGF+kA0n4QTvxbN2tAkqxQzBonOlIzlZYHwSImjcB1iYA6dQGkjT0ZQs/XN7HZOyOXY6oM2ztAeoCHMR9cJOgg/N0nwYVJbLvxcJJHKiiROxNH5ynUMhhkdqN1ORkeIPMEVX9qbOeFCYGdYSw40UYOpY85doNPNDjqq9xJQB/O3bTZFvoV4FVMgFJIcKSDzDa1/rAeva1A94NVOjLjZyzf/AHEeymZ4lJt3yyY5lPjIfQvUH4vXzSap9foe7lcpomBkXqs0S++Iw6OYueojxTOckFACa5ZvPsSOQSSxxJAVbSOG+uKd8ave0AzFlct10g4UgNqI8mXpdTvH7H2Ok/EdK0Zu3f8Aki93t8ZLbSjZlhB5ISQ0eerRP1jPXl5pyQRzzXXN2toqbdZbSQzw9JIcBZI/0FBwrAYzHyVuqaejcDIqU3e3jlsphLC2O51PmuvxW/0PUfXnjh6hx/LLg9PWfh8cq149pfDOy703q3vk9lC+pbol5yuezaREcUHvUu+mHn8Z/A1b1UAYAwB0ArnO419x+PtWMKTPJpeBQC6W8YwmMDJl86Uj4YcY5ha6JBOrqGVgysAVI5ggjIIPeMV9Jn5mq5PdKUqAUpSgFKUoBVfccXayjutrYt/eXL6VPrCWsnskqwVX91xrmvZsefcmNT8y3jSLH+Ksp9tWILDSlK2QUpSgNbae0EghkmkOEjRnbx0qCTgd55chVesi9pZNNKB5VcMZZAeeJXXknLmyRRIF5dVhPea2t5hxZrW17pJONKPzVtpfHqMzQA+IJqI36uXZW4TYdXit4fTczkEN/dgxSZ+KJB31GCEsEkkIlDHKyvb2ertDyhtXld7jzWMapIqnozRyH+1q7WFikMaxxjCr0yckknJZiebMSSxJ5kkk9ajbXZqRXUVvGMR2dmqp65nK6j87TaHn+cPjUzWJM7QW1gjPWtD+hI1/qy8PoiYqv+Gcx/w1v0rJshdpbri4AEs8raTlG024dGHMMjiHUjAgHKkGtvyOcebc6vRLEjfvi4db9KCjSiuJgwEkSkE41xNkD0sj4ZR+iXrVubR7dmlgUshJaWAd5PNpIh8GXvK9H9DHJl6+4oKMNpdpLGskbB0cBlYcwQehqN2vu4sx1o7QzalbXGSuooTpEgHJwNRwTzGTg9QfOwNmOITLBgrLLPIY2JCsrzyFJEbnoJQqemluXQ5Y7kl+2GVYiJgpKxynRqwRnDrqVgMjOknGRnGc1aaMqSZ+fb2FlkcMQSGbLA6lbtEFg2O0CQefryAQQNS5h1qVzjPI+rvHtHKuszbrLtFbpQ48qjZXXIkUhmXDRuJXdlB0KOyxjGEZDgsK5fPAyMyOpVlJVlPIhgcEEeOa+bmxPHK1wfpuj6iPUY9EuUt/TxJHdvbrWkoI1cM4EiqcHAOVZc8g6nmpPLqDyYg912TdqnDdXDwXIDKy8lWZuZwD5qSHJAPR8jmXAH51q+fg63jbQ9i3aWTLQgnB1DtPErHzGYAshyMOue+uvS5d9D78Hk/E+kUo/WjyufQ7bStHZN0zIVk/rI20Sd2SACHA7gylWx3asd1b1e4/PClKUApSlACagdwwTs+Bz1mDTn1zu0x/7tSG3bnh2s7/ABIZG+yjH/SvG7Nvw7K2T4sES/VGo/0rUSElSlK0BSlKAr1l75tS5fuhghhX0M5kkk+teB9VQthMLi+s1ByEW5vXHz3YRQg+lUnkH6noqQsrjSNrSDqs7fwWVtj/ACrHu3aKm1LpVUDhWlnGMeLNcux9pINQGzbnN/eegW4HqCOf82apGtCYaNpOD0mt42X0tBI6v+65irfrnLk7w4NDbG2Ut1Utp5noZI0YgdSolZQ2MjlkdfYcMO9NsVBMvDyMjjK8PL+9C59mals0z6ahojH3mtAMm7tx/fR/erEm9duwJjdpQOpiR3UeuTGge1hUTvFuYkjvPqlbLIXjTBJQFRJp5FidAJCjqRgdQKrV/uqrPiG7iuQfMRe1MPBXRFATHQs7Ko6nHStxUWm2bcYuUUpKu7ae3pV38Fjn/CEpJWKNc9xmkCKT4ao1dfazKPFh1rZuHlmhVmuCFaaKJ4o4+Ce1PGkkTlmeQHSzA6SviCQRmo32wVjhfWvvkOOLhnOrJVXK+gF4ZAQAdE+Dkrk4RvJywY2c+98tckaExKFSTRGwdpMKuWZgOQwo0hjrR+VO16dyyiskmsKlSW7lSXvwvRnbIowqhVACgAAAYAA6AAdBWK9sElUBweR1KQSrKw+ErDmpwSOXcSOhIqlbpb4oeGJJ1VZda6JJdTRyRkAYaRtZRssMOSQy4BwavtU8bWl14HM9qo1neG5izojn4cgJZmYNbxSuSzEklgzcumqOPA5nOX8KO44njN3AuZUXMir/AGkYHnDHV1H1qMdQoqE/CDthXuJ0jVTr0IZOikIraQGPIe/EqzjkOCgJ7PLf2du5cSwkrdNdxqzRvEJ2QZQ47ByyFSMEau4jlnNSWNZI0z0YsksEozdrutr2f7Wn7nKAayQTsjq6MVZSGUjqGU5B9hANWfe3cee3Bn8nMcJIBGtZChPeSvcT34HM47xVUr4uTHLFLSz9Xgzw6nHqjw/H90foPY22hOlteLyWdRFMO5ZMkL9UuuP08UeFWauRfgjvuLFc2TNjUvFjPep5KzD0huEw9Oa6nsy74sKORhiO0PiuOTr7GBHsr6sJa4qR+T6nF9HLKHh9japSlaOApSlARG9652fdgf8ADTf9p63tltmCIjoY0x9kV6v7YSRPGejoyn9YEf61HbmXHE2daMept4s/pCNQw9hBFaiQmaUpWgKUpQFPROxthB14jEep7G3x+8Eeym7Fxr2nesRjXDbMB6Eku4s+3hA+2t2OMJtSZCOzc2sbjwLQu8cv8E8FQWyrwptK0Lf2lobVz+cjy659Oq3ux9XjUBYN7F0eT3HyU6q5/NT+9N7A0kbn6OtutnbGzhcW8sJOBJGyZ8NSkavWM59lROxb4zW8UjDDMg1jwkHKRfY4YeysyOuN9jdr7igFQWzdnpcxLNOvFMg1qj9qNFPmqsZ7OQuMsQWJzzxgDB0JjypM41rnw1DP+dZuZ8f31of0Hb4x5NBj6KP7tYjuza91vGp8Y14Z+uPBoNyMvS4u5hDGWl0o65CmIrIhieOUsy4U+Sxt2csNIIDc1OK92ToWQTsqRyx6dUCcOGCUEkO8ak6080h3zpKHzA1Sq7vKrF4pp42YAE8Qyghc6QRca+Q1N0x1NebvZVxKjRvcpoYYYpCVkKnqNTSsgyOR7B5E8q2pUYceTnvHurM5WVWjbUDw2jlgfl2tSgnPI55gHHtq4bM3iC2c8YkWOQWvHhQMMorws2hATnSpQuo+CrKOi1uSbl27vrlDytgLlmKDSOi6INCY/VqF29u+VhaCLiE6XaFUPNpHjKPdXMrYUKA7IEJxpGBnsqmnNPe3fc1J3HToiq4q/krNvHxr1kJ0EtwY1AICgEQw8+iqiN1PVowvnOM2PefY0uzrkXFmeFHIRlQOwG70KgEaT1Ax4gYOKraTmS4SVlaKO4ILMD0DMEmfl3CQO4xnGFJxgGrXd7ZnvFQPE4h4cecxTtHLLz1viJffIsgaQ0iA8yQw046cbyjs/nzLmmk19Kd7cP8Att24td1fHlVcJk5sDexLzNvcRoHZWHZZZIZQB21UgkZwclDzAPrrlW/u5LWE2Vy1vITwm64PXhsfjAdD3jn1BxLbZ2E8DK6PPER2y8y8CMMmor2jIVLdtgoJD4z2j3ym0t4p7m2NvdtDEHUZaSGYMe9XGnIDdDnSK45un+qqjv4ePsdel6tYJ6m1G+VvXqnv/JTNwNp8DaVu2eTPw29UnY/czKfZXd9mdiaePu1CVR82UHP/ADUlPtr85X9sYJSqyK5Qgo65AbvVgGAI593cQfXX6CsLgmW3kJB40L8x0I1K8Xt4bP8AvrzdMpRUoS5R6fxPTNwywdqS+3/SdpSleg+SKUpQCq/ugeGLi26GC4k0j81MeNGR6AJin92asFV3bJ8mvIrr+zlC21x4DLE28p9Akdoz9OD0WrEFjpSlbIKUpQFd3u96Nvd91vMBKfzE3vcmfQpaOQ+iKofeiyOJUjTNwkq3NofnjMvC/XeC4U+iQfGq6XtmssbxyLqSRWRwe9WBDD2gmqls6c8JOOdUtjJwLknq0YKMlx7QIJye7Eg8agLRsnaaXMEc0ZykqK6+phnB8CM4I8RUFsteHPdQ9yzcVP0Lgayf8YTj2V42EfI72SzPKKcvcWngCTm4tx+i7cQD4sp+LWxtVeHtCF+6aGSJv04iJIx9hripLg1B0zfBqM3dGLcJ8m8sfsSV1X+EKfbUlUbs7s3Fyni0cw9UkYQ/x27n21zO5JVGnb6EssaTSsjFGCRPgMvVdbhUyP0qkqjMcO88FuE5/TRAc/W0R+qAUDMc23nRkDWc41sVXBt2JYIz4wJuXZjY+yvkm9luhIlZ4dOnVxY5EVdWdOX06BnScdrurNvAdMaSfJTROfQvECOf8OR6re29UqXucDUC0GOWTZSMkyknqxGSPRn4pNVKwq1JSdLv5It9pfxyjVFKkg8UZXH1qTUHvPtGHWsTzIXIJ4LuqxdR77MOTOo7o89snGk+ctU3XtoJIwZIo2kjuIwgdFYtHLJFHMh1DmFMqP4hiD3nNuS4MNrJJHHFFwp3AWNAoMaT6Dkdzsik5HiPaqjeaGibgndd/Eh9o7DEkSQ28c8kXYJZkEJWRUCGVTMU1KygakGBkAgjnmMi3CbBDx3PiNK2nXv5vdHOfZ666YRXyq5WXHkniTUHV+l+/Pycwt9ryWGuNQ0sD9l0k7IDEduMgvmGQZ5gZBGlhkEGrRu7vUh0KHkaLCpJFOELRaiFR0kUDiR62VG1ZI1q2QAc495V1TlBG5aSPSkkTKsisASBglOKnfo1tnngKaqtvbjyq3YRLGl5HHgJIz4SdeE4YsqnUCWPQ4OK63r5pHJRjpa0ylLm7v4e/wA+Zfd/91YZ7GUiICSJGkiKBQxdVJ0d2Q2MY9R6gVq7ruHsdm3GonswIRnlgRzRg+vMwz6h4VLW04uY7QygduJZmz5pbEfYI6efKjD0qKrG5okXZlomPe45OGx5cni2iiL7Sus+ysaVdnLXJx0dkdHpQUrJkUpSgFa+0bBJ4XikXUkilHHirDB593XrWxSgITdXaDtG8Ezap7ZuFKT1cYzHPj84hDHwbWPg1OVW95P9mmjvh5qDhXfpt2bIlP0TnVnuR5aslbRBSlKoFVneJBbTreY96ZRBeDqOESeHMR4Ru7BvmSuT5oqzV4ngV1ZWUMrAqykZBBGCCD1BBoCqbW2dxITbmUR3Fu6SWcznv1aYSSfOyW4LjmWDZ+GteLzbHlVgt0EKy2kokmizlo3iytxCcdTwnlA8QynvrFHs8jNhIQzxqzWbyZxNbclaF26koCsb9+OFJ53RtGfhS+XwKTldF/bcjIyR4BlCjzpYs8+odDgE9gmAsCsCMggg8wR0I7iPRUbtD3u4hl+C3vEnqcgxN7JRo/vjWDdq5UKYFcOkaq9uwOQ9o+TCwPfpAMR+jBPnCt/a9nxbeWMdWRgp8HxlGHpDBT7K58Hou0bdam1bIyx9ghZEYPEx6CRemcc9JBKtj4LNWe3kLIrMulmUFlPcSASvsJx7KyVCkcki3dvIjApqV4pUPnRsVwyn0gMCCORBVhyIqsvbM1jG8wTWJbuOTJGlZbiWeIOD0GJnVc9yyP6asW1U4TrcrywVScdzRFsBj86MvqB+LrHeMRe1p+BqiYeddxSw5819c6O0QPTWJs9nqVYEZ54qJdbla3MILxxt8C6SRB3jMMyMCe/SUjP6q+FdMeMEYIBB6ggEfUa5Nuf2ZWkJ7SBJAfjZmiVz6zHI4P6Weua65irL1s9GeKjlklHT5efevK915CvlK8TTBVLNnA64BP7lBJrJxI3eXSYVVxmNpYxID0KBtWn9ZkVf1q5vs+CW4eKVFjLiXAiDCMZ1iRlRQp0xKXLljyAblqYha6Zf6XktQw7DT9oMCP7CZkBDYI7YU4PPIXvqg7hs8czMjK2tUiGT2XJWZ4nOOmGjKH6YH0V2hel0tvsROCd6mpLjz5TXzf6Mtu6qtK8QKELFbpEwOMrJCy6lbuyJYm9YGRyIrFuy48gK5Gf6RkwO/A2mOePDJ/fWzu5cH+kbjUrRholkCnkCSsQkc+kKIUz0yj+NR25sRfZ1rKTzluGYDx13zT6s/oRip2PO1R0MUpSsAUpSgFKUoDxNCrqVZQysCGBGQQRggjvBBqD3TmaMSWchJe1ICMeZe2bPAkz3kBWjJ72iY99T9V3ekcB4r4dISUuPTayEa2PL+zYJL6FWQfCqpgsdKUrZBSlKAjNvbF8ojADmOWNtcEoGTHKAcNj4SkEqy/CVmHfUJZy8Z+OIgt5bnRcwA82yvnIxxkMvNGPJgNLYKgx26obbuxGkZZ7dhHdRAhGOdEiHmYJcczGTzz1U4Yd4aApe2rI2em8tO1a6ncrzAt3Y+/KRjK28hXtrjMMiq+MKy1bdlbUS4iWSM8jyIPnKw6owHRh/+jIIJw2N7xtcsKaJ1IW7tXwCWx39wfSOzIOy64B5YKVC5sDYzG52ecwtzntGDaotPnYjA1aF1DIUFowwIDoQlRqzcZUdApUPsveuCYJlhGzjKK5XDjxjkB0TD9AkjvAPKprQfA1zO1mptKy40TRk4DYBOM8sgke0Aj0ZrX3mY+STkciI2ZT4OvaRvY4U+ypLSfA1juIFdGRxlWUqw8VYYI+o0BzK62W1vtCZWdGA1SkqNIA5SsgXJKgJqIBJwF9Iroe19oNCoYKpyccy3U9FVUVmdjz5DGACSQBXOt4bWW2ujMzEspjZnPmydVR2HzhEVbwbUOSsmZm1uuJqWO3kuITGBAGfMcSSoVeIhE1alKvHlm83kGUEk9JaXwbmsulTnJSXC8VXZ+fh4otOx9q8dW5aWRirDtcj6mCsO8EEAgqRz5E/Z7xoU1SvGxLAL/Yrzz3u7lj6FBPoNamxrNoEbWrmSVi7lBnBPdkdkHqeuAWwCQATvvaEK2G1tg6eKFYA4IPmhTgg4PPn4iuZzInblgTaSEllY6dOmWVxqZ1CN74OyyuQQVAIIBBFVTZtqLbaLwDOBPGqc84AuImBJ8TE3P0+s1I6Bh2j4LMZIFdIwyAa54wjLpleJxkDKjBHM5yMGNs75JtrPOAQiu8jY7WUTQIjy+EztGAPSR8GukVs9/8AJqM0k1KNp7ej5T+6/Un98dp8DyuULq4Vhp0noWuJmVB9cP8A5mpnYlgYUsbTSQbdeZ7m4duqM48RxLke0Gq5jyy/jiHNJJ/KZT/7SzPDgU9xWW6DuPFcmrxaOJbqRwcrGixKfnNiSTGOo0mH6jThHme7JSlKVkClKUApSlAKxzwK6MjqGVgVYHmCpGCCPAg1kpQEDudOyxPbSMTJaPwST1aMANBIfEtCyZPxg/hU/Vd2h7xtGCXolyptpPpEDSwN9XHT1uoqxVtEFKUqgUpSgIjbWweKyzQvwbmMYSQDIZc5MUq8uJET3ciDzUqedQ7MtzJw5F8lv0GdOSVkVejxuNJljGThhh01EHTqIa31o7W2NFcpolXOCGRgSro46OjrhkceIINAVG52KeI/k8cccr9u4sZ8NbXHxpYzjCueXvir4cRATyy7Estm3DmI2ggnUZktpMoyj4yoG0SR+Dplf8q2ryWS3XRfKbi3Byl0gIkiI6NMseChHy0WB4hOp9bR2OtxEhkUXkI7cMsbBbmPPMPHIhAf9JSpwOj1ASPuKscY8htvXwo8/axmtO62JJajXal5Ix59s7FyV8YXkOUcfEJ0HoNB7VaVjeXkORDKu0Yl6pIRBex+AYsAkhwD56xk+J61ux/hCtQQtwZLNz8G6RoR7JD7036rmlFToj9rwx3UUcyFniZWR9AJcIWU6wmNReOWFcpjVgyDGeR57BtGa3kbHwcLkJOoxqcgoyOrYLM564yTkZ5V0+5s8lrnZ8kUhfnLEGBilbGBIrKcJLgAZ6OAA2OTrEbW2naXEaJek2svweKHiKP3hZZECOCVHeVOB1wKKTS09jrBwUnNxTdd7/ZobB3wMiEFS7D4xSMrjGeKW0gLg5EirzGRpDDDa93vlHrGq6UaTy4UUkkWT87iqZgPEKB3gVBbR3SVzlL6zZPnTlV+z2/qLn2dBltN3bVTlr/iyYxptlM/r5Rhm/6fTnuNQ1bXX++Z0jp+m5T/AKuyTdL1bXwr9TZ25vMCiTCRJJ8lYdMbIsSsdJkOslzMyZIUnCZOQSMtrbs2+i3l56GlQSSSf8PZRgkTk90j4cxjryV+iGk0NpqCy3VvbqDzM7WpmIPcsMYLYP51yPjRtV5stlrJDwYomW3c6p5Jc8S4BxqBDdttYGlmfHZ5KMYK2Sjf5TlHLNY3B1u7+KS+/uav4O9nhIDcuojkuwrpHkDh2yKFt4APBIsE+l2zU3u1bqkJVRgCWZR6kldFHsSNR7KxWdqvatZRnQp4J5gmA8sBhzyvmNg8xoJ8+s9g3DnliPLUTNH6VbHEA8SJCSfASp41l8HIk6UpWSilKUApSlAKUpQELvjZtJZS8MZkjAmi+lhYSIPa0YHqJqUsbxZYkkQ5SRFdT4qwBB+oisxqA3HOmzEWf93lmtx+jDK6R/8ALCH21qJCwUpStAUpSgFKUoBVfuN1zGzSWUgt3YlnjI1W0jHqWiBGhj8eMqe86ulWClAVS521FlV2jb+TODhJiSYcn5O6TBjzjo/DY+Brdt9gmLUYJVKyc2SVdaNnvBQrzPexDE9+anHQEEEAgjBB5gjwqAbcyNCWtJZLNuuISOET6bdw0XtVVPpqUCNu9zrZzmXY8BY/CtzEG9ZZuE2faa0LXdSJSQ9tdonhFcXo/hW4ZfqNWDynaEPnww3a/GhYwS/4UpaMn+8X1V9Xfe3UgT8S1bpi5Rolz4CU+9N+q5qbgr7bi7NJy1nesfFpL0//ACVsQ7p7LXrs+RvpYLmYfxhhV1hmV1DKwZTzBBBBHiCORr3TUCE3chtUBSAWyuObLDGsJAzyzHksvtr2sYtZFC8reRtIXuilJ7OPixueWOgYrjzjiQvdnRzACRA2OYJ6qfFW6qfSCDWlYJqWW3m98CdnLcy8LrlS3ifOQnvKE99W7Bn2rZs6h48CWM6oyeQJxgxsfisOR645HGVFeNMd3ErDUpBypGFkjkXKsO8BgdSkHIPMEEHnqwXk0Za3CmWRMaHY4UxNnTJI3XUCrKQASxXOAGOnJDsFgzP5TKHkIMmgRqhIAAwjK2nAAGcliAMscDEWwMttdSJMsMpR9SMyOoKk6CoYMhJwe2OYODz5LyzJVqWezEjJYamcjBd2LsR4ZY8lzzwMD0Vt1llFKUoBSlKAUpSgFQG7YxcbQQd12rD9e1tmP8RY+2p+oDd0f7XtE93lES+0WluT/wBVWJCwUpStgUpSgFKUoBSlKAUpSgFfGUEYIyD1r7UftzbC20JkILHIWNF86SRjhIl9LMQPAcyeQNAVfbe7sBuo4LOPyedsSzy25aHhwBuZYRkK7yFSihwfht8DBu9RO7mx2hjZpSGuJm4lw4zguQAEXPMRooCKPBcnmTmWrDZRUXeuYp1l0uyMnDk0KzsCp1RnSgLY7UoJAPNl7skSlKidAjtmwuXeaRdDOFVU5EpGuoqGI5ayXYnHIchz05MjSlAKUpQClKUApSlAKUpQCq/uUNUEk3y9zcSZ8V4rJGf8KJKktvbR8ntZ5vkopJPsIWx+6vG7ezjb2dvCesUMaH9JUAJ9pBNaiQkqUpWgKUpQClKUApSlAKUpQCuKfhc/CLcWG1ohGkLiKDVGsquQryllaTCuuX0LpBPQM2PONfKUBXPxjdo/IWf2Jv51Pxjdo/IWf2Jv51KVKQH4xu0fkLP7E386n4xu0fkLP7E386lKUgPxjdo/IWf2Jv51Pxjdo/IWf2Jv51KUpAfjG7R+Qs/sTfzqfjG7R+Qs/sTfzqUpSA/GN2j8hZ/Ym/nU/GN2j8hZ/Ym/nUpSkB+MbtH5Cz+xN/Op+MbtH5Cz+xN/OpSlID8Y3aPyFn9ib+dT8Y3aPyFn9ib+dSlKQMlr+Gi82hLDZzRWyxXE0MchjWQNoaVNQBaQjmOXQ8ia/RdKV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does PRDM1 protect against radiation-induced cancer?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873719"/>
            <a:ext cx="813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IR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92773" y="2158926"/>
            <a:ext cx="7625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55359" y="1873719"/>
            <a:ext cx="2158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DNA damage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173458" y="1920241"/>
            <a:ext cx="2158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mutation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27726" y="2181851"/>
            <a:ext cx="7625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41124" y="1924094"/>
            <a:ext cx="240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transformation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855939" y="2452653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76332" y="2452654"/>
            <a:ext cx="1" cy="495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10272" y="2979003"/>
            <a:ext cx="2132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Cell cycle arrest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058779" y="2452653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79172" y="2452654"/>
            <a:ext cx="1" cy="495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9458" y="2947704"/>
            <a:ext cx="141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Apoptosis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58779" y="2185704"/>
            <a:ext cx="6016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18019" y="3440668"/>
            <a:ext cx="403272" cy="674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73458" y="3505200"/>
            <a:ext cx="398543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43400" y="4419600"/>
            <a:ext cx="1447800" cy="5334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PRDM1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8" y="4191000"/>
            <a:ext cx="7519988" cy="264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2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does PRDM1 protect against radiation-induced cancer?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8573" y="5581526"/>
            <a:ext cx="813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IR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08946" y="5866733"/>
            <a:ext cx="848454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1532" y="5581526"/>
            <a:ext cx="3321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Microenvironment reaction</a:t>
            </a:r>
            <a:endParaRPr lang="en-US" sz="28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419600" y="5429126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48200" y="5029200"/>
            <a:ext cx="228600" cy="399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72245" y="5605123"/>
            <a:ext cx="240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transformation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81600" y="5866733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1238661"/>
            <a:ext cx="5067300" cy="285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Oval 66"/>
          <p:cNvSpPr/>
          <p:nvPr/>
        </p:nvSpPr>
        <p:spPr>
          <a:xfrm>
            <a:off x="4343400" y="4419600"/>
            <a:ext cx="1447800" cy="5334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PRDM1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6694</TotalTime>
  <Words>941</Words>
  <Application>Microsoft Office PowerPoint</Application>
  <PresentationFormat>On-screen Show (4:3)</PresentationFormat>
  <Paragraphs>189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The role of PRDM1 in protection against radiogenic breast cancer</vt:lpstr>
      <vt:lpstr>Second cancers are a late complication of cancer therapy</vt:lpstr>
      <vt:lpstr>Radiation therapy can induce second cancers, including breast cancer</vt:lpstr>
      <vt:lpstr>Genetic variants near PRDM1 are associated with radiogenic second cancers</vt:lpstr>
      <vt:lpstr>Variants associated with radiogenic cancer affect PRDM1 expression in LCLs</vt:lpstr>
      <vt:lpstr>IR induces PRDM1 expression in a haplotype-dependent manner</vt:lpstr>
      <vt:lpstr>PRDM1 is a pleiotropic transcriptional repressor with context-dependent effects</vt:lpstr>
      <vt:lpstr>How does PRDM1 protect against radiation-induced cancer?</vt:lpstr>
      <vt:lpstr>How does PRDM1 protect against radiation-induced cancer?</vt:lpstr>
      <vt:lpstr>How does PRDM1 induction by IR protect against radiogenic breast cancer?</vt:lpstr>
      <vt:lpstr>How does PRDM1 induction by IR protect against radiogenic breast cancer?</vt:lpstr>
      <vt:lpstr>Current hypothesis</vt:lpstr>
      <vt:lpstr>IR induces PRDM1 expression in breast epithelial cells with the protective haplotype</vt:lpstr>
      <vt:lpstr>PRDM1 mRNA is induced by IR in breast cells with the protective haplotype</vt:lpstr>
      <vt:lpstr>IR does not induce PRDM1 expression in breast epithelial cells with the risk haplotype</vt:lpstr>
      <vt:lpstr>PRDM1 is sensitive to a wide range of IR doses (0.1-10 Gy)</vt:lpstr>
      <vt:lpstr>How does PRDM1 induction by IR protect against radiogenic breast cancer?</vt:lpstr>
      <vt:lpstr>NFκB is a candidate regulator of PRDM1 induction by IR</vt:lpstr>
      <vt:lpstr>Strategy: test the role of NFκB in IR-mediated PRDM1 induction using NFκB inhibitors</vt:lpstr>
      <vt:lpstr>How does PRDM1 induction by IR protect against radiogenic breast cancer?</vt:lpstr>
      <vt:lpstr>3) What are the cellular consequences of PRDM1 induction by IR?</vt:lpstr>
      <vt:lpstr>How does PRDM1 induction by IR protect against radiogenic breast cancer?</vt:lpstr>
      <vt:lpstr>4) Does PRDM1 protect against radiogenic cancer in vivo?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Blimp1 (PRDM1) in protection against radiogenic breast cancer</dc:title>
  <dc:creator>Amy Gill</dc:creator>
  <cp:lastModifiedBy>Amy</cp:lastModifiedBy>
  <cp:revision>62</cp:revision>
  <dcterms:created xsi:type="dcterms:W3CDTF">2014-02-14T16:30:37Z</dcterms:created>
  <dcterms:modified xsi:type="dcterms:W3CDTF">2014-09-24T19:29:50Z</dcterms:modified>
</cp:coreProperties>
</file>