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Lora"/>
      <p:regular r:id="rId47"/>
      <p:bold r:id="rId48"/>
      <p:italic r:id="rId49"/>
      <p:bold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bold.fntdata"/><Relationship Id="rId47" Type="http://schemas.openxmlformats.org/officeDocument/2006/relationships/font" Target="fonts/Lora-regular.fntdata"/><Relationship Id="rId4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Lora-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065c8e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065c8e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147c8652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147c8652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47c8652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47c8652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4065c8e1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4065c8e1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90ad35e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90ad35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147c8652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147c8652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147c8652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147c8652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Behavior-based detection [16–20] is a method of detecting invasion status by comparatively analyzing predetermined attack patterns and process behavior that occur in a system.</a:t>
            </a:r>
            <a:endParaRPr/>
          </a:p>
          <a:p>
            <a:pPr indent="0" lvl="0" marL="0" rtl="0" algn="l">
              <a:spcBef>
                <a:spcPts val="0"/>
              </a:spcBef>
              <a:spcAft>
                <a:spcPts val="0"/>
              </a:spcAft>
              <a:buNone/>
            </a:pPr>
            <a:r>
              <a:rPr lang="en-GB" sz="1200"/>
              <a:t>sequential decision-making MDP</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147c8652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147c8652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4052305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4052305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065c8e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065c8e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052305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052305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4052305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4052305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4065c8e1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4065c8e1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4065c8e1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4065c8e1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4065c8e1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4065c8e1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90ad35e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90ad35e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90ad35e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90ad35e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147c8652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147c8652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147c8652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147c8652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147c8652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147c8652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147c8652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147c8652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147c8652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147c8652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47c8652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47c8652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917a7b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917a7b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941425" y="1147650"/>
            <a:ext cx="5017500" cy="25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Reinforcement Learning for Android Malware Detection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1297500" y="393750"/>
            <a:ext cx="7038900" cy="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oto Sans Symbols"/>
                <a:ea typeface="Noto Sans Symbols"/>
                <a:cs typeface="Noto Sans Symbols"/>
                <a:sym typeface="Noto Sans Symbols"/>
              </a:rPr>
              <a:t>Reinforcement Learning for Solving Classification Problems</a:t>
            </a:r>
            <a:endParaRPr b="1">
              <a:latin typeface="Noto Sans Symbols"/>
              <a:ea typeface="Noto Sans Symbols"/>
              <a:cs typeface="Noto Sans Symbols"/>
              <a:sym typeface="Noto Sans Symbols"/>
            </a:endParaRPr>
          </a:p>
        </p:txBody>
      </p:sp>
      <p:sp>
        <p:nvSpPr>
          <p:cNvPr id="248" name="Google Shape;248;p26"/>
          <p:cNvSpPr txBox="1"/>
          <p:nvPr>
            <p:ph idx="1" type="body"/>
          </p:nvPr>
        </p:nvSpPr>
        <p:spPr>
          <a:xfrm>
            <a:off x="1100775" y="1399875"/>
            <a:ext cx="7367700" cy="362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solidFill>
                  <a:srgbClr val="FFFFFF"/>
                </a:solidFill>
                <a:latin typeface="Lora"/>
                <a:ea typeface="Lora"/>
                <a:cs typeface="Lora"/>
                <a:sym typeface="Lora"/>
              </a:rPr>
              <a:t>In this paper, RL is combined with multilayer perceptrons to find Value function of each state .</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x</a:t>
            </a:r>
            <a:r>
              <a:rPr baseline="30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 is taken as a input vector of length m and y</a:t>
            </a:r>
            <a:r>
              <a:rPr baseline="30000" lang="en-GB" sz="1500">
                <a:solidFill>
                  <a:srgbClr val="FFFFFF"/>
                </a:solidFill>
                <a:latin typeface="Lora"/>
                <a:ea typeface="Lora"/>
                <a:cs typeface="Lora"/>
                <a:sym typeface="Lora"/>
              </a:rPr>
              <a:t>i </a:t>
            </a:r>
            <a:r>
              <a:rPr lang="en-GB" sz="1500">
                <a:solidFill>
                  <a:srgbClr val="FFFFFF"/>
                </a:solidFill>
                <a:latin typeface="Lora"/>
                <a:ea typeface="Lora"/>
                <a:cs typeface="Lora"/>
                <a:sym typeface="Lora"/>
              </a:rPr>
              <a:t>is target class belonging to the input.We have a dataset D = {(x</a:t>
            </a:r>
            <a:r>
              <a:rPr baseline="-25000" lang="en-GB" sz="1500">
                <a:solidFill>
                  <a:srgbClr val="FFFFFF"/>
                </a:solidFill>
                <a:latin typeface="Lora"/>
                <a:ea typeface="Lora"/>
                <a:cs typeface="Lora"/>
                <a:sym typeface="Lora"/>
              </a:rPr>
              <a:t>1</a:t>
            </a:r>
            <a:r>
              <a:rPr lang="en-GB" sz="1500">
                <a:solidFill>
                  <a:srgbClr val="FFFFFF"/>
                </a:solidFill>
                <a:latin typeface="Lora"/>
                <a:ea typeface="Lora"/>
                <a:cs typeface="Lora"/>
                <a:sym typeface="Lora"/>
              </a:rPr>
              <a:t> , y</a:t>
            </a:r>
            <a:r>
              <a:rPr baseline="-25000" lang="en-GB" sz="1500">
                <a:solidFill>
                  <a:srgbClr val="FFFFFF"/>
                </a:solidFill>
                <a:latin typeface="Lora"/>
                <a:ea typeface="Lora"/>
                <a:cs typeface="Lora"/>
                <a:sym typeface="Lora"/>
              </a:rPr>
              <a:t>1</a:t>
            </a:r>
            <a:r>
              <a:rPr lang="en-GB" sz="1500">
                <a:solidFill>
                  <a:srgbClr val="FFFFFF"/>
                </a:solidFill>
                <a:latin typeface="Lora"/>
                <a:ea typeface="Lora"/>
                <a:cs typeface="Lora"/>
                <a:sym typeface="Lora"/>
              </a:rPr>
              <a:t>), . . . , (x</a:t>
            </a:r>
            <a:r>
              <a:rPr baseline="-25000" lang="en-GB" sz="1500">
                <a:solidFill>
                  <a:srgbClr val="FFFFFF"/>
                </a:solidFill>
                <a:latin typeface="Lora"/>
                <a:ea typeface="Lora"/>
                <a:cs typeface="Lora"/>
                <a:sym typeface="Lora"/>
              </a:rPr>
              <a:t>n</a:t>
            </a:r>
            <a:r>
              <a:rPr lang="en-GB" sz="1500">
                <a:solidFill>
                  <a:srgbClr val="FFFFFF"/>
                </a:solidFill>
                <a:latin typeface="Lora"/>
                <a:ea typeface="Lora"/>
                <a:cs typeface="Lora"/>
                <a:sym typeface="Lora"/>
              </a:rPr>
              <a:t> , y</a:t>
            </a:r>
            <a:r>
              <a:rPr baseline="-25000" lang="en-GB" sz="1500">
                <a:solidFill>
                  <a:srgbClr val="FFFFFF"/>
                </a:solidFill>
                <a:latin typeface="Lora"/>
                <a:ea typeface="Lora"/>
                <a:cs typeface="Lora"/>
                <a:sym typeface="Lora"/>
              </a:rPr>
              <a:t>n</a:t>
            </a:r>
            <a:r>
              <a:rPr lang="en-GB" sz="1500">
                <a:solidFill>
                  <a:srgbClr val="FFFFFF"/>
                </a:solidFill>
                <a:latin typeface="Lora"/>
                <a:ea typeface="Lora"/>
                <a:cs typeface="Lora"/>
                <a:sym typeface="Lora"/>
              </a:rPr>
              <a:t>)} of labeled examples.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There is a single reward function that is independent of the target class.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 agent with the same class as a training instance will select actions to maximize its obtained rewards, whereas an agent of another class will select actions that minimize its obtained rewards.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For testing purposes ,all values V</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(s</a:t>
            </a:r>
            <a:r>
              <a:rPr baseline="-25000" lang="en-GB" sz="1500">
                <a:solidFill>
                  <a:srgbClr val="FFFFFF"/>
                </a:solidFill>
                <a:latin typeface="Lora"/>
                <a:ea typeface="Lora"/>
                <a:cs typeface="Lora"/>
                <a:sym typeface="Lora"/>
              </a:rPr>
              <a:t>0</a:t>
            </a:r>
            <a:r>
              <a:rPr lang="en-GB" sz="1500">
                <a:solidFill>
                  <a:srgbClr val="FFFFFF"/>
                </a:solidFill>
                <a:latin typeface="Lora"/>
                <a:ea typeface="Lora"/>
                <a:cs typeface="Lora"/>
                <a:sym typeface="Lora"/>
              </a:rPr>
              <a:t>) for all classes i and agents AC</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 belonging to these classes. </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 input vector is classified with the predicted class y</a:t>
            </a:r>
            <a:r>
              <a:rPr baseline="-25000" lang="en-GB" sz="1500">
                <a:solidFill>
                  <a:srgbClr val="FFFFFF"/>
                </a:solidFill>
                <a:latin typeface="Lora"/>
                <a:ea typeface="Lora"/>
                <a:cs typeface="Lora"/>
                <a:sym typeface="Lora"/>
              </a:rPr>
              <a:t>p</a:t>
            </a:r>
            <a:r>
              <a:rPr lang="en-GB" sz="1500">
                <a:solidFill>
                  <a:srgbClr val="FFFFFF"/>
                </a:solidFill>
                <a:latin typeface="Lora"/>
                <a:ea typeface="Lora"/>
                <a:cs typeface="Lora"/>
                <a:sym typeface="Lora"/>
              </a:rPr>
              <a:t> belonging to the agent with the largest state value: y</a:t>
            </a:r>
            <a:r>
              <a:rPr baseline="-25000" lang="en-GB" sz="1500">
                <a:solidFill>
                  <a:srgbClr val="FFFFFF"/>
                </a:solidFill>
                <a:latin typeface="Lora"/>
                <a:ea typeface="Lora"/>
                <a:cs typeface="Lora"/>
                <a:sym typeface="Lora"/>
              </a:rPr>
              <a:t>p</a:t>
            </a:r>
            <a:r>
              <a:rPr lang="en-GB" sz="1500">
                <a:solidFill>
                  <a:srgbClr val="FFFFFF"/>
                </a:solidFill>
                <a:latin typeface="Lora"/>
                <a:ea typeface="Lora"/>
                <a:cs typeface="Lora"/>
                <a:sym typeface="Lora"/>
              </a:rPr>
              <a:t> = arg max V</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(s</a:t>
            </a:r>
            <a:r>
              <a:rPr baseline="-25000" lang="en-GB" sz="1500">
                <a:solidFill>
                  <a:srgbClr val="FFFFFF"/>
                </a:solidFill>
                <a:latin typeface="Lora"/>
                <a:ea typeface="Lora"/>
                <a:cs typeface="Lora"/>
                <a:sym typeface="Lora"/>
              </a:rPr>
              <a:t>0</a:t>
            </a:r>
            <a:r>
              <a:rPr lang="en-GB" sz="1500">
                <a:solidFill>
                  <a:srgbClr val="FFFFFF"/>
                </a:solidFill>
                <a:latin typeface="Lora"/>
                <a:ea typeface="Lora"/>
                <a:cs typeface="Lora"/>
                <a:sym typeface="Lora"/>
              </a:rPr>
              <a:t>).</a:t>
            </a:r>
            <a:endParaRPr sz="1500">
              <a:solidFill>
                <a:srgbClr val="FFFFFF"/>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269300" y="1204200"/>
            <a:ext cx="5574300" cy="39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latin typeface="Noto Sans Symbols"/>
                <a:ea typeface="Noto Sans Symbols"/>
                <a:cs typeface="Noto Sans Symbols"/>
                <a:sym typeface="Noto Sans Symbols"/>
              </a:rPr>
              <a:t>PROPOSED</a:t>
            </a:r>
            <a:endParaRPr b="1" sz="3600">
              <a:latin typeface="Noto Sans Symbols"/>
              <a:ea typeface="Noto Sans Symbols"/>
              <a:cs typeface="Noto Sans Symbols"/>
              <a:sym typeface="Noto Sans Symbols"/>
            </a:endParaRPr>
          </a:p>
          <a:p>
            <a:pPr indent="0" lvl="0" marL="0" rtl="0" algn="ctr">
              <a:spcBef>
                <a:spcPts val="0"/>
              </a:spcBef>
              <a:spcAft>
                <a:spcPts val="0"/>
              </a:spcAft>
              <a:buNone/>
            </a:pPr>
            <a:r>
              <a:rPr b="1" lang="en-GB" sz="3600">
                <a:latin typeface="Noto Sans Symbols"/>
                <a:ea typeface="Noto Sans Symbols"/>
                <a:cs typeface="Noto Sans Symbols"/>
                <a:sym typeface="Noto Sans Symbols"/>
              </a:rPr>
              <a:t> METHODOLOGY :</a:t>
            </a:r>
            <a:endParaRPr b="1" sz="3600">
              <a:latin typeface="Noto Sans Symbols"/>
              <a:ea typeface="Noto Sans Symbols"/>
              <a:cs typeface="Noto Sans Symbols"/>
              <a:sym typeface="Noto Sans Symbols"/>
            </a:endParaRPr>
          </a:p>
          <a:p>
            <a:pPr indent="0" lvl="0" marL="0" rtl="0" algn="ctr">
              <a:spcBef>
                <a:spcPts val="0"/>
              </a:spcBef>
              <a:spcAft>
                <a:spcPts val="0"/>
              </a:spcAft>
              <a:buNone/>
            </a:pPr>
            <a:r>
              <a:t/>
            </a:r>
            <a:endParaRPr b="1" sz="1000">
              <a:latin typeface="Noto Sans Symbols"/>
              <a:ea typeface="Noto Sans Symbols"/>
              <a:cs typeface="Noto Sans Symbols"/>
              <a:sym typeface="Noto Sans Symbols"/>
            </a:endParaRPr>
          </a:p>
          <a:p>
            <a:pPr indent="0" lvl="0" marL="0" rtl="0" algn="ctr">
              <a:spcBef>
                <a:spcPts val="0"/>
              </a:spcBef>
              <a:spcAft>
                <a:spcPts val="0"/>
              </a:spcAft>
              <a:buNone/>
            </a:pPr>
            <a:r>
              <a:rPr b="1" lang="en-GB" sz="3000">
                <a:latin typeface="Lora"/>
                <a:ea typeface="Lora"/>
                <a:cs typeface="Lora"/>
                <a:sym typeface="Lora"/>
              </a:rPr>
              <a:t>Reinforcement Learning</a:t>
            </a:r>
            <a:endParaRPr b="1" sz="3000">
              <a:latin typeface="Lora"/>
              <a:ea typeface="Lora"/>
              <a:cs typeface="Lora"/>
              <a:sym typeface="Lora"/>
            </a:endParaRPr>
          </a:p>
          <a:p>
            <a:pPr indent="0" lvl="0" marL="0" rtl="0" algn="ctr">
              <a:spcBef>
                <a:spcPts val="0"/>
              </a:spcBef>
              <a:spcAft>
                <a:spcPts val="0"/>
              </a:spcAft>
              <a:buNone/>
            </a:pPr>
            <a:r>
              <a:t/>
            </a:r>
            <a:endParaRPr b="1" sz="3600">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idx="1" type="body"/>
          </p:nvPr>
        </p:nvSpPr>
        <p:spPr>
          <a:xfrm>
            <a:off x="1297500" y="1539250"/>
            <a:ext cx="7038900" cy="309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We would be using </a:t>
            </a:r>
            <a:r>
              <a:rPr b="1" lang="en-GB" sz="1800">
                <a:solidFill>
                  <a:srgbClr val="F3F3F3"/>
                </a:solidFill>
                <a:latin typeface="Lora"/>
                <a:ea typeface="Lora"/>
                <a:cs typeface="Lora"/>
                <a:sym typeface="Lora"/>
              </a:rPr>
              <a:t>The Drebin Dataset</a:t>
            </a:r>
            <a:r>
              <a:rPr lang="en-GB" sz="1800">
                <a:solidFill>
                  <a:srgbClr val="F3F3F3"/>
                </a:solidFill>
                <a:latin typeface="Lora"/>
                <a:ea typeface="Lora"/>
                <a:cs typeface="Lora"/>
                <a:sym typeface="Lora"/>
              </a:rPr>
              <a:t> to train our Reinforcement Learning Model.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Dataset consisting of feature vectors of 215 attributes extracted from 15,036 applications (5,560 malware apps from Drebin project and 9,476 benign apps).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Contains 5560 malware files collected from August 2010 to October 2012.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Drebin is one of the most popular benchmark datasets for Android malware detection.</a:t>
            </a:r>
            <a:endParaRPr sz="1800">
              <a:solidFill>
                <a:srgbClr val="F3F3F3"/>
              </a:solidFill>
              <a:latin typeface="Lora"/>
              <a:ea typeface="Lora"/>
              <a:cs typeface="Lora"/>
              <a:sym typeface="Lora"/>
            </a:endParaRPr>
          </a:p>
        </p:txBody>
      </p:sp>
      <p:sp>
        <p:nvSpPr>
          <p:cNvPr id="259" name="Google Shape;25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Dataset</a:t>
            </a:r>
            <a:endParaRPr b="1" sz="3600">
              <a:latin typeface="Noto Sans Symbols"/>
              <a:ea typeface="Noto Sans Symbols"/>
              <a:cs typeface="Noto Sans Symbols"/>
              <a:sym typeface="Noto Sans Symbol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idx="1" type="body"/>
          </p:nvPr>
        </p:nvSpPr>
        <p:spPr>
          <a:xfrm>
            <a:off x="1297500" y="1069625"/>
            <a:ext cx="7038900" cy="191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Gathers features from an APK files or application’s code</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Embedded these into a joint vector space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Further applied SVM for learning based detection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For each detected application the respective patterns can be extracted, mapped to meaningful descriptions and then provided to the user as explanation for the detection.</a:t>
            </a:r>
            <a:endParaRPr sz="1800">
              <a:solidFill>
                <a:srgbClr val="F3F3F3"/>
              </a:solidFill>
              <a:latin typeface="Lora"/>
              <a:ea typeface="Lora"/>
              <a:cs typeface="Lora"/>
              <a:sym typeface="Lora"/>
            </a:endParaRPr>
          </a:p>
        </p:txBody>
      </p:sp>
      <p:sp>
        <p:nvSpPr>
          <p:cNvPr id="265" name="Google Shape;265;p29"/>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Drebin - </a:t>
            </a:r>
            <a:r>
              <a:rPr b="1" lang="en-GB" sz="3600">
                <a:latin typeface="Noto Sans Symbols"/>
                <a:ea typeface="Noto Sans Symbols"/>
                <a:cs typeface="Noto Sans Symbols"/>
                <a:sym typeface="Noto Sans Symbols"/>
              </a:rPr>
              <a:t>Dataset</a:t>
            </a:r>
            <a:endParaRPr b="1" sz="3600">
              <a:latin typeface="Noto Sans Symbols"/>
              <a:ea typeface="Noto Sans Symbols"/>
              <a:cs typeface="Noto Sans Symbols"/>
              <a:sym typeface="Noto Sans Symbols"/>
            </a:endParaRPr>
          </a:p>
        </p:txBody>
      </p:sp>
      <p:pic>
        <p:nvPicPr>
          <p:cNvPr id="266" name="Google Shape;266;p29"/>
          <p:cNvPicPr preferRelativeResize="0"/>
          <p:nvPr/>
        </p:nvPicPr>
        <p:blipFill>
          <a:blip r:embed="rId3">
            <a:alphaModFix/>
          </a:blip>
          <a:stretch>
            <a:fillRect/>
          </a:stretch>
        </p:blipFill>
        <p:spPr>
          <a:xfrm>
            <a:off x="-184075" y="3141425"/>
            <a:ext cx="9328075" cy="200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Feature</a:t>
            </a:r>
            <a:r>
              <a:rPr lang="en-GB"/>
              <a:t> </a:t>
            </a:r>
            <a:r>
              <a:rPr b="1" lang="en-GB" sz="3600">
                <a:latin typeface="Noto Sans Symbols"/>
                <a:ea typeface="Noto Sans Symbols"/>
                <a:cs typeface="Noto Sans Symbols"/>
                <a:sym typeface="Noto Sans Symbols"/>
              </a:rPr>
              <a:t>Selection</a:t>
            </a:r>
            <a:endParaRPr/>
          </a:p>
        </p:txBody>
      </p:sp>
      <p:sp>
        <p:nvSpPr>
          <p:cNvPr id="272" name="Google Shape;272;p30"/>
          <p:cNvSpPr txBox="1"/>
          <p:nvPr>
            <p:ph idx="1" type="body"/>
          </p:nvPr>
        </p:nvSpPr>
        <p:spPr>
          <a:xfrm>
            <a:off x="1297500" y="1243900"/>
            <a:ext cx="7038900" cy="37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GB" sz="1800">
                <a:latin typeface="Lora"/>
                <a:ea typeface="Lora"/>
                <a:cs typeface="Lora"/>
                <a:sym typeface="Lora"/>
              </a:rPr>
              <a:t>More the number of features, more is the chance of decreased accuracy and increased training time.</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Redundant features need to be removed and we need to select top features for classification.</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We used 2 methods for feature selection-</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GB" sz="1800">
                <a:latin typeface="Lora"/>
                <a:ea typeface="Lora"/>
                <a:cs typeface="Lora"/>
                <a:sym typeface="Lora"/>
              </a:rPr>
              <a:t>Random Forest Classifier (Accuracy - 87.5%)</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GB" sz="1800">
                <a:latin typeface="Lora"/>
                <a:ea typeface="Lora"/>
                <a:cs typeface="Lora"/>
                <a:sym typeface="Lora"/>
              </a:rPr>
              <a:t>Extremely Randomised Tree Classifier(Extra Trees Classifiers). </a:t>
            </a:r>
            <a:r>
              <a:rPr lang="en-GB" sz="1800">
                <a:latin typeface="Lora"/>
                <a:ea typeface="Lora"/>
                <a:cs typeface="Lora"/>
                <a:sym typeface="Lora"/>
              </a:rPr>
              <a:t>(Accuracy - 91.25%)</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In both,importance of each feature is calculated and the top ranked features are selected.</a:t>
            </a:r>
            <a:endParaRPr sz="18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1"/>
          <p:cNvSpPr txBox="1"/>
          <p:nvPr>
            <p:ph idx="1" type="body"/>
          </p:nvPr>
        </p:nvSpPr>
        <p:spPr>
          <a:xfrm>
            <a:off x="0" y="1567550"/>
            <a:ext cx="5736000" cy="335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C</a:t>
            </a:r>
            <a:r>
              <a:rPr lang="en-GB" sz="1600"/>
              <a:t>oncept of state,action, and reward. </a:t>
            </a:r>
            <a:endParaRPr sz="1600"/>
          </a:p>
          <a:p>
            <a:pPr indent="-330200" lvl="0" marL="457200" rtl="0" algn="l">
              <a:spcBef>
                <a:spcPts val="0"/>
              </a:spcBef>
              <a:spcAft>
                <a:spcPts val="0"/>
              </a:spcAft>
              <a:buSzPts val="1600"/>
              <a:buChar char="●"/>
            </a:pPr>
            <a:r>
              <a:rPr lang="en-GB" sz="1600"/>
              <a:t>It is a trial and error approach . </a:t>
            </a:r>
            <a:endParaRPr sz="1600"/>
          </a:p>
          <a:p>
            <a:pPr indent="-330200" lvl="0" marL="457200" rtl="0" algn="l">
              <a:spcBef>
                <a:spcPts val="0"/>
              </a:spcBef>
              <a:spcAft>
                <a:spcPts val="0"/>
              </a:spcAft>
              <a:buSzPts val="1600"/>
              <a:buChar char="●"/>
            </a:pPr>
            <a:r>
              <a:rPr lang="en-GB" sz="1600"/>
              <a:t>Agent takes action at each time step that causes two changes : </a:t>
            </a:r>
            <a:endParaRPr sz="1600"/>
          </a:p>
          <a:p>
            <a:pPr indent="-330200" lvl="1" marL="914400" rtl="0" algn="l">
              <a:spcBef>
                <a:spcPts val="0"/>
              </a:spcBef>
              <a:spcAft>
                <a:spcPts val="0"/>
              </a:spcAft>
              <a:buSzPts val="1600"/>
              <a:buChar char="○"/>
            </a:pPr>
            <a:r>
              <a:rPr lang="en-GB" sz="1600"/>
              <a:t>current state of the environment is changed to a new state,</a:t>
            </a:r>
            <a:endParaRPr sz="1600"/>
          </a:p>
          <a:p>
            <a:pPr indent="-330200" lvl="1" marL="914400" rtl="0" algn="l">
              <a:spcBef>
                <a:spcPts val="0"/>
              </a:spcBef>
              <a:spcAft>
                <a:spcPts val="0"/>
              </a:spcAft>
              <a:buSzPts val="1600"/>
              <a:buChar char="○"/>
            </a:pPr>
            <a:r>
              <a:rPr lang="en-GB" sz="1600"/>
              <a:t> agent receives a reward or penalty from the environment.</a:t>
            </a:r>
            <a:endParaRPr sz="1600"/>
          </a:p>
          <a:p>
            <a:pPr indent="-330200" lvl="0" marL="457200" rtl="0" algn="l">
              <a:spcBef>
                <a:spcPts val="0"/>
              </a:spcBef>
              <a:spcAft>
                <a:spcPts val="0"/>
              </a:spcAft>
              <a:buSzPts val="1600"/>
              <a:buChar char="●"/>
            </a:pPr>
            <a:r>
              <a:rPr lang="en-GB" sz="1600"/>
              <a:t>Given a state, the reward is a function that can tell the agent how good or bad an action is.</a:t>
            </a:r>
            <a:endParaRPr sz="1600"/>
          </a:p>
          <a:p>
            <a:pPr indent="-330200" lvl="0" marL="457200" rtl="0" algn="l">
              <a:spcBef>
                <a:spcPts val="0"/>
              </a:spcBef>
              <a:spcAft>
                <a:spcPts val="0"/>
              </a:spcAft>
              <a:buSzPts val="1600"/>
              <a:buChar char="●"/>
            </a:pPr>
            <a:r>
              <a:rPr lang="en-GB" sz="1600"/>
              <a:t> Based on received rewards, the agent learns to take more good actions and gradually filter out bad actions.</a:t>
            </a:r>
            <a:endParaRPr sz="1600"/>
          </a:p>
        </p:txBody>
      </p:sp>
      <p:sp>
        <p:nvSpPr>
          <p:cNvPr id="278" name="Google Shape;278;p31"/>
          <p:cNvSpPr txBox="1"/>
          <p:nvPr>
            <p:ph type="title"/>
          </p:nvPr>
        </p:nvSpPr>
        <p:spPr>
          <a:xfrm>
            <a:off x="1297500" y="24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Reinforcement Learning Preliminary</a:t>
            </a:r>
            <a:endParaRPr b="1" sz="3000">
              <a:latin typeface="Noto Sans Symbols"/>
              <a:ea typeface="Noto Sans Symbols"/>
              <a:cs typeface="Noto Sans Symbols"/>
              <a:sym typeface="Noto Sans Symbols"/>
            </a:endParaRPr>
          </a:p>
        </p:txBody>
      </p:sp>
      <p:pic>
        <p:nvPicPr>
          <p:cNvPr id="279" name="Google Shape;279;p31"/>
          <p:cNvPicPr preferRelativeResize="0"/>
          <p:nvPr/>
        </p:nvPicPr>
        <p:blipFill>
          <a:blip r:embed="rId3">
            <a:alphaModFix/>
          </a:blip>
          <a:stretch>
            <a:fillRect/>
          </a:stretch>
        </p:blipFill>
        <p:spPr>
          <a:xfrm>
            <a:off x="5883975" y="1640550"/>
            <a:ext cx="3072300" cy="2318049"/>
          </a:xfrm>
          <a:prstGeom prst="rect">
            <a:avLst/>
          </a:prstGeom>
          <a:noFill/>
          <a:ln>
            <a:noFill/>
          </a:ln>
        </p:spPr>
      </p:pic>
      <p:sp>
        <p:nvSpPr>
          <p:cNvPr id="280" name="Google Shape;280;p31"/>
          <p:cNvSpPr txBox="1"/>
          <p:nvPr/>
        </p:nvSpPr>
        <p:spPr>
          <a:xfrm>
            <a:off x="5897575" y="4016750"/>
            <a:ext cx="30723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FFFFFF"/>
                </a:solidFill>
                <a:latin typeface="Lora"/>
                <a:ea typeface="Lora"/>
                <a:cs typeface="Lora"/>
                <a:sym typeface="Lora"/>
              </a:rPr>
              <a:t>Fig. Iterative process of agent-environment interactions.</a:t>
            </a:r>
            <a:endParaRPr sz="1500">
              <a:solidFill>
                <a:srgbClr val="FFFFFF"/>
              </a:solidFill>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ph idx="1" type="body"/>
          </p:nvPr>
        </p:nvSpPr>
        <p:spPr>
          <a:xfrm>
            <a:off x="1297500" y="1415150"/>
            <a:ext cx="7038900" cy="3648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Lora"/>
                <a:ea typeface="Lora"/>
                <a:cs typeface="Lora"/>
                <a:sym typeface="Lora"/>
              </a:rPr>
              <a:t>Formally RL can be described as Markov Decision Processes (MDP’s) which consists of:    ( S, A, T, R, </a:t>
            </a:r>
            <a:r>
              <a:rPr lang="en-GB" sz="1600">
                <a:solidFill>
                  <a:srgbClr val="FFFFFF"/>
                </a:solidFill>
                <a:latin typeface="Lora"/>
                <a:ea typeface="Lora"/>
                <a:cs typeface="Lora"/>
                <a:sym typeface="Lora"/>
              </a:rPr>
              <a:t>Ɣ</a:t>
            </a:r>
            <a:r>
              <a:rPr b="1" lang="en-GB" sz="1600">
                <a:latin typeface="Lora"/>
                <a:ea typeface="Lora"/>
                <a:cs typeface="Lora"/>
                <a:sym typeface="Lora"/>
              </a:rPr>
              <a:t> )</a:t>
            </a:r>
            <a:endParaRPr b="1" sz="1600">
              <a:latin typeface="Lora"/>
              <a:ea typeface="Lora"/>
              <a:cs typeface="Lora"/>
              <a:sym typeface="Lora"/>
            </a:endParaRPr>
          </a:p>
          <a:p>
            <a:pPr indent="-330200" lvl="0" marL="457200" rtl="0" algn="l">
              <a:spcBef>
                <a:spcPts val="1600"/>
              </a:spcBef>
              <a:spcAft>
                <a:spcPts val="0"/>
              </a:spcAft>
              <a:buSzPts val="1600"/>
              <a:buFont typeface="Lora"/>
              <a:buChar char="●"/>
            </a:pPr>
            <a:r>
              <a:rPr lang="en-GB" sz="1600">
                <a:latin typeface="Lora"/>
                <a:ea typeface="Lora"/>
                <a:cs typeface="Lora"/>
                <a:sym typeface="Lora"/>
              </a:rPr>
              <a:t>set of </a:t>
            </a:r>
            <a:r>
              <a:rPr b="1" lang="en-GB" sz="1600">
                <a:latin typeface="Lora"/>
                <a:ea typeface="Lora"/>
                <a:cs typeface="Lora"/>
                <a:sym typeface="Lora"/>
              </a:rPr>
              <a:t>states</a:t>
            </a:r>
            <a:r>
              <a:rPr lang="en-GB" sz="1600">
                <a:latin typeface="Lora"/>
                <a:ea typeface="Lora"/>
                <a:cs typeface="Lora"/>
                <a:sym typeface="Lora"/>
              </a:rPr>
              <a:t> S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set of </a:t>
            </a:r>
            <a:r>
              <a:rPr b="1" lang="en-GB" sz="1600">
                <a:latin typeface="Lora"/>
                <a:ea typeface="Lora"/>
                <a:cs typeface="Lora"/>
                <a:sym typeface="Lora"/>
              </a:rPr>
              <a:t>actions</a:t>
            </a:r>
            <a:r>
              <a:rPr lang="en-GB" sz="1600">
                <a:latin typeface="Lora"/>
                <a:ea typeface="Lora"/>
                <a:cs typeface="Lora"/>
                <a:sym typeface="Lora"/>
              </a:rPr>
              <a:t> A,</a:t>
            </a:r>
            <a:endParaRPr sz="1600">
              <a:latin typeface="Lora"/>
              <a:ea typeface="Lora"/>
              <a:cs typeface="Lora"/>
              <a:sym typeface="Lora"/>
            </a:endParaRPr>
          </a:p>
          <a:p>
            <a:pPr indent="-330200" lvl="0" marL="457200" rtl="0" algn="l">
              <a:spcBef>
                <a:spcPts val="0"/>
              </a:spcBef>
              <a:spcAft>
                <a:spcPts val="0"/>
              </a:spcAft>
              <a:buClr>
                <a:srgbClr val="FFFFFF"/>
              </a:buClr>
              <a:buSzPts val="1600"/>
              <a:buChar char="●"/>
            </a:pPr>
            <a:r>
              <a:rPr b="1" lang="en-GB" sz="1600">
                <a:solidFill>
                  <a:srgbClr val="FFFFFF"/>
                </a:solidFill>
                <a:latin typeface="Lora"/>
                <a:ea typeface="Lora"/>
                <a:cs typeface="Lora"/>
                <a:sym typeface="Lora"/>
              </a:rPr>
              <a:t>transition dynamics</a:t>
            </a:r>
            <a:r>
              <a:rPr lang="en-GB" sz="1600">
                <a:solidFill>
                  <a:srgbClr val="FFFFFF"/>
                </a:solidFill>
                <a:latin typeface="Lora"/>
                <a:ea typeface="Lora"/>
                <a:cs typeface="Lora"/>
                <a:sym typeface="Lora"/>
              </a:rPr>
              <a:t> T(s</a:t>
            </a:r>
            <a:r>
              <a:rPr baseline="-25000" lang="en-GB" sz="1600">
                <a:solidFill>
                  <a:srgbClr val="FFFFFF"/>
                </a:solidFill>
                <a:latin typeface="Lora"/>
                <a:ea typeface="Lora"/>
                <a:cs typeface="Lora"/>
                <a:sym typeface="Lora"/>
              </a:rPr>
              <a:t>t+1</a:t>
            </a:r>
            <a:r>
              <a:rPr lang="en-GB" sz="1600">
                <a:solidFill>
                  <a:srgbClr val="FFFFFF"/>
                </a:solidFill>
                <a:latin typeface="Lora"/>
                <a:ea typeface="Lora"/>
                <a:cs typeface="Lora"/>
                <a:sym typeface="Lora"/>
              </a:rPr>
              <a:t>|s</a:t>
            </a:r>
            <a:r>
              <a:rPr baseline="-25000" lang="en-GB" sz="1600">
                <a:solidFill>
                  <a:srgbClr val="FFFFFF"/>
                </a:solidFill>
                <a:latin typeface="Lora"/>
                <a:ea typeface="Lora"/>
                <a:cs typeface="Lora"/>
                <a:sym typeface="Lora"/>
              </a:rPr>
              <a:t>t</a:t>
            </a:r>
            <a:r>
              <a:rPr lang="en-GB" sz="1600">
                <a:solidFill>
                  <a:srgbClr val="FFFFFF"/>
                </a:solidFill>
                <a:latin typeface="Lora"/>
                <a:ea typeface="Lora"/>
                <a:cs typeface="Lora"/>
                <a:sym typeface="Lora"/>
              </a:rPr>
              <a:t>,a</a:t>
            </a:r>
            <a:r>
              <a:rPr baseline="-25000" lang="en-GB" sz="1600">
                <a:solidFill>
                  <a:srgbClr val="FFFFFF"/>
                </a:solidFill>
                <a:latin typeface="Lora"/>
                <a:ea typeface="Lora"/>
                <a:cs typeface="Lora"/>
                <a:sym typeface="Lora"/>
              </a:rPr>
              <a:t>t</a:t>
            </a:r>
            <a:r>
              <a:rPr lang="en-GB" sz="1600">
                <a:solidFill>
                  <a:srgbClr val="FFFFFF"/>
                </a:solidFill>
                <a:latin typeface="Lora"/>
                <a:ea typeface="Lora"/>
                <a:cs typeface="Lora"/>
                <a:sym typeface="Lora"/>
              </a:rPr>
              <a:t>) :  that map a state-action pair at time t onto a distribution of states at time t+1.</a:t>
            </a:r>
            <a:endParaRPr sz="1600">
              <a:solidFill>
                <a:srgbClr val="FFFFFF"/>
              </a:solidFill>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an instantaneous </a:t>
            </a:r>
            <a:r>
              <a:rPr b="1" lang="en-GB" sz="1600">
                <a:latin typeface="Lora"/>
                <a:ea typeface="Lora"/>
                <a:cs typeface="Lora"/>
                <a:sym typeface="Lora"/>
              </a:rPr>
              <a:t>reward function</a:t>
            </a:r>
            <a:r>
              <a:rPr lang="en-GB" sz="1600">
                <a:latin typeface="Lora"/>
                <a:ea typeface="Lora"/>
                <a:cs typeface="Lora"/>
                <a:sym typeface="Lora"/>
              </a:rPr>
              <a:t> R(s</a:t>
            </a:r>
            <a:r>
              <a:rPr baseline="-25000" lang="en-GB" sz="1600">
                <a:latin typeface="Lora"/>
                <a:ea typeface="Lora"/>
                <a:cs typeface="Lora"/>
                <a:sym typeface="Lora"/>
              </a:rPr>
              <a:t>t</a:t>
            </a:r>
            <a:r>
              <a:rPr lang="en-GB" sz="1600">
                <a:latin typeface="Lora"/>
                <a:ea typeface="Lora"/>
                <a:cs typeface="Lora"/>
                <a:sym typeface="Lora"/>
              </a:rPr>
              <a:t>, a</a:t>
            </a:r>
            <a:r>
              <a:rPr baseline="-25000" lang="en-GB" sz="1600">
                <a:latin typeface="Lora"/>
                <a:ea typeface="Lora"/>
                <a:cs typeface="Lora"/>
                <a:sym typeface="Lora"/>
              </a:rPr>
              <a:t>t</a:t>
            </a:r>
            <a:r>
              <a:rPr lang="en-GB" sz="1600">
                <a:latin typeface="Lora"/>
                <a:ea typeface="Lora"/>
                <a:cs typeface="Lora"/>
                <a:sym typeface="Lora"/>
              </a:rPr>
              <a:t>, s</a:t>
            </a:r>
            <a:r>
              <a:rPr baseline="-25000" lang="en-GB" sz="1600">
                <a:latin typeface="Lora"/>
                <a:ea typeface="Lora"/>
                <a:cs typeface="Lora"/>
                <a:sym typeface="Lora"/>
              </a:rPr>
              <a:t>t+1</a:t>
            </a:r>
            <a:r>
              <a:rPr lang="en-GB"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a</a:t>
            </a:r>
            <a:r>
              <a:rPr lang="en-GB" sz="1600">
                <a:latin typeface="Lora"/>
                <a:ea typeface="Lora"/>
                <a:cs typeface="Lora"/>
                <a:sym typeface="Lora"/>
              </a:rPr>
              <a:t> </a:t>
            </a:r>
            <a:r>
              <a:rPr b="1" lang="en-GB" sz="1600">
                <a:latin typeface="Lora"/>
                <a:ea typeface="Lora"/>
                <a:cs typeface="Lora"/>
                <a:sym typeface="Lora"/>
              </a:rPr>
              <a:t>discount  factor</a:t>
            </a:r>
            <a:r>
              <a:rPr lang="en-GB" sz="1600">
                <a:latin typeface="Lora"/>
                <a:ea typeface="Lora"/>
                <a:cs typeface="Lora"/>
                <a:sym typeface="Lora"/>
              </a:rPr>
              <a:t> </a:t>
            </a:r>
            <a:r>
              <a:rPr lang="en-GB" sz="1600">
                <a:solidFill>
                  <a:srgbClr val="FFFFFF"/>
                </a:solidFill>
                <a:latin typeface="Lora"/>
                <a:ea typeface="Lora"/>
                <a:cs typeface="Lora"/>
                <a:sym typeface="Lora"/>
              </a:rPr>
              <a:t>Ɣ</a:t>
            </a:r>
            <a:r>
              <a:rPr lang="en-GB" sz="1600">
                <a:latin typeface="Lora"/>
                <a:ea typeface="Lora"/>
                <a:cs typeface="Lora"/>
                <a:sym typeface="Lora"/>
              </a:rPr>
              <a:t> between 0 and 1 : this quantifies the difference in importance between immediate rewards and future rewards.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Memorylessness</a:t>
            </a:r>
            <a:r>
              <a:rPr lang="en-GB" sz="1600">
                <a:latin typeface="Lora"/>
                <a:ea typeface="Lora"/>
                <a:cs typeface="Lora"/>
                <a:sym typeface="Lora"/>
              </a:rPr>
              <a:t> : Once the current state is known, the history of the prev states can be erased because the current Markov state contains all useful information from the history. </a:t>
            </a:r>
            <a:endParaRPr sz="1600">
              <a:latin typeface="Lora"/>
              <a:ea typeface="Lora"/>
              <a:cs typeface="Lora"/>
              <a:sym typeface="Lora"/>
            </a:endParaRPr>
          </a:p>
        </p:txBody>
      </p:sp>
      <p:sp>
        <p:nvSpPr>
          <p:cNvPr id="286" name="Google Shape;286;p32"/>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Markov Decision Processes (MDP’s)</a:t>
            </a:r>
            <a:endParaRPr b="1" sz="3000">
              <a:latin typeface="Noto Sans Symbols"/>
              <a:ea typeface="Noto Sans Symbols"/>
              <a:cs typeface="Noto Sans Symbols"/>
              <a:sym typeface="Noto Sans Symbol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MDP Formulation</a:t>
            </a:r>
            <a:endParaRPr b="1" sz="3000">
              <a:latin typeface="Noto Sans Symbols"/>
              <a:ea typeface="Noto Sans Symbols"/>
              <a:cs typeface="Noto Sans Symbols"/>
              <a:sym typeface="Noto Sans Symbols"/>
            </a:endParaRPr>
          </a:p>
        </p:txBody>
      </p:sp>
      <p:sp>
        <p:nvSpPr>
          <p:cNvPr id="292" name="Google Shape;292;p33"/>
          <p:cNvSpPr txBox="1"/>
          <p:nvPr>
            <p:ph idx="1" type="body"/>
          </p:nvPr>
        </p:nvSpPr>
        <p:spPr>
          <a:xfrm>
            <a:off x="1297500" y="1567550"/>
            <a:ext cx="7693200" cy="3648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Lora"/>
                <a:ea typeface="Lora"/>
                <a:cs typeface="Lora"/>
                <a:sym typeface="Lora"/>
              </a:rPr>
              <a:t> ( S, A, T, R, </a:t>
            </a:r>
            <a:r>
              <a:rPr lang="en-GB" sz="1600">
                <a:solidFill>
                  <a:srgbClr val="FFFFFF"/>
                </a:solidFill>
                <a:latin typeface="Lora"/>
                <a:ea typeface="Lora"/>
                <a:cs typeface="Lora"/>
                <a:sym typeface="Lora"/>
              </a:rPr>
              <a:t>Ɣ</a:t>
            </a:r>
            <a:r>
              <a:rPr b="1" lang="en-GB" sz="1600">
                <a:latin typeface="Lora"/>
                <a:ea typeface="Lora"/>
                <a:cs typeface="Lora"/>
                <a:sym typeface="Lora"/>
              </a:rPr>
              <a:t> )</a:t>
            </a:r>
            <a:endParaRPr b="1" sz="1600">
              <a:latin typeface="Lora"/>
              <a:ea typeface="Lora"/>
              <a:cs typeface="Lora"/>
              <a:sym typeface="Lora"/>
            </a:endParaRPr>
          </a:p>
          <a:p>
            <a:pPr indent="-342900" lvl="0" marL="457200" rtl="0" algn="l">
              <a:spcBef>
                <a:spcPts val="1600"/>
              </a:spcBef>
              <a:spcAft>
                <a:spcPts val="0"/>
              </a:spcAft>
              <a:buClr>
                <a:srgbClr val="F3F3F3"/>
              </a:buClr>
              <a:buSzPts val="1800"/>
              <a:buFont typeface="Lora"/>
              <a:buChar char="●"/>
            </a:pPr>
            <a:r>
              <a:rPr lang="en-GB" sz="1800">
                <a:solidFill>
                  <a:srgbClr val="F3F3F3"/>
                </a:solidFill>
                <a:latin typeface="Arial"/>
                <a:ea typeface="Arial"/>
                <a:cs typeface="Arial"/>
                <a:sym typeface="Arial"/>
              </a:rPr>
              <a:t>S : each state is a tuple of possible combination of feature values.</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A : actions defined are either benign or malicious.</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T : next state is defined as the next tuple in the dataset.</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R : if predicted true reward of +1 else a penalty of -1.</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γ : discount factor is chosen as 0.95</a:t>
            </a:r>
            <a:endParaRPr sz="1800">
              <a:solidFill>
                <a:srgbClr val="F3F3F3"/>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96" name="Shape 296"/>
        <p:cNvGrpSpPr/>
        <p:nvPr/>
      </p:nvGrpSpPr>
      <p:grpSpPr>
        <a:xfrm>
          <a:off x="0" y="0"/>
          <a:ext cx="0" cy="0"/>
          <a:chOff x="0" y="0"/>
          <a:chExt cx="0" cy="0"/>
        </a:xfrm>
      </p:grpSpPr>
      <p:sp>
        <p:nvSpPr>
          <p:cNvPr id="297" name="Google Shape;29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FFFFFF"/>
                </a:solidFill>
              </a:rPr>
              <a:t>Algorithm used: </a:t>
            </a:r>
            <a:r>
              <a:rPr b="1" lang="en-GB" sz="3600">
                <a:solidFill>
                  <a:srgbClr val="FFFFFF"/>
                </a:solidFill>
              </a:rPr>
              <a:t>Q-Learning</a:t>
            </a:r>
            <a:endParaRPr b="1" sz="3600">
              <a:solidFill>
                <a:srgbClr val="FFFFFF"/>
              </a:solidFill>
            </a:endParaRPr>
          </a:p>
        </p:txBody>
      </p:sp>
      <p:sp>
        <p:nvSpPr>
          <p:cNvPr id="298" name="Google Shape;298;p34"/>
          <p:cNvSpPr txBox="1"/>
          <p:nvPr>
            <p:ph idx="1" type="body"/>
          </p:nvPr>
        </p:nvSpPr>
        <p:spPr>
          <a:xfrm>
            <a:off x="532950" y="1420500"/>
            <a:ext cx="8078100" cy="3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Q-learning uses Q(s,a) to iteratively improve the behaviour of agent.</a:t>
            </a:r>
            <a:endParaRPr sz="1800">
              <a:solidFill>
                <a:srgbClr val="FFFFFF"/>
              </a:solidFill>
            </a:endParaRPr>
          </a:p>
          <a:p>
            <a:pPr indent="-342900" lvl="0" marL="457200" rtl="0" algn="l">
              <a:spcBef>
                <a:spcPts val="1600"/>
              </a:spcBef>
              <a:spcAft>
                <a:spcPts val="0"/>
              </a:spcAft>
              <a:buClr>
                <a:srgbClr val="FFFFFF"/>
              </a:buClr>
              <a:buSzPts val="1800"/>
              <a:buAutoNum type="arabicPeriod"/>
            </a:pPr>
            <a:r>
              <a:rPr lang="en-GB" sz="1800">
                <a:solidFill>
                  <a:srgbClr val="FFFFFF"/>
                </a:solidFill>
              </a:rPr>
              <a:t>Q(s,a) : is the estimation of how good it is to take  action a on state s.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Reward and Episode : At every step of state transition , agent receives a reward . When agent is at one of its terminating state , an episode is said to end.</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Bellman Equation</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Choose action based on ϵ - greedy policy : either take an action with max q value or perform a random action .</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35"/>
          <p:cNvPicPr preferRelativeResize="0"/>
          <p:nvPr/>
        </p:nvPicPr>
        <p:blipFill>
          <a:blip r:embed="rId3">
            <a:alphaModFix/>
          </a:blip>
          <a:stretch>
            <a:fillRect/>
          </a:stretch>
        </p:blipFill>
        <p:spPr>
          <a:xfrm>
            <a:off x="804475" y="1502125"/>
            <a:ext cx="8140024" cy="739600"/>
          </a:xfrm>
          <a:prstGeom prst="rect">
            <a:avLst/>
          </a:prstGeom>
          <a:noFill/>
          <a:ln>
            <a:noFill/>
          </a:ln>
        </p:spPr>
      </p:pic>
      <p:sp>
        <p:nvSpPr>
          <p:cNvPr id="304" name="Google Shape;30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FFFFFF"/>
                </a:solidFill>
              </a:rPr>
              <a:t>The Bellman Equation</a:t>
            </a:r>
            <a:endParaRPr b="1" sz="3600">
              <a:solidFill>
                <a:srgbClr val="FFFFFF"/>
              </a:solidFill>
            </a:endParaRPr>
          </a:p>
        </p:txBody>
      </p:sp>
      <p:sp>
        <p:nvSpPr>
          <p:cNvPr id="305" name="Google Shape;305;p35"/>
          <p:cNvSpPr txBox="1"/>
          <p:nvPr>
            <p:ph idx="1" type="body"/>
          </p:nvPr>
        </p:nvSpPr>
        <p:spPr>
          <a:xfrm>
            <a:off x="804475" y="2436000"/>
            <a:ext cx="8139900" cy="2629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b="1" lang="en-GB" sz="1600">
                <a:latin typeface="Lora"/>
                <a:ea typeface="Lora"/>
                <a:cs typeface="Lora"/>
                <a:sym typeface="Lora"/>
              </a:rPr>
              <a:t>Q(s,a) </a:t>
            </a:r>
            <a:r>
              <a:rPr lang="en-GB" sz="1600">
                <a:latin typeface="Lora"/>
                <a:ea typeface="Lora"/>
                <a:cs typeface="Lora"/>
                <a:sym typeface="Lora"/>
              </a:rPr>
              <a:t>: old q value</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ɑ</a:t>
            </a:r>
            <a:r>
              <a:rPr lang="en-GB" sz="1600">
                <a:latin typeface="Lora"/>
                <a:ea typeface="Lora"/>
                <a:cs typeface="Lora"/>
                <a:sym typeface="Lora"/>
              </a:rPr>
              <a:t> : learning rate</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R(s,a)</a:t>
            </a:r>
            <a:r>
              <a:rPr lang="en-GB" sz="1600">
                <a:latin typeface="Lora"/>
                <a:ea typeface="Lora"/>
                <a:cs typeface="Lora"/>
                <a:sym typeface="Lora"/>
              </a:rPr>
              <a:t> : reward at state s and action a</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b="1" lang="en-GB" sz="1600">
                <a:latin typeface="Lora"/>
                <a:ea typeface="Lora"/>
                <a:cs typeface="Lora"/>
                <a:sym typeface="Lora"/>
              </a:rPr>
              <a:t>Ɣ</a:t>
            </a:r>
            <a:r>
              <a:rPr lang="en-GB" sz="1600">
                <a:latin typeface="Lora"/>
                <a:ea typeface="Lora"/>
                <a:cs typeface="Lora"/>
                <a:sym typeface="Lora"/>
              </a:rPr>
              <a:t> : discount factor</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b="1" lang="en-GB" sz="1600">
                <a:latin typeface="Lora"/>
                <a:ea typeface="Lora"/>
                <a:cs typeface="Lora"/>
                <a:sym typeface="Lora"/>
              </a:rPr>
              <a:t>Max Q(s’,a’) </a:t>
            </a:r>
            <a:r>
              <a:rPr lang="en-GB" sz="1600">
                <a:latin typeface="Lora"/>
                <a:ea typeface="Lora"/>
                <a:cs typeface="Lora"/>
                <a:sym typeface="Lora"/>
              </a:rPr>
              <a:t>: estimate of optimal future value</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0" lvl="0" marL="0" rtl="0" algn="l">
              <a:lnSpc>
                <a:spcPct val="100000"/>
              </a:lnSpc>
              <a:spcBef>
                <a:spcPts val="0"/>
              </a:spcBef>
              <a:spcAft>
                <a:spcPts val="0"/>
              </a:spcAft>
              <a:buNone/>
            </a:pPr>
            <a:r>
              <a:rPr lang="en-GB" sz="1600">
                <a:latin typeface="Lora"/>
                <a:ea typeface="Lora"/>
                <a:cs typeface="Lora"/>
                <a:sym typeface="Lora"/>
              </a:rPr>
              <a:t>We calculate the new Q value for state s , when a action a is performed.</a:t>
            </a:r>
            <a:endParaRPr sz="1600">
              <a:latin typeface="Lora"/>
              <a:ea typeface="Lora"/>
              <a:cs typeface="Lora"/>
              <a:sym typeface="Lora"/>
            </a:endParaRPr>
          </a:p>
          <a:p>
            <a:pPr indent="0" lvl="0" marL="0" rtl="0" algn="l">
              <a:lnSpc>
                <a:spcPct val="100000"/>
              </a:lnSpc>
              <a:spcBef>
                <a:spcPts val="0"/>
              </a:spcBef>
              <a:spcAft>
                <a:spcPts val="0"/>
              </a:spcAft>
              <a:buNone/>
            </a:pPr>
            <a:r>
              <a:rPr lang="en-GB" sz="1600">
                <a:latin typeface="Lora"/>
                <a:ea typeface="Lora"/>
                <a:cs typeface="Lora"/>
                <a:sym typeface="Lora"/>
              </a:rPr>
              <a:t>We maintain a </a:t>
            </a:r>
            <a:r>
              <a:rPr b="1" lang="en-GB" sz="1600">
                <a:latin typeface="Lora"/>
                <a:ea typeface="Lora"/>
                <a:cs typeface="Lora"/>
                <a:sym typeface="Lora"/>
              </a:rPr>
              <a:t>Q table</a:t>
            </a:r>
            <a:r>
              <a:rPr lang="en-GB" sz="1600">
                <a:latin typeface="Lora"/>
                <a:ea typeface="Lora"/>
                <a:cs typeface="Lora"/>
                <a:sym typeface="Lora"/>
              </a:rPr>
              <a:t> to store the q value of each state-action pair.</a:t>
            </a:r>
            <a:endParaRPr sz="16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txBox="1"/>
          <p:nvPr/>
        </p:nvSpPr>
        <p:spPr>
          <a:xfrm>
            <a:off x="296225" y="897250"/>
            <a:ext cx="41202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rgbClr val="FFFFFF"/>
                </a:solidFill>
                <a:latin typeface="Lora"/>
                <a:ea typeface="Lora"/>
                <a:cs typeface="Lora"/>
                <a:sym typeface="Lora"/>
              </a:rPr>
              <a:t>Project Supervisor : </a:t>
            </a:r>
            <a:endParaRPr b="1" sz="2400" u="sng">
              <a:solidFill>
                <a:srgbClr val="FFFFFF"/>
              </a:solidFill>
              <a:latin typeface="Lora"/>
              <a:ea typeface="Lora"/>
              <a:cs typeface="Lora"/>
              <a:sym typeface="Lora"/>
            </a:endParaRPr>
          </a:p>
          <a:p>
            <a:pPr indent="0" lvl="0" marL="0" rtl="0" algn="l">
              <a:spcBef>
                <a:spcPts val="0"/>
              </a:spcBef>
              <a:spcAft>
                <a:spcPts val="0"/>
              </a:spcAft>
              <a:buNone/>
            </a:pPr>
            <a:r>
              <a:t/>
            </a:r>
            <a:endParaRPr b="1" sz="600" u="sng">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Dr.  Om Prakash  Vyas</a:t>
            </a:r>
            <a:endParaRPr sz="2000">
              <a:solidFill>
                <a:srgbClr val="FFFFFF"/>
              </a:solidFill>
              <a:latin typeface="Lato"/>
              <a:ea typeface="Lato"/>
              <a:cs typeface="Lato"/>
              <a:sym typeface="Lato"/>
            </a:endParaRPr>
          </a:p>
        </p:txBody>
      </p:sp>
      <p:sp>
        <p:nvSpPr>
          <p:cNvPr id="200" name="Google Shape;200;p18"/>
          <p:cNvSpPr txBox="1"/>
          <p:nvPr/>
        </p:nvSpPr>
        <p:spPr>
          <a:xfrm>
            <a:off x="296225" y="2726050"/>
            <a:ext cx="41202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rgbClr val="FFFFFF"/>
                </a:solidFill>
                <a:latin typeface="Lora"/>
                <a:ea typeface="Lora"/>
                <a:cs typeface="Lora"/>
                <a:sym typeface="Lora"/>
              </a:rPr>
              <a:t>Group Members</a:t>
            </a:r>
            <a:r>
              <a:rPr b="1" lang="en-GB" sz="2400" u="sng">
                <a:solidFill>
                  <a:srgbClr val="FFFFFF"/>
                </a:solidFill>
                <a:latin typeface="Lora"/>
                <a:ea typeface="Lora"/>
                <a:cs typeface="Lora"/>
                <a:sym typeface="Lora"/>
              </a:rPr>
              <a:t> : </a:t>
            </a:r>
            <a:endParaRPr b="1" sz="2400" u="sng">
              <a:solidFill>
                <a:srgbClr val="FFFFFF"/>
              </a:solidFill>
              <a:latin typeface="Lora"/>
              <a:ea typeface="Lora"/>
              <a:cs typeface="Lora"/>
              <a:sym typeface="Lora"/>
            </a:endParaRPr>
          </a:p>
          <a:p>
            <a:pPr indent="0" lvl="0" marL="0" rtl="0" algn="l">
              <a:spcBef>
                <a:spcPts val="0"/>
              </a:spcBef>
              <a:spcAft>
                <a:spcPts val="0"/>
              </a:spcAft>
              <a:buNone/>
            </a:pPr>
            <a:r>
              <a:t/>
            </a:r>
            <a:endParaRPr b="1" sz="600" u="sng">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IIT2016053 - Surabhi Gogte</a:t>
            </a:r>
            <a:endParaRPr sz="2000">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IIT2016088 - Simran Gill</a:t>
            </a:r>
            <a:endParaRPr sz="2000">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IIT2016103 - Chahak Sharma</a:t>
            </a:r>
            <a:endParaRPr sz="20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309" name="Shape 309"/>
        <p:cNvGrpSpPr/>
        <p:nvPr/>
      </p:nvGrpSpPr>
      <p:grpSpPr>
        <a:xfrm>
          <a:off x="0" y="0"/>
          <a:ext cx="0" cy="0"/>
          <a:chOff x="0" y="0"/>
          <a:chExt cx="0" cy="0"/>
        </a:xfrm>
      </p:grpSpPr>
      <p:sp>
        <p:nvSpPr>
          <p:cNvPr id="310" name="Google Shape;310;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rgbClr val="000000"/>
                </a:solidFill>
              </a:rPr>
              <a:t>Algorithm of Q-learning </a:t>
            </a:r>
            <a:endParaRPr b="1" sz="3000">
              <a:solidFill>
                <a:srgbClr val="000000"/>
              </a:solidFill>
            </a:endParaRPr>
          </a:p>
        </p:txBody>
      </p:sp>
      <p:pic>
        <p:nvPicPr>
          <p:cNvPr id="311" name="Google Shape;311;p36"/>
          <p:cNvPicPr preferRelativeResize="0"/>
          <p:nvPr/>
        </p:nvPicPr>
        <p:blipFill>
          <a:blip r:embed="rId3">
            <a:alphaModFix/>
          </a:blip>
          <a:stretch>
            <a:fillRect/>
          </a:stretch>
        </p:blipFill>
        <p:spPr>
          <a:xfrm>
            <a:off x="3206225" y="1435900"/>
            <a:ext cx="2731531"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1359300" y="315475"/>
            <a:ext cx="70389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Implementation</a:t>
            </a:r>
            <a:endParaRPr b="1" sz="3000">
              <a:latin typeface="Noto Sans Symbols"/>
              <a:ea typeface="Noto Sans Symbols"/>
              <a:cs typeface="Noto Sans Symbols"/>
              <a:sym typeface="Noto Sans Symbols"/>
            </a:endParaRPr>
          </a:p>
        </p:txBody>
      </p:sp>
      <p:sp>
        <p:nvSpPr>
          <p:cNvPr id="317" name="Google Shape;317;p37"/>
          <p:cNvSpPr txBox="1"/>
          <p:nvPr>
            <p:ph idx="1" type="body"/>
          </p:nvPr>
        </p:nvSpPr>
        <p:spPr>
          <a:xfrm>
            <a:off x="1173900" y="1042400"/>
            <a:ext cx="7224300" cy="384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Select  features from dataset .</a:t>
            </a:r>
            <a:endParaRPr sz="2000"/>
          </a:p>
          <a:p>
            <a:pPr indent="-355600" lvl="0" marL="457200" rtl="0" algn="l">
              <a:spcBef>
                <a:spcPts val="0"/>
              </a:spcBef>
              <a:spcAft>
                <a:spcPts val="0"/>
              </a:spcAft>
              <a:buSzPts val="2000"/>
              <a:buChar char="●"/>
            </a:pPr>
            <a:r>
              <a:rPr lang="en-GB" sz="2000"/>
              <a:t>Cleaning the dataset.</a:t>
            </a:r>
            <a:endParaRPr sz="2000"/>
          </a:p>
          <a:p>
            <a:pPr indent="-355600" lvl="1" marL="1371600" rtl="0" algn="l">
              <a:spcBef>
                <a:spcPts val="0"/>
              </a:spcBef>
              <a:spcAft>
                <a:spcPts val="0"/>
              </a:spcAft>
              <a:buSzPts val="2000"/>
              <a:buAutoNum type="alphaLcPeriod"/>
            </a:pPr>
            <a:r>
              <a:rPr lang="en-GB" sz="2000"/>
              <a:t>Check for NULL values.</a:t>
            </a:r>
            <a:endParaRPr sz="2000"/>
          </a:p>
          <a:p>
            <a:pPr indent="-355600" lvl="1" marL="1371600" rtl="0" algn="l">
              <a:spcBef>
                <a:spcPts val="0"/>
              </a:spcBef>
              <a:spcAft>
                <a:spcPts val="0"/>
              </a:spcAft>
              <a:buSzPts val="2000"/>
              <a:buAutoNum type="alphaLcPeriod"/>
            </a:pPr>
            <a:r>
              <a:rPr lang="en-GB" sz="2000"/>
              <a:t>Replace S and B with 0 and 1 for easy processing.</a:t>
            </a:r>
            <a:endParaRPr sz="2000"/>
          </a:p>
          <a:p>
            <a:pPr indent="-355600" lvl="1" marL="1371600" rtl="0" algn="l">
              <a:spcBef>
                <a:spcPts val="0"/>
              </a:spcBef>
              <a:spcAft>
                <a:spcPts val="0"/>
              </a:spcAft>
              <a:buSzPts val="2000"/>
              <a:buAutoNum type="alphaLcPeriod"/>
            </a:pPr>
            <a:r>
              <a:rPr lang="en-GB" sz="2000"/>
              <a:t>Shuffle the entries of dataset.</a:t>
            </a:r>
            <a:endParaRPr sz="2000"/>
          </a:p>
          <a:p>
            <a:pPr indent="-355600" lvl="0" marL="457200" rtl="0" algn="l">
              <a:spcBef>
                <a:spcPts val="0"/>
              </a:spcBef>
              <a:spcAft>
                <a:spcPts val="0"/>
              </a:spcAft>
              <a:buSzPts val="2000"/>
              <a:buChar char="●"/>
            </a:pPr>
            <a:r>
              <a:rPr lang="en-GB" sz="2000"/>
              <a:t>Divide dataset into 70% training and 30% testing. </a:t>
            </a:r>
            <a:endParaRPr sz="2000"/>
          </a:p>
          <a:p>
            <a:pPr indent="-355600" lvl="0" marL="457200" rtl="0" algn="l">
              <a:spcBef>
                <a:spcPts val="0"/>
              </a:spcBef>
              <a:spcAft>
                <a:spcPts val="0"/>
              </a:spcAft>
              <a:buSzPts val="2000"/>
              <a:buChar char="●"/>
            </a:pPr>
            <a:r>
              <a:rPr lang="en-GB" sz="2000"/>
              <a:t>Create a table that maps each entry in x to a unique number for reference later .</a:t>
            </a:r>
            <a:endParaRPr sz="2000"/>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359300" y="315475"/>
            <a:ext cx="7038900" cy="5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Implementation</a:t>
            </a:r>
            <a:endParaRPr b="1" sz="3000">
              <a:latin typeface="Noto Sans Symbols"/>
              <a:ea typeface="Noto Sans Symbols"/>
              <a:cs typeface="Noto Sans Symbols"/>
              <a:sym typeface="Noto Sans Symbols"/>
            </a:endParaRPr>
          </a:p>
        </p:txBody>
      </p:sp>
      <p:sp>
        <p:nvSpPr>
          <p:cNvPr id="323" name="Google Shape;323;p38"/>
          <p:cNvSpPr txBox="1"/>
          <p:nvPr>
            <p:ph idx="1" type="body"/>
          </p:nvPr>
        </p:nvSpPr>
        <p:spPr>
          <a:xfrm>
            <a:off x="928050" y="1511375"/>
            <a:ext cx="7954500" cy="325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Make a </a:t>
            </a:r>
            <a:r>
              <a:rPr b="1" lang="en-GB" sz="2000"/>
              <a:t>Q - table</a:t>
            </a:r>
            <a:r>
              <a:rPr lang="en-GB" sz="2000"/>
              <a:t> with dimensions = No_of_combinations* no_of_actions  , initialised with value 0  .</a:t>
            </a:r>
            <a:endParaRPr sz="2000"/>
          </a:p>
          <a:p>
            <a:pPr indent="-355600" lvl="1" marL="914400" rtl="0" algn="l">
              <a:spcBef>
                <a:spcPts val="0"/>
              </a:spcBef>
              <a:spcAft>
                <a:spcPts val="0"/>
              </a:spcAft>
              <a:buSzPts val="2000"/>
              <a:buChar char="○"/>
            </a:pPr>
            <a:r>
              <a:rPr lang="en-GB" sz="2000"/>
              <a:t>No_of_combinations = 2^no_of_features.</a:t>
            </a:r>
            <a:endParaRPr sz="2000"/>
          </a:p>
          <a:p>
            <a:pPr indent="-355600" lvl="1" marL="914400" rtl="0" algn="l">
              <a:spcBef>
                <a:spcPts val="0"/>
              </a:spcBef>
              <a:spcAft>
                <a:spcPts val="0"/>
              </a:spcAft>
              <a:buSzPts val="2000"/>
              <a:buChar char="○"/>
            </a:pPr>
            <a:r>
              <a:rPr lang="en-GB" sz="2000"/>
              <a:t>No_of_action = 2 ( either malware or not ).</a:t>
            </a:r>
            <a:endParaRPr b="1" sz="2000"/>
          </a:p>
          <a:p>
            <a:pPr indent="-355600" lvl="0" marL="457200" rtl="0" algn="l">
              <a:spcBef>
                <a:spcPts val="0"/>
              </a:spcBef>
              <a:spcAft>
                <a:spcPts val="0"/>
              </a:spcAft>
              <a:buSzPts val="2000"/>
              <a:buChar char="●"/>
            </a:pPr>
            <a:r>
              <a:rPr b="1" lang="en-GB" sz="2000"/>
              <a:t> Action function : </a:t>
            </a:r>
            <a:r>
              <a:rPr lang="en-GB" sz="2000"/>
              <a:t>  if selected action type =  0 then no malware ,       else malware.</a:t>
            </a:r>
            <a:endParaRPr sz="2000"/>
          </a:p>
          <a:p>
            <a:pPr indent="-355600" lvl="0" marL="457200" rtl="0" algn="l">
              <a:spcBef>
                <a:spcPts val="0"/>
              </a:spcBef>
              <a:spcAft>
                <a:spcPts val="0"/>
              </a:spcAft>
              <a:buSzPts val="2000"/>
              <a:buChar char="●"/>
            </a:pPr>
            <a:r>
              <a:rPr b="1" lang="en-GB" sz="2000"/>
              <a:t>Reward Function :</a:t>
            </a:r>
            <a:r>
              <a:rPr lang="en-GB" sz="2000"/>
              <a:t>  if the action matches the actual entry in Y_train then Reward of 1 , else Penalty of -1.</a:t>
            </a:r>
            <a:endParaRPr sz="2000"/>
          </a:p>
          <a:p>
            <a:pPr indent="0" lvl="0" marL="0" rtl="0" algn="l">
              <a:spcBef>
                <a:spcPts val="1600"/>
              </a:spcBef>
              <a:spcAft>
                <a:spcPts val="16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9"/>
          <p:cNvSpPr/>
          <p:nvPr/>
        </p:nvSpPr>
        <p:spPr>
          <a:xfrm>
            <a:off x="3299500" y="10397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If random number &gt; </a:t>
            </a:r>
            <a:r>
              <a:rPr lang="en-GB" sz="1600"/>
              <a:t>𝛆</a:t>
            </a:r>
            <a:endParaRPr sz="1600"/>
          </a:p>
        </p:txBody>
      </p:sp>
      <p:sp>
        <p:nvSpPr>
          <p:cNvPr id="329" name="Google Shape;329;p39"/>
          <p:cNvSpPr/>
          <p:nvPr/>
        </p:nvSpPr>
        <p:spPr>
          <a:xfrm>
            <a:off x="1318300" y="1725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random action</a:t>
            </a:r>
            <a:endParaRPr/>
          </a:p>
        </p:txBody>
      </p:sp>
      <p:sp>
        <p:nvSpPr>
          <p:cNvPr id="330" name="Google Shape;330;p39"/>
          <p:cNvSpPr/>
          <p:nvPr/>
        </p:nvSpPr>
        <p:spPr>
          <a:xfrm>
            <a:off x="5128300" y="1725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action with max Q value</a:t>
            </a:r>
            <a:endParaRPr/>
          </a:p>
        </p:txBody>
      </p:sp>
      <p:sp>
        <p:nvSpPr>
          <p:cNvPr id="331" name="Google Shape;331;p39"/>
          <p:cNvSpPr/>
          <p:nvPr/>
        </p:nvSpPr>
        <p:spPr>
          <a:xfrm>
            <a:off x="3299500" y="2777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Intial state (first row)</a:t>
            </a:r>
            <a:endParaRPr sz="1600"/>
          </a:p>
        </p:txBody>
      </p:sp>
      <p:sp>
        <p:nvSpPr>
          <p:cNvPr id="332" name="Google Shape;332;p39"/>
          <p:cNvSpPr/>
          <p:nvPr/>
        </p:nvSpPr>
        <p:spPr>
          <a:xfrm>
            <a:off x="3299500" y="2487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Calculate reward</a:t>
            </a:r>
            <a:endParaRPr sz="1600"/>
          </a:p>
        </p:txBody>
      </p:sp>
      <p:sp>
        <p:nvSpPr>
          <p:cNvPr id="333" name="Google Shape;333;p39"/>
          <p:cNvSpPr/>
          <p:nvPr/>
        </p:nvSpPr>
        <p:spPr>
          <a:xfrm>
            <a:off x="2779500" y="3173375"/>
            <a:ext cx="35835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Find new Q using Bellman Equation</a:t>
            </a:r>
            <a:endParaRPr sz="1600"/>
          </a:p>
        </p:txBody>
      </p:sp>
      <p:sp>
        <p:nvSpPr>
          <p:cNvPr id="334" name="Google Shape;334;p39"/>
          <p:cNvSpPr/>
          <p:nvPr/>
        </p:nvSpPr>
        <p:spPr>
          <a:xfrm>
            <a:off x="3375700" y="39353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Update Q table </a:t>
            </a:r>
            <a:endParaRPr sz="1600"/>
          </a:p>
        </p:txBody>
      </p:sp>
      <p:sp>
        <p:nvSpPr>
          <p:cNvPr id="335" name="Google Shape;335;p39"/>
          <p:cNvSpPr/>
          <p:nvPr/>
        </p:nvSpPr>
        <p:spPr>
          <a:xfrm>
            <a:off x="3375700" y="46211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Go to next state</a:t>
            </a:r>
            <a:endParaRPr sz="1600"/>
          </a:p>
        </p:txBody>
      </p:sp>
      <p:cxnSp>
        <p:nvCxnSpPr>
          <p:cNvPr id="336" name="Google Shape;336;p39"/>
          <p:cNvCxnSpPr>
            <a:stCxn id="331" idx="2"/>
            <a:endCxn id="328" idx="0"/>
          </p:cNvCxnSpPr>
          <p:nvPr/>
        </p:nvCxnSpPr>
        <p:spPr>
          <a:xfrm>
            <a:off x="4530100" y="663575"/>
            <a:ext cx="0" cy="376200"/>
          </a:xfrm>
          <a:prstGeom prst="straightConnector1">
            <a:avLst/>
          </a:prstGeom>
          <a:noFill/>
          <a:ln cap="flat" cmpd="sng" w="38100">
            <a:solidFill>
              <a:schemeClr val="dk2"/>
            </a:solidFill>
            <a:prstDash val="solid"/>
            <a:round/>
            <a:headEnd len="med" w="med" type="none"/>
            <a:tailEnd len="med" w="med" type="triangle"/>
          </a:ln>
        </p:spPr>
      </p:cxnSp>
      <p:cxnSp>
        <p:nvCxnSpPr>
          <p:cNvPr id="337" name="Google Shape;337;p39"/>
          <p:cNvCxnSpPr>
            <a:stCxn id="328" idx="2"/>
            <a:endCxn id="329" idx="0"/>
          </p:cNvCxnSpPr>
          <p:nvPr/>
        </p:nvCxnSpPr>
        <p:spPr>
          <a:xfrm flipH="1">
            <a:off x="2548900" y="1425575"/>
            <a:ext cx="1981200" cy="300000"/>
          </a:xfrm>
          <a:prstGeom prst="straightConnector1">
            <a:avLst/>
          </a:prstGeom>
          <a:noFill/>
          <a:ln cap="flat" cmpd="sng" w="38100">
            <a:solidFill>
              <a:schemeClr val="dk2"/>
            </a:solidFill>
            <a:prstDash val="solid"/>
            <a:round/>
            <a:headEnd len="med" w="med" type="none"/>
            <a:tailEnd len="med" w="med" type="triangle"/>
          </a:ln>
        </p:spPr>
      </p:cxnSp>
      <p:cxnSp>
        <p:nvCxnSpPr>
          <p:cNvPr id="338" name="Google Shape;338;p39"/>
          <p:cNvCxnSpPr>
            <a:stCxn id="328" idx="2"/>
            <a:endCxn id="330" idx="0"/>
          </p:cNvCxnSpPr>
          <p:nvPr/>
        </p:nvCxnSpPr>
        <p:spPr>
          <a:xfrm>
            <a:off x="4530100" y="1425575"/>
            <a:ext cx="1828800" cy="300000"/>
          </a:xfrm>
          <a:prstGeom prst="straightConnector1">
            <a:avLst/>
          </a:prstGeom>
          <a:noFill/>
          <a:ln cap="flat" cmpd="sng" w="38100">
            <a:solidFill>
              <a:schemeClr val="dk2"/>
            </a:solidFill>
            <a:prstDash val="solid"/>
            <a:round/>
            <a:headEnd len="med" w="med" type="none"/>
            <a:tailEnd len="med" w="med" type="triangle"/>
          </a:ln>
        </p:spPr>
      </p:cxnSp>
      <p:cxnSp>
        <p:nvCxnSpPr>
          <p:cNvPr id="339" name="Google Shape;339;p39"/>
          <p:cNvCxnSpPr>
            <a:stCxn id="329" idx="2"/>
            <a:endCxn id="332" idx="0"/>
          </p:cNvCxnSpPr>
          <p:nvPr/>
        </p:nvCxnSpPr>
        <p:spPr>
          <a:xfrm>
            <a:off x="2548900" y="2111375"/>
            <a:ext cx="1981200" cy="376200"/>
          </a:xfrm>
          <a:prstGeom prst="straightConnector1">
            <a:avLst/>
          </a:prstGeom>
          <a:noFill/>
          <a:ln cap="flat" cmpd="sng" w="38100">
            <a:solidFill>
              <a:schemeClr val="dk2"/>
            </a:solidFill>
            <a:prstDash val="solid"/>
            <a:round/>
            <a:headEnd len="med" w="med" type="none"/>
            <a:tailEnd len="med" w="med" type="triangle"/>
          </a:ln>
        </p:spPr>
      </p:cxnSp>
      <p:cxnSp>
        <p:nvCxnSpPr>
          <p:cNvPr id="340" name="Google Shape;340;p39"/>
          <p:cNvCxnSpPr>
            <a:stCxn id="330" idx="2"/>
            <a:endCxn id="332" idx="0"/>
          </p:cNvCxnSpPr>
          <p:nvPr/>
        </p:nvCxnSpPr>
        <p:spPr>
          <a:xfrm flipH="1">
            <a:off x="4530100" y="2111375"/>
            <a:ext cx="1828800" cy="376200"/>
          </a:xfrm>
          <a:prstGeom prst="straightConnector1">
            <a:avLst/>
          </a:prstGeom>
          <a:noFill/>
          <a:ln cap="flat" cmpd="sng" w="38100">
            <a:solidFill>
              <a:schemeClr val="dk2"/>
            </a:solidFill>
            <a:prstDash val="solid"/>
            <a:round/>
            <a:headEnd len="med" w="med" type="none"/>
            <a:tailEnd len="med" w="med" type="triangle"/>
          </a:ln>
        </p:spPr>
      </p:cxnSp>
      <p:cxnSp>
        <p:nvCxnSpPr>
          <p:cNvPr id="341" name="Google Shape;341;p39"/>
          <p:cNvCxnSpPr/>
          <p:nvPr/>
        </p:nvCxnSpPr>
        <p:spPr>
          <a:xfrm>
            <a:off x="4585750" y="4282050"/>
            <a:ext cx="41100" cy="376200"/>
          </a:xfrm>
          <a:prstGeom prst="straightConnector1">
            <a:avLst/>
          </a:prstGeom>
          <a:noFill/>
          <a:ln cap="flat" cmpd="sng" w="38100">
            <a:solidFill>
              <a:schemeClr val="dk2"/>
            </a:solidFill>
            <a:prstDash val="solid"/>
            <a:round/>
            <a:headEnd len="med" w="med" type="none"/>
            <a:tailEnd len="med" w="med" type="triangle"/>
          </a:ln>
        </p:spPr>
      </p:cxnSp>
      <p:cxnSp>
        <p:nvCxnSpPr>
          <p:cNvPr id="342" name="Google Shape;342;p39"/>
          <p:cNvCxnSpPr>
            <a:stCxn id="333" idx="2"/>
            <a:endCxn id="334" idx="0"/>
          </p:cNvCxnSpPr>
          <p:nvPr/>
        </p:nvCxnSpPr>
        <p:spPr>
          <a:xfrm>
            <a:off x="4571250" y="3559175"/>
            <a:ext cx="35100" cy="376200"/>
          </a:xfrm>
          <a:prstGeom prst="straightConnector1">
            <a:avLst/>
          </a:prstGeom>
          <a:noFill/>
          <a:ln cap="flat" cmpd="sng" w="38100">
            <a:solidFill>
              <a:schemeClr val="dk2"/>
            </a:solidFill>
            <a:prstDash val="solid"/>
            <a:round/>
            <a:headEnd len="med" w="med" type="none"/>
            <a:tailEnd len="med" w="med" type="triangle"/>
          </a:ln>
        </p:spPr>
      </p:cxnSp>
      <p:cxnSp>
        <p:nvCxnSpPr>
          <p:cNvPr id="343" name="Google Shape;343;p39"/>
          <p:cNvCxnSpPr>
            <a:stCxn id="335" idx="3"/>
            <a:endCxn id="328" idx="3"/>
          </p:cNvCxnSpPr>
          <p:nvPr/>
        </p:nvCxnSpPr>
        <p:spPr>
          <a:xfrm rot="10800000">
            <a:off x="5760700" y="1232675"/>
            <a:ext cx="76200" cy="3581400"/>
          </a:xfrm>
          <a:prstGeom prst="bentConnector3">
            <a:avLst>
              <a:gd fmla="val -2616043" name="adj1"/>
            </a:avLst>
          </a:prstGeom>
          <a:noFill/>
          <a:ln cap="flat" cmpd="sng" w="38100">
            <a:solidFill>
              <a:schemeClr val="dk2"/>
            </a:solidFill>
            <a:prstDash val="solid"/>
            <a:round/>
            <a:headEnd len="med" w="med" type="none"/>
            <a:tailEnd len="med" w="med" type="none"/>
          </a:ln>
        </p:spPr>
      </p:cxnSp>
      <p:cxnSp>
        <p:nvCxnSpPr>
          <p:cNvPr id="344" name="Google Shape;344;p39"/>
          <p:cNvCxnSpPr>
            <a:endCxn id="328" idx="3"/>
          </p:cNvCxnSpPr>
          <p:nvPr/>
        </p:nvCxnSpPr>
        <p:spPr>
          <a:xfrm rot="10800000">
            <a:off x="5760700" y="1232675"/>
            <a:ext cx="509700" cy="6900"/>
          </a:xfrm>
          <a:prstGeom prst="straightConnector1">
            <a:avLst/>
          </a:prstGeom>
          <a:noFill/>
          <a:ln cap="flat" cmpd="sng" w="38100">
            <a:solidFill>
              <a:schemeClr val="dk2"/>
            </a:solidFill>
            <a:prstDash val="solid"/>
            <a:round/>
            <a:headEnd len="med" w="med" type="none"/>
            <a:tailEnd len="med" w="med" type="triangle"/>
          </a:ln>
        </p:spPr>
      </p:cxnSp>
      <p:cxnSp>
        <p:nvCxnSpPr>
          <p:cNvPr id="345" name="Google Shape;345;p39"/>
          <p:cNvCxnSpPr>
            <a:stCxn id="335" idx="1"/>
            <a:endCxn id="331" idx="1"/>
          </p:cNvCxnSpPr>
          <p:nvPr/>
        </p:nvCxnSpPr>
        <p:spPr>
          <a:xfrm rot="10800000">
            <a:off x="3299500" y="470675"/>
            <a:ext cx="76200" cy="4343400"/>
          </a:xfrm>
          <a:prstGeom prst="bentConnector3">
            <a:avLst>
              <a:gd fmla="val 2809449" name="adj1"/>
            </a:avLst>
          </a:prstGeom>
          <a:noFill/>
          <a:ln cap="flat" cmpd="sng" w="38100">
            <a:solidFill>
              <a:schemeClr val="dk2"/>
            </a:solidFill>
            <a:prstDash val="solid"/>
            <a:round/>
            <a:headEnd len="med" w="med" type="none"/>
            <a:tailEnd len="med" w="med" type="none"/>
          </a:ln>
        </p:spPr>
      </p:cxnSp>
      <p:cxnSp>
        <p:nvCxnSpPr>
          <p:cNvPr id="346" name="Google Shape;346;p39"/>
          <p:cNvCxnSpPr/>
          <p:nvPr/>
        </p:nvCxnSpPr>
        <p:spPr>
          <a:xfrm>
            <a:off x="3070900" y="470675"/>
            <a:ext cx="0" cy="0"/>
          </a:xfrm>
          <a:prstGeom prst="straightConnector1">
            <a:avLst/>
          </a:prstGeom>
          <a:noFill/>
          <a:ln cap="flat" cmpd="sng" w="38100">
            <a:solidFill>
              <a:schemeClr val="dk2"/>
            </a:solidFill>
            <a:prstDash val="solid"/>
            <a:round/>
            <a:headEnd len="med" w="med" type="none"/>
            <a:tailEnd len="med" w="med" type="triangle"/>
          </a:ln>
        </p:spPr>
      </p:cxnSp>
      <p:sp>
        <p:nvSpPr>
          <p:cNvPr id="347" name="Google Shape;347;p39"/>
          <p:cNvSpPr txBox="1"/>
          <p:nvPr/>
        </p:nvSpPr>
        <p:spPr>
          <a:xfrm>
            <a:off x="2703300" y="1309200"/>
            <a:ext cx="942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No</a:t>
            </a:r>
            <a:endParaRPr>
              <a:solidFill>
                <a:srgbClr val="FFFFFF"/>
              </a:solidFill>
              <a:latin typeface="Lato"/>
              <a:ea typeface="Lato"/>
              <a:cs typeface="Lato"/>
              <a:sym typeface="Lato"/>
            </a:endParaRPr>
          </a:p>
        </p:txBody>
      </p:sp>
      <p:sp>
        <p:nvSpPr>
          <p:cNvPr id="348" name="Google Shape;348;p39"/>
          <p:cNvSpPr txBox="1"/>
          <p:nvPr/>
        </p:nvSpPr>
        <p:spPr>
          <a:xfrm>
            <a:off x="5675100" y="1309200"/>
            <a:ext cx="942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Yes</a:t>
            </a:r>
            <a:endParaRPr>
              <a:solidFill>
                <a:srgbClr val="FFFFFF"/>
              </a:solidFill>
              <a:latin typeface="Lato"/>
              <a:ea typeface="Lato"/>
              <a:cs typeface="Lato"/>
              <a:sym typeface="Lato"/>
            </a:endParaRPr>
          </a:p>
        </p:txBody>
      </p:sp>
      <p:sp>
        <p:nvSpPr>
          <p:cNvPr id="349" name="Google Shape;349;p39"/>
          <p:cNvSpPr txBox="1"/>
          <p:nvPr/>
        </p:nvSpPr>
        <p:spPr>
          <a:xfrm>
            <a:off x="7808700" y="2528400"/>
            <a:ext cx="13809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Iterate over other rows</a:t>
            </a:r>
            <a:endParaRPr>
              <a:solidFill>
                <a:srgbClr val="FFFFFF"/>
              </a:solidFill>
              <a:latin typeface="Lato"/>
              <a:ea typeface="Lato"/>
              <a:cs typeface="Lato"/>
              <a:sym typeface="Lato"/>
            </a:endParaRPr>
          </a:p>
        </p:txBody>
      </p:sp>
      <p:sp>
        <p:nvSpPr>
          <p:cNvPr id="350" name="Google Shape;350;p39"/>
          <p:cNvSpPr txBox="1"/>
          <p:nvPr/>
        </p:nvSpPr>
        <p:spPr>
          <a:xfrm>
            <a:off x="149500" y="2680800"/>
            <a:ext cx="12543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Iterate over episodes</a:t>
            </a:r>
            <a:endParaRPr>
              <a:solidFill>
                <a:srgbClr val="FFFFFF"/>
              </a:solidFill>
              <a:latin typeface="Lato"/>
              <a:ea typeface="Lato"/>
              <a:cs typeface="Lato"/>
              <a:sym typeface="Lato"/>
            </a:endParaRPr>
          </a:p>
        </p:txBody>
      </p:sp>
      <p:cxnSp>
        <p:nvCxnSpPr>
          <p:cNvPr id="351" name="Google Shape;351;p39"/>
          <p:cNvCxnSpPr>
            <a:endCxn id="333" idx="0"/>
          </p:cNvCxnSpPr>
          <p:nvPr/>
        </p:nvCxnSpPr>
        <p:spPr>
          <a:xfrm flipH="1">
            <a:off x="4571250" y="2834375"/>
            <a:ext cx="14400" cy="339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1359300" y="315475"/>
            <a:ext cx="7038900" cy="5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b="1" sz="3000">
              <a:latin typeface="Noto Sans Symbols"/>
              <a:ea typeface="Noto Sans Symbols"/>
              <a:cs typeface="Noto Sans Symbols"/>
              <a:sym typeface="Noto Sans Symbols"/>
            </a:endParaRPr>
          </a:p>
        </p:txBody>
      </p:sp>
      <p:pic>
        <p:nvPicPr>
          <p:cNvPr id="357" name="Google Shape;357;p40"/>
          <p:cNvPicPr preferRelativeResize="0"/>
          <p:nvPr/>
        </p:nvPicPr>
        <p:blipFill>
          <a:blip r:embed="rId3">
            <a:alphaModFix/>
          </a:blip>
          <a:stretch>
            <a:fillRect/>
          </a:stretch>
        </p:blipFill>
        <p:spPr>
          <a:xfrm>
            <a:off x="2427500" y="1077650"/>
            <a:ext cx="3705225" cy="2686050"/>
          </a:xfrm>
          <a:prstGeom prst="rect">
            <a:avLst/>
          </a:prstGeom>
          <a:noFill/>
          <a:ln>
            <a:noFill/>
          </a:ln>
        </p:spPr>
      </p:pic>
      <p:sp>
        <p:nvSpPr>
          <p:cNvPr id="358" name="Google Shape;358;p40"/>
          <p:cNvSpPr txBox="1"/>
          <p:nvPr/>
        </p:nvSpPr>
        <p:spPr>
          <a:xfrm>
            <a:off x="495550" y="3990975"/>
            <a:ext cx="86484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rPr>
              <a:t>We obtained the maximum accuracy of 91.287% at the learning rate of 0.0003 with an F1 score of 0.873</a:t>
            </a:r>
            <a:endParaRPr sz="1800">
              <a:solidFill>
                <a:srgbClr val="F3F3F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2854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a:p>
        </p:txBody>
      </p:sp>
      <p:sp>
        <p:nvSpPr>
          <p:cNvPr id="364" name="Google Shape;364;p41"/>
          <p:cNvSpPr txBox="1"/>
          <p:nvPr>
            <p:ph idx="1" type="body"/>
          </p:nvPr>
        </p:nvSpPr>
        <p:spPr>
          <a:xfrm>
            <a:off x="809925" y="1433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65" name="Google Shape;365;p41"/>
          <p:cNvPicPr preferRelativeResize="0"/>
          <p:nvPr/>
        </p:nvPicPr>
        <p:blipFill>
          <a:blip r:embed="rId3">
            <a:alphaModFix/>
          </a:blip>
          <a:stretch>
            <a:fillRect/>
          </a:stretch>
        </p:blipFill>
        <p:spPr>
          <a:xfrm>
            <a:off x="518950" y="1618325"/>
            <a:ext cx="4048125" cy="2867025"/>
          </a:xfrm>
          <a:prstGeom prst="rect">
            <a:avLst/>
          </a:prstGeom>
          <a:noFill/>
          <a:ln>
            <a:noFill/>
          </a:ln>
        </p:spPr>
      </p:pic>
      <p:pic>
        <p:nvPicPr>
          <p:cNvPr id="366" name="Google Shape;366;p41"/>
          <p:cNvPicPr preferRelativeResize="0"/>
          <p:nvPr/>
        </p:nvPicPr>
        <p:blipFill>
          <a:blip r:embed="rId4">
            <a:alphaModFix/>
          </a:blip>
          <a:stretch>
            <a:fillRect/>
          </a:stretch>
        </p:blipFill>
        <p:spPr>
          <a:xfrm>
            <a:off x="4793625" y="1608788"/>
            <a:ext cx="4162425" cy="2886075"/>
          </a:xfrm>
          <a:prstGeom prst="rect">
            <a:avLst/>
          </a:prstGeom>
          <a:noFill/>
          <a:ln>
            <a:noFill/>
          </a:ln>
        </p:spPr>
      </p:pic>
      <p:sp>
        <p:nvSpPr>
          <p:cNvPr id="367" name="Google Shape;367;p41"/>
          <p:cNvSpPr txBox="1"/>
          <p:nvPr/>
        </p:nvSpPr>
        <p:spPr>
          <a:xfrm>
            <a:off x="4793625" y="1151400"/>
            <a:ext cx="4035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Lato"/>
                <a:ea typeface="Lato"/>
                <a:cs typeface="Lato"/>
                <a:sym typeface="Lato"/>
              </a:rPr>
              <a:t>Using Extra Trees Classifier</a:t>
            </a:r>
            <a:endParaRPr b="1" sz="1800">
              <a:solidFill>
                <a:srgbClr val="FFFFFF"/>
              </a:solidFill>
              <a:latin typeface="Lato"/>
              <a:ea typeface="Lato"/>
              <a:cs typeface="Lato"/>
              <a:sym typeface="Lato"/>
            </a:endParaRPr>
          </a:p>
        </p:txBody>
      </p:sp>
      <p:sp>
        <p:nvSpPr>
          <p:cNvPr id="368" name="Google Shape;368;p41"/>
          <p:cNvSpPr txBox="1"/>
          <p:nvPr/>
        </p:nvSpPr>
        <p:spPr>
          <a:xfrm>
            <a:off x="930375" y="1151400"/>
            <a:ext cx="34662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Lato"/>
                <a:ea typeface="Lato"/>
                <a:cs typeface="Lato"/>
                <a:sym typeface="Lato"/>
              </a:rPr>
              <a:t>Using Random Forest Classifier</a:t>
            </a:r>
            <a:endParaRPr b="1" sz="18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69" name="Google Shape;369;p41"/>
          <p:cNvSpPr/>
          <p:nvPr/>
        </p:nvSpPr>
        <p:spPr>
          <a:xfrm>
            <a:off x="904713" y="2801025"/>
            <a:ext cx="3429000" cy="349218"/>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5248113" y="2801025"/>
            <a:ext cx="3429000" cy="349218"/>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a:p>
        </p:txBody>
      </p:sp>
      <p:pic>
        <p:nvPicPr>
          <p:cNvPr id="376" name="Google Shape;376;p42"/>
          <p:cNvPicPr preferRelativeResize="0"/>
          <p:nvPr/>
        </p:nvPicPr>
        <p:blipFill>
          <a:blip r:embed="rId3">
            <a:alphaModFix/>
          </a:blip>
          <a:stretch>
            <a:fillRect/>
          </a:stretch>
        </p:blipFill>
        <p:spPr>
          <a:xfrm>
            <a:off x="1454575" y="1734700"/>
            <a:ext cx="5753100" cy="2400300"/>
          </a:xfrm>
          <a:prstGeom prst="rect">
            <a:avLst/>
          </a:prstGeom>
          <a:noFill/>
          <a:ln>
            <a:noFill/>
          </a:ln>
        </p:spPr>
      </p:pic>
      <p:sp>
        <p:nvSpPr>
          <p:cNvPr id="377" name="Google Shape;377;p42"/>
          <p:cNvSpPr txBox="1"/>
          <p:nvPr/>
        </p:nvSpPr>
        <p:spPr>
          <a:xfrm>
            <a:off x="1586175" y="1167700"/>
            <a:ext cx="56826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Lato"/>
                <a:ea typeface="Lato"/>
                <a:cs typeface="Lato"/>
                <a:sym typeface="Lato"/>
              </a:rPr>
              <a:t>Reinforcement Learning vs Other Algorithms</a:t>
            </a:r>
            <a:endParaRPr b="1" sz="1800">
              <a:solidFill>
                <a:srgbClr val="FFFFFF"/>
              </a:solidFill>
              <a:latin typeface="Lato"/>
              <a:ea typeface="Lato"/>
              <a:cs typeface="Lato"/>
              <a:sym typeface="Lato"/>
            </a:endParaRPr>
          </a:p>
          <a:p>
            <a:pPr indent="0" lvl="0" marL="0" rtl="0" algn="l">
              <a:spcBef>
                <a:spcPts val="0"/>
              </a:spcBef>
              <a:spcAft>
                <a:spcPts val="0"/>
              </a:spcAft>
              <a:buNone/>
            </a:pPr>
            <a:r>
              <a:t/>
            </a:r>
            <a:endParaRPr b="1" sz="18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3"/>
          <p:cNvSpPr txBox="1"/>
          <p:nvPr/>
        </p:nvSpPr>
        <p:spPr>
          <a:xfrm>
            <a:off x="17355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Aug</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sp>
        <p:nvSpPr>
          <p:cNvPr id="383" name="Google Shape;383;p43"/>
          <p:cNvSpPr txBox="1"/>
          <p:nvPr/>
        </p:nvSpPr>
        <p:spPr>
          <a:xfrm>
            <a:off x="13602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Literature Survey</a:t>
            </a:r>
            <a:endParaRPr b="1" sz="1600">
              <a:solidFill>
                <a:srgbClr val="FFFFFF"/>
              </a:solidFill>
              <a:latin typeface="Roboto"/>
              <a:ea typeface="Roboto"/>
              <a:cs typeface="Roboto"/>
              <a:sym typeface="Roboto"/>
            </a:endParaRPr>
          </a:p>
        </p:txBody>
      </p:sp>
      <p:cxnSp>
        <p:nvCxnSpPr>
          <p:cNvPr id="384" name="Google Shape;384;p43"/>
          <p:cNvCxnSpPr/>
          <p:nvPr/>
        </p:nvCxnSpPr>
        <p:spPr>
          <a:xfrm>
            <a:off x="22188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85" name="Google Shape;385;p43"/>
          <p:cNvSpPr/>
          <p:nvPr/>
        </p:nvSpPr>
        <p:spPr>
          <a:xfrm flipH="1">
            <a:off x="1043426" y="2615700"/>
            <a:ext cx="1814400" cy="128100"/>
          </a:xfrm>
          <a:prstGeom prst="parallelogram">
            <a:avLst>
              <a:gd fmla="val 96952"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86" name="Google Shape;386;p43"/>
          <p:cNvSpPr/>
          <p:nvPr/>
        </p:nvSpPr>
        <p:spPr>
          <a:xfrm>
            <a:off x="1055475" y="2757300"/>
            <a:ext cx="1814400" cy="128100"/>
          </a:xfrm>
          <a:prstGeom prst="parallelogram">
            <a:avLst>
              <a:gd fmla="val 96952"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87" name="Google Shape;387;p43"/>
          <p:cNvSpPr txBox="1"/>
          <p:nvPr>
            <p:ph type="title"/>
          </p:nvPr>
        </p:nvSpPr>
        <p:spPr>
          <a:xfrm>
            <a:off x="1297500" y="469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Project Timeline</a:t>
            </a:r>
            <a:endParaRPr b="1" sz="3000">
              <a:latin typeface="Noto Sans Symbols"/>
              <a:ea typeface="Noto Sans Symbols"/>
              <a:cs typeface="Noto Sans Symbols"/>
              <a:sym typeface="Noto Sans Symbols"/>
            </a:endParaRPr>
          </a:p>
        </p:txBody>
      </p:sp>
      <p:sp>
        <p:nvSpPr>
          <p:cNvPr id="388" name="Google Shape;388;p43"/>
          <p:cNvSpPr txBox="1"/>
          <p:nvPr/>
        </p:nvSpPr>
        <p:spPr>
          <a:xfrm>
            <a:off x="34881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Sep</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89" name="Google Shape;389;p43"/>
          <p:cNvCxnSpPr/>
          <p:nvPr/>
        </p:nvCxnSpPr>
        <p:spPr>
          <a:xfrm>
            <a:off x="39714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0" name="Google Shape;390;p43"/>
          <p:cNvSpPr/>
          <p:nvPr/>
        </p:nvSpPr>
        <p:spPr>
          <a:xfrm flipH="1">
            <a:off x="2808451" y="2615700"/>
            <a:ext cx="18144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1" name="Google Shape;391;p43"/>
          <p:cNvSpPr/>
          <p:nvPr/>
        </p:nvSpPr>
        <p:spPr>
          <a:xfrm>
            <a:off x="2808075" y="2757300"/>
            <a:ext cx="18144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2" name="Google Shape;392;p43"/>
          <p:cNvSpPr txBox="1"/>
          <p:nvPr/>
        </p:nvSpPr>
        <p:spPr>
          <a:xfrm>
            <a:off x="5240725" y="1824725"/>
            <a:ext cx="5382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Oct</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93" name="Google Shape;393;p43"/>
          <p:cNvCxnSpPr/>
          <p:nvPr/>
        </p:nvCxnSpPr>
        <p:spPr>
          <a:xfrm>
            <a:off x="57240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4" name="Google Shape;394;p43"/>
          <p:cNvSpPr/>
          <p:nvPr/>
        </p:nvSpPr>
        <p:spPr>
          <a:xfrm flipH="1">
            <a:off x="4561051" y="2615700"/>
            <a:ext cx="1814400" cy="128100"/>
          </a:xfrm>
          <a:prstGeom prst="parallelogram">
            <a:avLst>
              <a:gd fmla="val 96952"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5" name="Google Shape;395;p43"/>
          <p:cNvSpPr/>
          <p:nvPr/>
        </p:nvSpPr>
        <p:spPr>
          <a:xfrm>
            <a:off x="4560675" y="2757300"/>
            <a:ext cx="1814400" cy="128100"/>
          </a:xfrm>
          <a:prstGeom prst="parallelogram">
            <a:avLst>
              <a:gd fmla="val 96952"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6" name="Google Shape;396;p43"/>
          <p:cNvSpPr txBox="1"/>
          <p:nvPr/>
        </p:nvSpPr>
        <p:spPr>
          <a:xfrm>
            <a:off x="69933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Nov</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97" name="Google Shape;397;p43"/>
          <p:cNvCxnSpPr/>
          <p:nvPr/>
        </p:nvCxnSpPr>
        <p:spPr>
          <a:xfrm>
            <a:off x="74766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8" name="Google Shape;398;p43"/>
          <p:cNvSpPr/>
          <p:nvPr/>
        </p:nvSpPr>
        <p:spPr>
          <a:xfrm flipH="1">
            <a:off x="6313651" y="2615700"/>
            <a:ext cx="1814400" cy="128100"/>
          </a:xfrm>
          <a:prstGeom prst="parallelogram">
            <a:avLst>
              <a:gd fmla="val 96952"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9" name="Google Shape;399;p43"/>
          <p:cNvSpPr/>
          <p:nvPr/>
        </p:nvSpPr>
        <p:spPr>
          <a:xfrm>
            <a:off x="6313275" y="2757300"/>
            <a:ext cx="1814400" cy="128100"/>
          </a:xfrm>
          <a:prstGeom prst="parallelogram">
            <a:avLst>
              <a:gd fmla="val 96952"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400" name="Google Shape;400;p43"/>
          <p:cNvSpPr txBox="1"/>
          <p:nvPr/>
        </p:nvSpPr>
        <p:spPr>
          <a:xfrm>
            <a:off x="29604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Selection of dataset</a:t>
            </a:r>
            <a:endParaRPr b="1" sz="1600">
              <a:solidFill>
                <a:srgbClr val="FFFFFF"/>
              </a:solidFill>
              <a:latin typeface="Roboto"/>
              <a:ea typeface="Roboto"/>
              <a:cs typeface="Roboto"/>
              <a:sym typeface="Roboto"/>
            </a:endParaRPr>
          </a:p>
        </p:txBody>
      </p:sp>
      <p:sp>
        <p:nvSpPr>
          <p:cNvPr id="401" name="Google Shape;401;p43"/>
          <p:cNvSpPr txBox="1"/>
          <p:nvPr/>
        </p:nvSpPr>
        <p:spPr>
          <a:xfrm>
            <a:off x="4636875" y="32034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Application of Reinforcement Q - learning</a:t>
            </a:r>
            <a:endParaRPr b="1" sz="1600">
              <a:solidFill>
                <a:srgbClr val="FFFFFF"/>
              </a:solidFill>
              <a:latin typeface="Roboto"/>
              <a:ea typeface="Roboto"/>
              <a:cs typeface="Roboto"/>
              <a:sym typeface="Roboto"/>
            </a:endParaRPr>
          </a:p>
        </p:txBody>
      </p:sp>
      <p:sp>
        <p:nvSpPr>
          <p:cNvPr id="402" name="Google Shape;402;p43"/>
          <p:cNvSpPr txBox="1"/>
          <p:nvPr/>
        </p:nvSpPr>
        <p:spPr>
          <a:xfrm>
            <a:off x="63894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Results and Comparison</a:t>
            </a:r>
            <a:endParaRPr b="1" sz="1600">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1297500" y="241350"/>
            <a:ext cx="7038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References</a:t>
            </a:r>
            <a:endParaRPr/>
          </a:p>
        </p:txBody>
      </p:sp>
      <p:sp>
        <p:nvSpPr>
          <p:cNvPr id="408" name="Google Shape;408;p44"/>
          <p:cNvSpPr txBox="1"/>
          <p:nvPr/>
        </p:nvSpPr>
        <p:spPr>
          <a:xfrm>
            <a:off x="1042350" y="803675"/>
            <a:ext cx="7890300" cy="3624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Mobile Threat Report Q4 , </a:t>
            </a:r>
            <a:r>
              <a:rPr lang="en-GB" sz="1500">
                <a:solidFill>
                  <a:srgbClr val="F3F3F3"/>
                </a:solidFill>
                <a:latin typeface="Lora"/>
                <a:ea typeface="Lora"/>
                <a:cs typeface="Lora"/>
                <a:sym typeface="Lora"/>
              </a:rPr>
              <a:t>2012</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Hyo-Sik Ham, Hwan-Hee Kim, Myung-Sup Kim and Mi-Jung Choi. Linear SVM-Based Android Malware Detection for Reliable IoT Services 2014</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Random forest classifier combined with feature selection for breast cancer diagnosis and prognostic." Journal of Biomedical Science and Engineering 6.05 (2013): 551.</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Reinforcement learning algorithms for solving classification problems." 2011 IEEE Symposium on Adaptive Dynamic Programming and Reinforcement Learning (ADPRL). IEEE, 2011.</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Arp, Daniel, et al. "Drebin: Effective and explainable detection of android malware in your pocket." Ndss. Vol. 14. 2014.</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Thanh Thi Nguyen and Vijay Janapa Reddi. Deep Reinforcement Learning for Cyber Security, 2019</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A. Gosavi Reinforcement Learning: A Tutorial Survey and Recent Advances, 2009</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Kai Arulkumaran, Marc Peter Deisenroth, Miles Brundage, and Anil Anthony Bharath. Deep Reinforcement Learning : A brief survey, 2017.</a:t>
            </a:r>
            <a:endParaRPr sz="1500">
              <a:solidFill>
                <a:srgbClr val="F3F3F3"/>
              </a:solidFill>
              <a:latin typeface="Lora"/>
              <a:ea typeface="Lora"/>
              <a:cs typeface="Lora"/>
              <a:sym typeface="Lora"/>
            </a:endParaRPr>
          </a:p>
          <a:p>
            <a:pPr indent="0" lvl="0" marL="457200" rtl="0" algn="l">
              <a:spcBef>
                <a:spcPts val="0"/>
              </a:spcBef>
              <a:spcAft>
                <a:spcPts val="0"/>
              </a:spcAft>
              <a:buNone/>
            </a:pPr>
            <a:r>
              <a:t/>
            </a:r>
            <a:endParaRPr sz="1500">
              <a:solidFill>
                <a:srgbClr val="F3F3F3"/>
              </a:solidFill>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45"/>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415" name="Google Shape;415;p45"/>
          <p:cNvSpPr txBox="1"/>
          <p:nvPr/>
        </p:nvSpPr>
        <p:spPr>
          <a:xfrm>
            <a:off x="1589425" y="1844950"/>
            <a:ext cx="59919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FFFFFF"/>
                </a:solidFill>
                <a:latin typeface="Merriweather"/>
                <a:ea typeface="Merriweather"/>
                <a:cs typeface="Merriweather"/>
                <a:sym typeface="Merriweather"/>
              </a:rPr>
              <a:t>THANKYOU !</a:t>
            </a:r>
            <a:endParaRPr b="1" sz="6000">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Problem </a:t>
            </a:r>
            <a:r>
              <a:rPr b="1" lang="en-GB" sz="3600">
                <a:latin typeface="Noto Sans Symbols"/>
                <a:ea typeface="Noto Sans Symbols"/>
                <a:cs typeface="Noto Sans Symbols"/>
                <a:sym typeface="Noto Sans Symbols"/>
              </a:rPr>
              <a:t>Statement</a:t>
            </a:r>
            <a:endParaRPr b="1" sz="3600">
              <a:latin typeface="Noto Sans Symbols"/>
              <a:ea typeface="Noto Sans Symbols"/>
              <a:cs typeface="Noto Sans Symbols"/>
              <a:sym typeface="Noto Sans Symbols"/>
            </a:endParaRPr>
          </a:p>
        </p:txBody>
      </p:sp>
      <p:sp>
        <p:nvSpPr>
          <p:cNvPr id="206" name="Google Shape;206;p19"/>
          <p:cNvSpPr txBox="1"/>
          <p:nvPr>
            <p:ph idx="1" type="body"/>
          </p:nvPr>
        </p:nvSpPr>
        <p:spPr>
          <a:xfrm>
            <a:off x="4475225" y="1719950"/>
            <a:ext cx="4318500" cy="2550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2200">
                <a:solidFill>
                  <a:srgbClr val="D9D9D9"/>
                </a:solidFill>
                <a:latin typeface="Lora"/>
                <a:ea typeface="Lora"/>
                <a:cs typeface="Lora"/>
                <a:sym typeface="Lora"/>
              </a:rPr>
              <a:t>Propose a </a:t>
            </a:r>
            <a:r>
              <a:rPr b="1" lang="en-GB" sz="2200">
                <a:solidFill>
                  <a:srgbClr val="D9D9D9"/>
                </a:solidFill>
                <a:latin typeface="Lora"/>
                <a:ea typeface="Lora"/>
                <a:cs typeface="Lora"/>
                <a:sym typeface="Lora"/>
              </a:rPr>
              <a:t> reinforcement learning model for Android Malware detection and compare the accuracy with the previous Machine Learning and Deep Learning models.</a:t>
            </a:r>
            <a:endParaRPr b="1" sz="2200">
              <a:solidFill>
                <a:srgbClr val="D9D9D9"/>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Motivation</a:t>
            </a:r>
            <a:endParaRPr b="1" sz="3600">
              <a:latin typeface="Noto Sans Symbols"/>
              <a:ea typeface="Noto Sans Symbols"/>
              <a:cs typeface="Noto Sans Symbols"/>
              <a:sym typeface="Noto Sans Symbols"/>
            </a:endParaRPr>
          </a:p>
        </p:txBody>
      </p:sp>
      <p:sp>
        <p:nvSpPr>
          <p:cNvPr id="212" name="Google Shape;212;p20"/>
          <p:cNvSpPr txBox="1"/>
          <p:nvPr>
            <p:ph idx="1" type="body"/>
          </p:nvPr>
        </p:nvSpPr>
        <p:spPr>
          <a:xfrm>
            <a:off x="36100" y="1586075"/>
            <a:ext cx="5861400" cy="39384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3F3F3"/>
              </a:buClr>
              <a:buSzPts val="1600"/>
              <a:buFont typeface="Lora"/>
              <a:buChar char="●"/>
            </a:pPr>
            <a:r>
              <a:rPr b="1" lang="en-GB" sz="1600">
                <a:solidFill>
                  <a:srgbClr val="F3F3F3"/>
                </a:solidFill>
                <a:latin typeface="Lora"/>
                <a:ea typeface="Lora"/>
                <a:cs typeface="Lora"/>
                <a:sym typeface="Lora"/>
              </a:rPr>
              <a:t>Recent studies show</a:t>
            </a:r>
            <a:r>
              <a:rPr b="1" lang="en-GB" sz="1600">
                <a:solidFill>
                  <a:srgbClr val="F3F3F3"/>
                </a:solidFill>
                <a:latin typeface="Lora"/>
                <a:ea typeface="Lora"/>
                <a:cs typeface="Lora"/>
                <a:sym typeface="Lora"/>
              </a:rPr>
              <a:t> that the amount of malware that targeted other mobile platforms gradually decreased , whereas Android showed a contrasting result. </a:t>
            </a:r>
            <a:endParaRPr b="1" sz="1600">
              <a:solidFill>
                <a:srgbClr val="F3F3F3"/>
              </a:solidFill>
              <a:latin typeface="Lora"/>
              <a:ea typeface="Lora"/>
              <a:cs typeface="Lora"/>
              <a:sym typeface="Lora"/>
            </a:endParaRPr>
          </a:p>
          <a:p>
            <a:pPr indent="-330200" lvl="0" marL="457200" rtl="0" algn="l">
              <a:spcBef>
                <a:spcPts val="0"/>
              </a:spcBef>
              <a:spcAft>
                <a:spcPts val="0"/>
              </a:spcAft>
              <a:buClr>
                <a:srgbClr val="F3F3F3"/>
              </a:buClr>
              <a:buSzPts val="1600"/>
              <a:buFont typeface="Lora"/>
              <a:buChar char="●"/>
            </a:pPr>
            <a:r>
              <a:rPr b="1" lang="en-GB" sz="1600">
                <a:solidFill>
                  <a:srgbClr val="F3F3F3"/>
                </a:solidFill>
                <a:latin typeface="Lora"/>
                <a:ea typeface="Lora"/>
                <a:cs typeface="Lora"/>
                <a:sym typeface="Lora"/>
              </a:rPr>
              <a:t>The reason for the increase in Android malware was its open source policy and its leniency to market application verification .</a:t>
            </a:r>
            <a:endParaRPr b="1" sz="1600">
              <a:solidFill>
                <a:srgbClr val="F3F3F3"/>
              </a:solidFill>
              <a:latin typeface="Lora"/>
              <a:ea typeface="Lora"/>
              <a:cs typeface="Lora"/>
              <a:sym typeface="Lora"/>
            </a:endParaRPr>
          </a:p>
          <a:p>
            <a:pPr indent="-330200" lvl="0" marL="457200" rtl="0" algn="l">
              <a:spcBef>
                <a:spcPts val="0"/>
              </a:spcBef>
              <a:spcAft>
                <a:spcPts val="0"/>
              </a:spcAft>
              <a:buClr>
                <a:srgbClr val="F3F3F3"/>
              </a:buClr>
              <a:buSzPts val="1600"/>
              <a:buFont typeface="Arial"/>
              <a:buChar char="●"/>
            </a:pPr>
            <a:r>
              <a:rPr b="1" lang="en-GB" sz="1600">
                <a:solidFill>
                  <a:srgbClr val="F3F3F3"/>
                </a:solidFill>
                <a:latin typeface="Arial"/>
                <a:ea typeface="Arial"/>
                <a:cs typeface="Arial"/>
                <a:sym typeface="Arial"/>
              </a:rPr>
              <a:t>The main motivation behind this research is to apply reinforcement learning for android malware detection and compare it with the previous works done using Deep Learning.</a:t>
            </a:r>
            <a:endParaRPr b="1" sz="1600">
              <a:solidFill>
                <a:srgbClr val="F3F3F3"/>
              </a:solidFill>
              <a:latin typeface="Arial"/>
              <a:ea typeface="Arial"/>
              <a:cs typeface="Arial"/>
              <a:sym typeface="Arial"/>
            </a:endParaRPr>
          </a:p>
          <a:p>
            <a:pPr indent="0" lvl="0" marL="0" rtl="0" algn="l">
              <a:spcBef>
                <a:spcPts val="1600"/>
              </a:spcBef>
              <a:spcAft>
                <a:spcPts val="1600"/>
              </a:spcAft>
              <a:buNone/>
            </a:pPr>
            <a:r>
              <a:t/>
            </a:r>
            <a:endParaRPr sz="1400">
              <a:solidFill>
                <a:srgbClr val="D9D9D9"/>
              </a:solidFill>
              <a:latin typeface="Arial"/>
              <a:ea typeface="Arial"/>
              <a:cs typeface="Arial"/>
              <a:sym typeface="Arial"/>
            </a:endParaRPr>
          </a:p>
        </p:txBody>
      </p:sp>
      <p:pic>
        <p:nvPicPr>
          <p:cNvPr id="213" name="Google Shape;213;p20"/>
          <p:cNvPicPr preferRelativeResize="0"/>
          <p:nvPr/>
        </p:nvPicPr>
        <p:blipFill>
          <a:blip r:embed="rId3">
            <a:alphaModFix/>
          </a:blip>
          <a:stretch>
            <a:fillRect/>
          </a:stretch>
        </p:blipFill>
        <p:spPr>
          <a:xfrm>
            <a:off x="6112950" y="0"/>
            <a:ext cx="30310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1203575" y="1712100"/>
            <a:ext cx="7878600" cy="18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Noto Sans Symbols"/>
                <a:ea typeface="Noto Sans Symbols"/>
                <a:cs typeface="Noto Sans Symbols"/>
                <a:sym typeface="Noto Sans Symbols"/>
              </a:rPr>
              <a:t>LITERATURE</a:t>
            </a:r>
            <a:endParaRPr b="1" sz="4000">
              <a:latin typeface="Noto Sans Symbols"/>
              <a:ea typeface="Noto Sans Symbols"/>
              <a:cs typeface="Noto Sans Symbols"/>
              <a:sym typeface="Noto Sans Symbols"/>
            </a:endParaRPr>
          </a:p>
          <a:p>
            <a:pPr indent="0" lvl="0" marL="0" rtl="0" algn="ctr">
              <a:spcBef>
                <a:spcPts val="0"/>
              </a:spcBef>
              <a:spcAft>
                <a:spcPts val="0"/>
              </a:spcAft>
              <a:buNone/>
            </a:pPr>
            <a:r>
              <a:rPr b="1" lang="en-GB" sz="4000">
                <a:latin typeface="Noto Sans Symbols"/>
                <a:ea typeface="Noto Sans Symbols"/>
                <a:cs typeface="Noto Sans Symbols"/>
                <a:sym typeface="Noto Sans Symbols"/>
              </a:rPr>
              <a:t>REVIEW</a:t>
            </a:r>
            <a:endParaRPr b="1" sz="4000">
              <a:latin typeface="Noto Sans Symbols"/>
              <a:ea typeface="Noto Sans Symbols"/>
              <a:cs typeface="Noto Sans Symbols"/>
              <a:sym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1068900" y="304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Android Malware Types :</a:t>
            </a:r>
            <a:endParaRPr b="1" sz="3600">
              <a:latin typeface="Noto Sans Symbols"/>
              <a:ea typeface="Noto Sans Symbols"/>
              <a:cs typeface="Noto Sans Symbols"/>
              <a:sym typeface="Noto Sans Symbols"/>
            </a:endParaRPr>
          </a:p>
        </p:txBody>
      </p:sp>
      <p:sp>
        <p:nvSpPr>
          <p:cNvPr id="224" name="Google Shape;224;p22"/>
          <p:cNvSpPr txBox="1"/>
          <p:nvPr/>
        </p:nvSpPr>
        <p:spPr>
          <a:xfrm>
            <a:off x="1351050" y="915900"/>
            <a:ext cx="6909000" cy="375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Trojan</a:t>
            </a:r>
            <a:r>
              <a:rPr lang="en-GB" sz="1800">
                <a:solidFill>
                  <a:srgbClr val="FFFFFF"/>
                </a:solidFill>
                <a:latin typeface="Lora"/>
                <a:ea typeface="Lora"/>
                <a:cs typeface="Lora"/>
                <a:sym typeface="Lora"/>
              </a:rPr>
              <a:t>: it is a program containing a risk factor in effect . It executes malware when running the application.</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Spyware</a:t>
            </a:r>
            <a:r>
              <a:rPr lang="en-GB" sz="1800">
                <a:solidFill>
                  <a:srgbClr val="FFFFFF"/>
                </a:solidFill>
                <a:latin typeface="Lora"/>
                <a:ea typeface="Lora"/>
                <a:cs typeface="Lora"/>
                <a:sym typeface="Lora"/>
              </a:rPr>
              <a:t>: it is secretly installed on device to collect information. It repeatedly opens pop-ups and causes inconvenience by changing a device’s settings or being difficult to delete.</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Root permission acquisition (exploit):</a:t>
            </a:r>
            <a:r>
              <a:rPr lang="en-GB" sz="1800">
                <a:solidFill>
                  <a:srgbClr val="FFFFFF"/>
                </a:solidFill>
                <a:latin typeface="Lora"/>
                <a:ea typeface="Lora"/>
                <a:cs typeface="Lora"/>
                <a:sym typeface="Lora"/>
              </a:rPr>
              <a:t> it acquires root permissions to clear security settings and make additional attacks.</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Installer (dropper):</a:t>
            </a:r>
            <a:r>
              <a:rPr lang="en-GB" sz="1800">
                <a:solidFill>
                  <a:srgbClr val="FFFFFF"/>
                </a:solidFill>
                <a:latin typeface="Lora"/>
                <a:ea typeface="Lora"/>
                <a:cs typeface="Lora"/>
                <a:sym typeface="Lora"/>
              </a:rPr>
              <a:t> it conceals malware in a program and guides users to run malware and spyware.</a:t>
            </a:r>
            <a:endParaRPr sz="1800">
              <a:solidFill>
                <a:srgbClr val="FFFFFF"/>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1387800" y="278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Linear SVM </a:t>
            </a:r>
            <a:endParaRPr b="1" sz="3000"/>
          </a:p>
        </p:txBody>
      </p:sp>
      <p:sp>
        <p:nvSpPr>
          <p:cNvPr id="230" name="Google Shape;230;p23"/>
          <p:cNvSpPr txBox="1"/>
          <p:nvPr>
            <p:ph idx="1" type="body"/>
          </p:nvPr>
        </p:nvSpPr>
        <p:spPr>
          <a:xfrm>
            <a:off x="1191925" y="888675"/>
            <a:ext cx="7290000" cy="419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Traditionally behavior based analysis technique have been used for malware detection.</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Behavior-based detection involves the inconvenience of having to determine malware infection status by examining numerous features.</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SVM has high performance and can classify non linear data.</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Of the input features, unnecessary ones are removed by the SVM machine learning classifier itself and the modeling is carried out.</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For SVM True Positive Results came to be 0.999 with  99.7% accuracy and precision of 0.992 .</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SVM has FPR = 0.004, which could be determined as the best classifier because its ratio of incorrectly classifying normal applications as malicious is small, and it shows far better performance than other classifiers also in terms of accuracy and precision.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Comparison with other ML Algorithms</a:t>
            </a:r>
            <a:endParaRPr b="1"/>
          </a:p>
        </p:txBody>
      </p:sp>
      <p:pic>
        <p:nvPicPr>
          <p:cNvPr id="236" name="Google Shape;236;p24"/>
          <p:cNvPicPr preferRelativeResize="0"/>
          <p:nvPr/>
        </p:nvPicPr>
        <p:blipFill>
          <a:blip r:embed="rId3">
            <a:alphaModFix/>
          </a:blip>
          <a:stretch>
            <a:fillRect/>
          </a:stretch>
        </p:blipFill>
        <p:spPr>
          <a:xfrm>
            <a:off x="1758000" y="1307850"/>
            <a:ext cx="5384546"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Feature Selection using Random Forest Classifier</a:t>
            </a:r>
            <a:endParaRPr/>
          </a:p>
        </p:txBody>
      </p:sp>
      <p:sp>
        <p:nvSpPr>
          <p:cNvPr id="242" name="Google Shape;242;p25"/>
          <p:cNvSpPr txBox="1"/>
          <p:nvPr>
            <p:ph idx="1" type="body"/>
          </p:nvPr>
        </p:nvSpPr>
        <p:spPr>
          <a:xfrm>
            <a:off x="1250825" y="1828925"/>
            <a:ext cx="7038900" cy="237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The dataset is divided into training and testing set using n-cross validation.</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Bayesian Probability of each feature is calculated.</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The ranks of features is calculated based on ranking value.</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A backward elimination approach is used to eliminate features in which importance of a feature is determined by variance of classification accuracy with or without the feature</a:t>
            </a:r>
            <a:endParaRPr sz="1600">
              <a:solidFill>
                <a:srgbClr val="FFFFFF"/>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