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Roboto"/>
      <p:regular r:id="rId35"/>
      <p:bold r:id="rId36"/>
      <p:italic r:id="rId37"/>
      <p:boldItalic r:id="rId38"/>
    </p:embeddedFont>
    <p:embeddedFont>
      <p:font typeface="Montserrat"/>
      <p:regular r:id="rId39"/>
      <p:bold r:id="rId40"/>
      <p:italic r:id="rId41"/>
      <p:boldItalic r:id="rId42"/>
    </p:embeddedFont>
    <p:embeddedFont>
      <p:font typeface="Lato"/>
      <p:regular r:id="rId43"/>
      <p:bold r:id="rId44"/>
      <p:italic r:id="rId45"/>
      <p:boldItalic r:id="rId46"/>
    </p:embeddedFont>
    <p:embeddedFont>
      <p:font typeface="Lora"/>
      <p:regular r:id="rId47"/>
      <p:bold r:id="rId48"/>
      <p:italic r:id="rId49"/>
      <p:boldItalic r:id="rId50"/>
    </p:embeddedFont>
    <p:embeddedFont>
      <p:font typeface="Merriweather"/>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fntdata"/><Relationship Id="rId42" Type="http://schemas.openxmlformats.org/officeDocument/2006/relationships/font" Target="fonts/Montserrat-boldItalic.fntdata"/><Relationship Id="rId41" Type="http://schemas.openxmlformats.org/officeDocument/2006/relationships/font" Target="fonts/Montserrat-italic.fntdata"/><Relationship Id="rId44" Type="http://schemas.openxmlformats.org/officeDocument/2006/relationships/font" Target="fonts/Lato-bold.fntdata"/><Relationship Id="rId43" Type="http://schemas.openxmlformats.org/officeDocument/2006/relationships/font" Target="fonts/Lato-regular.fntdata"/><Relationship Id="rId46" Type="http://schemas.openxmlformats.org/officeDocument/2006/relationships/font" Target="fonts/Lato-boldItalic.fntdata"/><Relationship Id="rId45"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ora-bold.fntdata"/><Relationship Id="rId47" Type="http://schemas.openxmlformats.org/officeDocument/2006/relationships/font" Target="fonts/Lora-regular.fntdata"/><Relationship Id="rId49" Type="http://schemas.openxmlformats.org/officeDocument/2006/relationships/font" Target="fonts/Lora-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font" Target="fonts/Roboto-regular.fntdata"/><Relationship Id="rId34" Type="http://schemas.openxmlformats.org/officeDocument/2006/relationships/slide" Target="slides/slide29.xml"/><Relationship Id="rId37" Type="http://schemas.openxmlformats.org/officeDocument/2006/relationships/font" Target="fonts/Roboto-italic.fntdata"/><Relationship Id="rId36" Type="http://schemas.openxmlformats.org/officeDocument/2006/relationships/font" Target="fonts/Roboto-bold.fntdata"/><Relationship Id="rId39" Type="http://schemas.openxmlformats.org/officeDocument/2006/relationships/font" Target="fonts/Montserrat-regular.fntdata"/><Relationship Id="rId38" Type="http://schemas.openxmlformats.org/officeDocument/2006/relationships/font" Target="fonts/Robot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erriweather-regular.fntdata"/><Relationship Id="rId50" Type="http://schemas.openxmlformats.org/officeDocument/2006/relationships/font" Target="fonts/Lora-boldItalic.fntdata"/><Relationship Id="rId53" Type="http://schemas.openxmlformats.org/officeDocument/2006/relationships/font" Target="fonts/Merriweather-italic.fntdata"/><Relationship Id="rId52" Type="http://schemas.openxmlformats.org/officeDocument/2006/relationships/font" Target="fonts/Merriweather-bold.fntdata"/><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font" Target="fonts/Merriweather-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1f87997393_0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f87997393_0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74065c8e1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74065c8e1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6147c86522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6147c86522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6147c86522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6147c86522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74065c8e16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74065c8e16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790ad35e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790ad35e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6147c86522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6147c86522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6147c86522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6147c86522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1- </a:t>
            </a:r>
            <a:r>
              <a:rPr lang="en-GB"/>
              <a:t>Behavior-based detection [16–20] is a method of detecting invasion status by comparatively analyzing predetermined attack patterns and process behavior that occur in a system.</a:t>
            </a:r>
            <a:endParaRPr/>
          </a:p>
          <a:p>
            <a:pPr indent="0" lvl="0" marL="0" rtl="0" algn="l">
              <a:spcBef>
                <a:spcPts val="0"/>
              </a:spcBef>
              <a:spcAft>
                <a:spcPts val="0"/>
              </a:spcAft>
              <a:buNone/>
            </a:pPr>
            <a:r>
              <a:rPr lang="en-GB" sz="1200"/>
              <a:t>sequential decision-making MDP</a:t>
            </a:r>
            <a:endParaRPr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6147c86522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6147c86522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74052305ee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74052305ee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74065c8e1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74065c8e1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1f87997393_0_7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f87997393_0_7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74052305ee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74052305ee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74052305ee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74052305ee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74065c8e16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74065c8e16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74065c8e16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74065c8e16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74065c8e16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74065c8e16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790ad35ee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790ad35ee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790ad35ee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790ad35ee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1f87997393_0_1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f87997393_0_1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Google Shape;404;g6147c86522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6147c86522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g6147c86522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6147c86522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1f87997393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f87997393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1f87997393_0_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f87997393_0_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6147c86522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6147c86522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6147c86522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6147c86522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6147c86522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6147c86522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6147c86522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6147c86522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7917a7b9d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7917a7b9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slide" Target="/ppt/slides/slide2.xml"/><Relationship Id="rId4" Type="http://schemas.openxmlformats.org/officeDocument/2006/relationships/slide" Target="/ppt/slides/slide2.xml"/><Relationship Id="rId5" Type="http://schemas.openxmlformats.org/officeDocument/2006/relationships/slide" Target="/ppt/slides/slide2.xml"/><Relationship Id="rId6" Type="http://schemas.openxmlformats.org/officeDocument/2006/relationships/slide" Target="/ppt/slides/slide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2.xml"/><Relationship Id="rId3" Type="http://schemas.openxmlformats.org/officeDocument/2006/relationships/slide" Target="/ppt/slides/slide2.xml"/><Relationship Id="rId4" Type="http://schemas.openxmlformats.org/officeDocument/2006/relationships/slide" Target="/ppt/slides/slide2.xml"/><Relationship Id="rId5" Type="http://schemas.openxmlformats.org/officeDocument/2006/relationships/slide" Target="/ppt/slides/slide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2.xml"/><Relationship Id="rId3" Type="http://schemas.openxmlformats.org/officeDocument/2006/relationships/slide" Target="/ppt/slides/slide2.xml"/><Relationship Id="rId4" Type="http://schemas.openxmlformats.org/officeDocument/2006/relationships/slide" Target="/ppt/slides/slide2.xml"/><Relationship Id="rId5" Type="http://schemas.openxmlformats.org/officeDocument/2006/relationships/slide" Target="/ppt/slides/slide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OC">
  <p:cSld name="SECTION_HEADER_1">
    <p:spTree>
      <p:nvGrpSpPr>
        <p:cNvPr id="130" name="Shape 130"/>
        <p:cNvGrpSpPr/>
        <p:nvPr/>
      </p:nvGrpSpPr>
      <p:grpSpPr>
        <a:xfrm>
          <a:off x="0" y="0"/>
          <a:ext cx="0" cy="0"/>
          <a:chOff x="0" y="0"/>
          <a:chExt cx="0" cy="0"/>
        </a:xfrm>
      </p:grpSpPr>
      <p:grpSp>
        <p:nvGrpSpPr>
          <p:cNvPr id="131" name="Google Shape;131;p13"/>
          <p:cNvGrpSpPr/>
          <p:nvPr/>
        </p:nvGrpSpPr>
        <p:grpSpPr>
          <a:xfrm>
            <a:off x="4406400" y="0"/>
            <a:ext cx="4737600" cy="5143065"/>
            <a:chOff x="4406400" y="0"/>
            <a:chExt cx="4737600" cy="5143065"/>
          </a:xfrm>
        </p:grpSpPr>
        <p:sp>
          <p:nvSpPr>
            <p:cNvPr id="132" name="Google Shape;132;p1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151" name="Google Shape;151;p1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_alt3">
  <p:cSld name="TITLE_AND_BODY_1">
    <p:spTree>
      <p:nvGrpSpPr>
        <p:cNvPr id="152" name="Shape 152"/>
        <p:cNvGrpSpPr/>
        <p:nvPr/>
      </p:nvGrpSpPr>
      <p:grpSpPr>
        <a:xfrm>
          <a:off x="0" y="0"/>
          <a:ext cx="0" cy="0"/>
          <a:chOff x="0" y="0"/>
          <a:chExt cx="0" cy="0"/>
        </a:xfrm>
      </p:grpSpPr>
      <p:pic>
        <p:nvPicPr>
          <p:cNvPr descr="offset_comp_343059.jpg" id="153" name="Google Shape;153;p14"/>
          <p:cNvPicPr preferRelativeResize="0"/>
          <p:nvPr/>
        </p:nvPicPr>
        <p:blipFill rotWithShape="1">
          <a:blip r:embed="rId2">
            <a:alphaModFix amt="80000"/>
          </a:blip>
          <a:srcRect b="25870" l="30474" r="30474" t="11955"/>
          <a:stretch/>
        </p:blipFill>
        <p:spPr>
          <a:xfrm rot="-5400000">
            <a:off x="113630" y="-105700"/>
            <a:ext cx="5142300" cy="5364300"/>
          </a:xfrm>
          <a:prstGeom prst="diagStripe">
            <a:avLst>
              <a:gd fmla="val 50343" name="adj"/>
            </a:avLst>
          </a:prstGeom>
          <a:noFill/>
          <a:ln>
            <a:noFill/>
          </a:ln>
        </p:spPr>
      </p:pic>
      <p:sp>
        <p:nvSpPr>
          <p:cNvPr id="154" name="Google Shape;154;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5" name="Google Shape;155;p14"/>
          <p:cNvSpPr txBox="1"/>
          <p:nvPr>
            <p:ph idx="1" type="body"/>
          </p:nvPr>
        </p:nvSpPr>
        <p:spPr>
          <a:xfrm>
            <a:off x="4018025" y="1567550"/>
            <a:ext cx="4318500" cy="17667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dk2"/>
              </a:buClr>
              <a:buSzPts val="1300"/>
              <a:buChar char="●"/>
              <a:defRPr>
                <a:solidFill>
                  <a:schemeClr val="dk2"/>
                </a:solidFill>
              </a:defRPr>
            </a:lvl1pPr>
            <a:lvl2pPr indent="-298450" lvl="1" marL="914400" rtl="0">
              <a:spcBef>
                <a:spcPts val="1600"/>
              </a:spcBef>
              <a:spcAft>
                <a:spcPts val="0"/>
              </a:spcAft>
              <a:buClr>
                <a:schemeClr val="dk2"/>
              </a:buClr>
              <a:buSzPts val="1100"/>
              <a:buChar char="○"/>
              <a:defRPr>
                <a:solidFill>
                  <a:schemeClr val="dk2"/>
                </a:solidFill>
              </a:defRPr>
            </a:lvl2pPr>
            <a:lvl3pPr indent="-298450" lvl="2" marL="1371600" rtl="0">
              <a:spcBef>
                <a:spcPts val="1600"/>
              </a:spcBef>
              <a:spcAft>
                <a:spcPts val="0"/>
              </a:spcAft>
              <a:buClr>
                <a:schemeClr val="dk2"/>
              </a:buClr>
              <a:buSzPts val="1100"/>
              <a:buChar char="■"/>
              <a:defRPr>
                <a:solidFill>
                  <a:schemeClr val="dk2"/>
                </a:solidFill>
              </a:defRPr>
            </a:lvl3pPr>
            <a:lvl4pPr indent="-298450" lvl="3" marL="1828800" rtl="0">
              <a:spcBef>
                <a:spcPts val="1600"/>
              </a:spcBef>
              <a:spcAft>
                <a:spcPts val="0"/>
              </a:spcAft>
              <a:buClr>
                <a:schemeClr val="dk2"/>
              </a:buClr>
              <a:buSzPts val="1100"/>
              <a:buChar char="●"/>
              <a:defRPr>
                <a:solidFill>
                  <a:schemeClr val="dk2"/>
                </a:solidFill>
              </a:defRPr>
            </a:lvl4pPr>
            <a:lvl5pPr indent="-298450" lvl="4" marL="2286000" rtl="0">
              <a:spcBef>
                <a:spcPts val="1600"/>
              </a:spcBef>
              <a:spcAft>
                <a:spcPts val="0"/>
              </a:spcAft>
              <a:buClr>
                <a:schemeClr val="dk2"/>
              </a:buClr>
              <a:buSzPts val="1100"/>
              <a:buChar char="○"/>
              <a:defRPr>
                <a:solidFill>
                  <a:schemeClr val="dk2"/>
                </a:solidFill>
              </a:defRPr>
            </a:lvl5pPr>
            <a:lvl6pPr indent="-298450" lvl="5" marL="2743200" rtl="0">
              <a:spcBef>
                <a:spcPts val="1600"/>
              </a:spcBef>
              <a:spcAft>
                <a:spcPts val="0"/>
              </a:spcAft>
              <a:buClr>
                <a:schemeClr val="dk2"/>
              </a:buClr>
              <a:buSzPts val="1100"/>
              <a:buChar char="■"/>
              <a:defRPr>
                <a:solidFill>
                  <a:schemeClr val="dk2"/>
                </a:solidFill>
              </a:defRPr>
            </a:lvl6pPr>
            <a:lvl7pPr indent="-298450" lvl="6" marL="3200400" rtl="0">
              <a:spcBef>
                <a:spcPts val="1600"/>
              </a:spcBef>
              <a:spcAft>
                <a:spcPts val="0"/>
              </a:spcAft>
              <a:buClr>
                <a:schemeClr val="dk2"/>
              </a:buClr>
              <a:buSzPts val="1100"/>
              <a:buChar char="●"/>
              <a:defRPr>
                <a:solidFill>
                  <a:schemeClr val="dk2"/>
                </a:solidFill>
              </a:defRPr>
            </a:lvl7pPr>
            <a:lvl8pPr indent="-298450" lvl="7" marL="3657600" rtl="0">
              <a:spcBef>
                <a:spcPts val="1600"/>
              </a:spcBef>
              <a:spcAft>
                <a:spcPts val="0"/>
              </a:spcAft>
              <a:buClr>
                <a:schemeClr val="dk2"/>
              </a:buClr>
              <a:buSzPts val="1100"/>
              <a:buChar char="○"/>
              <a:defRPr>
                <a:solidFill>
                  <a:schemeClr val="dk2"/>
                </a:solidFill>
              </a:defRPr>
            </a:lvl8pPr>
            <a:lvl9pPr indent="-298450" lvl="8" marL="4114800" rtl="0">
              <a:spcBef>
                <a:spcPts val="1600"/>
              </a:spcBef>
              <a:spcAft>
                <a:spcPts val="1600"/>
              </a:spcAft>
              <a:buClr>
                <a:schemeClr val="dk2"/>
              </a:buClr>
              <a:buSzPts val="1100"/>
              <a:buChar char="■"/>
              <a:defRPr>
                <a:solidFill>
                  <a:schemeClr val="dk2"/>
                </a:solidFill>
              </a:defRPr>
            </a:lvl9pPr>
          </a:lstStyle>
          <a:p/>
        </p:txBody>
      </p:sp>
      <p:sp>
        <p:nvSpPr>
          <p:cNvPr id="156" name="Google Shape;156;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157" name="Google Shape;157;p14">
            <a:hlinkClick action="ppaction://hlinksldjump" r:id="rId3"/>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4">
            <a:hlinkClick action="ppaction://hlinksldjump" r:id="rId4"/>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4">
            <a:hlinkClick action="ppaction://hlinksldjump" r:id="rId5"/>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
            <a:hlinkClick action="ppaction://hlinksldjump" r:id="rId6"/>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 name="Google Shape;161;p14"/>
          <p:cNvGrpSpPr/>
          <p:nvPr/>
        </p:nvGrpSpPr>
        <p:grpSpPr>
          <a:xfrm>
            <a:off x="0" y="381001"/>
            <a:ext cx="1037850" cy="1016287"/>
            <a:chOff x="0" y="381001"/>
            <a:chExt cx="1037850" cy="1016287"/>
          </a:xfrm>
        </p:grpSpPr>
        <p:sp>
          <p:nvSpPr>
            <p:cNvPr id="162" name="Google Shape;162;p1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_alt1">
  <p:cSld name="TITLE_AND_BODY_2">
    <p:spTree>
      <p:nvGrpSpPr>
        <p:cNvPr id="164" name="Shape 164"/>
        <p:cNvGrpSpPr/>
        <p:nvPr/>
      </p:nvGrpSpPr>
      <p:grpSpPr>
        <a:xfrm>
          <a:off x="0" y="0"/>
          <a:ext cx="0" cy="0"/>
          <a:chOff x="0" y="0"/>
          <a:chExt cx="0" cy="0"/>
        </a:xfrm>
      </p:grpSpPr>
      <p:sp>
        <p:nvSpPr>
          <p:cNvPr id="165" name="Google Shape;165;p15"/>
          <p:cNvSpPr txBox="1"/>
          <p:nvPr>
            <p:ph type="title"/>
          </p:nvPr>
        </p:nvSpPr>
        <p:spPr>
          <a:xfrm>
            <a:off x="361071" y="1924852"/>
            <a:ext cx="2304900" cy="17973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66" name="Google Shape;166;p15"/>
          <p:cNvSpPr/>
          <p:nvPr/>
        </p:nvSpPr>
        <p:spPr>
          <a:xfrm>
            <a:off x="4564200" y="0"/>
            <a:ext cx="45798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5"/>
          <p:cNvSpPr txBox="1"/>
          <p:nvPr>
            <p:ph idx="1" type="body"/>
          </p:nvPr>
        </p:nvSpPr>
        <p:spPr>
          <a:xfrm>
            <a:off x="6451271" y="1924850"/>
            <a:ext cx="2304900" cy="1797300"/>
          </a:xfrm>
          <a:prstGeom prst="rect">
            <a:avLst/>
          </a:prstGeom>
        </p:spPr>
        <p:txBody>
          <a:bodyPr anchorCtr="0" anchor="t" bIns="91425" lIns="91425" spcFirstLastPara="1" rIns="91425" wrap="square" tIns="91425">
            <a:noAutofit/>
          </a:bodyPr>
          <a:lstStyle>
            <a:lvl1pPr indent="-298450" lvl="0" marL="457200" rtl="0">
              <a:spcBef>
                <a:spcPts val="0"/>
              </a:spcBef>
              <a:spcAft>
                <a:spcPts val="0"/>
              </a:spcAft>
              <a:buClr>
                <a:schemeClr val="dk1"/>
              </a:buClr>
              <a:buSzPts val="1100"/>
              <a:buChar char="●"/>
              <a:defRPr sz="1100">
                <a:solidFill>
                  <a:schemeClr val="dk1"/>
                </a:solidFill>
              </a:defRPr>
            </a:lvl1pPr>
            <a:lvl2pPr indent="-298450" lvl="1" marL="914400" rtl="0">
              <a:spcBef>
                <a:spcPts val="1600"/>
              </a:spcBef>
              <a:spcAft>
                <a:spcPts val="0"/>
              </a:spcAft>
              <a:buClr>
                <a:schemeClr val="dk1"/>
              </a:buClr>
              <a:buSzPts val="1100"/>
              <a:buChar char="○"/>
              <a:defRPr>
                <a:solidFill>
                  <a:schemeClr val="dk1"/>
                </a:solidFill>
              </a:defRPr>
            </a:lvl2pPr>
            <a:lvl3pPr indent="-298450" lvl="2" marL="1371600" rtl="0">
              <a:spcBef>
                <a:spcPts val="1600"/>
              </a:spcBef>
              <a:spcAft>
                <a:spcPts val="0"/>
              </a:spcAft>
              <a:buClr>
                <a:schemeClr val="dk1"/>
              </a:buClr>
              <a:buSzPts val="1100"/>
              <a:buChar char="■"/>
              <a:defRPr>
                <a:solidFill>
                  <a:schemeClr val="dk1"/>
                </a:solidFill>
              </a:defRPr>
            </a:lvl3pPr>
            <a:lvl4pPr indent="-298450" lvl="3" marL="1828800" rtl="0">
              <a:spcBef>
                <a:spcPts val="1600"/>
              </a:spcBef>
              <a:spcAft>
                <a:spcPts val="0"/>
              </a:spcAft>
              <a:buClr>
                <a:schemeClr val="dk1"/>
              </a:buClr>
              <a:buSzPts val="1100"/>
              <a:buChar char="●"/>
              <a:defRPr>
                <a:solidFill>
                  <a:schemeClr val="dk1"/>
                </a:solidFill>
              </a:defRPr>
            </a:lvl4pPr>
            <a:lvl5pPr indent="-298450" lvl="4" marL="2286000" rtl="0">
              <a:spcBef>
                <a:spcPts val="1600"/>
              </a:spcBef>
              <a:spcAft>
                <a:spcPts val="0"/>
              </a:spcAft>
              <a:buClr>
                <a:schemeClr val="dk1"/>
              </a:buClr>
              <a:buSzPts val="1100"/>
              <a:buChar char="○"/>
              <a:defRPr>
                <a:solidFill>
                  <a:schemeClr val="dk1"/>
                </a:solidFill>
              </a:defRPr>
            </a:lvl5pPr>
            <a:lvl6pPr indent="-298450" lvl="5" marL="2743200" rtl="0">
              <a:spcBef>
                <a:spcPts val="1600"/>
              </a:spcBef>
              <a:spcAft>
                <a:spcPts val="0"/>
              </a:spcAft>
              <a:buClr>
                <a:schemeClr val="dk1"/>
              </a:buClr>
              <a:buSzPts val="1100"/>
              <a:buChar char="■"/>
              <a:defRPr>
                <a:solidFill>
                  <a:schemeClr val="dk1"/>
                </a:solidFill>
              </a:defRPr>
            </a:lvl6pPr>
            <a:lvl7pPr indent="-298450" lvl="6" marL="3200400" rtl="0">
              <a:spcBef>
                <a:spcPts val="1600"/>
              </a:spcBef>
              <a:spcAft>
                <a:spcPts val="0"/>
              </a:spcAft>
              <a:buClr>
                <a:schemeClr val="dk1"/>
              </a:buClr>
              <a:buSzPts val="1100"/>
              <a:buChar char="●"/>
              <a:defRPr>
                <a:solidFill>
                  <a:schemeClr val="dk1"/>
                </a:solidFill>
              </a:defRPr>
            </a:lvl7pPr>
            <a:lvl8pPr indent="-298450" lvl="7" marL="3657600" rtl="0">
              <a:spcBef>
                <a:spcPts val="1600"/>
              </a:spcBef>
              <a:spcAft>
                <a:spcPts val="0"/>
              </a:spcAft>
              <a:buClr>
                <a:schemeClr val="dk1"/>
              </a:buClr>
              <a:buSzPts val="1100"/>
              <a:buChar char="○"/>
              <a:defRPr>
                <a:solidFill>
                  <a:schemeClr val="dk1"/>
                </a:solidFill>
              </a:defRPr>
            </a:lvl8pPr>
            <a:lvl9pPr indent="-298450" lvl="8" marL="4114800" rtl="0">
              <a:spcBef>
                <a:spcPts val="1600"/>
              </a:spcBef>
              <a:spcAft>
                <a:spcPts val="1600"/>
              </a:spcAft>
              <a:buClr>
                <a:schemeClr val="dk1"/>
              </a:buClr>
              <a:buSzPts val="1100"/>
              <a:buChar char="■"/>
              <a:defRPr>
                <a:solidFill>
                  <a:schemeClr val="dk1"/>
                </a:solidFill>
              </a:defRPr>
            </a:lvl9pPr>
          </a:lstStyle>
          <a:p/>
        </p:txBody>
      </p:sp>
      <p:sp>
        <p:nvSpPr>
          <p:cNvPr id="168" name="Google Shape;168;p15">
            <a:hlinkClick action="ppaction://hlinksldjump" r:id="rId2"/>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5">
            <a:hlinkClick action="ppaction://hlinksldjump" r:id="rId3"/>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5">
            <a:hlinkClick action="ppaction://hlinksldjump" r:id="rId4"/>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5">
            <a:hlinkClick action="ppaction://hlinksldjump" r:id="rId5"/>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2" name="Google Shape;172;p15"/>
          <p:cNvGrpSpPr/>
          <p:nvPr/>
        </p:nvGrpSpPr>
        <p:grpSpPr>
          <a:xfrm>
            <a:off x="0" y="381001"/>
            <a:ext cx="1037850" cy="1016287"/>
            <a:chOff x="0" y="381001"/>
            <a:chExt cx="1037850" cy="1016287"/>
          </a:xfrm>
        </p:grpSpPr>
        <p:sp>
          <p:nvSpPr>
            <p:cNvPr id="173" name="Google Shape;173;p1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5" name="Google Shape;175;p15"/>
          <p:cNvSpPr txBox="1"/>
          <p:nvPr>
            <p:ph idx="2" type="title"/>
          </p:nvPr>
        </p:nvSpPr>
        <p:spPr>
          <a:xfrm>
            <a:off x="1297500" y="459490"/>
            <a:ext cx="3005700" cy="510900"/>
          </a:xfrm>
          <a:prstGeom prst="rect">
            <a:avLst/>
          </a:prstGeom>
        </p:spPr>
        <p:txBody>
          <a:bodyPr anchorCtr="0" anchor="t" bIns="91425" lIns="91425" spcFirstLastPara="1" rIns="91425" wrap="square" tIns="91425">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176" name="Google Shape;176;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_alt2">
  <p:cSld name="TITLE_AND_BODY_2_1">
    <p:spTree>
      <p:nvGrpSpPr>
        <p:cNvPr id="177" name="Shape 177"/>
        <p:cNvGrpSpPr/>
        <p:nvPr/>
      </p:nvGrpSpPr>
      <p:grpSpPr>
        <a:xfrm>
          <a:off x="0" y="0"/>
          <a:ext cx="0" cy="0"/>
          <a:chOff x="0" y="0"/>
          <a:chExt cx="0" cy="0"/>
        </a:xfrm>
      </p:grpSpPr>
      <p:sp>
        <p:nvSpPr>
          <p:cNvPr id="178" name="Google Shape;178;p16"/>
          <p:cNvSpPr txBox="1"/>
          <p:nvPr>
            <p:ph type="title"/>
          </p:nvPr>
        </p:nvSpPr>
        <p:spPr>
          <a:xfrm>
            <a:off x="702850" y="1708619"/>
            <a:ext cx="3333300" cy="14709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79" name="Google Shape;179;p16"/>
          <p:cNvSpPr/>
          <p:nvPr/>
        </p:nvSpPr>
        <p:spPr>
          <a:xfrm>
            <a:off x="0" y="3486600"/>
            <a:ext cx="9144000" cy="1656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6">
            <a:hlinkClick action="ppaction://hlinksldjump" r:id="rId2"/>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6">
            <a:hlinkClick action="ppaction://hlinksldjump" r:id="rId3"/>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6">
            <a:hlinkClick action="ppaction://hlinksldjump" r:id="rId4"/>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6">
            <a:hlinkClick action="ppaction://hlinksldjump" r:id="rId5"/>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4" name="Google Shape;184;p16"/>
          <p:cNvGrpSpPr/>
          <p:nvPr/>
        </p:nvGrpSpPr>
        <p:grpSpPr>
          <a:xfrm>
            <a:off x="0" y="381001"/>
            <a:ext cx="1037850" cy="1016287"/>
            <a:chOff x="0" y="381001"/>
            <a:chExt cx="1037850" cy="1016287"/>
          </a:xfrm>
        </p:grpSpPr>
        <p:sp>
          <p:nvSpPr>
            <p:cNvPr id="185" name="Google Shape;185;p1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 name="Google Shape;187;p16"/>
          <p:cNvSpPr txBox="1"/>
          <p:nvPr>
            <p:ph idx="2" type="title"/>
          </p:nvPr>
        </p:nvSpPr>
        <p:spPr>
          <a:xfrm>
            <a:off x="1297500" y="459490"/>
            <a:ext cx="3005700" cy="510900"/>
          </a:xfrm>
          <a:prstGeom prst="rect">
            <a:avLst/>
          </a:prstGeom>
        </p:spPr>
        <p:txBody>
          <a:bodyPr anchorCtr="0" anchor="t" bIns="91425" lIns="91425" spcFirstLastPara="1" rIns="91425" wrap="square" tIns="91425">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188" name="Google Shape;18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189" name="Google Shape;189;p16"/>
          <p:cNvSpPr txBox="1"/>
          <p:nvPr>
            <p:ph idx="1" type="body"/>
          </p:nvPr>
        </p:nvSpPr>
        <p:spPr>
          <a:xfrm>
            <a:off x="702850" y="3625275"/>
            <a:ext cx="3333300" cy="765300"/>
          </a:xfrm>
          <a:prstGeom prst="rect">
            <a:avLst/>
          </a:prstGeom>
        </p:spPr>
        <p:txBody>
          <a:bodyPr anchorCtr="0" anchor="t" bIns="91425" lIns="91425" spcFirstLastPara="1" rIns="91425" wrap="square" tIns="91425">
            <a:noAutofit/>
          </a:bodyPr>
          <a:lstStyle>
            <a:lvl1pPr indent="-298450" lvl="0" marL="457200" rtl="0">
              <a:spcBef>
                <a:spcPts val="0"/>
              </a:spcBef>
              <a:spcAft>
                <a:spcPts val="0"/>
              </a:spcAft>
              <a:buClr>
                <a:schemeClr val="dk1"/>
              </a:buClr>
              <a:buSzPts val="1100"/>
              <a:buChar char="●"/>
              <a:defRPr sz="1100">
                <a:solidFill>
                  <a:schemeClr val="dk1"/>
                </a:solidFill>
              </a:defRPr>
            </a:lvl1pPr>
            <a:lvl2pPr indent="-298450" lvl="1" marL="914400" rtl="0">
              <a:spcBef>
                <a:spcPts val="1600"/>
              </a:spcBef>
              <a:spcAft>
                <a:spcPts val="0"/>
              </a:spcAft>
              <a:buClr>
                <a:schemeClr val="dk1"/>
              </a:buClr>
              <a:buSzPts val="1100"/>
              <a:buChar char="○"/>
              <a:defRPr>
                <a:solidFill>
                  <a:schemeClr val="dk1"/>
                </a:solidFill>
              </a:defRPr>
            </a:lvl2pPr>
            <a:lvl3pPr indent="-298450" lvl="2" marL="1371600" rtl="0">
              <a:spcBef>
                <a:spcPts val="1600"/>
              </a:spcBef>
              <a:spcAft>
                <a:spcPts val="0"/>
              </a:spcAft>
              <a:buClr>
                <a:schemeClr val="dk1"/>
              </a:buClr>
              <a:buSzPts val="1100"/>
              <a:buChar char="■"/>
              <a:defRPr>
                <a:solidFill>
                  <a:schemeClr val="dk1"/>
                </a:solidFill>
              </a:defRPr>
            </a:lvl3pPr>
            <a:lvl4pPr indent="-298450" lvl="3" marL="1828800" rtl="0">
              <a:spcBef>
                <a:spcPts val="1600"/>
              </a:spcBef>
              <a:spcAft>
                <a:spcPts val="0"/>
              </a:spcAft>
              <a:buClr>
                <a:schemeClr val="dk1"/>
              </a:buClr>
              <a:buSzPts val="1100"/>
              <a:buChar char="●"/>
              <a:defRPr>
                <a:solidFill>
                  <a:schemeClr val="dk1"/>
                </a:solidFill>
              </a:defRPr>
            </a:lvl4pPr>
            <a:lvl5pPr indent="-298450" lvl="4" marL="2286000" rtl="0">
              <a:spcBef>
                <a:spcPts val="1600"/>
              </a:spcBef>
              <a:spcAft>
                <a:spcPts val="0"/>
              </a:spcAft>
              <a:buClr>
                <a:schemeClr val="dk1"/>
              </a:buClr>
              <a:buSzPts val="1100"/>
              <a:buChar char="○"/>
              <a:defRPr>
                <a:solidFill>
                  <a:schemeClr val="dk1"/>
                </a:solidFill>
              </a:defRPr>
            </a:lvl5pPr>
            <a:lvl6pPr indent="-298450" lvl="5" marL="2743200" rtl="0">
              <a:spcBef>
                <a:spcPts val="1600"/>
              </a:spcBef>
              <a:spcAft>
                <a:spcPts val="0"/>
              </a:spcAft>
              <a:buClr>
                <a:schemeClr val="dk1"/>
              </a:buClr>
              <a:buSzPts val="1100"/>
              <a:buChar char="■"/>
              <a:defRPr>
                <a:solidFill>
                  <a:schemeClr val="dk1"/>
                </a:solidFill>
              </a:defRPr>
            </a:lvl6pPr>
            <a:lvl7pPr indent="-298450" lvl="6" marL="3200400" rtl="0">
              <a:spcBef>
                <a:spcPts val="1600"/>
              </a:spcBef>
              <a:spcAft>
                <a:spcPts val="0"/>
              </a:spcAft>
              <a:buClr>
                <a:schemeClr val="dk1"/>
              </a:buClr>
              <a:buSzPts val="1100"/>
              <a:buChar char="●"/>
              <a:defRPr>
                <a:solidFill>
                  <a:schemeClr val="dk1"/>
                </a:solidFill>
              </a:defRPr>
            </a:lvl7pPr>
            <a:lvl8pPr indent="-298450" lvl="7" marL="3657600" rtl="0">
              <a:spcBef>
                <a:spcPts val="1600"/>
              </a:spcBef>
              <a:spcAft>
                <a:spcPts val="0"/>
              </a:spcAft>
              <a:buClr>
                <a:schemeClr val="dk1"/>
              </a:buClr>
              <a:buSzPts val="1100"/>
              <a:buChar char="○"/>
              <a:defRPr>
                <a:solidFill>
                  <a:schemeClr val="dk1"/>
                </a:solidFill>
              </a:defRPr>
            </a:lvl8pPr>
            <a:lvl9pPr indent="-298450" lvl="8" marL="4114800" rtl="0">
              <a:spcBef>
                <a:spcPts val="1600"/>
              </a:spcBef>
              <a:spcAft>
                <a:spcPts val="1600"/>
              </a:spcAft>
              <a:buClr>
                <a:schemeClr val="dk1"/>
              </a:buClr>
              <a:buSzPts val="1100"/>
              <a:buChar char="■"/>
              <a:defRPr>
                <a:solidFill>
                  <a:schemeClr val="dk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9.png"/><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17"/>
          <p:cNvSpPr txBox="1"/>
          <p:nvPr>
            <p:ph type="ctrTitle"/>
          </p:nvPr>
        </p:nvSpPr>
        <p:spPr>
          <a:xfrm>
            <a:off x="3941425" y="1147650"/>
            <a:ext cx="5017500" cy="259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Lora"/>
                <a:ea typeface="Lora"/>
                <a:cs typeface="Lora"/>
                <a:sym typeface="Lora"/>
              </a:rPr>
              <a:t>Reinforcement Learning for Android Malware Detection</a:t>
            </a:r>
            <a:endParaRPr>
              <a:latin typeface="Lora"/>
              <a:ea typeface="Lora"/>
              <a:cs typeface="Lora"/>
              <a:sym typeface="Lor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26"/>
          <p:cNvSpPr txBox="1"/>
          <p:nvPr>
            <p:ph type="title"/>
          </p:nvPr>
        </p:nvSpPr>
        <p:spPr>
          <a:xfrm>
            <a:off x="1297500" y="393750"/>
            <a:ext cx="7038900" cy="90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Noto Sans Symbols"/>
                <a:ea typeface="Noto Sans Symbols"/>
                <a:cs typeface="Noto Sans Symbols"/>
                <a:sym typeface="Noto Sans Symbols"/>
              </a:rPr>
              <a:t>Reinforcement Learning for Solving Classification Problems</a:t>
            </a:r>
            <a:endParaRPr b="1">
              <a:latin typeface="Noto Sans Symbols"/>
              <a:ea typeface="Noto Sans Symbols"/>
              <a:cs typeface="Noto Sans Symbols"/>
              <a:sym typeface="Noto Sans Symbols"/>
            </a:endParaRPr>
          </a:p>
        </p:txBody>
      </p:sp>
      <p:sp>
        <p:nvSpPr>
          <p:cNvPr id="248" name="Google Shape;248;p26"/>
          <p:cNvSpPr txBox="1"/>
          <p:nvPr>
            <p:ph idx="1" type="body"/>
          </p:nvPr>
        </p:nvSpPr>
        <p:spPr>
          <a:xfrm>
            <a:off x="1100775" y="1399875"/>
            <a:ext cx="7367700" cy="3625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GB" sz="1500">
                <a:solidFill>
                  <a:srgbClr val="FFFFFF"/>
                </a:solidFill>
                <a:latin typeface="Lora"/>
                <a:ea typeface="Lora"/>
                <a:cs typeface="Lora"/>
                <a:sym typeface="Lora"/>
              </a:rPr>
              <a:t>In this paper, RL is combined with multilayer perceptrons to find Value function of each state .</a:t>
            </a:r>
            <a:endParaRPr sz="1500">
              <a:solidFill>
                <a:srgbClr val="FFFFFF"/>
              </a:solidFill>
              <a:latin typeface="Lora"/>
              <a:ea typeface="Lora"/>
              <a:cs typeface="Lora"/>
              <a:sym typeface="Lora"/>
            </a:endParaRPr>
          </a:p>
          <a:p>
            <a:pPr indent="-323850" lvl="0" marL="457200" rtl="0" algn="l">
              <a:spcBef>
                <a:spcPts val="0"/>
              </a:spcBef>
              <a:spcAft>
                <a:spcPts val="0"/>
              </a:spcAft>
              <a:buClr>
                <a:srgbClr val="FFFFFF"/>
              </a:buClr>
              <a:buSzPts val="1500"/>
              <a:buFont typeface="Lora"/>
              <a:buChar char="●"/>
            </a:pPr>
            <a:r>
              <a:rPr lang="en-GB" sz="1500">
                <a:solidFill>
                  <a:srgbClr val="FFFFFF"/>
                </a:solidFill>
                <a:latin typeface="Lora"/>
                <a:ea typeface="Lora"/>
                <a:cs typeface="Lora"/>
                <a:sym typeface="Lora"/>
              </a:rPr>
              <a:t>x</a:t>
            </a:r>
            <a:r>
              <a:rPr baseline="30000" lang="en-GB" sz="1500">
                <a:solidFill>
                  <a:srgbClr val="FFFFFF"/>
                </a:solidFill>
                <a:latin typeface="Lora"/>
                <a:ea typeface="Lora"/>
                <a:cs typeface="Lora"/>
                <a:sym typeface="Lora"/>
              </a:rPr>
              <a:t>i</a:t>
            </a:r>
            <a:r>
              <a:rPr lang="en-GB" sz="1500">
                <a:solidFill>
                  <a:srgbClr val="FFFFFF"/>
                </a:solidFill>
                <a:latin typeface="Lora"/>
                <a:ea typeface="Lora"/>
                <a:cs typeface="Lora"/>
                <a:sym typeface="Lora"/>
              </a:rPr>
              <a:t> is taken as a input vector of length m and y</a:t>
            </a:r>
            <a:r>
              <a:rPr baseline="30000" lang="en-GB" sz="1500">
                <a:solidFill>
                  <a:srgbClr val="FFFFFF"/>
                </a:solidFill>
                <a:latin typeface="Lora"/>
                <a:ea typeface="Lora"/>
                <a:cs typeface="Lora"/>
                <a:sym typeface="Lora"/>
              </a:rPr>
              <a:t>i </a:t>
            </a:r>
            <a:r>
              <a:rPr lang="en-GB" sz="1500">
                <a:solidFill>
                  <a:srgbClr val="FFFFFF"/>
                </a:solidFill>
                <a:latin typeface="Lora"/>
                <a:ea typeface="Lora"/>
                <a:cs typeface="Lora"/>
                <a:sym typeface="Lora"/>
              </a:rPr>
              <a:t>is target class belonging to the input.We have a dataset D = {(x</a:t>
            </a:r>
            <a:r>
              <a:rPr baseline="-25000" lang="en-GB" sz="1500">
                <a:solidFill>
                  <a:srgbClr val="FFFFFF"/>
                </a:solidFill>
                <a:latin typeface="Lora"/>
                <a:ea typeface="Lora"/>
                <a:cs typeface="Lora"/>
                <a:sym typeface="Lora"/>
              </a:rPr>
              <a:t>1</a:t>
            </a:r>
            <a:r>
              <a:rPr lang="en-GB" sz="1500">
                <a:solidFill>
                  <a:srgbClr val="FFFFFF"/>
                </a:solidFill>
                <a:latin typeface="Lora"/>
                <a:ea typeface="Lora"/>
                <a:cs typeface="Lora"/>
                <a:sym typeface="Lora"/>
              </a:rPr>
              <a:t> , y</a:t>
            </a:r>
            <a:r>
              <a:rPr baseline="-25000" lang="en-GB" sz="1500">
                <a:solidFill>
                  <a:srgbClr val="FFFFFF"/>
                </a:solidFill>
                <a:latin typeface="Lora"/>
                <a:ea typeface="Lora"/>
                <a:cs typeface="Lora"/>
                <a:sym typeface="Lora"/>
              </a:rPr>
              <a:t>1</a:t>
            </a:r>
            <a:r>
              <a:rPr lang="en-GB" sz="1500">
                <a:solidFill>
                  <a:srgbClr val="FFFFFF"/>
                </a:solidFill>
                <a:latin typeface="Lora"/>
                <a:ea typeface="Lora"/>
                <a:cs typeface="Lora"/>
                <a:sym typeface="Lora"/>
              </a:rPr>
              <a:t>), . . . , (x</a:t>
            </a:r>
            <a:r>
              <a:rPr baseline="-25000" lang="en-GB" sz="1500">
                <a:solidFill>
                  <a:srgbClr val="FFFFFF"/>
                </a:solidFill>
                <a:latin typeface="Lora"/>
                <a:ea typeface="Lora"/>
                <a:cs typeface="Lora"/>
                <a:sym typeface="Lora"/>
              </a:rPr>
              <a:t>n</a:t>
            </a:r>
            <a:r>
              <a:rPr lang="en-GB" sz="1500">
                <a:solidFill>
                  <a:srgbClr val="FFFFFF"/>
                </a:solidFill>
                <a:latin typeface="Lora"/>
                <a:ea typeface="Lora"/>
                <a:cs typeface="Lora"/>
                <a:sym typeface="Lora"/>
              </a:rPr>
              <a:t> , y</a:t>
            </a:r>
            <a:r>
              <a:rPr baseline="-25000" lang="en-GB" sz="1500">
                <a:solidFill>
                  <a:srgbClr val="FFFFFF"/>
                </a:solidFill>
                <a:latin typeface="Lora"/>
                <a:ea typeface="Lora"/>
                <a:cs typeface="Lora"/>
                <a:sym typeface="Lora"/>
              </a:rPr>
              <a:t>n</a:t>
            </a:r>
            <a:r>
              <a:rPr lang="en-GB" sz="1500">
                <a:solidFill>
                  <a:srgbClr val="FFFFFF"/>
                </a:solidFill>
                <a:latin typeface="Lora"/>
                <a:ea typeface="Lora"/>
                <a:cs typeface="Lora"/>
                <a:sym typeface="Lora"/>
              </a:rPr>
              <a:t>)} of labeled examples.</a:t>
            </a:r>
            <a:endParaRPr sz="1500">
              <a:solidFill>
                <a:srgbClr val="FFFFFF"/>
              </a:solidFill>
              <a:latin typeface="Lora"/>
              <a:ea typeface="Lora"/>
              <a:cs typeface="Lora"/>
              <a:sym typeface="Lora"/>
            </a:endParaRPr>
          </a:p>
          <a:p>
            <a:pPr indent="-323850" lvl="0" marL="457200" rtl="0" algn="l">
              <a:spcBef>
                <a:spcPts val="0"/>
              </a:spcBef>
              <a:spcAft>
                <a:spcPts val="0"/>
              </a:spcAft>
              <a:buClr>
                <a:srgbClr val="FFFFFF"/>
              </a:buClr>
              <a:buSzPts val="1500"/>
              <a:buFont typeface="Lora"/>
              <a:buChar char="●"/>
            </a:pPr>
            <a:r>
              <a:rPr lang="en-GB" sz="1500">
                <a:solidFill>
                  <a:srgbClr val="FFFFFF"/>
                </a:solidFill>
                <a:latin typeface="Lora"/>
                <a:ea typeface="Lora"/>
                <a:cs typeface="Lora"/>
                <a:sym typeface="Lora"/>
              </a:rPr>
              <a:t>There is a single reward function that is independent of the target class.</a:t>
            </a:r>
            <a:endParaRPr sz="1500">
              <a:solidFill>
                <a:srgbClr val="FFFFFF"/>
              </a:solidFill>
              <a:latin typeface="Lora"/>
              <a:ea typeface="Lora"/>
              <a:cs typeface="Lora"/>
              <a:sym typeface="Lora"/>
            </a:endParaRPr>
          </a:p>
          <a:p>
            <a:pPr indent="-323850" lvl="0" marL="457200" rtl="0" algn="l">
              <a:spcBef>
                <a:spcPts val="0"/>
              </a:spcBef>
              <a:spcAft>
                <a:spcPts val="0"/>
              </a:spcAft>
              <a:buClr>
                <a:srgbClr val="FFFFFF"/>
              </a:buClr>
              <a:buSzPts val="1500"/>
              <a:buFont typeface="Lora"/>
              <a:buChar char="●"/>
            </a:pPr>
            <a:r>
              <a:rPr lang="en-GB" sz="1500">
                <a:solidFill>
                  <a:srgbClr val="FFFFFF"/>
                </a:solidFill>
                <a:latin typeface="Lora"/>
                <a:ea typeface="Lora"/>
                <a:cs typeface="Lora"/>
                <a:sym typeface="Lora"/>
              </a:rPr>
              <a:t>The agent with the same class as a training instance will select actions to maximize its obtained rewards, whereas an agent of another class will select actions that minimize its obtained rewards.</a:t>
            </a:r>
            <a:endParaRPr sz="1500">
              <a:solidFill>
                <a:srgbClr val="FFFFFF"/>
              </a:solidFill>
              <a:latin typeface="Lora"/>
              <a:ea typeface="Lora"/>
              <a:cs typeface="Lora"/>
              <a:sym typeface="Lora"/>
            </a:endParaRPr>
          </a:p>
          <a:p>
            <a:pPr indent="-323850" lvl="0" marL="457200" rtl="0" algn="l">
              <a:spcBef>
                <a:spcPts val="0"/>
              </a:spcBef>
              <a:spcAft>
                <a:spcPts val="0"/>
              </a:spcAft>
              <a:buClr>
                <a:srgbClr val="FFFFFF"/>
              </a:buClr>
              <a:buSzPts val="1500"/>
              <a:buFont typeface="Lora"/>
              <a:buChar char="●"/>
            </a:pPr>
            <a:r>
              <a:rPr lang="en-GB" sz="1500">
                <a:solidFill>
                  <a:srgbClr val="FFFFFF"/>
                </a:solidFill>
                <a:latin typeface="Lora"/>
                <a:ea typeface="Lora"/>
                <a:cs typeface="Lora"/>
                <a:sym typeface="Lora"/>
              </a:rPr>
              <a:t>For testing purposes ,all values V</a:t>
            </a:r>
            <a:r>
              <a:rPr baseline="-25000" lang="en-GB" sz="1500">
                <a:solidFill>
                  <a:srgbClr val="FFFFFF"/>
                </a:solidFill>
                <a:latin typeface="Lora"/>
                <a:ea typeface="Lora"/>
                <a:cs typeface="Lora"/>
                <a:sym typeface="Lora"/>
              </a:rPr>
              <a:t>i</a:t>
            </a:r>
            <a:r>
              <a:rPr lang="en-GB" sz="1500">
                <a:solidFill>
                  <a:srgbClr val="FFFFFF"/>
                </a:solidFill>
                <a:latin typeface="Lora"/>
                <a:ea typeface="Lora"/>
                <a:cs typeface="Lora"/>
                <a:sym typeface="Lora"/>
              </a:rPr>
              <a:t>(s</a:t>
            </a:r>
            <a:r>
              <a:rPr baseline="-25000" lang="en-GB" sz="1500">
                <a:solidFill>
                  <a:srgbClr val="FFFFFF"/>
                </a:solidFill>
                <a:latin typeface="Lora"/>
                <a:ea typeface="Lora"/>
                <a:cs typeface="Lora"/>
                <a:sym typeface="Lora"/>
              </a:rPr>
              <a:t>0</a:t>
            </a:r>
            <a:r>
              <a:rPr lang="en-GB" sz="1500">
                <a:solidFill>
                  <a:srgbClr val="FFFFFF"/>
                </a:solidFill>
                <a:latin typeface="Lora"/>
                <a:ea typeface="Lora"/>
                <a:cs typeface="Lora"/>
                <a:sym typeface="Lora"/>
              </a:rPr>
              <a:t>) for all classes i and agents AC</a:t>
            </a:r>
            <a:r>
              <a:rPr baseline="-25000" lang="en-GB" sz="1500">
                <a:solidFill>
                  <a:srgbClr val="FFFFFF"/>
                </a:solidFill>
                <a:latin typeface="Lora"/>
                <a:ea typeface="Lora"/>
                <a:cs typeface="Lora"/>
                <a:sym typeface="Lora"/>
              </a:rPr>
              <a:t>i</a:t>
            </a:r>
            <a:r>
              <a:rPr lang="en-GB" sz="1500">
                <a:solidFill>
                  <a:srgbClr val="FFFFFF"/>
                </a:solidFill>
                <a:latin typeface="Lora"/>
                <a:ea typeface="Lora"/>
                <a:cs typeface="Lora"/>
                <a:sym typeface="Lora"/>
              </a:rPr>
              <a:t> belonging to these classes. </a:t>
            </a:r>
            <a:endParaRPr sz="1500">
              <a:solidFill>
                <a:srgbClr val="FFFFFF"/>
              </a:solidFill>
              <a:latin typeface="Lora"/>
              <a:ea typeface="Lora"/>
              <a:cs typeface="Lora"/>
              <a:sym typeface="Lora"/>
            </a:endParaRPr>
          </a:p>
          <a:p>
            <a:pPr indent="-323850" lvl="0" marL="457200" rtl="0" algn="l">
              <a:spcBef>
                <a:spcPts val="0"/>
              </a:spcBef>
              <a:spcAft>
                <a:spcPts val="0"/>
              </a:spcAft>
              <a:buClr>
                <a:srgbClr val="FFFFFF"/>
              </a:buClr>
              <a:buSzPts val="1500"/>
              <a:buFont typeface="Lora"/>
              <a:buChar char="●"/>
            </a:pPr>
            <a:r>
              <a:rPr lang="en-GB" sz="1500">
                <a:solidFill>
                  <a:srgbClr val="FFFFFF"/>
                </a:solidFill>
                <a:latin typeface="Lora"/>
                <a:ea typeface="Lora"/>
                <a:cs typeface="Lora"/>
                <a:sym typeface="Lora"/>
              </a:rPr>
              <a:t>The input vector is classified with the predicted class y</a:t>
            </a:r>
            <a:r>
              <a:rPr baseline="-25000" lang="en-GB" sz="1500">
                <a:solidFill>
                  <a:srgbClr val="FFFFFF"/>
                </a:solidFill>
                <a:latin typeface="Lora"/>
                <a:ea typeface="Lora"/>
                <a:cs typeface="Lora"/>
                <a:sym typeface="Lora"/>
              </a:rPr>
              <a:t>p</a:t>
            </a:r>
            <a:r>
              <a:rPr lang="en-GB" sz="1500">
                <a:solidFill>
                  <a:srgbClr val="FFFFFF"/>
                </a:solidFill>
                <a:latin typeface="Lora"/>
                <a:ea typeface="Lora"/>
                <a:cs typeface="Lora"/>
                <a:sym typeface="Lora"/>
              </a:rPr>
              <a:t> belonging to the agent with the largest state value: y</a:t>
            </a:r>
            <a:r>
              <a:rPr baseline="-25000" lang="en-GB" sz="1500">
                <a:solidFill>
                  <a:srgbClr val="FFFFFF"/>
                </a:solidFill>
                <a:latin typeface="Lora"/>
                <a:ea typeface="Lora"/>
                <a:cs typeface="Lora"/>
                <a:sym typeface="Lora"/>
              </a:rPr>
              <a:t>p</a:t>
            </a:r>
            <a:r>
              <a:rPr lang="en-GB" sz="1500">
                <a:solidFill>
                  <a:srgbClr val="FFFFFF"/>
                </a:solidFill>
                <a:latin typeface="Lora"/>
                <a:ea typeface="Lora"/>
                <a:cs typeface="Lora"/>
                <a:sym typeface="Lora"/>
              </a:rPr>
              <a:t> = arg max V</a:t>
            </a:r>
            <a:r>
              <a:rPr baseline="-25000" lang="en-GB" sz="1500">
                <a:solidFill>
                  <a:srgbClr val="FFFFFF"/>
                </a:solidFill>
                <a:latin typeface="Lora"/>
                <a:ea typeface="Lora"/>
                <a:cs typeface="Lora"/>
                <a:sym typeface="Lora"/>
              </a:rPr>
              <a:t>i</a:t>
            </a:r>
            <a:r>
              <a:rPr lang="en-GB" sz="1500">
                <a:solidFill>
                  <a:srgbClr val="FFFFFF"/>
                </a:solidFill>
                <a:latin typeface="Lora"/>
                <a:ea typeface="Lora"/>
                <a:cs typeface="Lora"/>
                <a:sym typeface="Lora"/>
              </a:rPr>
              <a:t>(s</a:t>
            </a:r>
            <a:r>
              <a:rPr baseline="-25000" lang="en-GB" sz="1500">
                <a:solidFill>
                  <a:srgbClr val="FFFFFF"/>
                </a:solidFill>
                <a:latin typeface="Lora"/>
                <a:ea typeface="Lora"/>
                <a:cs typeface="Lora"/>
                <a:sym typeface="Lora"/>
              </a:rPr>
              <a:t>0</a:t>
            </a:r>
            <a:r>
              <a:rPr lang="en-GB" sz="1500">
                <a:solidFill>
                  <a:srgbClr val="FFFFFF"/>
                </a:solidFill>
                <a:latin typeface="Lora"/>
                <a:ea typeface="Lora"/>
                <a:cs typeface="Lora"/>
                <a:sym typeface="Lora"/>
              </a:rPr>
              <a:t>).</a:t>
            </a:r>
            <a:endParaRPr sz="1500">
              <a:solidFill>
                <a:srgbClr val="FFFFFF"/>
              </a:solidFill>
              <a:latin typeface="Lora"/>
              <a:ea typeface="Lora"/>
              <a:cs typeface="Lora"/>
              <a:sym typeface="Lor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27"/>
          <p:cNvSpPr txBox="1"/>
          <p:nvPr>
            <p:ph type="title"/>
          </p:nvPr>
        </p:nvSpPr>
        <p:spPr>
          <a:xfrm>
            <a:off x="269300" y="1204200"/>
            <a:ext cx="5574300" cy="395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600">
                <a:latin typeface="Noto Sans Symbols"/>
                <a:ea typeface="Noto Sans Symbols"/>
                <a:cs typeface="Noto Sans Symbols"/>
                <a:sym typeface="Noto Sans Symbols"/>
              </a:rPr>
              <a:t>PROPOSED</a:t>
            </a:r>
            <a:endParaRPr b="1" sz="3600">
              <a:latin typeface="Noto Sans Symbols"/>
              <a:ea typeface="Noto Sans Symbols"/>
              <a:cs typeface="Noto Sans Symbols"/>
              <a:sym typeface="Noto Sans Symbols"/>
            </a:endParaRPr>
          </a:p>
          <a:p>
            <a:pPr indent="0" lvl="0" marL="0" rtl="0" algn="ctr">
              <a:spcBef>
                <a:spcPts val="0"/>
              </a:spcBef>
              <a:spcAft>
                <a:spcPts val="0"/>
              </a:spcAft>
              <a:buNone/>
            </a:pPr>
            <a:r>
              <a:rPr b="1" lang="en-GB" sz="3600">
                <a:latin typeface="Noto Sans Symbols"/>
                <a:ea typeface="Noto Sans Symbols"/>
                <a:cs typeface="Noto Sans Symbols"/>
                <a:sym typeface="Noto Sans Symbols"/>
              </a:rPr>
              <a:t> METHODOLOGY :</a:t>
            </a:r>
            <a:endParaRPr b="1" sz="3600">
              <a:latin typeface="Noto Sans Symbols"/>
              <a:ea typeface="Noto Sans Symbols"/>
              <a:cs typeface="Noto Sans Symbols"/>
              <a:sym typeface="Noto Sans Symbols"/>
            </a:endParaRPr>
          </a:p>
          <a:p>
            <a:pPr indent="0" lvl="0" marL="0" rtl="0" algn="ctr">
              <a:spcBef>
                <a:spcPts val="0"/>
              </a:spcBef>
              <a:spcAft>
                <a:spcPts val="0"/>
              </a:spcAft>
              <a:buNone/>
            </a:pPr>
            <a:r>
              <a:t/>
            </a:r>
            <a:endParaRPr b="1" sz="1000">
              <a:latin typeface="Noto Sans Symbols"/>
              <a:ea typeface="Noto Sans Symbols"/>
              <a:cs typeface="Noto Sans Symbols"/>
              <a:sym typeface="Noto Sans Symbols"/>
            </a:endParaRPr>
          </a:p>
          <a:p>
            <a:pPr indent="0" lvl="0" marL="0" rtl="0" algn="ctr">
              <a:spcBef>
                <a:spcPts val="0"/>
              </a:spcBef>
              <a:spcAft>
                <a:spcPts val="0"/>
              </a:spcAft>
              <a:buNone/>
            </a:pPr>
            <a:r>
              <a:rPr b="1" lang="en-GB" sz="3000">
                <a:latin typeface="Lora"/>
                <a:ea typeface="Lora"/>
                <a:cs typeface="Lora"/>
                <a:sym typeface="Lora"/>
              </a:rPr>
              <a:t>Reinforcement Learning</a:t>
            </a:r>
            <a:endParaRPr b="1" sz="3000">
              <a:latin typeface="Lora"/>
              <a:ea typeface="Lora"/>
              <a:cs typeface="Lora"/>
              <a:sym typeface="Lora"/>
            </a:endParaRPr>
          </a:p>
          <a:p>
            <a:pPr indent="0" lvl="0" marL="0" rtl="0" algn="ctr">
              <a:spcBef>
                <a:spcPts val="0"/>
              </a:spcBef>
              <a:spcAft>
                <a:spcPts val="0"/>
              </a:spcAft>
              <a:buNone/>
            </a:pPr>
            <a:r>
              <a:t/>
            </a:r>
            <a:endParaRPr b="1" sz="3600">
              <a:latin typeface="Noto Sans Symbols"/>
              <a:ea typeface="Noto Sans Symbols"/>
              <a:cs typeface="Noto Sans Symbols"/>
              <a:sym typeface="Noto Sans Symbol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28"/>
          <p:cNvSpPr txBox="1"/>
          <p:nvPr>
            <p:ph idx="1" type="body"/>
          </p:nvPr>
        </p:nvSpPr>
        <p:spPr>
          <a:xfrm>
            <a:off x="1297500" y="1539250"/>
            <a:ext cx="7038900" cy="3091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3F3F3"/>
              </a:buClr>
              <a:buSzPts val="1800"/>
              <a:buFont typeface="Lora"/>
              <a:buChar char="●"/>
            </a:pPr>
            <a:r>
              <a:rPr lang="en-GB" sz="1800">
                <a:solidFill>
                  <a:srgbClr val="F3F3F3"/>
                </a:solidFill>
                <a:latin typeface="Lora"/>
                <a:ea typeface="Lora"/>
                <a:cs typeface="Lora"/>
                <a:sym typeface="Lora"/>
              </a:rPr>
              <a:t>We would be using </a:t>
            </a:r>
            <a:r>
              <a:rPr b="1" lang="en-GB" sz="1800">
                <a:solidFill>
                  <a:srgbClr val="F3F3F3"/>
                </a:solidFill>
                <a:latin typeface="Lora"/>
                <a:ea typeface="Lora"/>
                <a:cs typeface="Lora"/>
                <a:sym typeface="Lora"/>
              </a:rPr>
              <a:t>The Drebin Dataset</a:t>
            </a:r>
            <a:r>
              <a:rPr lang="en-GB" sz="1800">
                <a:solidFill>
                  <a:srgbClr val="F3F3F3"/>
                </a:solidFill>
                <a:latin typeface="Lora"/>
                <a:ea typeface="Lora"/>
                <a:cs typeface="Lora"/>
                <a:sym typeface="Lora"/>
              </a:rPr>
              <a:t> to train our Reinforcement Learning Model. </a:t>
            </a:r>
            <a:endParaRPr sz="1800">
              <a:solidFill>
                <a:srgbClr val="F3F3F3"/>
              </a:solidFill>
              <a:latin typeface="Lora"/>
              <a:ea typeface="Lora"/>
              <a:cs typeface="Lora"/>
              <a:sym typeface="Lora"/>
            </a:endParaRPr>
          </a:p>
          <a:p>
            <a:pPr indent="-342900" lvl="0" marL="457200" rtl="0" algn="l">
              <a:spcBef>
                <a:spcPts val="0"/>
              </a:spcBef>
              <a:spcAft>
                <a:spcPts val="0"/>
              </a:spcAft>
              <a:buClr>
                <a:srgbClr val="F3F3F3"/>
              </a:buClr>
              <a:buSzPts val="1800"/>
              <a:buFont typeface="Lora"/>
              <a:buChar char="●"/>
            </a:pPr>
            <a:r>
              <a:rPr lang="en-GB" sz="1800">
                <a:solidFill>
                  <a:srgbClr val="F3F3F3"/>
                </a:solidFill>
                <a:latin typeface="Lora"/>
                <a:ea typeface="Lora"/>
                <a:cs typeface="Lora"/>
                <a:sym typeface="Lora"/>
              </a:rPr>
              <a:t>Dataset consisting of feature vectors of 215 attributes extracted from 15,036 applications (5,560 malware apps from Drebin project and 9,476 benign apps). </a:t>
            </a:r>
            <a:endParaRPr sz="1800">
              <a:solidFill>
                <a:srgbClr val="F3F3F3"/>
              </a:solidFill>
              <a:latin typeface="Lora"/>
              <a:ea typeface="Lora"/>
              <a:cs typeface="Lora"/>
              <a:sym typeface="Lora"/>
            </a:endParaRPr>
          </a:p>
          <a:p>
            <a:pPr indent="-342900" lvl="0" marL="457200" rtl="0" algn="l">
              <a:spcBef>
                <a:spcPts val="0"/>
              </a:spcBef>
              <a:spcAft>
                <a:spcPts val="0"/>
              </a:spcAft>
              <a:buClr>
                <a:srgbClr val="F3F3F3"/>
              </a:buClr>
              <a:buSzPts val="1800"/>
              <a:buFont typeface="Lora"/>
              <a:buChar char="●"/>
            </a:pPr>
            <a:r>
              <a:rPr lang="en-GB" sz="1800">
                <a:solidFill>
                  <a:srgbClr val="F3F3F3"/>
                </a:solidFill>
                <a:latin typeface="Lora"/>
                <a:ea typeface="Lora"/>
                <a:cs typeface="Lora"/>
                <a:sym typeface="Lora"/>
              </a:rPr>
              <a:t>Contains 5560 malware files collected from August 2010 to October 2012. </a:t>
            </a:r>
            <a:endParaRPr sz="1800">
              <a:solidFill>
                <a:srgbClr val="F3F3F3"/>
              </a:solidFill>
              <a:latin typeface="Lora"/>
              <a:ea typeface="Lora"/>
              <a:cs typeface="Lora"/>
              <a:sym typeface="Lora"/>
            </a:endParaRPr>
          </a:p>
          <a:p>
            <a:pPr indent="-342900" lvl="0" marL="457200" rtl="0" algn="l">
              <a:spcBef>
                <a:spcPts val="0"/>
              </a:spcBef>
              <a:spcAft>
                <a:spcPts val="0"/>
              </a:spcAft>
              <a:buClr>
                <a:srgbClr val="F3F3F3"/>
              </a:buClr>
              <a:buSzPts val="1800"/>
              <a:buFont typeface="Lora"/>
              <a:buChar char="●"/>
            </a:pPr>
            <a:r>
              <a:rPr lang="en-GB" sz="1800">
                <a:solidFill>
                  <a:srgbClr val="F3F3F3"/>
                </a:solidFill>
                <a:latin typeface="Lora"/>
                <a:ea typeface="Lora"/>
                <a:cs typeface="Lora"/>
                <a:sym typeface="Lora"/>
              </a:rPr>
              <a:t>Drebin is one of the most popular benchmark datasets for Android malware detection.</a:t>
            </a:r>
            <a:endParaRPr sz="1800">
              <a:solidFill>
                <a:srgbClr val="F3F3F3"/>
              </a:solidFill>
              <a:latin typeface="Lora"/>
              <a:ea typeface="Lora"/>
              <a:cs typeface="Lora"/>
              <a:sym typeface="Lora"/>
            </a:endParaRPr>
          </a:p>
        </p:txBody>
      </p:sp>
      <p:sp>
        <p:nvSpPr>
          <p:cNvPr id="259" name="Google Shape;259;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600">
                <a:latin typeface="Noto Sans Symbols"/>
                <a:ea typeface="Noto Sans Symbols"/>
                <a:cs typeface="Noto Sans Symbols"/>
                <a:sym typeface="Noto Sans Symbols"/>
              </a:rPr>
              <a:t>Dataset</a:t>
            </a:r>
            <a:endParaRPr b="1" sz="3600">
              <a:latin typeface="Noto Sans Symbols"/>
              <a:ea typeface="Noto Sans Symbols"/>
              <a:cs typeface="Noto Sans Symbols"/>
              <a:sym typeface="Noto Sans Symbol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29"/>
          <p:cNvSpPr txBox="1"/>
          <p:nvPr>
            <p:ph idx="1" type="body"/>
          </p:nvPr>
        </p:nvSpPr>
        <p:spPr>
          <a:xfrm>
            <a:off x="1297500" y="1069625"/>
            <a:ext cx="7038900" cy="1919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3F3F3"/>
              </a:buClr>
              <a:buSzPts val="1800"/>
              <a:buFont typeface="Lora"/>
              <a:buChar char="●"/>
            </a:pPr>
            <a:r>
              <a:rPr lang="en-GB" sz="1800">
                <a:solidFill>
                  <a:srgbClr val="F3F3F3"/>
                </a:solidFill>
                <a:latin typeface="Lora"/>
                <a:ea typeface="Lora"/>
                <a:cs typeface="Lora"/>
                <a:sym typeface="Lora"/>
              </a:rPr>
              <a:t>Gathers features from an APK files or application’s code</a:t>
            </a:r>
            <a:endParaRPr sz="1800">
              <a:solidFill>
                <a:srgbClr val="F3F3F3"/>
              </a:solidFill>
              <a:latin typeface="Lora"/>
              <a:ea typeface="Lora"/>
              <a:cs typeface="Lora"/>
              <a:sym typeface="Lora"/>
            </a:endParaRPr>
          </a:p>
          <a:p>
            <a:pPr indent="-342900" lvl="0" marL="457200" rtl="0" algn="l">
              <a:spcBef>
                <a:spcPts val="0"/>
              </a:spcBef>
              <a:spcAft>
                <a:spcPts val="0"/>
              </a:spcAft>
              <a:buClr>
                <a:srgbClr val="F3F3F3"/>
              </a:buClr>
              <a:buSzPts val="1800"/>
              <a:buFont typeface="Lora"/>
              <a:buChar char="●"/>
            </a:pPr>
            <a:r>
              <a:rPr lang="en-GB" sz="1800">
                <a:solidFill>
                  <a:srgbClr val="F3F3F3"/>
                </a:solidFill>
                <a:latin typeface="Lora"/>
                <a:ea typeface="Lora"/>
                <a:cs typeface="Lora"/>
                <a:sym typeface="Lora"/>
              </a:rPr>
              <a:t>Embedded these into a joint vector space .</a:t>
            </a:r>
            <a:endParaRPr sz="1800">
              <a:solidFill>
                <a:srgbClr val="F3F3F3"/>
              </a:solidFill>
              <a:latin typeface="Lora"/>
              <a:ea typeface="Lora"/>
              <a:cs typeface="Lora"/>
              <a:sym typeface="Lora"/>
            </a:endParaRPr>
          </a:p>
          <a:p>
            <a:pPr indent="-342900" lvl="0" marL="457200" rtl="0" algn="l">
              <a:spcBef>
                <a:spcPts val="0"/>
              </a:spcBef>
              <a:spcAft>
                <a:spcPts val="0"/>
              </a:spcAft>
              <a:buClr>
                <a:srgbClr val="F3F3F3"/>
              </a:buClr>
              <a:buSzPts val="1800"/>
              <a:buFont typeface="Lora"/>
              <a:buChar char="●"/>
            </a:pPr>
            <a:r>
              <a:rPr lang="en-GB" sz="1800">
                <a:solidFill>
                  <a:srgbClr val="F3F3F3"/>
                </a:solidFill>
                <a:latin typeface="Lora"/>
                <a:ea typeface="Lora"/>
                <a:cs typeface="Lora"/>
                <a:sym typeface="Lora"/>
              </a:rPr>
              <a:t>Further applied SVM for learning based detection .</a:t>
            </a:r>
            <a:endParaRPr sz="1800">
              <a:solidFill>
                <a:srgbClr val="F3F3F3"/>
              </a:solidFill>
              <a:latin typeface="Lora"/>
              <a:ea typeface="Lora"/>
              <a:cs typeface="Lora"/>
              <a:sym typeface="Lora"/>
            </a:endParaRPr>
          </a:p>
          <a:p>
            <a:pPr indent="-342900" lvl="0" marL="457200" rtl="0" algn="l">
              <a:spcBef>
                <a:spcPts val="0"/>
              </a:spcBef>
              <a:spcAft>
                <a:spcPts val="0"/>
              </a:spcAft>
              <a:buClr>
                <a:srgbClr val="F3F3F3"/>
              </a:buClr>
              <a:buSzPts val="1800"/>
              <a:buFont typeface="Lora"/>
              <a:buChar char="●"/>
            </a:pPr>
            <a:r>
              <a:rPr lang="en-GB" sz="1800">
                <a:solidFill>
                  <a:srgbClr val="F3F3F3"/>
                </a:solidFill>
                <a:latin typeface="Lora"/>
                <a:ea typeface="Lora"/>
                <a:cs typeface="Lora"/>
                <a:sym typeface="Lora"/>
              </a:rPr>
              <a:t>For each detected application the respective patterns can be extracted, mapped to meaningful descriptions and then provided to the user as explanation for the detection.</a:t>
            </a:r>
            <a:endParaRPr sz="1800">
              <a:solidFill>
                <a:srgbClr val="F3F3F3"/>
              </a:solidFill>
              <a:latin typeface="Lora"/>
              <a:ea typeface="Lora"/>
              <a:cs typeface="Lora"/>
              <a:sym typeface="Lora"/>
            </a:endParaRPr>
          </a:p>
        </p:txBody>
      </p:sp>
      <p:sp>
        <p:nvSpPr>
          <p:cNvPr id="265" name="Google Shape;265;p29"/>
          <p:cNvSpPr txBox="1"/>
          <p:nvPr>
            <p:ph type="title"/>
          </p:nvPr>
        </p:nvSpPr>
        <p:spPr>
          <a:xfrm>
            <a:off x="1297500" y="3175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600">
                <a:latin typeface="Noto Sans Symbols"/>
                <a:ea typeface="Noto Sans Symbols"/>
                <a:cs typeface="Noto Sans Symbols"/>
                <a:sym typeface="Noto Sans Symbols"/>
              </a:rPr>
              <a:t>Drebin - </a:t>
            </a:r>
            <a:r>
              <a:rPr b="1" lang="en-GB" sz="3600">
                <a:latin typeface="Noto Sans Symbols"/>
                <a:ea typeface="Noto Sans Symbols"/>
                <a:cs typeface="Noto Sans Symbols"/>
                <a:sym typeface="Noto Sans Symbols"/>
              </a:rPr>
              <a:t>Dataset</a:t>
            </a:r>
            <a:endParaRPr b="1" sz="3600">
              <a:latin typeface="Noto Sans Symbols"/>
              <a:ea typeface="Noto Sans Symbols"/>
              <a:cs typeface="Noto Sans Symbols"/>
              <a:sym typeface="Noto Sans Symbols"/>
            </a:endParaRPr>
          </a:p>
        </p:txBody>
      </p:sp>
      <p:pic>
        <p:nvPicPr>
          <p:cNvPr id="266" name="Google Shape;266;p29"/>
          <p:cNvPicPr preferRelativeResize="0"/>
          <p:nvPr/>
        </p:nvPicPr>
        <p:blipFill>
          <a:blip r:embed="rId3">
            <a:alphaModFix/>
          </a:blip>
          <a:stretch>
            <a:fillRect/>
          </a:stretch>
        </p:blipFill>
        <p:spPr>
          <a:xfrm>
            <a:off x="-184075" y="3141425"/>
            <a:ext cx="9328075" cy="2002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600">
                <a:latin typeface="Noto Sans Symbols"/>
                <a:ea typeface="Noto Sans Symbols"/>
                <a:cs typeface="Noto Sans Symbols"/>
                <a:sym typeface="Noto Sans Symbols"/>
              </a:rPr>
              <a:t>Feature</a:t>
            </a:r>
            <a:r>
              <a:rPr lang="en-GB"/>
              <a:t> </a:t>
            </a:r>
            <a:r>
              <a:rPr b="1" lang="en-GB" sz="3600">
                <a:latin typeface="Noto Sans Symbols"/>
                <a:ea typeface="Noto Sans Symbols"/>
                <a:cs typeface="Noto Sans Symbols"/>
                <a:sym typeface="Noto Sans Symbols"/>
              </a:rPr>
              <a:t>Selection</a:t>
            </a:r>
            <a:endParaRPr/>
          </a:p>
        </p:txBody>
      </p:sp>
      <p:sp>
        <p:nvSpPr>
          <p:cNvPr id="272" name="Google Shape;272;p30"/>
          <p:cNvSpPr txBox="1"/>
          <p:nvPr>
            <p:ph idx="1" type="body"/>
          </p:nvPr>
        </p:nvSpPr>
        <p:spPr>
          <a:xfrm>
            <a:off x="1297500" y="1243900"/>
            <a:ext cx="7038900" cy="3709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Lora"/>
              <a:buChar char="●"/>
            </a:pPr>
            <a:r>
              <a:rPr lang="en-GB" sz="1800">
                <a:latin typeface="Lora"/>
                <a:ea typeface="Lora"/>
                <a:cs typeface="Lora"/>
                <a:sym typeface="Lora"/>
              </a:rPr>
              <a:t>More the number of features, more is the chance of decreased accuracy and increased training time.</a:t>
            </a:r>
            <a:endParaRPr sz="1800">
              <a:latin typeface="Lora"/>
              <a:ea typeface="Lora"/>
              <a:cs typeface="Lora"/>
              <a:sym typeface="Lora"/>
            </a:endParaRPr>
          </a:p>
          <a:p>
            <a:pPr indent="-342900" lvl="0" marL="457200" rtl="0" algn="l">
              <a:spcBef>
                <a:spcPts val="0"/>
              </a:spcBef>
              <a:spcAft>
                <a:spcPts val="0"/>
              </a:spcAft>
              <a:buSzPts val="1800"/>
              <a:buFont typeface="Lora"/>
              <a:buChar char="●"/>
            </a:pPr>
            <a:r>
              <a:rPr lang="en-GB" sz="1800">
                <a:latin typeface="Lora"/>
                <a:ea typeface="Lora"/>
                <a:cs typeface="Lora"/>
                <a:sym typeface="Lora"/>
              </a:rPr>
              <a:t>Redundant features need to be removed and we need to select top features for classification.</a:t>
            </a:r>
            <a:endParaRPr sz="1800">
              <a:latin typeface="Lora"/>
              <a:ea typeface="Lora"/>
              <a:cs typeface="Lora"/>
              <a:sym typeface="Lora"/>
            </a:endParaRPr>
          </a:p>
          <a:p>
            <a:pPr indent="-342900" lvl="0" marL="457200" rtl="0" algn="l">
              <a:spcBef>
                <a:spcPts val="0"/>
              </a:spcBef>
              <a:spcAft>
                <a:spcPts val="0"/>
              </a:spcAft>
              <a:buSzPts val="1800"/>
              <a:buFont typeface="Lora"/>
              <a:buChar char="●"/>
            </a:pPr>
            <a:r>
              <a:rPr lang="en-GB" sz="1800">
                <a:latin typeface="Lora"/>
                <a:ea typeface="Lora"/>
                <a:cs typeface="Lora"/>
                <a:sym typeface="Lora"/>
              </a:rPr>
              <a:t>We used 2 methods for feature selection-</a:t>
            </a:r>
            <a:endParaRPr sz="1800">
              <a:latin typeface="Lora"/>
              <a:ea typeface="Lora"/>
              <a:cs typeface="Lora"/>
              <a:sym typeface="Lora"/>
            </a:endParaRPr>
          </a:p>
          <a:p>
            <a:pPr indent="-342900" lvl="1" marL="914400" rtl="0" algn="l">
              <a:spcBef>
                <a:spcPts val="0"/>
              </a:spcBef>
              <a:spcAft>
                <a:spcPts val="0"/>
              </a:spcAft>
              <a:buSzPts val="1800"/>
              <a:buFont typeface="Lora"/>
              <a:buChar char="○"/>
            </a:pPr>
            <a:r>
              <a:rPr lang="en-GB" sz="1800">
                <a:latin typeface="Lora"/>
                <a:ea typeface="Lora"/>
                <a:cs typeface="Lora"/>
                <a:sym typeface="Lora"/>
              </a:rPr>
              <a:t>Random Forest Classifier (Accuracy - 87.5%)</a:t>
            </a:r>
            <a:endParaRPr sz="1800">
              <a:latin typeface="Lora"/>
              <a:ea typeface="Lora"/>
              <a:cs typeface="Lora"/>
              <a:sym typeface="Lora"/>
            </a:endParaRPr>
          </a:p>
          <a:p>
            <a:pPr indent="-342900" lvl="1" marL="914400" rtl="0" algn="l">
              <a:spcBef>
                <a:spcPts val="0"/>
              </a:spcBef>
              <a:spcAft>
                <a:spcPts val="0"/>
              </a:spcAft>
              <a:buSzPts val="1800"/>
              <a:buFont typeface="Lora"/>
              <a:buChar char="○"/>
            </a:pPr>
            <a:r>
              <a:rPr lang="en-GB" sz="1800">
                <a:latin typeface="Lora"/>
                <a:ea typeface="Lora"/>
                <a:cs typeface="Lora"/>
                <a:sym typeface="Lora"/>
              </a:rPr>
              <a:t>Extremely Randomised Tree Classifier(Extra Trees Classifiers). </a:t>
            </a:r>
            <a:r>
              <a:rPr lang="en-GB" sz="1800">
                <a:latin typeface="Lora"/>
                <a:ea typeface="Lora"/>
                <a:cs typeface="Lora"/>
                <a:sym typeface="Lora"/>
              </a:rPr>
              <a:t>(Accuracy - 91.25%)</a:t>
            </a:r>
            <a:endParaRPr sz="1800">
              <a:latin typeface="Lora"/>
              <a:ea typeface="Lora"/>
              <a:cs typeface="Lora"/>
              <a:sym typeface="Lora"/>
            </a:endParaRPr>
          </a:p>
          <a:p>
            <a:pPr indent="-342900" lvl="0" marL="457200" rtl="0" algn="l">
              <a:spcBef>
                <a:spcPts val="0"/>
              </a:spcBef>
              <a:spcAft>
                <a:spcPts val="0"/>
              </a:spcAft>
              <a:buSzPts val="1800"/>
              <a:buFont typeface="Lora"/>
              <a:buChar char="●"/>
            </a:pPr>
            <a:r>
              <a:rPr lang="en-GB" sz="1800">
                <a:latin typeface="Lora"/>
                <a:ea typeface="Lora"/>
                <a:cs typeface="Lora"/>
                <a:sym typeface="Lora"/>
              </a:rPr>
              <a:t>In both,importance of each feature is calculated and the top ranked features are selected.</a:t>
            </a:r>
            <a:endParaRPr sz="1800">
              <a:latin typeface="Lora"/>
              <a:ea typeface="Lora"/>
              <a:cs typeface="Lora"/>
              <a:sym typeface="Lor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31"/>
          <p:cNvSpPr txBox="1"/>
          <p:nvPr>
            <p:ph idx="1" type="body"/>
          </p:nvPr>
        </p:nvSpPr>
        <p:spPr>
          <a:xfrm>
            <a:off x="0" y="1567550"/>
            <a:ext cx="5736000" cy="3353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GB" sz="1600"/>
              <a:t>C</a:t>
            </a:r>
            <a:r>
              <a:rPr lang="en-GB" sz="1600"/>
              <a:t>oncept of state,action, and reward. </a:t>
            </a:r>
            <a:endParaRPr sz="1600"/>
          </a:p>
          <a:p>
            <a:pPr indent="-330200" lvl="0" marL="457200" rtl="0" algn="l">
              <a:spcBef>
                <a:spcPts val="0"/>
              </a:spcBef>
              <a:spcAft>
                <a:spcPts val="0"/>
              </a:spcAft>
              <a:buSzPts val="1600"/>
              <a:buChar char="●"/>
            </a:pPr>
            <a:r>
              <a:rPr lang="en-GB" sz="1600"/>
              <a:t>It is a trial and error approach . </a:t>
            </a:r>
            <a:endParaRPr sz="1600"/>
          </a:p>
          <a:p>
            <a:pPr indent="-330200" lvl="0" marL="457200" rtl="0" algn="l">
              <a:spcBef>
                <a:spcPts val="0"/>
              </a:spcBef>
              <a:spcAft>
                <a:spcPts val="0"/>
              </a:spcAft>
              <a:buSzPts val="1600"/>
              <a:buChar char="●"/>
            </a:pPr>
            <a:r>
              <a:rPr lang="en-GB" sz="1600"/>
              <a:t>Agent takes action at each time step that causes two changes : </a:t>
            </a:r>
            <a:endParaRPr sz="1600"/>
          </a:p>
          <a:p>
            <a:pPr indent="-330200" lvl="1" marL="914400" rtl="0" algn="l">
              <a:spcBef>
                <a:spcPts val="0"/>
              </a:spcBef>
              <a:spcAft>
                <a:spcPts val="0"/>
              </a:spcAft>
              <a:buSzPts val="1600"/>
              <a:buChar char="○"/>
            </a:pPr>
            <a:r>
              <a:rPr lang="en-GB" sz="1600"/>
              <a:t>current state of the environment is changed to a new state,</a:t>
            </a:r>
            <a:endParaRPr sz="1600"/>
          </a:p>
          <a:p>
            <a:pPr indent="-330200" lvl="1" marL="914400" rtl="0" algn="l">
              <a:spcBef>
                <a:spcPts val="0"/>
              </a:spcBef>
              <a:spcAft>
                <a:spcPts val="0"/>
              </a:spcAft>
              <a:buSzPts val="1600"/>
              <a:buChar char="○"/>
            </a:pPr>
            <a:r>
              <a:rPr lang="en-GB" sz="1600"/>
              <a:t> agent receives a reward or penalty from the environment.</a:t>
            </a:r>
            <a:endParaRPr sz="1600"/>
          </a:p>
          <a:p>
            <a:pPr indent="-330200" lvl="0" marL="457200" rtl="0" algn="l">
              <a:spcBef>
                <a:spcPts val="0"/>
              </a:spcBef>
              <a:spcAft>
                <a:spcPts val="0"/>
              </a:spcAft>
              <a:buSzPts val="1600"/>
              <a:buChar char="●"/>
            </a:pPr>
            <a:r>
              <a:rPr lang="en-GB" sz="1600"/>
              <a:t>Given a state, the reward is a function that can tell the agent how good or bad an action is.</a:t>
            </a:r>
            <a:endParaRPr sz="1600"/>
          </a:p>
          <a:p>
            <a:pPr indent="-330200" lvl="0" marL="457200" rtl="0" algn="l">
              <a:spcBef>
                <a:spcPts val="0"/>
              </a:spcBef>
              <a:spcAft>
                <a:spcPts val="0"/>
              </a:spcAft>
              <a:buSzPts val="1600"/>
              <a:buChar char="●"/>
            </a:pPr>
            <a:r>
              <a:rPr lang="en-GB" sz="1600"/>
              <a:t> Based on received rewards, the agent learns to take more good actions and gradually filter out bad actions.</a:t>
            </a:r>
            <a:endParaRPr sz="1600"/>
          </a:p>
        </p:txBody>
      </p:sp>
      <p:sp>
        <p:nvSpPr>
          <p:cNvPr id="278" name="Google Shape;278;p31"/>
          <p:cNvSpPr txBox="1"/>
          <p:nvPr>
            <p:ph type="title"/>
          </p:nvPr>
        </p:nvSpPr>
        <p:spPr>
          <a:xfrm>
            <a:off x="1297500" y="2413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000">
                <a:latin typeface="Noto Sans Symbols"/>
                <a:ea typeface="Noto Sans Symbols"/>
                <a:cs typeface="Noto Sans Symbols"/>
                <a:sym typeface="Noto Sans Symbols"/>
              </a:rPr>
              <a:t>Reinforcement Learning Preliminary</a:t>
            </a:r>
            <a:endParaRPr b="1" sz="3000">
              <a:latin typeface="Noto Sans Symbols"/>
              <a:ea typeface="Noto Sans Symbols"/>
              <a:cs typeface="Noto Sans Symbols"/>
              <a:sym typeface="Noto Sans Symbols"/>
            </a:endParaRPr>
          </a:p>
        </p:txBody>
      </p:sp>
      <p:pic>
        <p:nvPicPr>
          <p:cNvPr id="279" name="Google Shape;279;p31"/>
          <p:cNvPicPr preferRelativeResize="0"/>
          <p:nvPr/>
        </p:nvPicPr>
        <p:blipFill>
          <a:blip r:embed="rId3">
            <a:alphaModFix/>
          </a:blip>
          <a:stretch>
            <a:fillRect/>
          </a:stretch>
        </p:blipFill>
        <p:spPr>
          <a:xfrm>
            <a:off x="5883975" y="1640550"/>
            <a:ext cx="3072300" cy="2318049"/>
          </a:xfrm>
          <a:prstGeom prst="rect">
            <a:avLst/>
          </a:prstGeom>
          <a:noFill/>
          <a:ln>
            <a:noFill/>
          </a:ln>
        </p:spPr>
      </p:pic>
      <p:sp>
        <p:nvSpPr>
          <p:cNvPr id="280" name="Google Shape;280;p31"/>
          <p:cNvSpPr txBox="1"/>
          <p:nvPr/>
        </p:nvSpPr>
        <p:spPr>
          <a:xfrm>
            <a:off x="5897575" y="4016750"/>
            <a:ext cx="3072300" cy="91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500">
                <a:solidFill>
                  <a:srgbClr val="FFFFFF"/>
                </a:solidFill>
                <a:latin typeface="Lora"/>
                <a:ea typeface="Lora"/>
                <a:cs typeface="Lora"/>
                <a:sym typeface="Lora"/>
              </a:rPr>
              <a:t>Fig. Iterative process of agent-environment interactions.</a:t>
            </a:r>
            <a:endParaRPr sz="1500">
              <a:solidFill>
                <a:srgbClr val="FFFFFF"/>
              </a:solidFill>
              <a:latin typeface="Lora"/>
              <a:ea typeface="Lora"/>
              <a:cs typeface="Lora"/>
              <a:sym typeface="Lor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32"/>
          <p:cNvSpPr txBox="1"/>
          <p:nvPr>
            <p:ph idx="1" type="body"/>
          </p:nvPr>
        </p:nvSpPr>
        <p:spPr>
          <a:xfrm>
            <a:off x="1297500" y="1415150"/>
            <a:ext cx="7038900" cy="36483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n-GB" sz="1600">
                <a:latin typeface="Lora"/>
                <a:ea typeface="Lora"/>
                <a:cs typeface="Lora"/>
                <a:sym typeface="Lora"/>
              </a:rPr>
              <a:t>Formally RL can be described as Markov Decision Processes (MDP’s) which consists of:    ( S, A, T, R, </a:t>
            </a:r>
            <a:r>
              <a:rPr lang="en-GB" sz="1600">
                <a:solidFill>
                  <a:srgbClr val="FFFFFF"/>
                </a:solidFill>
                <a:latin typeface="Lora"/>
                <a:ea typeface="Lora"/>
                <a:cs typeface="Lora"/>
                <a:sym typeface="Lora"/>
              </a:rPr>
              <a:t>Ɣ</a:t>
            </a:r>
            <a:r>
              <a:rPr b="1" lang="en-GB" sz="1600">
                <a:latin typeface="Lora"/>
                <a:ea typeface="Lora"/>
                <a:cs typeface="Lora"/>
                <a:sym typeface="Lora"/>
              </a:rPr>
              <a:t> )</a:t>
            </a:r>
            <a:endParaRPr b="1" sz="1600">
              <a:latin typeface="Lora"/>
              <a:ea typeface="Lora"/>
              <a:cs typeface="Lora"/>
              <a:sym typeface="Lora"/>
            </a:endParaRPr>
          </a:p>
          <a:p>
            <a:pPr indent="-330200" lvl="0" marL="457200" rtl="0" algn="l">
              <a:spcBef>
                <a:spcPts val="1600"/>
              </a:spcBef>
              <a:spcAft>
                <a:spcPts val="0"/>
              </a:spcAft>
              <a:buSzPts val="1600"/>
              <a:buFont typeface="Lora"/>
              <a:buChar char="●"/>
            </a:pPr>
            <a:r>
              <a:rPr lang="en-GB" sz="1600">
                <a:latin typeface="Lora"/>
                <a:ea typeface="Lora"/>
                <a:cs typeface="Lora"/>
                <a:sym typeface="Lora"/>
              </a:rPr>
              <a:t>set of </a:t>
            </a:r>
            <a:r>
              <a:rPr b="1" lang="en-GB" sz="1600">
                <a:latin typeface="Lora"/>
                <a:ea typeface="Lora"/>
                <a:cs typeface="Lora"/>
                <a:sym typeface="Lora"/>
              </a:rPr>
              <a:t>states</a:t>
            </a:r>
            <a:r>
              <a:rPr lang="en-GB" sz="1600">
                <a:latin typeface="Lora"/>
                <a:ea typeface="Lora"/>
                <a:cs typeface="Lora"/>
                <a:sym typeface="Lora"/>
              </a:rPr>
              <a:t> S .</a:t>
            </a:r>
            <a:endParaRPr sz="1600">
              <a:latin typeface="Lora"/>
              <a:ea typeface="Lora"/>
              <a:cs typeface="Lora"/>
              <a:sym typeface="Lora"/>
            </a:endParaRPr>
          </a:p>
          <a:p>
            <a:pPr indent="-330200" lvl="0" marL="457200" rtl="0" algn="l">
              <a:spcBef>
                <a:spcPts val="0"/>
              </a:spcBef>
              <a:spcAft>
                <a:spcPts val="0"/>
              </a:spcAft>
              <a:buSzPts val="1600"/>
              <a:buFont typeface="Lora"/>
              <a:buChar char="●"/>
            </a:pPr>
            <a:r>
              <a:rPr lang="en-GB" sz="1600">
                <a:latin typeface="Lora"/>
                <a:ea typeface="Lora"/>
                <a:cs typeface="Lora"/>
                <a:sym typeface="Lora"/>
              </a:rPr>
              <a:t>set of </a:t>
            </a:r>
            <a:r>
              <a:rPr b="1" lang="en-GB" sz="1600">
                <a:latin typeface="Lora"/>
                <a:ea typeface="Lora"/>
                <a:cs typeface="Lora"/>
                <a:sym typeface="Lora"/>
              </a:rPr>
              <a:t>actions</a:t>
            </a:r>
            <a:r>
              <a:rPr lang="en-GB" sz="1600">
                <a:latin typeface="Lora"/>
                <a:ea typeface="Lora"/>
                <a:cs typeface="Lora"/>
                <a:sym typeface="Lora"/>
              </a:rPr>
              <a:t> A,</a:t>
            </a:r>
            <a:endParaRPr sz="1600">
              <a:latin typeface="Lora"/>
              <a:ea typeface="Lora"/>
              <a:cs typeface="Lora"/>
              <a:sym typeface="Lora"/>
            </a:endParaRPr>
          </a:p>
          <a:p>
            <a:pPr indent="-330200" lvl="0" marL="457200" rtl="0" algn="l">
              <a:spcBef>
                <a:spcPts val="0"/>
              </a:spcBef>
              <a:spcAft>
                <a:spcPts val="0"/>
              </a:spcAft>
              <a:buClr>
                <a:srgbClr val="FFFFFF"/>
              </a:buClr>
              <a:buSzPts val="1600"/>
              <a:buChar char="●"/>
            </a:pPr>
            <a:r>
              <a:rPr b="1" lang="en-GB" sz="1600">
                <a:solidFill>
                  <a:srgbClr val="FFFFFF"/>
                </a:solidFill>
                <a:latin typeface="Lora"/>
                <a:ea typeface="Lora"/>
                <a:cs typeface="Lora"/>
                <a:sym typeface="Lora"/>
              </a:rPr>
              <a:t>transition dynamics</a:t>
            </a:r>
            <a:r>
              <a:rPr lang="en-GB" sz="1600">
                <a:solidFill>
                  <a:srgbClr val="FFFFFF"/>
                </a:solidFill>
                <a:latin typeface="Lora"/>
                <a:ea typeface="Lora"/>
                <a:cs typeface="Lora"/>
                <a:sym typeface="Lora"/>
              </a:rPr>
              <a:t> T(s</a:t>
            </a:r>
            <a:r>
              <a:rPr baseline="-25000" lang="en-GB" sz="1600">
                <a:solidFill>
                  <a:srgbClr val="FFFFFF"/>
                </a:solidFill>
                <a:latin typeface="Lora"/>
                <a:ea typeface="Lora"/>
                <a:cs typeface="Lora"/>
                <a:sym typeface="Lora"/>
              </a:rPr>
              <a:t>t+1</a:t>
            </a:r>
            <a:r>
              <a:rPr lang="en-GB" sz="1600">
                <a:solidFill>
                  <a:srgbClr val="FFFFFF"/>
                </a:solidFill>
                <a:latin typeface="Lora"/>
                <a:ea typeface="Lora"/>
                <a:cs typeface="Lora"/>
                <a:sym typeface="Lora"/>
              </a:rPr>
              <a:t>|s</a:t>
            </a:r>
            <a:r>
              <a:rPr baseline="-25000" lang="en-GB" sz="1600">
                <a:solidFill>
                  <a:srgbClr val="FFFFFF"/>
                </a:solidFill>
                <a:latin typeface="Lora"/>
                <a:ea typeface="Lora"/>
                <a:cs typeface="Lora"/>
                <a:sym typeface="Lora"/>
              </a:rPr>
              <a:t>t</a:t>
            </a:r>
            <a:r>
              <a:rPr lang="en-GB" sz="1600">
                <a:solidFill>
                  <a:srgbClr val="FFFFFF"/>
                </a:solidFill>
                <a:latin typeface="Lora"/>
                <a:ea typeface="Lora"/>
                <a:cs typeface="Lora"/>
                <a:sym typeface="Lora"/>
              </a:rPr>
              <a:t>,a</a:t>
            </a:r>
            <a:r>
              <a:rPr baseline="-25000" lang="en-GB" sz="1600">
                <a:solidFill>
                  <a:srgbClr val="FFFFFF"/>
                </a:solidFill>
                <a:latin typeface="Lora"/>
                <a:ea typeface="Lora"/>
                <a:cs typeface="Lora"/>
                <a:sym typeface="Lora"/>
              </a:rPr>
              <a:t>t</a:t>
            </a:r>
            <a:r>
              <a:rPr lang="en-GB" sz="1600">
                <a:solidFill>
                  <a:srgbClr val="FFFFFF"/>
                </a:solidFill>
                <a:latin typeface="Lora"/>
                <a:ea typeface="Lora"/>
                <a:cs typeface="Lora"/>
                <a:sym typeface="Lora"/>
              </a:rPr>
              <a:t>) :  that map a state-action pair at time t onto a distribution of states at time t+1.</a:t>
            </a:r>
            <a:endParaRPr sz="1600">
              <a:solidFill>
                <a:srgbClr val="FFFFFF"/>
              </a:solidFill>
              <a:latin typeface="Lora"/>
              <a:ea typeface="Lora"/>
              <a:cs typeface="Lora"/>
              <a:sym typeface="Lora"/>
            </a:endParaRPr>
          </a:p>
          <a:p>
            <a:pPr indent="-330200" lvl="0" marL="457200" rtl="0" algn="l">
              <a:spcBef>
                <a:spcPts val="0"/>
              </a:spcBef>
              <a:spcAft>
                <a:spcPts val="0"/>
              </a:spcAft>
              <a:buSzPts val="1600"/>
              <a:buFont typeface="Lora"/>
              <a:buChar char="●"/>
            </a:pPr>
            <a:r>
              <a:rPr lang="en-GB" sz="1600">
                <a:latin typeface="Lora"/>
                <a:ea typeface="Lora"/>
                <a:cs typeface="Lora"/>
                <a:sym typeface="Lora"/>
              </a:rPr>
              <a:t>an instantaneous </a:t>
            </a:r>
            <a:r>
              <a:rPr b="1" lang="en-GB" sz="1600">
                <a:latin typeface="Lora"/>
                <a:ea typeface="Lora"/>
                <a:cs typeface="Lora"/>
                <a:sym typeface="Lora"/>
              </a:rPr>
              <a:t>reward function</a:t>
            </a:r>
            <a:r>
              <a:rPr lang="en-GB" sz="1600">
                <a:latin typeface="Lora"/>
                <a:ea typeface="Lora"/>
                <a:cs typeface="Lora"/>
                <a:sym typeface="Lora"/>
              </a:rPr>
              <a:t> R(s</a:t>
            </a:r>
            <a:r>
              <a:rPr baseline="-25000" lang="en-GB" sz="1600">
                <a:latin typeface="Lora"/>
                <a:ea typeface="Lora"/>
                <a:cs typeface="Lora"/>
                <a:sym typeface="Lora"/>
              </a:rPr>
              <a:t>t</a:t>
            </a:r>
            <a:r>
              <a:rPr lang="en-GB" sz="1600">
                <a:latin typeface="Lora"/>
                <a:ea typeface="Lora"/>
                <a:cs typeface="Lora"/>
                <a:sym typeface="Lora"/>
              </a:rPr>
              <a:t>, a</a:t>
            </a:r>
            <a:r>
              <a:rPr baseline="-25000" lang="en-GB" sz="1600">
                <a:latin typeface="Lora"/>
                <a:ea typeface="Lora"/>
                <a:cs typeface="Lora"/>
                <a:sym typeface="Lora"/>
              </a:rPr>
              <a:t>t</a:t>
            </a:r>
            <a:r>
              <a:rPr lang="en-GB" sz="1600">
                <a:latin typeface="Lora"/>
                <a:ea typeface="Lora"/>
                <a:cs typeface="Lora"/>
                <a:sym typeface="Lora"/>
              </a:rPr>
              <a:t>, s</a:t>
            </a:r>
            <a:r>
              <a:rPr baseline="-25000" lang="en-GB" sz="1600">
                <a:latin typeface="Lora"/>
                <a:ea typeface="Lora"/>
                <a:cs typeface="Lora"/>
                <a:sym typeface="Lora"/>
              </a:rPr>
              <a:t>t+1</a:t>
            </a:r>
            <a:r>
              <a:rPr lang="en-GB" sz="1600">
                <a:latin typeface="Lora"/>
                <a:ea typeface="Lora"/>
                <a:cs typeface="Lora"/>
                <a:sym typeface="Lora"/>
              </a:rPr>
              <a:t>).</a:t>
            </a:r>
            <a:endParaRPr sz="1600">
              <a:latin typeface="Lora"/>
              <a:ea typeface="Lora"/>
              <a:cs typeface="Lora"/>
              <a:sym typeface="Lora"/>
            </a:endParaRPr>
          </a:p>
          <a:p>
            <a:pPr indent="-330200" lvl="0" marL="457200" rtl="0" algn="l">
              <a:spcBef>
                <a:spcPts val="0"/>
              </a:spcBef>
              <a:spcAft>
                <a:spcPts val="0"/>
              </a:spcAft>
              <a:buSzPts val="1600"/>
              <a:buFont typeface="Lora"/>
              <a:buChar char="●"/>
            </a:pPr>
            <a:r>
              <a:rPr lang="en-GB" sz="1600">
                <a:latin typeface="Lora"/>
                <a:ea typeface="Lora"/>
                <a:cs typeface="Lora"/>
                <a:sym typeface="Lora"/>
              </a:rPr>
              <a:t>a</a:t>
            </a:r>
            <a:r>
              <a:rPr lang="en-GB" sz="1600">
                <a:latin typeface="Lora"/>
                <a:ea typeface="Lora"/>
                <a:cs typeface="Lora"/>
                <a:sym typeface="Lora"/>
              </a:rPr>
              <a:t> </a:t>
            </a:r>
            <a:r>
              <a:rPr b="1" lang="en-GB" sz="1600">
                <a:latin typeface="Lora"/>
                <a:ea typeface="Lora"/>
                <a:cs typeface="Lora"/>
                <a:sym typeface="Lora"/>
              </a:rPr>
              <a:t>discount  factor</a:t>
            </a:r>
            <a:r>
              <a:rPr lang="en-GB" sz="1600">
                <a:latin typeface="Lora"/>
                <a:ea typeface="Lora"/>
                <a:cs typeface="Lora"/>
                <a:sym typeface="Lora"/>
              </a:rPr>
              <a:t> </a:t>
            </a:r>
            <a:r>
              <a:rPr lang="en-GB" sz="1600">
                <a:solidFill>
                  <a:srgbClr val="FFFFFF"/>
                </a:solidFill>
                <a:latin typeface="Lora"/>
                <a:ea typeface="Lora"/>
                <a:cs typeface="Lora"/>
                <a:sym typeface="Lora"/>
              </a:rPr>
              <a:t>Ɣ</a:t>
            </a:r>
            <a:r>
              <a:rPr lang="en-GB" sz="1600">
                <a:latin typeface="Lora"/>
                <a:ea typeface="Lora"/>
                <a:cs typeface="Lora"/>
                <a:sym typeface="Lora"/>
              </a:rPr>
              <a:t> between 0 and 1 : this quantifies the difference in importance between immediate rewards and future rewards.</a:t>
            </a:r>
            <a:endParaRPr sz="1600">
              <a:latin typeface="Lora"/>
              <a:ea typeface="Lora"/>
              <a:cs typeface="Lora"/>
              <a:sym typeface="Lora"/>
            </a:endParaRPr>
          </a:p>
          <a:p>
            <a:pPr indent="-330200" lvl="0" marL="457200" rtl="0" algn="l">
              <a:spcBef>
                <a:spcPts val="0"/>
              </a:spcBef>
              <a:spcAft>
                <a:spcPts val="0"/>
              </a:spcAft>
              <a:buSzPts val="1600"/>
              <a:buFont typeface="Lora"/>
              <a:buChar char="●"/>
            </a:pPr>
            <a:r>
              <a:rPr b="1" lang="en-GB" sz="1600">
                <a:latin typeface="Lora"/>
                <a:ea typeface="Lora"/>
                <a:cs typeface="Lora"/>
                <a:sym typeface="Lora"/>
              </a:rPr>
              <a:t>Memorylessness</a:t>
            </a:r>
            <a:r>
              <a:rPr lang="en-GB" sz="1600">
                <a:latin typeface="Lora"/>
                <a:ea typeface="Lora"/>
                <a:cs typeface="Lora"/>
                <a:sym typeface="Lora"/>
              </a:rPr>
              <a:t> : Once the current state is known, the history of the prev states can be erased because the current Markov state contains all useful information from the history. </a:t>
            </a:r>
            <a:endParaRPr sz="1600">
              <a:latin typeface="Lora"/>
              <a:ea typeface="Lora"/>
              <a:cs typeface="Lora"/>
              <a:sym typeface="Lora"/>
            </a:endParaRPr>
          </a:p>
        </p:txBody>
      </p:sp>
      <p:sp>
        <p:nvSpPr>
          <p:cNvPr id="286" name="Google Shape;286;p32"/>
          <p:cNvSpPr txBox="1"/>
          <p:nvPr>
            <p:ph type="title"/>
          </p:nvPr>
        </p:nvSpPr>
        <p:spPr>
          <a:xfrm>
            <a:off x="1297500" y="1651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000">
                <a:latin typeface="Noto Sans Symbols"/>
                <a:ea typeface="Noto Sans Symbols"/>
                <a:cs typeface="Noto Sans Symbols"/>
                <a:sym typeface="Noto Sans Symbols"/>
              </a:rPr>
              <a:t>Markov Decision Processes (MDP’s)</a:t>
            </a:r>
            <a:endParaRPr b="1" sz="3000">
              <a:latin typeface="Noto Sans Symbols"/>
              <a:ea typeface="Noto Sans Symbols"/>
              <a:cs typeface="Noto Sans Symbols"/>
              <a:sym typeface="Noto Sans Symbol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33"/>
          <p:cNvSpPr txBox="1"/>
          <p:nvPr>
            <p:ph type="title"/>
          </p:nvPr>
        </p:nvSpPr>
        <p:spPr>
          <a:xfrm>
            <a:off x="1297500" y="3175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000">
                <a:latin typeface="Noto Sans Symbols"/>
                <a:ea typeface="Noto Sans Symbols"/>
                <a:cs typeface="Noto Sans Symbols"/>
                <a:sym typeface="Noto Sans Symbols"/>
              </a:rPr>
              <a:t>MDP Formulation</a:t>
            </a:r>
            <a:endParaRPr b="1" sz="3000">
              <a:latin typeface="Noto Sans Symbols"/>
              <a:ea typeface="Noto Sans Symbols"/>
              <a:cs typeface="Noto Sans Symbols"/>
              <a:sym typeface="Noto Sans Symbols"/>
            </a:endParaRPr>
          </a:p>
        </p:txBody>
      </p:sp>
      <p:sp>
        <p:nvSpPr>
          <p:cNvPr id="292" name="Google Shape;292;p33"/>
          <p:cNvSpPr txBox="1"/>
          <p:nvPr>
            <p:ph idx="1" type="body"/>
          </p:nvPr>
        </p:nvSpPr>
        <p:spPr>
          <a:xfrm>
            <a:off x="1297500" y="1567550"/>
            <a:ext cx="7693200" cy="36483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n-GB" sz="1600">
                <a:latin typeface="Lora"/>
                <a:ea typeface="Lora"/>
                <a:cs typeface="Lora"/>
                <a:sym typeface="Lora"/>
              </a:rPr>
              <a:t> ( S, A, T, R, </a:t>
            </a:r>
            <a:r>
              <a:rPr lang="en-GB" sz="1600">
                <a:solidFill>
                  <a:srgbClr val="FFFFFF"/>
                </a:solidFill>
                <a:latin typeface="Lora"/>
                <a:ea typeface="Lora"/>
                <a:cs typeface="Lora"/>
                <a:sym typeface="Lora"/>
              </a:rPr>
              <a:t>Ɣ</a:t>
            </a:r>
            <a:r>
              <a:rPr b="1" lang="en-GB" sz="1600">
                <a:latin typeface="Lora"/>
                <a:ea typeface="Lora"/>
                <a:cs typeface="Lora"/>
                <a:sym typeface="Lora"/>
              </a:rPr>
              <a:t> )</a:t>
            </a:r>
            <a:endParaRPr b="1" sz="1600">
              <a:latin typeface="Lora"/>
              <a:ea typeface="Lora"/>
              <a:cs typeface="Lora"/>
              <a:sym typeface="Lora"/>
            </a:endParaRPr>
          </a:p>
          <a:p>
            <a:pPr indent="-342900" lvl="0" marL="457200" rtl="0" algn="l">
              <a:spcBef>
                <a:spcPts val="1600"/>
              </a:spcBef>
              <a:spcAft>
                <a:spcPts val="0"/>
              </a:spcAft>
              <a:buClr>
                <a:srgbClr val="F3F3F3"/>
              </a:buClr>
              <a:buSzPts val="1800"/>
              <a:buFont typeface="Lora"/>
              <a:buChar char="●"/>
            </a:pPr>
            <a:r>
              <a:rPr lang="en-GB" sz="1800">
                <a:solidFill>
                  <a:srgbClr val="F3F3F3"/>
                </a:solidFill>
                <a:latin typeface="Arial"/>
                <a:ea typeface="Arial"/>
                <a:cs typeface="Arial"/>
                <a:sym typeface="Arial"/>
              </a:rPr>
              <a:t>S : each state is a tuple of possible combination of feature values.</a:t>
            </a:r>
            <a:endParaRPr sz="1800">
              <a:solidFill>
                <a:srgbClr val="F3F3F3"/>
              </a:solidFill>
              <a:latin typeface="Arial"/>
              <a:ea typeface="Arial"/>
              <a:cs typeface="Arial"/>
              <a:sym typeface="Arial"/>
            </a:endParaRPr>
          </a:p>
          <a:p>
            <a:pPr indent="-342900" lvl="0" marL="457200" rtl="0" algn="l">
              <a:spcBef>
                <a:spcPts val="0"/>
              </a:spcBef>
              <a:spcAft>
                <a:spcPts val="0"/>
              </a:spcAft>
              <a:buClr>
                <a:srgbClr val="F3F3F3"/>
              </a:buClr>
              <a:buSzPts val="1800"/>
              <a:buFont typeface="Lora"/>
              <a:buChar char="●"/>
            </a:pPr>
            <a:r>
              <a:rPr lang="en-GB" sz="1800">
                <a:solidFill>
                  <a:srgbClr val="F3F3F3"/>
                </a:solidFill>
                <a:latin typeface="Arial"/>
                <a:ea typeface="Arial"/>
                <a:cs typeface="Arial"/>
                <a:sym typeface="Arial"/>
              </a:rPr>
              <a:t>A : actions defined are either benign or malicious.</a:t>
            </a:r>
            <a:endParaRPr sz="1800">
              <a:solidFill>
                <a:srgbClr val="F3F3F3"/>
              </a:solidFill>
              <a:latin typeface="Arial"/>
              <a:ea typeface="Arial"/>
              <a:cs typeface="Arial"/>
              <a:sym typeface="Arial"/>
            </a:endParaRPr>
          </a:p>
          <a:p>
            <a:pPr indent="-342900" lvl="0" marL="457200" rtl="0" algn="l">
              <a:spcBef>
                <a:spcPts val="0"/>
              </a:spcBef>
              <a:spcAft>
                <a:spcPts val="0"/>
              </a:spcAft>
              <a:buClr>
                <a:srgbClr val="F3F3F3"/>
              </a:buClr>
              <a:buSzPts val="1800"/>
              <a:buFont typeface="Lora"/>
              <a:buChar char="●"/>
            </a:pPr>
            <a:r>
              <a:rPr lang="en-GB" sz="1800">
                <a:solidFill>
                  <a:srgbClr val="F3F3F3"/>
                </a:solidFill>
                <a:latin typeface="Arial"/>
                <a:ea typeface="Arial"/>
                <a:cs typeface="Arial"/>
                <a:sym typeface="Arial"/>
              </a:rPr>
              <a:t>T : next state is defined as the next tuple in the dataset.</a:t>
            </a:r>
            <a:endParaRPr sz="1800">
              <a:solidFill>
                <a:srgbClr val="F3F3F3"/>
              </a:solidFill>
              <a:latin typeface="Arial"/>
              <a:ea typeface="Arial"/>
              <a:cs typeface="Arial"/>
              <a:sym typeface="Arial"/>
            </a:endParaRPr>
          </a:p>
          <a:p>
            <a:pPr indent="-342900" lvl="0" marL="457200" rtl="0" algn="l">
              <a:spcBef>
                <a:spcPts val="0"/>
              </a:spcBef>
              <a:spcAft>
                <a:spcPts val="0"/>
              </a:spcAft>
              <a:buClr>
                <a:srgbClr val="F3F3F3"/>
              </a:buClr>
              <a:buSzPts val="1800"/>
              <a:buFont typeface="Lora"/>
              <a:buChar char="●"/>
            </a:pPr>
            <a:r>
              <a:rPr lang="en-GB" sz="1800">
                <a:solidFill>
                  <a:srgbClr val="F3F3F3"/>
                </a:solidFill>
                <a:latin typeface="Arial"/>
                <a:ea typeface="Arial"/>
                <a:cs typeface="Arial"/>
                <a:sym typeface="Arial"/>
              </a:rPr>
              <a:t>R : if predicted true reward of +1 else a penalty of -1.</a:t>
            </a:r>
            <a:endParaRPr sz="1800">
              <a:solidFill>
                <a:srgbClr val="F3F3F3"/>
              </a:solidFill>
              <a:latin typeface="Arial"/>
              <a:ea typeface="Arial"/>
              <a:cs typeface="Arial"/>
              <a:sym typeface="Arial"/>
            </a:endParaRPr>
          </a:p>
          <a:p>
            <a:pPr indent="-342900" lvl="0" marL="457200" rtl="0" algn="l">
              <a:spcBef>
                <a:spcPts val="0"/>
              </a:spcBef>
              <a:spcAft>
                <a:spcPts val="0"/>
              </a:spcAft>
              <a:buClr>
                <a:srgbClr val="F3F3F3"/>
              </a:buClr>
              <a:buSzPts val="1800"/>
              <a:buFont typeface="Lora"/>
              <a:buChar char="●"/>
            </a:pPr>
            <a:r>
              <a:rPr lang="en-GB" sz="1800">
                <a:solidFill>
                  <a:srgbClr val="F3F3F3"/>
                </a:solidFill>
                <a:latin typeface="Arial"/>
                <a:ea typeface="Arial"/>
                <a:cs typeface="Arial"/>
                <a:sym typeface="Arial"/>
              </a:rPr>
              <a:t>γ : discount factor is chosen as 0.95</a:t>
            </a:r>
            <a:endParaRPr sz="1800">
              <a:solidFill>
                <a:srgbClr val="F3F3F3"/>
              </a:solidFill>
              <a:latin typeface="Lora"/>
              <a:ea typeface="Lora"/>
              <a:cs typeface="Lora"/>
              <a:sym typeface="Lor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296" name="Shape 296"/>
        <p:cNvGrpSpPr/>
        <p:nvPr/>
      </p:nvGrpSpPr>
      <p:grpSpPr>
        <a:xfrm>
          <a:off x="0" y="0"/>
          <a:ext cx="0" cy="0"/>
          <a:chOff x="0" y="0"/>
          <a:chExt cx="0" cy="0"/>
        </a:xfrm>
      </p:grpSpPr>
      <p:sp>
        <p:nvSpPr>
          <p:cNvPr id="297" name="Google Shape;297;p3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600">
                <a:solidFill>
                  <a:srgbClr val="FFFFFF"/>
                </a:solidFill>
              </a:rPr>
              <a:t>Algorithm used: </a:t>
            </a:r>
            <a:r>
              <a:rPr b="1" lang="en-GB" sz="3600">
                <a:solidFill>
                  <a:srgbClr val="FFFFFF"/>
                </a:solidFill>
              </a:rPr>
              <a:t>Q-Learning</a:t>
            </a:r>
            <a:endParaRPr b="1" sz="3600">
              <a:solidFill>
                <a:srgbClr val="FFFFFF"/>
              </a:solidFill>
            </a:endParaRPr>
          </a:p>
        </p:txBody>
      </p:sp>
      <p:sp>
        <p:nvSpPr>
          <p:cNvPr id="298" name="Google Shape;298;p34"/>
          <p:cNvSpPr txBox="1"/>
          <p:nvPr>
            <p:ph idx="1" type="body"/>
          </p:nvPr>
        </p:nvSpPr>
        <p:spPr>
          <a:xfrm>
            <a:off x="532950" y="1420500"/>
            <a:ext cx="8078100" cy="352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rgbClr val="FFFFFF"/>
                </a:solidFill>
              </a:rPr>
              <a:t>Q-learning uses Q(s,a) to iteratively improve the behaviour of agent.</a:t>
            </a:r>
            <a:endParaRPr sz="1800">
              <a:solidFill>
                <a:srgbClr val="FFFFFF"/>
              </a:solidFill>
            </a:endParaRPr>
          </a:p>
          <a:p>
            <a:pPr indent="-342900" lvl="0" marL="457200" rtl="0" algn="l">
              <a:spcBef>
                <a:spcPts val="1600"/>
              </a:spcBef>
              <a:spcAft>
                <a:spcPts val="0"/>
              </a:spcAft>
              <a:buClr>
                <a:srgbClr val="FFFFFF"/>
              </a:buClr>
              <a:buSzPts val="1800"/>
              <a:buAutoNum type="arabicPeriod"/>
            </a:pPr>
            <a:r>
              <a:rPr lang="en-GB" sz="1800">
                <a:solidFill>
                  <a:srgbClr val="FFFFFF"/>
                </a:solidFill>
              </a:rPr>
              <a:t>Q(s,a) : is the estimation of how good it is to take  action a on state s. </a:t>
            </a:r>
            <a:endParaRPr sz="1800">
              <a:solidFill>
                <a:srgbClr val="FFFFFF"/>
              </a:solidFill>
            </a:endParaRPr>
          </a:p>
          <a:p>
            <a:pPr indent="-342900" lvl="0" marL="457200" rtl="0" algn="l">
              <a:spcBef>
                <a:spcPts val="0"/>
              </a:spcBef>
              <a:spcAft>
                <a:spcPts val="0"/>
              </a:spcAft>
              <a:buClr>
                <a:srgbClr val="FFFFFF"/>
              </a:buClr>
              <a:buSzPts val="1800"/>
              <a:buAutoNum type="arabicPeriod"/>
            </a:pPr>
            <a:r>
              <a:rPr lang="en-GB" sz="1800">
                <a:solidFill>
                  <a:srgbClr val="FFFFFF"/>
                </a:solidFill>
              </a:rPr>
              <a:t>Reward and Episode : At every step of state transition , agent receives a reward . When agent is at one of its terminating state , an episode is said to end.</a:t>
            </a:r>
            <a:endParaRPr sz="1800">
              <a:solidFill>
                <a:srgbClr val="FFFFFF"/>
              </a:solidFill>
            </a:endParaRPr>
          </a:p>
          <a:p>
            <a:pPr indent="-342900" lvl="0" marL="457200" rtl="0" algn="l">
              <a:spcBef>
                <a:spcPts val="0"/>
              </a:spcBef>
              <a:spcAft>
                <a:spcPts val="0"/>
              </a:spcAft>
              <a:buClr>
                <a:srgbClr val="FFFFFF"/>
              </a:buClr>
              <a:buSzPts val="1800"/>
              <a:buAutoNum type="arabicPeriod"/>
            </a:pPr>
            <a:r>
              <a:rPr lang="en-GB" sz="1800">
                <a:solidFill>
                  <a:srgbClr val="FFFFFF"/>
                </a:solidFill>
              </a:rPr>
              <a:t>Bellman Equation</a:t>
            </a:r>
            <a:endParaRPr sz="1800">
              <a:solidFill>
                <a:srgbClr val="FFFFFF"/>
              </a:solidFill>
            </a:endParaRPr>
          </a:p>
          <a:p>
            <a:pPr indent="-342900" lvl="0" marL="457200" rtl="0" algn="l">
              <a:spcBef>
                <a:spcPts val="0"/>
              </a:spcBef>
              <a:spcAft>
                <a:spcPts val="0"/>
              </a:spcAft>
              <a:buClr>
                <a:srgbClr val="FFFFFF"/>
              </a:buClr>
              <a:buSzPts val="1800"/>
              <a:buAutoNum type="arabicPeriod"/>
            </a:pPr>
            <a:r>
              <a:rPr lang="en-GB" sz="1800">
                <a:solidFill>
                  <a:srgbClr val="FFFFFF"/>
                </a:solidFill>
              </a:rPr>
              <a:t>Choose action based on ϵ - greedy policy : either take an action with max q value or perform a random action .</a:t>
            </a:r>
            <a:endParaRPr sz="1800">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pic>
        <p:nvPicPr>
          <p:cNvPr id="303" name="Google Shape;303;p35"/>
          <p:cNvPicPr preferRelativeResize="0"/>
          <p:nvPr/>
        </p:nvPicPr>
        <p:blipFill>
          <a:blip r:embed="rId3">
            <a:alphaModFix/>
          </a:blip>
          <a:stretch>
            <a:fillRect/>
          </a:stretch>
        </p:blipFill>
        <p:spPr>
          <a:xfrm>
            <a:off x="804475" y="1502125"/>
            <a:ext cx="8140024" cy="739600"/>
          </a:xfrm>
          <a:prstGeom prst="rect">
            <a:avLst/>
          </a:prstGeom>
          <a:noFill/>
          <a:ln>
            <a:noFill/>
          </a:ln>
        </p:spPr>
      </p:pic>
      <p:sp>
        <p:nvSpPr>
          <p:cNvPr id="304" name="Google Shape;304;p3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600">
                <a:solidFill>
                  <a:srgbClr val="FFFFFF"/>
                </a:solidFill>
              </a:rPr>
              <a:t>The Bellman Equation</a:t>
            </a:r>
            <a:endParaRPr b="1" sz="3600">
              <a:solidFill>
                <a:srgbClr val="FFFFFF"/>
              </a:solidFill>
            </a:endParaRPr>
          </a:p>
        </p:txBody>
      </p:sp>
      <p:sp>
        <p:nvSpPr>
          <p:cNvPr id="305" name="Google Shape;305;p35"/>
          <p:cNvSpPr txBox="1"/>
          <p:nvPr>
            <p:ph idx="1" type="body"/>
          </p:nvPr>
        </p:nvSpPr>
        <p:spPr>
          <a:xfrm>
            <a:off x="804475" y="2436000"/>
            <a:ext cx="8139900" cy="26298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330200" lvl="0" marL="457200" rtl="0" algn="l">
              <a:spcBef>
                <a:spcPts val="0"/>
              </a:spcBef>
              <a:spcAft>
                <a:spcPts val="0"/>
              </a:spcAft>
              <a:buSzPts val="1600"/>
              <a:buFont typeface="Lora"/>
              <a:buChar char="●"/>
            </a:pPr>
            <a:r>
              <a:rPr b="1" lang="en-GB" sz="1600">
                <a:latin typeface="Lora"/>
                <a:ea typeface="Lora"/>
                <a:cs typeface="Lora"/>
                <a:sym typeface="Lora"/>
              </a:rPr>
              <a:t>Q(s,a) </a:t>
            </a:r>
            <a:r>
              <a:rPr lang="en-GB" sz="1600">
                <a:latin typeface="Lora"/>
                <a:ea typeface="Lora"/>
                <a:cs typeface="Lora"/>
                <a:sym typeface="Lora"/>
              </a:rPr>
              <a:t>: old q value</a:t>
            </a:r>
            <a:endParaRPr sz="1600">
              <a:latin typeface="Lora"/>
              <a:ea typeface="Lora"/>
              <a:cs typeface="Lora"/>
              <a:sym typeface="Lora"/>
            </a:endParaRPr>
          </a:p>
          <a:p>
            <a:pPr indent="-330200" lvl="0" marL="457200" rtl="0" algn="l">
              <a:spcBef>
                <a:spcPts val="0"/>
              </a:spcBef>
              <a:spcAft>
                <a:spcPts val="0"/>
              </a:spcAft>
              <a:buSzPts val="1600"/>
              <a:buFont typeface="Lora"/>
              <a:buChar char="●"/>
            </a:pPr>
            <a:r>
              <a:rPr b="1" lang="en-GB" sz="1600">
                <a:latin typeface="Lora"/>
                <a:ea typeface="Lora"/>
                <a:cs typeface="Lora"/>
                <a:sym typeface="Lora"/>
              </a:rPr>
              <a:t>ɑ</a:t>
            </a:r>
            <a:r>
              <a:rPr lang="en-GB" sz="1600">
                <a:latin typeface="Lora"/>
                <a:ea typeface="Lora"/>
                <a:cs typeface="Lora"/>
                <a:sym typeface="Lora"/>
              </a:rPr>
              <a:t> : learning rate</a:t>
            </a:r>
            <a:endParaRPr sz="1600">
              <a:latin typeface="Lora"/>
              <a:ea typeface="Lora"/>
              <a:cs typeface="Lora"/>
              <a:sym typeface="Lora"/>
            </a:endParaRPr>
          </a:p>
          <a:p>
            <a:pPr indent="-330200" lvl="0" marL="457200" rtl="0" algn="l">
              <a:spcBef>
                <a:spcPts val="0"/>
              </a:spcBef>
              <a:spcAft>
                <a:spcPts val="0"/>
              </a:spcAft>
              <a:buSzPts val="1600"/>
              <a:buFont typeface="Lora"/>
              <a:buChar char="●"/>
            </a:pPr>
            <a:r>
              <a:rPr b="1" lang="en-GB" sz="1600">
                <a:latin typeface="Lora"/>
                <a:ea typeface="Lora"/>
                <a:cs typeface="Lora"/>
                <a:sym typeface="Lora"/>
              </a:rPr>
              <a:t>R(s,a)</a:t>
            </a:r>
            <a:r>
              <a:rPr lang="en-GB" sz="1600">
                <a:latin typeface="Lora"/>
                <a:ea typeface="Lora"/>
                <a:cs typeface="Lora"/>
                <a:sym typeface="Lora"/>
              </a:rPr>
              <a:t> : reward at state s and action a</a:t>
            </a:r>
            <a:endParaRPr sz="1600">
              <a:latin typeface="Lora"/>
              <a:ea typeface="Lora"/>
              <a:cs typeface="Lora"/>
              <a:sym typeface="Lora"/>
            </a:endParaRPr>
          </a:p>
          <a:p>
            <a:pPr indent="-330200" lvl="0" marL="457200" rtl="0" algn="l">
              <a:lnSpc>
                <a:spcPct val="100000"/>
              </a:lnSpc>
              <a:spcBef>
                <a:spcPts val="0"/>
              </a:spcBef>
              <a:spcAft>
                <a:spcPts val="0"/>
              </a:spcAft>
              <a:buSzPts val="1600"/>
              <a:buFont typeface="Lora"/>
              <a:buChar char="●"/>
            </a:pPr>
            <a:r>
              <a:rPr b="1" lang="en-GB" sz="1600">
                <a:latin typeface="Lora"/>
                <a:ea typeface="Lora"/>
                <a:cs typeface="Lora"/>
                <a:sym typeface="Lora"/>
              </a:rPr>
              <a:t>Ɣ</a:t>
            </a:r>
            <a:r>
              <a:rPr lang="en-GB" sz="1600">
                <a:latin typeface="Lora"/>
                <a:ea typeface="Lora"/>
                <a:cs typeface="Lora"/>
                <a:sym typeface="Lora"/>
              </a:rPr>
              <a:t> : discount factor</a:t>
            </a:r>
            <a:endParaRPr sz="1600">
              <a:latin typeface="Lora"/>
              <a:ea typeface="Lora"/>
              <a:cs typeface="Lora"/>
              <a:sym typeface="Lora"/>
            </a:endParaRPr>
          </a:p>
          <a:p>
            <a:pPr indent="-330200" lvl="0" marL="457200" rtl="0" algn="l">
              <a:lnSpc>
                <a:spcPct val="100000"/>
              </a:lnSpc>
              <a:spcBef>
                <a:spcPts val="0"/>
              </a:spcBef>
              <a:spcAft>
                <a:spcPts val="0"/>
              </a:spcAft>
              <a:buSzPts val="1600"/>
              <a:buFont typeface="Lora"/>
              <a:buChar char="●"/>
            </a:pPr>
            <a:r>
              <a:rPr b="1" lang="en-GB" sz="1600">
                <a:latin typeface="Lora"/>
                <a:ea typeface="Lora"/>
                <a:cs typeface="Lora"/>
                <a:sym typeface="Lora"/>
              </a:rPr>
              <a:t>Max Q(s’,a’) </a:t>
            </a:r>
            <a:r>
              <a:rPr lang="en-GB" sz="1600">
                <a:latin typeface="Lora"/>
                <a:ea typeface="Lora"/>
                <a:cs typeface="Lora"/>
                <a:sym typeface="Lora"/>
              </a:rPr>
              <a:t>: estimate of optimal future value</a:t>
            </a:r>
            <a:endParaRPr sz="1600">
              <a:latin typeface="Lora"/>
              <a:ea typeface="Lora"/>
              <a:cs typeface="Lora"/>
              <a:sym typeface="Lora"/>
            </a:endParaRPr>
          </a:p>
          <a:p>
            <a:pPr indent="0" lvl="0" marL="0" rtl="0" algn="l">
              <a:lnSpc>
                <a:spcPct val="100000"/>
              </a:lnSpc>
              <a:spcBef>
                <a:spcPts val="0"/>
              </a:spcBef>
              <a:spcAft>
                <a:spcPts val="0"/>
              </a:spcAft>
              <a:buNone/>
            </a:pPr>
            <a:r>
              <a:t/>
            </a:r>
            <a:endParaRPr sz="1600">
              <a:latin typeface="Lora"/>
              <a:ea typeface="Lora"/>
              <a:cs typeface="Lora"/>
              <a:sym typeface="Lora"/>
            </a:endParaRPr>
          </a:p>
          <a:p>
            <a:pPr indent="0" lvl="0" marL="0" rtl="0" algn="l">
              <a:lnSpc>
                <a:spcPct val="100000"/>
              </a:lnSpc>
              <a:spcBef>
                <a:spcPts val="0"/>
              </a:spcBef>
              <a:spcAft>
                <a:spcPts val="0"/>
              </a:spcAft>
              <a:buNone/>
            </a:pPr>
            <a:r>
              <a:rPr lang="en-GB" sz="1600">
                <a:latin typeface="Lora"/>
                <a:ea typeface="Lora"/>
                <a:cs typeface="Lora"/>
                <a:sym typeface="Lora"/>
              </a:rPr>
              <a:t>We calculate the new Q value for state s , when a action a is performed.</a:t>
            </a:r>
            <a:endParaRPr sz="1600">
              <a:latin typeface="Lora"/>
              <a:ea typeface="Lora"/>
              <a:cs typeface="Lora"/>
              <a:sym typeface="Lora"/>
            </a:endParaRPr>
          </a:p>
          <a:p>
            <a:pPr indent="0" lvl="0" marL="0" rtl="0" algn="l">
              <a:lnSpc>
                <a:spcPct val="100000"/>
              </a:lnSpc>
              <a:spcBef>
                <a:spcPts val="0"/>
              </a:spcBef>
              <a:spcAft>
                <a:spcPts val="0"/>
              </a:spcAft>
              <a:buNone/>
            </a:pPr>
            <a:r>
              <a:rPr lang="en-GB" sz="1600">
                <a:latin typeface="Lora"/>
                <a:ea typeface="Lora"/>
                <a:cs typeface="Lora"/>
                <a:sym typeface="Lora"/>
              </a:rPr>
              <a:t>We maintain a </a:t>
            </a:r>
            <a:r>
              <a:rPr b="1" lang="en-GB" sz="1600">
                <a:latin typeface="Lora"/>
                <a:ea typeface="Lora"/>
                <a:cs typeface="Lora"/>
                <a:sym typeface="Lora"/>
              </a:rPr>
              <a:t>Q table</a:t>
            </a:r>
            <a:r>
              <a:rPr lang="en-GB" sz="1600">
                <a:latin typeface="Lora"/>
                <a:ea typeface="Lora"/>
                <a:cs typeface="Lora"/>
                <a:sym typeface="Lora"/>
              </a:rPr>
              <a:t> to store the q value of each state-action pair.</a:t>
            </a:r>
            <a:endParaRPr sz="1600">
              <a:latin typeface="Lora"/>
              <a:ea typeface="Lora"/>
              <a:cs typeface="Lora"/>
              <a:sym typeface="Lor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18"/>
          <p:cNvSpPr txBox="1"/>
          <p:nvPr/>
        </p:nvSpPr>
        <p:spPr>
          <a:xfrm>
            <a:off x="296225" y="897250"/>
            <a:ext cx="4120200" cy="105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400" u="sng">
                <a:solidFill>
                  <a:srgbClr val="FFFFFF"/>
                </a:solidFill>
                <a:latin typeface="Lora"/>
                <a:ea typeface="Lora"/>
                <a:cs typeface="Lora"/>
                <a:sym typeface="Lora"/>
              </a:rPr>
              <a:t>Project Supervisor : </a:t>
            </a:r>
            <a:endParaRPr b="1" sz="2400" u="sng">
              <a:solidFill>
                <a:srgbClr val="FFFFFF"/>
              </a:solidFill>
              <a:latin typeface="Lora"/>
              <a:ea typeface="Lora"/>
              <a:cs typeface="Lora"/>
              <a:sym typeface="Lora"/>
            </a:endParaRPr>
          </a:p>
          <a:p>
            <a:pPr indent="0" lvl="0" marL="0" rtl="0" algn="l">
              <a:spcBef>
                <a:spcPts val="0"/>
              </a:spcBef>
              <a:spcAft>
                <a:spcPts val="0"/>
              </a:spcAft>
              <a:buNone/>
            </a:pPr>
            <a:r>
              <a:t/>
            </a:r>
            <a:endParaRPr b="1" sz="600" u="sng">
              <a:solidFill>
                <a:srgbClr val="FFFFFF"/>
              </a:solidFill>
              <a:latin typeface="Lato"/>
              <a:ea typeface="Lato"/>
              <a:cs typeface="Lato"/>
              <a:sym typeface="Lato"/>
            </a:endParaRPr>
          </a:p>
          <a:p>
            <a:pPr indent="0" lvl="0" marL="0" rtl="0" algn="l">
              <a:spcBef>
                <a:spcPts val="0"/>
              </a:spcBef>
              <a:spcAft>
                <a:spcPts val="0"/>
              </a:spcAft>
              <a:buNone/>
            </a:pPr>
            <a:r>
              <a:rPr lang="en-GB" sz="2000">
                <a:solidFill>
                  <a:srgbClr val="FFFFFF"/>
                </a:solidFill>
                <a:latin typeface="Lato"/>
                <a:ea typeface="Lato"/>
                <a:cs typeface="Lato"/>
                <a:sym typeface="Lato"/>
              </a:rPr>
              <a:t>Dr.  Om Prakash  Vyas</a:t>
            </a:r>
            <a:endParaRPr sz="2000">
              <a:solidFill>
                <a:srgbClr val="FFFFFF"/>
              </a:solidFill>
              <a:latin typeface="Lato"/>
              <a:ea typeface="Lato"/>
              <a:cs typeface="Lato"/>
              <a:sym typeface="Lato"/>
            </a:endParaRPr>
          </a:p>
        </p:txBody>
      </p:sp>
      <p:sp>
        <p:nvSpPr>
          <p:cNvPr id="200" name="Google Shape;200;p18"/>
          <p:cNvSpPr txBox="1"/>
          <p:nvPr/>
        </p:nvSpPr>
        <p:spPr>
          <a:xfrm>
            <a:off x="296225" y="2726050"/>
            <a:ext cx="4120200" cy="105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400" u="sng">
                <a:solidFill>
                  <a:srgbClr val="FFFFFF"/>
                </a:solidFill>
                <a:latin typeface="Lora"/>
                <a:ea typeface="Lora"/>
                <a:cs typeface="Lora"/>
                <a:sym typeface="Lora"/>
              </a:rPr>
              <a:t>Group Members</a:t>
            </a:r>
            <a:r>
              <a:rPr b="1" lang="en-GB" sz="2400" u="sng">
                <a:solidFill>
                  <a:srgbClr val="FFFFFF"/>
                </a:solidFill>
                <a:latin typeface="Lora"/>
                <a:ea typeface="Lora"/>
                <a:cs typeface="Lora"/>
                <a:sym typeface="Lora"/>
              </a:rPr>
              <a:t> : </a:t>
            </a:r>
            <a:endParaRPr b="1" sz="2400" u="sng">
              <a:solidFill>
                <a:srgbClr val="FFFFFF"/>
              </a:solidFill>
              <a:latin typeface="Lora"/>
              <a:ea typeface="Lora"/>
              <a:cs typeface="Lora"/>
              <a:sym typeface="Lora"/>
            </a:endParaRPr>
          </a:p>
          <a:p>
            <a:pPr indent="0" lvl="0" marL="0" rtl="0" algn="l">
              <a:spcBef>
                <a:spcPts val="0"/>
              </a:spcBef>
              <a:spcAft>
                <a:spcPts val="0"/>
              </a:spcAft>
              <a:buNone/>
            </a:pPr>
            <a:r>
              <a:t/>
            </a:r>
            <a:endParaRPr b="1" sz="600" u="sng">
              <a:solidFill>
                <a:srgbClr val="FFFFFF"/>
              </a:solidFill>
              <a:latin typeface="Lato"/>
              <a:ea typeface="Lato"/>
              <a:cs typeface="Lato"/>
              <a:sym typeface="Lato"/>
            </a:endParaRPr>
          </a:p>
          <a:p>
            <a:pPr indent="0" lvl="0" marL="0" rtl="0" algn="l">
              <a:spcBef>
                <a:spcPts val="0"/>
              </a:spcBef>
              <a:spcAft>
                <a:spcPts val="0"/>
              </a:spcAft>
              <a:buNone/>
            </a:pPr>
            <a:r>
              <a:rPr lang="en-GB" sz="2000">
                <a:solidFill>
                  <a:srgbClr val="FFFFFF"/>
                </a:solidFill>
                <a:latin typeface="Lato"/>
                <a:ea typeface="Lato"/>
                <a:cs typeface="Lato"/>
                <a:sym typeface="Lato"/>
              </a:rPr>
              <a:t>IIT2016053 - Surabhi Gogte</a:t>
            </a:r>
            <a:endParaRPr sz="2000">
              <a:solidFill>
                <a:srgbClr val="FFFFFF"/>
              </a:solidFill>
              <a:latin typeface="Lato"/>
              <a:ea typeface="Lato"/>
              <a:cs typeface="Lato"/>
              <a:sym typeface="Lato"/>
            </a:endParaRPr>
          </a:p>
          <a:p>
            <a:pPr indent="0" lvl="0" marL="0" rtl="0" algn="l">
              <a:spcBef>
                <a:spcPts val="0"/>
              </a:spcBef>
              <a:spcAft>
                <a:spcPts val="0"/>
              </a:spcAft>
              <a:buNone/>
            </a:pPr>
            <a:r>
              <a:rPr lang="en-GB" sz="2000">
                <a:solidFill>
                  <a:srgbClr val="FFFFFF"/>
                </a:solidFill>
                <a:latin typeface="Lato"/>
                <a:ea typeface="Lato"/>
                <a:cs typeface="Lato"/>
                <a:sym typeface="Lato"/>
              </a:rPr>
              <a:t>IIT2016088 - Simran Gill</a:t>
            </a:r>
            <a:endParaRPr sz="2000">
              <a:solidFill>
                <a:srgbClr val="FFFFFF"/>
              </a:solidFill>
              <a:latin typeface="Lato"/>
              <a:ea typeface="Lato"/>
              <a:cs typeface="Lato"/>
              <a:sym typeface="Lato"/>
            </a:endParaRPr>
          </a:p>
          <a:p>
            <a:pPr indent="0" lvl="0" marL="0" rtl="0" algn="l">
              <a:spcBef>
                <a:spcPts val="0"/>
              </a:spcBef>
              <a:spcAft>
                <a:spcPts val="0"/>
              </a:spcAft>
              <a:buNone/>
            </a:pPr>
            <a:r>
              <a:rPr lang="en-GB" sz="2000">
                <a:solidFill>
                  <a:srgbClr val="FFFFFF"/>
                </a:solidFill>
                <a:latin typeface="Lato"/>
                <a:ea typeface="Lato"/>
                <a:cs typeface="Lato"/>
                <a:sym typeface="Lato"/>
              </a:rPr>
              <a:t>IIT2016103 - Chahak Sharma</a:t>
            </a:r>
            <a:endParaRPr sz="2000">
              <a:solidFill>
                <a:srgbClr val="FFFFFF"/>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309" name="Shape 309"/>
        <p:cNvGrpSpPr/>
        <p:nvPr/>
      </p:nvGrpSpPr>
      <p:grpSpPr>
        <a:xfrm>
          <a:off x="0" y="0"/>
          <a:ext cx="0" cy="0"/>
          <a:chOff x="0" y="0"/>
          <a:chExt cx="0" cy="0"/>
        </a:xfrm>
      </p:grpSpPr>
      <p:sp>
        <p:nvSpPr>
          <p:cNvPr id="310" name="Google Shape;310;p3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000">
                <a:solidFill>
                  <a:srgbClr val="000000"/>
                </a:solidFill>
              </a:rPr>
              <a:t>Algorithm of Q-learning </a:t>
            </a:r>
            <a:endParaRPr b="1" sz="3000">
              <a:solidFill>
                <a:srgbClr val="000000"/>
              </a:solidFill>
            </a:endParaRPr>
          </a:p>
        </p:txBody>
      </p:sp>
      <p:pic>
        <p:nvPicPr>
          <p:cNvPr id="311" name="Google Shape;311;p36"/>
          <p:cNvPicPr preferRelativeResize="0"/>
          <p:nvPr/>
        </p:nvPicPr>
        <p:blipFill>
          <a:blip r:embed="rId3">
            <a:alphaModFix/>
          </a:blip>
          <a:stretch>
            <a:fillRect/>
          </a:stretch>
        </p:blipFill>
        <p:spPr>
          <a:xfrm>
            <a:off x="3206225" y="1435900"/>
            <a:ext cx="2731531" cy="3530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37"/>
          <p:cNvSpPr txBox="1"/>
          <p:nvPr>
            <p:ph type="title"/>
          </p:nvPr>
        </p:nvSpPr>
        <p:spPr>
          <a:xfrm>
            <a:off x="1359300" y="315475"/>
            <a:ext cx="7038900" cy="65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000">
                <a:latin typeface="Noto Sans Symbols"/>
                <a:ea typeface="Noto Sans Symbols"/>
                <a:cs typeface="Noto Sans Symbols"/>
                <a:sym typeface="Noto Sans Symbols"/>
              </a:rPr>
              <a:t>Implementation</a:t>
            </a:r>
            <a:endParaRPr b="1" sz="3000">
              <a:latin typeface="Noto Sans Symbols"/>
              <a:ea typeface="Noto Sans Symbols"/>
              <a:cs typeface="Noto Sans Symbols"/>
              <a:sym typeface="Noto Sans Symbols"/>
            </a:endParaRPr>
          </a:p>
        </p:txBody>
      </p:sp>
      <p:sp>
        <p:nvSpPr>
          <p:cNvPr id="317" name="Google Shape;317;p37"/>
          <p:cNvSpPr txBox="1"/>
          <p:nvPr>
            <p:ph idx="1" type="body"/>
          </p:nvPr>
        </p:nvSpPr>
        <p:spPr>
          <a:xfrm>
            <a:off x="1173900" y="1042400"/>
            <a:ext cx="7224300" cy="3842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GB" sz="2000"/>
              <a:t>Select  features from dataset .</a:t>
            </a:r>
            <a:endParaRPr sz="2000"/>
          </a:p>
          <a:p>
            <a:pPr indent="-355600" lvl="0" marL="457200" rtl="0" algn="l">
              <a:spcBef>
                <a:spcPts val="0"/>
              </a:spcBef>
              <a:spcAft>
                <a:spcPts val="0"/>
              </a:spcAft>
              <a:buSzPts val="2000"/>
              <a:buChar char="●"/>
            </a:pPr>
            <a:r>
              <a:rPr lang="en-GB" sz="2000"/>
              <a:t>Cleaning the dataset.</a:t>
            </a:r>
            <a:endParaRPr sz="2000"/>
          </a:p>
          <a:p>
            <a:pPr indent="-355600" lvl="1" marL="1371600" rtl="0" algn="l">
              <a:spcBef>
                <a:spcPts val="0"/>
              </a:spcBef>
              <a:spcAft>
                <a:spcPts val="0"/>
              </a:spcAft>
              <a:buSzPts val="2000"/>
              <a:buAutoNum type="alphaLcPeriod"/>
            </a:pPr>
            <a:r>
              <a:rPr lang="en-GB" sz="2000"/>
              <a:t>Check for NULL values.</a:t>
            </a:r>
            <a:endParaRPr sz="2000"/>
          </a:p>
          <a:p>
            <a:pPr indent="-355600" lvl="1" marL="1371600" rtl="0" algn="l">
              <a:spcBef>
                <a:spcPts val="0"/>
              </a:spcBef>
              <a:spcAft>
                <a:spcPts val="0"/>
              </a:spcAft>
              <a:buSzPts val="2000"/>
              <a:buAutoNum type="alphaLcPeriod"/>
            </a:pPr>
            <a:r>
              <a:rPr lang="en-GB" sz="2000"/>
              <a:t>Replace S and B with 0 and 1 for easy processing.</a:t>
            </a:r>
            <a:endParaRPr sz="2000"/>
          </a:p>
          <a:p>
            <a:pPr indent="-355600" lvl="1" marL="1371600" rtl="0" algn="l">
              <a:spcBef>
                <a:spcPts val="0"/>
              </a:spcBef>
              <a:spcAft>
                <a:spcPts val="0"/>
              </a:spcAft>
              <a:buSzPts val="2000"/>
              <a:buAutoNum type="alphaLcPeriod"/>
            </a:pPr>
            <a:r>
              <a:rPr lang="en-GB" sz="2000"/>
              <a:t>Shuffle the entries of dataset.</a:t>
            </a:r>
            <a:endParaRPr sz="2000"/>
          </a:p>
          <a:p>
            <a:pPr indent="-355600" lvl="0" marL="457200" rtl="0" algn="l">
              <a:spcBef>
                <a:spcPts val="0"/>
              </a:spcBef>
              <a:spcAft>
                <a:spcPts val="0"/>
              </a:spcAft>
              <a:buSzPts val="2000"/>
              <a:buChar char="●"/>
            </a:pPr>
            <a:r>
              <a:rPr lang="en-GB" sz="2000"/>
              <a:t>Divide dataset into 70% training and 30% testing. </a:t>
            </a:r>
            <a:endParaRPr sz="2000"/>
          </a:p>
          <a:p>
            <a:pPr indent="-355600" lvl="0" marL="457200" rtl="0" algn="l">
              <a:spcBef>
                <a:spcPts val="0"/>
              </a:spcBef>
              <a:spcAft>
                <a:spcPts val="0"/>
              </a:spcAft>
              <a:buSzPts val="2000"/>
              <a:buChar char="●"/>
            </a:pPr>
            <a:r>
              <a:rPr lang="en-GB" sz="2000"/>
              <a:t>Create a table that maps each entry in x to a unique number for reference later .</a:t>
            </a:r>
            <a:endParaRPr sz="2000"/>
          </a:p>
          <a:p>
            <a:pPr indent="0" lvl="0" marL="0" rtl="0" algn="l">
              <a:spcBef>
                <a:spcPts val="1600"/>
              </a:spcBef>
              <a:spcAft>
                <a:spcPts val="1600"/>
              </a:spcAft>
              <a:buNone/>
            </a:pPr>
            <a:r>
              <a:t/>
            </a:r>
            <a:endParaRPr sz="16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38"/>
          <p:cNvSpPr txBox="1"/>
          <p:nvPr>
            <p:ph type="title"/>
          </p:nvPr>
        </p:nvSpPr>
        <p:spPr>
          <a:xfrm>
            <a:off x="1359300" y="315475"/>
            <a:ext cx="7038900" cy="56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000">
                <a:latin typeface="Noto Sans Symbols"/>
                <a:ea typeface="Noto Sans Symbols"/>
                <a:cs typeface="Noto Sans Symbols"/>
                <a:sym typeface="Noto Sans Symbols"/>
              </a:rPr>
              <a:t>Implementation</a:t>
            </a:r>
            <a:endParaRPr b="1" sz="3000">
              <a:latin typeface="Noto Sans Symbols"/>
              <a:ea typeface="Noto Sans Symbols"/>
              <a:cs typeface="Noto Sans Symbols"/>
              <a:sym typeface="Noto Sans Symbols"/>
            </a:endParaRPr>
          </a:p>
        </p:txBody>
      </p:sp>
      <p:sp>
        <p:nvSpPr>
          <p:cNvPr id="323" name="Google Shape;323;p38"/>
          <p:cNvSpPr txBox="1"/>
          <p:nvPr>
            <p:ph idx="1" type="body"/>
          </p:nvPr>
        </p:nvSpPr>
        <p:spPr>
          <a:xfrm>
            <a:off x="928050" y="1511375"/>
            <a:ext cx="7954500" cy="3254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GB" sz="2000"/>
              <a:t>Make a </a:t>
            </a:r>
            <a:r>
              <a:rPr b="1" lang="en-GB" sz="2000"/>
              <a:t>Q - table</a:t>
            </a:r>
            <a:r>
              <a:rPr lang="en-GB" sz="2000"/>
              <a:t> with dimensions = No_of_combinations* no_of_actions  , initialised with value 0  .</a:t>
            </a:r>
            <a:endParaRPr sz="2000"/>
          </a:p>
          <a:p>
            <a:pPr indent="-355600" lvl="1" marL="914400" rtl="0" algn="l">
              <a:spcBef>
                <a:spcPts val="0"/>
              </a:spcBef>
              <a:spcAft>
                <a:spcPts val="0"/>
              </a:spcAft>
              <a:buSzPts val="2000"/>
              <a:buChar char="○"/>
            </a:pPr>
            <a:r>
              <a:rPr lang="en-GB" sz="2000"/>
              <a:t>No_of_combinations = 2^no_of_features.</a:t>
            </a:r>
            <a:endParaRPr sz="2000"/>
          </a:p>
          <a:p>
            <a:pPr indent="-355600" lvl="1" marL="914400" rtl="0" algn="l">
              <a:spcBef>
                <a:spcPts val="0"/>
              </a:spcBef>
              <a:spcAft>
                <a:spcPts val="0"/>
              </a:spcAft>
              <a:buSzPts val="2000"/>
              <a:buChar char="○"/>
            </a:pPr>
            <a:r>
              <a:rPr lang="en-GB" sz="2000"/>
              <a:t>No_of_action = 2 ( either malware or not ).</a:t>
            </a:r>
            <a:endParaRPr b="1" sz="2000"/>
          </a:p>
          <a:p>
            <a:pPr indent="-355600" lvl="0" marL="457200" rtl="0" algn="l">
              <a:spcBef>
                <a:spcPts val="0"/>
              </a:spcBef>
              <a:spcAft>
                <a:spcPts val="0"/>
              </a:spcAft>
              <a:buSzPts val="2000"/>
              <a:buChar char="●"/>
            </a:pPr>
            <a:r>
              <a:rPr b="1" lang="en-GB" sz="2000"/>
              <a:t> Action function : </a:t>
            </a:r>
            <a:r>
              <a:rPr lang="en-GB" sz="2000"/>
              <a:t>  if selected action type =  0 then no malware ,       else malware.</a:t>
            </a:r>
            <a:endParaRPr sz="2000"/>
          </a:p>
          <a:p>
            <a:pPr indent="-355600" lvl="0" marL="457200" rtl="0" algn="l">
              <a:spcBef>
                <a:spcPts val="0"/>
              </a:spcBef>
              <a:spcAft>
                <a:spcPts val="0"/>
              </a:spcAft>
              <a:buSzPts val="2000"/>
              <a:buChar char="●"/>
            </a:pPr>
            <a:r>
              <a:rPr b="1" lang="en-GB" sz="2000"/>
              <a:t>Reward Function :</a:t>
            </a:r>
            <a:r>
              <a:rPr lang="en-GB" sz="2000"/>
              <a:t>  if the action matches the actual entry in Y_train then Reward of 1 , else Penalty of -1.</a:t>
            </a:r>
            <a:endParaRPr sz="2000"/>
          </a:p>
          <a:p>
            <a:pPr indent="0" lvl="0" marL="0" rtl="0" algn="l">
              <a:spcBef>
                <a:spcPts val="1600"/>
              </a:spcBef>
              <a:spcAft>
                <a:spcPts val="1600"/>
              </a:spcAft>
              <a:buNone/>
            </a:pPr>
            <a:r>
              <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39"/>
          <p:cNvSpPr/>
          <p:nvPr/>
        </p:nvSpPr>
        <p:spPr>
          <a:xfrm>
            <a:off x="3299500" y="1039775"/>
            <a:ext cx="2461200" cy="385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600"/>
              <a:t>If random number &gt; </a:t>
            </a:r>
            <a:r>
              <a:rPr lang="en-GB" sz="1600"/>
              <a:t>𝛆</a:t>
            </a:r>
            <a:endParaRPr sz="1600"/>
          </a:p>
        </p:txBody>
      </p:sp>
      <p:sp>
        <p:nvSpPr>
          <p:cNvPr id="329" name="Google Shape;329;p39"/>
          <p:cNvSpPr/>
          <p:nvPr/>
        </p:nvSpPr>
        <p:spPr>
          <a:xfrm>
            <a:off x="1318300" y="1725575"/>
            <a:ext cx="2461200" cy="385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Select random action</a:t>
            </a:r>
            <a:endParaRPr/>
          </a:p>
        </p:txBody>
      </p:sp>
      <p:sp>
        <p:nvSpPr>
          <p:cNvPr id="330" name="Google Shape;330;p39"/>
          <p:cNvSpPr/>
          <p:nvPr/>
        </p:nvSpPr>
        <p:spPr>
          <a:xfrm>
            <a:off x="5128300" y="1725575"/>
            <a:ext cx="2461200" cy="385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Select action with max Q value</a:t>
            </a:r>
            <a:endParaRPr/>
          </a:p>
        </p:txBody>
      </p:sp>
      <p:sp>
        <p:nvSpPr>
          <p:cNvPr id="331" name="Google Shape;331;p39"/>
          <p:cNvSpPr/>
          <p:nvPr/>
        </p:nvSpPr>
        <p:spPr>
          <a:xfrm>
            <a:off x="3299500" y="277775"/>
            <a:ext cx="2461200" cy="385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600"/>
              <a:t>Intial state (first row)</a:t>
            </a:r>
            <a:endParaRPr sz="1600"/>
          </a:p>
        </p:txBody>
      </p:sp>
      <p:sp>
        <p:nvSpPr>
          <p:cNvPr id="332" name="Google Shape;332;p39"/>
          <p:cNvSpPr/>
          <p:nvPr/>
        </p:nvSpPr>
        <p:spPr>
          <a:xfrm>
            <a:off x="3299500" y="2487575"/>
            <a:ext cx="2461200" cy="385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600"/>
              <a:t>Calculate reward</a:t>
            </a:r>
            <a:endParaRPr sz="1600"/>
          </a:p>
        </p:txBody>
      </p:sp>
      <p:sp>
        <p:nvSpPr>
          <p:cNvPr id="333" name="Google Shape;333;p39"/>
          <p:cNvSpPr/>
          <p:nvPr/>
        </p:nvSpPr>
        <p:spPr>
          <a:xfrm>
            <a:off x="2779500" y="3173375"/>
            <a:ext cx="3583500" cy="385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600"/>
              <a:t>Find new Q using Bellman Equation</a:t>
            </a:r>
            <a:endParaRPr sz="1600"/>
          </a:p>
        </p:txBody>
      </p:sp>
      <p:sp>
        <p:nvSpPr>
          <p:cNvPr id="334" name="Google Shape;334;p39"/>
          <p:cNvSpPr/>
          <p:nvPr/>
        </p:nvSpPr>
        <p:spPr>
          <a:xfrm>
            <a:off x="3375700" y="3935375"/>
            <a:ext cx="2461200" cy="385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600"/>
              <a:t>Update Q table </a:t>
            </a:r>
            <a:endParaRPr sz="1600"/>
          </a:p>
        </p:txBody>
      </p:sp>
      <p:sp>
        <p:nvSpPr>
          <p:cNvPr id="335" name="Google Shape;335;p39"/>
          <p:cNvSpPr/>
          <p:nvPr/>
        </p:nvSpPr>
        <p:spPr>
          <a:xfrm>
            <a:off x="3375700" y="4621175"/>
            <a:ext cx="2461200" cy="385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600"/>
              <a:t>Go to next state</a:t>
            </a:r>
            <a:endParaRPr sz="1600"/>
          </a:p>
        </p:txBody>
      </p:sp>
      <p:cxnSp>
        <p:nvCxnSpPr>
          <p:cNvPr id="336" name="Google Shape;336;p39"/>
          <p:cNvCxnSpPr>
            <a:stCxn id="331" idx="2"/>
            <a:endCxn id="328" idx="0"/>
          </p:cNvCxnSpPr>
          <p:nvPr/>
        </p:nvCxnSpPr>
        <p:spPr>
          <a:xfrm>
            <a:off x="4530100" y="663575"/>
            <a:ext cx="0" cy="376200"/>
          </a:xfrm>
          <a:prstGeom prst="straightConnector1">
            <a:avLst/>
          </a:prstGeom>
          <a:noFill/>
          <a:ln cap="flat" cmpd="sng" w="38100">
            <a:solidFill>
              <a:schemeClr val="dk2"/>
            </a:solidFill>
            <a:prstDash val="solid"/>
            <a:round/>
            <a:headEnd len="med" w="med" type="none"/>
            <a:tailEnd len="med" w="med" type="triangle"/>
          </a:ln>
        </p:spPr>
      </p:cxnSp>
      <p:cxnSp>
        <p:nvCxnSpPr>
          <p:cNvPr id="337" name="Google Shape;337;p39"/>
          <p:cNvCxnSpPr>
            <a:stCxn id="328" idx="2"/>
            <a:endCxn id="329" idx="0"/>
          </p:cNvCxnSpPr>
          <p:nvPr/>
        </p:nvCxnSpPr>
        <p:spPr>
          <a:xfrm flipH="1">
            <a:off x="2548900" y="1425575"/>
            <a:ext cx="1981200" cy="300000"/>
          </a:xfrm>
          <a:prstGeom prst="straightConnector1">
            <a:avLst/>
          </a:prstGeom>
          <a:noFill/>
          <a:ln cap="flat" cmpd="sng" w="38100">
            <a:solidFill>
              <a:schemeClr val="dk2"/>
            </a:solidFill>
            <a:prstDash val="solid"/>
            <a:round/>
            <a:headEnd len="med" w="med" type="none"/>
            <a:tailEnd len="med" w="med" type="triangle"/>
          </a:ln>
        </p:spPr>
      </p:cxnSp>
      <p:cxnSp>
        <p:nvCxnSpPr>
          <p:cNvPr id="338" name="Google Shape;338;p39"/>
          <p:cNvCxnSpPr>
            <a:stCxn id="328" idx="2"/>
            <a:endCxn id="330" idx="0"/>
          </p:cNvCxnSpPr>
          <p:nvPr/>
        </p:nvCxnSpPr>
        <p:spPr>
          <a:xfrm>
            <a:off x="4530100" y="1425575"/>
            <a:ext cx="1828800" cy="300000"/>
          </a:xfrm>
          <a:prstGeom prst="straightConnector1">
            <a:avLst/>
          </a:prstGeom>
          <a:noFill/>
          <a:ln cap="flat" cmpd="sng" w="38100">
            <a:solidFill>
              <a:schemeClr val="dk2"/>
            </a:solidFill>
            <a:prstDash val="solid"/>
            <a:round/>
            <a:headEnd len="med" w="med" type="none"/>
            <a:tailEnd len="med" w="med" type="triangle"/>
          </a:ln>
        </p:spPr>
      </p:cxnSp>
      <p:cxnSp>
        <p:nvCxnSpPr>
          <p:cNvPr id="339" name="Google Shape;339;p39"/>
          <p:cNvCxnSpPr>
            <a:stCxn id="329" idx="2"/>
            <a:endCxn id="332" idx="0"/>
          </p:cNvCxnSpPr>
          <p:nvPr/>
        </p:nvCxnSpPr>
        <p:spPr>
          <a:xfrm>
            <a:off x="2548900" y="2111375"/>
            <a:ext cx="1981200" cy="376200"/>
          </a:xfrm>
          <a:prstGeom prst="straightConnector1">
            <a:avLst/>
          </a:prstGeom>
          <a:noFill/>
          <a:ln cap="flat" cmpd="sng" w="38100">
            <a:solidFill>
              <a:schemeClr val="dk2"/>
            </a:solidFill>
            <a:prstDash val="solid"/>
            <a:round/>
            <a:headEnd len="med" w="med" type="none"/>
            <a:tailEnd len="med" w="med" type="triangle"/>
          </a:ln>
        </p:spPr>
      </p:cxnSp>
      <p:cxnSp>
        <p:nvCxnSpPr>
          <p:cNvPr id="340" name="Google Shape;340;p39"/>
          <p:cNvCxnSpPr>
            <a:stCxn id="330" idx="2"/>
            <a:endCxn id="332" idx="0"/>
          </p:cNvCxnSpPr>
          <p:nvPr/>
        </p:nvCxnSpPr>
        <p:spPr>
          <a:xfrm flipH="1">
            <a:off x="4530100" y="2111375"/>
            <a:ext cx="1828800" cy="376200"/>
          </a:xfrm>
          <a:prstGeom prst="straightConnector1">
            <a:avLst/>
          </a:prstGeom>
          <a:noFill/>
          <a:ln cap="flat" cmpd="sng" w="38100">
            <a:solidFill>
              <a:schemeClr val="dk2"/>
            </a:solidFill>
            <a:prstDash val="solid"/>
            <a:round/>
            <a:headEnd len="med" w="med" type="none"/>
            <a:tailEnd len="med" w="med" type="triangle"/>
          </a:ln>
        </p:spPr>
      </p:cxnSp>
      <p:cxnSp>
        <p:nvCxnSpPr>
          <p:cNvPr id="341" name="Google Shape;341;p39"/>
          <p:cNvCxnSpPr/>
          <p:nvPr/>
        </p:nvCxnSpPr>
        <p:spPr>
          <a:xfrm>
            <a:off x="4585750" y="4282050"/>
            <a:ext cx="41100" cy="376200"/>
          </a:xfrm>
          <a:prstGeom prst="straightConnector1">
            <a:avLst/>
          </a:prstGeom>
          <a:noFill/>
          <a:ln cap="flat" cmpd="sng" w="38100">
            <a:solidFill>
              <a:schemeClr val="dk2"/>
            </a:solidFill>
            <a:prstDash val="solid"/>
            <a:round/>
            <a:headEnd len="med" w="med" type="none"/>
            <a:tailEnd len="med" w="med" type="triangle"/>
          </a:ln>
        </p:spPr>
      </p:cxnSp>
      <p:cxnSp>
        <p:nvCxnSpPr>
          <p:cNvPr id="342" name="Google Shape;342;p39"/>
          <p:cNvCxnSpPr>
            <a:stCxn id="333" idx="2"/>
            <a:endCxn id="334" idx="0"/>
          </p:cNvCxnSpPr>
          <p:nvPr/>
        </p:nvCxnSpPr>
        <p:spPr>
          <a:xfrm>
            <a:off x="4571250" y="3559175"/>
            <a:ext cx="35100" cy="376200"/>
          </a:xfrm>
          <a:prstGeom prst="straightConnector1">
            <a:avLst/>
          </a:prstGeom>
          <a:noFill/>
          <a:ln cap="flat" cmpd="sng" w="38100">
            <a:solidFill>
              <a:schemeClr val="dk2"/>
            </a:solidFill>
            <a:prstDash val="solid"/>
            <a:round/>
            <a:headEnd len="med" w="med" type="none"/>
            <a:tailEnd len="med" w="med" type="triangle"/>
          </a:ln>
        </p:spPr>
      </p:cxnSp>
      <p:cxnSp>
        <p:nvCxnSpPr>
          <p:cNvPr id="343" name="Google Shape;343;p39"/>
          <p:cNvCxnSpPr>
            <a:stCxn id="335" idx="3"/>
            <a:endCxn id="328" idx="3"/>
          </p:cNvCxnSpPr>
          <p:nvPr/>
        </p:nvCxnSpPr>
        <p:spPr>
          <a:xfrm rot="10800000">
            <a:off x="5760700" y="1232675"/>
            <a:ext cx="76200" cy="3581400"/>
          </a:xfrm>
          <a:prstGeom prst="bentConnector3">
            <a:avLst>
              <a:gd fmla="val -2616043" name="adj1"/>
            </a:avLst>
          </a:prstGeom>
          <a:noFill/>
          <a:ln cap="flat" cmpd="sng" w="38100">
            <a:solidFill>
              <a:schemeClr val="dk2"/>
            </a:solidFill>
            <a:prstDash val="solid"/>
            <a:round/>
            <a:headEnd len="med" w="med" type="none"/>
            <a:tailEnd len="med" w="med" type="none"/>
          </a:ln>
        </p:spPr>
      </p:cxnSp>
      <p:cxnSp>
        <p:nvCxnSpPr>
          <p:cNvPr id="344" name="Google Shape;344;p39"/>
          <p:cNvCxnSpPr>
            <a:endCxn id="328" idx="3"/>
          </p:cNvCxnSpPr>
          <p:nvPr/>
        </p:nvCxnSpPr>
        <p:spPr>
          <a:xfrm rot="10800000">
            <a:off x="5760700" y="1232675"/>
            <a:ext cx="509700" cy="6900"/>
          </a:xfrm>
          <a:prstGeom prst="straightConnector1">
            <a:avLst/>
          </a:prstGeom>
          <a:noFill/>
          <a:ln cap="flat" cmpd="sng" w="38100">
            <a:solidFill>
              <a:schemeClr val="dk2"/>
            </a:solidFill>
            <a:prstDash val="solid"/>
            <a:round/>
            <a:headEnd len="med" w="med" type="none"/>
            <a:tailEnd len="med" w="med" type="triangle"/>
          </a:ln>
        </p:spPr>
      </p:cxnSp>
      <p:cxnSp>
        <p:nvCxnSpPr>
          <p:cNvPr id="345" name="Google Shape;345;p39"/>
          <p:cNvCxnSpPr>
            <a:stCxn id="335" idx="1"/>
            <a:endCxn id="331" idx="1"/>
          </p:cNvCxnSpPr>
          <p:nvPr/>
        </p:nvCxnSpPr>
        <p:spPr>
          <a:xfrm rot="10800000">
            <a:off x="3299500" y="470675"/>
            <a:ext cx="76200" cy="4343400"/>
          </a:xfrm>
          <a:prstGeom prst="bentConnector3">
            <a:avLst>
              <a:gd fmla="val 2809449" name="adj1"/>
            </a:avLst>
          </a:prstGeom>
          <a:noFill/>
          <a:ln cap="flat" cmpd="sng" w="38100">
            <a:solidFill>
              <a:schemeClr val="dk2"/>
            </a:solidFill>
            <a:prstDash val="solid"/>
            <a:round/>
            <a:headEnd len="med" w="med" type="none"/>
            <a:tailEnd len="med" w="med" type="none"/>
          </a:ln>
        </p:spPr>
      </p:cxnSp>
      <p:cxnSp>
        <p:nvCxnSpPr>
          <p:cNvPr id="346" name="Google Shape;346;p39"/>
          <p:cNvCxnSpPr/>
          <p:nvPr/>
        </p:nvCxnSpPr>
        <p:spPr>
          <a:xfrm>
            <a:off x="3070900" y="470675"/>
            <a:ext cx="0" cy="0"/>
          </a:xfrm>
          <a:prstGeom prst="straightConnector1">
            <a:avLst/>
          </a:prstGeom>
          <a:noFill/>
          <a:ln cap="flat" cmpd="sng" w="38100">
            <a:solidFill>
              <a:schemeClr val="dk2"/>
            </a:solidFill>
            <a:prstDash val="solid"/>
            <a:round/>
            <a:headEnd len="med" w="med" type="none"/>
            <a:tailEnd len="med" w="med" type="triangle"/>
          </a:ln>
        </p:spPr>
      </p:cxnSp>
      <p:sp>
        <p:nvSpPr>
          <p:cNvPr id="347" name="Google Shape;347;p39"/>
          <p:cNvSpPr txBox="1"/>
          <p:nvPr/>
        </p:nvSpPr>
        <p:spPr>
          <a:xfrm>
            <a:off x="2703300" y="1309200"/>
            <a:ext cx="942300" cy="3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latin typeface="Lato"/>
                <a:ea typeface="Lato"/>
                <a:cs typeface="Lato"/>
                <a:sym typeface="Lato"/>
              </a:rPr>
              <a:t>No</a:t>
            </a:r>
            <a:endParaRPr>
              <a:solidFill>
                <a:srgbClr val="FFFFFF"/>
              </a:solidFill>
              <a:latin typeface="Lato"/>
              <a:ea typeface="Lato"/>
              <a:cs typeface="Lato"/>
              <a:sym typeface="Lato"/>
            </a:endParaRPr>
          </a:p>
        </p:txBody>
      </p:sp>
      <p:sp>
        <p:nvSpPr>
          <p:cNvPr id="348" name="Google Shape;348;p39"/>
          <p:cNvSpPr txBox="1"/>
          <p:nvPr/>
        </p:nvSpPr>
        <p:spPr>
          <a:xfrm>
            <a:off x="5675100" y="1309200"/>
            <a:ext cx="942300" cy="3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latin typeface="Lato"/>
                <a:ea typeface="Lato"/>
                <a:cs typeface="Lato"/>
                <a:sym typeface="Lato"/>
              </a:rPr>
              <a:t>Yes</a:t>
            </a:r>
            <a:endParaRPr>
              <a:solidFill>
                <a:srgbClr val="FFFFFF"/>
              </a:solidFill>
              <a:latin typeface="Lato"/>
              <a:ea typeface="Lato"/>
              <a:cs typeface="Lato"/>
              <a:sym typeface="Lato"/>
            </a:endParaRPr>
          </a:p>
        </p:txBody>
      </p:sp>
      <p:sp>
        <p:nvSpPr>
          <p:cNvPr id="349" name="Google Shape;349;p39"/>
          <p:cNvSpPr txBox="1"/>
          <p:nvPr/>
        </p:nvSpPr>
        <p:spPr>
          <a:xfrm>
            <a:off x="7808700" y="2528400"/>
            <a:ext cx="1380900" cy="79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latin typeface="Lato"/>
                <a:ea typeface="Lato"/>
                <a:cs typeface="Lato"/>
                <a:sym typeface="Lato"/>
              </a:rPr>
              <a:t>Iterate over other rows</a:t>
            </a:r>
            <a:endParaRPr>
              <a:solidFill>
                <a:srgbClr val="FFFFFF"/>
              </a:solidFill>
              <a:latin typeface="Lato"/>
              <a:ea typeface="Lato"/>
              <a:cs typeface="Lato"/>
              <a:sym typeface="Lato"/>
            </a:endParaRPr>
          </a:p>
        </p:txBody>
      </p:sp>
      <p:sp>
        <p:nvSpPr>
          <p:cNvPr id="350" name="Google Shape;350;p39"/>
          <p:cNvSpPr txBox="1"/>
          <p:nvPr/>
        </p:nvSpPr>
        <p:spPr>
          <a:xfrm>
            <a:off x="149500" y="2680800"/>
            <a:ext cx="1254300" cy="79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latin typeface="Lato"/>
                <a:ea typeface="Lato"/>
                <a:cs typeface="Lato"/>
                <a:sym typeface="Lato"/>
              </a:rPr>
              <a:t>Iterate over episodes</a:t>
            </a:r>
            <a:endParaRPr>
              <a:solidFill>
                <a:srgbClr val="FFFFFF"/>
              </a:solidFill>
              <a:latin typeface="Lato"/>
              <a:ea typeface="Lato"/>
              <a:cs typeface="Lato"/>
              <a:sym typeface="Lato"/>
            </a:endParaRPr>
          </a:p>
        </p:txBody>
      </p:sp>
      <p:cxnSp>
        <p:nvCxnSpPr>
          <p:cNvPr id="351" name="Google Shape;351;p39"/>
          <p:cNvCxnSpPr>
            <a:endCxn id="333" idx="0"/>
          </p:cNvCxnSpPr>
          <p:nvPr/>
        </p:nvCxnSpPr>
        <p:spPr>
          <a:xfrm flipH="1">
            <a:off x="4571250" y="2834375"/>
            <a:ext cx="14400" cy="3390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40"/>
          <p:cNvSpPr txBox="1"/>
          <p:nvPr>
            <p:ph type="title"/>
          </p:nvPr>
        </p:nvSpPr>
        <p:spPr>
          <a:xfrm>
            <a:off x="1359300" y="315475"/>
            <a:ext cx="7038900" cy="56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000">
                <a:latin typeface="Noto Sans Symbols"/>
                <a:ea typeface="Noto Sans Symbols"/>
                <a:cs typeface="Noto Sans Symbols"/>
                <a:sym typeface="Noto Sans Symbols"/>
              </a:rPr>
              <a:t>Results</a:t>
            </a:r>
            <a:endParaRPr b="1" sz="3000">
              <a:latin typeface="Noto Sans Symbols"/>
              <a:ea typeface="Noto Sans Symbols"/>
              <a:cs typeface="Noto Sans Symbols"/>
              <a:sym typeface="Noto Sans Symbols"/>
            </a:endParaRPr>
          </a:p>
        </p:txBody>
      </p:sp>
      <p:pic>
        <p:nvPicPr>
          <p:cNvPr id="357" name="Google Shape;357;p40"/>
          <p:cNvPicPr preferRelativeResize="0"/>
          <p:nvPr/>
        </p:nvPicPr>
        <p:blipFill>
          <a:blip r:embed="rId3">
            <a:alphaModFix/>
          </a:blip>
          <a:stretch>
            <a:fillRect/>
          </a:stretch>
        </p:blipFill>
        <p:spPr>
          <a:xfrm>
            <a:off x="2427500" y="1077650"/>
            <a:ext cx="3705225" cy="2686050"/>
          </a:xfrm>
          <a:prstGeom prst="rect">
            <a:avLst/>
          </a:prstGeom>
          <a:noFill/>
          <a:ln>
            <a:noFill/>
          </a:ln>
        </p:spPr>
      </p:pic>
      <p:sp>
        <p:nvSpPr>
          <p:cNvPr id="358" name="Google Shape;358;p40"/>
          <p:cNvSpPr txBox="1"/>
          <p:nvPr/>
        </p:nvSpPr>
        <p:spPr>
          <a:xfrm>
            <a:off x="495550" y="3990975"/>
            <a:ext cx="8648400" cy="67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rgbClr val="F3F3F3"/>
                </a:solidFill>
              </a:rPr>
              <a:t>We obtained the maximum accuracy of 91.287% at the learning rate of 0.0003 with an F1 score of 0.873</a:t>
            </a:r>
            <a:endParaRPr sz="1800">
              <a:solidFill>
                <a:srgbClr val="F3F3F3"/>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41"/>
          <p:cNvSpPr txBox="1"/>
          <p:nvPr>
            <p:ph type="title"/>
          </p:nvPr>
        </p:nvSpPr>
        <p:spPr>
          <a:xfrm>
            <a:off x="128545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000">
                <a:latin typeface="Noto Sans Symbols"/>
                <a:ea typeface="Noto Sans Symbols"/>
                <a:cs typeface="Noto Sans Symbols"/>
                <a:sym typeface="Noto Sans Symbols"/>
              </a:rPr>
              <a:t>Results-</a:t>
            </a:r>
            <a:endParaRPr/>
          </a:p>
        </p:txBody>
      </p:sp>
      <p:sp>
        <p:nvSpPr>
          <p:cNvPr id="364" name="Google Shape;364;p41"/>
          <p:cNvSpPr txBox="1"/>
          <p:nvPr>
            <p:ph idx="1" type="body"/>
          </p:nvPr>
        </p:nvSpPr>
        <p:spPr>
          <a:xfrm>
            <a:off x="809925" y="143370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id="365" name="Google Shape;365;p41"/>
          <p:cNvPicPr preferRelativeResize="0"/>
          <p:nvPr/>
        </p:nvPicPr>
        <p:blipFill>
          <a:blip r:embed="rId3">
            <a:alphaModFix/>
          </a:blip>
          <a:stretch>
            <a:fillRect/>
          </a:stretch>
        </p:blipFill>
        <p:spPr>
          <a:xfrm>
            <a:off x="518950" y="1618325"/>
            <a:ext cx="4048125" cy="2867025"/>
          </a:xfrm>
          <a:prstGeom prst="rect">
            <a:avLst/>
          </a:prstGeom>
          <a:noFill/>
          <a:ln>
            <a:noFill/>
          </a:ln>
        </p:spPr>
      </p:pic>
      <p:pic>
        <p:nvPicPr>
          <p:cNvPr id="366" name="Google Shape;366;p41"/>
          <p:cNvPicPr preferRelativeResize="0"/>
          <p:nvPr/>
        </p:nvPicPr>
        <p:blipFill>
          <a:blip r:embed="rId4">
            <a:alphaModFix/>
          </a:blip>
          <a:stretch>
            <a:fillRect/>
          </a:stretch>
        </p:blipFill>
        <p:spPr>
          <a:xfrm>
            <a:off x="4793625" y="1608788"/>
            <a:ext cx="4162425" cy="2886075"/>
          </a:xfrm>
          <a:prstGeom prst="rect">
            <a:avLst/>
          </a:prstGeom>
          <a:noFill/>
          <a:ln>
            <a:noFill/>
          </a:ln>
        </p:spPr>
      </p:pic>
      <p:sp>
        <p:nvSpPr>
          <p:cNvPr id="367" name="Google Shape;367;p41"/>
          <p:cNvSpPr txBox="1"/>
          <p:nvPr/>
        </p:nvSpPr>
        <p:spPr>
          <a:xfrm>
            <a:off x="4793625" y="1151400"/>
            <a:ext cx="4035300" cy="34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800">
                <a:solidFill>
                  <a:srgbClr val="FFFFFF"/>
                </a:solidFill>
                <a:latin typeface="Lato"/>
                <a:ea typeface="Lato"/>
                <a:cs typeface="Lato"/>
                <a:sym typeface="Lato"/>
              </a:rPr>
              <a:t>Using Extra Trees Classifier</a:t>
            </a:r>
            <a:endParaRPr b="1" sz="1800">
              <a:solidFill>
                <a:srgbClr val="FFFFFF"/>
              </a:solidFill>
              <a:latin typeface="Lato"/>
              <a:ea typeface="Lato"/>
              <a:cs typeface="Lato"/>
              <a:sym typeface="Lato"/>
            </a:endParaRPr>
          </a:p>
        </p:txBody>
      </p:sp>
      <p:sp>
        <p:nvSpPr>
          <p:cNvPr id="368" name="Google Shape;368;p41"/>
          <p:cNvSpPr txBox="1"/>
          <p:nvPr/>
        </p:nvSpPr>
        <p:spPr>
          <a:xfrm>
            <a:off x="930375" y="1151400"/>
            <a:ext cx="3466200" cy="34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800">
                <a:solidFill>
                  <a:srgbClr val="FFFFFF"/>
                </a:solidFill>
                <a:latin typeface="Lato"/>
                <a:ea typeface="Lato"/>
                <a:cs typeface="Lato"/>
                <a:sym typeface="Lato"/>
              </a:rPr>
              <a:t>Using Random Forest Classifier</a:t>
            </a:r>
            <a:endParaRPr b="1" sz="1800">
              <a:solidFill>
                <a:srgbClr val="FFFFFF"/>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369" name="Google Shape;369;p41"/>
          <p:cNvSpPr/>
          <p:nvPr/>
        </p:nvSpPr>
        <p:spPr>
          <a:xfrm>
            <a:off x="904713" y="2801025"/>
            <a:ext cx="3429000" cy="349218"/>
          </a:xfrm>
          <a:prstGeom prst="flowChartTerminator">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1"/>
          <p:cNvSpPr/>
          <p:nvPr/>
        </p:nvSpPr>
        <p:spPr>
          <a:xfrm>
            <a:off x="5248113" y="2801025"/>
            <a:ext cx="3429000" cy="349218"/>
          </a:xfrm>
          <a:prstGeom prst="flowChartTerminator">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4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000">
                <a:latin typeface="Noto Sans Symbols"/>
                <a:ea typeface="Noto Sans Symbols"/>
                <a:cs typeface="Noto Sans Symbols"/>
                <a:sym typeface="Noto Sans Symbols"/>
              </a:rPr>
              <a:t>Results</a:t>
            </a:r>
            <a:endParaRPr/>
          </a:p>
        </p:txBody>
      </p:sp>
      <p:pic>
        <p:nvPicPr>
          <p:cNvPr id="376" name="Google Shape;376;p42"/>
          <p:cNvPicPr preferRelativeResize="0"/>
          <p:nvPr/>
        </p:nvPicPr>
        <p:blipFill>
          <a:blip r:embed="rId3">
            <a:alphaModFix/>
          </a:blip>
          <a:stretch>
            <a:fillRect/>
          </a:stretch>
        </p:blipFill>
        <p:spPr>
          <a:xfrm>
            <a:off x="1454575" y="1734700"/>
            <a:ext cx="5753100" cy="2400300"/>
          </a:xfrm>
          <a:prstGeom prst="rect">
            <a:avLst/>
          </a:prstGeom>
          <a:noFill/>
          <a:ln>
            <a:noFill/>
          </a:ln>
        </p:spPr>
      </p:pic>
      <p:sp>
        <p:nvSpPr>
          <p:cNvPr id="377" name="Google Shape;377;p42"/>
          <p:cNvSpPr txBox="1"/>
          <p:nvPr/>
        </p:nvSpPr>
        <p:spPr>
          <a:xfrm>
            <a:off x="1586175" y="1167700"/>
            <a:ext cx="5682600" cy="56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rgbClr val="FFFFFF"/>
                </a:solidFill>
                <a:latin typeface="Lato"/>
                <a:ea typeface="Lato"/>
                <a:cs typeface="Lato"/>
                <a:sym typeface="Lato"/>
              </a:rPr>
              <a:t>Reinforcement Learning vs Other Algorithms</a:t>
            </a:r>
            <a:endParaRPr b="1" sz="1800">
              <a:solidFill>
                <a:srgbClr val="FFFFFF"/>
              </a:solidFill>
              <a:latin typeface="Lato"/>
              <a:ea typeface="Lato"/>
              <a:cs typeface="Lato"/>
              <a:sym typeface="Lato"/>
            </a:endParaRPr>
          </a:p>
          <a:p>
            <a:pPr indent="0" lvl="0" marL="0" rtl="0" algn="l">
              <a:spcBef>
                <a:spcPts val="0"/>
              </a:spcBef>
              <a:spcAft>
                <a:spcPts val="0"/>
              </a:spcAft>
              <a:buNone/>
            </a:pPr>
            <a:r>
              <a:t/>
            </a:r>
            <a:endParaRPr b="1" sz="1800">
              <a:solidFill>
                <a:srgbClr val="FFFFFF"/>
              </a:solidFill>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43"/>
          <p:cNvSpPr txBox="1"/>
          <p:nvPr/>
        </p:nvSpPr>
        <p:spPr>
          <a:xfrm>
            <a:off x="1735533" y="1824725"/>
            <a:ext cx="538200" cy="2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FFFFFF"/>
                </a:solidFill>
                <a:latin typeface="Roboto"/>
                <a:ea typeface="Roboto"/>
                <a:cs typeface="Roboto"/>
                <a:sym typeface="Roboto"/>
              </a:rPr>
              <a:t>Aug</a:t>
            </a:r>
            <a:endParaRPr b="1">
              <a:solidFill>
                <a:srgbClr val="FFFFFF"/>
              </a:solidFill>
              <a:latin typeface="Roboto"/>
              <a:ea typeface="Roboto"/>
              <a:cs typeface="Roboto"/>
              <a:sym typeface="Roboto"/>
            </a:endParaRPr>
          </a:p>
          <a:p>
            <a:pPr indent="0" lvl="0" marL="0" rtl="0" algn="l">
              <a:spcBef>
                <a:spcPts val="1600"/>
              </a:spcBef>
              <a:spcAft>
                <a:spcPts val="1600"/>
              </a:spcAft>
              <a:buNone/>
            </a:pPr>
            <a:r>
              <a:t/>
            </a:r>
            <a:endParaRPr b="1">
              <a:solidFill>
                <a:srgbClr val="FFFFFF"/>
              </a:solidFill>
              <a:latin typeface="Roboto"/>
              <a:ea typeface="Roboto"/>
              <a:cs typeface="Roboto"/>
              <a:sym typeface="Roboto"/>
            </a:endParaRPr>
          </a:p>
        </p:txBody>
      </p:sp>
      <p:sp>
        <p:nvSpPr>
          <p:cNvPr id="383" name="Google Shape;383;p43"/>
          <p:cNvSpPr txBox="1"/>
          <p:nvPr/>
        </p:nvSpPr>
        <p:spPr>
          <a:xfrm>
            <a:off x="1360275" y="2974800"/>
            <a:ext cx="1691400" cy="660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GB" sz="1600">
                <a:solidFill>
                  <a:srgbClr val="FFFFFF"/>
                </a:solidFill>
                <a:latin typeface="Roboto"/>
                <a:ea typeface="Roboto"/>
                <a:cs typeface="Roboto"/>
                <a:sym typeface="Roboto"/>
              </a:rPr>
              <a:t>Literature Survey</a:t>
            </a:r>
            <a:endParaRPr b="1" sz="1600">
              <a:solidFill>
                <a:srgbClr val="FFFFFF"/>
              </a:solidFill>
              <a:latin typeface="Roboto"/>
              <a:ea typeface="Roboto"/>
              <a:cs typeface="Roboto"/>
              <a:sym typeface="Roboto"/>
            </a:endParaRPr>
          </a:p>
        </p:txBody>
      </p:sp>
      <p:cxnSp>
        <p:nvCxnSpPr>
          <p:cNvPr id="384" name="Google Shape;384;p43"/>
          <p:cNvCxnSpPr/>
          <p:nvPr/>
        </p:nvCxnSpPr>
        <p:spPr>
          <a:xfrm>
            <a:off x="2218828" y="2076708"/>
            <a:ext cx="639000" cy="660000"/>
          </a:xfrm>
          <a:prstGeom prst="straightConnector1">
            <a:avLst/>
          </a:prstGeom>
          <a:noFill/>
          <a:ln cap="flat" cmpd="sng" w="9525">
            <a:solidFill>
              <a:srgbClr val="FFFFFF"/>
            </a:solidFill>
            <a:prstDash val="solid"/>
            <a:round/>
            <a:headEnd len="med" w="med" type="none"/>
            <a:tailEnd len="med" w="med" type="none"/>
          </a:ln>
        </p:spPr>
      </p:cxnSp>
      <p:sp>
        <p:nvSpPr>
          <p:cNvPr id="385" name="Google Shape;385;p43"/>
          <p:cNvSpPr/>
          <p:nvPr/>
        </p:nvSpPr>
        <p:spPr>
          <a:xfrm flipH="1">
            <a:off x="1043426" y="2615700"/>
            <a:ext cx="1814400" cy="128100"/>
          </a:xfrm>
          <a:prstGeom prst="parallelogram">
            <a:avLst>
              <a:gd fmla="val 96952"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386" name="Google Shape;386;p43"/>
          <p:cNvSpPr/>
          <p:nvPr/>
        </p:nvSpPr>
        <p:spPr>
          <a:xfrm>
            <a:off x="1055475" y="2757300"/>
            <a:ext cx="1814400" cy="128100"/>
          </a:xfrm>
          <a:prstGeom prst="parallelogram">
            <a:avLst>
              <a:gd fmla="val 96952"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387" name="Google Shape;387;p43"/>
          <p:cNvSpPr txBox="1"/>
          <p:nvPr>
            <p:ph type="title"/>
          </p:nvPr>
        </p:nvSpPr>
        <p:spPr>
          <a:xfrm>
            <a:off x="1297500" y="4699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000">
                <a:latin typeface="Noto Sans Symbols"/>
                <a:ea typeface="Noto Sans Symbols"/>
                <a:cs typeface="Noto Sans Symbols"/>
                <a:sym typeface="Noto Sans Symbols"/>
              </a:rPr>
              <a:t>Project Timeline</a:t>
            </a:r>
            <a:endParaRPr b="1" sz="3000">
              <a:latin typeface="Noto Sans Symbols"/>
              <a:ea typeface="Noto Sans Symbols"/>
              <a:cs typeface="Noto Sans Symbols"/>
              <a:sym typeface="Noto Sans Symbols"/>
            </a:endParaRPr>
          </a:p>
        </p:txBody>
      </p:sp>
      <p:sp>
        <p:nvSpPr>
          <p:cNvPr id="388" name="Google Shape;388;p43"/>
          <p:cNvSpPr txBox="1"/>
          <p:nvPr/>
        </p:nvSpPr>
        <p:spPr>
          <a:xfrm>
            <a:off x="3488133" y="1824725"/>
            <a:ext cx="538200" cy="2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FFFFFF"/>
                </a:solidFill>
                <a:latin typeface="Roboto"/>
                <a:ea typeface="Roboto"/>
                <a:cs typeface="Roboto"/>
                <a:sym typeface="Roboto"/>
              </a:rPr>
              <a:t>Sep</a:t>
            </a:r>
            <a:endParaRPr b="1">
              <a:solidFill>
                <a:srgbClr val="FFFFFF"/>
              </a:solidFill>
              <a:latin typeface="Roboto"/>
              <a:ea typeface="Roboto"/>
              <a:cs typeface="Roboto"/>
              <a:sym typeface="Roboto"/>
            </a:endParaRPr>
          </a:p>
          <a:p>
            <a:pPr indent="0" lvl="0" marL="0" rtl="0" algn="l">
              <a:spcBef>
                <a:spcPts val="1600"/>
              </a:spcBef>
              <a:spcAft>
                <a:spcPts val="1600"/>
              </a:spcAft>
              <a:buNone/>
            </a:pPr>
            <a:r>
              <a:t/>
            </a:r>
            <a:endParaRPr b="1">
              <a:solidFill>
                <a:srgbClr val="FFFFFF"/>
              </a:solidFill>
              <a:latin typeface="Roboto"/>
              <a:ea typeface="Roboto"/>
              <a:cs typeface="Roboto"/>
              <a:sym typeface="Roboto"/>
            </a:endParaRPr>
          </a:p>
        </p:txBody>
      </p:sp>
      <p:cxnSp>
        <p:nvCxnSpPr>
          <p:cNvPr id="389" name="Google Shape;389;p43"/>
          <p:cNvCxnSpPr/>
          <p:nvPr/>
        </p:nvCxnSpPr>
        <p:spPr>
          <a:xfrm>
            <a:off x="3971428" y="2076708"/>
            <a:ext cx="639000" cy="660000"/>
          </a:xfrm>
          <a:prstGeom prst="straightConnector1">
            <a:avLst/>
          </a:prstGeom>
          <a:noFill/>
          <a:ln cap="flat" cmpd="sng" w="9525">
            <a:solidFill>
              <a:srgbClr val="FFFFFF"/>
            </a:solidFill>
            <a:prstDash val="solid"/>
            <a:round/>
            <a:headEnd len="med" w="med" type="none"/>
            <a:tailEnd len="med" w="med" type="none"/>
          </a:ln>
        </p:spPr>
      </p:cxnSp>
      <p:sp>
        <p:nvSpPr>
          <p:cNvPr id="390" name="Google Shape;390;p43"/>
          <p:cNvSpPr/>
          <p:nvPr/>
        </p:nvSpPr>
        <p:spPr>
          <a:xfrm flipH="1">
            <a:off x="2808451" y="2615700"/>
            <a:ext cx="1814400" cy="128100"/>
          </a:xfrm>
          <a:prstGeom prst="parallelogram">
            <a:avLst>
              <a:gd fmla="val 96952"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391" name="Google Shape;391;p43"/>
          <p:cNvSpPr/>
          <p:nvPr/>
        </p:nvSpPr>
        <p:spPr>
          <a:xfrm>
            <a:off x="2808075" y="2757300"/>
            <a:ext cx="1814400" cy="128100"/>
          </a:xfrm>
          <a:prstGeom prst="parallelogram">
            <a:avLst>
              <a:gd fmla="val 96952"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392" name="Google Shape;392;p43"/>
          <p:cNvSpPr txBox="1"/>
          <p:nvPr/>
        </p:nvSpPr>
        <p:spPr>
          <a:xfrm>
            <a:off x="5240725" y="1824725"/>
            <a:ext cx="538200" cy="40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FFFFFF"/>
                </a:solidFill>
                <a:latin typeface="Roboto"/>
                <a:ea typeface="Roboto"/>
                <a:cs typeface="Roboto"/>
                <a:sym typeface="Roboto"/>
              </a:rPr>
              <a:t>Oct</a:t>
            </a:r>
            <a:endParaRPr b="1">
              <a:solidFill>
                <a:srgbClr val="FFFFFF"/>
              </a:solidFill>
              <a:latin typeface="Roboto"/>
              <a:ea typeface="Roboto"/>
              <a:cs typeface="Roboto"/>
              <a:sym typeface="Roboto"/>
            </a:endParaRPr>
          </a:p>
          <a:p>
            <a:pPr indent="0" lvl="0" marL="0" rtl="0" algn="l">
              <a:spcBef>
                <a:spcPts val="1600"/>
              </a:spcBef>
              <a:spcAft>
                <a:spcPts val="1600"/>
              </a:spcAft>
              <a:buNone/>
            </a:pPr>
            <a:r>
              <a:t/>
            </a:r>
            <a:endParaRPr b="1">
              <a:solidFill>
                <a:srgbClr val="FFFFFF"/>
              </a:solidFill>
              <a:latin typeface="Roboto"/>
              <a:ea typeface="Roboto"/>
              <a:cs typeface="Roboto"/>
              <a:sym typeface="Roboto"/>
            </a:endParaRPr>
          </a:p>
        </p:txBody>
      </p:sp>
      <p:cxnSp>
        <p:nvCxnSpPr>
          <p:cNvPr id="393" name="Google Shape;393;p43"/>
          <p:cNvCxnSpPr/>
          <p:nvPr/>
        </p:nvCxnSpPr>
        <p:spPr>
          <a:xfrm>
            <a:off x="5724028" y="2076708"/>
            <a:ext cx="639000" cy="660000"/>
          </a:xfrm>
          <a:prstGeom prst="straightConnector1">
            <a:avLst/>
          </a:prstGeom>
          <a:noFill/>
          <a:ln cap="flat" cmpd="sng" w="9525">
            <a:solidFill>
              <a:srgbClr val="FFFFFF"/>
            </a:solidFill>
            <a:prstDash val="solid"/>
            <a:round/>
            <a:headEnd len="med" w="med" type="none"/>
            <a:tailEnd len="med" w="med" type="none"/>
          </a:ln>
        </p:spPr>
      </p:cxnSp>
      <p:sp>
        <p:nvSpPr>
          <p:cNvPr id="394" name="Google Shape;394;p43"/>
          <p:cNvSpPr/>
          <p:nvPr/>
        </p:nvSpPr>
        <p:spPr>
          <a:xfrm flipH="1">
            <a:off x="4561051" y="2615700"/>
            <a:ext cx="1814400" cy="128100"/>
          </a:xfrm>
          <a:prstGeom prst="parallelogram">
            <a:avLst>
              <a:gd fmla="val 96952"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395" name="Google Shape;395;p43"/>
          <p:cNvSpPr/>
          <p:nvPr/>
        </p:nvSpPr>
        <p:spPr>
          <a:xfrm>
            <a:off x="4560675" y="2757300"/>
            <a:ext cx="1814400" cy="128100"/>
          </a:xfrm>
          <a:prstGeom prst="parallelogram">
            <a:avLst>
              <a:gd fmla="val 96952"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396" name="Google Shape;396;p43"/>
          <p:cNvSpPr txBox="1"/>
          <p:nvPr/>
        </p:nvSpPr>
        <p:spPr>
          <a:xfrm>
            <a:off x="6993333" y="1824725"/>
            <a:ext cx="538200" cy="2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FFFFFF"/>
                </a:solidFill>
                <a:latin typeface="Roboto"/>
                <a:ea typeface="Roboto"/>
                <a:cs typeface="Roboto"/>
                <a:sym typeface="Roboto"/>
              </a:rPr>
              <a:t>Nov</a:t>
            </a:r>
            <a:endParaRPr b="1">
              <a:solidFill>
                <a:srgbClr val="FFFFFF"/>
              </a:solidFill>
              <a:latin typeface="Roboto"/>
              <a:ea typeface="Roboto"/>
              <a:cs typeface="Roboto"/>
              <a:sym typeface="Roboto"/>
            </a:endParaRPr>
          </a:p>
          <a:p>
            <a:pPr indent="0" lvl="0" marL="0" rtl="0" algn="l">
              <a:spcBef>
                <a:spcPts val="1600"/>
              </a:spcBef>
              <a:spcAft>
                <a:spcPts val="1600"/>
              </a:spcAft>
              <a:buNone/>
            </a:pPr>
            <a:r>
              <a:t/>
            </a:r>
            <a:endParaRPr b="1">
              <a:solidFill>
                <a:srgbClr val="FFFFFF"/>
              </a:solidFill>
              <a:latin typeface="Roboto"/>
              <a:ea typeface="Roboto"/>
              <a:cs typeface="Roboto"/>
              <a:sym typeface="Roboto"/>
            </a:endParaRPr>
          </a:p>
        </p:txBody>
      </p:sp>
      <p:cxnSp>
        <p:nvCxnSpPr>
          <p:cNvPr id="397" name="Google Shape;397;p43"/>
          <p:cNvCxnSpPr/>
          <p:nvPr/>
        </p:nvCxnSpPr>
        <p:spPr>
          <a:xfrm>
            <a:off x="7476628" y="2076708"/>
            <a:ext cx="639000" cy="660000"/>
          </a:xfrm>
          <a:prstGeom prst="straightConnector1">
            <a:avLst/>
          </a:prstGeom>
          <a:noFill/>
          <a:ln cap="flat" cmpd="sng" w="9525">
            <a:solidFill>
              <a:srgbClr val="FFFFFF"/>
            </a:solidFill>
            <a:prstDash val="solid"/>
            <a:round/>
            <a:headEnd len="med" w="med" type="none"/>
            <a:tailEnd len="med" w="med" type="none"/>
          </a:ln>
        </p:spPr>
      </p:cxnSp>
      <p:sp>
        <p:nvSpPr>
          <p:cNvPr id="398" name="Google Shape;398;p43"/>
          <p:cNvSpPr/>
          <p:nvPr/>
        </p:nvSpPr>
        <p:spPr>
          <a:xfrm flipH="1">
            <a:off x="6313651" y="2615700"/>
            <a:ext cx="1814400" cy="128100"/>
          </a:xfrm>
          <a:prstGeom prst="parallelogram">
            <a:avLst>
              <a:gd fmla="val 96952" name="adj"/>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399" name="Google Shape;399;p43"/>
          <p:cNvSpPr/>
          <p:nvPr/>
        </p:nvSpPr>
        <p:spPr>
          <a:xfrm>
            <a:off x="6313275" y="2757300"/>
            <a:ext cx="1814400" cy="128100"/>
          </a:xfrm>
          <a:prstGeom prst="parallelogram">
            <a:avLst>
              <a:gd fmla="val 96952" name="adj"/>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400" name="Google Shape;400;p43"/>
          <p:cNvSpPr txBox="1"/>
          <p:nvPr/>
        </p:nvSpPr>
        <p:spPr>
          <a:xfrm>
            <a:off x="2960475" y="2974800"/>
            <a:ext cx="1691400" cy="660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GB" sz="1600">
                <a:solidFill>
                  <a:srgbClr val="FFFFFF"/>
                </a:solidFill>
                <a:latin typeface="Roboto"/>
                <a:ea typeface="Roboto"/>
                <a:cs typeface="Roboto"/>
                <a:sym typeface="Roboto"/>
              </a:rPr>
              <a:t>Selection of dataset</a:t>
            </a:r>
            <a:endParaRPr b="1" sz="1600">
              <a:solidFill>
                <a:srgbClr val="FFFFFF"/>
              </a:solidFill>
              <a:latin typeface="Roboto"/>
              <a:ea typeface="Roboto"/>
              <a:cs typeface="Roboto"/>
              <a:sym typeface="Roboto"/>
            </a:endParaRPr>
          </a:p>
        </p:txBody>
      </p:sp>
      <p:sp>
        <p:nvSpPr>
          <p:cNvPr id="401" name="Google Shape;401;p43"/>
          <p:cNvSpPr txBox="1"/>
          <p:nvPr/>
        </p:nvSpPr>
        <p:spPr>
          <a:xfrm>
            <a:off x="4636875" y="3203400"/>
            <a:ext cx="1691400" cy="660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GB" sz="1600">
                <a:solidFill>
                  <a:srgbClr val="FFFFFF"/>
                </a:solidFill>
                <a:latin typeface="Roboto"/>
                <a:ea typeface="Roboto"/>
                <a:cs typeface="Roboto"/>
                <a:sym typeface="Roboto"/>
              </a:rPr>
              <a:t>Application of Reinforcement Q - learning</a:t>
            </a:r>
            <a:endParaRPr b="1" sz="1600">
              <a:solidFill>
                <a:srgbClr val="FFFFFF"/>
              </a:solidFill>
              <a:latin typeface="Roboto"/>
              <a:ea typeface="Roboto"/>
              <a:cs typeface="Roboto"/>
              <a:sym typeface="Roboto"/>
            </a:endParaRPr>
          </a:p>
        </p:txBody>
      </p:sp>
      <p:sp>
        <p:nvSpPr>
          <p:cNvPr id="402" name="Google Shape;402;p43"/>
          <p:cNvSpPr txBox="1"/>
          <p:nvPr/>
        </p:nvSpPr>
        <p:spPr>
          <a:xfrm>
            <a:off x="6389475" y="2974800"/>
            <a:ext cx="1691400" cy="660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GB" sz="1600">
                <a:solidFill>
                  <a:srgbClr val="FFFFFF"/>
                </a:solidFill>
                <a:latin typeface="Roboto"/>
                <a:ea typeface="Roboto"/>
                <a:cs typeface="Roboto"/>
                <a:sym typeface="Roboto"/>
              </a:rPr>
              <a:t>Results and Comparison</a:t>
            </a:r>
            <a:endParaRPr b="1" sz="1600">
              <a:solidFill>
                <a:srgbClr val="FFFFFF"/>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Google Shape;407;p44"/>
          <p:cNvSpPr txBox="1"/>
          <p:nvPr>
            <p:ph type="title"/>
          </p:nvPr>
        </p:nvSpPr>
        <p:spPr>
          <a:xfrm>
            <a:off x="1297500" y="241350"/>
            <a:ext cx="7038900" cy="51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000">
                <a:latin typeface="Noto Sans Symbols"/>
                <a:ea typeface="Noto Sans Symbols"/>
                <a:cs typeface="Noto Sans Symbols"/>
                <a:sym typeface="Noto Sans Symbols"/>
              </a:rPr>
              <a:t>References</a:t>
            </a:r>
            <a:endParaRPr/>
          </a:p>
        </p:txBody>
      </p:sp>
      <p:sp>
        <p:nvSpPr>
          <p:cNvPr id="408" name="Google Shape;408;p44"/>
          <p:cNvSpPr txBox="1"/>
          <p:nvPr/>
        </p:nvSpPr>
        <p:spPr>
          <a:xfrm>
            <a:off x="1042350" y="803675"/>
            <a:ext cx="7890300" cy="36249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rgbClr val="F3F3F3"/>
              </a:buClr>
              <a:buSzPts val="1500"/>
              <a:buFont typeface="Lora"/>
              <a:buAutoNum type="arabicPeriod"/>
            </a:pPr>
            <a:r>
              <a:rPr lang="en-GB" sz="1500">
                <a:solidFill>
                  <a:srgbClr val="F3F3F3"/>
                </a:solidFill>
                <a:latin typeface="Lora"/>
                <a:ea typeface="Lora"/>
                <a:cs typeface="Lora"/>
                <a:sym typeface="Lora"/>
              </a:rPr>
              <a:t>Mobile Threat Report Q4 , </a:t>
            </a:r>
            <a:r>
              <a:rPr lang="en-GB" sz="1500">
                <a:solidFill>
                  <a:srgbClr val="F3F3F3"/>
                </a:solidFill>
                <a:latin typeface="Lora"/>
                <a:ea typeface="Lora"/>
                <a:cs typeface="Lora"/>
                <a:sym typeface="Lora"/>
              </a:rPr>
              <a:t>2012</a:t>
            </a:r>
            <a:endParaRPr sz="1500">
              <a:solidFill>
                <a:srgbClr val="F3F3F3"/>
              </a:solidFill>
              <a:latin typeface="Lora"/>
              <a:ea typeface="Lora"/>
              <a:cs typeface="Lora"/>
              <a:sym typeface="Lora"/>
            </a:endParaRPr>
          </a:p>
          <a:p>
            <a:pPr indent="-323850" lvl="0" marL="457200" rtl="0" algn="l">
              <a:spcBef>
                <a:spcPts val="0"/>
              </a:spcBef>
              <a:spcAft>
                <a:spcPts val="0"/>
              </a:spcAft>
              <a:buClr>
                <a:srgbClr val="F3F3F3"/>
              </a:buClr>
              <a:buSzPts val="1500"/>
              <a:buFont typeface="Lora"/>
              <a:buAutoNum type="arabicPeriod"/>
            </a:pPr>
            <a:r>
              <a:rPr lang="en-GB" sz="1500">
                <a:solidFill>
                  <a:srgbClr val="F3F3F3"/>
                </a:solidFill>
                <a:latin typeface="Lora"/>
                <a:ea typeface="Lora"/>
                <a:cs typeface="Lora"/>
                <a:sym typeface="Lora"/>
              </a:rPr>
              <a:t>Hyo-Sik Ham, Hwan-Hee Kim, Myung-Sup Kim and Mi-Jung Choi. Linear SVM-Based Android Malware Detection for Reliable IoT Services 2014</a:t>
            </a:r>
            <a:endParaRPr sz="1500">
              <a:solidFill>
                <a:srgbClr val="F3F3F3"/>
              </a:solidFill>
              <a:latin typeface="Lora"/>
              <a:ea typeface="Lora"/>
              <a:cs typeface="Lora"/>
              <a:sym typeface="Lora"/>
            </a:endParaRPr>
          </a:p>
          <a:p>
            <a:pPr indent="-323850" lvl="0" marL="457200" rtl="0" algn="l">
              <a:spcBef>
                <a:spcPts val="0"/>
              </a:spcBef>
              <a:spcAft>
                <a:spcPts val="0"/>
              </a:spcAft>
              <a:buClr>
                <a:srgbClr val="F3F3F3"/>
              </a:buClr>
              <a:buSzPts val="1500"/>
              <a:buFont typeface="Lora"/>
              <a:buAutoNum type="arabicPeriod"/>
            </a:pPr>
            <a:r>
              <a:rPr lang="en-GB" sz="1500">
                <a:solidFill>
                  <a:srgbClr val="F3F3F3"/>
                </a:solidFill>
                <a:latin typeface="Lora"/>
                <a:ea typeface="Lora"/>
                <a:cs typeface="Lora"/>
                <a:sym typeface="Lora"/>
              </a:rPr>
              <a:t>Random forest classifier combined with feature selection for breast cancer diagnosis and prognostic." Journal of Biomedical Science and Engineering 6.05 (2013): 551.</a:t>
            </a:r>
            <a:endParaRPr sz="1500">
              <a:solidFill>
                <a:srgbClr val="F3F3F3"/>
              </a:solidFill>
              <a:latin typeface="Lora"/>
              <a:ea typeface="Lora"/>
              <a:cs typeface="Lora"/>
              <a:sym typeface="Lora"/>
            </a:endParaRPr>
          </a:p>
          <a:p>
            <a:pPr indent="-323850" lvl="0" marL="457200" rtl="0" algn="l">
              <a:spcBef>
                <a:spcPts val="0"/>
              </a:spcBef>
              <a:spcAft>
                <a:spcPts val="0"/>
              </a:spcAft>
              <a:buClr>
                <a:srgbClr val="F3F3F3"/>
              </a:buClr>
              <a:buSzPts val="1500"/>
              <a:buFont typeface="Lora"/>
              <a:buAutoNum type="arabicPeriod"/>
            </a:pPr>
            <a:r>
              <a:rPr lang="en-GB" sz="1500">
                <a:solidFill>
                  <a:srgbClr val="F3F3F3"/>
                </a:solidFill>
                <a:latin typeface="Lora"/>
                <a:ea typeface="Lora"/>
                <a:cs typeface="Lora"/>
                <a:sym typeface="Lora"/>
              </a:rPr>
              <a:t>Reinforcement learning algorithms for solving classification problems." 2011 IEEE Symposium on Adaptive Dynamic Programming and Reinforcement Learning (ADPRL). IEEE, 2011.</a:t>
            </a:r>
            <a:endParaRPr sz="1500">
              <a:solidFill>
                <a:srgbClr val="F3F3F3"/>
              </a:solidFill>
              <a:latin typeface="Lora"/>
              <a:ea typeface="Lora"/>
              <a:cs typeface="Lora"/>
              <a:sym typeface="Lora"/>
            </a:endParaRPr>
          </a:p>
          <a:p>
            <a:pPr indent="-323850" lvl="0" marL="457200" rtl="0" algn="l">
              <a:spcBef>
                <a:spcPts val="0"/>
              </a:spcBef>
              <a:spcAft>
                <a:spcPts val="0"/>
              </a:spcAft>
              <a:buClr>
                <a:srgbClr val="F3F3F3"/>
              </a:buClr>
              <a:buSzPts val="1500"/>
              <a:buFont typeface="Lora"/>
              <a:buAutoNum type="arabicPeriod"/>
            </a:pPr>
            <a:r>
              <a:rPr lang="en-GB" sz="1500">
                <a:solidFill>
                  <a:srgbClr val="F3F3F3"/>
                </a:solidFill>
                <a:latin typeface="Lora"/>
                <a:ea typeface="Lora"/>
                <a:cs typeface="Lora"/>
                <a:sym typeface="Lora"/>
              </a:rPr>
              <a:t>Arp, Daniel, et al. "Drebin: Effective and explainable detection of android malware in your pocket." Ndss. Vol. 14. 2014.</a:t>
            </a:r>
            <a:endParaRPr sz="1500">
              <a:solidFill>
                <a:srgbClr val="F3F3F3"/>
              </a:solidFill>
              <a:latin typeface="Lora"/>
              <a:ea typeface="Lora"/>
              <a:cs typeface="Lora"/>
              <a:sym typeface="Lora"/>
            </a:endParaRPr>
          </a:p>
          <a:p>
            <a:pPr indent="-323850" lvl="0" marL="457200" rtl="0" algn="l">
              <a:spcBef>
                <a:spcPts val="0"/>
              </a:spcBef>
              <a:spcAft>
                <a:spcPts val="0"/>
              </a:spcAft>
              <a:buClr>
                <a:srgbClr val="F3F3F3"/>
              </a:buClr>
              <a:buSzPts val="1500"/>
              <a:buFont typeface="Lora"/>
              <a:buAutoNum type="arabicPeriod"/>
            </a:pPr>
            <a:r>
              <a:rPr lang="en-GB" sz="1500">
                <a:solidFill>
                  <a:srgbClr val="F3F3F3"/>
                </a:solidFill>
                <a:latin typeface="Lora"/>
                <a:ea typeface="Lora"/>
                <a:cs typeface="Lora"/>
                <a:sym typeface="Lora"/>
              </a:rPr>
              <a:t>Thanh Thi Nguyen and Vijay Janapa Reddi. Deep Reinforcement Learning for Cyber Security, 2019</a:t>
            </a:r>
            <a:endParaRPr sz="1500">
              <a:solidFill>
                <a:srgbClr val="F3F3F3"/>
              </a:solidFill>
              <a:latin typeface="Lora"/>
              <a:ea typeface="Lora"/>
              <a:cs typeface="Lora"/>
              <a:sym typeface="Lora"/>
            </a:endParaRPr>
          </a:p>
          <a:p>
            <a:pPr indent="-323850" lvl="0" marL="457200" rtl="0" algn="l">
              <a:spcBef>
                <a:spcPts val="0"/>
              </a:spcBef>
              <a:spcAft>
                <a:spcPts val="0"/>
              </a:spcAft>
              <a:buClr>
                <a:srgbClr val="F3F3F3"/>
              </a:buClr>
              <a:buSzPts val="1500"/>
              <a:buFont typeface="Lora"/>
              <a:buAutoNum type="arabicPeriod"/>
            </a:pPr>
            <a:r>
              <a:rPr lang="en-GB" sz="1500">
                <a:solidFill>
                  <a:srgbClr val="F3F3F3"/>
                </a:solidFill>
                <a:latin typeface="Lora"/>
                <a:ea typeface="Lora"/>
                <a:cs typeface="Lora"/>
                <a:sym typeface="Lora"/>
              </a:rPr>
              <a:t>A. Gosavi Reinforcement Learning: A Tutorial Survey and Recent Advances, 2009</a:t>
            </a:r>
            <a:endParaRPr sz="1500">
              <a:solidFill>
                <a:srgbClr val="F3F3F3"/>
              </a:solidFill>
              <a:latin typeface="Lora"/>
              <a:ea typeface="Lora"/>
              <a:cs typeface="Lora"/>
              <a:sym typeface="Lora"/>
            </a:endParaRPr>
          </a:p>
          <a:p>
            <a:pPr indent="-323850" lvl="0" marL="457200" rtl="0" algn="l">
              <a:spcBef>
                <a:spcPts val="0"/>
              </a:spcBef>
              <a:spcAft>
                <a:spcPts val="0"/>
              </a:spcAft>
              <a:buClr>
                <a:srgbClr val="F3F3F3"/>
              </a:buClr>
              <a:buSzPts val="1500"/>
              <a:buFont typeface="Lora"/>
              <a:buAutoNum type="arabicPeriod"/>
            </a:pPr>
            <a:r>
              <a:rPr lang="en-GB" sz="1500">
                <a:solidFill>
                  <a:srgbClr val="F3F3F3"/>
                </a:solidFill>
                <a:latin typeface="Lora"/>
                <a:ea typeface="Lora"/>
                <a:cs typeface="Lora"/>
                <a:sym typeface="Lora"/>
              </a:rPr>
              <a:t>Kai Arulkumaran, Marc Peter Deisenroth, Miles Brundage, and Anil Anthony Bharath. Deep Reinforcement Learning : A brief survey, 2017.</a:t>
            </a:r>
            <a:endParaRPr sz="1500">
              <a:solidFill>
                <a:srgbClr val="F3F3F3"/>
              </a:solidFill>
              <a:latin typeface="Lora"/>
              <a:ea typeface="Lora"/>
              <a:cs typeface="Lora"/>
              <a:sym typeface="Lora"/>
            </a:endParaRPr>
          </a:p>
          <a:p>
            <a:pPr indent="0" lvl="0" marL="457200" rtl="0" algn="l">
              <a:spcBef>
                <a:spcPts val="0"/>
              </a:spcBef>
              <a:spcAft>
                <a:spcPts val="0"/>
              </a:spcAft>
              <a:buNone/>
            </a:pPr>
            <a:r>
              <a:t/>
            </a:r>
            <a:endParaRPr sz="1500">
              <a:solidFill>
                <a:srgbClr val="F3F3F3"/>
              </a:solidFill>
              <a:latin typeface="Lora"/>
              <a:ea typeface="Lora"/>
              <a:cs typeface="Lora"/>
              <a:sym typeface="Lor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Google Shape;413;p4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414" name="Google Shape;414;p45"/>
          <p:cNvPicPr preferRelativeResize="0"/>
          <p:nvPr/>
        </p:nvPicPr>
        <p:blipFill rotWithShape="1">
          <a:blip r:embed="rId3">
            <a:alphaModFix/>
          </a:blip>
          <a:srcRect b="0" l="7783" r="0" t="0"/>
          <a:stretch/>
        </p:blipFill>
        <p:spPr>
          <a:xfrm>
            <a:off x="150" y="0"/>
            <a:ext cx="9144000" cy="5143500"/>
          </a:xfrm>
          <a:prstGeom prst="rect">
            <a:avLst/>
          </a:prstGeom>
          <a:noFill/>
          <a:ln>
            <a:noFill/>
          </a:ln>
        </p:spPr>
      </p:pic>
      <p:sp>
        <p:nvSpPr>
          <p:cNvPr id="415" name="Google Shape;415;p45"/>
          <p:cNvSpPr txBox="1"/>
          <p:nvPr/>
        </p:nvSpPr>
        <p:spPr>
          <a:xfrm>
            <a:off x="1589425" y="1844950"/>
            <a:ext cx="5991900" cy="91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6000">
                <a:solidFill>
                  <a:srgbClr val="FFFFFF"/>
                </a:solidFill>
                <a:latin typeface="Merriweather"/>
                <a:ea typeface="Merriweather"/>
                <a:cs typeface="Merriweather"/>
                <a:sym typeface="Merriweather"/>
              </a:rPr>
              <a:t>THANKYOU !</a:t>
            </a:r>
            <a:endParaRPr b="1" sz="6000">
              <a:solidFill>
                <a:srgbClr val="FFFFFF"/>
              </a:solidFill>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600">
                <a:latin typeface="Noto Sans Symbols"/>
                <a:ea typeface="Noto Sans Symbols"/>
                <a:cs typeface="Noto Sans Symbols"/>
                <a:sym typeface="Noto Sans Symbols"/>
              </a:rPr>
              <a:t>Problem </a:t>
            </a:r>
            <a:r>
              <a:rPr b="1" lang="en-GB" sz="3600">
                <a:latin typeface="Noto Sans Symbols"/>
                <a:ea typeface="Noto Sans Symbols"/>
                <a:cs typeface="Noto Sans Symbols"/>
                <a:sym typeface="Noto Sans Symbols"/>
              </a:rPr>
              <a:t>Statement</a:t>
            </a:r>
            <a:endParaRPr b="1" sz="3600">
              <a:latin typeface="Noto Sans Symbols"/>
              <a:ea typeface="Noto Sans Symbols"/>
              <a:cs typeface="Noto Sans Symbols"/>
              <a:sym typeface="Noto Sans Symbols"/>
            </a:endParaRPr>
          </a:p>
        </p:txBody>
      </p:sp>
      <p:sp>
        <p:nvSpPr>
          <p:cNvPr id="206" name="Google Shape;206;p19"/>
          <p:cNvSpPr txBox="1"/>
          <p:nvPr>
            <p:ph idx="1" type="body"/>
          </p:nvPr>
        </p:nvSpPr>
        <p:spPr>
          <a:xfrm>
            <a:off x="4475225" y="1719950"/>
            <a:ext cx="4318500" cy="25500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en-GB" sz="2200">
                <a:solidFill>
                  <a:srgbClr val="D9D9D9"/>
                </a:solidFill>
                <a:latin typeface="Lora"/>
                <a:ea typeface="Lora"/>
                <a:cs typeface="Lora"/>
                <a:sym typeface="Lora"/>
              </a:rPr>
              <a:t>Propose a </a:t>
            </a:r>
            <a:r>
              <a:rPr b="1" lang="en-GB" sz="2200">
                <a:solidFill>
                  <a:srgbClr val="D9D9D9"/>
                </a:solidFill>
                <a:latin typeface="Lora"/>
                <a:ea typeface="Lora"/>
                <a:cs typeface="Lora"/>
                <a:sym typeface="Lora"/>
              </a:rPr>
              <a:t> reinforcement learning model for Android Malware detection and compare the accuracy with the previous Machine Learning and Deep Learning models.</a:t>
            </a:r>
            <a:endParaRPr b="1" sz="2200">
              <a:solidFill>
                <a:srgbClr val="D9D9D9"/>
              </a:solidFill>
              <a:latin typeface="Lora"/>
              <a:ea typeface="Lora"/>
              <a:cs typeface="Lora"/>
              <a:sym typeface="Lor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600">
                <a:latin typeface="Noto Sans Symbols"/>
                <a:ea typeface="Noto Sans Symbols"/>
                <a:cs typeface="Noto Sans Symbols"/>
                <a:sym typeface="Noto Sans Symbols"/>
              </a:rPr>
              <a:t>Motivation</a:t>
            </a:r>
            <a:endParaRPr b="1" sz="3600">
              <a:latin typeface="Noto Sans Symbols"/>
              <a:ea typeface="Noto Sans Symbols"/>
              <a:cs typeface="Noto Sans Symbols"/>
              <a:sym typeface="Noto Sans Symbols"/>
            </a:endParaRPr>
          </a:p>
        </p:txBody>
      </p:sp>
      <p:sp>
        <p:nvSpPr>
          <p:cNvPr id="212" name="Google Shape;212;p20"/>
          <p:cNvSpPr txBox="1"/>
          <p:nvPr>
            <p:ph idx="1" type="body"/>
          </p:nvPr>
        </p:nvSpPr>
        <p:spPr>
          <a:xfrm>
            <a:off x="36100" y="1586075"/>
            <a:ext cx="5861400" cy="3938400"/>
          </a:xfrm>
          <a:prstGeom prst="rect">
            <a:avLst/>
          </a:prstGeom>
          <a:ln>
            <a:noFill/>
          </a:ln>
        </p:spPr>
        <p:txBody>
          <a:bodyPr anchorCtr="0" anchor="t" bIns="91425" lIns="91425" spcFirstLastPara="1" rIns="91425" wrap="square" tIns="91425">
            <a:noAutofit/>
          </a:bodyPr>
          <a:lstStyle/>
          <a:p>
            <a:pPr indent="-330200" lvl="0" marL="457200" rtl="0" algn="l">
              <a:spcBef>
                <a:spcPts val="0"/>
              </a:spcBef>
              <a:spcAft>
                <a:spcPts val="0"/>
              </a:spcAft>
              <a:buClr>
                <a:srgbClr val="F3F3F3"/>
              </a:buClr>
              <a:buSzPts val="1600"/>
              <a:buFont typeface="Lora"/>
              <a:buChar char="●"/>
            </a:pPr>
            <a:r>
              <a:rPr b="1" lang="en-GB" sz="1600">
                <a:solidFill>
                  <a:srgbClr val="F3F3F3"/>
                </a:solidFill>
                <a:latin typeface="Lora"/>
                <a:ea typeface="Lora"/>
                <a:cs typeface="Lora"/>
                <a:sym typeface="Lora"/>
              </a:rPr>
              <a:t>Recent studies show</a:t>
            </a:r>
            <a:r>
              <a:rPr b="1" lang="en-GB" sz="1600">
                <a:solidFill>
                  <a:srgbClr val="F3F3F3"/>
                </a:solidFill>
                <a:latin typeface="Lora"/>
                <a:ea typeface="Lora"/>
                <a:cs typeface="Lora"/>
                <a:sym typeface="Lora"/>
              </a:rPr>
              <a:t> that the amount of malware that targeted other mobile platforms gradually decreased , whereas Android showed a contrasting result. </a:t>
            </a:r>
            <a:endParaRPr b="1" sz="1600">
              <a:solidFill>
                <a:srgbClr val="F3F3F3"/>
              </a:solidFill>
              <a:latin typeface="Lora"/>
              <a:ea typeface="Lora"/>
              <a:cs typeface="Lora"/>
              <a:sym typeface="Lora"/>
            </a:endParaRPr>
          </a:p>
          <a:p>
            <a:pPr indent="-330200" lvl="0" marL="457200" rtl="0" algn="l">
              <a:spcBef>
                <a:spcPts val="0"/>
              </a:spcBef>
              <a:spcAft>
                <a:spcPts val="0"/>
              </a:spcAft>
              <a:buClr>
                <a:srgbClr val="F3F3F3"/>
              </a:buClr>
              <a:buSzPts val="1600"/>
              <a:buFont typeface="Lora"/>
              <a:buChar char="●"/>
            </a:pPr>
            <a:r>
              <a:rPr b="1" lang="en-GB" sz="1600">
                <a:solidFill>
                  <a:srgbClr val="F3F3F3"/>
                </a:solidFill>
                <a:latin typeface="Lora"/>
                <a:ea typeface="Lora"/>
                <a:cs typeface="Lora"/>
                <a:sym typeface="Lora"/>
              </a:rPr>
              <a:t>The reason for the increase in Android malware was its open source policy and its leniency to market application verification .</a:t>
            </a:r>
            <a:endParaRPr b="1" sz="1600">
              <a:solidFill>
                <a:srgbClr val="F3F3F3"/>
              </a:solidFill>
              <a:latin typeface="Lora"/>
              <a:ea typeface="Lora"/>
              <a:cs typeface="Lora"/>
              <a:sym typeface="Lora"/>
            </a:endParaRPr>
          </a:p>
          <a:p>
            <a:pPr indent="-330200" lvl="0" marL="457200" rtl="0" algn="l">
              <a:spcBef>
                <a:spcPts val="0"/>
              </a:spcBef>
              <a:spcAft>
                <a:spcPts val="0"/>
              </a:spcAft>
              <a:buClr>
                <a:srgbClr val="F3F3F3"/>
              </a:buClr>
              <a:buSzPts val="1600"/>
              <a:buFont typeface="Arial"/>
              <a:buChar char="●"/>
            </a:pPr>
            <a:r>
              <a:rPr b="1" lang="en-GB" sz="1600">
                <a:solidFill>
                  <a:srgbClr val="F3F3F3"/>
                </a:solidFill>
                <a:latin typeface="Arial"/>
                <a:ea typeface="Arial"/>
                <a:cs typeface="Arial"/>
                <a:sym typeface="Arial"/>
              </a:rPr>
              <a:t>The main motivation behind this research is to apply reinforcement learning for android malware detection and compare it with the previous works done using Deep Learning.</a:t>
            </a:r>
            <a:endParaRPr b="1" sz="1600">
              <a:solidFill>
                <a:srgbClr val="F3F3F3"/>
              </a:solidFill>
              <a:latin typeface="Arial"/>
              <a:ea typeface="Arial"/>
              <a:cs typeface="Arial"/>
              <a:sym typeface="Arial"/>
            </a:endParaRPr>
          </a:p>
          <a:p>
            <a:pPr indent="0" lvl="0" marL="0" rtl="0" algn="l">
              <a:spcBef>
                <a:spcPts val="1600"/>
              </a:spcBef>
              <a:spcAft>
                <a:spcPts val="1600"/>
              </a:spcAft>
              <a:buNone/>
            </a:pPr>
            <a:r>
              <a:t/>
            </a:r>
            <a:endParaRPr sz="1400">
              <a:solidFill>
                <a:srgbClr val="D9D9D9"/>
              </a:solidFill>
              <a:latin typeface="Arial"/>
              <a:ea typeface="Arial"/>
              <a:cs typeface="Arial"/>
              <a:sym typeface="Arial"/>
            </a:endParaRPr>
          </a:p>
        </p:txBody>
      </p:sp>
      <p:pic>
        <p:nvPicPr>
          <p:cNvPr id="213" name="Google Shape;213;p20"/>
          <p:cNvPicPr preferRelativeResize="0"/>
          <p:nvPr/>
        </p:nvPicPr>
        <p:blipFill>
          <a:blip r:embed="rId3">
            <a:alphaModFix/>
          </a:blip>
          <a:stretch>
            <a:fillRect/>
          </a:stretch>
        </p:blipFill>
        <p:spPr>
          <a:xfrm>
            <a:off x="6112950" y="0"/>
            <a:ext cx="3031050"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1"/>
          <p:cNvSpPr txBox="1"/>
          <p:nvPr>
            <p:ph type="title"/>
          </p:nvPr>
        </p:nvSpPr>
        <p:spPr>
          <a:xfrm>
            <a:off x="-1203575" y="1712100"/>
            <a:ext cx="7878600" cy="187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4000">
                <a:latin typeface="Noto Sans Symbols"/>
                <a:ea typeface="Noto Sans Symbols"/>
                <a:cs typeface="Noto Sans Symbols"/>
                <a:sym typeface="Noto Sans Symbols"/>
              </a:rPr>
              <a:t>LITERATURE</a:t>
            </a:r>
            <a:endParaRPr b="1" sz="4000">
              <a:latin typeface="Noto Sans Symbols"/>
              <a:ea typeface="Noto Sans Symbols"/>
              <a:cs typeface="Noto Sans Symbols"/>
              <a:sym typeface="Noto Sans Symbols"/>
            </a:endParaRPr>
          </a:p>
          <a:p>
            <a:pPr indent="0" lvl="0" marL="0" rtl="0" algn="ctr">
              <a:spcBef>
                <a:spcPts val="0"/>
              </a:spcBef>
              <a:spcAft>
                <a:spcPts val="0"/>
              </a:spcAft>
              <a:buNone/>
            </a:pPr>
            <a:r>
              <a:rPr b="1" lang="en-GB" sz="4000">
                <a:latin typeface="Noto Sans Symbols"/>
                <a:ea typeface="Noto Sans Symbols"/>
                <a:cs typeface="Noto Sans Symbols"/>
                <a:sym typeface="Noto Sans Symbols"/>
              </a:rPr>
              <a:t>REVIEW</a:t>
            </a:r>
            <a:endParaRPr b="1" sz="4000">
              <a:latin typeface="Noto Sans Symbols"/>
              <a:ea typeface="Noto Sans Symbols"/>
              <a:cs typeface="Noto Sans Symbols"/>
              <a:sym typeface="Noto Sans Symbol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22"/>
          <p:cNvSpPr txBox="1"/>
          <p:nvPr>
            <p:ph type="title"/>
          </p:nvPr>
        </p:nvSpPr>
        <p:spPr>
          <a:xfrm>
            <a:off x="1068900" y="3040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600">
                <a:latin typeface="Noto Sans Symbols"/>
                <a:ea typeface="Noto Sans Symbols"/>
                <a:cs typeface="Noto Sans Symbols"/>
                <a:sym typeface="Noto Sans Symbols"/>
              </a:rPr>
              <a:t>Android Malware Types :</a:t>
            </a:r>
            <a:endParaRPr b="1" sz="3600">
              <a:latin typeface="Noto Sans Symbols"/>
              <a:ea typeface="Noto Sans Symbols"/>
              <a:cs typeface="Noto Sans Symbols"/>
              <a:sym typeface="Noto Sans Symbols"/>
            </a:endParaRPr>
          </a:p>
        </p:txBody>
      </p:sp>
      <p:sp>
        <p:nvSpPr>
          <p:cNvPr id="224" name="Google Shape;224;p22"/>
          <p:cNvSpPr txBox="1"/>
          <p:nvPr/>
        </p:nvSpPr>
        <p:spPr>
          <a:xfrm>
            <a:off x="1351050" y="915900"/>
            <a:ext cx="6909000" cy="3756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Lora"/>
              <a:buAutoNum type="arabicPeriod"/>
            </a:pPr>
            <a:r>
              <a:rPr b="1" lang="en-GB" sz="1800">
                <a:solidFill>
                  <a:srgbClr val="FFFFFF"/>
                </a:solidFill>
                <a:latin typeface="Lora"/>
                <a:ea typeface="Lora"/>
                <a:cs typeface="Lora"/>
                <a:sym typeface="Lora"/>
              </a:rPr>
              <a:t>Trojan</a:t>
            </a:r>
            <a:r>
              <a:rPr lang="en-GB" sz="1800">
                <a:solidFill>
                  <a:srgbClr val="FFFFFF"/>
                </a:solidFill>
                <a:latin typeface="Lora"/>
                <a:ea typeface="Lora"/>
                <a:cs typeface="Lora"/>
                <a:sym typeface="Lora"/>
              </a:rPr>
              <a:t>: it is a program containing a risk factor in effect . It executes malware when running the application.</a:t>
            </a:r>
            <a:endParaRPr sz="1800">
              <a:solidFill>
                <a:srgbClr val="FFFFFF"/>
              </a:solidFill>
              <a:latin typeface="Lora"/>
              <a:ea typeface="Lora"/>
              <a:cs typeface="Lora"/>
              <a:sym typeface="Lora"/>
            </a:endParaRPr>
          </a:p>
          <a:p>
            <a:pPr indent="0" lvl="0" marL="457200" rtl="0" algn="l">
              <a:spcBef>
                <a:spcPts val="0"/>
              </a:spcBef>
              <a:spcAft>
                <a:spcPts val="0"/>
              </a:spcAft>
              <a:buNone/>
            </a:pPr>
            <a:r>
              <a:t/>
            </a:r>
            <a:endParaRPr sz="1800">
              <a:solidFill>
                <a:srgbClr val="FFFFFF"/>
              </a:solidFill>
              <a:latin typeface="Lora"/>
              <a:ea typeface="Lora"/>
              <a:cs typeface="Lora"/>
              <a:sym typeface="Lora"/>
            </a:endParaRPr>
          </a:p>
          <a:p>
            <a:pPr indent="-342900" lvl="0" marL="457200" rtl="0" algn="l">
              <a:spcBef>
                <a:spcPts val="0"/>
              </a:spcBef>
              <a:spcAft>
                <a:spcPts val="0"/>
              </a:spcAft>
              <a:buClr>
                <a:srgbClr val="FFFFFF"/>
              </a:buClr>
              <a:buSzPts val="1800"/>
              <a:buFont typeface="Lora"/>
              <a:buAutoNum type="arabicPeriod"/>
            </a:pPr>
            <a:r>
              <a:rPr b="1" lang="en-GB" sz="1800">
                <a:solidFill>
                  <a:srgbClr val="FFFFFF"/>
                </a:solidFill>
                <a:latin typeface="Lora"/>
                <a:ea typeface="Lora"/>
                <a:cs typeface="Lora"/>
                <a:sym typeface="Lora"/>
              </a:rPr>
              <a:t>Spyware</a:t>
            </a:r>
            <a:r>
              <a:rPr lang="en-GB" sz="1800">
                <a:solidFill>
                  <a:srgbClr val="FFFFFF"/>
                </a:solidFill>
                <a:latin typeface="Lora"/>
                <a:ea typeface="Lora"/>
                <a:cs typeface="Lora"/>
                <a:sym typeface="Lora"/>
              </a:rPr>
              <a:t>: it is secretly installed on device to collect information. It repeatedly opens pop-ups and causes inconvenience by changing a device’s settings or being difficult to delete.</a:t>
            </a:r>
            <a:endParaRPr sz="1800">
              <a:solidFill>
                <a:srgbClr val="FFFFFF"/>
              </a:solidFill>
              <a:latin typeface="Lora"/>
              <a:ea typeface="Lora"/>
              <a:cs typeface="Lora"/>
              <a:sym typeface="Lora"/>
            </a:endParaRPr>
          </a:p>
          <a:p>
            <a:pPr indent="0" lvl="0" marL="457200" rtl="0" algn="l">
              <a:spcBef>
                <a:spcPts val="0"/>
              </a:spcBef>
              <a:spcAft>
                <a:spcPts val="0"/>
              </a:spcAft>
              <a:buNone/>
            </a:pPr>
            <a:r>
              <a:t/>
            </a:r>
            <a:endParaRPr sz="1800">
              <a:solidFill>
                <a:srgbClr val="FFFFFF"/>
              </a:solidFill>
              <a:latin typeface="Lora"/>
              <a:ea typeface="Lora"/>
              <a:cs typeface="Lora"/>
              <a:sym typeface="Lora"/>
            </a:endParaRPr>
          </a:p>
          <a:p>
            <a:pPr indent="-342900" lvl="0" marL="457200" rtl="0" algn="l">
              <a:spcBef>
                <a:spcPts val="0"/>
              </a:spcBef>
              <a:spcAft>
                <a:spcPts val="0"/>
              </a:spcAft>
              <a:buClr>
                <a:srgbClr val="FFFFFF"/>
              </a:buClr>
              <a:buSzPts val="1800"/>
              <a:buFont typeface="Lora"/>
              <a:buAutoNum type="arabicPeriod"/>
            </a:pPr>
            <a:r>
              <a:rPr b="1" lang="en-GB" sz="1800">
                <a:solidFill>
                  <a:srgbClr val="FFFFFF"/>
                </a:solidFill>
                <a:latin typeface="Lora"/>
                <a:ea typeface="Lora"/>
                <a:cs typeface="Lora"/>
                <a:sym typeface="Lora"/>
              </a:rPr>
              <a:t>Root permission acquisition (exploit):</a:t>
            </a:r>
            <a:r>
              <a:rPr lang="en-GB" sz="1800">
                <a:solidFill>
                  <a:srgbClr val="FFFFFF"/>
                </a:solidFill>
                <a:latin typeface="Lora"/>
                <a:ea typeface="Lora"/>
                <a:cs typeface="Lora"/>
                <a:sym typeface="Lora"/>
              </a:rPr>
              <a:t> it acquires root permissions to clear security settings and make additional attacks.</a:t>
            </a:r>
            <a:endParaRPr sz="1800">
              <a:solidFill>
                <a:srgbClr val="FFFFFF"/>
              </a:solidFill>
              <a:latin typeface="Lora"/>
              <a:ea typeface="Lora"/>
              <a:cs typeface="Lora"/>
              <a:sym typeface="Lora"/>
            </a:endParaRPr>
          </a:p>
          <a:p>
            <a:pPr indent="0" lvl="0" marL="457200" rtl="0" algn="l">
              <a:spcBef>
                <a:spcPts val="0"/>
              </a:spcBef>
              <a:spcAft>
                <a:spcPts val="0"/>
              </a:spcAft>
              <a:buNone/>
            </a:pPr>
            <a:r>
              <a:t/>
            </a:r>
            <a:endParaRPr sz="1800">
              <a:solidFill>
                <a:srgbClr val="FFFFFF"/>
              </a:solidFill>
              <a:latin typeface="Lora"/>
              <a:ea typeface="Lora"/>
              <a:cs typeface="Lora"/>
              <a:sym typeface="Lora"/>
            </a:endParaRPr>
          </a:p>
          <a:p>
            <a:pPr indent="-342900" lvl="0" marL="457200" rtl="0" algn="l">
              <a:spcBef>
                <a:spcPts val="0"/>
              </a:spcBef>
              <a:spcAft>
                <a:spcPts val="0"/>
              </a:spcAft>
              <a:buClr>
                <a:srgbClr val="FFFFFF"/>
              </a:buClr>
              <a:buSzPts val="1800"/>
              <a:buFont typeface="Lora"/>
              <a:buAutoNum type="arabicPeriod"/>
            </a:pPr>
            <a:r>
              <a:rPr b="1" lang="en-GB" sz="1800">
                <a:solidFill>
                  <a:srgbClr val="FFFFFF"/>
                </a:solidFill>
                <a:latin typeface="Lora"/>
                <a:ea typeface="Lora"/>
                <a:cs typeface="Lora"/>
                <a:sym typeface="Lora"/>
              </a:rPr>
              <a:t>Installer (dropper):</a:t>
            </a:r>
            <a:r>
              <a:rPr lang="en-GB" sz="1800">
                <a:solidFill>
                  <a:srgbClr val="FFFFFF"/>
                </a:solidFill>
                <a:latin typeface="Lora"/>
                <a:ea typeface="Lora"/>
                <a:cs typeface="Lora"/>
                <a:sym typeface="Lora"/>
              </a:rPr>
              <a:t> it conceals malware in a program and guides users to run malware and spyware.</a:t>
            </a:r>
            <a:endParaRPr sz="1800">
              <a:solidFill>
                <a:srgbClr val="FFFFFF"/>
              </a:solidFill>
              <a:latin typeface="Lora"/>
              <a:ea typeface="Lora"/>
              <a:cs typeface="Lora"/>
              <a:sym typeface="Lor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23"/>
          <p:cNvSpPr txBox="1"/>
          <p:nvPr>
            <p:ph type="title"/>
          </p:nvPr>
        </p:nvSpPr>
        <p:spPr>
          <a:xfrm>
            <a:off x="1387800" y="2787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000">
                <a:latin typeface="Noto Sans Symbols"/>
                <a:ea typeface="Noto Sans Symbols"/>
                <a:cs typeface="Noto Sans Symbols"/>
                <a:sym typeface="Noto Sans Symbols"/>
              </a:rPr>
              <a:t>Linear SVM </a:t>
            </a:r>
            <a:endParaRPr b="1" sz="3000"/>
          </a:p>
        </p:txBody>
      </p:sp>
      <p:sp>
        <p:nvSpPr>
          <p:cNvPr id="230" name="Google Shape;230;p23"/>
          <p:cNvSpPr txBox="1"/>
          <p:nvPr>
            <p:ph idx="1" type="body"/>
          </p:nvPr>
        </p:nvSpPr>
        <p:spPr>
          <a:xfrm>
            <a:off x="1191925" y="888675"/>
            <a:ext cx="7290000" cy="4191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GB" sz="1600">
                <a:solidFill>
                  <a:srgbClr val="FFFFFF"/>
                </a:solidFill>
                <a:latin typeface="Lora"/>
                <a:ea typeface="Lora"/>
                <a:cs typeface="Lora"/>
                <a:sym typeface="Lora"/>
              </a:rPr>
              <a:t>Traditionally behavior based analysis technique have been used for malware detection.</a:t>
            </a:r>
            <a:endParaRPr sz="1600">
              <a:solidFill>
                <a:srgbClr val="FFFFFF"/>
              </a:solidFill>
              <a:latin typeface="Lora"/>
              <a:ea typeface="Lora"/>
              <a:cs typeface="Lora"/>
              <a:sym typeface="Lora"/>
            </a:endParaRPr>
          </a:p>
          <a:p>
            <a:pPr indent="-330200" lvl="0" marL="457200" rtl="0" algn="l">
              <a:spcBef>
                <a:spcPts val="0"/>
              </a:spcBef>
              <a:spcAft>
                <a:spcPts val="0"/>
              </a:spcAft>
              <a:buSzPts val="1600"/>
              <a:buChar char="●"/>
            </a:pPr>
            <a:r>
              <a:rPr lang="en-GB" sz="1600">
                <a:solidFill>
                  <a:srgbClr val="FFFFFF"/>
                </a:solidFill>
                <a:latin typeface="Lora"/>
                <a:ea typeface="Lora"/>
                <a:cs typeface="Lora"/>
                <a:sym typeface="Lora"/>
              </a:rPr>
              <a:t>Behavior-based detection involves the inconvenience of having to determine malware infection status by examining numerous features.</a:t>
            </a:r>
            <a:endParaRPr sz="1600">
              <a:solidFill>
                <a:srgbClr val="FFFFFF"/>
              </a:solidFill>
              <a:latin typeface="Lora"/>
              <a:ea typeface="Lora"/>
              <a:cs typeface="Lora"/>
              <a:sym typeface="Lora"/>
            </a:endParaRPr>
          </a:p>
          <a:p>
            <a:pPr indent="-330200" lvl="0" marL="457200" rtl="0" algn="l">
              <a:spcBef>
                <a:spcPts val="0"/>
              </a:spcBef>
              <a:spcAft>
                <a:spcPts val="0"/>
              </a:spcAft>
              <a:buSzPts val="1600"/>
              <a:buChar char="●"/>
            </a:pPr>
            <a:r>
              <a:rPr lang="en-GB" sz="1600">
                <a:solidFill>
                  <a:srgbClr val="FFFFFF"/>
                </a:solidFill>
                <a:latin typeface="Lora"/>
                <a:ea typeface="Lora"/>
                <a:cs typeface="Lora"/>
                <a:sym typeface="Lora"/>
              </a:rPr>
              <a:t>SVM has high performance and can classify non linear data.</a:t>
            </a:r>
            <a:endParaRPr sz="1600">
              <a:solidFill>
                <a:srgbClr val="FFFFFF"/>
              </a:solidFill>
              <a:latin typeface="Lora"/>
              <a:ea typeface="Lora"/>
              <a:cs typeface="Lora"/>
              <a:sym typeface="Lora"/>
            </a:endParaRPr>
          </a:p>
          <a:p>
            <a:pPr indent="-330200" lvl="0" marL="457200" rtl="0" algn="l">
              <a:spcBef>
                <a:spcPts val="0"/>
              </a:spcBef>
              <a:spcAft>
                <a:spcPts val="0"/>
              </a:spcAft>
              <a:buSzPts val="1600"/>
              <a:buChar char="●"/>
            </a:pPr>
            <a:r>
              <a:rPr lang="en-GB" sz="1600">
                <a:solidFill>
                  <a:srgbClr val="FFFFFF"/>
                </a:solidFill>
                <a:latin typeface="Lora"/>
                <a:ea typeface="Lora"/>
                <a:cs typeface="Lora"/>
                <a:sym typeface="Lora"/>
              </a:rPr>
              <a:t>Of the input features, unnecessary ones are removed by the SVM machine learning classifier itself and the modeling is carried out.</a:t>
            </a:r>
            <a:endParaRPr sz="1600">
              <a:solidFill>
                <a:srgbClr val="FFFFFF"/>
              </a:solidFill>
              <a:latin typeface="Lora"/>
              <a:ea typeface="Lora"/>
              <a:cs typeface="Lora"/>
              <a:sym typeface="Lora"/>
            </a:endParaRPr>
          </a:p>
          <a:p>
            <a:pPr indent="-330200" lvl="0" marL="457200" rtl="0" algn="l">
              <a:spcBef>
                <a:spcPts val="0"/>
              </a:spcBef>
              <a:spcAft>
                <a:spcPts val="0"/>
              </a:spcAft>
              <a:buSzPts val="1600"/>
              <a:buChar char="●"/>
            </a:pPr>
            <a:r>
              <a:rPr lang="en-GB" sz="1600">
                <a:solidFill>
                  <a:srgbClr val="FFFFFF"/>
                </a:solidFill>
                <a:latin typeface="Lora"/>
                <a:ea typeface="Lora"/>
                <a:cs typeface="Lora"/>
                <a:sym typeface="Lora"/>
              </a:rPr>
              <a:t>For SVM True Positive Results came to be 0.999 with  99.7% accuracy and precision of 0.992 .</a:t>
            </a:r>
            <a:endParaRPr sz="1600">
              <a:solidFill>
                <a:srgbClr val="FFFFFF"/>
              </a:solidFill>
              <a:latin typeface="Lora"/>
              <a:ea typeface="Lora"/>
              <a:cs typeface="Lora"/>
              <a:sym typeface="Lora"/>
            </a:endParaRPr>
          </a:p>
          <a:p>
            <a:pPr indent="-330200" lvl="0" marL="457200" rtl="0" algn="l">
              <a:spcBef>
                <a:spcPts val="0"/>
              </a:spcBef>
              <a:spcAft>
                <a:spcPts val="0"/>
              </a:spcAft>
              <a:buSzPts val="1600"/>
              <a:buChar char="●"/>
            </a:pPr>
            <a:r>
              <a:rPr lang="en-GB" sz="1600">
                <a:solidFill>
                  <a:srgbClr val="FFFFFF"/>
                </a:solidFill>
                <a:latin typeface="Lora"/>
                <a:ea typeface="Lora"/>
                <a:cs typeface="Lora"/>
                <a:sym typeface="Lora"/>
              </a:rPr>
              <a:t>SVM has FPR = 0.004, which could be determined as the best classifier because its ratio of incorrectly classifying normal applications as malicious is small, and it shows far better performance than other classifiers also in terms of accuracy and precision.</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Comparison with other ML Algorithms</a:t>
            </a:r>
            <a:endParaRPr b="1"/>
          </a:p>
        </p:txBody>
      </p:sp>
      <p:pic>
        <p:nvPicPr>
          <p:cNvPr id="236" name="Google Shape;236;p24"/>
          <p:cNvPicPr preferRelativeResize="0"/>
          <p:nvPr/>
        </p:nvPicPr>
        <p:blipFill>
          <a:blip r:embed="rId3">
            <a:alphaModFix/>
          </a:blip>
          <a:stretch>
            <a:fillRect/>
          </a:stretch>
        </p:blipFill>
        <p:spPr>
          <a:xfrm>
            <a:off x="1758000" y="1307850"/>
            <a:ext cx="5384546" cy="3530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000">
                <a:latin typeface="Noto Sans Symbols"/>
                <a:ea typeface="Noto Sans Symbols"/>
                <a:cs typeface="Noto Sans Symbols"/>
                <a:sym typeface="Noto Sans Symbols"/>
              </a:rPr>
              <a:t>Feature Selection using Random Forest Classifier</a:t>
            </a:r>
            <a:endParaRPr/>
          </a:p>
        </p:txBody>
      </p:sp>
      <p:sp>
        <p:nvSpPr>
          <p:cNvPr id="242" name="Google Shape;242;p25"/>
          <p:cNvSpPr txBox="1"/>
          <p:nvPr>
            <p:ph idx="1" type="body"/>
          </p:nvPr>
        </p:nvSpPr>
        <p:spPr>
          <a:xfrm>
            <a:off x="1250825" y="1828925"/>
            <a:ext cx="7038900" cy="2375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FFFFFF"/>
              </a:buClr>
              <a:buSzPts val="1600"/>
              <a:buFont typeface="Lora"/>
              <a:buChar char="●"/>
            </a:pPr>
            <a:r>
              <a:rPr lang="en-GB" sz="1600">
                <a:solidFill>
                  <a:srgbClr val="FFFFFF"/>
                </a:solidFill>
                <a:latin typeface="Lora"/>
                <a:ea typeface="Lora"/>
                <a:cs typeface="Lora"/>
                <a:sym typeface="Lora"/>
              </a:rPr>
              <a:t>The dataset is divided into training and testing set using n-cross validation.</a:t>
            </a:r>
            <a:endParaRPr sz="1600">
              <a:solidFill>
                <a:srgbClr val="FFFFFF"/>
              </a:solidFill>
              <a:latin typeface="Lora"/>
              <a:ea typeface="Lora"/>
              <a:cs typeface="Lora"/>
              <a:sym typeface="Lora"/>
            </a:endParaRPr>
          </a:p>
          <a:p>
            <a:pPr indent="-330200" lvl="0" marL="457200" rtl="0" algn="l">
              <a:spcBef>
                <a:spcPts val="0"/>
              </a:spcBef>
              <a:spcAft>
                <a:spcPts val="0"/>
              </a:spcAft>
              <a:buClr>
                <a:srgbClr val="FFFFFF"/>
              </a:buClr>
              <a:buSzPts val="1600"/>
              <a:buFont typeface="Lora"/>
              <a:buChar char="●"/>
            </a:pPr>
            <a:r>
              <a:rPr lang="en-GB" sz="1600">
                <a:solidFill>
                  <a:srgbClr val="FFFFFF"/>
                </a:solidFill>
                <a:latin typeface="Lora"/>
                <a:ea typeface="Lora"/>
                <a:cs typeface="Lora"/>
                <a:sym typeface="Lora"/>
              </a:rPr>
              <a:t>Bayesian Probability of each feature is calculated.</a:t>
            </a:r>
            <a:endParaRPr sz="1600">
              <a:solidFill>
                <a:srgbClr val="FFFFFF"/>
              </a:solidFill>
              <a:latin typeface="Lora"/>
              <a:ea typeface="Lora"/>
              <a:cs typeface="Lora"/>
              <a:sym typeface="Lora"/>
            </a:endParaRPr>
          </a:p>
          <a:p>
            <a:pPr indent="-330200" lvl="0" marL="457200" rtl="0" algn="l">
              <a:spcBef>
                <a:spcPts val="0"/>
              </a:spcBef>
              <a:spcAft>
                <a:spcPts val="0"/>
              </a:spcAft>
              <a:buClr>
                <a:srgbClr val="FFFFFF"/>
              </a:buClr>
              <a:buSzPts val="1600"/>
              <a:buFont typeface="Lora"/>
              <a:buChar char="●"/>
            </a:pPr>
            <a:r>
              <a:rPr lang="en-GB" sz="1600">
                <a:solidFill>
                  <a:srgbClr val="FFFFFF"/>
                </a:solidFill>
                <a:latin typeface="Lora"/>
                <a:ea typeface="Lora"/>
                <a:cs typeface="Lora"/>
                <a:sym typeface="Lora"/>
              </a:rPr>
              <a:t>The ranks of features is calculated based on ranking value.</a:t>
            </a:r>
            <a:endParaRPr sz="1600">
              <a:solidFill>
                <a:srgbClr val="FFFFFF"/>
              </a:solidFill>
              <a:latin typeface="Lora"/>
              <a:ea typeface="Lora"/>
              <a:cs typeface="Lora"/>
              <a:sym typeface="Lora"/>
            </a:endParaRPr>
          </a:p>
          <a:p>
            <a:pPr indent="-330200" lvl="0" marL="457200" rtl="0" algn="l">
              <a:spcBef>
                <a:spcPts val="0"/>
              </a:spcBef>
              <a:spcAft>
                <a:spcPts val="0"/>
              </a:spcAft>
              <a:buClr>
                <a:srgbClr val="FFFFFF"/>
              </a:buClr>
              <a:buSzPts val="1600"/>
              <a:buFont typeface="Lora"/>
              <a:buChar char="●"/>
            </a:pPr>
            <a:r>
              <a:rPr lang="en-GB" sz="1600">
                <a:solidFill>
                  <a:srgbClr val="FFFFFF"/>
                </a:solidFill>
                <a:latin typeface="Lora"/>
                <a:ea typeface="Lora"/>
                <a:cs typeface="Lora"/>
                <a:sym typeface="Lora"/>
              </a:rPr>
              <a:t>A backward elimination approach is used to eliminate features in which importance of a feature is determined by variance of classification accuracy with or without the feature</a:t>
            </a:r>
            <a:endParaRPr sz="1600">
              <a:solidFill>
                <a:srgbClr val="FFFFFF"/>
              </a:solidFill>
              <a:latin typeface="Lora"/>
              <a:ea typeface="Lora"/>
              <a:cs typeface="Lora"/>
              <a:sym typeface="Lora"/>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