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9" r:id="rId4"/>
    <p:sldId id="266" r:id="rId5"/>
    <p:sldId id="264" r:id="rId6"/>
    <p:sldId id="265" r:id="rId7"/>
    <p:sldId id="267" r:id="rId8"/>
    <p:sldId id="272" r:id="rId9"/>
    <p:sldId id="268" r:id="rId10"/>
    <p:sldId id="269" r:id="rId11"/>
    <p:sldId id="262" r:id="rId12"/>
    <p:sldId id="271" r:id="rId13"/>
    <p:sldId id="263"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43"/>
      </p:cViewPr>
      <p:guideLst>
        <p:guide orient="horz" pos="2160"/>
        <p:guide pos="2880"/>
      </p:guideLst>
    </p:cSldViewPr>
  </p:slideViewPr>
  <p:outlineViewPr>
    <p:cViewPr>
      <p:scale>
        <a:sx n="33" d="100"/>
        <a:sy n="33" d="100"/>
      </p:scale>
      <p:origin x="48" y="6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9805D8-3C87-4E03-8A7F-F2487712CCAF}"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805D8-3C87-4E03-8A7F-F2487712CCAF}"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805D8-3C87-4E03-8A7F-F2487712CCAF}"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9805D8-3C87-4E03-8A7F-F2487712CCAF}"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805D8-3C87-4E03-8A7F-F2487712CCAF}"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9805D8-3C87-4E03-8A7F-F2487712CCAF}"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9805D8-3C87-4E03-8A7F-F2487712CCAF}" type="datetimeFigureOut">
              <a:rPr lang="en-US" smtClean="0"/>
              <a:pPr/>
              <a:t>4/17/2023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9805D8-3C87-4E03-8A7F-F2487712CCAF}" type="datetimeFigureOut">
              <a:rPr lang="en-US" smtClean="0"/>
              <a:pPr/>
              <a:t>4/17/2023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805D8-3C87-4E03-8A7F-F2487712CCAF}" type="datetimeFigureOut">
              <a:rPr lang="en-US" smtClean="0"/>
              <a:pPr/>
              <a:t>4/17/2023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805D8-3C87-4E03-8A7F-F2487712CCAF}"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9805D8-3C87-4E03-8A7F-F2487712CCAF}"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44D3-C95A-4299-A7D8-A115EF2FF0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805D8-3C87-4E03-8A7F-F2487712CCAF}" type="datetimeFigureOut">
              <a:rPr lang="en-US" smtClean="0"/>
              <a:pPr/>
              <a:t>4/17/2023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244D3-C95A-4299-A7D8-A115EF2FF0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E:\VID-20220202-WA0000.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500042"/>
            <a:ext cx="7772400" cy="5500726"/>
          </a:xfrm>
        </p:spPr>
        <p:txBody>
          <a:bodyPr>
            <a:noAutofit/>
          </a:bodyPr>
          <a:lstStyle/>
          <a:p>
            <a:r>
              <a:rPr lang="en-IN" sz="5400" b="1" dirty="0"/>
              <a:t>Fingerprint Door Lock System using Arduino Nano and Smartphone</a:t>
            </a:r>
            <a:br>
              <a:rPr lang="en-IN" sz="4800" b="1" dirty="0"/>
            </a:br>
            <a:endParaRPr lang="en-IN" sz="4800" dirty="0"/>
          </a:p>
        </p:txBody>
      </p:sp>
      <p:sp>
        <p:nvSpPr>
          <p:cNvPr id="3" name="Subtitle 2"/>
          <p:cNvSpPr>
            <a:spLocks noGrp="1"/>
          </p:cNvSpPr>
          <p:nvPr>
            <p:ph type="subTitle" idx="1"/>
          </p:nvPr>
        </p:nvSpPr>
        <p:spPr>
          <a:xfrm flipH="1">
            <a:off x="9098280" y="6857998"/>
            <a:ext cx="45719" cy="45719"/>
          </a:xfrm>
        </p:spPr>
        <p:txBody>
          <a:bodyPr>
            <a:normAutofit fontScale="25000" lnSpcReduction="20000"/>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17596"/>
          </a:xfrm>
        </p:spPr>
        <p:txBody>
          <a:bodyPr>
            <a:normAutofit fontScale="90000"/>
          </a:bodyPr>
          <a:lstStyle/>
          <a:p>
            <a:r>
              <a:rPr lang="en-IN" b="1" dirty="0"/>
              <a:t>Testing the Fingerprint Door Lock using </a:t>
            </a:r>
            <a:r>
              <a:rPr lang="en-IN" b="1" dirty="0" err="1"/>
              <a:t>Arduino</a:t>
            </a:r>
            <a:r>
              <a:rPr lang="en-IN" b="1" dirty="0"/>
              <a:t> Project </a:t>
            </a:r>
            <a:br>
              <a:rPr lang="en-IN" b="1" dirty="0"/>
            </a:br>
            <a:endParaRPr lang="en-IN" dirty="0"/>
          </a:p>
        </p:txBody>
      </p:sp>
      <p:pic>
        <p:nvPicPr>
          <p:cNvPr id="7" name="VID-20220202-WA0000.mp4">
            <a:hlinkClick r:id="" action="ppaction://media"/>
          </p:cNvPr>
          <p:cNvPicPr>
            <a:picLocks noGrp="1" noRot="1" noChangeAspect="1"/>
          </p:cNvPicPr>
          <p:nvPr>
            <p:ph idx="1"/>
            <a:videoFile r:link="rId1"/>
          </p:nvPr>
        </p:nvPicPr>
        <p:blipFill>
          <a:blip r:embed="rId3"/>
          <a:stretch>
            <a:fillRect/>
          </a:stretch>
        </p:blipFill>
        <p:spPr>
          <a:xfrm>
            <a:off x="214282" y="1397777"/>
            <a:ext cx="8786874" cy="535785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lstStyle/>
          <a:p>
            <a:r>
              <a:rPr lang="en-IN" b="1" dirty="0">
                <a:solidFill>
                  <a:schemeClr val="tx2"/>
                </a:solidFill>
              </a:rPr>
              <a:t>Security</a:t>
            </a:r>
            <a:r>
              <a:rPr lang="en-IN" b="1" dirty="0"/>
              <a:t> </a:t>
            </a:r>
            <a:r>
              <a:rPr lang="en-IN" sz="1600" dirty="0"/>
              <a:t>The design of the door lock will never permit a person without your authorization to get inside the home or office. This is one of the major benefits of the fingerprint locks.</a:t>
            </a:r>
          </a:p>
          <a:p>
            <a:endParaRPr lang="en-IN" sz="1600" dirty="0"/>
          </a:p>
          <a:p>
            <a:r>
              <a:rPr lang="en-IN" b="1" dirty="0">
                <a:solidFill>
                  <a:schemeClr val="tx2"/>
                </a:solidFill>
              </a:rPr>
              <a:t>No problem of lost keys </a:t>
            </a:r>
            <a:r>
              <a:rPr lang="en-IN" sz="1600" dirty="0"/>
              <a:t>way to keep your home and business life easy is to use the fingerprint locks.</a:t>
            </a:r>
          </a:p>
          <a:p>
            <a:endParaRPr lang="en-IN" sz="1600" dirty="0"/>
          </a:p>
          <a:p>
            <a:r>
              <a:rPr lang="en-IN" b="1" dirty="0">
                <a:solidFill>
                  <a:schemeClr val="tx2"/>
                </a:solidFill>
              </a:rPr>
              <a:t>User-friendly</a:t>
            </a:r>
            <a:r>
              <a:rPr lang="en-IN" b="1" dirty="0"/>
              <a:t> </a:t>
            </a:r>
            <a:r>
              <a:rPr lang="en-IN" dirty="0"/>
              <a:t> </a:t>
            </a:r>
            <a:r>
              <a:rPr lang="en-IN" sz="1600" dirty="0"/>
              <a:t>You need not be </a:t>
            </a:r>
            <a:r>
              <a:rPr lang="en-IN" sz="1600" dirty="0" err="1"/>
              <a:t>techy</a:t>
            </a:r>
            <a:r>
              <a:rPr lang="en-IN" sz="1600" dirty="0"/>
              <a:t> to use the locks with fingerprint access.</a:t>
            </a:r>
          </a:p>
          <a:p>
            <a:endParaRPr lang="en-IN" sz="1600" dirty="0"/>
          </a:p>
          <a:p>
            <a:r>
              <a:rPr lang="en-IN" b="1" dirty="0">
                <a:solidFill>
                  <a:schemeClr val="tx2"/>
                </a:solidFill>
              </a:rPr>
              <a:t>Hard to override </a:t>
            </a:r>
            <a:r>
              <a:rPr lang="en-IN" dirty="0"/>
              <a:t> </a:t>
            </a:r>
            <a:r>
              <a:rPr lang="en-IN" sz="1600" dirty="0"/>
              <a:t>No one can easily hack the locks with fingerprint systems. Unauthorized access will not be granted.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a:bodyPr>
          <a:lstStyle/>
          <a:p>
            <a:r>
              <a:rPr lang="en-IN" b="1" dirty="0">
                <a:solidFill>
                  <a:schemeClr val="tx2"/>
                </a:solidFill>
              </a:rPr>
              <a:t>Hard to install</a:t>
            </a:r>
            <a:r>
              <a:rPr lang="en-IN" b="1" dirty="0"/>
              <a:t> </a:t>
            </a:r>
            <a:r>
              <a:rPr lang="en-IN" sz="1600" dirty="0"/>
              <a:t>You will need a technician to set it up all for perfection.</a:t>
            </a:r>
          </a:p>
          <a:p>
            <a:endParaRPr lang="en-IN" sz="1600" dirty="0"/>
          </a:p>
          <a:p>
            <a:r>
              <a:rPr lang="en-IN" b="1" dirty="0">
                <a:solidFill>
                  <a:schemeClr val="tx2"/>
                </a:solidFill>
              </a:rPr>
              <a:t>Difficult to change</a:t>
            </a:r>
            <a:r>
              <a:rPr lang="en-IN" b="1" dirty="0"/>
              <a:t> </a:t>
            </a:r>
            <a:r>
              <a:rPr lang="en-IN" sz="1600" dirty="0"/>
              <a:t>You will not be able to replace your fingerprints, so it is hard to get in your office or home if somebody hacks and changes the locks.</a:t>
            </a:r>
          </a:p>
          <a:p>
            <a:endParaRPr lang="en-IN" sz="1600" dirty="0"/>
          </a:p>
          <a:p>
            <a:r>
              <a:rPr lang="en-IN" b="1" dirty="0">
                <a:solidFill>
                  <a:schemeClr val="tx2"/>
                </a:solidFill>
              </a:rPr>
              <a:t>Expensive</a:t>
            </a:r>
            <a:r>
              <a:rPr lang="en-IN" b="1" dirty="0"/>
              <a:t> </a:t>
            </a:r>
            <a:r>
              <a:rPr lang="en-IN" sz="1600" dirty="0"/>
              <a:t> The more advanced the locks, the more expensive it will be.</a:t>
            </a:r>
          </a:p>
          <a:p>
            <a:endParaRPr lang="en-IN" sz="1600" dirty="0"/>
          </a:p>
          <a:p>
            <a:r>
              <a:rPr lang="en-IN" b="1" dirty="0">
                <a:solidFill>
                  <a:schemeClr val="tx2"/>
                </a:solidFill>
              </a:rPr>
              <a:t>Failure in power </a:t>
            </a:r>
            <a:r>
              <a:rPr lang="en-IN" sz="1600" dirty="0"/>
              <a:t>The fingerprint needs the power to work. When the power fails, it is hard to use it. One solution for this is also to install a UPS for the machine to work which will require extra resources.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dirty="0">
                <a:solidFill>
                  <a:schemeClr val="tx2">
                    <a:lumMod val="60000"/>
                    <a:lumOff val="40000"/>
                  </a:schemeClr>
                </a:solidFill>
              </a:rPr>
              <a:t>https: //circuitdigest.com</a:t>
            </a:r>
          </a:p>
          <a:p>
            <a:r>
              <a:rPr lang="en-IN" dirty="0">
                <a:solidFill>
                  <a:schemeClr val="tx2">
                    <a:lumMod val="60000"/>
                    <a:lumOff val="40000"/>
                  </a:schemeClr>
                </a:solidFill>
              </a:rPr>
              <a:t>https: //theiotprojects.com</a:t>
            </a:r>
          </a:p>
          <a:p>
            <a:r>
              <a:rPr lang="en-IN" dirty="0">
                <a:solidFill>
                  <a:schemeClr val="tx2">
                    <a:lumMod val="60000"/>
                    <a:lumOff val="40000"/>
                  </a:schemeClr>
                </a:solidFill>
              </a:rPr>
              <a:t>https://www.tinkercad.com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CONCLUSION</a:t>
            </a:r>
            <a:br>
              <a:rPr lang="en-IN" b="1" dirty="0"/>
            </a:br>
            <a:endParaRPr lang="en-IN" dirty="0"/>
          </a:p>
        </p:txBody>
      </p:sp>
      <p:sp>
        <p:nvSpPr>
          <p:cNvPr id="3" name="Content Placeholder 2"/>
          <p:cNvSpPr>
            <a:spLocks noGrp="1"/>
          </p:cNvSpPr>
          <p:nvPr>
            <p:ph idx="1"/>
          </p:nvPr>
        </p:nvSpPr>
        <p:spPr/>
        <p:txBody>
          <a:bodyPr/>
          <a:lstStyle/>
          <a:p>
            <a:pPr>
              <a:buNone/>
            </a:pPr>
            <a:r>
              <a:rPr lang="en-IN" dirty="0">
                <a:solidFill>
                  <a:schemeClr val="tx2"/>
                </a:solidFill>
              </a:rPr>
              <a:t>    </a:t>
            </a:r>
          </a:p>
          <a:p>
            <a:pPr algn="ctr">
              <a:buNone/>
            </a:pPr>
            <a:r>
              <a:rPr lang="en-IN" dirty="0">
                <a:solidFill>
                  <a:schemeClr val="tx2"/>
                </a:solidFill>
              </a:rPr>
              <a:t>Fingerprint locks are pretty awesome. Secure, affordable, non-intrusive and almost fail safe, these systems don't require you to carry a key or remember a password. You can also grant access to as many people as you want and remove their access at your pleasure</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a:xfrm>
            <a:off x="457200" y="1571612"/>
            <a:ext cx="8229600" cy="5143536"/>
          </a:xfrm>
        </p:spPr>
        <p:txBody>
          <a:bodyPr>
            <a:normAutofit fontScale="77500" lnSpcReduction="20000"/>
          </a:bodyPr>
          <a:lstStyle/>
          <a:p>
            <a:pPr>
              <a:buNone/>
            </a:pPr>
            <a:endParaRPr lang="en-IN" dirty="0">
              <a:solidFill>
                <a:schemeClr val="tx2"/>
              </a:solidFill>
            </a:endParaRPr>
          </a:p>
          <a:p>
            <a:r>
              <a:rPr lang="en-IN" dirty="0">
                <a:solidFill>
                  <a:schemeClr val="tx2"/>
                </a:solidFill>
              </a:rPr>
              <a:t>Overview: </a:t>
            </a:r>
            <a:r>
              <a:rPr lang="en-IN" dirty="0" err="1">
                <a:solidFill>
                  <a:schemeClr val="tx2"/>
                </a:solidFill>
              </a:rPr>
              <a:t>Arduino</a:t>
            </a:r>
            <a:r>
              <a:rPr lang="en-IN" dirty="0">
                <a:solidFill>
                  <a:schemeClr val="tx2"/>
                </a:solidFill>
              </a:rPr>
              <a:t> Fingerprint Door Lock</a:t>
            </a:r>
          </a:p>
          <a:p>
            <a:r>
              <a:rPr lang="en-IN" dirty="0">
                <a:solidFill>
                  <a:schemeClr val="tx2"/>
                </a:solidFill>
              </a:rPr>
              <a:t>Components Required</a:t>
            </a:r>
          </a:p>
          <a:p>
            <a:pPr>
              <a:buNone/>
            </a:pPr>
            <a:r>
              <a:rPr lang="en-IN" dirty="0">
                <a:solidFill>
                  <a:schemeClr val="tx2"/>
                </a:solidFill>
              </a:rPr>
              <a:t>        -   Solenoid Lock</a:t>
            </a:r>
          </a:p>
          <a:p>
            <a:pPr>
              <a:buNone/>
            </a:pPr>
            <a:endParaRPr lang="en-IN" dirty="0">
              <a:solidFill>
                <a:schemeClr val="tx2"/>
              </a:solidFill>
            </a:endParaRPr>
          </a:p>
          <a:p>
            <a:r>
              <a:rPr lang="en-IN" dirty="0">
                <a:solidFill>
                  <a:schemeClr val="tx2"/>
                </a:solidFill>
              </a:rPr>
              <a:t>Circuit Diagram: </a:t>
            </a:r>
            <a:r>
              <a:rPr lang="en-IN" dirty="0" err="1">
                <a:solidFill>
                  <a:schemeClr val="tx2"/>
                </a:solidFill>
              </a:rPr>
              <a:t>Arduino</a:t>
            </a:r>
            <a:r>
              <a:rPr lang="en-IN" dirty="0">
                <a:solidFill>
                  <a:schemeClr val="tx2"/>
                </a:solidFill>
              </a:rPr>
              <a:t> Fingerprint Door Lock</a:t>
            </a:r>
          </a:p>
          <a:p>
            <a:r>
              <a:rPr lang="en-IN" dirty="0" err="1">
                <a:solidFill>
                  <a:schemeClr val="tx2"/>
                </a:solidFill>
              </a:rPr>
              <a:t>Arduino</a:t>
            </a:r>
            <a:r>
              <a:rPr lang="en-IN" dirty="0">
                <a:solidFill>
                  <a:schemeClr val="tx2"/>
                </a:solidFill>
              </a:rPr>
              <a:t> Program Code Explanation</a:t>
            </a:r>
          </a:p>
          <a:p>
            <a:r>
              <a:rPr lang="en-IN" dirty="0">
                <a:solidFill>
                  <a:schemeClr val="tx2"/>
                </a:solidFill>
              </a:rPr>
              <a:t>Android App for </a:t>
            </a:r>
            <a:r>
              <a:rPr lang="en-IN" dirty="0" err="1">
                <a:solidFill>
                  <a:schemeClr val="tx2"/>
                </a:solidFill>
              </a:rPr>
              <a:t>Arduino</a:t>
            </a:r>
            <a:r>
              <a:rPr lang="en-IN" dirty="0">
                <a:solidFill>
                  <a:schemeClr val="tx2"/>
                </a:solidFill>
              </a:rPr>
              <a:t> based Fingerprint Door Lock</a:t>
            </a:r>
          </a:p>
          <a:p>
            <a:r>
              <a:rPr lang="en-IN" dirty="0">
                <a:solidFill>
                  <a:schemeClr val="tx2"/>
                </a:solidFill>
              </a:rPr>
              <a:t>Testing the Fingerprint Door Lock using </a:t>
            </a:r>
            <a:r>
              <a:rPr lang="en-IN" dirty="0" err="1">
                <a:solidFill>
                  <a:schemeClr val="tx2"/>
                </a:solidFill>
              </a:rPr>
              <a:t>Arduino</a:t>
            </a:r>
            <a:r>
              <a:rPr lang="en-IN" dirty="0">
                <a:solidFill>
                  <a:schemeClr val="tx2"/>
                </a:solidFill>
              </a:rPr>
              <a:t> Project</a:t>
            </a:r>
          </a:p>
          <a:p>
            <a:r>
              <a:rPr lang="en-IN" dirty="0">
                <a:solidFill>
                  <a:schemeClr val="tx2"/>
                </a:solidFill>
              </a:rPr>
              <a:t>Advantages</a:t>
            </a:r>
          </a:p>
          <a:p>
            <a:r>
              <a:rPr lang="en-IN" dirty="0">
                <a:solidFill>
                  <a:schemeClr val="tx2"/>
                </a:solidFill>
              </a:rPr>
              <a:t>Disadvantages</a:t>
            </a:r>
          </a:p>
          <a:p>
            <a:r>
              <a:rPr lang="en-IN" dirty="0">
                <a:solidFill>
                  <a:schemeClr val="tx2"/>
                </a:solidFill>
              </a:rPr>
              <a:t>References</a:t>
            </a:r>
          </a:p>
          <a:p>
            <a:r>
              <a:rPr lang="en-IN" dirty="0">
                <a:solidFill>
                  <a:schemeClr val="tx2"/>
                </a:solidFill>
              </a:rPr>
              <a:t>Conclusion</a:t>
            </a:r>
          </a:p>
          <a:p>
            <a:pPr marL="342900" lvl="1" indent="-342900">
              <a:buNone/>
            </a:pPr>
            <a:endParaRPr lang="en-IN" sz="3100" dirty="0">
              <a:solidFill>
                <a:schemeClr val="tx2"/>
              </a:solidFill>
            </a:endParaRPr>
          </a:p>
          <a:p>
            <a:pPr>
              <a:buNone/>
            </a:pPr>
            <a:endParaRPr lang="en-IN" dirty="0">
              <a:solidFill>
                <a:schemeClr val="tx2"/>
              </a:solidFill>
            </a:endParaRPr>
          </a:p>
          <a:p>
            <a:endParaRPr lang="en-IN" dirty="0">
              <a:solidFill>
                <a:schemeClr val="tx2"/>
              </a:solidFill>
            </a:endParaRPr>
          </a:p>
          <a:p>
            <a:endParaRPr lang="en-IN" sz="3600" u="sng" dirty="0">
              <a:solidFill>
                <a:schemeClr val="tx2"/>
              </a:solidFill>
            </a:endParaRPr>
          </a:p>
          <a:p>
            <a:endParaRPr lang="en-IN"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40000" lnSpcReduction="20000"/>
          </a:bodyPr>
          <a:lstStyle/>
          <a:p>
            <a:pPr>
              <a:buNone/>
            </a:pPr>
            <a:r>
              <a:rPr lang="en-IN" sz="5900" dirty="0">
                <a:solidFill>
                  <a:schemeClr val="tx2"/>
                </a:solidFill>
                <a:latin typeface="Aparajita" pitchFamily="34" charset="0"/>
                <a:cs typeface="Aparajita" pitchFamily="34" charset="0"/>
              </a:rPr>
              <a:t>     In this project, we are going to build a </a:t>
            </a:r>
            <a:r>
              <a:rPr lang="en-IN" sz="5900" b="1" dirty="0">
                <a:solidFill>
                  <a:schemeClr val="tx2"/>
                </a:solidFill>
                <a:latin typeface="Aparajita" pitchFamily="34" charset="0"/>
                <a:cs typeface="Aparajita" pitchFamily="34" charset="0"/>
              </a:rPr>
              <a:t>Fingerprint Door Lock using </a:t>
            </a:r>
            <a:r>
              <a:rPr lang="en-IN" sz="5900" b="1" dirty="0" err="1">
                <a:solidFill>
                  <a:schemeClr val="tx2"/>
                </a:solidFill>
                <a:latin typeface="Aparajita" pitchFamily="34" charset="0"/>
                <a:cs typeface="Aparajita" pitchFamily="34" charset="0"/>
              </a:rPr>
              <a:t>Arduino</a:t>
            </a:r>
            <a:r>
              <a:rPr lang="en-IN" sz="5900" b="1" dirty="0">
                <a:solidFill>
                  <a:schemeClr val="tx2"/>
                </a:solidFill>
                <a:latin typeface="Aparajita" pitchFamily="34" charset="0"/>
                <a:cs typeface="Aparajita" pitchFamily="34" charset="0"/>
              </a:rPr>
              <a:t> </a:t>
            </a:r>
            <a:r>
              <a:rPr lang="en-IN" sz="5900" b="1" dirty="0" err="1">
                <a:solidFill>
                  <a:schemeClr val="tx2"/>
                </a:solidFill>
                <a:latin typeface="Aparajita" pitchFamily="34" charset="0"/>
                <a:cs typeface="Aparajita" pitchFamily="34" charset="0"/>
              </a:rPr>
              <a:t>Nano</a:t>
            </a:r>
            <a:r>
              <a:rPr lang="en-IN" sz="5900" dirty="0">
                <a:solidFill>
                  <a:schemeClr val="tx2"/>
                </a:solidFill>
                <a:latin typeface="Aparajita" pitchFamily="34" charset="0"/>
                <a:cs typeface="Aparajita" pitchFamily="34" charset="0"/>
              </a:rPr>
              <a:t> with </a:t>
            </a:r>
            <a:r>
              <a:rPr lang="en-IN" sz="5900" b="1" dirty="0">
                <a:solidFill>
                  <a:schemeClr val="tx2"/>
                </a:solidFill>
                <a:latin typeface="Aparajita" pitchFamily="34" charset="0"/>
                <a:cs typeface="Aparajita" pitchFamily="34" charset="0"/>
              </a:rPr>
              <a:t>Bluetooth Module, Solenoid Lock, and Android </a:t>
            </a:r>
            <a:r>
              <a:rPr lang="en-IN" sz="5900" b="1" dirty="0" err="1">
                <a:solidFill>
                  <a:schemeClr val="tx2"/>
                </a:solidFill>
                <a:latin typeface="Aparajita" pitchFamily="34" charset="0"/>
                <a:cs typeface="Aparajita" pitchFamily="34" charset="0"/>
              </a:rPr>
              <a:t>SmartPhone</a:t>
            </a:r>
            <a:r>
              <a:rPr lang="en-IN" sz="5900" dirty="0">
                <a:solidFill>
                  <a:schemeClr val="tx2"/>
                </a:solidFill>
                <a:latin typeface="Aparajita" pitchFamily="34" charset="0"/>
                <a:cs typeface="Aparajita" pitchFamily="34" charset="0"/>
              </a:rPr>
              <a:t>. An Android application is designed, which scans and verifies the fingerprint and sends confirmation data to </a:t>
            </a:r>
            <a:r>
              <a:rPr lang="en-IN" sz="5900" dirty="0" err="1">
                <a:solidFill>
                  <a:schemeClr val="tx2"/>
                </a:solidFill>
                <a:latin typeface="Aparajita" pitchFamily="34" charset="0"/>
                <a:cs typeface="Aparajita" pitchFamily="34" charset="0"/>
              </a:rPr>
              <a:t>Arduino</a:t>
            </a:r>
            <a:r>
              <a:rPr lang="en-IN" sz="5900" dirty="0">
                <a:solidFill>
                  <a:schemeClr val="tx2"/>
                </a:solidFill>
                <a:latin typeface="Aparajita" pitchFamily="34" charset="0"/>
                <a:cs typeface="Aparajita" pitchFamily="34" charset="0"/>
              </a:rPr>
              <a:t> through </a:t>
            </a:r>
            <a:r>
              <a:rPr lang="en-IN" sz="5900" b="1" dirty="0">
                <a:solidFill>
                  <a:schemeClr val="tx2"/>
                </a:solidFill>
                <a:latin typeface="Aparajita" pitchFamily="34" charset="0"/>
                <a:cs typeface="Aparajita" pitchFamily="34" charset="0"/>
              </a:rPr>
              <a:t>Bluetooth serial communication.</a:t>
            </a:r>
            <a:r>
              <a:rPr lang="en-IN" sz="5900" dirty="0">
                <a:solidFill>
                  <a:schemeClr val="tx2"/>
                </a:solidFill>
                <a:latin typeface="Aparajita" pitchFamily="34" charset="0"/>
                <a:cs typeface="Aparajita" pitchFamily="34" charset="0"/>
              </a:rPr>
              <a:t> This system uses a built-in </a:t>
            </a:r>
            <a:r>
              <a:rPr lang="en-IN" sz="5900" b="1" dirty="0" err="1">
                <a:solidFill>
                  <a:schemeClr val="tx2"/>
                </a:solidFill>
                <a:latin typeface="Aparajita" pitchFamily="34" charset="0"/>
                <a:cs typeface="Aparajita" pitchFamily="34" charset="0"/>
              </a:rPr>
              <a:t>smartphone</a:t>
            </a:r>
            <a:r>
              <a:rPr lang="en-IN" sz="5900" b="1" dirty="0">
                <a:solidFill>
                  <a:schemeClr val="tx2"/>
                </a:solidFill>
                <a:latin typeface="Aparajita" pitchFamily="34" charset="0"/>
                <a:cs typeface="Aparajita" pitchFamily="34" charset="0"/>
              </a:rPr>
              <a:t> Fingerprint sensor</a:t>
            </a:r>
            <a:r>
              <a:rPr lang="en-IN" sz="5900" dirty="0">
                <a:solidFill>
                  <a:schemeClr val="tx2"/>
                </a:solidFill>
                <a:latin typeface="Aparajita" pitchFamily="34" charset="0"/>
                <a:cs typeface="Aparajita" pitchFamily="34" charset="0"/>
              </a:rPr>
              <a:t> to lock and unlock the door.</a:t>
            </a:r>
          </a:p>
          <a:p>
            <a:pPr>
              <a:buNone/>
            </a:pPr>
            <a:r>
              <a:rPr lang="en-IN" sz="5900" dirty="0">
                <a:solidFill>
                  <a:schemeClr val="tx2"/>
                </a:solidFill>
                <a:latin typeface="Aparajita" pitchFamily="34" charset="0"/>
                <a:cs typeface="Aparajita" pitchFamily="34" charset="0"/>
              </a:rPr>
              <a:t>      Nowadays, Electronically controlled door locks are popular. Traditional key-based mechanical door locks are slowly going out of the trend. People of today’s world need easy access to control their home appliances and add more security to your home. The </a:t>
            </a:r>
            <a:r>
              <a:rPr lang="en-IN" sz="5900" dirty="0" err="1">
                <a:solidFill>
                  <a:schemeClr val="tx2"/>
                </a:solidFill>
                <a:latin typeface="Aparajita" pitchFamily="34" charset="0"/>
                <a:cs typeface="Aparajita" pitchFamily="34" charset="0"/>
              </a:rPr>
              <a:t>IoT</a:t>
            </a:r>
            <a:r>
              <a:rPr lang="en-IN" sz="5900" dirty="0">
                <a:solidFill>
                  <a:schemeClr val="tx2"/>
                </a:solidFill>
                <a:latin typeface="Aparajita" pitchFamily="34" charset="0"/>
                <a:cs typeface="Aparajita" pitchFamily="34" charset="0"/>
              </a:rPr>
              <a:t> trend is gradually increasing, we can see different types of </a:t>
            </a:r>
            <a:r>
              <a:rPr lang="en-IN" sz="5900" dirty="0" err="1">
                <a:solidFill>
                  <a:schemeClr val="tx2"/>
                </a:solidFill>
                <a:latin typeface="Aparajita" pitchFamily="34" charset="0"/>
                <a:cs typeface="Aparajita" pitchFamily="34" charset="0"/>
              </a:rPr>
              <a:t>IoT</a:t>
            </a:r>
            <a:r>
              <a:rPr lang="en-IN" sz="5900" dirty="0">
                <a:solidFill>
                  <a:schemeClr val="tx2"/>
                </a:solidFill>
                <a:latin typeface="Aparajita" pitchFamily="34" charset="0"/>
                <a:cs typeface="Aparajita" pitchFamily="34" charset="0"/>
              </a:rPr>
              <a:t>-based smart door locks, RFID-based Master card door locks\, and Password-based security door locks, etc.</a:t>
            </a:r>
          </a:p>
          <a:p>
            <a:pPr>
              <a:buNone/>
            </a:pPr>
            <a:br>
              <a:rPr lang="en-IN" dirty="0">
                <a:solidFill>
                  <a:schemeClr val="tx2"/>
                </a:solidFill>
              </a:rPr>
            </a:br>
            <a:endParaRPr lang="en-IN"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REQUIRED</a:t>
            </a:r>
          </a:p>
        </p:txBody>
      </p:sp>
      <p:sp>
        <p:nvSpPr>
          <p:cNvPr id="3" name="Content Placeholder 2"/>
          <p:cNvSpPr>
            <a:spLocks noGrp="1"/>
          </p:cNvSpPr>
          <p:nvPr>
            <p:ph idx="1"/>
          </p:nvPr>
        </p:nvSpPr>
        <p:spPr>
          <a:xfrm>
            <a:off x="357158" y="1357298"/>
            <a:ext cx="8501122" cy="5500702"/>
          </a:xfrm>
        </p:spPr>
        <p:txBody>
          <a:bodyPr>
            <a:normAutofit/>
          </a:bodyPr>
          <a:lstStyle/>
          <a:p>
            <a:r>
              <a:rPr lang="en-IN" sz="2400" dirty="0" err="1">
                <a:solidFill>
                  <a:schemeClr val="tx2"/>
                </a:solidFill>
              </a:rPr>
              <a:t>Arduino</a:t>
            </a:r>
            <a:r>
              <a:rPr lang="en-IN" sz="2400" dirty="0">
                <a:solidFill>
                  <a:schemeClr val="tx2"/>
                </a:solidFill>
              </a:rPr>
              <a:t> </a:t>
            </a:r>
            <a:r>
              <a:rPr lang="en-IN" sz="2400" dirty="0" err="1">
                <a:solidFill>
                  <a:schemeClr val="tx2"/>
                </a:solidFill>
              </a:rPr>
              <a:t>Nano</a:t>
            </a:r>
            <a:endParaRPr lang="en-IN" sz="2400" dirty="0">
              <a:solidFill>
                <a:schemeClr val="tx2"/>
              </a:solidFill>
            </a:endParaRPr>
          </a:p>
          <a:p>
            <a:r>
              <a:rPr lang="en-IN" sz="2400" dirty="0">
                <a:solidFill>
                  <a:schemeClr val="tx2"/>
                </a:solidFill>
              </a:rPr>
              <a:t>HC-05 Bluetooth Module</a:t>
            </a:r>
          </a:p>
          <a:p>
            <a:r>
              <a:rPr lang="en-IN" sz="2400" dirty="0">
                <a:solidFill>
                  <a:schemeClr val="tx2"/>
                </a:solidFill>
              </a:rPr>
              <a:t>Solenoid Lock</a:t>
            </a:r>
          </a:p>
          <a:p>
            <a:r>
              <a:rPr lang="en-IN" sz="2400" dirty="0">
                <a:solidFill>
                  <a:schemeClr val="tx2"/>
                </a:solidFill>
              </a:rPr>
              <a:t>Single Channel Relay Module</a:t>
            </a:r>
          </a:p>
          <a:p>
            <a:r>
              <a:rPr lang="en-IN" sz="2400" dirty="0">
                <a:solidFill>
                  <a:schemeClr val="tx2"/>
                </a:solidFill>
              </a:rPr>
              <a:t>Breadboard</a:t>
            </a:r>
          </a:p>
          <a:p>
            <a:r>
              <a:rPr lang="en-IN" sz="2400" dirty="0">
                <a:solidFill>
                  <a:schemeClr val="tx2"/>
                </a:solidFill>
              </a:rPr>
              <a:t>Jumper Wires</a:t>
            </a:r>
          </a:p>
          <a:p>
            <a:r>
              <a:rPr lang="en-IN" sz="2400" dirty="0">
                <a:solidFill>
                  <a:schemeClr val="tx2"/>
                </a:solidFill>
              </a:rPr>
              <a:t>Buzzer</a:t>
            </a:r>
          </a:p>
          <a:p>
            <a:r>
              <a:rPr lang="en-IN" sz="2400" dirty="0">
                <a:solidFill>
                  <a:schemeClr val="tx2"/>
                </a:solidFill>
              </a:rPr>
              <a:t>7805 Voltage Regulator</a:t>
            </a:r>
          </a:p>
          <a:p>
            <a:endParaRPr lang="en-IN" sz="2400" dirty="0">
              <a:solidFill>
                <a:schemeClr val="tx2"/>
              </a:solidFill>
            </a:endParaRPr>
          </a:p>
          <a:p>
            <a:endParaRPr lang="en-IN" sz="24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CIRCUIT DIAGRAM</a:t>
            </a:r>
          </a:p>
        </p:txBody>
      </p:sp>
      <p:pic>
        <p:nvPicPr>
          <p:cNvPr id="7" name="Content Placeholder 6" descr="Diagram, schematic&#10;&#10;Description automatically generated">
            <a:extLst>
              <a:ext uri="{FF2B5EF4-FFF2-40B4-BE49-F238E27FC236}">
                <a16:creationId xmlns:a16="http://schemas.microsoft.com/office/drawing/2014/main" id="{540924AB-4C84-43EF-A2FB-CCFC8454A0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772"/>
          <a:stretch/>
        </p:blipFill>
        <p:spPr>
          <a:xfrm>
            <a:off x="685463" y="1729396"/>
            <a:ext cx="8351034" cy="493996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20688"/>
            <a:ext cx="8429684" cy="4401205"/>
          </a:xfrm>
          <a:prstGeom prst="rect">
            <a:avLst/>
          </a:prstGeom>
        </p:spPr>
        <p:txBody>
          <a:bodyPr wrap="square">
            <a:spAutoFit/>
          </a:bodyPr>
          <a:lstStyle/>
          <a:p>
            <a:pPr algn="ctr"/>
            <a:r>
              <a:rPr lang="en-IN" sz="2800" dirty="0">
                <a:solidFill>
                  <a:schemeClr val="accent1">
                    <a:lumMod val="75000"/>
                  </a:schemeClr>
                </a:solidFill>
              </a:rPr>
              <a:t>Circuit assembly for this project is very simple. Here we are only connecting a Bluetooth </a:t>
            </a:r>
            <a:r>
              <a:rPr lang="en-IN" sz="2800" dirty="0" err="1">
                <a:solidFill>
                  <a:schemeClr val="accent1">
                    <a:lumMod val="75000"/>
                  </a:schemeClr>
                </a:solidFill>
              </a:rPr>
              <a:t>Module,LEDs</a:t>
            </a:r>
            <a:r>
              <a:rPr lang="en-IN" sz="2800" dirty="0">
                <a:solidFill>
                  <a:schemeClr val="accent1">
                    <a:lumMod val="75000"/>
                  </a:schemeClr>
                </a:solidFill>
              </a:rPr>
              <a:t> and  a </a:t>
            </a:r>
            <a:r>
              <a:rPr lang="en-IN" sz="2800" b="1" dirty="0">
                <a:solidFill>
                  <a:schemeClr val="accent1">
                    <a:lumMod val="75000"/>
                  </a:schemeClr>
                </a:solidFill>
              </a:rPr>
              <a:t>buzzer</a:t>
            </a:r>
            <a:r>
              <a:rPr lang="en-IN" sz="2800" dirty="0">
                <a:solidFill>
                  <a:schemeClr val="accent1">
                    <a:lumMod val="75000"/>
                  </a:schemeClr>
                </a:solidFill>
              </a:rPr>
              <a:t> with Arduino Nano. The </a:t>
            </a:r>
            <a:r>
              <a:rPr lang="en-IN" sz="2800" b="1" dirty="0">
                <a:solidFill>
                  <a:schemeClr val="accent1">
                    <a:lumMod val="75000"/>
                  </a:schemeClr>
                </a:solidFill>
              </a:rPr>
              <a:t>VCC </a:t>
            </a:r>
            <a:r>
              <a:rPr lang="en-IN" sz="2800" dirty="0">
                <a:solidFill>
                  <a:schemeClr val="accent1">
                    <a:lumMod val="75000"/>
                  </a:schemeClr>
                </a:solidFill>
              </a:rPr>
              <a:t>and </a:t>
            </a:r>
            <a:r>
              <a:rPr lang="en-IN" sz="2800" b="1" dirty="0">
                <a:solidFill>
                  <a:schemeClr val="accent1">
                    <a:lumMod val="75000"/>
                  </a:schemeClr>
                </a:solidFill>
              </a:rPr>
              <a:t>GND </a:t>
            </a:r>
            <a:r>
              <a:rPr lang="en-IN" sz="2800" dirty="0">
                <a:solidFill>
                  <a:schemeClr val="accent1">
                    <a:lumMod val="75000"/>
                  </a:schemeClr>
                </a:solidFill>
              </a:rPr>
              <a:t>pins of the Bluetooth module are connected to </a:t>
            </a:r>
            <a:r>
              <a:rPr lang="en-IN" sz="2800" b="1" dirty="0">
                <a:solidFill>
                  <a:schemeClr val="accent1">
                    <a:lumMod val="75000"/>
                  </a:schemeClr>
                </a:solidFill>
              </a:rPr>
              <a:t>Output </a:t>
            </a:r>
            <a:r>
              <a:rPr lang="en-IN" sz="2800" dirty="0">
                <a:solidFill>
                  <a:schemeClr val="accent1">
                    <a:lumMod val="75000"/>
                  </a:schemeClr>
                </a:solidFill>
              </a:rPr>
              <a:t>of </a:t>
            </a:r>
            <a:r>
              <a:rPr lang="en-IN" sz="2800" b="1" dirty="0">
                <a:solidFill>
                  <a:schemeClr val="accent1">
                    <a:lumMod val="75000"/>
                  </a:schemeClr>
                </a:solidFill>
              </a:rPr>
              <a:t>Voltage Regulator </a:t>
            </a:r>
            <a:r>
              <a:rPr lang="en-IN" sz="2800" dirty="0">
                <a:solidFill>
                  <a:schemeClr val="accent1">
                    <a:lumMod val="75000"/>
                  </a:schemeClr>
                </a:solidFill>
              </a:rPr>
              <a:t>and </a:t>
            </a:r>
            <a:r>
              <a:rPr lang="en-IN" sz="2800" b="1" dirty="0">
                <a:solidFill>
                  <a:schemeClr val="accent1">
                    <a:lumMod val="75000"/>
                  </a:schemeClr>
                </a:solidFill>
              </a:rPr>
              <a:t>Ground </a:t>
            </a:r>
            <a:r>
              <a:rPr lang="en-IN" sz="2800" dirty="0">
                <a:solidFill>
                  <a:schemeClr val="accent1">
                    <a:lumMod val="75000"/>
                  </a:schemeClr>
                </a:solidFill>
              </a:rPr>
              <a:t>while </a:t>
            </a:r>
            <a:r>
              <a:rPr lang="en-IN" sz="2800" b="1" dirty="0">
                <a:solidFill>
                  <a:schemeClr val="accent1">
                    <a:lumMod val="75000"/>
                  </a:schemeClr>
                </a:solidFill>
              </a:rPr>
              <a:t>Tx </a:t>
            </a:r>
            <a:r>
              <a:rPr lang="en-IN" sz="2800" dirty="0">
                <a:solidFill>
                  <a:schemeClr val="accent1">
                    <a:lumMod val="75000"/>
                  </a:schemeClr>
                </a:solidFill>
              </a:rPr>
              <a:t>and </a:t>
            </a:r>
            <a:r>
              <a:rPr lang="en-IN" sz="2800" b="1" dirty="0">
                <a:solidFill>
                  <a:schemeClr val="accent1">
                    <a:lumMod val="75000"/>
                  </a:schemeClr>
                </a:solidFill>
              </a:rPr>
              <a:t>Rx </a:t>
            </a:r>
            <a:r>
              <a:rPr lang="en-IN" sz="2800" dirty="0">
                <a:solidFill>
                  <a:schemeClr val="accent1">
                    <a:lumMod val="75000"/>
                  </a:schemeClr>
                </a:solidFill>
              </a:rPr>
              <a:t>pins are connected to </a:t>
            </a:r>
            <a:r>
              <a:rPr lang="en-IN" sz="2800" b="1" dirty="0">
                <a:solidFill>
                  <a:schemeClr val="accent1">
                    <a:lumMod val="75000"/>
                  </a:schemeClr>
                </a:solidFill>
              </a:rPr>
              <a:t>Rx </a:t>
            </a:r>
            <a:r>
              <a:rPr lang="en-IN" sz="2800" dirty="0">
                <a:solidFill>
                  <a:schemeClr val="accent1">
                    <a:lumMod val="75000"/>
                  </a:schemeClr>
                </a:solidFill>
              </a:rPr>
              <a:t>and </a:t>
            </a:r>
            <a:r>
              <a:rPr lang="en-IN" sz="2800" b="1" dirty="0">
                <a:solidFill>
                  <a:schemeClr val="accent1">
                    <a:lumMod val="75000"/>
                  </a:schemeClr>
                </a:solidFill>
              </a:rPr>
              <a:t>Tx </a:t>
            </a:r>
            <a:r>
              <a:rPr lang="en-IN" sz="2800" dirty="0">
                <a:solidFill>
                  <a:schemeClr val="accent1">
                    <a:lumMod val="75000"/>
                  </a:schemeClr>
                </a:solidFill>
              </a:rPr>
              <a:t>of Arduino NANO respectively.</a:t>
            </a:r>
          </a:p>
          <a:p>
            <a:pPr algn="ctr"/>
            <a:r>
              <a:rPr lang="en-IN" sz="2800" dirty="0">
                <a:solidFill>
                  <a:schemeClr val="accent1">
                    <a:lumMod val="75000"/>
                  </a:schemeClr>
                </a:solidFill>
              </a:rPr>
              <a:t>The </a:t>
            </a:r>
            <a:r>
              <a:rPr lang="en-IN" sz="2800" b="1" dirty="0">
                <a:solidFill>
                  <a:schemeClr val="accent1">
                    <a:lumMod val="75000"/>
                  </a:schemeClr>
                </a:solidFill>
              </a:rPr>
              <a:t>green LED</a:t>
            </a:r>
            <a:r>
              <a:rPr lang="en-IN" sz="2800" dirty="0">
                <a:solidFill>
                  <a:schemeClr val="accent1">
                    <a:lumMod val="75000"/>
                  </a:schemeClr>
                </a:solidFill>
              </a:rPr>
              <a:t> is connected to Digital pin 12 of the Nano while buzzer and output to solenoid lock are connected to digital pin 7 and 9 respectively. The </a:t>
            </a:r>
            <a:r>
              <a:rPr lang="en-IN" sz="2800" b="1" dirty="0">
                <a:solidFill>
                  <a:schemeClr val="accent1">
                    <a:lumMod val="75000"/>
                  </a:schemeClr>
                </a:solidFill>
              </a:rPr>
              <a:t>GND</a:t>
            </a:r>
            <a:r>
              <a:rPr lang="en-IN" sz="2800" dirty="0">
                <a:solidFill>
                  <a:schemeClr val="accent1">
                    <a:lumMod val="75000"/>
                  </a:schemeClr>
                </a:solidFill>
              </a:rPr>
              <a:t> of the Nano is connected to the </a:t>
            </a:r>
            <a:r>
              <a:rPr lang="en-IN" sz="2800" b="1" dirty="0">
                <a:solidFill>
                  <a:schemeClr val="accent1">
                    <a:lumMod val="75000"/>
                  </a:schemeClr>
                </a:solidFill>
              </a:rPr>
              <a:t>ground</a:t>
            </a:r>
            <a:r>
              <a:rPr lang="en-IN" sz="2800" dirty="0">
                <a:solidFill>
                  <a:schemeClr val="accent1">
                    <a:lumMod val="75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Solenoid Lock</a:t>
            </a:r>
            <a:br>
              <a:rPr lang="en-IN" dirty="0"/>
            </a:br>
            <a:endParaRPr lang="en-IN" dirty="0"/>
          </a:p>
        </p:txBody>
      </p:sp>
      <p:sp>
        <p:nvSpPr>
          <p:cNvPr id="3" name="Content Placeholder 2"/>
          <p:cNvSpPr>
            <a:spLocks noGrp="1"/>
          </p:cNvSpPr>
          <p:nvPr>
            <p:ph idx="1"/>
          </p:nvPr>
        </p:nvSpPr>
        <p:spPr>
          <a:xfrm>
            <a:off x="457200" y="1600201"/>
            <a:ext cx="8229600" cy="3900502"/>
          </a:xfrm>
        </p:spPr>
        <p:txBody>
          <a:bodyPr>
            <a:normAutofit fontScale="85000" lnSpcReduction="20000"/>
          </a:bodyPr>
          <a:lstStyle/>
          <a:p>
            <a:pPr>
              <a:buNone/>
            </a:pPr>
            <a:r>
              <a:rPr lang="en-IN" dirty="0"/>
              <a:t>     </a:t>
            </a:r>
            <a:r>
              <a:rPr lang="en-IN" dirty="0">
                <a:solidFill>
                  <a:schemeClr val="accent1">
                    <a:lumMod val="75000"/>
                  </a:schemeClr>
                </a:solidFill>
              </a:rPr>
              <a:t>In traditional door locks, there is a key to pull or push the latch, and we have to operate it manually. But on a solenoid lock, the latch can be </a:t>
            </a:r>
            <a:r>
              <a:rPr lang="en-IN" b="1" dirty="0">
                <a:solidFill>
                  <a:schemeClr val="accent1">
                    <a:lumMod val="75000"/>
                  </a:schemeClr>
                </a:solidFill>
              </a:rPr>
              <a:t>operated automatically</a:t>
            </a:r>
            <a:r>
              <a:rPr lang="en-IN" dirty="0">
                <a:solidFill>
                  <a:schemeClr val="accent1">
                    <a:lumMod val="75000"/>
                  </a:schemeClr>
                </a:solidFill>
              </a:rPr>
              <a:t> by applying some voltage. The </a:t>
            </a:r>
            <a:r>
              <a:rPr lang="en-IN" b="1" dirty="0">
                <a:solidFill>
                  <a:schemeClr val="accent1">
                    <a:lumMod val="75000"/>
                  </a:schemeClr>
                </a:solidFill>
              </a:rPr>
              <a:t>solenoid lock</a:t>
            </a:r>
            <a:r>
              <a:rPr lang="en-IN" dirty="0">
                <a:solidFill>
                  <a:schemeClr val="accent1">
                    <a:lumMod val="75000"/>
                  </a:schemeClr>
                </a:solidFill>
              </a:rPr>
              <a:t> contains a low-voltage solenoid that pulls the latch back to the door while an interrupt is activated (e.g. pushbutton, relay, etc.). The latch maintains its position until the </a:t>
            </a:r>
            <a:r>
              <a:rPr lang="en-IN" b="1" dirty="0">
                <a:solidFill>
                  <a:schemeClr val="accent1">
                    <a:lumMod val="75000"/>
                  </a:schemeClr>
                </a:solidFill>
              </a:rPr>
              <a:t>interrupt is active.</a:t>
            </a:r>
            <a:r>
              <a:rPr lang="en-IN" dirty="0">
                <a:solidFill>
                  <a:schemeClr val="accent1">
                    <a:lumMod val="75000"/>
                  </a:schemeClr>
                </a:solidFill>
              </a:rPr>
              <a:t> The operating voltage for the solenoid lock is </a:t>
            </a:r>
            <a:r>
              <a:rPr lang="en-IN" b="1" dirty="0">
                <a:solidFill>
                  <a:schemeClr val="accent1">
                    <a:lumMod val="75000"/>
                  </a:schemeClr>
                </a:solidFill>
              </a:rPr>
              <a:t>12V</a:t>
            </a:r>
            <a:r>
              <a:rPr lang="en-IN" dirty="0">
                <a:solidFill>
                  <a:schemeClr val="accent1">
                    <a:lumMod val="75000"/>
                  </a:schemeClr>
                </a:solidFill>
              </a:rPr>
              <a:t>. Solenoid door locks are mainly used to automate operations in remote areas without involving any human effort</a:t>
            </a:r>
            <a:r>
              <a:rPr lang="en-IN" dirty="0"/>
              <a:t>.</a:t>
            </a:r>
          </a:p>
        </p:txBody>
      </p:sp>
      <p:pic>
        <p:nvPicPr>
          <p:cNvPr id="4" name="Picture 3" descr="12v-electronics-solenoid-lock-assembly-500x500-1.jpeg"/>
          <p:cNvPicPr>
            <a:picLocks noChangeAspect="1"/>
          </p:cNvPicPr>
          <p:nvPr/>
        </p:nvPicPr>
        <p:blipFill>
          <a:blip r:embed="rId2"/>
          <a:stretch>
            <a:fillRect/>
          </a:stretch>
        </p:blipFill>
        <p:spPr>
          <a:xfrm>
            <a:off x="6286512" y="4985760"/>
            <a:ext cx="2166936" cy="1872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Arduino</a:t>
            </a:r>
            <a:r>
              <a:rPr lang="en-IN" b="1" dirty="0"/>
              <a:t> Program Code</a:t>
            </a:r>
            <a:br>
              <a:rPr lang="en-IN" b="1" dirty="0"/>
            </a:br>
            <a:endParaRPr lang="en-IN" dirty="0"/>
          </a:p>
        </p:txBody>
      </p:sp>
      <p:pic>
        <p:nvPicPr>
          <p:cNvPr id="5" name="Picture 4">
            <a:extLst>
              <a:ext uri="{FF2B5EF4-FFF2-40B4-BE49-F238E27FC236}">
                <a16:creationId xmlns:a16="http://schemas.microsoft.com/office/drawing/2014/main" id="{8E729E13-7ED1-4D32-BCD5-B9F39AA1ECD4}"/>
              </a:ext>
            </a:extLst>
          </p:cNvPr>
          <p:cNvPicPr>
            <a:picLocks noChangeAspect="1"/>
          </p:cNvPicPr>
          <p:nvPr/>
        </p:nvPicPr>
        <p:blipFill rotWithShape="1">
          <a:blip r:embed="rId2"/>
          <a:srcRect t="13208" r="81062" b="19701"/>
          <a:stretch/>
        </p:blipFill>
        <p:spPr>
          <a:xfrm>
            <a:off x="1441376" y="1417638"/>
            <a:ext cx="3024336" cy="4675658"/>
          </a:xfrm>
          <a:prstGeom prst="rect">
            <a:avLst/>
          </a:prstGeom>
        </p:spPr>
      </p:pic>
      <p:pic>
        <p:nvPicPr>
          <p:cNvPr id="7" name="Picture 6">
            <a:extLst>
              <a:ext uri="{FF2B5EF4-FFF2-40B4-BE49-F238E27FC236}">
                <a16:creationId xmlns:a16="http://schemas.microsoft.com/office/drawing/2014/main" id="{648D8B03-CF58-4065-928D-58A0F6237390}"/>
              </a:ext>
            </a:extLst>
          </p:cNvPr>
          <p:cNvPicPr>
            <a:picLocks noChangeAspect="1"/>
          </p:cNvPicPr>
          <p:nvPr/>
        </p:nvPicPr>
        <p:blipFill rotWithShape="1">
          <a:blip r:embed="rId3"/>
          <a:srcRect t="17801" r="79137" b="19200"/>
          <a:stretch/>
        </p:blipFill>
        <p:spPr>
          <a:xfrm>
            <a:off x="4788024" y="1211575"/>
            <a:ext cx="2880320" cy="48924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928802"/>
          </a:xfrm>
        </p:spPr>
        <p:txBody>
          <a:bodyPr>
            <a:normAutofit fontScale="90000"/>
          </a:bodyPr>
          <a:lstStyle/>
          <a:p>
            <a:r>
              <a:rPr lang="en-IN" b="1" dirty="0"/>
              <a:t>Android App for Arduino based Fingerprint Door Lock created using </a:t>
            </a:r>
            <a:r>
              <a:rPr lang="en-IN" b="1" dirty="0" err="1"/>
              <a:t>Kodular</a:t>
            </a:r>
            <a:br>
              <a:rPr lang="en-IN" b="1" dirty="0"/>
            </a:br>
            <a:endParaRPr lang="en-IN" dirty="0"/>
          </a:p>
        </p:txBody>
      </p:sp>
      <p:pic>
        <p:nvPicPr>
          <p:cNvPr id="6" name="Picture 5">
            <a:extLst>
              <a:ext uri="{FF2B5EF4-FFF2-40B4-BE49-F238E27FC236}">
                <a16:creationId xmlns:a16="http://schemas.microsoft.com/office/drawing/2014/main" id="{C1255BB7-2A96-4F9C-AE61-4725ADBC9AE0}"/>
              </a:ext>
            </a:extLst>
          </p:cNvPr>
          <p:cNvPicPr>
            <a:picLocks noChangeAspect="1"/>
          </p:cNvPicPr>
          <p:nvPr/>
        </p:nvPicPr>
        <p:blipFill rotWithShape="1">
          <a:blip r:embed="rId2"/>
          <a:srcRect l="19687" t="28701" r="388" b="8300"/>
          <a:stretch/>
        </p:blipFill>
        <p:spPr>
          <a:xfrm>
            <a:off x="105814" y="2333466"/>
            <a:ext cx="8932372" cy="39604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733</Words>
  <Application>Microsoft Office PowerPoint</Application>
  <PresentationFormat>On-screen Show (4:3)</PresentationFormat>
  <Paragraphs>62</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Aparajita</vt:lpstr>
      <vt:lpstr>Arial</vt:lpstr>
      <vt:lpstr>Calibri</vt:lpstr>
      <vt:lpstr>Office Theme</vt:lpstr>
      <vt:lpstr>Fingerprint Door Lock System using Arduino Nano and Smartphone </vt:lpstr>
      <vt:lpstr>TABLE OF CONTENTS</vt:lpstr>
      <vt:lpstr>INTRODUCTION</vt:lpstr>
      <vt:lpstr>COMPONENTS REQUIRED</vt:lpstr>
      <vt:lpstr>CIRCUIT DIAGRAM</vt:lpstr>
      <vt:lpstr>PowerPoint Presentation</vt:lpstr>
      <vt:lpstr>Solenoid Lock </vt:lpstr>
      <vt:lpstr>Arduino Program Code </vt:lpstr>
      <vt:lpstr>Android App for Arduino based Fingerprint Door Lock created using Kodular </vt:lpstr>
      <vt:lpstr>Testing the Fingerprint Door Lock using Arduino Project  </vt:lpstr>
      <vt:lpstr>ADVANTAGES</vt:lpstr>
      <vt:lpstr>DISADVANTAGES</vt:lpstr>
      <vt:lpstr>REFERENCES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DOOR-AUTOMATION SYSTEM USING BLUETOOTH-BASED ANDROID  FOR MOBILE PHONE</dc:title>
  <dc:creator>DELL</dc:creator>
  <cp:lastModifiedBy>Jatin Sharma</cp:lastModifiedBy>
  <cp:revision>19</cp:revision>
  <dcterms:created xsi:type="dcterms:W3CDTF">2022-01-24T09:00:11Z</dcterms:created>
  <dcterms:modified xsi:type="dcterms:W3CDTF">2023-04-17T11:05:00Z</dcterms:modified>
</cp:coreProperties>
</file>