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63" r:id="rId2"/>
    <p:sldId id="286" r:id="rId3"/>
    <p:sldId id="284" r:id="rId4"/>
    <p:sldId id="287" r:id="rId5"/>
    <p:sldId id="288" r:id="rId6"/>
    <p:sldId id="289" r:id="rId7"/>
    <p:sldId id="290" r:id="rId8"/>
    <p:sldId id="28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161F"/>
    <a:srgbClr val="999999"/>
    <a:srgbClr val="DC121C"/>
    <a:srgbClr val="E2141E"/>
    <a:srgbClr val="F69CA0"/>
    <a:srgbClr val="F37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5698" autoAdjust="0"/>
  </p:normalViewPr>
  <p:slideViewPr>
    <p:cSldViewPr showGuides="1">
      <p:cViewPr varScale="1">
        <p:scale>
          <a:sx n="99" d="100"/>
          <a:sy n="99" d="100"/>
        </p:scale>
        <p:origin x="102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8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13.05.2023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1246193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13.05.2023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Viele manuelle Schritte, die automatisiert werden können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078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Titel (maximal zwei Zeilen)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8CD8-7FF1-4ED3-8276-926FEB01991B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rgbClr val="EA16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6BA63E4-E10F-4E0A-91F5-2A2F842253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853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38200" y="1852612"/>
            <a:ext cx="5329808" cy="4672800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493098" y="1852612"/>
            <a:ext cx="5329015" cy="4672799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B167-7135-43F3-AEAE-A730821D191A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CBD-DD5D-4F61-A35A-2BDD2301218D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DCA4218-6304-434F-B7B6-74DF28EC09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2304" y="1916832"/>
            <a:ext cx="5329808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C1C5F14-3075-4FD1-945B-02DE33860C0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52612"/>
            <a:ext cx="5329808" cy="4672800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9350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B2EE-0AB2-4AEE-914F-EB9E33FEECB6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B7494CC6-D926-49A7-9F3F-4C583660BC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9788" y="1916831"/>
            <a:ext cx="5329808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FFF4BFA1-D66B-4323-A031-D7779026D27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3098" y="1852612"/>
            <a:ext cx="5329015" cy="4672799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39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D0E-3E40-4A4C-8A31-E1A9AB0C5623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A79F27DF-F3EE-4D6E-866F-A71D2FB41A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9787" y="1916831"/>
            <a:ext cx="10982325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0DB-8B37-4DE6-B20E-758F84ADAD1D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091E-89C7-4DA0-88E9-E17602D8A5F2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hell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60DBF63A-340F-460B-96E6-FC454B3EB6E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9432000" tIns="720000" rIns="36000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CH" dirty="0"/>
              <a:t>Hintergrundbild durch «Drag &amp; Drop» in den Bildplatzhalter ziehen.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410D26-1556-455F-8E0C-7721F22645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240704" y="0"/>
            <a:ext cx="168696" cy="6858000"/>
          </a:xfrm>
          <a:solidFill>
            <a:srgbClr val="FFFFFF">
              <a:alpha val="69804"/>
            </a:srgbClr>
          </a:solidFill>
        </p:spPr>
        <p:txBody>
          <a:bodyPr vert="vert270" lIns="18000" rIns="18000" anchor="t"/>
          <a:lstStyle>
            <a:lvl1pPr algn="r">
              <a:defRPr sz="82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Helle transparente Fläche – kann über das Hintergrundbild gezogen werden.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E384C9-A36A-4C51-A757-4015A728520B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rgbClr val="EA16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85EFC2AA-536C-4AE6-B953-354A6935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600" y="180000"/>
            <a:ext cx="1483200" cy="694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5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</a:t>
            </a:r>
            <a:endParaRPr lang="de-CH" dirty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5635797A-88C8-4B59-88E9-2DAF61D259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Titel (maximal zwei Zeilen)</a:t>
            </a:r>
          </a:p>
        </p:txBody>
      </p:sp>
    </p:spTree>
    <p:extLst>
      <p:ext uri="{BB962C8B-B14F-4D97-AF65-F5344CB8AC3E}">
        <p14:creationId xmlns:p14="http://schemas.microsoft.com/office/powerpoint/2010/main" val="10096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6A2DDBDC-F105-48B2-B9F8-38121A7EA8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9432000" tIns="720000" rIns="36000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CH" dirty="0"/>
              <a:t>Hintergrundbild durch «Drag &amp; Drop» in den Bildplatzhalter ziehen.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97E9A6A2-BECC-4EE3-BDC3-5BB494708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240704" y="0"/>
            <a:ext cx="168696" cy="6858000"/>
          </a:xfrm>
          <a:solidFill>
            <a:schemeClr val="accent1">
              <a:alpha val="69804"/>
            </a:schemeClr>
          </a:solidFill>
        </p:spPr>
        <p:txBody>
          <a:bodyPr vert="vert270" lIns="18000" rIns="18000" anchor="t"/>
          <a:lstStyle>
            <a:lvl1pPr algn="r">
              <a:defRPr sz="82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Dunkle transparente Fläche – kann über das Hintergrundbild gezogen werden.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19DDA5-21C2-4B1D-B299-BF7B0E6DE0FE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85EFC2AA-536C-4AE6-B953-354A6935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600" y="180000"/>
            <a:ext cx="1483200" cy="694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5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</a:t>
            </a:r>
            <a:endParaRPr lang="de-CH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98F91D8E-4836-4A00-B7AC-63D16F153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(maximal zwei Zeilen)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004AA-1953-4520-AF13-C3721611799D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Blaugr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1184E5-31D6-4FE5-BFC7-A07FAEBFE075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Rot">
    <p:bg>
      <p:bgPr>
        <a:solidFill>
          <a:srgbClr val="EA1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F69C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70FF11-BE2C-4D33-A71B-8DA63E8A163E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4CA-0A33-40A7-B8DB-1E3475BC8352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09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EF3F-82B3-4CB2-B551-A5FCEA334651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71564"/>
            <a:ext cx="10983913" cy="5413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38200" y="2420888"/>
            <a:ext cx="10983913" cy="410445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08CE-F601-4561-962B-752A580B012A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E9C7B8-7467-451B-8352-4E9C0C569F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30018"/>
            <a:ext cx="10983913" cy="556592"/>
          </a:xfrm>
        </p:spPr>
        <p:txBody>
          <a:bodyPr/>
          <a:lstStyle>
            <a:lvl1pPr>
              <a:defRPr sz="340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Untertitel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446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071564"/>
            <a:ext cx="10983913" cy="6191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52613"/>
            <a:ext cx="10983913" cy="46727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36360" y="434133"/>
            <a:ext cx="2088232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20" baseline="0">
                <a:solidFill>
                  <a:schemeClr val="tx1"/>
                </a:solidFill>
              </a:defRPr>
            </a:lvl1pPr>
          </a:lstStyle>
          <a:p>
            <a:fld id="{25BFEB73-7DB0-4E1C-AD41-222EA41EE038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36360" y="297071"/>
            <a:ext cx="2088232" cy="1244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2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6600" y="297072"/>
            <a:ext cx="321625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20" baseline="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FEC6ACA-7650-4DEA-B34E-89DC63F8CE6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8" r:id="rId3"/>
    <p:sldLayoutId id="2147483669" r:id="rId4"/>
    <p:sldLayoutId id="2147483671" r:id="rId5"/>
    <p:sldLayoutId id="2147483672" r:id="rId6"/>
    <p:sldLayoutId id="2147483668" r:id="rId7"/>
    <p:sldLayoutId id="2147483659" r:id="rId8"/>
    <p:sldLayoutId id="2147483673" r:id="rId9"/>
    <p:sldLayoutId id="2147483661" r:id="rId10"/>
    <p:sldLayoutId id="2147483674" r:id="rId11"/>
    <p:sldLayoutId id="2147483675" r:id="rId12"/>
    <p:sldLayoutId id="2147483665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447675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358775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353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indent="-35718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881" userDrawn="1">
          <p15:clr>
            <a:srgbClr val="F26B43"/>
          </p15:clr>
        </p15:guide>
        <p15:guide id="4" pos="7447" userDrawn="1">
          <p15:clr>
            <a:srgbClr val="F26B43"/>
          </p15:clr>
        </p15:guide>
        <p15:guide id="5" orient="horz" pos="675" userDrawn="1">
          <p15:clr>
            <a:srgbClr val="F26B43"/>
          </p15:clr>
        </p15:guide>
        <p15:guide id="6" orient="horz" pos="11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.data-hackdays-be.ch/project/3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CC7FC-9400-45C0-AEE5-559DC7B81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2132856"/>
            <a:ext cx="10368780" cy="1558082"/>
          </a:xfrm>
        </p:spPr>
        <p:txBody>
          <a:bodyPr/>
          <a:lstStyle/>
          <a:p>
            <a:r>
              <a:rPr lang="de-CH" b="1" dirty="0"/>
              <a:t>Data </a:t>
            </a:r>
            <a:r>
              <a:rPr lang="de-CH" b="1" dirty="0" err="1"/>
              <a:t>Hackdays</a:t>
            </a:r>
            <a:r>
              <a:rPr lang="de-CH" b="1" dirty="0"/>
              <a:t> BE </a:t>
            </a:r>
            <a:r>
              <a:rPr lang="de-CH" b="1" dirty="0" smtClean="0"/>
              <a:t>2023</a:t>
            </a:r>
            <a:endParaRPr lang="de-CH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9A757E-70E0-440F-BEA8-B72E48DC1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757613"/>
            <a:ext cx="10656812" cy="1500187"/>
          </a:xfrm>
        </p:spPr>
        <p:txBody>
          <a:bodyPr/>
          <a:lstStyle/>
          <a:p>
            <a:r>
              <a:rPr lang="de-CH" b="1" dirty="0"/>
              <a:t>Automatisierung von Berichten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14728-B805-4E50-A50E-C86B5CCC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DFBE-C911-49C4-8A6A-226CE333BB5C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713402-FAFF-4740-A342-D66C7C5D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Hackdays</a:t>
            </a:r>
            <a:r>
              <a:rPr lang="de-CH" dirty="0"/>
              <a:t> BE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ED3FD-0C67-4C9B-8116-779F4B8A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CD0557C-B142-4A0C-83B1-40038037FA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err="1" smtClean="0"/>
              <a:t>Abishan</a:t>
            </a:r>
            <a:r>
              <a:rPr lang="de-CH" dirty="0" smtClean="0"/>
              <a:t>, Adrian, Björn, Gill, Logan, Mathias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82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Periodisch wiederkehrende statistische Berichte </a:t>
            </a:r>
            <a:endParaRPr lang="de-CH" dirty="0" smtClean="0"/>
          </a:p>
          <a:p>
            <a:r>
              <a:rPr lang="de-CH" dirty="0" smtClean="0"/>
              <a:t>sollen automatisiert werden</a:t>
            </a:r>
          </a:p>
          <a:p>
            <a:endParaRPr lang="de-CH" dirty="0"/>
          </a:p>
          <a:p>
            <a:r>
              <a:rPr lang="de-CH" dirty="0" smtClean="0"/>
              <a:t>Automatisches </a:t>
            </a:r>
            <a:r>
              <a:rPr lang="de-CH" dirty="0"/>
              <a:t>generieren von 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Tabellen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Grafiken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smtClean="0"/>
              <a:t>Unser Beispiel behandelt die Statistik </a:t>
            </a:r>
          </a:p>
          <a:p>
            <a:r>
              <a:rPr lang="de-CH" dirty="0" smtClean="0"/>
              <a:t>«Wohnungsmietpreiserhebung </a:t>
            </a:r>
            <a:r>
              <a:rPr lang="de-CH" dirty="0"/>
              <a:t>in der Stadt </a:t>
            </a:r>
            <a:r>
              <a:rPr lang="de-CH" dirty="0" smtClean="0"/>
              <a:t>Bern»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 Daten werden Berichte</a:t>
            </a:r>
            <a:br>
              <a:rPr lang="de-CH" dirty="0" smtClean="0"/>
            </a:br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315836"/>
            <a:ext cx="4320480" cy="40363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836712"/>
            <a:ext cx="3110553" cy="5774683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5591944" y="1925542"/>
            <a:ext cx="1728192" cy="14314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5663952" y="3068960"/>
            <a:ext cx="1614371" cy="6550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663952" y="4087190"/>
            <a:ext cx="1656184" cy="9429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1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Aktueller Aufwand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ins Excel eintragen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aus diesem Excel in weitere 5 Excel übertragen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</a:t>
            </a:r>
            <a:r>
              <a:rPr lang="de-CH" dirty="0"/>
              <a:t>aus diesem Excel</a:t>
            </a:r>
            <a:r>
              <a:rPr lang="de-CH" dirty="0" smtClean="0"/>
              <a:t> in 5 </a:t>
            </a:r>
            <a:r>
              <a:rPr lang="de-CH" dirty="0" err="1" smtClean="0"/>
              <a:t>rtf</a:t>
            </a:r>
            <a:r>
              <a:rPr lang="de-CH" dirty="0" smtClean="0"/>
              <a:t>-Files übertragen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Prosatext in Word aktualisieren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als allen Excel, </a:t>
            </a:r>
            <a:r>
              <a:rPr lang="de-CH" dirty="0" err="1" smtClean="0"/>
              <a:t>rtf</a:t>
            </a:r>
            <a:r>
              <a:rPr lang="de-CH" dirty="0" smtClean="0"/>
              <a:t> und Word in </a:t>
            </a:r>
            <a:r>
              <a:rPr lang="de-CH" dirty="0"/>
              <a:t>Adobe </a:t>
            </a:r>
            <a:r>
              <a:rPr lang="de-CH" dirty="0" err="1" smtClean="0"/>
              <a:t>InDesign</a:t>
            </a:r>
            <a:r>
              <a:rPr lang="de-CH" dirty="0" smtClean="0"/>
              <a:t> übertragen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PDF erstellen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r>
              <a:rPr lang="de-CH" dirty="0" smtClean="0"/>
              <a:t>Für diese Arbeit wurde </a:t>
            </a:r>
            <a:r>
              <a:rPr lang="de-CH" dirty="0" err="1" smtClean="0"/>
              <a:t>ca</a:t>
            </a:r>
            <a:r>
              <a:rPr lang="de-CH" dirty="0" smtClean="0"/>
              <a:t> </a:t>
            </a:r>
            <a:r>
              <a:rPr lang="de-CH" dirty="0" err="1" smtClean="0"/>
              <a:t>xxh</a:t>
            </a:r>
            <a:r>
              <a:rPr lang="de-CH" dirty="0" smtClean="0"/>
              <a:t> aufgewendet.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452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Wohnungsmietpreiserhebung </a:t>
            </a:r>
            <a:r>
              <a:rPr lang="de-CH" dirty="0" smtClean="0"/>
              <a:t>2.0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983913" cy="45365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</a:t>
            </a:r>
            <a:r>
              <a:rPr lang="de-CH" dirty="0" smtClean="0"/>
              <a:t>in Google </a:t>
            </a:r>
            <a:r>
              <a:rPr lang="de-CH" dirty="0" smtClean="0"/>
              <a:t>Sheet eintragen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Webseite für Export aufrufen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PDF Export starten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r>
              <a:rPr lang="de-CH" dirty="0"/>
              <a:t>N</a:t>
            </a:r>
            <a:r>
              <a:rPr lang="de-CH" dirty="0" smtClean="0"/>
              <a:t>euer Zeitaufwand: 5 Min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6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1564"/>
            <a:ext cx="10983913" cy="3365548"/>
          </a:xfrm>
        </p:spPr>
        <p:txBody>
          <a:bodyPr/>
          <a:lstStyle/>
          <a:p>
            <a:r>
              <a:rPr lang="de-CH" dirty="0" smtClean="0"/>
              <a:t>Demo</a:t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Prototyp mit einer Seite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33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Blick in die Zukunft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983913" cy="45365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Die aktuelle Engine </a:t>
            </a:r>
            <a:r>
              <a:rPr lang="de-CH" dirty="0" smtClean="0"/>
              <a:t>auf </a:t>
            </a:r>
            <a:r>
              <a:rPr lang="de-CH" dirty="0" smtClean="0"/>
              <a:t>alle Seiten </a:t>
            </a:r>
            <a:r>
              <a:rPr lang="de-CH" dirty="0" smtClean="0"/>
              <a:t>erweitern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Datenspeicherung in einer DB</a:t>
            </a:r>
            <a:br>
              <a:rPr lang="de-CH" dirty="0" smtClean="0"/>
            </a:b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Webinterface zur Eingabe der neuen Daten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Adaptierung auf weitere Berichte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63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E402D-8EC9-4253-B7DD-B9F54AA8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D0EC0-2C8D-4AD5-A83D-E837F3E5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Team «</a:t>
            </a:r>
            <a:r>
              <a:rPr lang="de-CH" dirty="0" err="1" smtClean="0"/>
              <a:t>automate</a:t>
            </a:r>
            <a:r>
              <a:rPr lang="de-CH" dirty="0" smtClean="0"/>
              <a:t> Reports»</a:t>
            </a:r>
          </a:p>
          <a:p>
            <a:r>
              <a:rPr lang="de-CH" dirty="0" err="1"/>
              <a:t>Abishan</a:t>
            </a:r>
            <a:r>
              <a:rPr lang="de-CH" dirty="0" smtClean="0"/>
              <a:t>, Adrian, Björn, Gill, Logan, Mathias</a:t>
            </a:r>
          </a:p>
          <a:p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Hackdays</a:t>
            </a:r>
            <a:r>
              <a:rPr lang="de-CH" dirty="0"/>
              <a:t> BE </a:t>
            </a:r>
            <a:r>
              <a:rPr lang="de-CH" dirty="0" smtClean="0"/>
              <a:t>2023</a:t>
            </a:r>
          </a:p>
          <a:p>
            <a:r>
              <a:rPr lang="de-CH" dirty="0" smtClean="0">
                <a:hlinkClick r:id="rId2"/>
              </a:rPr>
              <a:t>Automatisierung </a:t>
            </a:r>
            <a:r>
              <a:rPr lang="de-CH" dirty="0">
                <a:hlinkClick r:id="rId2"/>
              </a:rPr>
              <a:t>von Berichten - Data </a:t>
            </a:r>
            <a:r>
              <a:rPr lang="de-CH" dirty="0" err="1">
                <a:hlinkClick r:id="rId2"/>
              </a:rPr>
              <a:t>Hackdays</a:t>
            </a:r>
            <a:r>
              <a:rPr lang="de-CH" dirty="0">
                <a:hlinkClick r:id="rId2"/>
              </a:rPr>
              <a:t> BE </a:t>
            </a:r>
            <a:r>
              <a:rPr lang="de-CH" dirty="0" smtClean="0">
                <a:hlinkClick r:id="rId2"/>
              </a:rPr>
              <a:t>2023</a:t>
            </a:r>
            <a:r>
              <a:rPr lang="de-CH" dirty="0" smtClean="0"/>
              <a:t> 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376F6-9AE5-4892-A68C-37898D00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611C-E714-4360-B0F6-AB45B89E7931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F77DD-EED5-4FC2-BA47-72972050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C75415-D371-485A-879F-4C0A2DA9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2336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Kanton Bern">
      <a:dk1>
        <a:sysClr val="windowText" lastClr="000000"/>
      </a:dk1>
      <a:lt1>
        <a:sysClr val="window" lastClr="FFFFFF"/>
      </a:lt1>
      <a:dk2>
        <a:srgbClr val="63737B"/>
      </a:dk2>
      <a:lt2>
        <a:srgbClr val="B1B9BD"/>
      </a:lt2>
      <a:accent1>
        <a:srgbClr val="3C505A"/>
      </a:accent1>
      <a:accent2>
        <a:srgbClr val="96D7F0"/>
      </a:accent2>
      <a:accent3>
        <a:srgbClr val="A0C7A0"/>
      </a:accent3>
      <a:accent4>
        <a:srgbClr val="E1D2C6"/>
      </a:accent4>
      <a:accent5>
        <a:srgbClr val="644B41"/>
      </a:accent5>
      <a:accent6>
        <a:srgbClr val="EA161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 PowerPoint DE.potx" id="{E35E844B-C969-45C1-85DE-B7ED56A30097}" vid="{9CD5C389-EEA3-4CD9-ADDA-01A292F3B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259</Words>
  <Application>Microsoft Office PowerPoint</Application>
  <PresentationFormat>Breitbild</PresentationFormat>
  <Paragraphs>69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Benutzerdefiniertes Design</vt:lpstr>
      <vt:lpstr>Data Hackdays BE 2023</vt:lpstr>
      <vt:lpstr>Aufgabe</vt:lpstr>
      <vt:lpstr>Aus Daten werden Berichte Ausgangslage</vt:lpstr>
      <vt:lpstr>Aktueller Aufwand</vt:lpstr>
      <vt:lpstr>Wohnungsmietpreiserhebung 2.0</vt:lpstr>
      <vt:lpstr>Demo  Prototyp mit einer Seite</vt:lpstr>
      <vt:lpstr>Blick in die Zukunft</vt:lpstr>
      <vt:lpstr>Kontakt</vt:lpstr>
    </vt:vector>
  </TitlesOfParts>
  <Company>Kanton Bern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Hackdays BE 2023</dc:title>
  <dc:creator>Borer-Haefliger Adrian, BKD-MBA-FBI</dc:creator>
  <dc:description>V02-2022-06-13</dc:description>
  <cp:lastModifiedBy>Borer-Haefliger Adrian, BKD-MBA-FBI</cp:lastModifiedBy>
  <cp:revision>15</cp:revision>
  <cp:lastPrinted>2018-09-06T06:44:02Z</cp:lastPrinted>
  <dcterms:created xsi:type="dcterms:W3CDTF">2023-05-12T14:02:35Z</dcterms:created>
  <dcterms:modified xsi:type="dcterms:W3CDTF">2023-05-13T08:19:07Z</dcterms:modified>
</cp:coreProperties>
</file>