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2"/>
  </p:notesMasterIdLst>
  <p:sldIdLst>
    <p:sldId id="318" r:id="rId3"/>
    <p:sldId id="739" r:id="rId4"/>
    <p:sldId id="740" r:id="rId5"/>
    <p:sldId id="741" r:id="rId6"/>
    <p:sldId id="420" r:id="rId7"/>
    <p:sldId id="706" r:id="rId8"/>
    <p:sldId id="716" r:id="rId9"/>
    <p:sldId id="709" r:id="rId10"/>
    <p:sldId id="705" r:id="rId11"/>
    <p:sldId id="707" r:id="rId12"/>
    <p:sldId id="708" r:id="rId13"/>
    <p:sldId id="710" r:id="rId14"/>
    <p:sldId id="715" r:id="rId15"/>
    <p:sldId id="714" r:id="rId16"/>
    <p:sldId id="738" r:id="rId17"/>
    <p:sldId id="712" r:id="rId18"/>
    <p:sldId id="711" r:id="rId19"/>
    <p:sldId id="713" r:id="rId20"/>
    <p:sldId id="717" r:id="rId21"/>
    <p:sldId id="719" r:id="rId22"/>
    <p:sldId id="720" r:id="rId23"/>
    <p:sldId id="721" r:id="rId24"/>
    <p:sldId id="722" r:id="rId25"/>
    <p:sldId id="723" r:id="rId26"/>
    <p:sldId id="728" r:id="rId27"/>
    <p:sldId id="729" r:id="rId28"/>
    <p:sldId id="724" r:id="rId29"/>
    <p:sldId id="725" r:id="rId30"/>
    <p:sldId id="726" r:id="rId31"/>
    <p:sldId id="727" r:id="rId32"/>
    <p:sldId id="730" r:id="rId33"/>
    <p:sldId id="733" r:id="rId34"/>
    <p:sldId id="731" r:id="rId35"/>
    <p:sldId id="732" r:id="rId36"/>
    <p:sldId id="734" r:id="rId37"/>
    <p:sldId id="735" r:id="rId38"/>
    <p:sldId id="736" r:id="rId39"/>
    <p:sldId id="737" r:id="rId40"/>
    <p:sldId id="742" r:id="rId41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3" autoAdjust="0"/>
    <p:restoredTop sz="94680" autoAdjust="0"/>
  </p:normalViewPr>
  <p:slideViewPr>
    <p:cSldViewPr showGuides="1">
      <p:cViewPr varScale="1">
        <p:scale>
          <a:sx n="111" d="100"/>
          <a:sy n="111" d="100"/>
        </p:scale>
        <p:origin x="1566" y="84"/>
      </p:cViewPr>
      <p:guideLst>
        <p:guide orient="horz" pos="6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F8253A-EF6E-4685-BA18-7709DA443C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9B41E-DEC6-4A7E-AD3A-4006B5114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40F3C-4F6E-48A4-AEEF-899567BE58C4}" type="datetimeFigureOut">
              <a:rPr lang="en-US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5B81444-64AA-4294-9C18-87BA27C36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E3E1AA-02CB-40EF-A9E2-BD3A2614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C8DB-9213-4742-80F2-882A642CB2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2ECA-3960-4871-A2EC-EEAE23D12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321F81-FF7E-42D8-81F4-22D878425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6D4DD63-31C3-4770-9766-69C71C324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8350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C98E1D-D808-48B4-8C36-E3F1ECAFB5DA}" type="slidenum">
              <a:rPr lang="en-US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0CD515F-C972-44C3-9024-C215B6736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ADFFB26-E0DA-443E-9E57-752AAC945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8213" y="5276850"/>
            <a:ext cx="5160962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488" tIns="51244" rIns="102488" bIns="51244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/>
              <a:t>When the malloc() function is called with the required size, </a:t>
            </a:r>
            <a:r>
              <a:rPr lang="en-US" altLang="en-US"/>
              <a:t>it returns a pointer to a newly allocated block </a:t>
            </a:r>
            <a:r>
              <a:rPr lang="en-US" altLang="en-US" i="1"/>
              <a:t>size</a:t>
            </a:r>
            <a:r>
              <a:rPr lang="en-US" altLang="en-US"/>
              <a:t> bytes long.</a:t>
            </a:r>
          </a:p>
          <a:p>
            <a:endParaRPr lang="en-SG" altLang="en-US"/>
          </a:p>
          <a:p>
            <a:r>
              <a:rPr lang="en-SG" altLang="en-US"/>
              <a:t>If the requested size of the memory is not available on the heap, the function returns a </a:t>
            </a:r>
            <a:r>
              <a:rPr lang="en-US" altLang="en-US"/>
              <a:t>null pointer</a:t>
            </a:r>
            <a:r>
              <a:rPr lang="en-SG" altLang="en-US"/>
              <a:t>.</a:t>
            </a:r>
            <a:endParaRPr lang="en-GB" altLang="en-US"/>
          </a:p>
          <a:p>
            <a:r>
              <a:rPr lang="en-SG" altLang="en-US"/>
              <a:t> </a:t>
            </a:r>
            <a:endParaRPr lang="en-GB" altLang="en-US"/>
          </a:p>
          <a:p>
            <a:r>
              <a:rPr lang="en-SG" altLang="en-US"/>
              <a:t>As you can see, the return type for malloc() is void*.   </a:t>
            </a:r>
          </a:p>
          <a:p>
            <a:endParaRPr lang="en-SG" altLang="en-US"/>
          </a:p>
          <a:p>
            <a:r>
              <a:rPr lang="en-US" altLang="en-US"/>
              <a:t>A void pointer is a pointer that has no associated data type with it. A void pointer can hold address of any type and can be typcasted to any type.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/>
              <a:t>For instance, malloc() returns void* which can be typecasted to any type like int*, char*, etc.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B2B6155B-BDEE-41D1-9BFC-097936F62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fr-FR" altLang="en-US" sz="1300">
                <a:solidFill>
                  <a:prstClr val="black"/>
                </a:solidFill>
              </a:rPr>
              <a:t>Dr Hui Siu Cheung, SCE, NTU</a:t>
            </a:r>
            <a:endParaRPr lang="en-US" altLang="en-US" sz="1300">
              <a:solidFill>
                <a:prstClr val="black"/>
              </a:solidFill>
            </a:endParaRPr>
          </a:p>
        </p:txBody>
      </p:sp>
      <p:sp>
        <p:nvSpPr>
          <p:cNvPr id="46086" name="Date Placeholder 1">
            <a:extLst>
              <a:ext uri="{FF2B5EF4-FFF2-40B4-BE49-F238E27FC236}">
                <a16:creationId xmlns:a16="http://schemas.microsoft.com/office/drawing/2014/main" id="{F5135951-4EF9-4D8F-B76C-EA833F378D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25EB726-0CCA-4DD0-B5AC-A1EE75C4FA07}" type="datetime3">
              <a:rPr lang="en-US" altLang="en-US" sz="13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20 February 2023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BC4079AD-33AB-4956-9CA8-CD165E888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480F6-E1C9-460C-83A7-7758C099317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26C7DB80-3C5B-475B-A69C-D49B71F75F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462A75A-A948-4B87-9A81-3C164592B9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413641-1059-450A-A742-391B4D630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0E20E5C-AE68-4982-B086-937B940F8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2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7B0E16-8959-4216-A09B-9B19D3579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E9298A8-CB69-47AC-B682-1C614F9E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34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6E470C-6F22-47FA-B1E8-10AC413CF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8934A67-4239-4027-B8D8-F3E39DCEA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5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D5CF78CF-32B2-49BF-AD3A-F1AE96DBE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921297-DE3E-4ECA-A0FB-3BEA5CA91D8A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D6E43180-54F1-45A8-B5F0-D43E0E09C1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62FD8F3-0491-481D-90B9-D44EF85FC0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6909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D8511FBD-F6F8-4951-8635-D7829C0C82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6365-8E28-442D-A9DC-FCDB5A4F3D2B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D3BB2C5C-B0C5-40E7-B4E2-F27D3F4EF3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66EC7869-E8F9-4B52-96AA-0A3C81A17E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9FFF804-B704-429E-AA42-543A09AD9A80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F2A4-E643-4A1F-8702-0C76FA960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845A96F-11FF-4EB3-BFC4-E6CECD605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21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ADD7B6AD-B9ED-4C48-BBA7-9F84CB1D22F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E65A-B79F-410B-A509-8C2B4CF4F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3920142-E640-47F8-8504-76285CEA7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42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545D5A-E6E6-4298-96CB-9489E4B3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B7BD31A-B0BB-418F-A309-80CE0A712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4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5FB2DF5-1F18-46DB-8048-548AC04538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F578-C676-44F0-981B-DE2F3B487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9879152-08D7-41CB-ADEA-C86D69222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612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4A2E49-6661-4BC9-856E-E2FAF2DAB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B73709-6922-4AE8-A117-D6CB3F97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8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B5104D09-8340-40C6-8B43-476D555CD571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225C-7415-4EB9-8B6D-CF742683E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8052843-C4BF-4F66-A2AB-306E14521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100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6904D1F-0BA9-4BA6-BFD8-FBC21BD7D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783140D-79FA-4268-99F7-DB69DBBE7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49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88824DC-FD49-4D58-9061-83B41DE64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5591BFD-CD56-461E-9A33-A2365A1B3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15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03536E-72D6-4FF8-B9E2-8D25778D1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6D64A6E-CA88-49FC-9848-5C35C62BE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92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476D1A-8226-4A06-9532-9AFA49250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8BC637A-1F0E-4CE3-ACCB-DD3E809BA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559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52832-C785-4EA9-9609-4E3858390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BFE87B4-13AE-4096-AA86-21FE5958B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594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ABE29A-5DC0-4072-9F8C-D41FEC41A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9860F60-B5B4-4AC1-9FEC-760435CD3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5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5C51AB6D-A454-4797-A091-9CEEEF0C36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F589E-6550-4DBE-8850-CB742FD524A2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C27D74C-C4EE-42F9-B351-FA92CE46C0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F352CCC2-E3DA-4261-A75B-96470F6528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87630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06DB4BA5-26D2-42F5-A476-1764A842B037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87E2-FEAC-4033-A20E-42898A52D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2DD734D-5453-4B47-8A4E-CA766011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03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FE292F-6FE0-4D0D-BE38-F85DF5107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37FC79D-8EAF-487F-BC22-8E048A1C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2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2307D5B-A38F-4D61-9287-86E96D65B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0EC2-F915-44AF-8C7F-5E8AC5A72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F308F18-9CE1-416A-936F-D57306058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511982-943C-45C8-BAEC-B6B9C98E6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DDE752B-7AAD-4C61-BFB3-ADCFE35D2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352CDFE-ABCD-46D9-95E6-5A8BC75A0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95F8436-BE4C-43F8-8A9E-D01319C039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DBD1440-72C5-4C13-AC25-F52765913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3D62330-D1D5-4BD5-B8E1-D095101BC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68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FD5E38-DDB3-4959-A41B-72218C99F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B0B579E-04FB-46A5-B3B0-4B8F97FED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6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661540A6-CABF-4C37-9BB1-78844FED6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DFBCC-0A33-46B4-8C75-CFEAF3E3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65DF3-3948-4CB5-9EAA-CFAB78C50A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5892679-EB1E-4433-91E8-E16D9019124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982D0B6-6F41-4762-8CCC-CA4C249EF2EB}" type="slidenum">
              <a:rPr lang="en-US" altLang="en-US" sz="90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35890CB1-DA84-4FE0-88BF-A886171947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EBA29FD8-CB85-4086-8CCE-466C1393B5D8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5B56F5A-F912-4B10-8682-894B6F9228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3A7A08B2-E19C-4AE4-8451-E9EC1067EB9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25820-809C-4817-81DA-C0CE18BE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CBA34-7CDA-4C52-8DC4-2B958944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5AEEB6B-62B4-4AE7-8061-3371188AA18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E585011F-78C4-44C7-B8BA-DA8A7E381162}" type="slidenum">
              <a:rPr lang="en-US" altLang="en-US" sz="90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AA360385-8D19-4DD3-8EC6-3CC0B4C112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2D5F281D-FDFE-4E1D-801F-D69CF0A8625C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AC56F07C-F067-4D68-BE43-AFB175FD5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  <p:sldLayoutId id="2147484602" r:id="rId12"/>
    <p:sldLayoutId id="2147484603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C60F68A-2DB5-47B6-9231-86D2ECCC2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5400"/>
            <a:ext cx="9144000" cy="5651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 dirty="0"/>
              <a:t>TUTORIAL: BINARY TREES</a:t>
            </a:r>
            <a:endParaRPr lang="en-US" altLang="en-US" cap="none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546761"/>
            <a:ext cx="7086600" cy="4187348"/>
            <a:chOff x="1143000" y="1446213"/>
            <a:chExt cx="7086600" cy="4187348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4185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levelOrderTraversal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root){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Queue q;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q.head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q.tail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root;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if(temp != NULL){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q.tail,temp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while(!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isEmpty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q.head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temp =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",temp-&gt;item);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if(temp-&gt;left!=NULL)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q.tail,temp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-&gt;left);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if(temp-&gt;right!=NULL)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q.tail,temp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-&gt;right);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418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8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DC91D8CB-FF9D-421C-AF3A-FE0652CC9206}"/>
              </a:ext>
            </a:extLst>
          </p:cNvPr>
          <p:cNvCxnSpPr/>
          <p:nvPr/>
        </p:nvCxnSpPr>
        <p:spPr>
          <a:xfrm>
            <a:off x="6003159" y="1424354"/>
            <a:ext cx="3109858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44">
            <a:extLst>
              <a:ext uri="{FF2B5EF4-FFF2-40B4-BE49-F238E27FC236}">
                <a16:creationId xmlns:a16="http://schemas.microsoft.com/office/drawing/2014/main" id="{10AE05C9-B0B1-49C7-84AB-FE5D5FCBF243}"/>
              </a:ext>
            </a:extLst>
          </p:cNvPr>
          <p:cNvCxnSpPr/>
          <p:nvPr/>
        </p:nvCxnSpPr>
        <p:spPr>
          <a:xfrm>
            <a:off x="6023099" y="1881554"/>
            <a:ext cx="3109858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2">
            <a:extLst>
              <a:ext uri="{FF2B5EF4-FFF2-40B4-BE49-F238E27FC236}">
                <a16:creationId xmlns:a16="http://schemas.microsoft.com/office/drawing/2014/main" id="{9C8AEB9A-F5BF-4866-B72E-6FE3EF785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116" y="1043354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06E55E-07EB-492A-BDC0-0582104A7E96}"/>
              </a:ext>
            </a:extLst>
          </p:cNvPr>
          <p:cNvGrpSpPr/>
          <p:nvPr/>
        </p:nvGrpSpPr>
        <p:grpSpPr>
          <a:xfrm>
            <a:off x="4419600" y="4081423"/>
            <a:ext cx="3662008" cy="2395577"/>
            <a:chOff x="2277268" y="1327248"/>
            <a:chExt cx="4431030" cy="289864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C5BC57-D4C3-40C8-B057-E554B84A9EBE}"/>
                </a:ext>
              </a:extLst>
            </p:cNvPr>
            <p:cNvSpPr/>
            <p:nvPr/>
          </p:nvSpPr>
          <p:spPr>
            <a:xfrm>
              <a:off x="4190998" y="1327248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CA6C379-9C4F-42E0-BE3F-67A7EF7DBF3F}"/>
                </a:ext>
              </a:extLst>
            </p:cNvPr>
            <p:cNvSpPr/>
            <p:nvPr/>
          </p:nvSpPr>
          <p:spPr>
            <a:xfrm>
              <a:off x="2898298" y="2341470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15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E6773E-9E52-49D7-9688-4E7E1DCA3831}"/>
                </a:ext>
              </a:extLst>
            </p:cNvPr>
            <p:cNvSpPr/>
            <p:nvPr/>
          </p:nvSpPr>
          <p:spPr>
            <a:xfrm>
              <a:off x="5344318" y="2341470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50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2B8615-A11C-46DD-A31B-2A1FDA7B4BA8}"/>
                </a:ext>
              </a:extLst>
            </p:cNvPr>
            <p:cNvSpPr/>
            <p:nvPr/>
          </p:nvSpPr>
          <p:spPr>
            <a:xfrm>
              <a:off x="227726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10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387E5F-C85E-4614-A4B5-5CD0CCF6A57B}"/>
                </a:ext>
              </a:extLst>
            </p:cNvPr>
            <p:cNvSpPr/>
            <p:nvPr/>
          </p:nvSpPr>
          <p:spPr>
            <a:xfrm>
              <a:off x="350027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18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9C44B9-2F4F-4891-ABD7-9136B9A0F1BD}"/>
                </a:ext>
              </a:extLst>
            </p:cNvPr>
            <p:cNvSpPr/>
            <p:nvPr/>
          </p:nvSpPr>
          <p:spPr>
            <a:xfrm>
              <a:off x="472328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25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D66410-2134-45B8-9F29-942138629180}"/>
                </a:ext>
              </a:extLst>
            </p:cNvPr>
            <p:cNvSpPr/>
            <p:nvPr/>
          </p:nvSpPr>
          <p:spPr>
            <a:xfrm>
              <a:off x="594629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80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F296E2-1B36-4ECA-A385-C6003DB13EB1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3548706" y="1912615"/>
              <a:ext cx="753884" cy="5292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DACD6A-9E1E-4A3F-8C00-DAF4E245269E}"/>
                </a:ext>
              </a:extLst>
            </p:cNvPr>
            <p:cNvCxnSpPr>
              <a:cxnSpLocks/>
              <a:stCxn id="73" idx="5"/>
              <a:endCxn id="75" idx="1"/>
            </p:cNvCxnSpPr>
            <p:nvPr/>
          </p:nvCxnSpPr>
          <p:spPr>
            <a:xfrm>
              <a:off x="4841406" y="1912615"/>
              <a:ext cx="614505" cy="5292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0D0D58-6D40-4A18-86F0-2847EFF56D99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2658268" y="2926837"/>
              <a:ext cx="35162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3212DC-E422-4496-8CAF-670970A2F0BB}"/>
                </a:ext>
              </a:extLst>
            </p:cNvPr>
            <p:cNvCxnSpPr>
              <a:cxnSpLocks/>
              <a:stCxn id="74" idx="5"/>
              <a:endCxn id="77" idx="0"/>
            </p:cNvCxnSpPr>
            <p:nvPr/>
          </p:nvCxnSpPr>
          <p:spPr>
            <a:xfrm>
              <a:off x="3548706" y="2926837"/>
              <a:ext cx="33257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ED19DD-3AA5-4B6F-A2D0-434C689FD987}"/>
                </a:ext>
              </a:extLst>
            </p:cNvPr>
            <p:cNvCxnSpPr>
              <a:cxnSpLocks/>
              <a:stCxn id="75" idx="3"/>
              <a:endCxn id="78" idx="0"/>
            </p:cNvCxnSpPr>
            <p:nvPr/>
          </p:nvCxnSpPr>
          <p:spPr>
            <a:xfrm flipH="1">
              <a:off x="5104288" y="2926837"/>
              <a:ext cx="35162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8907AB-DCC2-4414-80F2-05EB85DAFCF5}"/>
                </a:ext>
              </a:extLst>
            </p:cNvPr>
            <p:cNvCxnSpPr>
              <a:cxnSpLocks/>
              <a:stCxn id="75" idx="5"/>
              <a:endCxn id="79" idx="0"/>
            </p:cNvCxnSpPr>
            <p:nvPr/>
          </p:nvCxnSpPr>
          <p:spPr>
            <a:xfrm>
              <a:off x="5994726" y="2926837"/>
              <a:ext cx="33257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5D79C-354D-4B20-81AD-63556170DBF1}"/>
              </a:ext>
            </a:extLst>
          </p:cNvPr>
          <p:cNvGrpSpPr/>
          <p:nvPr/>
        </p:nvGrpSpPr>
        <p:grpSpPr>
          <a:xfrm>
            <a:off x="6629400" y="4244975"/>
            <a:ext cx="1133521" cy="250825"/>
            <a:chOff x="7554216" y="4182134"/>
            <a:chExt cx="1133521" cy="250825"/>
          </a:xfrm>
        </p:grpSpPr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2C232B2E-A5B3-4856-98DD-0984CE9379CE}"/>
                </a:ext>
              </a:extLst>
            </p:cNvPr>
            <p:cNvSpPr/>
            <p:nvPr/>
          </p:nvSpPr>
          <p:spPr>
            <a:xfrm>
              <a:off x="8032718" y="4182134"/>
              <a:ext cx="655019" cy="25082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temp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00EAA9-44C0-4E3B-A5F6-77BDA1F42E07}"/>
                </a:ext>
              </a:extLst>
            </p:cNvPr>
            <p:cNvCxnSpPr>
              <a:stCxn id="86" idx="1"/>
            </p:cNvCxnSpPr>
            <p:nvPr/>
          </p:nvCxnSpPr>
          <p:spPr>
            <a:xfrm flipH="1" flipV="1">
              <a:off x="7554216" y="4307546"/>
              <a:ext cx="478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B557925-3EE5-473D-8F86-C65941D302A2}"/>
              </a:ext>
            </a:extLst>
          </p:cNvPr>
          <p:cNvSpPr/>
          <p:nvPr/>
        </p:nvSpPr>
        <p:spPr>
          <a:xfrm>
            <a:off x="6195205" y="1549767"/>
            <a:ext cx="406715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20</a:t>
            </a:r>
          </a:p>
        </p:txBody>
      </p:sp>
      <p:sp>
        <p:nvSpPr>
          <p:cNvPr id="98" name="Rectangle 14">
            <a:extLst>
              <a:ext uri="{FF2B5EF4-FFF2-40B4-BE49-F238E27FC236}">
                <a16:creationId xmlns:a16="http://schemas.microsoft.com/office/drawing/2014/main" id="{9DF55B5E-8FB5-4296-ABF4-AFF89FA2F153}"/>
              </a:ext>
            </a:extLst>
          </p:cNvPr>
          <p:cNvSpPr/>
          <p:nvPr/>
        </p:nvSpPr>
        <p:spPr>
          <a:xfrm>
            <a:off x="6196154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15</a:t>
            </a:r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C3B49E52-FC8B-4B89-9626-EF78BA73EFCC}"/>
              </a:ext>
            </a:extLst>
          </p:cNvPr>
          <p:cNvSpPr/>
          <p:nvPr/>
        </p:nvSpPr>
        <p:spPr>
          <a:xfrm>
            <a:off x="6603626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50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E65445-9348-4EC4-9EE5-AAFF19E7E3E1}"/>
              </a:ext>
            </a:extLst>
          </p:cNvPr>
          <p:cNvSpPr txBox="1"/>
          <p:nvPr/>
        </p:nvSpPr>
        <p:spPr>
          <a:xfrm>
            <a:off x="154830" y="477785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5C34B8A-F295-43E3-94D8-5AA0F3EBADB7}"/>
              </a:ext>
            </a:extLst>
          </p:cNvPr>
          <p:cNvSpPr txBox="1"/>
          <p:nvPr/>
        </p:nvSpPr>
        <p:spPr>
          <a:xfrm>
            <a:off x="152400" y="477785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</a:t>
            </a: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91522A40-A901-4FE9-BA9C-F382FB1CD777}"/>
              </a:ext>
            </a:extLst>
          </p:cNvPr>
          <p:cNvSpPr/>
          <p:nvPr/>
        </p:nvSpPr>
        <p:spPr>
          <a:xfrm>
            <a:off x="6601557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10</a:t>
            </a:r>
          </a:p>
        </p:txBody>
      </p:sp>
      <p:sp>
        <p:nvSpPr>
          <p:cNvPr id="158" name="Rectangle 14">
            <a:extLst>
              <a:ext uri="{FF2B5EF4-FFF2-40B4-BE49-F238E27FC236}">
                <a16:creationId xmlns:a16="http://schemas.microsoft.com/office/drawing/2014/main" id="{09563766-E7A8-468E-9126-8F30794774BE}"/>
              </a:ext>
            </a:extLst>
          </p:cNvPr>
          <p:cNvSpPr/>
          <p:nvPr/>
        </p:nvSpPr>
        <p:spPr>
          <a:xfrm>
            <a:off x="7009982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18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CBFA343-6E3F-4D1B-836C-9ADE7BA54551}"/>
              </a:ext>
            </a:extLst>
          </p:cNvPr>
          <p:cNvSpPr txBox="1"/>
          <p:nvPr/>
        </p:nvSpPr>
        <p:spPr>
          <a:xfrm>
            <a:off x="152400" y="477373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</a:t>
            </a:r>
          </a:p>
        </p:txBody>
      </p:sp>
      <p:sp>
        <p:nvSpPr>
          <p:cNvPr id="184" name="Rectangle 14">
            <a:extLst>
              <a:ext uri="{FF2B5EF4-FFF2-40B4-BE49-F238E27FC236}">
                <a16:creationId xmlns:a16="http://schemas.microsoft.com/office/drawing/2014/main" id="{268AF7AF-48DC-4D80-80B0-4A84DC77C057}"/>
              </a:ext>
            </a:extLst>
          </p:cNvPr>
          <p:cNvSpPr/>
          <p:nvPr/>
        </p:nvSpPr>
        <p:spPr>
          <a:xfrm>
            <a:off x="7006960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25</a:t>
            </a:r>
          </a:p>
        </p:txBody>
      </p:sp>
      <p:sp>
        <p:nvSpPr>
          <p:cNvPr id="185" name="Rectangle 14">
            <a:extLst>
              <a:ext uri="{FF2B5EF4-FFF2-40B4-BE49-F238E27FC236}">
                <a16:creationId xmlns:a16="http://schemas.microsoft.com/office/drawing/2014/main" id="{952B6383-0634-48E0-9F93-3521CD0BDCBF}"/>
              </a:ext>
            </a:extLst>
          </p:cNvPr>
          <p:cNvSpPr/>
          <p:nvPr/>
        </p:nvSpPr>
        <p:spPr>
          <a:xfrm>
            <a:off x="7412363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80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5791200" cy="3701535"/>
            <a:chOff x="152400" y="761999"/>
            <a:chExt cx="5791200" cy="3701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1999"/>
              <a:ext cx="5791200" cy="369994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228600" y="860961"/>
              <a:ext cx="5715000" cy="3602573"/>
              <a:chOff x="1143000" y="1446213"/>
              <a:chExt cx="5715000" cy="3602573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1447800"/>
                <a:ext cx="5334000" cy="36009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levelOrderTraversal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 root){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Queue q;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q.head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root;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!=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enqueue(&amp;q.head,&amp;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while(!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isEmpty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q.head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temp = dequeue(&amp;q.head,&amp;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",temp-&gt;item);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if(temp-&gt;left!=NULL)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enqueue(&amp;q.head,&amp;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if(temp-&gt;right!=NULL)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enqueue(&amp;q.head,&amp;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1446213"/>
                <a:ext cx="457200" cy="3600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648200" y="990600"/>
            <a:ext cx="6927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C2B206C-5C5E-4F53-B76A-3D3CF46CC937}"/>
              </a:ext>
            </a:extLst>
          </p:cNvPr>
          <p:cNvSpPr txBox="1"/>
          <p:nvPr/>
        </p:nvSpPr>
        <p:spPr>
          <a:xfrm>
            <a:off x="152400" y="477373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117AB8A-F3F5-4D0E-9B41-00E6BE64900D}"/>
              </a:ext>
            </a:extLst>
          </p:cNvPr>
          <p:cNvSpPr txBox="1"/>
          <p:nvPr/>
        </p:nvSpPr>
        <p:spPr>
          <a:xfrm>
            <a:off x="152400" y="476960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 18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DA7A7B7-9B44-473D-A122-DB9660D0D6C8}"/>
              </a:ext>
            </a:extLst>
          </p:cNvPr>
          <p:cNvSpPr txBox="1"/>
          <p:nvPr/>
        </p:nvSpPr>
        <p:spPr>
          <a:xfrm>
            <a:off x="152400" y="4773731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 18 25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F5FB800-2269-42BE-AB13-0419E41E52FA}"/>
              </a:ext>
            </a:extLst>
          </p:cNvPr>
          <p:cNvSpPr txBox="1"/>
          <p:nvPr/>
        </p:nvSpPr>
        <p:spPr>
          <a:xfrm>
            <a:off x="152400" y="477932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 18 25 80</a:t>
            </a:r>
          </a:p>
        </p:txBody>
      </p:sp>
    </p:spTree>
    <p:extLst>
      <p:ext uri="{BB962C8B-B14F-4D97-AF65-F5344CB8AC3E}">
        <p14:creationId xmlns:p14="http://schemas.microsoft.com/office/powerpoint/2010/main" val="14054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25451 0.122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51 0.12223 L -0.02951 0.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51 0.2 L -0.07951 0.23334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0.23334 L 0.02882 0.2555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0.10382 0.3333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0.33334 L 0.11215 0.38889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6 0.38889 L -0.31267 0.41112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007 0.41112 " pathEditMode="relative" rAng="0" ptsTypes="AA">
                                      <p:cBhvr>
                                        <p:cTn id="7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4444 0.0002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2431 0.120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0.10382 0.33334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0.33334 L 0.11215 0.38889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5 0.38889 L -0.31285 0.41112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85 0.41112 " pathEditMode="relative" rAng="0" ptsTypes="AA">
                                      <p:cBhvr>
                                        <p:cTn id="123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-0.0441 -2.96296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-0.04445 -2.96296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1 0.1206 L 0.09687 0.11829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0.10382 0.33334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0.33334 L 0.11215 0.38889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6 0.38889 L -0.31267 0.41112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67 0.41112 " pathEditMode="relative" rAng="0" ptsTypes="AA">
                                      <p:cBhvr>
                                        <p:cTn id="176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5 -4.44444E-6 L -0.08872 -2.96296E-6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23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-0.0441 0.00023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4409 0.00023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87 0.11829 L -0.18524 0.26273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67 0.41112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0451 0.41112 " pathEditMode="relative" rAng="0" ptsTypes="AA">
                                      <p:cBhvr>
                                        <p:cTn id="211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 -4.44444E-6 L -0.08837 -2.96296E-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23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 0.00023 L -0.08854 -2.96296E-6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24 0.26273 L -0.06892 0.26273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2 0.27778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85 0.41112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85 0.41112 " pathEditMode="relative" rAng="0" ptsTypes="AA">
                                      <p:cBhvr>
                                        <p:cTn id="24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-2.96296E-6 L -0.13281 -2.96296E-6 " pathEditMode="relative" rAng="0" ptsTypes="AA">
                                      <p:cBhvr>
                                        <p:cTn id="2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2 0.26273 L 0.0401 0.26273 " pathEditMode="relative" rAng="0" ptsTypes="AA">
                                      <p:cBhvr>
                                        <p:cTn id="2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2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85 0.41112 " pathEditMode="relative" rAng="0" ptsTypes="AA">
                                      <p:cBhvr>
                                        <p:cTn id="2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85 0.41112 " pathEditMode="relative" rAng="0" ptsTypes="AA">
                                      <p:cBhvr>
                                        <p:cTn id="275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0.26273 L 0.14635 0.26273 " pathEditMode="relative" rAng="0" ptsTypes="AA">
                                      <p:cBhvr>
                                        <p:cTn id="2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2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67 0.41112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0.23334 L -0.30451 0.41112 " pathEditMode="relative" rAng="0" ptsTypes="AA">
                                      <p:cBhvr>
                                        <p:cTn id="30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0.23334 L -0.37118 0.44445 " pathEditMode="relative" rAng="0" ptsTypes="AA">
                                      <p:cBhvr>
                                        <p:cTn id="3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18 0.44445 L -0.40451 0.47454 " pathEditMode="relative" rAng="0" ptsTypes="AA">
                                      <p:cBhvr>
                                        <p:cTn id="3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23" grpId="0"/>
      <p:bldP spid="153" grpId="0"/>
      <p:bldP spid="69" grpId="0" animBg="1"/>
      <p:bldP spid="69" grpId="1" animBg="1"/>
      <p:bldP spid="69" grpId="2" animBg="1"/>
      <p:bldP spid="158" grpId="0" animBg="1"/>
      <p:bldP spid="158" grpId="1" animBg="1"/>
      <p:bldP spid="158" grpId="2" animBg="1"/>
      <p:bldP spid="158" grpId="3" animBg="1"/>
      <p:bldP spid="175" grpId="0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5" grpId="4" animBg="1"/>
      <p:bldP spid="200" grpId="0"/>
      <p:bldP spid="229" grpId="0"/>
      <p:bldP spid="266" grpId="0"/>
      <p:bldP spid="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an iterative C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preOrderIterative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the pre-order traversal of a binary search tree using a 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that you should only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push()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operations when you add or remove integers from the stack. Remember to empty the stack at the beginning, if the stack is not empty.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preOrderIterative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*root);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6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2A90-10F2-4077-BA47-57D7F2E7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5086-25CF-4A94-9878-E5DFFA4E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1) Create an empty stack </a:t>
            </a:r>
            <a:r>
              <a:rPr lang="en-US" sz="2000" dirty="0" err="1"/>
              <a:t>nodeStack</a:t>
            </a:r>
            <a:r>
              <a:rPr lang="en-US" sz="2000" dirty="0"/>
              <a:t> and push root node to stack.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2) Do following while </a:t>
            </a:r>
            <a:r>
              <a:rPr lang="en-US" sz="2000" dirty="0" err="1"/>
              <a:t>nodeStack</a:t>
            </a:r>
            <a:r>
              <a:rPr lang="en-US" sz="2000" dirty="0"/>
              <a:t> is not empty.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a) </a:t>
            </a:r>
            <a:r>
              <a:rPr lang="en-US" b="1" dirty="0"/>
              <a:t>Pop</a:t>
            </a:r>
            <a:r>
              <a:rPr lang="en-US" dirty="0"/>
              <a:t> an item from stack and print it.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b) </a:t>
            </a:r>
            <a:r>
              <a:rPr lang="en-US" b="1" dirty="0"/>
              <a:t>Push</a:t>
            </a:r>
            <a:r>
              <a:rPr lang="en-US" dirty="0"/>
              <a:t> right child of popped item to stack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c) </a:t>
            </a:r>
            <a:r>
              <a:rPr lang="en-US" b="1" dirty="0"/>
              <a:t>Push</a:t>
            </a:r>
            <a:r>
              <a:rPr lang="en-US" dirty="0"/>
              <a:t> left child of popped item to stack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/>
              <a:t>Right child is pushed before left child to make sure that left subtree is processed first</a:t>
            </a:r>
            <a:endParaRPr lang="en-SG" sz="2000" i="1" dirty="0"/>
          </a:p>
        </p:txBody>
      </p:sp>
    </p:spTree>
    <p:extLst>
      <p:ext uri="{BB962C8B-B14F-4D97-AF65-F5344CB8AC3E}">
        <p14:creationId xmlns:p14="http://schemas.microsoft.com/office/powerpoint/2010/main" val="377240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00CEA9-99B6-48D1-BA48-5FC02453C91E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9AFEF-BC99-4969-A596-1380B9B3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AE256-36E8-4435-9EAE-5426AD0B6406}"/>
              </a:ext>
            </a:extLst>
          </p:cNvPr>
          <p:cNvSpPr txBox="1"/>
          <p:nvPr/>
        </p:nvSpPr>
        <p:spPr>
          <a:xfrm>
            <a:off x="1071538" y="142873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BSTNode</a:t>
            </a:r>
            <a:r>
              <a:rPr lang="en-SG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43960-7B65-49BE-AAAB-B30507822D35}"/>
              </a:ext>
            </a:extLst>
          </p:cNvPr>
          <p:cNvSpPr/>
          <p:nvPr/>
        </p:nvSpPr>
        <p:spPr>
          <a:xfrm>
            <a:off x="571472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6C6C5-81EF-476E-AE5F-FD4F1033811E}"/>
              </a:ext>
            </a:extLst>
          </p:cNvPr>
          <p:cNvSpPr/>
          <p:nvPr/>
        </p:nvSpPr>
        <p:spPr>
          <a:xfrm>
            <a:off x="571472" y="2786058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093C-4376-4975-AE5C-B971B5ABC1FC}"/>
              </a:ext>
            </a:extLst>
          </p:cNvPr>
          <p:cNvSpPr/>
          <p:nvPr/>
        </p:nvSpPr>
        <p:spPr>
          <a:xfrm>
            <a:off x="571472" y="3357562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B72CD-F27B-43A4-8205-B384E734FD2E}"/>
              </a:ext>
            </a:extLst>
          </p:cNvPr>
          <p:cNvSpPr txBox="1"/>
          <p:nvPr/>
        </p:nvSpPr>
        <p:spPr>
          <a:xfrm>
            <a:off x="3842033" y="1428736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StackNode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B7F79-8109-4A2F-9549-EBA1F4703825}"/>
              </a:ext>
            </a:extLst>
          </p:cNvPr>
          <p:cNvSpPr/>
          <p:nvPr/>
        </p:nvSpPr>
        <p:spPr>
          <a:xfrm>
            <a:off x="3500430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35065-EE8E-438F-80B8-E29C8FAF3A69}"/>
              </a:ext>
            </a:extLst>
          </p:cNvPr>
          <p:cNvSpPr/>
          <p:nvPr/>
        </p:nvSpPr>
        <p:spPr>
          <a:xfrm>
            <a:off x="3500430" y="278605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54B09-0EC9-49C7-8B31-FCB7E5DA65E3}"/>
              </a:ext>
            </a:extLst>
          </p:cNvPr>
          <p:cNvSpPr txBox="1"/>
          <p:nvPr/>
        </p:nvSpPr>
        <p:spPr>
          <a:xfrm>
            <a:off x="6929454" y="142873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5414-99C2-4426-B28A-EB2CDBD3153C}"/>
              </a:ext>
            </a:extLst>
          </p:cNvPr>
          <p:cNvSpPr/>
          <p:nvPr/>
        </p:nvSpPr>
        <p:spPr>
          <a:xfrm>
            <a:off x="6429388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522B7-A877-4A03-8E8C-0FCC2EF6DFA3}"/>
              </a:ext>
            </a:extLst>
          </p:cNvPr>
          <p:cNvSpPr txBox="1"/>
          <p:nvPr/>
        </p:nvSpPr>
        <p:spPr>
          <a:xfrm>
            <a:off x="8252545" y="227385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B01B7-57D7-4D88-B320-DA15088E2D31}"/>
              </a:ext>
            </a:extLst>
          </p:cNvPr>
          <p:cNvSpPr txBox="1"/>
          <p:nvPr/>
        </p:nvSpPr>
        <p:spPr>
          <a:xfrm>
            <a:off x="5357818" y="2285992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5CF8D-0DB5-4D35-9B9A-B245BB000A12}"/>
              </a:ext>
            </a:extLst>
          </p:cNvPr>
          <p:cNvSpPr txBox="1"/>
          <p:nvPr/>
        </p:nvSpPr>
        <p:spPr>
          <a:xfrm>
            <a:off x="5429256" y="2845354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DEB35-9A13-44F2-9F73-78699A86F807}"/>
              </a:ext>
            </a:extLst>
          </p:cNvPr>
          <p:cNvSpPr txBox="1"/>
          <p:nvPr/>
        </p:nvSpPr>
        <p:spPr>
          <a:xfrm>
            <a:off x="2457980" y="2845354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8B1D2-5C60-43C7-9C37-B1B0C46410D7}"/>
              </a:ext>
            </a:extLst>
          </p:cNvPr>
          <p:cNvSpPr txBox="1"/>
          <p:nvPr/>
        </p:nvSpPr>
        <p:spPr>
          <a:xfrm>
            <a:off x="2475886" y="3416858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456A5-5F61-4FA1-981A-DFE9ECBC0702}"/>
              </a:ext>
            </a:extLst>
          </p:cNvPr>
          <p:cNvSpPr txBox="1"/>
          <p:nvPr/>
        </p:nvSpPr>
        <p:spPr>
          <a:xfrm>
            <a:off x="2509822" y="2285992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757A20-ADC7-47E6-BF08-7A4F48345F8F}"/>
              </a:ext>
            </a:extLst>
          </p:cNvPr>
          <p:cNvCxnSpPr/>
          <p:nvPr/>
        </p:nvCxnSpPr>
        <p:spPr>
          <a:xfrm rot="5400000">
            <a:off x="-286578" y="300037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A86DF4-CC05-4C04-B75A-B725C672D7C6}"/>
              </a:ext>
            </a:extLst>
          </p:cNvPr>
          <p:cNvCxnSpPr/>
          <p:nvPr/>
        </p:nvCxnSpPr>
        <p:spPr>
          <a:xfrm rot="5400000">
            <a:off x="1642248" y="299957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74CD87-D7FC-48E6-9F2D-B6EC0BD4FE59}"/>
              </a:ext>
            </a:extLst>
          </p:cNvPr>
          <p:cNvCxnSpPr/>
          <p:nvPr/>
        </p:nvCxnSpPr>
        <p:spPr>
          <a:xfrm rot="5400000">
            <a:off x="2893207" y="2750339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05320-51F5-4F63-BBF8-63C363F7D63B}"/>
              </a:ext>
            </a:extLst>
          </p:cNvPr>
          <p:cNvCxnSpPr/>
          <p:nvPr/>
        </p:nvCxnSpPr>
        <p:spPr>
          <a:xfrm rot="5400000">
            <a:off x="4821239" y="2749545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DB13D-FABB-44DE-9FB9-E55BF9075243}"/>
              </a:ext>
            </a:extLst>
          </p:cNvPr>
          <p:cNvSpPr txBox="1"/>
          <p:nvPr/>
        </p:nvSpPr>
        <p:spPr>
          <a:xfrm>
            <a:off x="251520" y="4149080"/>
            <a:ext cx="2676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bstnode</a:t>
            </a:r>
            <a:r>
              <a:rPr lang="en-SG" dirty="0"/>
              <a:t> {</a:t>
            </a:r>
          </a:p>
          <a:p>
            <a:r>
              <a:rPr lang="en-SG" dirty="0"/>
              <a:t>    </a:t>
            </a:r>
            <a:r>
              <a:rPr lang="en-SG" dirty="0" err="1"/>
              <a:t>int</a:t>
            </a:r>
            <a:r>
              <a:rPr lang="en-SG" dirty="0"/>
              <a:t> item;</a:t>
            </a:r>
          </a:p>
          <a:p>
            <a:r>
              <a:rPr lang="en-SG" dirty="0"/>
              <a:t>   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bstnode</a:t>
            </a:r>
            <a:r>
              <a:rPr lang="en-SG" dirty="0"/>
              <a:t> *left;</a:t>
            </a:r>
          </a:p>
          <a:p>
            <a:r>
              <a:rPr lang="en-SG" dirty="0"/>
              <a:t>   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bstnode</a:t>
            </a:r>
            <a:r>
              <a:rPr lang="en-SG" dirty="0"/>
              <a:t> *right;</a:t>
            </a:r>
          </a:p>
          <a:p>
            <a:r>
              <a:rPr lang="en-SG" dirty="0"/>
              <a:t>} </a:t>
            </a:r>
            <a:r>
              <a:rPr lang="en-SG" dirty="0" err="1"/>
              <a:t>BSTNode</a:t>
            </a:r>
            <a:r>
              <a:rPr lang="en-SG" dirty="0"/>
              <a:t>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2B1DE-E6F0-4FA2-8D2B-30E96C475B56}"/>
              </a:ext>
            </a:extLst>
          </p:cNvPr>
          <p:cNvSpPr txBox="1"/>
          <p:nvPr/>
        </p:nvSpPr>
        <p:spPr>
          <a:xfrm>
            <a:off x="3347864" y="4172887"/>
            <a:ext cx="272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stackNode</a:t>
            </a:r>
            <a:r>
              <a:rPr lang="en-SG" dirty="0"/>
              <a:t>{</a:t>
            </a:r>
          </a:p>
          <a:p>
            <a:r>
              <a:rPr lang="en-SG" dirty="0"/>
              <a:t>    </a:t>
            </a:r>
            <a:r>
              <a:rPr lang="en-SG" dirty="0" err="1"/>
              <a:t>BSTNode</a:t>
            </a:r>
            <a:r>
              <a:rPr lang="en-SG" dirty="0"/>
              <a:t> *data;</a:t>
            </a:r>
          </a:p>
          <a:p>
            <a:r>
              <a:rPr lang="en-SG" dirty="0"/>
              <a:t>   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stackNode</a:t>
            </a:r>
            <a:r>
              <a:rPr lang="en-SG" dirty="0"/>
              <a:t> *next;</a:t>
            </a:r>
          </a:p>
          <a:p>
            <a:r>
              <a:rPr lang="en-SG" dirty="0"/>
              <a:t>}</a:t>
            </a:r>
            <a:r>
              <a:rPr lang="en-SG" dirty="0" err="1"/>
              <a:t>StackNode</a:t>
            </a:r>
            <a:r>
              <a:rPr lang="en-SG" dirty="0"/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14E6F-83BD-4FE0-93B2-03045B3F3D33}"/>
              </a:ext>
            </a:extLst>
          </p:cNvPr>
          <p:cNvSpPr txBox="1"/>
          <p:nvPr/>
        </p:nvSpPr>
        <p:spPr>
          <a:xfrm>
            <a:off x="6588224" y="4161854"/>
            <a:ext cx="255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_stack {</a:t>
            </a:r>
          </a:p>
          <a:p>
            <a:r>
              <a:rPr lang="en-SG" dirty="0"/>
              <a:t>   </a:t>
            </a:r>
            <a:r>
              <a:rPr lang="en-SG" dirty="0" err="1"/>
              <a:t>StackNode</a:t>
            </a:r>
            <a:r>
              <a:rPr lang="en-SG" dirty="0"/>
              <a:t> *top;</a:t>
            </a:r>
          </a:p>
          <a:p>
            <a:r>
              <a:rPr lang="en-SG" dirty="0"/>
              <a:t>}Stack;</a:t>
            </a:r>
          </a:p>
        </p:txBody>
      </p:sp>
    </p:spTree>
    <p:extLst>
      <p:ext uri="{BB962C8B-B14F-4D97-AF65-F5344CB8AC3E}">
        <p14:creationId xmlns:p14="http://schemas.microsoft.com/office/powerpoint/2010/main" val="104179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7E2AC47F-9825-4E76-BBA7-2D198A83C4EF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E05B-79CC-4A06-925E-B603E584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BST Node example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D06BD90-C53E-4FE8-8528-430362AA8F60}"/>
              </a:ext>
            </a:extLst>
          </p:cNvPr>
          <p:cNvGrpSpPr/>
          <p:nvPr/>
        </p:nvGrpSpPr>
        <p:grpSpPr>
          <a:xfrm>
            <a:off x="4035801" y="727587"/>
            <a:ext cx="3017109" cy="1572430"/>
            <a:chOff x="4055221" y="1071546"/>
            <a:chExt cx="3017109" cy="157243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4B61C43-7CB4-4C66-A102-8E31BF542F76}"/>
                </a:ext>
              </a:extLst>
            </p:cNvPr>
            <p:cNvGrpSpPr/>
            <p:nvPr/>
          </p:nvGrpSpPr>
          <p:grpSpPr>
            <a:xfrm>
              <a:off x="5296122" y="1214127"/>
              <a:ext cx="1623591" cy="1357913"/>
              <a:chOff x="5214942" y="1071546"/>
              <a:chExt cx="1785950" cy="16430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1C0D62-51C4-4F13-BE8F-FD751154FAA8}"/>
                  </a:ext>
                </a:extLst>
              </p:cNvPr>
              <p:cNvSpPr/>
              <p:nvPr/>
            </p:nvSpPr>
            <p:spPr>
              <a:xfrm>
                <a:off x="5214942" y="107154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17D232-6C89-4EE1-93CB-BFAE449062DB}"/>
                  </a:ext>
                </a:extLst>
              </p:cNvPr>
              <p:cNvSpPr/>
              <p:nvPr/>
            </p:nvSpPr>
            <p:spPr>
              <a:xfrm>
                <a:off x="5214942" y="1643050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0x37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448A61-C960-4F2C-8B91-8F869EC7F319}"/>
                  </a:ext>
                </a:extLst>
              </p:cNvPr>
              <p:cNvSpPr/>
              <p:nvPr/>
            </p:nvSpPr>
            <p:spPr>
              <a:xfrm>
                <a:off x="5214942" y="2214554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0x41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65A9F3-35C0-4761-86BE-0609A420D6B3}"/>
                </a:ext>
              </a:extLst>
            </p:cNvPr>
            <p:cNvCxnSpPr/>
            <p:nvPr/>
          </p:nvCxnSpPr>
          <p:spPr>
            <a:xfrm rot="5400000">
              <a:off x="4356892" y="1857364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54C23A-8165-4C71-92BC-3B636188CDC3}"/>
                </a:ext>
              </a:extLst>
            </p:cNvPr>
            <p:cNvCxnSpPr/>
            <p:nvPr/>
          </p:nvCxnSpPr>
          <p:spPr>
            <a:xfrm rot="5400000">
              <a:off x="6285718" y="185657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5260FC-1D92-40C4-9A3F-E4A4B1352A64}"/>
                </a:ext>
              </a:extLst>
            </p:cNvPr>
            <p:cNvGrpSpPr/>
            <p:nvPr/>
          </p:nvGrpSpPr>
          <p:grpSpPr>
            <a:xfrm>
              <a:off x="4055221" y="1272166"/>
              <a:ext cx="1071570" cy="369332"/>
              <a:chOff x="3929058" y="888392"/>
              <a:chExt cx="107157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7E602-7660-4A9A-BD6C-DD6A9FAAE8D2}"/>
                  </a:ext>
                </a:extLst>
              </p:cNvPr>
              <p:cNvSpPr txBox="1"/>
              <p:nvPr/>
            </p:nvSpPr>
            <p:spPr>
              <a:xfrm>
                <a:off x="3929058" y="888392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34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F25967B-2D7B-4EB9-BFEB-07364F8C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069958"/>
                <a:ext cx="42862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BF7BF9-BDBA-4598-A129-F1F2F0241465}"/>
              </a:ext>
            </a:extLst>
          </p:cNvPr>
          <p:cNvGrpSpPr/>
          <p:nvPr/>
        </p:nvGrpSpPr>
        <p:grpSpPr>
          <a:xfrm>
            <a:off x="1965337" y="2833798"/>
            <a:ext cx="3176078" cy="1572430"/>
            <a:chOff x="2896120" y="3000372"/>
            <a:chExt cx="3176078" cy="15724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840059F-0E8F-41E6-9765-8E5905E0E24B}"/>
                </a:ext>
              </a:extLst>
            </p:cNvPr>
            <p:cNvGrpSpPr/>
            <p:nvPr/>
          </p:nvGrpSpPr>
          <p:grpSpPr>
            <a:xfrm>
              <a:off x="4295990" y="3142953"/>
              <a:ext cx="1623591" cy="1357913"/>
              <a:chOff x="4214810" y="3000372"/>
              <a:chExt cx="1785950" cy="164307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30BB03-FA7B-4199-8E82-BA3AC157FF5D}"/>
                  </a:ext>
                </a:extLst>
              </p:cNvPr>
              <p:cNvSpPr/>
              <p:nvPr/>
            </p:nvSpPr>
            <p:spPr>
              <a:xfrm>
                <a:off x="4214810" y="3000372"/>
                <a:ext cx="1785950" cy="50006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27210D-F74D-4C55-BE34-350CBD6494D8}"/>
                  </a:ext>
                </a:extLst>
              </p:cNvPr>
              <p:cNvSpPr/>
              <p:nvPr/>
            </p:nvSpPr>
            <p:spPr>
              <a:xfrm>
                <a:off x="4214810" y="3571876"/>
                <a:ext cx="1785950" cy="500066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0x44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229EFF-08E0-4835-B86E-4B4F9364DE87}"/>
                  </a:ext>
                </a:extLst>
              </p:cNvPr>
              <p:cNvSpPr/>
              <p:nvPr/>
            </p:nvSpPr>
            <p:spPr>
              <a:xfrm>
                <a:off x="4214810" y="4143380"/>
                <a:ext cx="1785950" cy="50006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/>
                  <a:t>0x54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0D6023-764A-4CA7-8CB0-67E2FB1F135C}"/>
                </a:ext>
              </a:extLst>
            </p:cNvPr>
            <p:cNvCxnSpPr/>
            <p:nvPr/>
          </p:nvCxnSpPr>
          <p:spPr>
            <a:xfrm rot="5400000">
              <a:off x="3356760" y="378619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F7020A-8131-4C67-BFF8-EB99AB3B922A}"/>
                </a:ext>
              </a:extLst>
            </p:cNvPr>
            <p:cNvCxnSpPr/>
            <p:nvPr/>
          </p:nvCxnSpPr>
          <p:spPr>
            <a:xfrm rot="5400000">
              <a:off x="5285586" y="378539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725C37F-CCB0-4F01-BC06-C6E27729C455}"/>
                </a:ext>
              </a:extLst>
            </p:cNvPr>
            <p:cNvGrpSpPr/>
            <p:nvPr/>
          </p:nvGrpSpPr>
          <p:grpSpPr>
            <a:xfrm>
              <a:off x="2896120" y="3180220"/>
              <a:ext cx="1222976" cy="369332"/>
              <a:chOff x="2928926" y="2817218"/>
              <a:chExt cx="1222976" cy="36933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BDA1B2-304A-4B46-9812-9921593789C8}"/>
                  </a:ext>
                </a:extLst>
              </p:cNvPr>
              <p:cNvSpPr txBox="1"/>
              <p:nvPr/>
            </p:nvSpPr>
            <p:spPr>
              <a:xfrm>
                <a:off x="2928926" y="2817218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37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8517085-E671-4B5F-B28C-514C17DB2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1868" y="2998784"/>
                <a:ext cx="58003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C5F937-E7F3-4C33-B0A8-B91879413614}"/>
              </a:ext>
            </a:extLst>
          </p:cNvPr>
          <p:cNvGrpSpPr/>
          <p:nvPr/>
        </p:nvGrpSpPr>
        <p:grpSpPr>
          <a:xfrm>
            <a:off x="6042093" y="2767176"/>
            <a:ext cx="2949856" cy="1572430"/>
            <a:chOff x="6122738" y="3143248"/>
            <a:chExt cx="2949856" cy="15724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3C41942-0FF6-4CB5-927B-58909C8E5A84}"/>
                </a:ext>
              </a:extLst>
            </p:cNvPr>
            <p:cNvGrpSpPr/>
            <p:nvPr/>
          </p:nvGrpSpPr>
          <p:grpSpPr>
            <a:xfrm>
              <a:off x="7296386" y="3285829"/>
              <a:ext cx="1623591" cy="1357913"/>
              <a:chOff x="7215206" y="3143248"/>
              <a:chExt cx="1785950" cy="164307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09C6EF-DA8D-42CB-A05B-023FCEEF2FF6}"/>
                  </a:ext>
                </a:extLst>
              </p:cNvPr>
              <p:cNvSpPr/>
              <p:nvPr/>
            </p:nvSpPr>
            <p:spPr>
              <a:xfrm>
                <a:off x="7215206" y="3143248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5ABD3F-6CC3-4C16-B8B4-923FD13AED3F}"/>
                  </a:ext>
                </a:extLst>
              </p:cNvPr>
              <p:cNvSpPr/>
              <p:nvPr/>
            </p:nvSpPr>
            <p:spPr>
              <a:xfrm>
                <a:off x="7215206" y="3714752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0x00000000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C2D7A06-7DE4-4575-A11E-DA16EF9B0A41}"/>
                  </a:ext>
                </a:extLst>
              </p:cNvPr>
              <p:cNvSpPr/>
              <p:nvPr/>
            </p:nvSpPr>
            <p:spPr>
              <a:xfrm>
                <a:off x="7215206" y="428625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/>
                  <a:t>0x0000000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9CDDB0-4A41-46F6-9169-57F11EDC6AAF}"/>
                </a:ext>
              </a:extLst>
            </p:cNvPr>
            <p:cNvCxnSpPr/>
            <p:nvPr/>
          </p:nvCxnSpPr>
          <p:spPr>
            <a:xfrm rot="5400000">
              <a:off x="6357156" y="392906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DB3024-0FFA-48F7-B47E-EB6A9ADB3CBB}"/>
                </a:ext>
              </a:extLst>
            </p:cNvPr>
            <p:cNvCxnSpPr/>
            <p:nvPr/>
          </p:nvCxnSpPr>
          <p:spPr>
            <a:xfrm rot="5400000">
              <a:off x="8285982" y="3928272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CB923C9-133E-4BFF-B9F4-D4DAEAD90113}"/>
                </a:ext>
              </a:extLst>
            </p:cNvPr>
            <p:cNvGrpSpPr/>
            <p:nvPr/>
          </p:nvGrpSpPr>
          <p:grpSpPr>
            <a:xfrm>
              <a:off x="6122738" y="3352716"/>
              <a:ext cx="998544" cy="369332"/>
              <a:chOff x="6215074" y="2960094"/>
              <a:chExt cx="998544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8EC2A5-5789-4F5A-A082-9762E3BB5BD2}"/>
                  </a:ext>
                </a:extLst>
              </p:cNvPr>
              <p:cNvSpPr txBox="1"/>
              <p:nvPr/>
            </p:nvSpPr>
            <p:spPr>
              <a:xfrm>
                <a:off x="6215074" y="2960094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41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637ADEF-9F94-45A5-BDD0-E80797D25C1C}"/>
                  </a:ext>
                </a:extLst>
              </p:cNvPr>
              <p:cNvCxnSpPr/>
              <p:nvPr/>
            </p:nvCxnSpPr>
            <p:spPr>
              <a:xfrm>
                <a:off x="6784990" y="3150713"/>
                <a:ext cx="42862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BB6DBA-55A3-430F-BD17-CB0D696F1AB9}"/>
              </a:ext>
            </a:extLst>
          </p:cNvPr>
          <p:cNvGrpSpPr/>
          <p:nvPr/>
        </p:nvGrpSpPr>
        <p:grpSpPr>
          <a:xfrm>
            <a:off x="76200" y="5032008"/>
            <a:ext cx="3134801" cy="1572430"/>
            <a:chOff x="579943" y="5143512"/>
            <a:chExt cx="3134801" cy="157243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9A18960-AAD4-4948-A71B-61A3AA7E3F8F}"/>
                </a:ext>
              </a:extLst>
            </p:cNvPr>
            <p:cNvGrpSpPr/>
            <p:nvPr/>
          </p:nvGrpSpPr>
          <p:grpSpPr>
            <a:xfrm>
              <a:off x="1938536" y="5286093"/>
              <a:ext cx="1623591" cy="1357913"/>
              <a:chOff x="1857356" y="5143512"/>
              <a:chExt cx="1785950" cy="164307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DC07AFA-E85F-4BFD-BFEA-3CF4FBB136F7}"/>
                  </a:ext>
                </a:extLst>
              </p:cNvPr>
              <p:cNvSpPr/>
              <p:nvPr/>
            </p:nvSpPr>
            <p:spPr>
              <a:xfrm>
                <a:off x="1857356" y="5143512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3AAE09-450E-425B-A21F-69ECA18AD988}"/>
                  </a:ext>
                </a:extLst>
              </p:cNvPr>
              <p:cNvSpPr/>
              <p:nvPr/>
            </p:nvSpPr>
            <p:spPr>
              <a:xfrm>
                <a:off x="1857356" y="571501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FF0000"/>
                    </a:solidFill>
                  </a:rPr>
                  <a:t>0x00000000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9FE339-FED9-44CA-AA39-D07DEEA34D10}"/>
                  </a:ext>
                </a:extLst>
              </p:cNvPr>
              <p:cNvSpPr/>
              <p:nvPr/>
            </p:nvSpPr>
            <p:spPr>
              <a:xfrm>
                <a:off x="1857356" y="6286520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0x00000000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8699E7-2580-4762-A7F4-C8BFD0D54BCF}"/>
                </a:ext>
              </a:extLst>
            </p:cNvPr>
            <p:cNvCxnSpPr/>
            <p:nvPr/>
          </p:nvCxnSpPr>
          <p:spPr>
            <a:xfrm rot="5400000">
              <a:off x="999306" y="592933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D1895F-2E16-4308-B825-A55D76EF24D1}"/>
                </a:ext>
              </a:extLst>
            </p:cNvPr>
            <p:cNvCxnSpPr/>
            <p:nvPr/>
          </p:nvCxnSpPr>
          <p:spPr>
            <a:xfrm rot="5400000">
              <a:off x="2928132" y="592853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ACBDF67-7E54-4384-81F9-B898DFBCC019}"/>
                </a:ext>
              </a:extLst>
            </p:cNvPr>
            <p:cNvGrpSpPr/>
            <p:nvPr/>
          </p:nvGrpSpPr>
          <p:grpSpPr>
            <a:xfrm>
              <a:off x="579943" y="5327781"/>
              <a:ext cx="1164132" cy="369332"/>
              <a:chOff x="571472" y="4960358"/>
              <a:chExt cx="1164132" cy="3693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7E9978-FEAC-4313-B0EE-468FA392A987}"/>
                  </a:ext>
                </a:extLst>
              </p:cNvPr>
              <p:cNvSpPr txBox="1"/>
              <p:nvPr/>
            </p:nvSpPr>
            <p:spPr>
              <a:xfrm>
                <a:off x="571472" y="4960358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44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2565C11-3F77-4BFC-A115-63431B175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414" y="5141924"/>
                <a:ext cx="5211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3D10E5-3072-45C1-871F-5B572B2AB92A}"/>
              </a:ext>
            </a:extLst>
          </p:cNvPr>
          <p:cNvGrpSpPr/>
          <p:nvPr/>
        </p:nvGrpSpPr>
        <p:grpSpPr>
          <a:xfrm>
            <a:off x="5138239" y="4960072"/>
            <a:ext cx="1930414" cy="1572430"/>
            <a:chOff x="5070477" y="5112352"/>
            <a:chExt cx="1930414" cy="15724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1A80FDE-6630-42AD-87BE-A02CCF030EBA}"/>
                </a:ext>
              </a:extLst>
            </p:cNvPr>
            <p:cNvGrpSpPr/>
            <p:nvPr/>
          </p:nvGrpSpPr>
          <p:grpSpPr>
            <a:xfrm>
              <a:off x="5224683" y="5254933"/>
              <a:ext cx="1623591" cy="1357913"/>
              <a:chOff x="5143503" y="5112352"/>
              <a:chExt cx="1785950" cy="16430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C39352-41EC-4D7B-A9BC-DC8A567E1EEA}"/>
                  </a:ext>
                </a:extLst>
              </p:cNvPr>
              <p:cNvSpPr/>
              <p:nvPr/>
            </p:nvSpPr>
            <p:spPr>
              <a:xfrm>
                <a:off x="5143503" y="5112352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91FB1AF-87E3-4038-843A-927686568982}"/>
                  </a:ext>
                </a:extLst>
              </p:cNvPr>
              <p:cNvSpPr/>
              <p:nvPr/>
            </p:nvSpPr>
            <p:spPr>
              <a:xfrm>
                <a:off x="5143503" y="568385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0x000000000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899D997-CF80-4FA5-9058-2905555BBF95}"/>
                  </a:ext>
                </a:extLst>
              </p:cNvPr>
              <p:cNvSpPr/>
              <p:nvPr/>
            </p:nvSpPr>
            <p:spPr>
              <a:xfrm>
                <a:off x="5143503" y="6255360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0x000000000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048572-7428-40BD-A044-BA0BA7E816A7}"/>
                </a:ext>
              </a:extLst>
            </p:cNvPr>
            <p:cNvCxnSpPr/>
            <p:nvPr/>
          </p:nvCxnSpPr>
          <p:spPr>
            <a:xfrm rot="5400000">
              <a:off x="4285453" y="589817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107788-155B-4CCB-AAC4-04EC4122A1C4}"/>
                </a:ext>
              </a:extLst>
            </p:cNvPr>
            <p:cNvCxnSpPr/>
            <p:nvPr/>
          </p:nvCxnSpPr>
          <p:spPr>
            <a:xfrm rot="5400000">
              <a:off x="6214279" y="589737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FF9B6C-2D2B-49AE-BC07-7342F95D58B0}"/>
              </a:ext>
            </a:extLst>
          </p:cNvPr>
          <p:cNvGrpSpPr/>
          <p:nvPr/>
        </p:nvGrpSpPr>
        <p:grpSpPr>
          <a:xfrm>
            <a:off x="3253374" y="5283226"/>
            <a:ext cx="1189109" cy="369332"/>
            <a:chOff x="3857619" y="4929198"/>
            <a:chExt cx="1189109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C3FF3B-D2BF-437C-BE85-46CC21AAE940}"/>
                </a:ext>
              </a:extLst>
            </p:cNvPr>
            <p:cNvSpPr txBox="1"/>
            <p:nvPr/>
          </p:nvSpPr>
          <p:spPr>
            <a:xfrm>
              <a:off x="3857619" y="49291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0x 54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924DC9-AB79-4DE4-AFC0-3EB62AE5BCCA}"/>
                </a:ext>
              </a:extLst>
            </p:cNvPr>
            <p:cNvCxnSpPr>
              <a:cxnSpLocks/>
            </p:cNvCxnSpPr>
            <p:nvPr/>
          </p:nvCxnSpPr>
          <p:spPr>
            <a:xfrm>
              <a:off x="4500561" y="5110764"/>
              <a:ext cx="546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848A3-5808-46B9-AC16-82C310923773}"/>
              </a:ext>
            </a:extLst>
          </p:cNvPr>
          <p:cNvCxnSpPr>
            <a:cxnSpLocks/>
            <a:stCxn id="14" idx="1"/>
            <a:endCxn id="20" idx="0"/>
          </p:cNvCxnSpPr>
          <p:nvPr/>
        </p:nvCxnSpPr>
        <p:spPr>
          <a:xfrm flipH="1">
            <a:off x="4177003" y="1549125"/>
            <a:ext cx="1099699" cy="142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784B1C-90EA-47D1-979B-4EA3381E5057}"/>
              </a:ext>
            </a:extLst>
          </p:cNvPr>
          <p:cNvCxnSpPr>
            <a:cxnSpLocks/>
            <a:stCxn id="15" idx="3"/>
            <a:endCxn id="27" idx="0"/>
          </p:cNvCxnSpPr>
          <p:nvPr/>
        </p:nvCxnSpPr>
        <p:spPr>
          <a:xfrm>
            <a:off x="6900293" y="2021442"/>
            <a:ext cx="1127244" cy="888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46EDD3-D087-4E70-B3E1-DC4A8AD72B03}"/>
              </a:ext>
            </a:extLst>
          </p:cNvPr>
          <p:cNvCxnSpPr>
            <a:cxnSpLocks/>
            <a:stCxn id="21" idx="1"/>
            <a:endCxn id="34" idx="0"/>
          </p:cNvCxnSpPr>
          <p:nvPr/>
        </p:nvCxnSpPr>
        <p:spPr>
          <a:xfrm flipH="1">
            <a:off x="2246589" y="3655336"/>
            <a:ext cx="1118618" cy="1519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4F59D0-6414-4B81-8B4C-5B79F9F155C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04542" y="4162976"/>
            <a:ext cx="1099699" cy="93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FFD437F-20F4-41E5-81DD-D800C19B6ECA}"/>
              </a:ext>
            </a:extLst>
          </p:cNvPr>
          <p:cNvGrpSpPr/>
          <p:nvPr/>
        </p:nvGrpSpPr>
        <p:grpSpPr>
          <a:xfrm>
            <a:off x="119077" y="683662"/>
            <a:ext cx="2471723" cy="1983338"/>
            <a:chOff x="119077" y="628207"/>
            <a:chExt cx="2471723" cy="198333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F06B0A9-E777-4F96-8099-9163B893535A}"/>
                </a:ext>
              </a:extLst>
            </p:cNvPr>
            <p:cNvSpPr/>
            <p:nvPr/>
          </p:nvSpPr>
          <p:spPr>
            <a:xfrm>
              <a:off x="119077" y="628207"/>
              <a:ext cx="2471723" cy="1983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5214120-B51C-4FBB-A482-C6F627395A91}"/>
                </a:ext>
              </a:extLst>
            </p:cNvPr>
            <p:cNvGrpSpPr/>
            <p:nvPr/>
          </p:nvGrpSpPr>
          <p:grpSpPr>
            <a:xfrm>
              <a:off x="304800" y="767072"/>
              <a:ext cx="2066699" cy="1747528"/>
              <a:chOff x="557124" y="695464"/>
              <a:chExt cx="2500706" cy="211450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28D18C-C5C8-4408-9378-7A6A220AB666}"/>
                  </a:ext>
                </a:extLst>
              </p:cNvPr>
              <p:cNvSpPr/>
              <p:nvPr/>
            </p:nvSpPr>
            <p:spPr>
              <a:xfrm>
                <a:off x="1791075" y="695464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2D0EAF-B79A-4666-AEBD-F1AD296A18C5}"/>
                  </a:ext>
                </a:extLst>
              </p:cNvPr>
              <p:cNvSpPr/>
              <p:nvPr/>
            </p:nvSpPr>
            <p:spPr>
              <a:xfrm>
                <a:off x="1087166" y="1483495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6DF0A3F-D2F3-4003-AC0E-47F744FE70BF}"/>
                  </a:ext>
                </a:extLst>
              </p:cNvPr>
              <p:cNvSpPr/>
              <p:nvPr/>
            </p:nvSpPr>
            <p:spPr>
              <a:xfrm>
                <a:off x="2517830" y="1483495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AE37752-087B-4105-B7B2-C6B10F967653}"/>
                  </a:ext>
                </a:extLst>
              </p:cNvPr>
              <p:cNvSpPr/>
              <p:nvPr/>
            </p:nvSpPr>
            <p:spPr>
              <a:xfrm>
                <a:off x="557124" y="2269973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1781D5-C8F5-4CDC-AEEF-7913B1E4B175}"/>
                  </a:ext>
                </a:extLst>
              </p:cNvPr>
              <p:cNvSpPr/>
              <p:nvPr/>
            </p:nvSpPr>
            <p:spPr>
              <a:xfrm>
                <a:off x="1669800" y="2269973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6218943-BB92-4393-BC54-CE97259CEA8D}"/>
                  </a:ext>
                </a:extLst>
              </p:cNvPr>
              <p:cNvCxnSpPr>
                <a:stCxn id="4" idx="3"/>
                <a:endCxn id="5" idx="7"/>
              </p:cNvCxnSpPr>
              <p:nvPr/>
            </p:nvCxnSpPr>
            <p:spPr>
              <a:xfrm flipH="1">
                <a:off x="1548085" y="1156383"/>
                <a:ext cx="322071" cy="406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1857A6-6B20-4EE4-A46D-083471B7CF84}"/>
                  </a:ext>
                </a:extLst>
              </p:cNvPr>
              <p:cNvCxnSpPr>
                <a:stCxn id="4" idx="5"/>
                <a:endCxn id="6" idx="1"/>
              </p:cNvCxnSpPr>
              <p:nvPr/>
            </p:nvCxnSpPr>
            <p:spPr>
              <a:xfrm>
                <a:off x="2251994" y="1156383"/>
                <a:ext cx="344917" cy="406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32F8F7-505F-4B8B-8AFC-F3D873C2A965}"/>
                  </a:ext>
                </a:extLst>
              </p:cNvPr>
              <p:cNvCxnSpPr>
                <a:stCxn id="5" idx="3"/>
                <a:endCxn id="7" idx="0"/>
              </p:cNvCxnSpPr>
              <p:nvPr/>
            </p:nvCxnSpPr>
            <p:spPr>
              <a:xfrm flipH="1">
                <a:off x="827124" y="1944414"/>
                <a:ext cx="339123" cy="3255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292E79-B595-425D-B25A-27133DBAC5AD}"/>
                  </a:ext>
                </a:extLst>
              </p:cNvPr>
              <p:cNvCxnSpPr>
                <a:stCxn id="5" idx="5"/>
                <a:endCxn id="8" idx="0"/>
              </p:cNvCxnSpPr>
              <p:nvPr/>
            </p:nvCxnSpPr>
            <p:spPr>
              <a:xfrm>
                <a:off x="1548085" y="1944414"/>
                <a:ext cx="391715" cy="3255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2D4DD02-3F22-4FC7-89FF-D3CEEEE8ADD9}"/>
              </a:ext>
            </a:extLst>
          </p:cNvPr>
          <p:cNvSpPr txBox="1"/>
          <p:nvPr/>
        </p:nvSpPr>
        <p:spPr>
          <a:xfrm>
            <a:off x="7106284" y="1399050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*left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21B49E-8A79-4C8F-BC2E-6741DB989F7A}"/>
              </a:ext>
            </a:extLst>
          </p:cNvPr>
          <p:cNvSpPr txBox="1"/>
          <p:nvPr/>
        </p:nvSpPr>
        <p:spPr>
          <a:xfrm>
            <a:off x="7124190" y="1970554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*right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B718F9-773F-4860-B906-72A8C5ECF390}"/>
              </a:ext>
            </a:extLst>
          </p:cNvPr>
          <p:cNvSpPr txBox="1"/>
          <p:nvPr/>
        </p:nvSpPr>
        <p:spPr>
          <a:xfrm>
            <a:off x="7158126" y="839688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05632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CDC-E0E3-479B-93FB-D88B548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DBF8-F152-4F45-8688-376E2CE8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855388"/>
            <a:ext cx="7162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Pre-order Tree Traversal: </a:t>
            </a:r>
          </a:p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20 15 10 18 50 25 80</a:t>
            </a:r>
            <a:endParaRPr lang="en-S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07489-5649-4158-8249-0485F729FFE9}"/>
              </a:ext>
            </a:extLst>
          </p:cNvPr>
          <p:cNvSpPr/>
          <p:nvPr/>
        </p:nvSpPr>
        <p:spPr>
          <a:xfrm>
            <a:off x="4190998" y="1327248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258B2-83A1-474A-8267-BA1962B6FD15}"/>
              </a:ext>
            </a:extLst>
          </p:cNvPr>
          <p:cNvSpPr/>
          <p:nvPr/>
        </p:nvSpPr>
        <p:spPr>
          <a:xfrm>
            <a:off x="2666998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D530B-D053-4546-91E5-A1791C513C68}"/>
              </a:ext>
            </a:extLst>
          </p:cNvPr>
          <p:cNvSpPr/>
          <p:nvPr/>
        </p:nvSpPr>
        <p:spPr>
          <a:xfrm>
            <a:off x="5715000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3E87CB-34C5-4EB7-8B25-41F7BB2CF202}"/>
              </a:ext>
            </a:extLst>
          </p:cNvPr>
          <p:cNvSpPr/>
          <p:nvPr/>
        </p:nvSpPr>
        <p:spPr>
          <a:xfrm>
            <a:off x="1904996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31C1D-02E7-48F3-AF50-884AEDB616A7}"/>
              </a:ext>
            </a:extLst>
          </p:cNvPr>
          <p:cNvSpPr/>
          <p:nvPr/>
        </p:nvSpPr>
        <p:spPr>
          <a:xfrm>
            <a:off x="3428998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9F0E9D-B23C-406C-8BEE-2E5B3AFE33FC}"/>
              </a:ext>
            </a:extLst>
          </p:cNvPr>
          <p:cNvSpPr/>
          <p:nvPr/>
        </p:nvSpPr>
        <p:spPr>
          <a:xfrm>
            <a:off x="4953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C8D9F-8A26-4DE1-933E-6B3237136368}"/>
              </a:ext>
            </a:extLst>
          </p:cNvPr>
          <p:cNvSpPr/>
          <p:nvPr/>
        </p:nvSpPr>
        <p:spPr>
          <a:xfrm>
            <a:off x="6477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07389-2680-4D6F-B877-84939B70A4C6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317406" y="1912615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E184A-687B-4E17-A559-FFEA85E462A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841406" y="1912615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92AA-D411-4C2A-8F0A-481DEE60AE8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285996" y="3045179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4B700-E38C-4727-8D72-FBC5FDFABF3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17406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6C20D-0DEA-4100-AABD-D3A5175E673D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5334000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05C30-EE6E-4B12-B86A-C5C510BBCA4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6365408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7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447800"/>
            <a:ext cx="7086600" cy="4402792"/>
            <a:chOff x="1143000" y="1446213"/>
            <a:chExt cx="7086600" cy="4402792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44012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preOrderIterative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*root){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Stack s;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s.top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root;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(temp ==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push(&amp;s, temp);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temp = pop(&amp;s);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",temp-&gt;item);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if(temp-&gt;right !=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push(&amp;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s,temp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-&gt;right);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if(temp-&gt;left !=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push(&amp;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s,temp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-&gt;left);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}while(!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isEmpty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(&amp;s));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440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00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06E55E-07EB-492A-BDC0-0582104A7E96}"/>
              </a:ext>
            </a:extLst>
          </p:cNvPr>
          <p:cNvGrpSpPr/>
          <p:nvPr/>
        </p:nvGrpSpPr>
        <p:grpSpPr>
          <a:xfrm>
            <a:off x="4912696" y="784762"/>
            <a:ext cx="3240704" cy="2296615"/>
            <a:chOff x="2578258" y="1327248"/>
            <a:chExt cx="3921252" cy="277890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C5BC57-D4C3-40C8-B057-E554B84A9EBE}"/>
                </a:ext>
              </a:extLst>
            </p:cNvPr>
            <p:cNvSpPr/>
            <p:nvPr/>
          </p:nvSpPr>
          <p:spPr>
            <a:xfrm>
              <a:off x="4190998" y="1327248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CA6C379-9C4F-42E0-BE3F-67A7EF7DBF3F}"/>
                </a:ext>
              </a:extLst>
            </p:cNvPr>
            <p:cNvSpPr/>
            <p:nvPr/>
          </p:nvSpPr>
          <p:spPr>
            <a:xfrm>
              <a:off x="3082702" y="2221726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15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E6773E-9E52-49D7-9688-4E7E1DCA3831}"/>
                </a:ext>
              </a:extLst>
            </p:cNvPr>
            <p:cNvSpPr/>
            <p:nvPr/>
          </p:nvSpPr>
          <p:spPr>
            <a:xfrm>
              <a:off x="5252116" y="2221726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50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2B8615-A11C-46DD-A31B-2A1FDA7B4BA8}"/>
                </a:ext>
              </a:extLst>
            </p:cNvPr>
            <p:cNvSpPr/>
            <p:nvPr/>
          </p:nvSpPr>
          <p:spPr>
            <a:xfrm>
              <a:off x="2578258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10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387E5F-C85E-4614-A4B5-5CD0CCF6A57B}"/>
                </a:ext>
              </a:extLst>
            </p:cNvPr>
            <p:cNvSpPr/>
            <p:nvPr/>
          </p:nvSpPr>
          <p:spPr>
            <a:xfrm>
              <a:off x="3524662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18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9C44B9-2F4F-4891-ABD7-9136B9A0F1BD}"/>
                </a:ext>
              </a:extLst>
            </p:cNvPr>
            <p:cNvSpPr/>
            <p:nvPr/>
          </p:nvSpPr>
          <p:spPr>
            <a:xfrm>
              <a:off x="4791106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25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D66410-2134-45B8-9F29-942138629180}"/>
                </a:ext>
              </a:extLst>
            </p:cNvPr>
            <p:cNvSpPr/>
            <p:nvPr/>
          </p:nvSpPr>
          <p:spPr>
            <a:xfrm>
              <a:off x="5737510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80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F296E2-1B36-4ECA-A385-C6003DB13EB1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3733110" y="1912615"/>
              <a:ext cx="569480" cy="409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DACD6A-9E1E-4A3F-8C00-DAF4E245269E}"/>
                </a:ext>
              </a:extLst>
            </p:cNvPr>
            <p:cNvCxnSpPr>
              <a:cxnSpLocks/>
              <a:stCxn id="73" idx="5"/>
              <a:endCxn id="75" idx="1"/>
            </p:cNvCxnSpPr>
            <p:nvPr/>
          </p:nvCxnSpPr>
          <p:spPr>
            <a:xfrm>
              <a:off x="4841406" y="1912615"/>
              <a:ext cx="522303" cy="409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0D0D58-6D40-4A18-86F0-2847EFF56D99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2959258" y="2807093"/>
              <a:ext cx="235036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3212DC-E422-4496-8CAF-670970A2F0BB}"/>
                </a:ext>
              </a:extLst>
            </p:cNvPr>
            <p:cNvCxnSpPr>
              <a:cxnSpLocks/>
              <a:stCxn id="74" idx="5"/>
              <a:endCxn id="77" idx="0"/>
            </p:cNvCxnSpPr>
            <p:nvPr/>
          </p:nvCxnSpPr>
          <p:spPr>
            <a:xfrm>
              <a:off x="3733110" y="2807093"/>
              <a:ext cx="17255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ED19DD-3AA5-4B6F-A2D0-434C689FD987}"/>
                </a:ext>
              </a:extLst>
            </p:cNvPr>
            <p:cNvCxnSpPr>
              <a:cxnSpLocks/>
              <a:stCxn id="75" idx="3"/>
              <a:endCxn id="78" idx="0"/>
            </p:cNvCxnSpPr>
            <p:nvPr/>
          </p:nvCxnSpPr>
          <p:spPr>
            <a:xfrm flipH="1">
              <a:off x="5172106" y="2807093"/>
              <a:ext cx="19160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8907AB-DCC2-4414-80F2-05EB85DAFCF5}"/>
                </a:ext>
              </a:extLst>
            </p:cNvPr>
            <p:cNvCxnSpPr>
              <a:cxnSpLocks/>
              <a:stCxn id="75" idx="5"/>
              <a:endCxn id="79" idx="0"/>
            </p:cNvCxnSpPr>
            <p:nvPr/>
          </p:nvCxnSpPr>
          <p:spPr>
            <a:xfrm>
              <a:off x="5902524" y="2807093"/>
              <a:ext cx="215986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5D79C-354D-4B20-81AD-63556170DBF1}"/>
              </a:ext>
            </a:extLst>
          </p:cNvPr>
          <p:cNvGrpSpPr/>
          <p:nvPr/>
        </p:nvGrpSpPr>
        <p:grpSpPr>
          <a:xfrm>
            <a:off x="6875291" y="948314"/>
            <a:ext cx="1031418" cy="250825"/>
            <a:chOff x="7656319" y="4182134"/>
            <a:chExt cx="1031418" cy="250825"/>
          </a:xfrm>
        </p:grpSpPr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2C232B2E-A5B3-4856-98DD-0984CE9379CE}"/>
                </a:ext>
              </a:extLst>
            </p:cNvPr>
            <p:cNvSpPr/>
            <p:nvPr/>
          </p:nvSpPr>
          <p:spPr>
            <a:xfrm>
              <a:off x="8032718" y="4182134"/>
              <a:ext cx="655019" cy="25082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temp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00EAA9-44C0-4E3B-A5F6-77BDA1F42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6319" y="4307546"/>
              <a:ext cx="35950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495800" cy="3886201"/>
            <a:chOff x="152400" y="761999"/>
            <a:chExt cx="4495800" cy="38862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1999"/>
              <a:ext cx="4495800" cy="38860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228600" y="860961"/>
              <a:ext cx="4340101" cy="3787239"/>
              <a:chOff x="1143000" y="1446213"/>
              <a:chExt cx="4340101" cy="3787239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1447800"/>
                <a:ext cx="3959101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preOrderIterative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*root){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Stack s;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s.top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root;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push(&amp;s, temp);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do{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pop(&amp;s);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",temp-&gt;item);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if(temp-&gt;right !=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push(&amp;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if(temp-&gt;left !=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push(&amp;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}while(!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isEmpty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(&amp;s));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1446213"/>
                <a:ext cx="457200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332346" y="914400"/>
            <a:ext cx="6927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C49F23-F0C8-44F7-8AD9-D1C442BF1BBE}"/>
              </a:ext>
            </a:extLst>
          </p:cNvPr>
          <p:cNvSpPr txBox="1"/>
          <p:nvPr/>
        </p:nvSpPr>
        <p:spPr>
          <a:xfrm>
            <a:off x="5029200" y="38862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10C5DA-0845-4B73-B759-931EAE9B0981}"/>
              </a:ext>
            </a:extLst>
          </p:cNvPr>
          <p:cNvGrpSpPr/>
          <p:nvPr/>
        </p:nvGrpSpPr>
        <p:grpSpPr>
          <a:xfrm>
            <a:off x="2209800" y="4943678"/>
            <a:ext cx="1142999" cy="1576316"/>
            <a:chOff x="1143000" y="2667000"/>
            <a:chExt cx="1295400" cy="31242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393F17C-688F-4332-B578-FDDFFBBC3924}"/>
                </a:ext>
              </a:extLst>
            </p:cNvPr>
            <p:cNvCxnSpPr/>
            <p:nvPr/>
          </p:nvCxnSpPr>
          <p:spPr>
            <a:xfrm>
              <a:off x="11430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311B1F-18CB-4E3D-9924-E61C0A296C82}"/>
                </a:ext>
              </a:extLst>
            </p:cNvPr>
            <p:cNvCxnSpPr/>
            <p:nvPr/>
          </p:nvCxnSpPr>
          <p:spPr>
            <a:xfrm>
              <a:off x="24384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2CFADE-BA5C-4DCF-8FDA-7ECC778142CF}"/>
                </a:ext>
              </a:extLst>
            </p:cNvPr>
            <p:cNvCxnSpPr/>
            <p:nvPr/>
          </p:nvCxnSpPr>
          <p:spPr>
            <a:xfrm flipH="1">
              <a:off x="1143000" y="5791200"/>
              <a:ext cx="1295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FE4566-1F69-4F2E-9C32-36EE81957507}"/>
              </a:ext>
            </a:extLst>
          </p:cNvPr>
          <p:cNvGrpSpPr/>
          <p:nvPr/>
        </p:nvGrpSpPr>
        <p:grpSpPr>
          <a:xfrm>
            <a:off x="312502" y="4696828"/>
            <a:ext cx="1896664" cy="1820746"/>
            <a:chOff x="2141936" y="452855"/>
            <a:chExt cx="1896664" cy="1820746"/>
          </a:xfrm>
        </p:grpSpPr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B97EB73E-486B-4BA3-8FFF-CDAD099D4485}"/>
                </a:ext>
              </a:extLst>
            </p:cNvPr>
            <p:cNvSpPr/>
            <p:nvPr/>
          </p:nvSpPr>
          <p:spPr>
            <a:xfrm>
              <a:off x="2141936" y="1056821"/>
              <a:ext cx="1388268" cy="121678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D891FEFE-20CE-450E-9C8B-BD29A3D8A076}"/>
                </a:ext>
              </a:extLst>
            </p:cNvPr>
            <p:cNvSpPr/>
            <p:nvPr/>
          </p:nvSpPr>
          <p:spPr>
            <a:xfrm>
              <a:off x="2234112" y="1437821"/>
              <a:ext cx="1150779" cy="767080"/>
            </a:xfrm>
            <a:prstGeom prst="rect">
              <a:avLst/>
            </a:prstGeom>
            <a:solidFill>
              <a:srgbClr val="95B4D8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5F4A2B-DA80-4710-A2F5-AEDA4A100847}"/>
                </a:ext>
              </a:extLst>
            </p:cNvPr>
            <p:cNvGrpSpPr/>
            <p:nvPr/>
          </p:nvGrpSpPr>
          <p:grpSpPr>
            <a:xfrm>
              <a:off x="2440808" y="1535674"/>
              <a:ext cx="790769" cy="587947"/>
              <a:chOff x="2492401" y="1537024"/>
              <a:chExt cx="790769" cy="587947"/>
            </a:xfrm>
          </p:grpSpPr>
          <p:sp>
            <p:nvSpPr>
              <p:cNvPr id="56" name="Rectangle 26">
                <a:extLst>
                  <a:ext uri="{FF2B5EF4-FFF2-40B4-BE49-F238E27FC236}">
                    <a16:creationId xmlns:a16="http://schemas.microsoft.com/office/drawing/2014/main" id="{3776E3CD-DF24-4ABE-9AA7-3F58588447C0}"/>
                  </a:ext>
                </a:extLst>
              </p:cNvPr>
              <p:cNvSpPr/>
              <p:nvPr/>
            </p:nvSpPr>
            <p:spPr>
              <a:xfrm>
                <a:off x="2493691" y="1537024"/>
                <a:ext cx="789479" cy="289878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85D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 err="1"/>
                  <a:t>ListNode</a:t>
                </a:r>
                <a:r>
                  <a:rPr lang="en-US" sz="900" dirty="0"/>
                  <a:t> </a:t>
                </a:r>
                <a:r>
                  <a:rPr lang="en-US" sz="900" b="1" dirty="0"/>
                  <a:t>*head</a:t>
                </a:r>
              </a:p>
            </p:txBody>
          </p:sp>
          <p:sp>
            <p:nvSpPr>
              <p:cNvPr id="57" name="Rectangle 30">
                <a:extLst>
                  <a:ext uri="{FF2B5EF4-FFF2-40B4-BE49-F238E27FC236}">
                    <a16:creationId xmlns:a16="http://schemas.microsoft.com/office/drawing/2014/main" id="{3A46D7DB-3720-4606-B3B0-54928BEB4677}"/>
                  </a:ext>
                </a:extLst>
              </p:cNvPr>
              <p:cNvSpPr/>
              <p:nvPr/>
            </p:nvSpPr>
            <p:spPr>
              <a:xfrm>
                <a:off x="2492401" y="1833347"/>
                <a:ext cx="787269" cy="291624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85D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/>
                  <a:t>Int size</a:t>
                </a:r>
              </a:p>
            </p:txBody>
          </p:sp>
        </p:grpSp>
        <p:cxnSp>
          <p:nvCxnSpPr>
            <p:cNvPr id="52" name="Straight Arrow Connector 39">
              <a:extLst>
                <a:ext uri="{FF2B5EF4-FFF2-40B4-BE49-F238E27FC236}">
                  <a16:creationId xmlns:a16="http://schemas.microsoft.com/office/drawing/2014/main" id="{DAF7F250-6738-4B76-9E95-D1687450452B}"/>
                </a:ext>
              </a:extLst>
            </p:cNvPr>
            <p:cNvCxnSpPr>
              <a:cxnSpLocks/>
            </p:cNvCxnSpPr>
            <p:nvPr/>
          </p:nvCxnSpPr>
          <p:spPr>
            <a:xfrm>
              <a:off x="3094673" y="1600755"/>
              <a:ext cx="9439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41">
              <a:extLst>
                <a:ext uri="{FF2B5EF4-FFF2-40B4-BE49-F238E27FC236}">
                  <a16:creationId xmlns:a16="http://schemas.microsoft.com/office/drawing/2014/main" id="{8E6FA51B-EF55-4939-8757-5EDD54C4E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912" y="1050608"/>
              <a:ext cx="10958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anose="020F0502020204030204" pitchFamily="34" charset="0"/>
                </a:rPr>
                <a:t>LinkedList </a:t>
              </a:r>
              <a:r>
                <a:rPr lang="en-US" altLang="en-US" sz="1200" dirty="0" err="1">
                  <a:latin typeface="Calibri" panose="020F0502020204030204" pitchFamily="34" charset="0"/>
                </a:rPr>
                <a:t>ll</a:t>
              </a:r>
              <a:endParaRPr lang="en-US" alt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54" name="Rectangle 61">
              <a:extLst>
                <a:ext uri="{FF2B5EF4-FFF2-40B4-BE49-F238E27FC236}">
                  <a16:creationId xmlns:a16="http://schemas.microsoft.com/office/drawing/2014/main" id="{BFF9B3BF-999F-4F8E-BEE2-A7680676C07F}"/>
                </a:ext>
              </a:extLst>
            </p:cNvPr>
            <p:cNvSpPr/>
            <p:nvPr/>
          </p:nvSpPr>
          <p:spPr>
            <a:xfrm>
              <a:off x="2627947" y="452855"/>
              <a:ext cx="838200" cy="263525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Stack *s</a:t>
              </a:r>
            </a:p>
          </p:txBody>
        </p:sp>
        <p:cxnSp>
          <p:nvCxnSpPr>
            <p:cNvPr id="55" name="Straight Arrow Connector 62">
              <a:extLst>
                <a:ext uri="{FF2B5EF4-FFF2-40B4-BE49-F238E27FC236}">
                  <a16:creationId xmlns:a16="http://schemas.microsoft.com/office/drawing/2014/main" id="{2D442BB1-1124-4294-8325-F5F1E274C99E}"/>
                </a:ext>
              </a:extLst>
            </p:cNvPr>
            <p:cNvCxnSpPr>
              <a:cxnSpLocks/>
            </p:cNvCxnSpPr>
            <p:nvPr/>
          </p:nvCxnSpPr>
          <p:spPr>
            <a:xfrm>
              <a:off x="3278822" y="711162"/>
              <a:ext cx="0" cy="3418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14FC769-99D0-42EE-8BCF-E63ED5E2CDA6}"/>
              </a:ext>
            </a:extLst>
          </p:cNvPr>
          <p:cNvSpPr/>
          <p:nvPr/>
        </p:nvSpPr>
        <p:spPr>
          <a:xfrm>
            <a:off x="2402026" y="617220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2F7348-FA7D-418E-B4F0-3F5686561C87}"/>
              </a:ext>
            </a:extLst>
          </p:cNvPr>
          <p:cNvSpPr/>
          <p:nvPr/>
        </p:nvSpPr>
        <p:spPr>
          <a:xfrm>
            <a:off x="2402026" y="617462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2B8EAF-CDB7-44DB-AA48-FEFE57775551}"/>
              </a:ext>
            </a:extLst>
          </p:cNvPr>
          <p:cNvSpPr/>
          <p:nvPr/>
        </p:nvSpPr>
        <p:spPr>
          <a:xfrm>
            <a:off x="2402026" y="593964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C5BC17-D433-46E6-9DFC-2B88A36144E9}"/>
              </a:ext>
            </a:extLst>
          </p:cNvPr>
          <p:cNvSpPr txBox="1"/>
          <p:nvPr/>
        </p:nvSpPr>
        <p:spPr>
          <a:xfrm>
            <a:off x="5029200" y="388620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D616779-9E52-4C3C-ADD0-9585D7908FDA}"/>
              </a:ext>
            </a:extLst>
          </p:cNvPr>
          <p:cNvSpPr/>
          <p:nvPr/>
        </p:nvSpPr>
        <p:spPr>
          <a:xfrm>
            <a:off x="2402026" y="594215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F86ADCA-14A1-4AC7-9EE6-059A295454EF}"/>
              </a:ext>
            </a:extLst>
          </p:cNvPr>
          <p:cNvSpPr/>
          <p:nvPr/>
        </p:nvSpPr>
        <p:spPr>
          <a:xfrm>
            <a:off x="2402026" y="5705012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DF1E21-D2BE-42A3-AA8F-375256E22916}"/>
              </a:ext>
            </a:extLst>
          </p:cNvPr>
          <p:cNvSpPr txBox="1"/>
          <p:nvPr/>
        </p:nvSpPr>
        <p:spPr>
          <a:xfrm>
            <a:off x="5029200" y="3886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83D550-5837-44D6-A22E-CB7807AD1C12}"/>
              </a:ext>
            </a:extLst>
          </p:cNvPr>
          <p:cNvSpPr txBox="1"/>
          <p:nvPr/>
        </p:nvSpPr>
        <p:spPr>
          <a:xfrm>
            <a:off x="5029200" y="3889772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BEB128-A5D5-4E55-B595-9F10387D6919}"/>
              </a:ext>
            </a:extLst>
          </p:cNvPr>
          <p:cNvSpPr txBox="1"/>
          <p:nvPr/>
        </p:nvSpPr>
        <p:spPr>
          <a:xfrm>
            <a:off x="5029200" y="3893724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 50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DC5697C-C4D8-4363-8764-5F60CE60A941}"/>
              </a:ext>
            </a:extLst>
          </p:cNvPr>
          <p:cNvSpPr/>
          <p:nvPr/>
        </p:nvSpPr>
        <p:spPr>
          <a:xfrm>
            <a:off x="2403793" y="6179308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12825AF-1CCD-4CA9-8AAA-252BFF8026C8}"/>
              </a:ext>
            </a:extLst>
          </p:cNvPr>
          <p:cNvSpPr/>
          <p:nvPr/>
        </p:nvSpPr>
        <p:spPr>
          <a:xfrm>
            <a:off x="2402026" y="5944178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416BBB-55BB-42B7-9B77-FCBF3261612C}"/>
              </a:ext>
            </a:extLst>
          </p:cNvPr>
          <p:cNvSpPr txBox="1"/>
          <p:nvPr/>
        </p:nvSpPr>
        <p:spPr>
          <a:xfrm>
            <a:off x="5029200" y="3889772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 50 25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FE5FA08-499F-4559-97F4-30FE5722DD90}"/>
              </a:ext>
            </a:extLst>
          </p:cNvPr>
          <p:cNvSpPr txBox="1"/>
          <p:nvPr/>
        </p:nvSpPr>
        <p:spPr>
          <a:xfrm>
            <a:off x="5029200" y="3889772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 50 25 80</a:t>
            </a:r>
          </a:p>
        </p:txBody>
      </p:sp>
    </p:spTree>
    <p:extLst>
      <p:ext uri="{BB962C8B-B14F-4D97-AF65-F5344CB8AC3E}">
        <p14:creationId xmlns:p14="http://schemas.microsoft.com/office/powerpoint/2010/main" val="15182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0.2283 0.111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3 0.11111 L -0.1901 0.211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1 0.21111 L -0.14844 0.2888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05503 0.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4 0.4 L -0.0559 0.4555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1 0.45556 L -0.14844 0.2888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1336 0.10625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05503 0.4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4 0.4 L -0.0559 0.4555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1 0.45556 L -0.14844 0.28889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36 0.10625 L -0.15659 0.25463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89 0.31598 L -0.14843 0.2888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9 0.25463 L -0.071 0.25463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 0.25463 L 0.08334 0.09908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05503 0.4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4 0.4 L -0.0559 0.4555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59 0.45556 " pathEditMode="relative" rAng="0" ptsTypes="AA">
                                      <p:cBhvr>
                                        <p:cTn id="208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0.09908 L 0.04132 0.25463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14844 0.28889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32 0.25463 L 0.125 0.25463 " pathEditMode="relative" rAng="0" ptsTypes="AA">
                                      <p:cBhvr>
                                        <p:cTn id="2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2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11788 0.47778 " pathEditMode="relative" rAng="0" ptsTypes="AA">
                                      <p:cBhvr>
                                        <p:cTn id="2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88 0.47778 L -0.34149 0.51111 " pathEditMode="relative" rAng="0" ptsTypes="AA">
                                      <p:cBhvr>
                                        <p:cTn id="2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6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0" grpId="0" animBg="1"/>
      <p:bldP spid="60" grpId="1" animBg="1"/>
      <p:bldP spid="67" grpId="0" animBg="1"/>
      <p:bldP spid="67" grpId="1" animBg="1"/>
      <p:bldP spid="87" grpId="0" animBg="1"/>
      <p:bldP spid="87" grpId="1" animBg="1"/>
      <p:bldP spid="97" grpId="0"/>
      <p:bldP spid="108" grpId="0" animBg="1"/>
      <p:bldP spid="108" grpId="1" animBg="1"/>
      <p:bldP spid="109" grpId="0" animBg="1"/>
      <p:bldP spid="109" grpId="1" animBg="1"/>
      <p:bldP spid="120" grpId="0"/>
      <p:bldP spid="135" grpId="0"/>
      <p:bldP spid="144" grpId="0"/>
      <p:bldP spid="155" grpId="0" animBg="1"/>
      <p:bldP spid="155" grpId="1" animBg="1"/>
      <p:bldP spid="156" grpId="0" animBg="1"/>
      <p:bldP spid="156" grpId="1" animBg="1"/>
      <p:bldP spid="165" grpId="0"/>
      <p:bldP spid="1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c function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depth of a binary 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</p:txBody>
      </p:sp>
    </p:spTree>
    <p:extLst>
      <p:ext uri="{BB962C8B-B14F-4D97-AF65-F5344CB8AC3E}">
        <p14:creationId xmlns:p14="http://schemas.microsoft.com/office/powerpoint/2010/main" val="229990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9374-11B6-4E76-8767-33795330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109E-E9B1-4D96-B053-73D37C3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670" marR="105410" indent="0" algn="just">
              <a:lnSpc>
                <a:spcPct val="95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given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traversal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traversal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binary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tree.</a:t>
            </a:r>
            <a:r>
              <a:rPr lang="en-US" sz="2800" spc="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Draw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binary</a:t>
            </a:r>
            <a:r>
              <a:rPr lang="en-US" sz="2800" spc="-2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tree</a:t>
            </a:r>
            <a:r>
              <a:rPr lang="en-US" sz="2800" spc="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from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spc="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traversal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results.</a:t>
            </a: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/>
            <a:r>
              <a:rPr lang="en-US" sz="2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pre-order:</a:t>
            </a:r>
            <a:r>
              <a:rPr lang="en-US" sz="2800" b="1" spc="23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>
              <a:spcBef>
                <a:spcPts val="50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In-order:</a:t>
            </a:r>
            <a:r>
              <a:rPr lang="en-US" sz="2800" b="1" spc="1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491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29D-1BAE-470B-9AF9-87C458DD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E25984-A2B5-4F25-9C33-A4E724A5CD33}"/>
              </a:ext>
            </a:extLst>
          </p:cNvPr>
          <p:cNvSpPr/>
          <p:nvPr/>
        </p:nvSpPr>
        <p:spPr>
          <a:xfrm>
            <a:off x="4190998" y="1219200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17DCA3-B823-4570-88E3-BDD1C0B8DE1C}"/>
              </a:ext>
            </a:extLst>
          </p:cNvPr>
          <p:cNvSpPr/>
          <p:nvPr/>
        </p:nvSpPr>
        <p:spPr>
          <a:xfrm>
            <a:off x="2666998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C0589-8A54-4B5F-92FE-1F8815B8BEB0}"/>
              </a:ext>
            </a:extLst>
          </p:cNvPr>
          <p:cNvSpPr/>
          <p:nvPr/>
        </p:nvSpPr>
        <p:spPr>
          <a:xfrm>
            <a:off x="5715000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00CD2-A228-4683-A2AA-D36F1E09FD44}"/>
              </a:ext>
            </a:extLst>
          </p:cNvPr>
          <p:cNvSpPr/>
          <p:nvPr/>
        </p:nvSpPr>
        <p:spPr>
          <a:xfrm>
            <a:off x="1904996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FE0814-AB26-4770-8271-55A4682EAC0B}"/>
              </a:ext>
            </a:extLst>
          </p:cNvPr>
          <p:cNvSpPr/>
          <p:nvPr/>
        </p:nvSpPr>
        <p:spPr>
          <a:xfrm>
            <a:off x="3428998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DB7CBD-880B-48AC-A9D2-0EB06B6C7AA7}"/>
              </a:ext>
            </a:extLst>
          </p:cNvPr>
          <p:cNvSpPr/>
          <p:nvPr/>
        </p:nvSpPr>
        <p:spPr>
          <a:xfrm>
            <a:off x="6477000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B30B0-8A91-412A-90C9-69039D629BB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317406" y="1804567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9A2E07-DB23-4863-9333-D3D6A7BDEA6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841406" y="1804567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51B43B-80E1-4429-81C3-E033558141C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85996" y="2937131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6558F-693A-4A4A-824E-0D60C7C5F8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3317406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4E189-8D2F-4386-AE0B-56FB7322898E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365408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D7846-590B-44F6-A83F-D361F347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628364"/>
            <a:ext cx="7162800" cy="467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Max-Depth: </a:t>
            </a:r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B112D4-D199-4856-881F-AA15F8C579C7}"/>
              </a:ext>
            </a:extLst>
          </p:cNvPr>
          <p:cNvSpPr/>
          <p:nvPr/>
        </p:nvSpPr>
        <p:spPr>
          <a:xfrm>
            <a:off x="2677602" y="476873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076E77-2DE5-4DFD-A16A-6653A8FDC07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058602" y="4156313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8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447800"/>
            <a:ext cx="7086600" cy="2894687"/>
            <a:chOff x="1143000" y="1446213"/>
            <a:chExt cx="7086600" cy="2894687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2893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if(node == NULL){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-1;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}else{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int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int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return ldepth+1;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else{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rdepth+1;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289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8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ECE521FC-4AFE-4834-896B-FF1DD988408D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3352800" y="8382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3810000" y="3494542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634709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281F7799-DACA-424B-AC07-32898A2B7A62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4C5502-E6E9-4258-9511-2828568C8939}"/>
              </a:ext>
            </a:extLst>
          </p:cNvPr>
          <p:cNvCxnSpPr>
            <a:cxnSpLocks/>
            <a:stCxn id="64" idx="3"/>
            <a:endCxn id="111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8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12882 0.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2882 0.1016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01DBE92-6A74-45D0-AD2F-7D82111A2CF2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55178" y="-19812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2845222" y="-18288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02022" y="675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21622" y="15240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3781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11822" y="-1032291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3763034" y="3471345"/>
            <a:ext cx="6927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439B0D-4B2E-4CDD-BB06-EE54650F3551}"/>
              </a:ext>
            </a:extLst>
          </p:cNvPr>
          <p:cNvSpPr txBox="1"/>
          <p:nvPr/>
        </p:nvSpPr>
        <p:spPr>
          <a:xfrm>
            <a:off x="3898430" y="522394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772434" y="1611512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F98191-69C2-4023-9684-FA18F8951DE6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868E92-4F0D-4BC6-9CB8-BEB69126E0D3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5ACF22E-E002-4C01-B82D-069B3170DFB0}"/>
              </a:ext>
            </a:extLst>
          </p:cNvPr>
          <p:cNvCxnSpPr>
            <a:stCxn id="30" idx="3"/>
            <a:endCxn id="102" idx="3"/>
          </p:cNvCxnSpPr>
          <p:nvPr/>
        </p:nvCxnSpPr>
        <p:spPr>
          <a:xfrm flipH="1" flipV="1">
            <a:off x="49788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7EE595-FD57-49BE-B43A-D8AB16B1A801}"/>
              </a:ext>
            </a:extLst>
          </p:cNvPr>
          <p:cNvSpPr txBox="1"/>
          <p:nvPr/>
        </p:nvSpPr>
        <p:spPr>
          <a:xfrm>
            <a:off x="56562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SG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7566D9-FBEB-46F0-8543-35BE0861F500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D8C97D-DCFF-4B27-B608-0C9546C7893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4DD90-4A69-41DB-840E-E8E657E0D0AC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2DFD82-02E8-4C93-964E-191C5B885835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4612AE-38F6-48EC-9AF9-86FB78C3389B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CDE901-677A-42AC-AB8E-BFBDAD618682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A558BE-52D4-4D15-BB11-EB5C93D92AF1}"/>
              </a:ext>
            </a:extLst>
          </p:cNvPr>
          <p:cNvCxnSpPr>
            <a:stCxn id="74" idx="3"/>
            <a:endCxn id="75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43DF99-FCCA-46E1-A6D1-EF73A64328E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3C0EFB9-DC0D-477F-9364-D913F8F5FDC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D5AD98-2239-4CCA-BBE9-17F018D067E1}"/>
              </a:ext>
            </a:extLst>
          </p:cNvPr>
          <p:cNvCxnSpPr>
            <a:cxnSpLocks/>
            <a:stCxn id="75" idx="5"/>
            <a:endCxn id="7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3FC3D4-5263-43ED-A76C-30C2412418FB}"/>
              </a:ext>
            </a:extLst>
          </p:cNvPr>
          <p:cNvCxnSpPr>
            <a:cxnSpLocks/>
            <a:stCxn id="76" idx="5"/>
            <a:endCxn id="7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898D98F-6FBE-461D-A83F-625063A99151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2CDA9C-6A08-4528-B9AE-C8C6F77B5855}"/>
              </a:ext>
            </a:extLst>
          </p:cNvPr>
          <p:cNvCxnSpPr>
            <a:cxnSpLocks/>
            <a:stCxn id="78" idx="3"/>
            <a:endCxn id="8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6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882 0.1048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0486 L 0.12882 0.1270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2708 L 0.00069 0.2381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0104 0.03334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35" grpId="0" animBg="1"/>
      <p:bldP spid="35" grpId="1" animBg="1"/>
      <p:bldP spid="42" grpId="0" animBg="1"/>
      <p:bldP spid="42" grpId="1" animBg="1"/>
      <p:bldP spid="47" grpId="0" animBg="1"/>
      <p:bldP spid="47" grpId="1" animBg="1"/>
      <p:bldP spid="67" grpId="0"/>
      <p:bldP spid="6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F2EB889-13F4-49D2-9924-C2E317E8F63C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55178" y="-19812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2845222" y="-18288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2980618" y="-762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02022" y="675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22044" y="1710166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3781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11822" y="-1032291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3763034" y="3471345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772434" y="1800588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C6FB94-6868-4B91-B6E6-8D41E054AC21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DB52FB-5821-458A-99F8-C1EB2100CE5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98844A-159E-46BA-984C-60BA37FCD28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ADD6AA-F086-4D24-A4FC-BC97E52EC3C1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173FD-EE71-4893-9E0F-D2054386CB35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E2C31-503D-494F-BA93-41A8E960BC6E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6596C-E3AD-48C3-9EED-F29176F889C6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822FD-21D0-49CF-A3E4-D3D9B72E5840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45927E-7EBD-4C3E-AA7D-3F6E7108549C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7568F-1DC0-489C-83A0-96C45476793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DA4144-5453-487C-B7C6-AEB81A9842C6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B9E989A-4143-4DBE-93C0-A32CE0035197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AF818-CDD8-468D-8FD3-51D64EDD359D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2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882 0.1048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0C500A1-1745-443A-9AC9-F31B14FDE00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-322754" y="-1967288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097268" y="-932264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013042" y="-62288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137858" y="67651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4598415" y="1548570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439B0D-4B2E-4CDD-BB06-EE54650F3551}"/>
              </a:ext>
            </a:extLst>
          </p:cNvPr>
          <p:cNvSpPr txBox="1"/>
          <p:nvPr/>
        </p:nvSpPr>
        <p:spPr>
          <a:xfrm>
            <a:off x="3473654" y="258151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347658" y="-841842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C379F9E-346A-4077-946C-F3F149713EFC}"/>
              </a:ext>
            </a:extLst>
          </p:cNvPr>
          <p:cNvSpPr txBox="1"/>
          <p:nvPr/>
        </p:nvSpPr>
        <p:spPr>
          <a:xfrm>
            <a:off x="3012522" y="-62288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C6FB94-6868-4B91-B6E6-8D41E054AC21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DB52FB-5821-458A-99F8-C1EB2100CE5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98844A-159E-46BA-984C-60BA37FCD28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ADD6AA-F086-4D24-A4FC-BC97E52EC3C1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173FD-EE71-4893-9E0F-D2054386CB35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E2C31-503D-494F-BA93-41A8E960BC6E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6596C-E3AD-48C3-9EED-F29176F889C6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822FD-21D0-49CF-A3E4-D3D9B72E5840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45927E-7EBD-4C3E-AA7D-3F6E7108549C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7568F-1DC0-489C-83A0-96C45476793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DA4144-5453-487C-B7C6-AEB81A9842C6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B9E989A-4143-4DBE-93C0-A32CE0035197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AF818-CDD8-468D-8FD3-51D64EDD359D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1BD0E6-32C1-4708-A0D0-AD638ABE35A9}"/>
              </a:ext>
            </a:extLst>
          </p:cNvPr>
          <p:cNvGrpSpPr/>
          <p:nvPr/>
        </p:nvGrpSpPr>
        <p:grpSpPr>
          <a:xfrm>
            <a:off x="609600" y="3347157"/>
            <a:ext cx="4876800" cy="2494577"/>
            <a:chOff x="152400" y="761999"/>
            <a:chExt cx="4876800" cy="24945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14F86B-94E0-47AA-A187-E5E7920ED63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FE0CB90-CDDF-4964-91B2-84696CAC6606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60" name="TextBox 16">
                <a:extLst>
                  <a:ext uri="{FF2B5EF4-FFF2-40B4-BE49-F238E27FC236}">
                    <a16:creationId xmlns:a16="http://schemas.microsoft.com/office/drawing/2014/main" id="{411A6662-F523-4163-B2D6-9DAC7F0F6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2" name="TextBox 17">
                <a:extLst>
                  <a:ext uri="{FF2B5EF4-FFF2-40B4-BE49-F238E27FC236}">
                    <a16:creationId xmlns:a16="http://schemas.microsoft.com/office/drawing/2014/main" id="{C0D07DE3-7CCF-4C06-A3C3-CA7B53979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2EF13F-D7FE-4C34-B003-8BDFBA2AC8F1}"/>
              </a:ext>
            </a:extLst>
          </p:cNvPr>
          <p:cNvCxnSpPr/>
          <p:nvPr/>
        </p:nvCxnSpPr>
        <p:spPr>
          <a:xfrm flipH="1">
            <a:off x="3708399" y="3505200"/>
            <a:ext cx="6927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DC777C-489F-42F5-8C3B-EB401FBD4FAC}"/>
              </a:ext>
            </a:extLst>
          </p:cNvPr>
          <p:cNvSpPr txBox="1"/>
          <p:nvPr/>
        </p:nvSpPr>
        <p:spPr>
          <a:xfrm>
            <a:off x="3945396" y="5252157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315A9B-29A6-4B13-95A9-B90047F5D6BE}"/>
              </a:ext>
            </a:extLst>
          </p:cNvPr>
          <p:cNvCxnSpPr>
            <a:cxnSpLocks/>
          </p:cNvCxnSpPr>
          <p:nvPr/>
        </p:nvCxnSpPr>
        <p:spPr>
          <a:xfrm>
            <a:off x="2819400" y="1828800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28E2D9-93E7-4450-9B56-C09CE69A2BBF}"/>
              </a:ext>
            </a:extLst>
          </p:cNvPr>
          <p:cNvSpPr txBox="1"/>
          <p:nvPr/>
        </p:nvSpPr>
        <p:spPr>
          <a:xfrm>
            <a:off x="5637760" y="407704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284EC5-AD34-4B2B-A08F-4C58F5FB9F37}"/>
              </a:ext>
            </a:extLst>
          </p:cNvPr>
          <p:cNvSpPr txBox="1"/>
          <p:nvPr/>
        </p:nvSpPr>
        <p:spPr>
          <a:xfrm>
            <a:off x="5637760" y="4079305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F6A291A-5E26-40C6-A7E7-5DB1DB1C23FA}"/>
              </a:ext>
            </a:extLst>
          </p:cNvPr>
          <p:cNvCxnSpPr/>
          <p:nvPr/>
        </p:nvCxnSpPr>
        <p:spPr>
          <a:xfrm flipH="1" flipV="1">
            <a:off x="50550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E25993A-AB31-4D83-B1B6-4D443C4FD16D}"/>
              </a:ext>
            </a:extLst>
          </p:cNvPr>
          <p:cNvSpPr txBox="1"/>
          <p:nvPr/>
        </p:nvSpPr>
        <p:spPr>
          <a:xfrm>
            <a:off x="57324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479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3993 0.10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3 0.10162 L 0.13993 0.1333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3 0.13333 L -0.00173 0.2363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3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00087 0.02825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4" grpId="0" animBg="1"/>
      <p:bldP spid="64" grpId="1" animBg="1"/>
      <p:bldP spid="69" grpId="0" animBg="1"/>
      <p:bldP spid="69" grpId="1" animBg="1"/>
      <p:bldP spid="70" grpId="0" animBg="1"/>
      <p:bldP spid="70" grpId="1" animBg="1"/>
      <p:bldP spid="73" grpId="0"/>
      <p:bldP spid="7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8E7EFAC-C99D-48AA-B2AA-D0442CB2C1E9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55178" y="-19812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2845222" y="-18288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2980618" y="-762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02022" y="675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22044" y="1710166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3781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11822" y="-1032291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5029200" y="4343400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439B0D-4B2E-4CDD-BB06-EE54650F3551}"/>
              </a:ext>
            </a:extLst>
          </p:cNvPr>
          <p:cNvSpPr txBox="1"/>
          <p:nvPr/>
        </p:nvSpPr>
        <p:spPr>
          <a:xfrm>
            <a:off x="3898430" y="522394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772434" y="1800588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868E92-4F0D-4BC6-9CB8-BEB69126E0D3}"/>
              </a:ext>
            </a:extLst>
          </p:cNvPr>
          <p:cNvSpPr txBox="1"/>
          <p:nvPr/>
        </p:nvSpPr>
        <p:spPr>
          <a:xfrm>
            <a:off x="5590794" y="40386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5ACF22E-E002-4C01-B82D-069B3170DFB0}"/>
              </a:ext>
            </a:extLst>
          </p:cNvPr>
          <p:cNvCxnSpPr>
            <a:stCxn id="30" idx="3"/>
            <a:endCxn id="102" idx="3"/>
          </p:cNvCxnSpPr>
          <p:nvPr/>
        </p:nvCxnSpPr>
        <p:spPr>
          <a:xfrm flipH="1" flipV="1">
            <a:off x="49788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7EE595-FD57-49BE-B43A-D8AB16B1A801}"/>
              </a:ext>
            </a:extLst>
          </p:cNvPr>
          <p:cNvSpPr txBox="1"/>
          <p:nvPr/>
        </p:nvSpPr>
        <p:spPr>
          <a:xfrm>
            <a:off x="56562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379F9E-346A-4077-946C-F3F149713EFC}"/>
              </a:ext>
            </a:extLst>
          </p:cNvPr>
          <p:cNvSpPr txBox="1"/>
          <p:nvPr/>
        </p:nvSpPr>
        <p:spPr>
          <a:xfrm>
            <a:off x="343729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C6FB94-6868-4B91-B6E6-8D41E054AC21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DB52FB-5821-458A-99F8-C1EB2100CE5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98844A-159E-46BA-984C-60BA37FCD28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ADD6AA-F086-4D24-A4FC-BC97E52EC3C1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173FD-EE71-4893-9E0F-D2054386CB35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E2C31-503D-494F-BA93-41A8E960BC6E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6596C-E3AD-48C3-9EED-F29176F889C6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822FD-21D0-49CF-A3E4-D3D9B72E5840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45927E-7EBD-4C3E-AA7D-3F6E7108549C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7568F-1DC0-489C-83A0-96C45476793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DA4144-5453-487C-B7C6-AEB81A9842C6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B9E989A-4143-4DBE-93C0-A32CE0035197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AF818-CDD8-468D-8FD3-51D64EDD359D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9BE41AC-24B9-4EED-86FC-5FF247D3B829}"/>
              </a:ext>
            </a:extLst>
          </p:cNvPr>
          <p:cNvSpPr txBox="1"/>
          <p:nvPr/>
        </p:nvSpPr>
        <p:spPr>
          <a:xfrm>
            <a:off x="3898430" y="5223944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9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0139 0.0555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7" grpId="1" animBg="1"/>
      <p:bldP spid="67" grpId="0"/>
      <p:bldP spid="67" grpId="1"/>
      <p:bldP spid="41" grpId="0" animBg="1"/>
      <p:bldP spid="57" grpId="0" animBg="1"/>
      <p:bldP spid="5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FAA2C29-C4B6-4843-B5E0-0954236917CB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572000" y="15240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3488196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5105400" y="4419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945396" y="5247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634709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8F3FC6B-5322-406F-8941-2E81FEFB3128}"/>
              </a:ext>
            </a:extLst>
          </p:cNvPr>
          <p:cNvCxnSpPr/>
          <p:nvPr/>
        </p:nvCxnSpPr>
        <p:spPr>
          <a:xfrm flipH="1" flipV="1">
            <a:off x="50550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AD319C-4EBE-4B5F-90DD-E8A86B86B5E7}"/>
              </a:ext>
            </a:extLst>
          </p:cNvPr>
          <p:cNvSpPr txBox="1"/>
          <p:nvPr/>
        </p:nvSpPr>
        <p:spPr>
          <a:xfrm>
            <a:off x="57324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SG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E76719-4A40-4F1C-B190-E2E86FBC6483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22BEB5-C83D-4D43-A34F-4D3795E04969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DCB537-C1BB-425A-84FD-A90C0726923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299FF85-3E9E-4B51-A403-1D420823D94B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3CDB6C-593C-412D-A16F-A6063AEBE799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9CE4210-9D81-4832-9E97-CCDD775C850D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66DBEB-EE02-444A-8D2C-B5E739AF3D05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97F51F-0328-42D4-B3B7-F3586D426648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2D2006-2628-4B5A-8D12-ACB120E51047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9101CFA-BD1F-447B-A272-722A60C1192C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37766A-D760-4801-AB9D-398E4AFE2631}"/>
              </a:ext>
            </a:extLst>
          </p:cNvPr>
          <p:cNvCxnSpPr>
            <a:cxnSpLocks/>
            <a:stCxn id="48" idx="5"/>
            <a:endCxn id="51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B2BD956-3DC8-4E4A-899E-2C3209AEF65B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03FB28-DE88-4164-B89F-F843AFE3AA3D}"/>
              </a:ext>
            </a:extLst>
          </p:cNvPr>
          <p:cNvCxnSpPr>
            <a:cxnSpLocks/>
            <a:stCxn id="50" idx="3"/>
            <a:endCxn id="57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2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15451 0.102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0382 0.03334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07" grpId="0" animBg="1"/>
      <p:bldP spid="43" grpId="0"/>
      <p:bldP spid="4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E1E2858-DF33-4314-89D1-1834B8C85440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641273" y="1720776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3488196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3810000" y="3494542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945396" y="5247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828800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7319E1-F5F4-4BE4-8A68-2A4792280D95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CB2B4D-2CCF-4191-89D8-5790CA4B653C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2C2517-037D-4DBE-AF8E-06EE5F5933F4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C5B045-BB49-4C51-982E-A7FCC9ADEC82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E78CEF-96E4-42E6-BF6C-023C04AC85F6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0A34D8-6B30-49CC-80EC-6F08E70C10CF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A944114-DD17-45F0-A95E-862B90950314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33FFBB-AF66-4368-A2C3-B62A6A9A225A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AA8CBD-B1BF-42D6-8592-AA53FBC9207B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E9348-A665-464B-B8A6-3303CCA1C4F1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9F07D3-71E8-43B1-BCBA-FCCC2979FB2C}"/>
              </a:ext>
            </a:extLst>
          </p:cNvPr>
          <p:cNvCxnSpPr>
            <a:cxnSpLocks/>
            <a:stCxn id="46" idx="5"/>
            <a:endCxn id="49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223C9C-0C80-4445-9C08-4E3C90420BC1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58241E1-12AD-4281-BF4F-350AEC34DA0D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55297E-E533-43BE-BD2C-539156DF8670}"/>
              </a:ext>
            </a:extLst>
          </p:cNvPr>
          <p:cNvCxnSpPr>
            <a:cxnSpLocks/>
            <a:stCxn id="49" idx="3"/>
            <a:endCxn id="56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0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2882 0.10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0162 L 0.12882 0.1349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0" grpId="0" animBg="1"/>
      <p:bldP spid="4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7E0D9AB-61CA-44C1-8415-B2B25020DAF6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45164" y="-1970542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143709" y="-935566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2990632" y="-655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12036" y="685800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62116" y="1763258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47832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21836" y="-827542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7319E1-F5F4-4BE4-8A68-2A4792280D95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65D60B-C5DF-43A9-A2F6-8E2B1E00BFD3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5B134E-4671-4832-B0B9-3690A6513D75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8BE0D10-FDEC-42DE-B2A3-1CBBA0A36BB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7E6C0880-7C94-465F-A968-A62A81D96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5" name="TextBox 17">
                <a:extLst>
                  <a:ext uri="{FF2B5EF4-FFF2-40B4-BE49-F238E27FC236}">
                    <a16:creationId xmlns:a16="http://schemas.microsoft.com/office/drawing/2014/main" id="{F9017967-127F-4FDE-AC4D-AC713A335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BED1E3-591E-436A-B61C-C52EA6F91C38}"/>
              </a:ext>
            </a:extLst>
          </p:cNvPr>
          <p:cNvCxnSpPr/>
          <p:nvPr/>
        </p:nvCxnSpPr>
        <p:spPr>
          <a:xfrm flipH="1">
            <a:off x="3763034" y="3471345"/>
            <a:ext cx="6927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1C85A4-73F9-4B56-B26B-77C7E1C146C8}"/>
              </a:ext>
            </a:extLst>
          </p:cNvPr>
          <p:cNvSpPr txBox="1"/>
          <p:nvPr/>
        </p:nvSpPr>
        <p:spPr>
          <a:xfrm>
            <a:off x="3898430" y="522394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0BE100-2D53-40F6-88DC-2D0D49549074}"/>
              </a:ext>
            </a:extLst>
          </p:cNvPr>
          <p:cNvCxnSpPr>
            <a:cxnSpLocks/>
          </p:cNvCxnSpPr>
          <p:nvPr/>
        </p:nvCxnSpPr>
        <p:spPr>
          <a:xfrm>
            <a:off x="2772434" y="1800588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9D8079-3ABE-44CE-9C13-00E8AA57676B}"/>
              </a:ext>
            </a:extLst>
          </p:cNvPr>
          <p:cNvCxnSpPr>
            <a:stCxn id="42" idx="3"/>
          </p:cNvCxnSpPr>
          <p:nvPr/>
        </p:nvCxnSpPr>
        <p:spPr>
          <a:xfrm flipH="1" flipV="1">
            <a:off x="49788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EF80645-68C2-4A09-8E98-CCB7D5118E69}"/>
              </a:ext>
            </a:extLst>
          </p:cNvPr>
          <p:cNvSpPr txBox="1"/>
          <p:nvPr/>
        </p:nvSpPr>
        <p:spPr>
          <a:xfrm>
            <a:off x="56562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0AF4-4414-44F5-AD34-2340FEF0DD0E}"/>
              </a:ext>
            </a:extLst>
          </p:cNvPr>
          <p:cNvSpPr txBox="1"/>
          <p:nvPr/>
        </p:nvSpPr>
        <p:spPr>
          <a:xfrm>
            <a:off x="3445568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9214969-8DAC-4C72-9FA5-4B38913C52F7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A1FCE9E-589D-4032-ABFE-62C9DDC950DA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BA810CB-6650-47D0-A929-21F3B7B1829A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39539CA-62C9-4631-A188-357D3CEE8144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6F2203-5602-46DD-B3C7-1DCAE56BEF0D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54ED0E-0AA9-4B97-8D91-2B12456AA080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60E096-417A-46F1-8031-506387ABE559}"/>
              </a:ext>
            </a:extLst>
          </p:cNvPr>
          <p:cNvCxnSpPr>
            <a:stCxn id="52" idx="3"/>
            <a:endCxn id="53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20724-4FC3-4BB3-83E6-3A9DCF52CA5A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B57378-6F92-4B6D-9BD2-072F99C92DE7}"/>
              </a:ext>
            </a:extLst>
          </p:cNvPr>
          <p:cNvCxnSpPr>
            <a:cxnSpLocks/>
            <a:stCxn id="53" idx="3"/>
            <a:endCxn id="55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0E003D-AEDE-471B-A241-45731E682B9D}"/>
              </a:ext>
            </a:extLst>
          </p:cNvPr>
          <p:cNvCxnSpPr>
            <a:cxnSpLocks/>
            <a:stCxn id="53" idx="5"/>
            <a:endCxn id="56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E03E8D-C0E5-48E3-A392-CE01004EA9F9}"/>
              </a:ext>
            </a:extLst>
          </p:cNvPr>
          <p:cNvCxnSpPr>
            <a:cxnSpLocks/>
            <a:stCxn id="54" idx="5"/>
            <a:endCxn id="57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CDDAFEE-962C-4F62-BF6F-9B7A6ADC2483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08E768-FCBD-490C-9088-BCC38A62CDCD}"/>
              </a:ext>
            </a:extLst>
          </p:cNvPr>
          <p:cNvCxnSpPr>
            <a:cxnSpLocks/>
            <a:stCxn id="56" idx="3"/>
            <a:endCxn id="64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4160168-0222-4C1C-8807-9774E163F2EB}"/>
              </a:ext>
            </a:extLst>
          </p:cNvPr>
          <p:cNvSpPr txBox="1"/>
          <p:nvPr/>
        </p:nvSpPr>
        <p:spPr>
          <a:xfrm>
            <a:off x="5590794" y="40481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6565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882 0.1048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0486 L 0.12882 0.1270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2708 L 0.00069 0.2381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55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7" grpId="0" animBg="1"/>
      <p:bldP spid="47" grpId="1" animBg="1"/>
      <p:bldP spid="50" grpId="0"/>
      <p:bldP spid="50" grpId="1"/>
      <p:bldP spid="51" grpId="0" animBg="1"/>
      <p:bldP spid="66" grpId="0" animBg="1"/>
      <p:bldP spid="6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946E-233D-4C06-B6FD-D19A0685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A67-F16D-4DB2-B677-D97C9DE4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53" y="1209704"/>
            <a:ext cx="6926094" cy="44385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first visiting node of the pre-order traversal is the root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From the in-order traversal, you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can find that </a:t>
            </a:r>
            <a:r>
              <a:rPr lang="en-US" sz="1800" b="1" dirty="0">
                <a:solidFill>
                  <a:srgbClr val="0070C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C, B, E, D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left subtree and </a:t>
            </a:r>
            <a:r>
              <a:rPr lang="en-US" sz="1800" b="1" dirty="0">
                <a:solidFill>
                  <a:srgbClr val="00B05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F, G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right subtree.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second</a:t>
            </a:r>
            <a:r>
              <a:rPr lang="en-US" sz="1800" spc="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visiting node of the pre-order traversal is the root of the left subtree if the left subtree is not</a:t>
            </a:r>
            <a:r>
              <a:rPr lang="en-US" sz="1800" spc="-23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empty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Otherwise, it will be the root of right subtree. From the in-order traversal, you can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find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that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en-US" sz="1800" spc="6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left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and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E,D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right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etc.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binary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tree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0A458-45B6-4847-BA4D-4972F31F974D}"/>
              </a:ext>
            </a:extLst>
          </p:cNvPr>
          <p:cNvSpPr txBox="1"/>
          <p:nvPr/>
        </p:nvSpPr>
        <p:spPr>
          <a:xfrm>
            <a:off x="3456637" y="3276600"/>
            <a:ext cx="458054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1535"/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pre-order:</a:t>
            </a:r>
            <a:r>
              <a:rPr lang="en-US" sz="1800" b="1" spc="23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>
              <a:spcBef>
                <a:spcPts val="5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In-order:</a:t>
            </a:r>
            <a:r>
              <a:rPr lang="en-US" sz="1800" b="1" spc="1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9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C2734B3-7A81-4BEF-9F5E-BEDFECE71CB5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641273" y="1720776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3488196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5105400" y="4419600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945396" y="5247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828800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E31EFF6-603C-439F-9E59-8CC277C5076D}"/>
              </a:ext>
            </a:extLst>
          </p:cNvPr>
          <p:cNvCxnSpPr/>
          <p:nvPr/>
        </p:nvCxnSpPr>
        <p:spPr>
          <a:xfrm flipH="1" flipV="1">
            <a:off x="50550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34EE9D-5A18-47D6-A1C7-7BCBB09AA9B4}"/>
              </a:ext>
            </a:extLst>
          </p:cNvPr>
          <p:cNvSpPr txBox="1"/>
          <p:nvPr/>
        </p:nvSpPr>
        <p:spPr>
          <a:xfrm>
            <a:off x="57324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BB836-CD1F-40BD-BA09-BF17C3AF6C17}"/>
              </a:ext>
            </a:extLst>
          </p:cNvPr>
          <p:cNvSpPr txBox="1"/>
          <p:nvPr/>
        </p:nvSpPr>
        <p:spPr>
          <a:xfrm>
            <a:off x="3488196" y="2586723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394F90-2356-4238-B5BE-06323054E066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86E62C-BF00-4182-AD9C-71C6A16C8AEE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B23D565-4C44-4F18-AD1B-E6FAA58008FA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61041-0B5A-4D69-A0C6-5707F4171243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8B79EB-9C8A-4B84-B848-3376DB5F83BD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B596AF-5F70-4CC4-B09E-53B39D001126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CAFE78-5924-4247-9C41-675C9DF3BE1E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03A999-F006-4DB2-84BA-AF20C8A73915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017C7-4B97-44C3-B2DC-DBCD1DEB5DCB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9822E0-B55A-4ADE-A243-05E816E4F0A6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951698-2762-469A-AB48-E1587B4E1D90}"/>
              </a:ext>
            </a:extLst>
          </p:cNvPr>
          <p:cNvCxnSpPr>
            <a:cxnSpLocks/>
            <a:stCxn id="46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A532BFF-FED2-4395-8CB3-46E2FCCC88FA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A32BE3-54D4-4531-AC90-CBA4A0C05796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8FC7C1-A453-43F2-B494-52A048B27A56}"/>
              </a:ext>
            </a:extLst>
          </p:cNvPr>
          <p:cNvSpPr txBox="1"/>
          <p:nvPr/>
        </p:nvSpPr>
        <p:spPr>
          <a:xfrm>
            <a:off x="6193042" y="3521802"/>
            <a:ext cx="224030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3;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Max-Depth = 3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15191 0.0965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0451 0.0490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2" grpId="0"/>
      <p:bldP spid="42" grpId="1"/>
      <p:bldP spid="43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binary search tree and a “target” value,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the tree to see if it contains the 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basic pattern of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searchNode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in many recursive tree algorithms: deal with the base case where the tree is empty, deal with the current node, and then use recursion to deal with the subtrees.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int key);</a:t>
            </a: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6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29D-1BAE-470B-9AF9-87C458DD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E25984-A2B5-4F25-9C33-A4E724A5CD33}"/>
              </a:ext>
            </a:extLst>
          </p:cNvPr>
          <p:cNvSpPr/>
          <p:nvPr/>
        </p:nvSpPr>
        <p:spPr>
          <a:xfrm>
            <a:off x="4190998" y="1219200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17DCA3-B823-4570-88E3-BDD1C0B8DE1C}"/>
              </a:ext>
            </a:extLst>
          </p:cNvPr>
          <p:cNvSpPr/>
          <p:nvPr/>
        </p:nvSpPr>
        <p:spPr>
          <a:xfrm>
            <a:off x="2666998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C0589-8A54-4B5F-92FE-1F8815B8BEB0}"/>
              </a:ext>
            </a:extLst>
          </p:cNvPr>
          <p:cNvSpPr/>
          <p:nvPr/>
        </p:nvSpPr>
        <p:spPr>
          <a:xfrm>
            <a:off x="5715000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00CD2-A228-4683-A2AA-D36F1E09FD44}"/>
              </a:ext>
            </a:extLst>
          </p:cNvPr>
          <p:cNvSpPr/>
          <p:nvPr/>
        </p:nvSpPr>
        <p:spPr>
          <a:xfrm>
            <a:off x="1904996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FE0814-AB26-4770-8271-55A4682EAC0B}"/>
              </a:ext>
            </a:extLst>
          </p:cNvPr>
          <p:cNvSpPr/>
          <p:nvPr/>
        </p:nvSpPr>
        <p:spPr>
          <a:xfrm>
            <a:off x="3428998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DB7CBD-880B-48AC-A9D2-0EB06B6C7AA7}"/>
              </a:ext>
            </a:extLst>
          </p:cNvPr>
          <p:cNvSpPr/>
          <p:nvPr/>
        </p:nvSpPr>
        <p:spPr>
          <a:xfrm>
            <a:off x="6477000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B30B0-8A91-412A-90C9-69039D629BB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317406" y="1804567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9A2E07-DB23-4863-9333-D3D6A7BDEA6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841406" y="1804567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51B43B-80E1-4429-81C3-E033558141C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85996" y="2937131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6558F-693A-4A4A-824E-0D60C7C5F8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3317406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4E189-8D2F-4386-AE0B-56FB7322898E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365408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D7846-590B-44F6-A83F-D361F347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820161"/>
            <a:ext cx="7162800" cy="1275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= 60	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Found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= 100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of given value not found.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898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447800"/>
            <a:ext cx="7086600" cy="3294796"/>
            <a:chOff x="1143000" y="1446213"/>
            <a:chExt cx="7086600" cy="3294796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3293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searchNode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*node, int key){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if(node ==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if(node-&gt;item == key)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node;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searchNode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left,key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if(temp ==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temp = 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searchNode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right,key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329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289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EACBB97-13B5-4218-B3FC-A5ACD4DC3A18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572000" y="8382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3200400" y="25908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533400" y="32275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953000" y="3379997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2057400" y="2186609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581400" y="51340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1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-0.24618 0.154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18 0.1544 L -0.04219 0.1856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-0.24618 0.1544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18 0.1544 L -0.04218 0.1856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4942C21-0FB2-4CD7-8A05-7590F2A20B0F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242771" y="-1828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176829" y="-16764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2805229" y="762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138229" y="7129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264167" y="2133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1662229" y="-327991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186229" y="26194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CEEEE5-3620-4B04-BCCE-20B8F3C37D6F}"/>
              </a:ext>
            </a:extLst>
          </p:cNvPr>
          <p:cNvGrpSpPr/>
          <p:nvPr/>
        </p:nvGrpSpPr>
        <p:grpSpPr>
          <a:xfrm>
            <a:off x="595429" y="3285381"/>
            <a:ext cx="4876800" cy="2309911"/>
            <a:chOff x="152400" y="761999"/>
            <a:chExt cx="4876800" cy="23099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643E44-CE8C-4FBE-9650-8AE85569A4CC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C0FBC7F-3A69-43AB-89D4-4F8A0F4CF48C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835C2849-B2B7-4FFF-9BE4-195B8ED54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6" name="TextBox 17">
                <a:extLst>
                  <a:ext uri="{FF2B5EF4-FFF2-40B4-BE49-F238E27FC236}">
                    <a16:creationId xmlns:a16="http://schemas.microsoft.com/office/drawing/2014/main" id="{0FF342F8-2080-4145-84F6-0753FCC9E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1CDD78-07D4-415C-8053-B789AEEC8213}"/>
              </a:ext>
            </a:extLst>
          </p:cNvPr>
          <p:cNvCxnSpPr/>
          <p:nvPr/>
        </p:nvCxnSpPr>
        <p:spPr>
          <a:xfrm flipH="1">
            <a:off x="4994892" y="3429000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866600-C051-4BC3-A8DC-756F04C9BFDB}"/>
              </a:ext>
            </a:extLst>
          </p:cNvPr>
          <p:cNvSpPr txBox="1"/>
          <p:nvPr/>
        </p:nvSpPr>
        <p:spPr>
          <a:xfrm>
            <a:off x="3643429" y="5191869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67DA4E-5B9C-4004-9DD2-85C4096738C0}"/>
              </a:ext>
            </a:extLst>
          </p:cNvPr>
          <p:cNvCxnSpPr>
            <a:cxnSpLocks/>
          </p:cNvCxnSpPr>
          <p:nvPr/>
        </p:nvCxnSpPr>
        <p:spPr>
          <a:xfrm>
            <a:off x="2057400" y="2227017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9949BC-49F5-4675-AF34-67A5F13D3C9E}"/>
              </a:ext>
            </a:extLst>
          </p:cNvPr>
          <p:cNvSpPr txBox="1"/>
          <p:nvPr/>
        </p:nvSpPr>
        <p:spPr>
          <a:xfrm>
            <a:off x="5609161" y="4439543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4E2533-D9F6-477D-A8C0-C985B39732D7}"/>
              </a:ext>
            </a:extLst>
          </p:cNvPr>
          <p:cNvSpPr txBox="1"/>
          <p:nvPr/>
        </p:nvSpPr>
        <p:spPr>
          <a:xfrm>
            <a:off x="5791942" y="48768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2702FB6-8F51-4662-8E55-AC42005A2EEF}"/>
              </a:ext>
            </a:extLst>
          </p:cNvPr>
          <p:cNvCxnSpPr>
            <a:stCxn id="31" idx="3"/>
            <a:endCxn id="43" idx="3"/>
          </p:cNvCxnSpPr>
          <p:nvPr/>
        </p:nvCxnSpPr>
        <p:spPr>
          <a:xfrm flipH="1" flipV="1">
            <a:off x="5015029" y="1867160"/>
            <a:ext cx="457200" cy="2572384"/>
          </a:xfrm>
          <a:prstGeom prst="bentConnector3">
            <a:avLst>
              <a:gd name="adj1" fmla="val -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F3DE47E-800D-4EDF-AA8E-33AABB1670DA}"/>
              </a:ext>
            </a:extLst>
          </p:cNvPr>
          <p:cNvSpPr txBox="1"/>
          <p:nvPr/>
        </p:nvSpPr>
        <p:spPr>
          <a:xfrm>
            <a:off x="5719070" y="2983213"/>
            <a:ext cx="9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35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2507 0.1555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5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7 0.15556 L -0.03403 0.1888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3 0.18889 L 0.00434 0.2432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270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24329 L -0.24236 0.2666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15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8" grpId="0" animBg="1"/>
      <p:bldP spid="38" grpId="1" animBg="1"/>
      <p:bldP spid="38" grpId="2" animBg="1"/>
      <p:bldP spid="38" grpId="3" animBg="1"/>
      <p:bldP spid="54" grpId="0" animBg="1"/>
      <p:bldP spid="54" grpId="1" animBg="1"/>
      <p:bldP spid="60" grpId="0" animBg="1"/>
      <p:bldP spid="60" grpId="1" animBg="1"/>
      <p:bldP spid="67" grpId="0"/>
      <p:bldP spid="6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F63E6D-FAED-4994-83C3-7FCD651FD959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242771" y="-1828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176829" y="-16764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2805229" y="762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138229" y="7129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264167" y="2133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1662229" y="-327991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186229" y="26194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CEEEE5-3620-4B04-BCCE-20B8F3C37D6F}"/>
              </a:ext>
            </a:extLst>
          </p:cNvPr>
          <p:cNvGrpSpPr/>
          <p:nvPr/>
        </p:nvGrpSpPr>
        <p:grpSpPr>
          <a:xfrm>
            <a:off x="595429" y="3285381"/>
            <a:ext cx="4876800" cy="2309911"/>
            <a:chOff x="152400" y="761999"/>
            <a:chExt cx="4876800" cy="23099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643E44-CE8C-4FBE-9650-8AE85569A4CC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C0FBC7F-3A69-43AB-89D4-4F8A0F4CF48C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835C2849-B2B7-4FFF-9BE4-195B8ED54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6" name="TextBox 17">
                <a:extLst>
                  <a:ext uri="{FF2B5EF4-FFF2-40B4-BE49-F238E27FC236}">
                    <a16:creationId xmlns:a16="http://schemas.microsoft.com/office/drawing/2014/main" id="{0FF342F8-2080-4145-84F6-0753FCC9E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1CDD78-07D4-415C-8053-B789AEEC8213}"/>
              </a:ext>
            </a:extLst>
          </p:cNvPr>
          <p:cNvCxnSpPr/>
          <p:nvPr/>
        </p:nvCxnSpPr>
        <p:spPr>
          <a:xfrm flipH="1">
            <a:off x="4994892" y="3429000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866600-C051-4BC3-A8DC-756F04C9BFDB}"/>
              </a:ext>
            </a:extLst>
          </p:cNvPr>
          <p:cNvSpPr txBox="1"/>
          <p:nvPr/>
        </p:nvSpPr>
        <p:spPr>
          <a:xfrm>
            <a:off x="3643429" y="5191869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67DA4E-5B9C-4004-9DD2-85C4096738C0}"/>
              </a:ext>
            </a:extLst>
          </p:cNvPr>
          <p:cNvCxnSpPr>
            <a:cxnSpLocks/>
          </p:cNvCxnSpPr>
          <p:nvPr/>
        </p:nvCxnSpPr>
        <p:spPr>
          <a:xfrm>
            <a:off x="2133600" y="2590800"/>
            <a:ext cx="0" cy="724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9949BC-49F5-4675-AF34-67A5F13D3C9E}"/>
              </a:ext>
            </a:extLst>
          </p:cNvPr>
          <p:cNvSpPr txBox="1"/>
          <p:nvPr/>
        </p:nvSpPr>
        <p:spPr>
          <a:xfrm>
            <a:off x="5609161" y="4439543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4E2533-D9F6-477D-A8C0-C985B39732D7}"/>
              </a:ext>
            </a:extLst>
          </p:cNvPr>
          <p:cNvSpPr txBox="1"/>
          <p:nvPr/>
        </p:nvSpPr>
        <p:spPr>
          <a:xfrm>
            <a:off x="5791942" y="48768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2702FB6-8F51-4662-8E55-AC42005A2EEF}"/>
              </a:ext>
            </a:extLst>
          </p:cNvPr>
          <p:cNvCxnSpPr>
            <a:stCxn id="31" idx="3"/>
            <a:endCxn id="43" idx="3"/>
          </p:cNvCxnSpPr>
          <p:nvPr/>
        </p:nvCxnSpPr>
        <p:spPr>
          <a:xfrm flipH="1" flipV="1">
            <a:off x="5015029" y="1867160"/>
            <a:ext cx="457200" cy="2572384"/>
          </a:xfrm>
          <a:prstGeom prst="bentConnector3">
            <a:avLst>
              <a:gd name="adj1" fmla="val -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F3DE47E-800D-4EDF-AA8E-33AABB1670DA}"/>
              </a:ext>
            </a:extLst>
          </p:cNvPr>
          <p:cNvSpPr txBox="1"/>
          <p:nvPr/>
        </p:nvSpPr>
        <p:spPr>
          <a:xfrm>
            <a:off x="5719070" y="2983213"/>
            <a:ext cx="9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46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283 0.0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2507 0.1555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5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7 0.15556 L -0.03403 0.188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3 0.18889 L 0.00434 0.2432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270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24329 L -0.24236 0.26667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15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 0.05556 L -0.2257 0.0777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8" grpId="0" animBg="1"/>
      <p:bldP spid="38" grpId="1" animBg="1"/>
      <p:bldP spid="38" grpId="2" animBg="1"/>
      <p:bldP spid="38" grpId="3" animBg="1"/>
      <p:bldP spid="54" grpId="0" animBg="1"/>
      <p:bldP spid="54" grpId="1" animBg="1"/>
      <p:bldP spid="60" grpId="0" animBg="1"/>
      <p:bldP spid="60" grpId="1" animBg="1"/>
      <p:bldP spid="67" grpId="0"/>
      <p:bldP spid="6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49C2838-36D9-410B-8C31-DA3B1E520BFC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278338" y="2099265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3200400" y="25908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533400" y="32275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2590800" y="5181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2057400" y="2186609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581400" y="51340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7CF28DF-D02F-458F-AA12-BB6095AFDED6}"/>
              </a:ext>
            </a:extLst>
          </p:cNvPr>
          <p:cNvCxnSpPr>
            <a:cxnSpLocks/>
            <a:stCxn id="43" idx="3"/>
            <a:endCxn id="7" idx="3"/>
          </p:cNvCxnSpPr>
          <p:nvPr/>
        </p:nvCxnSpPr>
        <p:spPr>
          <a:xfrm flipH="1" flipV="1">
            <a:off x="5029200" y="1839963"/>
            <a:ext cx="381000" cy="2541797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D5DC90-A638-439F-A840-633CCE1F98D0}"/>
              </a:ext>
            </a:extLst>
          </p:cNvPr>
          <p:cNvSpPr txBox="1"/>
          <p:nvPr/>
        </p:nvSpPr>
        <p:spPr>
          <a:xfrm>
            <a:off x="5719070" y="2983213"/>
            <a:ext cx="9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20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3038 0.0546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 animBg="1"/>
      <p:bldP spid="31" grpId="0"/>
      <p:bldP spid="3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0A8B5E5-F8CC-40D5-B1DB-1C2F8A90D806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580397" y="24384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3200400" y="25908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533400" y="32275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953000" y="3379997"/>
            <a:ext cx="6927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2133600" y="2590800"/>
            <a:ext cx="0" cy="658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332431-8038-448F-BCD2-A4441532EAAA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1839963"/>
            <a:ext cx="381000" cy="2541797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764416-E307-497A-AA69-5650A46BDA72}"/>
              </a:ext>
            </a:extLst>
          </p:cNvPr>
          <p:cNvSpPr txBox="1"/>
          <p:nvPr/>
        </p:nvSpPr>
        <p:spPr>
          <a:xfrm>
            <a:off x="5719070" y="2983213"/>
            <a:ext cx="127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60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982B36-574A-412F-A8D0-A0AE636BA3A2}"/>
              </a:ext>
            </a:extLst>
          </p:cNvPr>
          <p:cNvSpPr txBox="1"/>
          <p:nvPr/>
        </p:nvSpPr>
        <p:spPr>
          <a:xfrm>
            <a:off x="3198006" y="2591236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Node 60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EE302-C9A9-428F-9C2A-3B62E4C9169E}"/>
              </a:ext>
            </a:extLst>
          </p:cNvPr>
          <p:cNvSpPr txBox="1"/>
          <p:nvPr/>
        </p:nvSpPr>
        <p:spPr>
          <a:xfrm>
            <a:off x="6218944" y="3483997"/>
            <a:ext cx="224030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Found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-0.21284 0.129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27205 0.0333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345-55CB-3966-32B1-72D91A3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search: Binary search trees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C93F0-8429-A10E-37E4-0B5A02CBD514}"/>
              </a:ext>
            </a:extLst>
          </p:cNvPr>
          <p:cNvSpPr txBox="1"/>
          <p:nvPr/>
        </p:nvSpPr>
        <p:spPr>
          <a:xfrm>
            <a:off x="1320280" y="1524000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key)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if(node == NULL)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if(node-&gt;item == key)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node;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(node-&gt;item &gt; key)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(node-&gt;left, key);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(node-&gt;right, key);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0B6D2547-68F7-1BB4-A348-B47D556A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32" y="1542157"/>
            <a:ext cx="72008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946E-233D-4C06-B6FD-D19A0685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A67-F16D-4DB2-B677-D97C9DE4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53" y="1209704"/>
            <a:ext cx="6926094" cy="44385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first visiting node of the pre-order traversal is the root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From the in-order traversal, you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can find that </a:t>
            </a:r>
            <a:r>
              <a:rPr lang="en-US" sz="1800" b="1" dirty="0">
                <a:solidFill>
                  <a:srgbClr val="0070C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C, B, E, D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left subtree and </a:t>
            </a:r>
            <a:r>
              <a:rPr lang="en-US" sz="1800" b="1" dirty="0">
                <a:solidFill>
                  <a:srgbClr val="00B05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F, G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right subtree.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second</a:t>
            </a:r>
            <a:r>
              <a:rPr lang="en-US" sz="1800" spc="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visiting node of the pre-order traversal is the root of the left subtree if the left subtree is not</a:t>
            </a:r>
            <a:r>
              <a:rPr lang="en-US" sz="1800" spc="-23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empty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Otherwise, it will be the root of right subtree. From the in-order traversal, you can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find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that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en-US" sz="1800" spc="6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left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and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E,D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right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etc.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binary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tree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0190A6-736D-4214-9453-50E45500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4114800" cy="28334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50A458-45B6-4847-BA4D-4972F31F974D}"/>
              </a:ext>
            </a:extLst>
          </p:cNvPr>
          <p:cNvSpPr txBox="1"/>
          <p:nvPr/>
        </p:nvSpPr>
        <p:spPr>
          <a:xfrm>
            <a:off x="3456637" y="3276600"/>
            <a:ext cx="458054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1535"/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pre-order:</a:t>
            </a:r>
            <a:r>
              <a:rPr lang="en-US" sz="1800" b="1" spc="23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>
              <a:spcBef>
                <a:spcPts val="5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In-order:</a:t>
            </a:r>
            <a:r>
              <a:rPr lang="en-US" sz="1800" b="1" spc="1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80095DF-BC7B-4829-88ED-3718F3AA3F2B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3F67D-E1E0-42FE-9618-91BA0A0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Initialising binary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9E984-C537-4E5D-9CAF-B678DFB66782}"/>
              </a:ext>
            </a:extLst>
          </p:cNvPr>
          <p:cNvSpPr txBox="1"/>
          <p:nvPr/>
        </p:nvSpPr>
        <p:spPr>
          <a:xfrm>
            <a:off x="533400" y="1035308"/>
            <a:ext cx="533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root-&gt;item = 4;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root-&gt;left-&gt;item = 5;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root-&gt;right-&gt;item = 2;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root-&gt;left-&gt;left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root-&gt;left-&gt;right-&gt;item = 6;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root-&gt;left-&gt;right-&gt;right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root-&gt;left-&gt;right-&gt;left-&gt;item = 7;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root-&gt;left-&gt;right-&gt;left-&gt;right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root-&gt;right-&gt;left-&gt;item = 3;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root-&gt;right-&gt;right-&gt;item = 1;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root-&gt;right-&gt;left-&gt;right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root-&gt;right-&gt;right-&gt;right = 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5E7DA-AE31-40BB-83B0-9E5BF0796909}"/>
              </a:ext>
            </a:extLst>
          </p:cNvPr>
          <p:cNvSpPr txBox="1"/>
          <p:nvPr/>
        </p:nvSpPr>
        <p:spPr>
          <a:xfrm>
            <a:off x="152400" y="1035308"/>
            <a:ext cx="457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6A9B6-5018-4C18-BF68-CDBF9396B39B}"/>
              </a:ext>
            </a:extLst>
          </p:cNvPr>
          <p:cNvSpPr/>
          <p:nvPr/>
        </p:nvSpPr>
        <p:spPr>
          <a:xfrm>
            <a:off x="6989618" y="1855455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81861E-6EFB-4981-AA84-45660F1A8480}"/>
              </a:ext>
            </a:extLst>
          </p:cNvPr>
          <p:cNvSpPr/>
          <p:nvPr/>
        </p:nvSpPr>
        <p:spPr>
          <a:xfrm>
            <a:off x="6019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F117F-E6BB-4F80-B386-38CDF8DC2718}"/>
              </a:ext>
            </a:extLst>
          </p:cNvPr>
          <p:cNvSpPr/>
          <p:nvPr/>
        </p:nvSpPr>
        <p:spPr>
          <a:xfrm>
            <a:off x="6597723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A6E71-D44F-4F89-8119-F0662ABAEFEC}"/>
              </a:ext>
            </a:extLst>
          </p:cNvPr>
          <p:cNvSpPr/>
          <p:nvPr/>
        </p:nvSpPr>
        <p:spPr>
          <a:xfrm>
            <a:off x="7918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505D2A-8D57-474E-B95D-A9552DEF0EE8}"/>
              </a:ext>
            </a:extLst>
          </p:cNvPr>
          <p:cNvSpPr/>
          <p:nvPr/>
        </p:nvSpPr>
        <p:spPr>
          <a:xfrm>
            <a:off x="6019800" y="3942527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B642BE-EE91-4FC6-94B6-2C2B14729D17}"/>
              </a:ext>
            </a:extLst>
          </p:cNvPr>
          <p:cNvSpPr/>
          <p:nvPr/>
        </p:nvSpPr>
        <p:spPr>
          <a:xfrm>
            <a:off x="8576891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4B670B-AB54-4DA8-9F9A-6A4CA210B51D}"/>
              </a:ext>
            </a:extLst>
          </p:cNvPr>
          <p:cNvSpPr/>
          <p:nvPr/>
        </p:nvSpPr>
        <p:spPr>
          <a:xfrm>
            <a:off x="7329982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30F937-C353-4E6F-9E34-3FD1E70FCE70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366095" y="2201750"/>
            <a:ext cx="682937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A5F842-3B33-4201-A043-81841F61CCD8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7335914" y="2201750"/>
            <a:ext cx="642301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D250D-7CDD-428C-BC8B-A5AABE4FB61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366095" y="2858914"/>
            <a:ext cx="291042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DFA352-BFB2-4B1D-AB43-C1D7C453136C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6222655" y="3560531"/>
            <a:ext cx="434482" cy="381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D4EBB-96CC-4A42-91BD-E5FDA21CB652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7676277" y="2858914"/>
            <a:ext cx="301937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C88C90-CCBF-438D-8788-CD530B9E193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8265096" y="2858914"/>
            <a:ext cx="371210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an iterative C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levelOrderTraversal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a level-by-level traversal of the binary tree using a queue, starting at the root node level.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that you should only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enqueue()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dequeue()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operations when you add or remove integers from the queue. Remember to empty the queue at the beginning, if the queue is not empty.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levelOrderIterative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*root);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8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393-3C7D-45A6-A2C1-913EE93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BDCE-62F2-47C9-AADC-E3F46004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1) Create an empty queue 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2) If tree is not empty, then Enqueue root to the Queue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3) Repeat until Queue is empty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a) </a:t>
            </a:r>
            <a:r>
              <a:rPr lang="en-US" b="1" dirty="0"/>
              <a:t>Dequeue</a:t>
            </a:r>
            <a:r>
              <a:rPr lang="en-US" dirty="0"/>
              <a:t> node’s data from the queue and print 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b) </a:t>
            </a:r>
            <a:r>
              <a:rPr lang="en-US" b="1" dirty="0"/>
              <a:t>Enqueue</a:t>
            </a:r>
            <a:r>
              <a:rPr lang="en-US" dirty="0"/>
              <a:t> node’s left child to the q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c) </a:t>
            </a:r>
            <a:r>
              <a:rPr lang="en-US" b="1" dirty="0"/>
              <a:t>Enqueue</a:t>
            </a:r>
            <a:r>
              <a:rPr lang="en-US" dirty="0"/>
              <a:t> node’s right child to the 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152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3BA6-E44E-4BBA-9D80-521F7510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1 -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859E-DDBD-4AFC-BA65-843C47CA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9" y="1439695"/>
            <a:ext cx="6926094" cy="569168"/>
          </a:xfrm>
        </p:spPr>
        <p:txBody>
          <a:bodyPr/>
          <a:lstStyle/>
          <a:p>
            <a:pPr marL="0" indent="0" algn="ctr">
              <a:buNone/>
            </a:pPr>
            <a:r>
              <a:rPr lang="en-SG" b="1" dirty="0"/>
              <a:t>Level-by-level: breadth-first search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905912E-6604-4375-AA5F-FCB004BAAFE2}"/>
              </a:ext>
            </a:extLst>
          </p:cNvPr>
          <p:cNvSpPr txBox="1">
            <a:spLocks/>
          </p:cNvSpPr>
          <p:nvPr/>
        </p:nvSpPr>
        <p:spPr>
          <a:xfrm>
            <a:off x="4329321" y="2133600"/>
            <a:ext cx="3818523" cy="12448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rgbClr val="252525"/>
                </a:solidFill>
                <a:cs typeface="Arial" panose="020B0604020202020204" pitchFamily="34" charset="0"/>
              </a:rPr>
              <a:t>Begins at the root and explores as far as possible along each branch before backtracking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rgbClr val="252525"/>
                </a:solidFill>
                <a:cs typeface="Arial" panose="020B0604020202020204" pitchFamily="34" charset="0"/>
              </a:rPr>
              <a:t>E.g. the post-order traversal</a:t>
            </a:r>
            <a:endParaRPr lang="zh-CN" altLang="en-US" sz="1400" dirty="0">
              <a:solidFill>
                <a:srgbClr val="252525"/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SG" sz="1400" dirty="0"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A9028F-4C46-4F84-8F73-3C0448699BEB}"/>
              </a:ext>
            </a:extLst>
          </p:cNvPr>
          <p:cNvGrpSpPr/>
          <p:nvPr/>
        </p:nvGrpSpPr>
        <p:grpSpPr>
          <a:xfrm>
            <a:off x="1371600" y="2133600"/>
            <a:ext cx="2957721" cy="3156207"/>
            <a:chOff x="685800" y="1923225"/>
            <a:chExt cx="3281412" cy="35016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73B403F-C74A-45B8-964E-002085400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784283"/>
              <a:ext cx="3124200" cy="1381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CB9473-BE95-4E81-AC3B-EA699EE1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84" y="1923225"/>
              <a:ext cx="3124200" cy="138112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E3E64E1-8C09-4628-BB50-1AE3E93BABDE}"/>
                </a:ext>
              </a:extLst>
            </p:cNvPr>
            <p:cNvSpPr txBox="1"/>
            <p:nvPr/>
          </p:nvSpPr>
          <p:spPr>
            <a:xfrm>
              <a:off x="1300212" y="3304350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black"/>
                  </a:solidFill>
                </a:rPr>
                <a:t>Depth-first search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CCAF3C-C3A1-4DFA-9555-BC32DBC9BD69}"/>
                </a:ext>
              </a:extLst>
            </p:cNvPr>
            <p:cNvSpPr txBox="1"/>
            <p:nvPr/>
          </p:nvSpPr>
          <p:spPr>
            <a:xfrm>
              <a:off x="1224012" y="5117068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black"/>
                  </a:solidFill>
                </a:rPr>
                <a:t>Breadth-first search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97942EE-A18B-43D7-8149-BA61153BAEDC}"/>
              </a:ext>
            </a:extLst>
          </p:cNvPr>
          <p:cNvSpPr txBox="1">
            <a:spLocks/>
          </p:cNvSpPr>
          <p:nvPr/>
        </p:nvSpPr>
        <p:spPr>
          <a:xfrm>
            <a:off x="4329320" y="3780640"/>
            <a:ext cx="3818523" cy="12448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rgbClr val="252525"/>
                </a:solidFill>
                <a:cs typeface="Arial" panose="020B0604020202020204" pitchFamily="34" charset="0"/>
              </a:rPr>
              <a:t>Begins at a root node and inspects all its children nodes. Then for each of those children nodes in turn, it inspects their children nodes, and so on. </a:t>
            </a:r>
            <a:endParaRPr lang="en-SG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7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CDC-E0E3-479B-93FB-D88B548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DBF8-F152-4F45-8688-376E2CE8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855388"/>
            <a:ext cx="7162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Level-order Tree Traversal: </a:t>
            </a:r>
          </a:p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20 15 50 10 18 25 80</a:t>
            </a:r>
            <a:endParaRPr lang="en-S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07489-5649-4158-8249-0485F729FFE9}"/>
              </a:ext>
            </a:extLst>
          </p:cNvPr>
          <p:cNvSpPr/>
          <p:nvPr/>
        </p:nvSpPr>
        <p:spPr>
          <a:xfrm>
            <a:off x="4190998" y="1327248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258B2-83A1-474A-8267-BA1962B6FD15}"/>
              </a:ext>
            </a:extLst>
          </p:cNvPr>
          <p:cNvSpPr/>
          <p:nvPr/>
        </p:nvSpPr>
        <p:spPr>
          <a:xfrm>
            <a:off x="2666998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D530B-D053-4546-91E5-A1791C513C68}"/>
              </a:ext>
            </a:extLst>
          </p:cNvPr>
          <p:cNvSpPr/>
          <p:nvPr/>
        </p:nvSpPr>
        <p:spPr>
          <a:xfrm>
            <a:off x="5715000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3E87CB-34C5-4EB7-8B25-41F7BB2CF202}"/>
              </a:ext>
            </a:extLst>
          </p:cNvPr>
          <p:cNvSpPr/>
          <p:nvPr/>
        </p:nvSpPr>
        <p:spPr>
          <a:xfrm>
            <a:off x="1904996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31C1D-02E7-48F3-AF50-884AEDB616A7}"/>
              </a:ext>
            </a:extLst>
          </p:cNvPr>
          <p:cNvSpPr/>
          <p:nvPr/>
        </p:nvSpPr>
        <p:spPr>
          <a:xfrm>
            <a:off x="3428998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9F0E9D-B23C-406C-8BEE-2E5B3AFE33FC}"/>
              </a:ext>
            </a:extLst>
          </p:cNvPr>
          <p:cNvSpPr/>
          <p:nvPr/>
        </p:nvSpPr>
        <p:spPr>
          <a:xfrm>
            <a:off x="4953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C8D9F-8A26-4DE1-933E-6B3237136368}"/>
              </a:ext>
            </a:extLst>
          </p:cNvPr>
          <p:cNvSpPr/>
          <p:nvPr/>
        </p:nvSpPr>
        <p:spPr>
          <a:xfrm>
            <a:off x="6477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07389-2680-4D6F-B877-84939B70A4C6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317406" y="1912615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E184A-687B-4E17-A559-FFEA85E462A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841406" y="1912615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92AA-D411-4C2A-8F0A-481DEE60AE8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285996" y="3045179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4B700-E38C-4727-8D72-FBC5FDFABF3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17406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6C20D-0DEA-4100-AABD-D3A5175E673D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5334000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05C30-EE6E-4B12-B86A-C5C510BBCA4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6365408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4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5733</Words>
  <Application>Microsoft Office PowerPoint</Application>
  <PresentationFormat>On-screen Show (4:3)</PresentationFormat>
  <Paragraphs>1589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Book Antiqua</vt:lpstr>
      <vt:lpstr>Calibri</vt:lpstr>
      <vt:lpstr>Courier New</vt:lpstr>
      <vt:lpstr>Times New Roman</vt:lpstr>
      <vt:lpstr>Verdana</vt:lpstr>
      <vt:lpstr>1_Office Theme</vt:lpstr>
      <vt:lpstr>2_Office Theme</vt:lpstr>
      <vt:lpstr>TUTORIAL: BINARY TREES</vt:lpstr>
      <vt:lpstr>Q1</vt:lpstr>
      <vt:lpstr>Q1: Solution</vt:lpstr>
      <vt:lpstr>Q1: Solution</vt:lpstr>
      <vt:lpstr>Initialising binary trees</vt:lpstr>
      <vt:lpstr>Question 1</vt:lpstr>
      <vt:lpstr>concept</vt:lpstr>
      <vt:lpstr>Question 1 - concept</vt:lpstr>
      <vt:lpstr>Question 1 – example</vt:lpstr>
      <vt:lpstr>Question 1 - solution</vt:lpstr>
      <vt:lpstr>Question 1</vt:lpstr>
      <vt:lpstr>Question 2</vt:lpstr>
      <vt:lpstr>concept</vt:lpstr>
      <vt:lpstr>concept</vt:lpstr>
      <vt:lpstr>BST Node example</vt:lpstr>
      <vt:lpstr>Question 2 – example</vt:lpstr>
      <vt:lpstr>Question 2 - solution</vt:lpstr>
      <vt:lpstr>Question 2</vt:lpstr>
      <vt:lpstr>Question 3</vt:lpstr>
      <vt:lpstr>Question 3</vt:lpstr>
      <vt:lpstr>Question 3 - solution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4 - solution</vt:lpstr>
      <vt:lpstr>Question 4</vt:lpstr>
      <vt:lpstr>Question 4</vt:lpstr>
      <vt:lpstr>Question 4</vt:lpstr>
      <vt:lpstr>Question 4</vt:lpstr>
      <vt:lpstr>Question 4</vt:lpstr>
      <vt:lpstr>Item search: Binary search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Nethum Jr</cp:lastModifiedBy>
  <cp:revision>150</cp:revision>
  <cp:lastPrinted>2021-02-01T06:31:24Z</cp:lastPrinted>
  <dcterms:created xsi:type="dcterms:W3CDTF">2019-01-16T13:09:54Z</dcterms:created>
  <dcterms:modified xsi:type="dcterms:W3CDTF">2023-02-19T23:57:54Z</dcterms:modified>
</cp:coreProperties>
</file>