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7"/>
  </p:sldMasterIdLst>
  <p:notesMasterIdLst>
    <p:notesMasterId r:id="rId34"/>
  </p:notesMasterIdLst>
  <p:handoutMasterIdLst>
    <p:handoutMasterId r:id="rId35"/>
  </p:handoutMasterIdLst>
  <p:sldIdLst>
    <p:sldId id="256" r:id="rId18"/>
    <p:sldId id="295" r:id="rId19"/>
    <p:sldId id="294" r:id="rId20"/>
    <p:sldId id="296" r:id="rId21"/>
    <p:sldId id="297" r:id="rId22"/>
    <p:sldId id="312" r:id="rId23"/>
    <p:sldId id="313" r:id="rId24"/>
    <p:sldId id="306" r:id="rId25"/>
    <p:sldId id="310" r:id="rId26"/>
    <p:sldId id="298" r:id="rId27"/>
    <p:sldId id="311" r:id="rId28"/>
    <p:sldId id="308" r:id="rId29"/>
    <p:sldId id="299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95"/>
            <p14:sldId id="294"/>
            <p14:sldId id="296"/>
            <p14:sldId id="297"/>
            <p14:sldId id="312"/>
            <p14:sldId id="313"/>
            <p14:sldId id="306"/>
            <p14:sldId id="310"/>
            <p14:sldId id="298"/>
            <p14:sldId id="311"/>
            <p14:sldId id="308"/>
            <p14:sldId id="299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896"/>
    <a:srgbClr val="F3F0ED"/>
    <a:srgbClr val="E1DAD2"/>
    <a:srgbClr val="FEFEFE"/>
    <a:srgbClr val="C1C9CD"/>
    <a:srgbClr val="7C96A3"/>
    <a:srgbClr val="FFFFFF"/>
    <a:srgbClr val="003374"/>
    <a:srgbClr val="385592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9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3CBE-0964-40A5-8A5A-D746431D298B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D60CA-F8DD-4B9B-9BB8-989960051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2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19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807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1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42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2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12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5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965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599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71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825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F3B9-226C-4864-9B6B-E5A8D517018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1.png"/><Relationship Id="rId11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5.xml"/><Relationship Id="rId4" Type="http://schemas.openxmlformats.org/officeDocument/2006/relationships/image" Target="../media/image9.png"/><Relationship Id="rId9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2.png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3.png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10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7.png"/><Relationship Id="rId11" Type="http://schemas.openxmlformats.org/officeDocument/2006/relationships/slide" Target="slide4.xml"/><Relationship Id="rId5" Type="http://schemas.openxmlformats.org/officeDocument/2006/relationships/image" Target="../media/image16.png"/><Relationship Id="rId10" Type="http://schemas.openxmlformats.org/officeDocument/2006/relationships/slide" Target="slide3.xml"/><Relationship Id="rId4" Type="http://schemas.openxmlformats.org/officeDocument/2006/relationships/image" Target="../media/image15.png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jpg"/><Relationship Id="rId7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2.jpeg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jpeg"/><Relationship Id="rId7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4.jpeg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7.jpg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553047" y="2252177"/>
            <a:ext cx="8254314" cy="7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e-BY" sz="3600" dirty="0" smtClean="0"/>
              <a:t>Применение </a:t>
            </a:r>
            <a:r>
              <a:rPr lang="be-BY" sz="3600" dirty="0"/>
              <a:t>ИТ в групповых методах теории полимино</a:t>
            </a:r>
            <a:endParaRPr lang="en-US" sz="3600" b="1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047" y="4439916"/>
            <a:ext cx="825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Паньков И. П.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Научный </a:t>
            </a:r>
            <a:r>
              <a:rPr lang="ru-RU" dirty="0">
                <a:latin typeface="Arial" pitchFamily="34" charset="0"/>
                <a:cs typeface="Arial" pitchFamily="34" charset="0"/>
              </a:rPr>
              <a:t>руководитель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профессор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доктор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физико-математических </a:t>
            </a:r>
            <a:r>
              <a:rPr lang="ru-RU" dirty="0">
                <a:latin typeface="Arial" pitchFamily="34" charset="0"/>
                <a:cs typeface="Arial" pitchFamily="34" charset="0"/>
              </a:rPr>
              <a:t>наук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Агеев С. М.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4040" y="383059"/>
            <a:ext cx="66359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БЕЛОРУССКИЙ ГОСУДАРСТВЕННЫЙ УНИВЕРСИТЕТ</a:t>
            </a:r>
            <a:br>
              <a:rPr lang="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МЕХАНИКО - МАТЕМАТИЧЕСКИЙ ФАКУЛЬТЕТ </a:t>
            </a:r>
            <a:br>
              <a:rPr lang="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4843" y="3627140"/>
            <a:ext cx="825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Выпускная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8" name="Управляющая кнопка: настраиваемая 7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1" name="Управляющая кнопка: настраиваемая 10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12" name="Управляющая кнопка: настраиваемая 11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13" name="Управляющая кнопка: настраиваемая 12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14" name="Управляющая кнопка: настраиваемая 13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16" name="Управляющая кнопка: настраиваемая 15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17" name="Управляющая кнопка: настраиваемая 16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809" y="1214668"/>
            <a:ext cx="7566542" cy="37092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г</a:t>
            </a:r>
            <a:r>
              <a:rPr lang="ru-RU" sz="2400" b="1" dirty="0" smtClean="0"/>
              <a:t>рафически</a:t>
            </a:r>
            <a:r>
              <a:rPr lang="ru-RU" sz="2400" b="1" dirty="0"/>
              <a:t>х</a:t>
            </a:r>
            <a:r>
              <a:rPr lang="ru-RU" sz="2400" b="1" dirty="0" smtClean="0"/>
              <a:t> иллюстрац</a:t>
            </a:r>
            <a:r>
              <a:rPr lang="ru-RU" sz="2400" b="1" dirty="0" smtClean="0"/>
              <a:t>и</a:t>
            </a:r>
            <a:r>
              <a:rPr lang="ru-RU" sz="2400" b="1" dirty="0"/>
              <a:t>й</a:t>
            </a:r>
            <a:r>
              <a:rPr lang="ru-RU" sz="2400" b="1" dirty="0" smtClean="0"/>
              <a:t>, разработанных в </a:t>
            </a:r>
            <a:r>
              <a:rPr lang="en-US" sz="2400" b="1" dirty="0" err="1" smtClean="0"/>
              <a:t>Autocad</a:t>
            </a:r>
            <a:r>
              <a:rPr lang="en-US" sz="2400" b="1" dirty="0" smtClean="0"/>
              <a:t> 201</a:t>
            </a:r>
            <a:r>
              <a:rPr lang="ru-RU" sz="2400" b="1" dirty="0" smtClean="0"/>
              <a:t>6</a:t>
            </a:r>
            <a:endParaRPr lang="ru-RU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10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60" y="1856456"/>
            <a:ext cx="3814354" cy="187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54" y="1856456"/>
            <a:ext cx="3814354" cy="187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60" y="3945223"/>
            <a:ext cx="3814354" cy="187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54" y="3945223"/>
            <a:ext cx="3806120" cy="187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934660" y="52251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Демонстрационные примеры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2" name="Управляющая кнопка: настраиваемая 21">
              <a:hlinkClick r:id="rId7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3" name="Управляющая кнопка: настраиваемая 22">
              <a:hlinkClick r:id="rId8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4" name="Управляющая кнопка: настраиваемая 23">
              <a:hlinkClick r:id="rId9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5" name="Управляющая кнопка: настраиваемая 24">
              <a:hlinkClick r:id="rId10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6" name="Управляющая кнопка: настраиваемая 25">
              <a:hlinkClick r:id="rId11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7" name="Управляющая кнопка: настраиваемая 26">
            <a:hlinkClick r:id="rId11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8" name="Управляющая кнопка: настраиваемая 27">
            <a:hlinkClick r:id="rId11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7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962" y="1246050"/>
            <a:ext cx="7495774" cy="817050"/>
          </a:xfrm>
        </p:spPr>
        <p:txBody>
          <a:bodyPr>
            <a:normAutofit fontScale="90000"/>
          </a:bodyPr>
          <a:lstStyle/>
          <a:p>
            <a:r>
              <a:rPr lang="ru-RU" sz="2700" b="1" dirty="0" smtClean="0"/>
              <a:t>Фрагмент кода </a:t>
            </a:r>
            <a:r>
              <a:rPr lang="ru-RU" sz="2700" b="1" dirty="0"/>
              <a:t>на языке </a:t>
            </a:r>
            <a:r>
              <a:rPr lang="en-US" sz="2700" b="1" dirty="0"/>
              <a:t>XML </a:t>
            </a:r>
            <a:r>
              <a:rPr lang="ru-RU" sz="2700" b="1" dirty="0"/>
              <a:t>с </a:t>
            </a:r>
            <a:r>
              <a:rPr lang="ru-RU" sz="2700" b="1" dirty="0" smtClean="0"/>
              <a:t>использованием</a:t>
            </a:r>
            <a:r>
              <a:rPr lang="ru-RU" sz="2700" b="1" dirty="0"/>
              <a:t> </a:t>
            </a:r>
            <a:r>
              <a:rPr lang="en-US" sz="2700" b="1" dirty="0" smtClean="0"/>
              <a:t>SVG</a:t>
            </a:r>
            <a:r>
              <a:rPr lang="ru-RU" sz="2700" b="1" dirty="0"/>
              <a:t> </a:t>
            </a:r>
            <a:r>
              <a:rPr lang="ru-RU" sz="2700" b="1" dirty="0" smtClean="0"/>
              <a:t>в результате работы алгоритма на языке </a:t>
            </a:r>
            <a:r>
              <a:rPr lang="en-US" sz="2700" b="1" dirty="0" smtClean="0"/>
              <a:t>Java</a:t>
            </a:r>
            <a:r>
              <a:rPr lang="ru-RU" sz="2700" b="1" dirty="0" smtClean="0"/>
              <a:t> в редакторе </a:t>
            </a:r>
            <a:r>
              <a:rPr lang="en-US" sz="2700" b="1" dirty="0" smtClean="0"/>
              <a:t>Sublime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11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934660" y="0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Демонстрационные примеры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2067946"/>
            <a:ext cx="7541197" cy="3753805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1" name="Управляющая кнопка: настраиваемая 20">
              <a:hlinkClick r:id="rId4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2" name="Управляющая кнопка: настраиваемая 21">
              <a:hlinkClick r:id="rId5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3" name="Управляющая кнопка: настраиваемая 22">
              <a:hlinkClick r:id="rId6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4" name="Управляющая кнопка: настраиваемая 23">
              <a:hlinkClick r:id="rId7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5" name="Управляющая кнопка: настраиваемая 24">
              <a:hlinkClick r:id="rId8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6" name="Управляющая кнопка: настраиваемая 25">
            <a:hlinkClick r:id="rId8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7" name="Управляющая кнопка: настраиваемая 26">
            <a:hlinkClick r:id="rId8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7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0043" y="126077"/>
            <a:ext cx="7886698" cy="998742"/>
          </a:xfrm>
        </p:spPr>
        <p:txBody>
          <a:bodyPr/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12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8" y="2192210"/>
            <a:ext cx="7052312" cy="3591349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1388052" y="1248325"/>
            <a:ext cx="7202284" cy="9438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Фото экрана с полученными графическими изображениями регулярных полимино для конкретной симметрической группы в веб-браузере </a:t>
            </a:r>
            <a:r>
              <a:rPr lang="en-US" sz="3600" dirty="0" smtClean="0"/>
              <a:t>Chrome</a:t>
            </a:r>
            <a:r>
              <a:rPr lang="ru-RU" sz="3600" dirty="0" smtClean="0"/>
              <a:t>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9" name="Управляющая кнопка: настраиваемая 18">
              <a:hlinkClick r:id="rId4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0" name="Управляющая кнопка: настраиваемая 19">
              <a:hlinkClick r:id="rId5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1" name="Управляющая кнопка: настраиваемая 20">
              <a:hlinkClick r:id="rId6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2" name="Управляющая кнопка: настраиваемая 21">
              <a:hlinkClick r:id="rId7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3" name="Управляющая кнопка: настраиваемая 22">
              <a:hlinkClick r:id="rId8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4" name="Управляющая кнопка: настраиваемая 23">
            <a:hlinkClick r:id="rId8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5" name="Управляющая кнопка: настраиваемая 24">
            <a:hlinkClick r:id="rId8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3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282" y="-37865"/>
            <a:ext cx="7886700" cy="1325563"/>
          </a:xfrm>
        </p:spPr>
        <p:txBody>
          <a:bodyPr/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465" y="1278802"/>
            <a:ext cx="7869890" cy="4889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результате работы алгоритма были получены различные графические изображения регулярных полимино в зависимости от представления групп, что позволяет проанализировать и выявить закономерности не только с алгебраической точки зрения, но и с геометрической.</a:t>
            </a:r>
            <a:endParaRPr lang="ru-RU" sz="36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13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6" name="Управляющая кнопка: настраиваемая 15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7" name="Управляющая кнопка: настраиваемая 16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18" name="Управляющая кнопка: настраиваемая 17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19" name="Управляющая кнопка: настраиваемая 18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0" name="Управляющая кнопка: настраиваемая 19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1" name="Управляющая кнопка: настраиваемая 20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2" name="Управляющая кнопка: настраиваемая 21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8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4465" y="1278802"/>
                <a:ext cx="7869890" cy="10360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Фрагмент списка </a:t>
                </a:r>
                <a:r>
                  <a:rPr lang="ru-RU" dirty="0"/>
                  <a:t>регулярных полимино для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1234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2341</m:t>
                            </m:r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1234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3421</m:t>
                            </m:r>
                          </m:den>
                        </m:f>
                      </m:e>
                    </m:d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465" y="1278802"/>
                <a:ext cx="7869890" cy="1036029"/>
              </a:xfrm>
              <a:blipFill>
                <a:blip r:embed="rId3"/>
                <a:stretch>
                  <a:fillRect l="-1549" t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14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4" y="2575435"/>
            <a:ext cx="21621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75" y="2292489"/>
            <a:ext cx="2038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88" y="2461135"/>
            <a:ext cx="30099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4" y="4000893"/>
            <a:ext cx="2710210" cy="146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71" y="4074393"/>
            <a:ext cx="3286125" cy="1123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Группа 19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1" name="Управляющая кнопка: настраиваемая 20">
              <a:hlinkClick r:id="rId9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2" name="Управляющая кнопка: настраиваемая 21">
              <a:hlinkClick r:id="rId10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3" name="Управляющая кнопка: настраиваемая 22">
              <a:hlinkClick r:id="rId11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4" name="Управляющая кнопка: настраиваемая 23">
              <a:hlinkClick r:id="rId12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5" name="Управляющая кнопка: настраиваемая 24">
              <a:hlinkClick r:id="rId13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6" name="Управляющая кнопка: настраиваемая 25">
            <a:hlinkClick r:id="rId13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7" name="Управляющая кнопка: настраиваемая 26">
            <a:hlinkClick r:id="rId13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718" y="195942"/>
            <a:ext cx="7886700" cy="69233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Основные используемые источники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15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1" name="Управляющая кнопка: настраиваемая 20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2" name="Управляющая кнопка: настраиваемая 21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3" name="Управляющая кнопка: настраиваемая 22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4" name="Управляющая кнопка: настраиваемая 23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5" name="Управляющая кнопка: настраиваемая 24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6" name="Управляющая кнопка: настраиваемая 25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7" name="Управляющая кнопка: настраиваемая 26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  <p:sp>
        <p:nvSpPr>
          <p:cNvPr id="28" name="Объект 2"/>
          <p:cNvSpPr>
            <a:spLocks noGrp="1"/>
          </p:cNvSpPr>
          <p:nvPr>
            <p:ph idx="1"/>
          </p:nvPr>
        </p:nvSpPr>
        <p:spPr>
          <a:xfrm>
            <a:off x="854464" y="1278802"/>
            <a:ext cx="8080529" cy="488970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en.wikipedia.org/wiki/</a:t>
            </a:r>
            <a:r>
              <a:rPr lang="en-US" sz="3600" dirty="0" err="1" smtClean="0"/>
              <a:t>IntelliJ_IDEA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en.wikipedia.org/wiki/Java</a:t>
            </a:r>
            <a:r>
              <a:rPr lang="en-US" sz="3600" dirty="0"/>
              <a:t>_(</a:t>
            </a:r>
            <a:r>
              <a:rPr lang="en-US" sz="3600" dirty="0" err="1" smtClean="0"/>
              <a:t>programming_language</a:t>
            </a:r>
            <a:r>
              <a:rPr lang="en-US" sz="3600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en.wikipedia.org/wiki/AutoCAD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en.wikipedia.org/wiki/XML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en.wikipedia.org/wiki/</a:t>
            </a:r>
            <a:r>
              <a:rPr lang="en-US" sz="3600" dirty="0" err="1" smtClean="0"/>
              <a:t>Scalable_Vector_Graphics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7098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16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444047" y="2566721"/>
            <a:ext cx="6202505" cy="69233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Спасибо за внимание!</a:t>
            </a:r>
            <a:endParaRPr lang="ru-RU" sz="3600" b="1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3" name="Управляющая кнопка: настраиваемая 22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4" name="Управляющая кнопка: настраиваемая 23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5" name="Управляющая кнопка: настраиваемая 24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6" name="Управляющая кнопка: настраиваемая 25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7" name="Управляющая кнопка: настраиваемая 26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8" name="Управляющая кнопка: настраиваемая 27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9" name="Управляющая кнопка: настраиваемая 28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655" y="207964"/>
            <a:ext cx="7886700" cy="1325563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7655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Изучив </a:t>
            </a:r>
            <a:r>
              <a:rPr lang="ru-RU" sz="3600" dirty="0" smtClean="0"/>
              <a:t>групповые методы в теории полимино</a:t>
            </a:r>
            <a:r>
              <a:rPr lang="ru-RU" sz="3600" dirty="0" smtClean="0"/>
              <a:t>, реализовать алгоритм на языке </a:t>
            </a:r>
            <a:r>
              <a:rPr lang="en-US" sz="3600" dirty="0" smtClean="0"/>
              <a:t>java </a:t>
            </a:r>
            <a:r>
              <a:rPr lang="ru-RU" sz="3600" dirty="0" smtClean="0"/>
              <a:t>в </a:t>
            </a:r>
            <a:r>
              <a:rPr lang="en-US" sz="3600" dirty="0" smtClean="0"/>
              <a:t>IDE </a:t>
            </a:r>
            <a:r>
              <a:rPr lang="en-US" sz="3600" dirty="0" err="1" smtClean="0"/>
              <a:t>intellij</a:t>
            </a:r>
            <a:r>
              <a:rPr lang="en-US" sz="3600" dirty="0" smtClean="0"/>
              <a:t> idea</a:t>
            </a:r>
            <a:r>
              <a:rPr lang="ru-RU" sz="3600" dirty="0" smtClean="0"/>
              <a:t> с помощью языков </a:t>
            </a:r>
            <a:r>
              <a:rPr lang="en-US" sz="3600" dirty="0" smtClean="0"/>
              <a:t>xml </a:t>
            </a:r>
            <a:r>
              <a:rPr lang="ru-RU" sz="3600" dirty="0" smtClean="0"/>
              <a:t>и </a:t>
            </a:r>
            <a:r>
              <a:rPr lang="en-US" sz="3600" dirty="0" err="1" smtClean="0"/>
              <a:t>svg</a:t>
            </a:r>
            <a:r>
              <a:rPr lang="ru-RU" sz="3600" dirty="0" smtClean="0"/>
              <a:t>, </a:t>
            </a:r>
            <a:r>
              <a:rPr lang="ru-RU" sz="3600" dirty="0" err="1" smtClean="0"/>
              <a:t>программно</a:t>
            </a:r>
            <a:r>
              <a:rPr lang="ru-RU" sz="3600" dirty="0" smtClean="0"/>
              <a:t> решив задачу геометрическо</a:t>
            </a:r>
            <a:r>
              <a:rPr lang="ru-RU" sz="3600" dirty="0" smtClean="0"/>
              <a:t>й комбинаторики.</a:t>
            </a:r>
            <a:endParaRPr lang="ru-RU" sz="36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2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6" name="Управляющая кнопка: настраиваемая 15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7" name="Управляющая кнопка: настраиваемая 16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18" name="Управляющая кнопка: настраиваемая 17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19" name="Управляющая кнопка: настраиваемая 18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0" name="Управляющая кнопка: настраиваемая 19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1" name="Управляющая кнопка: настраиваемая 20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2" name="Управляющая кнопка: настраиваемая 21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5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213" y="1287254"/>
            <a:ext cx="7869890" cy="469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</a:t>
            </a:r>
            <a:r>
              <a:rPr lang="be-BY" dirty="0" smtClean="0"/>
              <a:t>олучить графические изображения различных классов </a:t>
            </a:r>
            <a:r>
              <a:rPr lang="be-BY" dirty="0"/>
              <a:t>регулярных полимино в зависимости </a:t>
            </a:r>
            <a:r>
              <a:rPr lang="be-BY" dirty="0" smtClean="0"/>
              <a:t>от </a:t>
            </a:r>
            <a:r>
              <a:rPr lang="be-BY" dirty="0"/>
              <a:t>представлений групп путей и </a:t>
            </a:r>
            <a:r>
              <a:rPr lang="be-BY" dirty="0" smtClean="0"/>
              <a:t>слов</a:t>
            </a:r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ru-RU" dirty="0" smtClean="0"/>
              <a:t>:</a:t>
            </a:r>
          </a:p>
          <a:p>
            <a:r>
              <a:rPr lang="ru-RU" dirty="0"/>
              <a:t>о</a:t>
            </a:r>
            <a:r>
              <a:rPr lang="ru-RU" dirty="0" smtClean="0"/>
              <a:t>знакомиться </a:t>
            </a:r>
            <a:r>
              <a:rPr lang="ru-RU" dirty="0" smtClean="0"/>
              <a:t>с основными программными пакетами и языками для реализации алгоритма</a:t>
            </a:r>
            <a:endParaRPr lang="ru-RU" dirty="0" smtClean="0"/>
          </a:p>
          <a:p>
            <a:r>
              <a:rPr lang="ru-RU" dirty="0" smtClean="0"/>
              <a:t>графически проиллюстрировать использованные используемые технологии 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www.bsu.by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6" name="Управляющая кнопка: настраиваемая 15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7" name="Управляющая кнопка: настраиваемая 16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18" name="Управляющая кнопка: настраиваемая 17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19" name="Управляющая кнопка: настраиваемая 18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0" name="Управляющая кнопка: настраиваемая 19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1" name="Управляющая кнопка: настраиваемая 20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2" name="Управляющая кнопка: настраиваемая 21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2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1626"/>
            <a:ext cx="7886700" cy="1143037"/>
          </a:xfrm>
        </p:spPr>
        <p:txBody>
          <a:bodyPr/>
          <a:lstStyle/>
          <a:p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087" y="1502229"/>
            <a:ext cx="7869890" cy="4478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Объект</a:t>
            </a:r>
            <a:r>
              <a:rPr lang="ru-RU" sz="3600" dirty="0"/>
              <a:t>: алгоритм генерации графических изображений регулярных </a:t>
            </a:r>
            <a:r>
              <a:rPr lang="ru-RU" sz="3600" dirty="0" smtClean="0"/>
              <a:t>полимино</a:t>
            </a:r>
            <a:r>
              <a:rPr lang="en-US" sz="3600" dirty="0" smtClean="0"/>
              <a:t> </a:t>
            </a:r>
            <a:r>
              <a:rPr lang="ru-RU" sz="3600" dirty="0" smtClean="0"/>
              <a:t>и используемые информационные технологии</a:t>
            </a:r>
            <a:endParaRPr lang="en-US" sz="3600" dirty="0" smtClean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Предмет</a:t>
            </a:r>
            <a:r>
              <a:rPr lang="ru-RU" sz="3600" dirty="0" smtClean="0"/>
              <a:t>: </a:t>
            </a:r>
            <a:r>
              <a:rPr lang="ru-RU" sz="3600" dirty="0" smtClean="0"/>
              <a:t>регулярные </a:t>
            </a:r>
            <a:r>
              <a:rPr lang="ru-RU" sz="3600" dirty="0"/>
              <a:t>полимино</a:t>
            </a:r>
            <a:r>
              <a:rPr lang="en-US" sz="3600" dirty="0"/>
              <a:t> </a:t>
            </a:r>
            <a:r>
              <a:rPr lang="ru-RU" sz="3600" dirty="0"/>
              <a:t>и их графические  изображения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www.bsu.by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6" name="Управляющая кнопка: настраиваемая 15">
              <a:hlinkClick r:id="rId3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7" name="Управляющая кнопка: настраиваемая 16">
              <a:hlinkClick r:id="rId4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18" name="Управляющая кнопка: настраиваемая 17">
              <a:hlinkClick r:id="rId5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19" name="Управляющая кнопка: настраиваемая 18">
              <a:hlinkClick r:id="rId6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0" name="Управляющая кнопка: настраиваемая 19">
              <a:hlinkClick r:id="rId7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1" name="Управляющая кнопка: настраиваемая 20">
            <a:hlinkClick r:id="rId7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2" name="Управляющая кнопка: настраиваемая 21">
            <a:hlinkClick r:id="rId7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5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794" y="15849"/>
            <a:ext cx="8629488" cy="1325563"/>
          </a:xfrm>
        </p:spPr>
        <p:txBody>
          <a:bodyPr/>
          <a:lstStyle/>
          <a:p>
            <a:r>
              <a:rPr lang="ru-RU" dirty="0"/>
              <a:t>Обзор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225" y="1363302"/>
            <a:ext cx="6912775" cy="407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Intellij</a:t>
            </a:r>
            <a:r>
              <a:rPr lang="en-US" sz="2400" dirty="0" smtClean="0"/>
              <a:t> Idea — </a:t>
            </a:r>
            <a:r>
              <a:rPr lang="ru-RU" sz="2400" dirty="0" smtClean="0"/>
              <a:t>интегрированная </a:t>
            </a:r>
            <a:r>
              <a:rPr lang="ru-RU" sz="2400" dirty="0"/>
              <a:t>среда разработки программного обеспечения на многих языках программирования, в частности </a:t>
            </a:r>
            <a:r>
              <a:rPr lang="en-US" sz="2400" dirty="0" err="1" smtClean="0"/>
              <a:t>j</a:t>
            </a:r>
            <a:r>
              <a:rPr lang="ru-RU" sz="2400" dirty="0" err="1" smtClean="0"/>
              <a:t>ava</a:t>
            </a:r>
            <a:r>
              <a:rPr lang="ru-RU" sz="2400" dirty="0"/>
              <a:t>, </a:t>
            </a:r>
            <a:r>
              <a:rPr lang="en-US" sz="2400" dirty="0" smtClean="0"/>
              <a:t>j</a:t>
            </a:r>
            <a:r>
              <a:rPr lang="ru-RU" sz="2400" dirty="0" err="1" smtClean="0"/>
              <a:t>ava</a:t>
            </a:r>
            <a:r>
              <a:rPr lang="en-US" sz="2400" dirty="0" smtClean="0"/>
              <a:t>s</a:t>
            </a:r>
            <a:r>
              <a:rPr lang="ru-RU" sz="2400" dirty="0" err="1" smtClean="0"/>
              <a:t>cript</a:t>
            </a:r>
            <a:r>
              <a:rPr lang="ru-RU" sz="2400" dirty="0"/>
              <a:t>, </a:t>
            </a:r>
            <a:r>
              <a:rPr lang="en-US" sz="2400" dirty="0" err="1" smtClean="0"/>
              <a:t>p</a:t>
            </a:r>
            <a:r>
              <a:rPr lang="ru-RU" sz="2400" dirty="0" err="1" smtClean="0"/>
              <a:t>ython</a:t>
            </a:r>
            <a:r>
              <a:rPr lang="ru-RU" sz="2400" dirty="0"/>
              <a:t>, разработанная компанией </a:t>
            </a:r>
            <a:r>
              <a:rPr lang="ru-RU" sz="2400" dirty="0" err="1"/>
              <a:t>JetBrains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Использовалась для разработки алгоритма на языке </a:t>
            </a:r>
            <a:r>
              <a:rPr lang="en-US" sz="2400" dirty="0" smtClean="0"/>
              <a:t>java.</a:t>
            </a:r>
          </a:p>
          <a:p>
            <a:pPr marL="0" indent="0">
              <a:buNone/>
            </a:pPr>
            <a:r>
              <a:rPr lang="en-US" sz="2400" dirty="0" err="1" smtClean="0"/>
              <a:t>Autocad</a:t>
            </a:r>
            <a:r>
              <a:rPr lang="en-US" sz="2400" dirty="0" smtClean="0"/>
              <a:t> 2016 — </a:t>
            </a:r>
            <a:r>
              <a:rPr lang="ru-RU" sz="2400" dirty="0"/>
              <a:t>двух- и </a:t>
            </a:r>
            <a:r>
              <a:rPr lang="ru-RU" sz="2400" dirty="0" smtClean="0"/>
              <a:t>трёхмерная</a:t>
            </a:r>
            <a:r>
              <a:rPr lang="en-US" sz="2400" dirty="0" smtClean="0"/>
              <a:t> </a:t>
            </a:r>
            <a:r>
              <a:rPr lang="ru-RU" sz="2400" dirty="0" smtClean="0"/>
              <a:t>система автоматизированного проектирования</a:t>
            </a:r>
            <a:r>
              <a:rPr lang="ru-RU" sz="2400" dirty="0"/>
              <a:t> и черчения, разработанная компанией </a:t>
            </a:r>
            <a:r>
              <a:rPr lang="en-US" sz="2400" dirty="0" smtClean="0"/>
              <a:t>Autodesk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Использовалась для создания иллюстраций полимино.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www.bsu.by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5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52" y="1460085"/>
            <a:ext cx="1152421" cy="115242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42" y="3543069"/>
            <a:ext cx="1154839" cy="1171236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8" name="Управляющая кнопка: настраиваемая 17">
              <a:hlinkClick r:id="rId5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9" name="Управляющая кнопка: настраиваемая 18">
              <a:hlinkClick r:id="rId6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0" name="Управляющая кнопка: настраиваемая 19">
              <a:hlinkClick r:id="rId7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1" name="Управляющая кнопка: настраиваемая 20">
              <a:hlinkClick r:id="rId8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2" name="Управляющая кнопка: настраиваемая 21">
              <a:hlinkClick r:id="rId9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3" name="Управляющая кнопка: настраиваемая 22">
            <a:hlinkClick r:id="rId9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4" name="Управляющая кнопка: настраиваемая 23">
            <a:hlinkClick r:id="rId9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54083"/>
            <a:ext cx="8515350" cy="1325563"/>
          </a:xfrm>
        </p:spPr>
        <p:txBody>
          <a:bodyPr/>
          <a:lstStyle/>
          <a:p>
            <a:r>
              <a:rPr lang="ru-RU" dirty="0"/>
              <a:t>Обзор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225" y="1363302"/>
            <a:ext cx="6912775" cy="407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Java — </a:t>
            </a:r>
            <a:r>
              <a:rPr lang="ru-RU" sz="2400" dirty="0" err="1"/>
              <a:t>cильно</a:t>
            </a:r>
            <a:r>
              <a:rPr lang="ru-RU" sz="2400" dirty="0"/>
              <a:t> типизированный объектно-ориентированный язык программирования, разработанный компанией </a:t>
            </a:r>
            <a:r>
              <a:rPr lang="ru-RU" sz="2400" dirty="0" err="1"/>
              <a:t>Sun</a:t>
            </a:r>
            <a:r>
              <a:rPr lang="ru-RU" sz="2400" dirty="0"/>
              <a:t> </a:t>
            </a:r>
            <a:r>
              <a:rPr lang="ru-RU" sz="2400" dirty="0" err="1" smtClean="0"/>
              <a:t>Microsystems</a:t>
            </a:r>
            <a:r>
              <a:rPr lang="en-US" sz="2400" dirty="0" smtClean="0"/>
              <a:t>. </a:t>
            </a:r>
            <a:r>
              <a:rPr lang="ru-RU" sz="2400" dirty="0" smtClean="0"/>
              <a:t>В работе использовался для непосредственной реализации алгоритма.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SVG — </a:t>
            </a:r>
            <a:r>
              <a:rPr lang="ru-RU" sz="2400" dirty="0" smtClean="0"/>
              <a:t>язык </a:t>
            </a:r>
            <a:r>
              <a:rPr lang="ru-RU" sz="2400" dirty="0"/>
              <a:t>разметки масштабируемой векторной графики, созданный Консорциумом Всемирной </a:t>
            </a:r>
            <a:r>
              <a:rPr lang="ru-RU" sz="2400" dirty="0" smtClean="0"/>
              <a:t>паутины, </a:t>
            </a:r>
            <a:r>
              <a:rPr lang="ru-RU" sz="2400" dirty="0"/>
              <a:t>предназначен для описания двумерной векторной и смешанной </a:t>
            </a:r>
            <a:r>
              <a:rPr lang="ru-RU" sz="2400" dirty="0" err="1"/>
              <a:t>векторно</a:t>
            </a:r>
            <a:r>
              <a:rPr lang="ru-RU" sz="2400" dirty="0"/>
              <a:t>/растровой </a:t>
            </a:r>
            <a:r>
              <a:rPr lang="ru-RU" sz="2400" dirty="0" smtClean="0"/>
              <a:t>графики. В работе использовался для графического изображения регулярных полимино.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www.bsu.by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6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Картинки по запросу jav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42" y="1459823"/>
            <a:ext cx="1134852" cy="115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10" descr="Картинки по запросу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Картинки по запросу 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73" y="3177493"/>
            <a:ext cx="1134852" cy="11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5" name="Управляющая кнопка: настраиваемая 24">
              <a:hlinkClick r:id="rId5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6" name="Управляющая кнопка: настраиваемая 25">
              <a:hlinkClick r:id="rId6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7" name="Управляющая кнопка: настраиваемая 26">
              <a:hlinkClick r:id="rId7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8" name="Управляющая кнопка: настраиваемая 27">
              <a:hlinkClick r:id="rId8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9" name="Управляющая кнопка: настраиваемая 28">
              <a:hlinkClick r:id="rId9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30" name="Управляющая кнопка: настраиваемая 29">
            <a:hlinkClick r:id="rId9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31" name="Управляющая кнопка: настраиваемая 30">
            <a:hlinkClick r:id="rId9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282" y="177689"/>
            <a:ext cx="8502319" cy="1325563"/>
          </a:xfrm>
        </p:spPr>
        <p:txBody>
          <a:bodyPr/>
          <a:lstStyle/>
          <a:p>
            <a:r>
              <a:rPr lang="ru-RU" dirty="0"/>
              <a:t>Обзор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0826" y="1705681"/>
            <a:ext cx="6912775" cy="407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XML — </a:t>
            </a:r>
            <a:r>
              <a:rPr lang="ru-RU" dirty="0" smtClean="0"/>
              <a:t>расширяемый</a:t>
            </a:r>
            <a:r>
              <a:rPr lang="ru-RU" dirty="0"/>
              <a:t> </a:t>
            </a:r>
            <a:r>
              <a:rPr lang="ru-RU" dirty="0" smtClean="0"/>
              <a:t>язык разметки. </a:t>
            </a:r>
            <a:r>
              <a:rPr lang="ru-RU" dirty="0"/>
              <a:t>Рекомендован </a:t>
            </a:r>
            <a:r>
              <a:rPr lang="ru-RU" dirty="0" smtClean="0"/>
              <a:t>Консорциумом Всемирной Паутины</a:t>
            </a:r>
            <a:r>
              <a:rPr lang="ru-RU" dirty="0"/>
              <a:t> (W3C</a:t>
            </a:r>
            <a:r>
              <a:rPr lang="ru-RU" dirty="0" smtClean="0"/>
              <a:t>). В работе использовался для отображения полученных графических изображений в веб-браузере.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www.bsu.by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7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utoShape 10" descr="Картинки по запросу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Картинки по запросу 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8" y="1597402"/>
            <a:ext cx="1152683" cy="115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Группа 20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22" name="Управляющая кнопка: настраиваемая 21">
              <a:hlinkClick r:id="rId4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3" name="Управляющая кнопка: настраиваемая 22">
              <a:hlinkClick r:id="rId5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4" name="Управляющая кнопка: настраиваемая 23">
              <a:hlinkClick r:id="rId6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5" name="Управляющая кнопка: настраиваемая 24">
              <a:hlinkClick r:id="rId7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6" name="Управляющая кнопка: настраиваемая 25">
              <a:hlinkClick r:id="rId8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7" name="Управляющая кнопка: настраиваемая 26">
            <a:hlinkClick r:id="rId8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8" name="Управляющая кнопка: настраиваемая 27">
            <a:hlinkClick r:id="rId8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0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047" y="88403"/>
            <a:ext cx="8776607" cy="1325563"/>
          </a:xfrm>
        </p:spPr>
        <p:txBody>
          <a:bodyPr>
            <a:normAutofit/>
          </a:bodyPr>
          <a:lstStyle/>
          <a:p>
            <a:r>
              <a:rPr lang="ru-RU" dirty="0"/>
              <a:t>Обзор программного обеспечения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605" y="1717589"/>
            <a:ext cx="7739489" cy="3957936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8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65861" y="960906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Фото рабочего стола с </a:t>
            </a:r>
            <a:r>
              <a:rPr lang="en-US" sz="2800" dirty="0" smtClean="0"/>
              <a:t>IDE </a:t>
            </a:r>
            <a:r>
              <a:rPr lang="en-US" sz="2800" dirty="0" err="1" smtClean="0"/>
              <a:t>Intellij</a:t>
            </a:r>
            <a:r>
              <a:rPr lang="en-US" sz="2800" dirty="0" smtClean="0"/>
              <a:t> Idea</a:t>
            </a:r>
            <a:endParaRPr lang="ru-RU" sz="2800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8" name="Управляющая кнопка: настраиваемая 17">
              <a:hlinkClick r:id="rId4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19" name="Управляющая кнопка: настраиваемая 18">
              <a:hlinkClick r:id="rId5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0" name="Управляющая кнопка: настраиваемая 19">
              <a:hlinkClick r:id="rId6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1" name="Управляющая кнопка: настраиваемая 20">
              <a:hlinkClick r:id="rId7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2" name="Управляющая кнопка: настраиваемая 21">
              <a:hlinkClick r:id="rId8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3" name="Управляющая кнопка: настраиваемая 22">
            <a:hlinkClick r:id="rId8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4" name="Управляющая кнопка: настраиваемая 23">
            <a:hlinkClick r:id="rId8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8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745" y="-10719"/>
            <a:ext cx="8923909" cy="1325563"/>
          </a:xfrm>
        </p:spPr>
        <p:txBody>
          <a:bodyPr>
            <a:normAutofit/>
          </a:bodyPr>
          <a:lstStyle/>
          <a:p>
            <a:r>
              <a:rPr lang="ru-RU" dirty="0"/>
              <a:t>Обзор программного обеспечения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www.bsu.by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9</a:t>
            </a:fld>
            <a:endParaRPr lang="en-US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>
            <p:custDataLst>
              <p:custData r:id="rId1"/>
            </p:custDataLst>
          </p:nvPr>
        </p:nvSpPr>
        <p:spPr>
          <a:xfrm>
            <a:off x="6067140" y="5980670"/>
            <a:ext cx="543697" cy="543697"/>
          </a:xfrm>
          <a:prstGeom prst="actionButtonBackPrevio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475838" y="5980670"/>
            <a:ext cx="543697" cy="54369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6783846" y="5980670"/>
            <a:ext cx="543697" cy="543697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65861" y="960906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Фото рабочего стола с </a:t>
            </a:r>
            <a:r>
              <a:rPr lang="en-US" sz="2800" dirty="0" err="1" smtClean="0"/>
              <a:t>Autocad</a:t>
            </a:r>
            <a:r>
              <a:rPr lang="en-US" sz="2800" dirty="0" smtClean="0"/>
              <a:t> 2016</a:t>
            </a:r>
            <a:endParaRPr lang="ru-RU" sz="2800" dirty="0"/>
          </a:p>
        </p:txBody>
      </p:sp>
      <p:pic>
        <p:nvPicPr>
          <p:cNvPr id="17" name="Объект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3" y="1717589"/>
            <a:ext cx="7810491" cy="4026537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314541" y="1713493"/>
            <a:ext cx="261636" cy="1459998"/>
            <a:chOff x="314541" y="1717495"/>
            <a:chExt cx="261636" cy="1459998"/>
          </a:xfrm>
        </p:grpSpPr>
        <p:sp>
          <p:nvSpPr>
            <p:cNvPr id="19" name="Управляющая кнопка: настраиваемая 18">
              <a:hlinkClick r:id="rId4" action="ppaction://hlinksldjump" highlightClick="1"/>
            </p:cNvPr>
            <p:cNvSpPr/>
            <p:nvPr/>
          </p:nvSpPr>
          <p:spPr>
            <a:xfrm>
              <a:off x="315573" y="171749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 smtClean="0"/>
                <a:t>А</a:t>
              </a:r>
              <a:endParaRPr lang="ru-RU" dirty="0"/>
            </a:p>
          </p:txBody>
        </p:sp>
        <p:sp>
          <p:nvSpPr>
            <p:cNvPr id="20" name="Управляющая кнопка: настраиваемая 19">
              <a:hlinkClick r:id="rId5" action="ppaction://hlinksldjump" highlightClick="1"/>
            </p:cNvPr>
            <p:cNvSpPr/>
            <p:nvPr/>
          </p:nvSpPr>
          <p:spPr>
            <a:xfrm>
              <a:off x="315573" y="2016255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Ц</a:t>
              </a:r>
            </a:p>
          </p:txBody>
        </p:sp>
        <p:sp>
          <p:nvSpPr>
            <p:cNvPr id="21" name="Управляющая кнопка: настраиваемая 20">
              <a:hlinkClick r:id="rId6" action="ppaction://hlinksldjump" highlightClick="1"/>
            </p:cNvPr>
            <p:cNvSpPr/>
            <p:nvPr/>
          </p:nvSpPr>
          <p:spPr>
            <a:xfrm>
              <a:off x="314541" y="2313342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</a:p>
          </p:txBody>
        </p:sp>
        <p:sp>
          <p:nvSpPr>
            <p:cNvPr id="22" name="Управляющая кнопка: настраиваемая 21">
              <a:hlinkClick r:id="rId7" action="ppaction://hlinksldjump" highlightClick="1"/>
            </p:cNvPr>
            <p:cNvSpPr/>
            <p:nvPr/>
          </p:nvSpPr>
          <p:spPr>
            <a:xfrm>
              <a:off x="314541" y="261042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О</a:t>
              </a:r>
              <a:endParaRPr lang="ru-RU" dirty="0"/>
            </a:p>
          </p:txBody>
        </p:sp>
        <p:sp>
          <p:nvSpPr>
            <p:cNvPr id="23" name="Управляющая кнопка: настраиваемая 22">
              <a:hlinkClick r:id="rId8" action="ppaction://hlinksldjump" highlightClick="1"/>
            </p:cNvPr>
            <p:cNvSpPr/>
            <p:nvPr/>
          </p:nvSpPr>
          <p:spPr>
            <a:xfrm>
              <a:off x="314541" y="2916889"/>
              <a:ext cx="260604" cy="260604"/>
            </a:xfrm>
            <a:prstGeom prst="actionButtonBlan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dirty="0"/>
                <a:t>Д</a:t>
              </a:r>
              <a:endParaRPr lang="ru-RU" dirty="0"/>
            </a:p>
          </p:txBody>
        </p:sp>
      </p:grpSp>
      <p:sp>
        <p:nvSpPr>
          <p:cNvPr id="24" name="Управляющая кнопка: настраиваемая 23">
            <a:hlinkClick r:id="rId8" action="ppaction://hlinksldjump" highlightClick="1"/>
          </p:cNvPr>
          <p:cNvSpPr/>
          <p:nvPr/>
        </p:nvSpPr>
        <p:spPr>
          <a:xfrm>
            <a:off x="314541" y="3209974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5" name="Управляющая кнопка: настраиваемая 24">
            <a:hlinkClick r:id="rId8" action="ppaction://hlinksldjump" highlightClick="1"/>
          </p:cNvPr>
          <p:cNvSpPr/>
          <p:nvPr/>
        </p:nvSpPr>
        <p:spPr>
          <a:xfrm>
            <a:off x="314773" y="3512258"/>
            <a:ext cx="260604" cy="260604"/>
          </a:xfrm>
          <a:prstGeom prst="actionButtonBlan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5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0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1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2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3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4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5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16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2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3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4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5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6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7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8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9.xml><?xml version="1.0" encoding="utf-8"?>
<Control xmlns="http://schemas.microsoft.com/VisualStudio/2011/storyboarding/control">
  <Id Name="80e0854d-e210-42d6-858e-58f33e2dc900" Revision="1" Stencil="System.MyShapes" StencilVersion="1.0"/>
</Control>
</file>

<file path=customXml/itemProps1.xml><?xml version="1.0" encoding="utf-8"?>
<ds:datastoreItem xmlns:ds="http://schemas.openxmlformats.org/officeDocument/2006/customXml" ds:itemID="{EAA82123-8997-49F3-8AAF-C5DA864C6C1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18CA813-F7E2-4619-B6EE-2BC9A0F8DF2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D8F304-F7AE-42F9-8A82-8E724D0AE9C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DD1A926-F9D8-41A0-8CE6-61521904684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B5FA9B1-7966-4880-8CAF-4F5829AC419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D23D4EF-0030-4998-ACB6-35699BA674D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E21241A-93BA-4317-A849-D9FA51AEEE4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465D0F1-57CB-4EC5-9328-27FEB82CE16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21E942-ACC1-4EAC-A681-191F9775F34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E096D4-D8EF-4AC8-B700-810EC1EB961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775F446-71EA-42A6-99D5-67447D930BE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656916B-A96D-4BEC-BC9D-3626E3311D9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CA33AA-5BC8-484F-B685-EA7190B9C6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086B50-6812-46D8-92EA-CAF211FF9AD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471FC1-AD5A-4850-B731-690F546DB10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D0B776C-7767-45CB-8EFE-BC2B3E08E37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493</Words>
  <Application>Microsoft Office PowerPoint</Application>
  <PresentationFormat>Экран (4:3)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Актуальность</vt:lpstr>
      <vt:lpstr>Цели и задачи</vt:lpstr>
      <vt:lpstr>Объект и предмет исследования</vt:lpstr>
      <vt:lpstr>Обзор программного обеспечения</vt:lpstr>
      <vt:lpstr>Обзор программного обеспечения</vt:lpstr>
      <vt:lpstr>Обзор программного обеспечения</vt:lpstr>
      <vt:lpstr>Обзор программного обеспечения</vt:lpstr>
      <vt:lpstr>Обзор программного обеспечения</vt:lpstr>
      <vt:lpstr>Примеры графических иллюстраций, разработанных в Autocad 2016</vt:lpstr>
      <vt:lpstr>Фрагмент кода на языке XML с использованием SVG в результате работы алгоритма на языке Java в редакторе Sublime </vt:lpstr>
      <vt:lpstr>Результаты</vt:lpstr>
      <vt:lpstr>Результаты</vt:lpstr>
      <vt:lpstr>Результаты</vt:lpstr>
      <vt:lpstr>Основные используемые источники</vt:lpstr>
      <vt:lpstr>Спасибо за внимание!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Asus</cp:lastModifiedBy>
  <cp:revision>193</cp:revision>
  <dcterms:created xsi:type="dcterms:W3CDTF">2016-11-18T14:12:19Z</dcterms:created>
  <dcterms:modified xsi:type="dcterms:W3CDTF">2017-12-08T12:13:36Z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