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63" r:id="rId4"/>
    <p:sldId id="264" r:id="rId5"/>
    <p:sldId id="258" r:id="rId6"/>
    <p:sldId id="265" r:id="rId7"/>
    <p:sldId id="266" r:id="rId8"/>
    <p:sldId id="259" r:id="rId9"/>
    <p:sldId id="267" r:id="rId10"/>
    <p:sldId id="269" r:id="rId11"/>
    <p:sldId id="268" r:id="rId12"/>
    <p:sldId id="270" r:id="rId13"/>
    <p:sldId id="404" r:id="rId14"/>
  </p:sldIdLst>
  <p:sldSz cx="9144000" cy="5143500" type="screen16x9"/>
  <p:notesSz cx="6858000" cy="9144000"/>
  <p:embeddedFontLst>
    <p:embeddedFont>
      <p:font typeface="Abadi" panose="020B0604020104020204" pitchFamily="34" charset="0"/>
      <p:regular r:id="rId16"/>
    </p:embeddedFont>
    <p:embeddedFont>
      <p:font typeface="Barlow" pitchFamily="2" charset="77"/>
      <p:regular r:id="rId17"/>
      <p:bold r:id="rId18"/>
      <p:italic r:id="rId19"/>
      <p:boldItalic r:id="rId20"/>
    </p:embeddedFont>
    <p:embeddedFont>
      <p:font typeface="Monotype Sorts" pitchFamily="2" charset="2"/>
      <p:regular r:id="rId21"/>
    </p:embeddedFont>
    <p:embeddedFont>
      <p:font typeface="Roboto Slab" pitchFamily="2" charset="0"/>
      <p:regular r:id="rId22"/>
      <p:bold r:id="rId23"/>
    </p:embeddedFont>
    <p:embeddedFont>
      <p:font typeface="Source Sans Pro" panose="020B0503030403020204"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jleTDeD5Smn+w8XA3Bf6t7UnKq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07" d="100"/>
          <a:sy n="107" d="100"/>
        </p:scale>
        <p:origin x="22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34062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5823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5987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9436F85-577F-4A92-A47F-D540A2BCC821}" type="slidenum">
              <a:rPr lang="da-DK" smtClean="0"/>
              <a:t>13</a:t>
            </a:fld>
            <a:endParaRPr lang="da-DK" dirty="0"/>
          </a:p>
        </p:txBody>
      </p:sp>
    </p:spTree>
    <p:extLst>
      <p:ext uri="{BB962C8B-B14F-4D97-AF65-F5344CB8AC3E}">
        <p14:creationId xmlns:p14="http://schemas.microsoft.com/office/powerpoint/2010/main" val="257245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37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19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6932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11630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88141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endParaRPr/>
          </a:p>
        </p:txBody>
      </p:sp>
      <p:sp>
        <p:nvSpPr>
          <p:cNvPr id="11" name="Google Shape;11;p43"/>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3"/>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3"/>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3"/>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3"/>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3"/>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3"/>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3"/>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3"/>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3"/>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3"/>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3"/>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3"/>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3"/>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3"/>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50"/>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28" name="Google Shape;28;p50"/>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44"/>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51"/>
          <p:cNvSpPr/>
          <p:nvPr/>
        </p:nvSpPr>
        <p:spPr>
          <a:xfrm>
            <a:off x="-26550" y="-14850"/>
            <a:ext cx="9197100" cy="5173200"/>
          </a:xfrm>
          <a:prstGeom prst="rect">
            <a:avLst/>
          </a:prstGeom>
          <a:solidFill>
            <a:srgbClr val="CFD8DC">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5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36" name="Google Shape;36;p46"/>
          <p:cNvSpPr txBox="1">
            <a:spLocks noGrp="1"/>
          </p:cNvSpPr>
          <p:nvPr>
            <p:ph type="body" idx="1"/>
          </p:nvPr>
        </p:nvSpPr>
        <p:spPr>
          <a:xfrm>
            <a:off x="786137"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7" name="Google Shape;37;p46"/>
          <p:cNvSpPr txBox="1">
            <a:spLocks noGrp="1"/>
          </p:cNvSpPr>
          <p:nvPr>
            <p:ph type="body" idx="2"/>
          </p:nvPr>
        </p:nvSpPr>
        <p:spPr>
          <a:xfrm>
            <a:off x="4682659"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8" name="Google Shape;38;p46"/>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47"/>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400"/>
              <a:buNone/>
              <a:defRPr sz="4400" b="1"/>
            </a:lvl1pPr>
            <a:lvl2pPr lvl="1" algn="l">
              <a:lnSpc>
                <a:spcPct val="100000"/>
              </a:lnSpc>
              <a:spcBef>
                <a:spcPts val="0"/>
              </a:spcBef>
              <a:spcAft>
                <a:spcPts val="0"/>
              </a:spcAft>
              <a:buSzPts val="4400"/>
              <a:buNone/>
              <a:defRPr sz="4400" b="1"/>
            </a:lvl2pPr>
            <a:lvl3pPr lvl="2" algn="l">
              <a:lnSpc>
                <a:spcPct val="100000"/>
              </a:lnSpc>
              <a:spcBef>
                <a:spcPts val="0"/>
              </a:spcBef>
              <a:spcAft>
                <a:spcPts val="0"/>
              </a:spcAft>
              <a:buSzPts val="4400"/>
              <a:buNone/>
              <a:defRPr sz="4400" b="1"/>
            </a:lvl3pPr>
            <a:lvl4pPr lvl="3" algn="l">
              <a:lnSpc>
                <a:spcPct val="100000"/>
              </a:lnSpc>
              <a:spcBef>
                <a:spcPts val="0"/>
              </a:spcBef>
              <a:spcAft>
                <a:spcPts val="0"/>
              </a:spcAft>
              <a:buSzPts val="4400"/>
              <a:buNone/>
              <a:defRPr sz="4400" b="1"/>
            </a:lvl4pPr>
            <a:lvl5pPr lvl="4" algn="l">
              <a:lnSpc>
                <a:spcPct val="100000"/>
              </a:lnSpc>
              <a:spcBef>
                <a:spcPts val="0"/>
              </a:spcBef>
              <a:spcAft>
                <a:spcPts val="0"/>
              </a:spcAft>
              <a:buSzPts val="4400"/>
              <a:buNone/>
              <a:defRPr sz="4400" b="1"/>
            </a:lvl5pPr>
            <a:lvl6pPr lvl="5" algn="l">
              <a:lnSpc>
                <a:spcPct val="100000"/>
              </a:lnSpc>
              <a:spcBef>
                <a:spcPts val="0"/>
              </a:spcBef>
              <a:spcAft>
                <a:spcPts val="0"/>
              </a:spcAft>
              <a:buSzPts val="4400"/>
              <a:buNone/>
              <a:defRPr sz="4400" b="1"/>
            </a:lvl6pPr>
            <a:lvl7pPr lvl="6" algn="l">
              <a:lnSpc>
                <a:spcPct val="100000"/>
              </a:lnSpc>
              <a:spcBef>
                <a:spcPts val="0"/>
              </a:spcBef>
              <a:spcAft>
                <a:spcPts val="0"/>
              </a:spcAft>
              <a:buSzPts val="4400"/>
              <a:buNone/>
              <a:defRPr sz="4400" b="1"/>
            </a:lvl7pPr>
            <a:lvl8pPr lvl="7" algn="l">
              <a:lnSpc>
                <a:spcPct val="100000"/>
              </a:lnSpc>
              <a:spcBef>
                <a:spcPts val="0"/>
              </a:spcBef>
              <a:spcAft>
                <a:spcPts val="0"/>
              </a:spcAft>
              <a:buSzPts val="4400"/>
              <a:buNone/>
              <a:defRPr sz="4400" b="1"/>
            </a:lvl8pPr>
            <a:lvl9pPr lvl="8" algn="l">
              <a:lnSpc>
                <a:spcPct val="100000"/>
              </a:lnSpc>
              <a:spcBef>
                <a:spcPts val="0"/>
              </a:spcBef>
              <a:spcAft>
                <a:spcPts val="0"/>
              </a:spcAft>
              <a:buSzPts val="4400"/>
              <a:buNone/>
              <a:defRPr sz="4400" b="1"/>
            </a:lvl9pPr>
          </a:lstStyle>
          <a:p>
            <a:endParaRPr/>
          </a:p>
        </p:txBody>
      </p:sp>
      <p:sp>
        <p:nvSpPr>
          <p:cNvPr id="41" name="Google Shape;41;p47"/>
          <p:cNvSpPr txBox="1">
            <a:spLocks noGrp="1"/>
          </p:cNvSpPr>
          <p:nvPr>
            <p:ph type="subTitle" idx="1"/>
          </p:nvPr>
        </p:nvSpPr>
        <p:spPr>
          <a:xfrm>
            <a:off x="1546025" y="3011511"/>
            <a:ext cx="58326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2"/>
        <p:cNvGrpSpPr/>
        <p:nvPr/>
      </p:nvGrpSpPr>
      <p:grpSpPr>
        <a:xfrm>
          <a:off x="0" y="0"/>
          <a:ext cx="0" cy="0"/>
          <a:chOff x="0" y="0"/>
          <a:chExt cx="0" cy="0"/>
        </a:xfrm>
      </p:grpSpPr>
      <p:sp>
        <p:nvSpPr>
          <p:cNvPr id="43" name="Google Shape;43;p48"/>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4" name="Google Shape;44;p48"/>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45" name="Google Shape;45;p4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6"/>
        <p:cNvGrpSpPr/>
        <p:nvPr/>
      </p:nvGrpSpPr>
      <p:grpSpPr>
        <a:xfrm>
          <a:off x="0" y="0"/>
          <a:ext cx="0" cy="0"/>
          <a:chOff x="0" y="0"/>
          <a:chExt cx="0" cy="0"/>
        </a:xfrm>
      </p:grpSpPr>
      <p:sp>
        <p:nvSpPr>
          <p:cNvPr id="47" name="Google Shape;47;p49"/>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8" name="Google Shape;48;p49"/>
          <p:cNvSpPr txBox="1">
            <a:spLocks noGrp="1"/>
          </p:cNvSpPr>
          <p:nvPr>
            <p:ph type="body" idx="1"/>
          </p:nvPr>
        </p:nvSpPr>
        <p:spPr>
          <a:xfrm>
            <a:off x="786150"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9" name="Google Shape;49;p49"/>
          <p:cNvSpPr txBox="1">
            <a:spLocks noGrp="1"/>
          </p:cNvSpPr>
          <p:nvPr>
            <p:ph type="body" idx="2"/>
          </p:nvPr>
        </p:nvSpPr>
        <p:spPr>
          <a:xfrm>
            <a:off x="3329992"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0" name="Google Shape;50;p49"/>
          <p:cNvSpPr txBox="1">
            <a:spLocks noGrp="1"/>
          </p:cNvSpPr>
          <p:nvPr>
            <p:ph type="body" idx="3"/>
          </p:nvPr>
        </p:nvSpPr>
        <p:spPr>
          <a:xfrm>
            <a:off x="5873834"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1" name="Google Shape;51;p49"/>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52"/>
          <p:cNvSpPr txBox="1">
            <a:spLocks noGrp="1"/>
          </p:cNvSpPr>
          <p:nvPr>
            <p:ph type="body" idx="1"/>
          </p:nvPr>
        </p:nvSpPr>
        <p:spPr>
          <a:xfrm>
            <a:off x="457200" y="4055343"/>
            <a:ext cx="8229600" cy="368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sp>
        <p:nvSpPr>
          <p:cNvPr id="54" name="Google Shape;54;p52"/>
          <p:cNvSpPr txBox="1">
            <a:spLocks noGrp="1"/>
          </p:cNvSpPr>
          <p:nvPr>
            <p:ph type="sldNum" idx="12"/>
          </p:nvPr>
        </p:nvSpPr>
        <p:spPr>
          <a:xfrm>
            <a:off x="-92"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a:p>
        </p:txBody>
      </p:sp>
      <p:sp>
        <p:nvSpPr>
          <p:cNvPr id="7" name="Google Shape;7;p42"/>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Google Shape;8;p4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orcid.org/0000-0003-3991-0864"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hyperlink" Target="https://orcid.org/0000-0003-3991-0864"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1379168" y="1018490"/>
            <a:ext cx="7764832" cy="88446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800"/>
              <a:buNone/>
            </a:pPr>
            <a:r>
              <a:rPr lang="fr-FR" sz="2400" dirty="0">
                <a:solidFill>
                  <a:schemeClr val="dk1"/>
                </a:solidFill>
              </a:rPr>
              <a:t>Biological Databases and Resources</a:t>
            </a:r>
            <a:endParaRPr sz="4400" dirty="0"/>
          </a:p>
        </p:txBody>
      </p:sp>
      <p:pic>
        <p:nvPicPr>
          <p:cNvPr id="2" name="Picture 2" descr="DNA | Definition, Discovery, Function, Bases, Facts, &amp; Structure |  Britannica">
            <a:extLst>
              <a:ext uri="{FF2B5EF4-FFF2-40B4-BE49-F238E27FC236}">
                <a16:creationId xmlns:a16="http://schemas.microsoft.com/office/drawing/2014/main" id="{CA7FAADB-0BCD-A826-DA96-F0238E930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106" y="2914185"/>
            <a:ext cx="3725494" cy="209559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07CAE6C-53CA-B26B-F64B-DAA661A734F0}"/>
              </a:ext>
            </a:extLst>
          </p:cNvPr>
          <p:cNvPicPr>
            <a:picLocks noChangeAspect="1"/>
          </p:cNvPicPr>
          <p:nvPr/>
        </p:nvPicPr>
        <p:blipFill rotWithShape="1">
          <a:blip r:embed="rId4">
            <a:extLst>
              <a:ext uri="{28A0092B-C50C-407E-A947-70E740481C1C}">
                <a14:useLocalDpi xmlns:a14="http://schemas.microsoft.com/office/drawing/2010/main" val="0"/>
              </a:ext>
            </a:extLst>
          </a:blip>
          <a:srcRect l="6448" t="62172" r="45526" b="27602"/>
          <a:stretch/>
        </p:blipFill>
        <p:spPr>
          <a:xfrm>
            <a:off x="579369" y="4438563"/>
            <a:ext cx="4135971" cy="495387"/>
          </a:xfrm>
          <a:prstGeom prst="rect">
            <a:avLst/>
          </a:prstGeom>
        </p:spPr>
      </p:pic>
      <p:sp>
        <p:nvSpPr>
          <p:cNvPr id="4" name="TextBox 3">
            <a:extLst>
              <a:ext uri="{FF2B5EF4-FFF2-40B4-BE49-F238E27FC236}">
                <a16:creationId xmlns:a16="http://schemas.microsoft.com/office/drawing/2014/main" id="{8C938147-EEAF-1FCC-925D-37411814B72C}"/>
              </a:ext>
            </a:extLst>
          </p:cNvPr>
          <p:cNvSpPr txBox="1"/>
          <p:nvPr/>
        </p:nvSpPr>
        <p:spPr>
          <a:xfrm>
            <a:off x="529675" y="3240548"/>
            <a:ext cx="4268855" cy="1200329"/>
          </a:xfrm>
          <a:prstGeom prst="rect">
            <a:avLst/>
          </a:prstGeom>
          <a:noFill/>
        </p:spPr>
        <p:txBody>
          <a:bodyPr wrap="square">
            <a:spAutoFit/>
          </a:bodyPr>
          <a:lstStyle/>
          <a:p>
            <a:pPr algn="ctr"/>
            <a:r>
              <a:rPr lang="en-US" sz="1200" b="1" kern="0" dirty="0" err="1">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Gildas</a:t>
            </a:r>
            <a:r>
              <a:rPr lang="en-US" sz="1200" b="1" kern="0" dirty="0">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 </a:t>
            </a:r>
            <a:r>
              <a:rPr lang="en-US" sz="1200" b="1" kern="0" dirty="0" err="1">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Hounmanou</a:t>
            </a:r>
            <a:r>
              <a:rPr lang="en-US" sz="1200" b="1" kern="0" dirty="0">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 PhD </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US" sz="1200" kern="0" dirty="0">
                <a:solidFill>
                  <a:srgbClr val="2D4E8A"/>
                </a:solidFill>
                <a:effectLst/>
                <a:latin typeface="Verdana" panose="020B0604030504040204" pitchFamily="34" charset="0"/>
                <a:ea typeface="Times New Roman" panose="02020603050405020304" pitchFamily="18" charset="0"/>
                <a:cs typeface="Calibri" panose="020F0502020204030204" pitchFamily="34" charset="0"/>
              </a:rPr>
              <a:t>APTI-Fellow, National Institutes of Health, MD, USA</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DK" sz="1200" b="1" kern="0" dirty="0">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Assistant-Professor</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GB" sz="1200" kern="0" dirty="0">
                <a:solidFill>
                  <a:srgbClr val="044A91"/>
                </a:solidFill>
                <a:effectLst/>
                <a:latin typeface="Verdana" panose="020B0604030504040204" pitchFamily="34" charset="0"/>
                <a:ea typeface="Times New Roman" panose="02020603050405020304" pitchFamily="18" charset="0"/>
                <a:cs typeface="Calibri" panose="020F0502020204030204" pitchFamily="34" charset="0"/>
                <a:hlinkClick r:id="rId5" tooltip="https://orcid.org/0000-0003-3991-0864"/>
              </a:rPr>
              <a:t>https://orcid.org/0000-0003-3991-0864</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US" sz="1200" b="1" kern="0"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University of Copenhagen</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US" sz="1200" kern="0"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Faculty of Health and Medical Sciences</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8"/>
          <p:cNvSpPr txBox="1">
            <a:spLocks noGrp="1"/>
          </p:cNvSpPr>
          <p:nvPr>
            <p:ph type="title" idx="4294967295"/>
          </p:nvPr>
        </p:nvSpPr>
        <p:spPr>
          <a:xfrm>
            <a:off x="1778689" y="47234"/>
            <a:ext cx="5511300" cy="54312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fr-FR" sz="2400" b="1" i="0" u="none" strike="noStrike" cap="none" dirty="0">
                <a:solidFill>
                  <a:schemeClr val="accent1"/>
                </a:solidFill>
                <a:latin typeface="Roboto Slab"/>
                <a:ea typeface="Roboto Slab"/>
                <a:cs typeface="Roboto Slab"/>
                <a:sym typeface="Roboto Slab"/>
              </a:rPr>
              <a:t>Important </a:t>
            </a:r>
            <a:r>
              <a:rPr lang="fr-FR" sz="2400" b="1" i="0" u="none" strike="noStrike" cap="none" dirty="0" err="1">
                <a:solidFill>
                  <a:schemeClr val="accent1"/>
                </a:solidFill>
                <a:latin typeface="Roboto Slab"/>
                <a:ea typeface="Roboto Slab"/>
                <a:cs typeface="Roboto Slab"/>
                <a:sym typeface="Roboto Slab"/>
              </a:rPr>
              <a:t>biological</a:t>
            </a:r>
            <a:r>
              <a:rPr lang="fr-FR" sz="2400" b="1" i="0" u="none" strike="noStrike" cap="none" dirty="0">
                <a:solidFill>
                  <a:schemeClr val="accent1"/>
                </a:solidFill>
                <a:latin typeface="Roboto Slab"/>
                <a:ea typeface="Roboto Slab"/>
                <a:cs typeface="Roboto Slab"/>
                <a:sym typeface="Roboto Slab"/>
              </a:rPr>
              <a:t> </a:t>
            </a:r>
            <a:r>
              <a:rPr lang="fr-FR" sz="2400" b="1" i="0" u="none" strike="noStrike" cap="none" dirty="0" err="1">
                <a:solidFill>
                  <a:schemeClr val="accent1"/>
                </a:solidFill>
                <a:latin typeface="Roboto Slab"/>
                <a:ea typeface="Roboto Slab"/>
                <a:cs typeface="Roboto Slab"/>
                <a:sym typeface="Roboto Slab"/>
              </a:rPr>
              <a:t>databases</a:t>
            </a:r>
            <a:endParaRPr sz="2400" dirty="0"/>
          </a:p>
        </p:txBody>
      </p:sp>
      <p:sp>
        <p:nvSpPr>
          <p:cNvPr id="103" name="Google Shape;103;p8"/>
          <p:cNvSpPr txBox="1">
            <a:spLocks noGrp="1"/>
          </p:cNvSpPr>
          <p:nvPr>
            <p:ph type="sldNum" idx="12"/>
          </p:nvPr>
        </p:nvSpPr>
        <p:spPr>
          <a:xfrm>
            <a:off x="0" y="4749898"/>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999999"/>
                </a:solidFill>
              </a:rPr>
              <a:t>10</a:t>
            </a:fld>
            <a:endParaRPr>
              <a:solidFill>
                <a:srgbClr val="999999"/>
              </a:solidFill>
            </a:endParaRPr>
          </a:p>
        </p:txBody>
      </p:sp>
      <p:sp>
        <p:nvSpPr>
          <p:cNvPr id="2" name="ZoneTexte 1">
            <a:extLst>
              <a:ext uri="{FF2B5EF4-FFF2-40B4-BE49-F238E27FC236}">
                <a16:creationId xmlns:a16="http://schemas.microsoft.com/office/drawing/2014/main" id="{605B5342-5AEE-488D-A35E-129DB99B44C1}"/>
              </a:ext>
            </a:extLst>
          </p:cNvPr>
          <p:cNvSpPr txBox="1"/>
          <p:nvPr/>
        </p:nvSpPr>
        <p:spPr>
          <a:xfrm>
            <a:off x="203200" y="590361"/>
            <a:ext cx="8048998" cy="276999"/>
          </a:xfrm>
          <a:prstGeom prst="rect">
            <a:avLst/>
          </a:prstGeom>
          <a:noFill/>
        </p:spPr>
        <p:txBody>
          <a:bodyPr wrap="none" rtlCol="0">
            <a:spAutoFit/>
          </a:bodyPr>
          <a:lstStyle/>
          <a:p>
            <a:r>
              <a:rPr lang="en-US" sz="1200" dirty="0"/>
              <a:t>GenBank is a </a:t>
            </a:r>
            <a:r>
              <a:rPr lang="en-US" sz="1200" dirty="0" err="1"/>
              <a:t>publically</a:t>
            </a:r>
            <a:r>
              <a:rPr lang="en-US" sz="1200" dirty="0"/>
              <a:t> available collection of nucleotide sequences, their protein sequences along with annotations</a:t>
            </a:r>
            <a:endParaRPr lang="fr-FR" sz="1200" dirty="0"/>
          </a:p>
        </p:txBody>
      </p:sp>
      <p:sp>
        <p:nvSpPr>
          <p:cNvPr id="7" name="ZoneTexte 6">
            <a:extLst>
              <a:ext uri="{FF2B5EF4-FFF2-40B4-BE49-F238E27FC236}">
                <a16:creationId xmlns:a16="http://schemas.microsoft.com/office/drawing/2014/main" id="{273FDCAA-1538-4002-9A3C-6EE5397CA853}"/>
              </a:ext>
            </a:extLst>
          </p:cNvPr>
          <p:cNvSpPr txBox="1"/>
          <p:nvPr/>
        </p:nvSpPr>
        <p:spPr>
          <a:xfrm>
            <a:off x="274350" y="910505"/>
            <a:ext cx="8331170" cy="3970318"/>
          </a:xfrm>
          <a:prstGeom prst="rect">
            <a:avLst/>
          </a:prstGeom>
          <a:noFill/>
        </p:spPr>
        <p:txBody>
          <a:bodyPr wrap="square">
            <a:spAutoFit/>
          </a:bodyPr>
          <a:lstStyle/>
          <a:p>
            <a:r>
              <a:rPr lang="en-US" dirty="0"/>
              <a:t>Some of the unique features of </a:t>
            </a:r>
            <a:r>
              <a:rPr lang="en-US" dirty="0" err="1"/>
              <a:t>Genbank</a:t>
            </a:r>
            <a:r>
              <a:rPr lang="en-US" dirty="0"/>
              <a:t> are: </a:t>
            </a:r>
          </a:p>
          <a:p>
            <a:endParaRPr lang="en-US" dirty="0"/>
          </a:p>
          <a:p>
            <a:pPr marL="285750" indent="-285750">
              <a:buFont typeface="Wingdings" panose="05000000000000000000" pitchFamily="2" charset="2"/>
              <a:buChar char="q"/>
            </a:pPr>
            <a:r>
              <a:rPr lang="en-US" dirty="0"/>
              <a:t>Being a free public repository, any researcher can submit the sequences to GenBank without incurring any financial cost.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For the same gene or genome, multiple sequences of varying quality are available in GenBank. Essentially, anything submitted to GenBank is stored.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To represent the various modification done by the author, a sequence can have several versions.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Once a record is submitted to GenBank, it is assigned to a specific division based on the source taxonomy or sequencing strategy used to obtain the data. There are 12 taxonomic divisions and 8 functional divisions.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Each GenBank record containing a sequence is assigned a unique identifier called an </a:t>
            </a:r>
            <a:r>
              <a:rPr lang="en-US" b="1" dirty="0">
                <a:solidFill>
                  <a:srgbClr val="C00000"/>
                </a:solidFill>
              </a:rPr>
              <a:t>accession number</a:t>
            </a:r>
            <a:r>
              <a:rPr lang="en-US" dirty="0"/>
              <a:t>. The accession number is permanent, and it stays the same throughout the life of the record. Only changes may occur in the sequence version but not in the accession number. For </a:t>
            </a:r>
            <a:r>
              <a:rPr lang="en-US" dirty="0" err="1"/>
              <a:t>eg.</a:t>
            </a:r>
            <a:r>
              <a:rPr lang="en-US" dirty="0"/>
              <a:t> ACCESSION AF000001, VERSION AF000001.5</a:t>
            </a:r>
            <a:endParaRPr lang="fr-FR" dirty="0"/>
          </a:p>
        </p:txBody>
      </p:sp>
    </p:spTree>
    <p:extLst>
      <p:ext uri="{BB962C8B-B14F-4D97-AF65-F5344CB8AC3E}">
        <p14:creationId xmlns:p14="http://schemas.microsoft.com/office/powerpoint/2010/main" val="346183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8"/>
          <p:cNvSpPr txBox="1">
            <a:spLocks noGrp="1"/>
          </p:cNvSpPr>
          <p:nvPr>
            <p:ph type="title" idx="4294967295"/>
          </p:nvPr>
        </p:nvSpPr>
        <p:spPr>
          <a:xfrm>
            <a:off x="1778689" y="47234"/>
            <a:ext cx="5511300" cy="54312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fr-FR" sz="2400" b="1" i="0" u="none" strike="noStrike" cap="none" dirty="0">
                <a:solidFill>
                  <a:schemeClr val="accent1"/>
                </a:solidFill>
                <a:latin typeface="Roboto Slab"/>
                <a:ea typeface="Roboto Slab"/>
                <a:cs typeface="Roboto Slab"/>
                <a:sym typeface="Roboto Slab"/>
              </a:rPr>
              <a:t>Important </a:t>
            </a:r>
            <a:r>
              <a:rPr lang="fr-FR" sz="2400" b="1" i="0" u="none" strike="noStrike" cap="none" dirty="0" err="1">
                <a:solidFill>
                  <a:schemeClr val="accent1"/>
                </a:solidFill>
                <a:latin typeface="Roboto Slab"/>
                <a:ea typeface="Roboto Slab"/>
                <a:cs typeface="Roboto Slab"/>
                <a:sym typeface="Roboto Slab"/>
              </a:rPr>
              <a:t>biological</a:t>
            </a:r>
            <a:r>
              <a:rPr lang="fr-FR" sz="2400" b="1" i="0" u="none" strike="noStrike" cap="none" dirty="0">
                <a:solidFill>
                  <a:schemeClr val="accent1"/>
                </a:solidFill>
                <a:latin typeface="Roboto Slab"/>
                <a:ea typeface="Roboto Slab"/>
                <a:cs typeface="Roboto Slab"/>
                <a:sym typeface="Roboto Slab"/>
              </a:rPr>
              <a:t> </a:t>
            </a:r>
            <a:r>
              <a:rPr lang="fr-FR" sz="2400" b="1" i="0" u="none" strike="noStrike" cap="none" dirty="0" err="1">
                <a:solidFill>
                  <a:schemeClr val="accent1"/>
                </a:solidFill>
                <a:latin typeface="Roboto Slab"/>
                <a:ea typeface="Roboto Slab"/>
                <a:cs typeface="Roboto Slab"/>
                <a:sym typeface="Roboto Slab"/>
              </a:rPr>
              <a:t>databases</a:t>
            </a:r>
            <a:endParaRPr sz="2400" dirty="0"/>
          </a:p>
        </p:txBody>
      </p:sp>
      <p:sp>
        <p:nvSpPr>
          <p:cNvPr id="103" name="Google Shape;103;p8"/>
          <p:cNvSpPr txBox="1">
            <a:spLocks noGrp="1"/>
          </p:cNvSpPr>
          <p:nvPr>
            <p:ph type="sldNum" idx="12"/>
          </p:nvPr>
        </p:nvSpPr>
        <p:spPr>
          <a:xfrm>
            <a:off x="0" y="4749898"/>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999999"/>
                </a:solidFill>
              </a:rPr>
              <a:t>11</a:t>
            </a:fld>
            <a:endParaRPr>
              <a:solidFill>
                <a:srgbClr val="999999"/>
              </a:solidFill>
            </a:endParaRPr>
          </a:p>
        </p:txBody>
      </p:sp>
      <p:sp>
        <p:nvSpPr>
          <p:cNvPr id="2" name="ZoneTexte 1">
            <a:extLst>
              <a:ext uri="{FF2B5EF4-FFF2-40B4-BE49-F238E27FC236}">
                <a16:creationId xmlns:a16="http://schemas.microsoft.com/office/drawing/2014/main" id="{605B5342-5AEE-488D-A35E-129DB99B44C1}"/>
              </a:ext>
            </a:extLst>
          </p:cNvPr>
          <p:cNvSpPr txBox="1"/>
          <p:nvPr/>
        </p:nvSpPr>
        <p:spPr>
          <a:xfrm>
            <a:off x="0" y="590361"/>
            <a:ext cx="9095760" cy="646331"/>
          </a:xfrm>
          <a:prstGeom prst="rect">
            <a:avLst/>
          </a:prstGeom>
          <a:noFill/>
        </p:spPr>
        <p:txBody>
          <a:bodyPr wrap="none" rtlCol="0">
            <a:spAutoFit/>
          </a:bodyPr>
          <a:lstStyle/>
          <a:p>
            <a:r>
              <a:rPr lang="en-US" sz="1200" dirty="0"/>
              <a:t>B. EMBL: European Molecular Biology Laboratory: Similar to GenBank, the EMBL database (http://www.ebi.ac.uk/embl/index.html) </a:t>
            </a:r>
          </a:p>
          <a:p>
            <a:r>
              <a:rPr lang="en-US" sz="1200" dirty="0"/>
              <a:t>maintained at European Bioinformatics Institute (EBI) is part of the European Nucleotide Archive  (ENA) aimed at constructing a </a:t>
            </a:r>
          </a:p>
          <a:p>
            <a:r>
              <a:rPr lang="en-US" sz="1200" dirty="0"/>
              <a:t>comprehensive catalog of the world's nucleotide sequencing information.</a:t>
            </a:r>
            <a:endParaRPr lang="fr-FR" sz="1200" dirty="0"/>
          </a:p>
        </p:txBody>
      </p:sp>
      <p:pic>
        <p:nvPicPr>
          <p:cNvPr id="5" name="Image 4">
            <a:extLst>
              <a:ext uri="{FF2B5EF4-FFF2-40B4-BE49-F238E27FC236}">
                <a16:creationId xmlns:a16="http://schemas.microsoft.com/office/drawing/2014/main" id="{3E0505AA-755F-4672-8557-14F65340246D}"/>
              </a:ext>
            </a:extLst>
          </p:cNvPr>
          <p:cNvPicPr>
            <a:picLocks noChangeAspect="1"/>
          </p:cNvPicPr>
          <p:nvPr/>
        </p:nvPicPr>
        <p:blipFill>
          <a:blip r:embed="rId3"/>
          <a:stretch>
            <a:fillRect/>
          </a:stretch>
        </p:blipFill>
        <p:spPr>
          <a:xfrm>
            <a:off x="792480" y="1354421"/>
            <a:ext cx="7782560" cy="3741845"/>
          </a:xfrm>
          <a:prstGeom prst="rect">
            <a:avLst/>
          </a:prstGeom>
        </p:spPr>
      </p:pic>
    </p:spTree>
    <p:extLst>
      <p:ext uri="{BB962C8B-B14F-4D97-AF65-F5344CB8AC3E}">
        <p14:creationId xmlns:p14="http://schemas.microsoft.com/office/powerpoint/2010/main" val="393662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8"/>
          <p:cNvSpPr txBox="1">
            <a:spLocks noGrp="1"/>
          </p:cNvSpPr>
          <p:nvPr>
            <p:ph type="title" idx="4294967295"/>
          </p:nvPr>
        </p:nvSpPr>
        <p:spPr>
          <a:xfrm>
            <a:off x="1778689" y="47234"/>
            <a:ext cx="5511300" cy="54312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fr-FR" sz="2400" b="1" i="0" u="none" strike="noStrike" cap="none" dirty="0">
                <a:solidFill>
                  <a:schemeClr val="accent1"/>
                </a:solidFill>
                <a:latin typeface="Roboto Slab"/>
                <a:ea typeface="Roboto Slab"/>
                <a:cs typeface="Roboto Slab"/>
                <a:sym typeface="Roboto Slab"/>
              </a:rPr>
              <a:t>Important </a:t>
            </a:r>
            <a:r>
              <a:rPr lang="fr-FR" sz="2400" b="1" i="0" u="none" strike="noStrike" cap="none" dirty="0" err="1">
                <a:solidFill>
                  <a:schemeClr val="accent1"/>
                </a:solidFill>
                <a:latin typeface="Roboto Slab"/>
                <a:ea typeface="Roboto Slab"/>
                <a:cs typeface="Roboto Slab"/>
                <a:sym typeface="Roboto Slab"/>
              </a:rPr>
              <a:t>biological</a:t>
            </a:r>
            <a:r>
              <a:rPr lang="fr-FR" sz="2400" b="1" i="0" u="none" strike="noStrike" cap="none" dirty="0">
                <a:solidFill>
                  <a:schemeClr val="accent1"/>
                </a:solidFill>
                <a:latin typeface="Roboto Slab"/>
                <a:ea typeface="Roboto Slab"/>
                <a:cs typeface="Roboto Slab"/>
                <a:sym typeface="Roboto Slab"/>
              </a:rPr>
              <a:t> </a:t>
            </a:r>
            <a:r>
              <a:rPr lang="fr-FR" sz="2400" b="1" i="0" u="none" strike="noStrike" cap="none" dirty="0" err="1">
                <a:solidFill>
                  <a:schemeClr val="accent1"/>
                </a:solidFill>
                <a:latin typeface="Roboto Slab"/>
                <a:ea typeface="Roboto Slab"/>
                <a:cs typeface="Roboto Slab"/>
                <a:sym typeface="Roboto Slab"/>
              </a:rPr>
              <a:t>databases</a:t>
            </a:r>
            <a:endParaRPr sz="2400" dirty="0"/>
          </a:p>
        </p:txBody>
      </p:sp>
      <p:sp>
        <p:nvSpPr>
          <p:cNvPr id="103" name="Google Shape;103;p8"/>
          <p:cNvSpPr txBox="1">
            <a:spLocks noGrp="1"/>
          </p:cNvSpPr>
          <p:nvPr>
            <p:ph type="sldNum" idx="12"/>
          </p:nvPr>
        </p:nvSpPr>
        <p:spPr>
          <a:xfrm>
            <a:off x="0" y="4749898"/>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999999"/>
                </a:solidFill>
              </a:rPr>
              <a:t>12</a:t>
            </a:fld>
            <a:endParaRPr>
              <a:solidFill>
                <a:srgbClr val="999999"/>
              </a:solidFill>
            </a:endParaRPr>
          </a:p>
        </p:txBody>
      </p:sp>
      <p:sp>
        <p:nvSpPr>
          <p:cNvPr id="2" name="ZoneTexte 1">
            <a:extLst>
              <a:ext uri="{FF2B5EF4-FFF2-40B4-BE49-F238E27FC236}">
                <a16:creationId xmlns:a16="http://schemas.microsoft.com/office/drawing/2014/main" id="{605B5342-5AEE-488D-A35E-129DB99B44C1}"/>
              </a:ext>
            </a:extLst>
          </p:cNvPr>
          <p:cNvSpPr txBox="1"/>
          <p:nvPr/>
        </p:nvSpPr>
        <p:spPr>
          <a:xfrm>
            <a:off x="0" y="590361"/>
            <a:ext cx="9073318" cy="646331"/>
          </a:xfrm>
          <a:prstGeom prst="rect">
            <a:avLst/>
          </a:prstGeom>
          <a:noFill/>
        </p:spPr>
        <p:txBody>
          <a:bodyPr wrap="none" rtlCol="0">
            <a:spAutoFit/>
          </a:bodyPr>
          <a:lstStyle/>
          <a:p>
            <a:r>
              <a:rPr lang="en-US" sz="1200" dirty="0"/>
              <a:t>C. DNA Data Bank of Japan (DDBJ) DDBJ (https://www.ddbj.nig.ac.jp/) is the only nucleotide sequence database located in </a:t>
            </a:r>
          </a:p>
          <a:p>
            <a:r>
              <a:rPr lang="en-US" sz="1200" dirty="0"/>
              <a:t>Asia. It was established in 1986 by the Center for Information Biology (CIB) under the National Institute of Genetics (NIG) of Japan </a:t>
            </a:r>
          </a:p>
          <a:p>
            <a:r>
              <a:rPr lang="en-US" sz="1200" dirty="0"/>
              <a:t>in collaboration with NCBI in the USA and EBI in Europe. </a:t>
            </a:r>
            <a:endParaRPr lang="fr-FR" sz="1200" dirty="0"/>
          </a:p>
        </p:txBody>
      </p:sp>
      <p:pic>
        <p:nvPicPr>
          <p:cNvPr id="4" name="Image 3">
            <a:extLst>
              <a:ext uri="{FF2B5EF4-FFF2-40B4-BE49-F238E27FC236}">
                <a16:creationId xmlns:a16="http://schemas.microsoft.com/office/drawing/2014/main" id="{F359A9B9-4C97-4BF4-8680-F509A5C3052B}"/>
              </a:ext>
            </a:extLst>
          </p:cNvPr>
          <p:cNvPicPr>
            <a:picLocks noChangeAspect="1"/>
          </p:cNvPicPr>
          <p:nvPr/>
        </p:nvPicPr>
        <p:blipFill>
          <a:blip r:embed="rId3"/>
          <a:stretch>
            <a:fillRect/>
          </a:stretch>
        </p:blipFill>
        <p:spPr>
          <a:xfrm>
            <a:off x="690880" y="1417792"/>
            <a:ext cx="8097580" cy="3678474"/>
          </a:xfrm>
          <a:prstGeom prst="rect">
            <a:avLst/>
          </a:prstGeom>
        </p:spPr>
      </p:pic>
    </p:spTree>
    <p:extLst>
      <p:ext uri="{BB962C8B-B14F-4D97-AF65-F5344CB8AC3E}">
        <p14:creationId xmlns:p14="http://schemas.microsoft.com/office/powerpoint/2010/main" val="299143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543" y="1"/>
            <a:ext cx="4732915" cy="1819793"/>
          </a:xfrm>
          <a:prstGeom prst="rect">
            <a:avLst/>
          </a:prstGeom>
        </p:spPr>
      </p:pic>
      <p:pic>
        <p:nvPicPr>
          <p:cNvPr id="4" name="Picture 10" descr="Capacity Building Stock Illustrations – 768 Capacity Building Stock  Illustrations, Vectors &amp; Clipart - Dreamstime"/>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b="17370"/>
          <a:stretch/>
        </p:blipFill>
        <p:spPr bwMode="auto">
          <a:xfrm>
            <a:off x="6539164" y="4282894"/>
            <a:ext cx="2604836" cy="7829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DA0F4C7-D450-086E-B4FC-8301081149C0}"/>
              </a:ext>
            </a:extLst>
          </p:cNvPr>
          <p:cNvPicPr>
            <a:picLocks noChangeAspect="1"/>
          </p:cNvPicPr>
          <p:nvPr/>
        </p:nvPicPr>
        <p:blipFill rotWithShape="1">
          <a:blip r:embed="rId6">
            <a:extLst>
              <a:ext uri="{28A0092B-C50C-407E-A947-70E740481C1C}">
                <a14:useLocalDpi xmlns:a14="http://schemas.microsoft.com/office/drawing/2010/main" val="0"/>
              </a:ext>
            </a:extLst>
          </a:blip>
          <a:srcRect l="6448" t="62172" r="45526" b="27602"/>
          <a:stretch/>
        </p:blipFill>
        <p:spPr>
          <a:xfrm>
            <a:off x="47442" y="4463172"/>
            <a:ext cx="3101978" cy="371540"/>
          </a:xfrm>
          <a:prstGeom prst="rect">
            <a:avLst/>
          </a:prstGeom>
        </p:spPr>
      </p:pic>
      <p:sp>
        <p:nvSpPr>
          <p:cNvPr id="5" name="TextBox 4">
            <a:extLst>
              <a:ext uri="{FF2B5EF4-FFF2-40B4-BE49-F238E27FC236}">
                <a16:creationId xmlns:a16="http://schemas.microsoft.com/office/drawing/2014/main" id="{6A13C2D4-838A-0CB0-BF94-958A4FA01DD6}"/>
              </a:ext>
            </a:extLst>
          </p:cNvPr>
          <p:cNvSpPr txBox="1"/>
          <p:nvPr/>
        </p:nvSpPr>
        <p:spPr>
          <a:xfrm>
            <a:off x="1" y="3527690"/>
            <a:ext cx="3201641" cy="923330"/>
          </a:xfrm>
          <a:prstGeom prst="rect">
            <a:avLst/>
          </a:prstGeom>
          <a:noFill/>
        </p:spPr>
        <p:txBody>
          <a:bodyPr wrap="square">
            <a:spAutoFit/>
          </a:bodyPr>
          <a:lstStyle/>
          <a:p>
            <a:pPr algn="ctr"/>
            <a:r>
              <a:rPr lang="en-US" sz="900" b="1" dirty="0" err="1">
                <a:solidFill>
                  <a:srgbClr val="002060"/>
                </a:solidFill>
                <a:latin typeface="Verdana" panose="020B0604030504040204" pitchFamily="34" charset="0"/>
                <a:ea typeface="Times New Roman" panose="02020603050405020304" pitchFamily="18" charset="0"/>
                <a:cs typeface="Calibri" panose="020F0502020204030204" pitchFamily="34" charset="0"/>
              </a:rPr>
              <a:t>Gildas</a:t>
            </a:r>
            <a:r>
              <a:rPr lang="en-US" sz="900" b="1" dirty="0">
                <a:solidFill>
                  <a:srgbClr val="002060"/>
                </a:solidFill>
                <a:latin typeface="Verdana" panose="020B0604030504040204" pitchFamily="34" charset="0"/>
                <a:ea typeface="Times New Roman" panose="02020603050405020304" pitchFamily="18" charset="0"/>
                <a:cs typeface="Calibri" panose="020F0502020204030204" pitchFamily="34" charset="0"/>
              </a:rPr>
              <a:t> </a:t>
            </a:r>
            <a:r>
              <a:rPr lang="en-US" sz="900" b="1" dirty="0" err="1">
                <a:solidFill>
                  <a:srgbClr val="002060"/>
                </a:solidFill>
                <a:latin typeface="Verdana" panose="020B0604030504040204" pitchFamily="34" charset="0"/>
                <a:ea typeface="Times New Roman" panose="02020603050405020304" pitchFamily="18" charset="0"/>
                <a:cs typeface="Calibri" panose="020F0502020204030204" pitchFamily="34" charset="0"/>
              </a:rPr>
              <a:t>Hounmanou</a:t>
            </a:r>
            <a:r>
              <a:rPr lang="en-US" sz="900" b="1" dirty="0">
                <a:solidFill>
                  <a:srgbClr val="002060"/>
                </a:solidFill>
                <a:latin typeface="Verdana" panose="020B0604030504040204" pitchFamily="34" charset="0"/>
                <a:ea typeface="Times New Roman" panose="02020603050405020304" pitchFamily="18" charset="0"/>
                <a:cs typeface="Calibri" panose="020F0502020204030204" pitchFamily="34" charset="0"/>
              </a:rPr>
              <a:t>, PhD </a:t>
            </a:r>
            <a:endParaRPr lang="en-DK" sz="900" kern="100" dirty="0">
              <a:latin typeface="Aptos" panose="020B0004020202020204" pitchFamily="34" charset="0"/>
              <a:ea typeface="Aptos" panose="020B0004020202020204" pitchFamily="34" charset="0"/>
              <a:cs typeface="Times New Roman" panose="02020603050405020304" pitchFamily="18" charset="0"/>
            </a:endParaRPr>
          </a:p>
          <a:p>
            <a:pPr algn="ctr"/>
            <a:r>
              <a:rPr lang="en-US" sz="900" dirty="0">
                <a:solidFill>
                  <a:srgbClr val="2D4E8A"/>
                </a:solidFill>
                <a:latin typeface="Verdana" panose="020B0604030504040204" pitchFamily="34" charset="0"/>
                <a:ea typeface="Times New Roman" panose="02020603050405020304" pitchFamily="18" charset="0"/>
                <a:cs typeface="Calibri" panose="020F0502020204030204" pitchFamily="34" charset="0"/>
              </a:rPr>
              <a:t>APTI-Fellow, National Institutes of Health, MD, USA</a:t>
            </a:r>
            <a:endParaRPr lang="en-DK" sz="900" kern="100" dirty="0">
              <a:latin typeface="Aptos" panose="020B0004020202020204" pitchFamily="34" charset="0"/>
              <a:ea typeface="Aptos" panose="020B0004020202020204" pitchFamily="34" charset="0"/>
              <a:cs typeface="Times New Roman" panose="02020603050405020304" pitchFamily="18" charset="0"/>
            </a:endParaRPr>
          </a:p>
          <a:p>
            <a:pPr algn="ctr"/>
            <a:r>
              <a:rPr lang="en-DK" sz="900" b="1" dirty="0">
                <a:solidFill>
                  <a:srgbClr val="002060"/>
                </a:solidFill>
                <a:latin typeface="Verdana" panose="020B0604030504040204" pitchFamily="34" charset="0"/>
                <a:ea typeface="Times New Roman" panose="02020603050405020304" pitchFamily="18" charset="0"/>
                <a:cs typeface="Calibri" panose="020F0502020204030204" pitchFamily="34" charset="0"/>
              </a:rPr>
              <a:t>Assistant-Professor</a:t>
            </a:r>
            <a:endParaRPr lang="en-DK" sz="900" kern="100" dirty="0">
              <a:latin typeface="Aptos" panose="020B0004020202020204" pitchFamily="34" charset="0"/>
              <a:ea typeface="Aptos" panose="020B0004020202020204" pitchFamily="34" charset="0"/>
              <a:cs typeface="Times New Roman" panose="02020603050405020304" pitchFamily="18" charset="0"/>
            </a:endParaRPr>
          </a:p>
          <a:p>
            <a:pPr algn="ctr"/>
            <a:r>
              <a:rPr lang="en-GB" sz="900" dirty="0">
                <a:solidFill>
                  <a:srgbClr val="044A91"/>
                </a:solidFill>
                <a:latin typeface="Verdana" panose="020B0604030504040204" pitchFamily="34" charset="0"/>
                <a:ea typeface="Times New Roman" panose="02020603050405020304" pitchFamily="18" charset="0"/>
                <a:cs typeface="Calibri" panose="020F0502020204030204" pitchFamily="34" charset="0"/>
                <a:hlinkClick r:id="rId7" tooltip="https://orcid.org/0000-0003-3991-0864"/>
              </a:rPr>
              <a:t>https://orcid.org/0000-0003-3991-0864</a:t>
            </a:r>
            <a:endParaRPr lang="en-DK" sz="900" kern="100" dirty="0">
              <a:latin typeface="Aptos" panose="020B0004020202020204" pitchFamily="34" charset="0"/>
              <a:ea typeface="Aptos" panose="020B0004020202020204" pitchFamily="34" charset="0"/>
              <a:cs typeface="Times New Roman" panose="02020603050405020304" pitchFamily="18" charset="0"/>
            </a:endParaRPr>
          </a:p>
          <a:p>
            <a:pPr algn="ctr"/>
            <a:r>
              <a:rPr lang="en-US" sz="900" b="1" dirty="0">
                <a:latin typeface="Verdana" panose="020B0604030504040204" pitchFamily="34" charset="0"/>
                <a:ea typeface="Times New Roman" panose="02020603050405020304" pitchFamily="18" charset="0"/>
                <a:cs typeface="Calibri" panose="020F0502020204030204" pitchFamily="34" charset="0"/>
              </a:rPr>
              <a:t>University of Copenhagen</a:t>
            </a:r>
            <a:endParaRPr lang="en-DK" sz="900" kern="100" dirty="0">
              <a:latin typeface="Aptos" panose="020B0004020202020204" pitchFamily="34" charset="0"/>
              <a:ea typeface="Aptos" panose="020B0004020202020204" pitchFamily="34" charset="0"/>
              <a:cs typeface="Times New Roman" panose="02020603050405020304" pitchFamily="18" charset="0"/>
            </a:endParaRPr>
          </a:p>
          <a:p>
            <a:pPr algn="ctr"/>
            <a:r>
              <a:rPr lang="en-US" sz="900" dirty="0">
                <a:latin typeface="Verdana" panose="020B0604030504040204" pitchFamily="34" charset="0"/>
                <a:ea typeface="Times New Roman" panose="02020603050405020304" pitchFamily="18" charset="0"/>
                <a:cs typeface="Calibri" panose="020F0502020204030204" pitchFamily="34" charset="0"/>
              </a:rPr>
              <a:t>Faculty of Health and Medical Sciences</a:t>
            </a:r>
            <a:endParaRPr lang="en-DK" sz="9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D04F1D92-F82B-B61A-8493-539EDC69F471}"/>
              </a:ext>
            </a:extLst>
          </p:cNvPr>
          <p:cNvSpPr txBox="1">
            <a:spLocks/>
          </p:cNvSpPr>
          <p:nvPr/>
        </p:nvSpPr>
        <p:spPr>
          <a:xfrm>
            <a:off x="2544136" y="2117090"/>
            <a:ext cx="4478804" cy="1819793"/>
          </a:xfrm>
          <a:prstGeom prst="rect">
            <a:avLst/>
          </a:prstGeom>
        </p:spPr>
        <p:txBody>
          <a:bodyPr/>
          <a:lstStyle>
            <a:lvl1pPr algn="l" defTabSz="914400" rtl="0" eaLnBrk="1" latinLnBrk="0" hangingPunct="1">
              <a:lnSpc>
                <a:spcPct val="100000"/>
              </a:lnSpc>
              <a:spcBef>
                <a:spcPct val="0"/>
              </a:spcBef>
              <a:buNone/>
              <a:defRPr sz="3000" kern="1200" spc="60" baseline="0">
                <a:solidFill>
                  <a:schemeClr val="accent1"/>
                </a:solidFill>
                <a:latin typeface="+mj-lt"/>
                <a:ea typeface="+mj-ea"/>
                <a:cs typeface="+mj-cs"/>
              </a:defRPr>
            </a:lvl1pPr>
          </a:lstStyle>
          <a:p>
            <a:pPr algn="ctr"/>
            <a:r>
              <a:rPr lang="en-GB" sz="4050" b="1" dirty="0">
                <a:latin typeface="Abadi" panose="020B0604020104020204" pitchFamily="34" charset="0"/>
              </a:rPr>
              <a:t>Any Question is welcome</a:t>
            </a:r>
          </a:p>
          <a:p>
            <a:pPr algn="ctr"/>
            <a:r>
              <a:rPr lang="en-GB" sz="4050" b="1" dirty="0">
                <a:latin typeface="Abadi" panose="020B0604020104020204" pitchFamily="34" charset="0"/>
              </a:rPr>
              <a:t>?</a:t>
            </a:r>
          </a:p>
        </p:txBody>
      </p:sp>
    </p:spTree>
    <p:extLst>
      <p:ext uri="{BB962C8B-B14F-4D97-AF65-F5344CB8AC3E}">
        <p14:creationId xmlns:p14="http://schemas.microsoft.com/office/powerpoint/2010/main" val="192488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300"/>
              <a:buNone/>
            </a:pPr>
            <a:fld id="{00000000-1234-1234-1234-123412341234}" type="slidenum">
              <a:rPr lang="en"/>
              <a:t>2</a:t>
            </a:fld>
            <a:endParaRPr/>
          </a:p>
        </p:txBody>
      </p:sp>
      <p:grpSp>
        <p:nvGrpSpPr>
          <p:cNvPr id="71" name="Google Shape;71;p7"/>
          <p:cNvGrpSpPr/>
          <p:nvPr/>
        </p:nvGrpSpPr>
        <p:grpSpPr>
          <a:xfrm>
            <a:off x="1791301" y="704874"/>
            <a:ext cx="5125567" cy="3733751"/>
            <a:chOff x="1126863" y="2013875"/>
            <a:chExt cx="2101658" cy="1569600"/>
          </a:xfrm>
        </p:grpSpPr>
        <p:sp>
          <p:nvSpPr>
            <p:cNvPr id="72" name="Google Shape;72;p7"/>
            <p:cNvSpPr/>
            <p:nvPr/>
          </p:nvSpPr>
          <p:spPr>
            <a:xfrm>
              <a:off x="1126863" y="2013875"/>
              <a:ext cx="2101658"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txBox="1"/>
            <p:nvPr/>
          </p:nvSpPr>
          <p:spPr>
            <a:xfrm>
              <a:off x="1126863" y="2211300"/>
              <a:ext cx="2101658" cy="1372175"/>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0"/>
                </a:spcBef>
                <a:spcAft>
                  <a:spcPts val="0"/>
                </a:spcAft>
                <a:buClr>
                  <a:srgbClr val="000000"/>
                </a:buClr>
                <a:buSzPts val="1100"/>
              </a:pPr>
              <a:r>
                <a:rPr lang="en-US" sz="1600" b="1" i="0" u="none" strike="noStrike" cap="none" dirty="0">
                  <a:solidFill>
                    <a:schemeClr val="tx2">
                      <a:lumMod val="10000"/>
                    </a:schemeClr>
                  </a:solidFill>
                  <a:latin typeface="+mn-lt"/>
                  <a:ea typeface="Barlow"/>
                  <a:cs typeface="Barlow"/>
                  <a:sym typeface="Barlow"/>
                </a:rPr>
                <a:t>What is a database?</a:t>
              </a:r>
            </a:p>
            <a:p>
              <a:pPr marL="171450" marR="0" lvl="0" indent="-171450" algn="l" rtl="0">
                <a:lnSpc>
                  <a:spcPct val="100000"/>
                </a:lnSpc>
                <a:spcBef>
                  <a:spcPts val="0"/>
                </a:spcBef>
                <a:spcAft>
                  <a:spcPts val="0"/>
                </a:spcAft>
                <a:buClr>
                  <a:srgbClr val="000000"/>
                </a:buClr>
                <a:buSzPts val="1100"/>
                <a:buFont typeface="Noto Sans Symbols"/>
                <a:buChar char="⮚"/>
              </a:pPr>
              <a:endParaRPr lang="en-US" sz="1600" b="1" i="0" u="none" strike="noStrike" cap="none" dirty="0">
                <a:solidFill>
                  <a:schemeClr val="tx2">
                    <a:lumMod val="10000"/>
                  </a:schemeClr>
                </a:solidFill>
                <a:latin typeface="+mn-lt"/>
                <a:ea typeface="Barlow"/>
                <a:cs typeface="Barlow"/>
                <a:sym typeface="Barlow"/>
              </a:endParaRPr>
            </a:p>
            <a:p>
              <a:pPr marL="285750" marR="0" lvl="0" indent="-285750" algn="l" rtl="0">
                <a:lnSpc>
                  <a:spcPct val="100000"/>
                </a:lnSpc>
                <a:spcBef>
                  <a:spcPts val="0"/>
                </a:spcBef>
                <a:spcAft>
                  <a:spcPts val="0"/>
                </a:spcAft>
                <a:buClr>
                  <a:srgbClr val="000000"/>
                </a:buClr>
                <a:buSzPts val="1100"/>
                <a:buFont typeface="Wingdings" pitchFamily="2" charset="2"/>
                <a:buChar char="v"/>
              </a:pPr>
              <a:r>
                <a:rPr lang="en-US" sz="1600" i="0" u="none" strike="noStrike" cap="none" dirty="0">
                  <a:solidFill>
                    <a:schemeClr val="tx2">
                      <a:lumMod val="10000"/>
                    </a:schemeClr>
                  </a:solidFill>
                  <a:latin typeface="+mn-lt"/>
                  <a:ea typeface="Barlow"/>
                  <a:cs typeface="Barlow"/>
                  <a:sym typeface="Barlow"/>
                </a:rPr>
                <a:t>a database is defined as an organized collection of data or information that </a:t>
              </a:r>
            </a:p>
            <a:p>
              <a:pPr marL="285750" marR="0" lvl="0" indent="-285750" algn="l" rtl="0">
                <a:lnSpc>
                  <a:spcPct val="100000"/>
                </a:lnSpc>
                <a:spcBef>
                  <a:spcPts val="0"/>
                </a:spcBef>
                <a:spcAft>
                  <a:spcPts val="0"/>
                </a:spcAft>
                <a:buClr>
                  <a:srgbClr val="000000"/>
                </a:buClr>
                <a:buSzPts val="1100"/>
                <a:buFont typeface="Wingdings" pitchFamily="2" charset="2"/>
                <a:buChar char="v"/>
              </a:pPr>
              <a:endParaRPr lang="en-US" sz="1600" dirty="0">
                <a:solidFill>
                  <a:schemeClr val="tx2">
                    <a:lumMod val="10000"/>
                  </a:schemeClr>
                </a:solidFill>
                <a:latin typeface="+mn-lt"/>
                <a:ea typeface="Barlow"/>
                <a:cs typeface="Barlow"/>
                <a:sym typeface="Barlow"/>
              </a:endParaRPr>
            </a:p>
            <a:p>
              <a:pPr marL="285750" marR="0" lvl="0" indent="-285750" algn="l" rtl="0">
                <a:lnSpc>
                  <a:spcPct val="100000"/>
                </a:lnSpc>
                <a:spcBef>
                  <a:spcPts val="0"/>
                </a:spcBef>
                <a:spcAft>
                  <a:spcPts val="0"/>
                </a:spcAft>
                <a:buClr>
                  <a:srgbClr val="000000"/>
                </a:buClr>
                <a:buSzPts val="1100"/>
                <a:buFont typeface="Wingdings" pitchFamily="2" charset="2"/>
                <a:buChar char="v"/>
              </a:pPr>
              <a:r>
                <a:rPr lang="en-US" sz="1600" i="0" u="none" strike="noStrike" cap="none" dirty="0">
                  <a:solidFill>
                    <a:schemeClr val="tx2">
                      <a:lumMod val="10000"/>
                    </a:schemeClr>
                  </a:solidFill>
                  <a:latin typeface="+mn-lt"/>
                  <a:ea typeface="Barlow"/>
                  <a:cs typeface="Barlow"/>
                  <a:sym typeface="Barlow"/>
                </a:rPr>
                <a:t>is electronically stored and accessible from a computer system. </a:t>
              </a:r>
            </a:p>
            <a:p>
              <a:pPr marL="285750" marR="0" lvl="0" indent="-285750" algn="l" rtl="0">
                <a:lnSpc>
                  <a:spcPct val="100000"/>
                </a:lnSpc>
                <a:spcBef>
                  <a:spcPts val="0"/>
                </a:spcBef>
                <a:spcAft>
                  <a:spcPts val="0"/>
                </a:spcAft>
                <a:buClr>
                  <a:srgbClr val="000000"/>
                </a:buClr>
                <a:buSzPts val="1100"/>
                <a:buFont typeface="Wingdings" pitchFamily="2" charset="2"/>
                <a:buChar char="v"/>
              </a:pPr>
              <a:endParaRPr lang="en-US" sz="1600" dirty="0">
                <a:solidFill>
                  <a:schemeClr val="tx2">
                    <a:lumMod val="10000"/>
                  </a:schemeClr>
                </a:solidFill>
                <a:latin typeface="+mn-lt"/>
                <a:ea typeface="Barlow"/>
                <a:cs typeface="Barlow"/>
                <a:sym typeface="Barlow"/>
              </a:endParaRPr>
            </a:p>
            <a:p>
              <a:pPr marL="285750" marR="0" lvl="0" indent="-285750" algn="l" rtl="0">
                <a:lnSpc>
                  <a:spcPct val="100000"/>
                </a:lnSpc>
                <a:spcBef>
                  <a:spcPts val="0"/>
                </a:spcBef>
                <a:spcAft>
                  <a:spcPts val="0"/>
                </a:spcAft>
                <a:buClr>
                  <a:srgbClr val="000000"/>
                </a:buClr>
                <a:buSzPts val="1100"/>
                <a:buFont typeface="Wingdings" pitchFamily="2" charset="2"/>
                <a:buChar char="v"/>
              </a:pPr>
              <a:r>
                <a:rPr lang="en-US" sz="1600" i="0" u="none" strike="noStrike" cap="none" dirty="0">
                  <a:solidFill>
                    <a:schemeClr val="tx2">
                      <a:lumMod val="10000"/>
                    </a:schemeClr>
                  </a:solidFill>
                  <a:latin typeface="+mn-lt"/>
                  <a:ea typeface="Barlow"/>
                  <a:cs typeface="Barlow"/>
                  <a:sym typeface="Barlow"/>
                </a:rPr>
                <a:t>The organized nature of the database makes it easy to access, manage, periodically update, and rapidly search the required data/information from a suitable computer system.</a:t>
              </a:r>
              <a:endParaRPr lang="en-US" sz="1600" dirty="0">
                <a:solidFill>
                  <a:schemeClr val="tx2">
                    <a:lumMod val="10000"/>
                  </a:schemeClr>
                </a:solidFill>
                <a:latin typeface="+mn-lt"/>
              </a:endParaRPr>
            </a:p>
          </p:txBody>
        </p:sp>
      </p:grpSp>
      <p:sp>
        <p:nvSpPr>
          <p:cNvPr id="22" name="Google Shape;66;p7">
            <a:extLst>
              <a:ext uri="{FF2B5EF4-FFF2-40B4-BE49-F238E27FC236}">
                <a16:creationId xmlns:a16="http://schemas.microsoft.com/office/drawing/2014/main" id="{EEA3BE2F-8451-42DC-9180-555255327925}"/>
              </a:ext>
            </a:extLst>
          </p:cNvPr>
          <p:cNvSpPr txBox="1">
            <a:spLocks noGrp="1"/>
          </p:cNvSpPr>
          <p:nvPr>
            <p:ph type="title"/>
          </p:nvPr>
        </p:nvSpPr>
        <p:spPr>
          <a:xfrm>
            <a:off x="1110201" y="209298"/>
            <a:ext cx="7578846" cy="72813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800" b="1" dirty="0"/>
              <a:t>Biological Databases and Resources</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7"/>
          <p:cNvSpPr txBox="1">
            <a:spLocks noGrp="1"/>
          </p:cNvSpPr>
          <p:nvPr>
            <p:ph type="title"/>
          </p:nvPr>
        </p:nvSpPr>
        <p:spPr>
          <a:xfrm>
            <a:off x="299880" y="209298"/>
            <a:ext cx="7578846" cy="72813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800" b="1" dirty="0"/>
              <a:t>Biological Databases and Resources</a:t>
            </a:r>
            <a:endParaRPr lang="en-US" sz="3200" b="1" dirty="0"/>
          </a:p>
        </p:txBody>
      </p:sp>
      <p:sp>
        <p:nvSpPr>
          <p:cNvPr id="67" name="Google Shape;67;p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sp>
        <p:nvSpPr>
          <p:cNvPr id="13" name="Rectangle 5">
            <a:extLst>
              <a:ext uri="{FF2B5EF4-FFF2-40B4-BE49-F238E27FC236}">
                <a16:creationId xmlns:a16="http://schemas.microsoft.com/office/drawing/2014/main" id="{6C3BAC57-695F-4B8F-8E88-75724793E285}"/>
              </a:ext>
            </a:extLst>
          </p:cNvPr>
          <p:cNvSpPr txBox="1">
            <a:spLocks noChangeArrowheads="1"/>
          </p:cNvSpPr>
          <p:nvPr/>
        </p:nvSpPr>
        <p:spPr>
          <a:xfrm>
            <a:off x="232886" y="829735"/>
            <a:ext cx="9099301" cy="3658335"/>
          </a:xfrm>
          <a:prstGeom prst="rect">
            <a:avLst/>
          </a:prstGeom>
          <a:no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pPr>
            <a:r>
              <a:rPr lang="fr-FR" altLang="fr-FR" sz="2400" dirty="0"/>
              <a:t>A collection of...</a:t>
            </a:r>
          </a:p>
          <a:p>
            <a:pPr marL="342900" lvl="1" indent="-342900">
              <a:lnSpc>
                <a:spcPct val="90000"/>
              </a:lnSpc>
              <a:buFont typeface="Wingdings" panose="05000000000000000000" pitchFamily="2" charset="2"/>
              <a:buChar char="q"/>
            </a:pPr>
            <a:r>
              <a:rPr lang="fr-FR" altLang="fr-FR" sz="2000" dirty="0" err="1"/>
              <a:t>structured</a:t>
            </a:r>
            <a:r>
              <a:rPr lang="fr-FR" altLang="fr-FR" sz="2000" dirty="0"/>
              <a:t> 	 </a:t>
            </a:r>
          </a:p>
          <a:p>
            <a:pPr marL="342900" lvl="1" indent="-342900">
              <a:lnSpc>
                <a:spcPct val="90000"/>
              </a:lnSpc>
              <a:buFont typeface="Wingdings" panose="05000000000000000000" pitchFamily="2" charset="2"/>
              <a:buChar char="q"/>
            </a:pPr>
            <a:r>
              <a:rPr lang="fr-FR" altLang="fr-FR" sz="2000" dirty="0" err="1"/>
              <a:t>searchable</a:t>
            </a:r>
            <a:r>
              <a:rPr lang="fr-FR" altLang="fr-FR" sz="2000" dirty="0"/>
              <a:t> (index)		    </a:t>
            </a:r>
            <a:r>
              <a:rPr lang="fr-FR" altLang="fr-FR" sz="1200" dirty="0"/>
              <a:t>-&gt; table of contents</a:t>
            </a:r>
          </a:p>
          <a:p>
            <a:pPr marL="342900" lvl="1" indent="-342900">
              <a:lnSpc>
                <a:spcPct val="90000"/>
              </a:lnSpc>
              <a:buFont typeface="Wingdings" panose="05000000000000000000" pitchFamily="2" charset="2"/>
              <a:buChar char="q"/>
            </a:pPr>
            <a:r>
              <a:rPr lang="fr-FR" altLang="fr-FR" sz="2000" dirty="0" err="1"/>
              <a:t>updated</a:t>
            </a:r>
            <a:r>
              <a:rPr lang="fr-FR" altLang="fr-FR" sz="2000" dirty="0"/>
              <a:t> </a:t>
            </a:r>
            <a:r>
              <a:rPr lang="fr-FR" altLang="fr-FR" sz="2000" dirty="0" err="1"/>
              <a:t>periodically</a:t>
            </a:r>
            <a:r>
              <a:rPr lang="fr-FR" altLang="fr-FR" sz="2000" dirty="0"/>
              <a:t> (release)    </a:t>
            </a:r>
            <a:r>
              <a:rPr lang="fr-FR" altLang="fr-FR" sz="1200" dirty="0"/>
              <a:t>-&gt; new </a:t>
            </a:r>
            <a:r>
              <a:rPr lang="fr-FR" altLang="fr-FR" sz="1200" dirty="0" err="1"/>
              <a:t>edition</a:t>
            </a:r>
            <a:endParaRPr lang="fr-FR" altLang="fr-FR" sz="1200" dirty="0"/>
          </a:p>
          <a:p>
            <a:pPr marL="342900" lvl="1" indent="-342900">
              <a:lnSpc>
                <a:spcPct val="90000"/>
              </a:lnSpc>
              <a:buFont typeface="Wingdings" panose="05000000000000000000" pitchFamily="2" charset="2"/>
              <a:buChar char="q"/>
            </a:pPr>
            <a:r>
              <a:rPr lang="fr-FR" altLang="fr-FR" sz="2000" dirty="0"/>
              <a:t>cross-</a:t>
            </a:r>
            <a:r>
              <a:rPr lang="fr-FR" altLang="fr-FR" sz="2000" dirty="0" err="1"/>
              <a:t>referenced</a:t>
            </a:r>
            <a:r>
              <a:rPr lang="fr-FR" altLang="fr-FR" sz="2000" dirty="0"/>
              <a:t> (</a:t>
            </a:r>
            <a:r>
              <a:rPr lang="fr-FR" altLang="fr-FR" sz="2000" u="sng" dirty="0" err="1">
                <a:solidFill>
                  <a:srgbClr val="063DE8"/>
                </a:solidFill>
              </a:rPr>
              <a:t>hyperlinks</a:t>
            </a:r>
            <a:r>
              <a:rPr lang="fr-FR" altLang="fr-FR" sz="2000" dirty="0"/>
              <a:t>)    </a:t>
            </a:r>
            <a:r>
              <a:rPr lang="fr-FR" altLang="fr-FR" sz="1200" dirty="0"/>
              <a:t>-&gt; links </a:t>
            </a:r>
            <a:r>
              <a:rPr lang="fr-FR" altLang="fr-FR" sz="1200" dirty="0" err="1"/>
              <a:t>with</a:t>
            </a:r>
            <a:r>
              <a:rPr lang="fr-FR" altLang="fr-FR" sz="1200" dirty="0"/>
              <a:t> </a:t>
            </a:r>
            <a:r>
              <a:rPr lang="fr-FR" altLang="fr-FR" sz="1200" dirty="0" err="1"/>
              <a:t>other</a:t>
            </a:r>
            <a:r>
              <a:rPr lang="fr-FR" altLang="fr-FR" sz="1200" dirty="0"/>
              <a:t> </a:t>
            </a:r>
            <a:r>
              <a:rPr lang="fr-FR" altLang="fr-FR" sz="1200" dirty="0" err="1"/>
              <a:t>db</a:t>
            </a:r>
            <a:endParaRPr lang="fr-FR" altLang="fr-FR" sz="1200" dirty="0"/>
          </a:p>
          <a:p>
            <a:pPr>
              <a:lnSpc>
                <a:spcPct val="90000"/>
              </a:lnSpc>
              <a:buFont typeface="Monotype Sorts" pitchFamily="2" charset="2"/>
              <a:buNone/>
            </a:pPr>
            <a:r>
              <a:rPr lang="fr-FR" altLang="fr-FR" sz="2400" dirty="0"/>
              <a:t>    …data</a:t>
            </a:r>
          </a:p>
          <a:p>
            <a:pPr>
              <a:lnSpc>
                <a:spcPct val="90000"/>
              </a:lnSpc>
              <a:buFont typeface="Monotype Sorts" pitchFamily="2" charset="2"/>
              <a:buNone/>
            </a:pPr>
            <a:r>
              <a:rPr lang="fr-FR" altLang="fr-FR" dirty="0"/>
              <a:t>		</a:t>
            </a:r>
          </a:p>
          <a:p>
            <a:pPr>
              <a:lnSpc>
                <a:spcPct val="90000"/>
              </a:lnSpc>
            </a:pPr>
            <a:r>
              <a:rPr lang="fr-FR" altLang="fr-FR" sz="2400" dirty="0" err="1"/>
              <a:t>Includes</a:t>
            </a:r>
            <a:r>
              <a:rPr lang="fr-FR" altLang="fr-FR" sz="2400" dirty="0"/>
              <a:t> </a:t>
            </a:r>
            <a:r>
              <a:rPr lang="fr-FR" altLang="fr-FR" sz="2400" dirty="0" err="1"/>
              <a:t>also</a:t>
            </a:r>
            <a:r>
              <a:rPr lang="fr-FR" altLang="fr-FR" sz="2400" dirty="0"/>
              <a:t> </a:t>
            </a:r>
            <a:r>
              <a:rPr lang="fr-FR" altLang="fr-FR" sz="2400" dirty="0" err="1"/>
              <a:t>associated</a:t>
            </a:r>
            <a:r>
              <a:rPr lang="fr-FR" altLang="fr-FR" sz="2400" dirty="0"/>
              <a:t> </a:t>
            </a:r>
            <a:r>
              <a:rPr lang="fr-FR" altLang="fr-FR" sz="2400" dirty="0" err="1"/>
              <a:t>tools</a:t>
            </a:r>
            <a:r>
              <a:rPr lang="fr-FR" altLang="fr-FR" sz="2400" dirty="0"/>
              <a:t> (software) </a:t>
            </a:r>
            <a:r>
              <a:rPr lang="fr-FR" altLang="fr-FR" sz="2400" dirty="0" err="1"/>
              <a:t>necessary</a:t>
            </a:r>
            <a:r>
              <a:rPr lang="fr-FR" altLang="fr-FR" sz="2400" dirty="0"/>
              <a:t> for </a:t>
            </a:r>
            <a:r>
              <a:rPr lang="fr-FR" altLang="fr-FR" sz="2400" dirty="0" err="1"/>
              <a:t>db</a:t>
            </a:r>
            <a:r>
              <a:rPr lang="fr-FR" altLang="fr-FR" sz="2400" dirty="0"/>
              <a:t> </a:t>
            </a:r>
            <a:r>
              <a:rPr lang="fr-FR" altLang="fr-FR" sz="2400" dirty="0" err="1"/>
              <a:t>access</a:t>
            </a:r>
            <a:r>
              <a:rPr lang="fr-FR" altLang="fr-FR" sz="2400" dirty="0"/>
              <a:t>, </a:t>
            </a:r>
            <a:r>
              <a:rPr lang="fr-FR" altLang="fr-FR" sz="2400" dirty="0" err="1"/>
              <a:t>db</a:t>
            </a:r>
            <a:r>
              <a:rPr lang="fr-FR" altLang="fr-FR" sz="2400" dirty="0"/>
              <a:t> </a:t>
            </a:r>
            <a:r>
              <a:rPr lang="fr-FR" altLang="fr-FR" sz="2400" dirty="0" err="1"/>
              <a:t>updating</a:t>
            </a:r>
            <a:r>
              <a:rPr lang="fr-FR" altLang="fr-FR" sz="2400" dirty="0"/>
              <a:t>, </a:t>
            </a:r>
            <a:r>
              <a:rPr lang="fr-FR" altLang="fr-FR" sz="2400" dirty="0" err="1"/>
              <a:t>db</a:t>
            </a:r>
            <a:r>
              <a:rPr lang="fr-FR" altLang="fr-FR" sz="2400" dirty="0"/>
              <a:t> information insertion, </a:t>
            </a:r>
            <a:r>
              <a:rPr lang="fr-FR" altLang="fr-FR" sz="2400" dirty="0" err="1"/>
              <a:t>db</a:t>
            </a:r>
            <a:r>
              <a:rPr lang="fr-FR" altLang="fr-FR" sz="2400" dirty="0"/>
              <a:t> information </a:t>
            </a:r>
            <a:r>
              <a:rPr lang="fr-FR" altLang="fr-FR" sz="2400" dirty="0" err="1"/>
              <a:t>deletion</a:t>
            </a:r>
            <a:r>
              <a:rPr lang="fr-FR" altLang="fr-FR" sz="2400" dirty="0"/>
              <a:t>….</a:t>
            </a:r>
          </a:p>
          <a:p>
            <a:pPr>
              <a:lnSpc>
                <a:spcPct val="90000"/>
              </a:lnSpc>
            </a:pPr>
            <a:endParaRPr lang="fr-FR" altLang="fr-FR" sz="2400" dirty="0"/>
          </a:p>
          <a:p>
            <a:pPr>
              <a:lnSpc>
                <a:spcPct val="90000"/>
              </a:lnSpc>
            </a:pPr>
            <a:r>
              <a:rPr lang="fr-FR" altLang="fr-FR" sz="2400" dirty="0"/>
              <a:t>Data </a:t>
            </a:r>
            <a:r>
              <a:rPr lang="fr-FR" altLang="fr-FR" sz="2400" dirty="0" err="1"/>
              <a:t>storage</a:t>
            </a:r>
            <a:r>
              <a:rPr lang="fr-FR" altLang="fr-FR" sz="2400" dirty="0"/>
              <a:t> management: flat files, </a:t>
            </a:r>
            <a:r>
              <a:rPr lang="fr-FR" altLang="fr-FR" sz="2400" dirty="0" err="1"/>
              <a:t>relational</a:t>
            </a:r>
            <a:r>
              <a:rPr lang="fr-FR" altLang="fr-FR" sz="2400" dirty="0"/>
              <a:t> </a:t>
            </a:r>
            <a:r>
              <a:rPr lang="fr-FR" altLang="fr-FR" sz="2400" dirty="0" err="1"/>
              <a:t>databases</a:t>
            </a:r>
            <a:r>
              <a:rPr lang="fr-FR" altLang="fr-FR" sz="2400" dirty="0"/>
              <a:t>…</a:t>
            </a:r>
          </a:p>
        </p:txBody>
      </p:sp>
    </p:spTree>
    <p:extLst>
      <p:ext uri="{BB962C8B-B14F-4D97-AF65-F5344CB8AC3E}">
        <p14:creationId xmlns:p14="http://schemas.microsoft.com/office/powerpoint/2010/main" val="29653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7"/>
          <p:cNvSpPr txBox="1">
            <a:spLocks noGrp="1"/>
          </p:cNvSpPr>
          <p:nvPr>
            <p:ph type="title"/>
          </p:nvPr>
        </p:nvSpPr>
        <p:spPr>
          <a:xfrm>
            <a:off x="299880" y="60438"/>
            <a:ext cx="7578846" cy="72813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800" b="1" dirty="0"/>
              <a:t>Biological Databases and Resources</a:t>
            </a:r>
            <a:endParaRPr lang="en-US" sz="3200" b="1" dirty="0"/>
          </a:p>
        </p:txBody>
      </p:sp>
      <p:sp>
        <p:nvSpPr>
          <p:cNvPr id="67" name="Google Shape;67;p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300"/>
              <a:buNone/>
            </a:pPr>
            <a:fld id="{00000000-1234-1234-1234-123412341234}" type="slidenum">
              <a:rPr lang="en"/>
              <a:t>4</a:t>
            </a:fld>
            <a:endParaRPr/>
          </a:p>
        </p:txBody>
      </p:sp>
      <p:sp>
        <p:nvSpPr>
          <p:cNvPr id="13" name="Rectangle 5">
            <a:extLst>
              <a:ext uri="{FF2B5EF4-FFF2-40B4-BE49-F238E27FC236}">
                <a16:creationId xmlns:a16="http://schemas.microsoft.com/office/drawing/2014/main" id="{6C3BAC57-695F-4B8F-8E88-75724793E285}"/>
              </a:ext>
            </a:extLst>
          </p:cNvPr>
          <p:cNvSpPr txBox="1">
            <a:spLocks noChangeArrowheads="1"/>
          </p:cNvSpPr>
          <p:nvPr/>
        </p:nvSpPr>
        <p:spPr>
          <a:xfrm>
            <a:off x="193555" y="571500"/>
            <a:ext cx="9099301" cy="4572000"/>
          </a:xfrm>
          <a:prstGeom prst="rect">
            <a:avLst/>
          </a:prstGeom>
          <a:no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pPr>
            <a:endParaRPr lang="en-US" altLang="fr-FR" sz="1600" dirty="0"/>
          </a:p>
          <a:p>
            <a:pPr>
              <a:lnSpc>
                <a:spcPct val="90000"/>
              </a:lnSpc>
            </a:pPr>
            <a:r>
              <a:rPr lang="en-US" altLang="fr-FR" sz="1600" b="1" dirty="0">
                <a:solidFill>
                  <a:srgbClr val="0070C0"/>
                </a:solidFill>
                <a:effectLst>
                  <a:outerShdw blurRad="38100" dist="38100" dir="2700000" algn="tl">
                    <a:srgbClr val="000000">
                      <a:alpha val="43137"/>
                    </a:srgbClr>
                  </a:outerShdw>
                </a:effectLst>
              </a:rPr>
              <a:t>Importance:</a:t>
            </a:r>
          </a:p>
          <a:p>
            <a:pPr>
              <a:lnSpc>
                <a:spcPct val="90000"/>
              </a:lnSpc>
            </a:pPr>
            <a:endParaRPr lang="en-US" altLang="fr-FR" sz="1600" dirty="0"/>
          </a:p>
          <a:p>
            <a:pPr marL="285750" indent="-285750">
              <a:lnSpc>
                <a:spcPct val="90000"/>
              </a:lnSpc>
              <a:buFont typeface="Arial" panose="020B0604020202020204" pitchFamily="34" charset="0"/>
              <a:buChar char="•"/>
            </a:pPr>
            <a:r>
              <a:rPr lang="en-US" sz="1600" dirty="0"/>
              <a:t>Rapidly advancing molecular biology, and low-cost high-throughput genome sequencing technologies, huge amounts of biological information such as raw sequencing datasets, etc. are being generated at a very rapid rate. </a:t>
            </a:r>
            <a:r>
              <a:rPr lang="en-US" sz="1600" b="1" dirty="0">
                <a:solidFill>
                  <a:srgbClr val="0070C0"/>
                </a:solidFill>
              </a:rPr>
              <a:t>Thus, the storage and handling of this staggering information are the major challenges of the current genomics era. </a:t>
            </a:r>
          </a:p>
          <a:p>
            <a:pPr marL="285750" indent="-285750">
              <a:lnSpc>
                <a:spcPct val="90000"/>
              </a:lnSpc>
              <a:buFont typeface="Arial" panose="020B0604020202020204" pitchFamily="34" charset="0"/>
              <a:buChar char="•"/>
            </a:pPr>
            <a:endParaRPr lang="en-US" sz="1600" dirty="0"/>
          </a:p>
          <a:p>
            <a:pPr marL="285750" indent="-285750">
              <a:lnSpc>
                <a:spcPct val="90000"/>
              </a:lnSpc>
              <a:buFont typeface="Arial" panose="020B0604020202020204" pitchFamily="34" charset="0"/>
              <a:buChar char="•"/>
            </a:pPr>
            <a:r>
              <a:rPr lang="en-US" sz="1600" dirty="0"/>
              <a:t>Biological databases enable scientists </a:t>
            </a:r>
            <a:r>
              <a:rPr lang="en-US" sz="1600" b="1" dirty="0">
                <a:solidFill>
                  <a:srgbClr val="0070C0"/>
                </a:solidFill>
              </a:rPr>
              <a:t>to access and retrieve the biologically relevant data</a:t>
            </a:r>
            <a:r>
              <a:rPr lang="en-US" sz="1600" dirty="0"/>
              <a:t> including the raw data, genome sequences, analyzed datasets, and annotations in easily manageable/organized formats. </a:t>
            </a:r>
          </a:p>
          <a:p>
            <a:pPr marL="285750" indent="-285750">
              <a:lnSpc>
                <a:spcPct val="90000"/>
              </a:lnSpc>
              <a:buFont typeface="Arial" panose="020B0604020202020204" pitchFamily="34" charset="0"/>
              <a:buChar char="•"/>
            </a:pPr>
            <a:endParaRPr lang="en-US" sz="1600" dirty="0"/>
          </a:p>
          <a:p>
            <a:pPr marL="285750" indent="-285750">
              <a:lnSpc>
                <a:spcPct val="90000"/>
              </a:lnSpc>
              <a:buFont typeface="Arial" panose="020B0604020202020204" pitchFamily="34" charset="0"/>
              <a:buChar char="•"/>
            </a:pPr>
            <a:r>
              <a:rPr lang="en-US" sz="1600" dirty="0"/>
              <a:t>Biological databases allow </a:t>
            </a:r>
            <a:r>
              <a:rPr lang="en-US" sz="1600" b="1" dirty="0">
                <a:solidFill>
                  <a:srgbClr val="0070C0"/>
                </a:solidFill>
              </a:rPr>
              <a:t>data indexing as well as help remove data redundancy</a:t>
            </a:r>
            <a:r>
              <a:rPr lang="en-US" sz="1600" dirty="0">
                <a:solidFill>
                  <a:srgbClr val="0070C0"/>
                </a:solidFill>
              </a:rPr>
              <a:t>. </a:t>
            </a:r>
            <a:r>
              <a:rPr lang="en-US" sz="1600" dirty="0"/>
              <a:t>At present, biological databases have become the central component of bioinformatics. Through the various data mining tools, all biological information can be easily accessed; thus saving time, resources, and efforts.</a:t>
            </a:r>
            <a:endParaRPr lang="fr-FR" altLang="fr-FR" sz="1600" dirty="0"/>
          </a:p>
        </p:txBody>
      </p:sp>
    </p:spTree>
    <p:extLst>
      <p:ext uri="{BB962C8B-B14F-4D97-AF65-F5344CB8AC3E}">
        <p14:creationId xmlns:p14="http://schemas.microsoft.com/office/powerpoint/2010/main" val="171269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9" name="Google Shape;89;p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sp>
        <p:nvSpPr>
          <p:cNvPr id="90" name="Google Shape;90;p3"/>
          <p:cNvSpPr txBox="1"/>
          <p:nvPr/>
        </p:nvSpPr>
        <p:spPr>
          <a:xfrm>
            <a:off x="532887" y="895939"/>
            <a:ext cx="8727496" cy="478589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1600" i="0" u="none" strike="noStrike" cap="none" dirty="0">
                <a:solidFill>
                  <a:schemeClr val="dk1"/>
                </a:solidFill>
                <a:latin typeface="+mn-lt"/>
                <a:ea typeface="Barlow"/>
                <a:cs typeface="Barlow"/>
                <a:sym typeface="Barlow"/>
              </a:rPr>
              <a:t>Similar to other databases, a biological database also has certain basic components:</a:t>
            </a: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Barlow"/>
              <a:cs typeface="Barlow"/>
              <a:sym typeface="Barlow"/>
            </a:endParaRPr>
          </a:p>
          <a:p>
            <a:pPr marL="0" marR="0" lvl="0" indent="0" algn="l" rtl="0">
              <a:lnSpc>
                <a:spcPct val="100000"/>
              </a:lnSpc>
              <a:spcBef>
                <a:spcPts val="0"/>
              </a:spcBef>
              <a:spcAft>
                <a:spcPts val="0"/>
              </a:spcAft>
              <a:buNone/>
            </a:pPr>
            <a:endParaRPr lang="en-US" sz="1600" b="0" dirty="0">
              <a:solidFill>
                <a:schemeClr val="dk1"/>
              </a:solidFill>
              <a:latin typeface="+mn-lt"/>
              <a:sym typeface="Barlow"/>
            </a:endParaRPr>
          </a:p>
          <a:p>
            <a:pPr marL="342900" marR="0" lvl="0" indent="-342900" algn="l" rtl="0">
              <a:lnSpc>
                <a:spcPct val="100000"/>
              </a:lnSpc>
              <a:spcBef>
                <a:spcPts val="0"/>
              </a:spcBef>
              <a:spcAft>
                <a:spcPts val="0"/>
              </a:spcAft>
              <a:buAutoNum type="alphaLcPeriod"/>
            </a:pPr>
            <a:r>
              <a:rPr lang="en-US" sz="1600" b="1" i="0" u="none" strike="noStrike" cap="none" dirty="0">
                <a:solidFill>
                  <a:schemeClr val="tx2">
                    <a:lumMod val="10000"/>
                  </a:schemeClr>
                </a:solidFill>
                <a:latin typeface="+mn-lt"/>
                <a:ea typeface="Arial"/>
                <a:cs typeface="Arial"/>
                <a:sym typeface="Barlow"/>
              </a:rPr>
              <a:t>Entity </a:t>
            </a:r>
            <a:r>
              <a:rPr lang="en-US" sz="1600" i="0" u="none" strike="noStrike" cap="none" dirty="0">
                <a:solidFill>
                  <a:schemeClr val="tx2">
                    <a:lumMod val="10000"/>
                  </a:schemeClr>
                </a:solidFill>
                <a:latin typeface="+mn-lt"/>
                <a:ea typeface="Arial"/>
                <a:cs typeface="Arial"/>
                <a:sym typeface="Barlow"/>
              </a:rPr>
              <a:t>- An entity refers to the thing we want to store in a database. </a:t>
            </a:r>
            <a:r>
              <a:rPr lang="en-US" sz="1600" i="0" u="none" strike="noStrike" cap="none" dirty="0" err="1">
                <a:solidFill>
                  <a:schemeClr val="tx2">
                    <a:lumMod val="10000"/>
                  </a:schemeClr>
                </a:solidFill>
                <a:latin typeface="+mn-lt"/>
                <a:ea typeface="Arial"/>
                <a:cs typeface="Arial"/>
                <a:sym typeface="Barlow"/>
              </a:rPr>
              <a:t>Eg.</a:t>
            </a:r>
            <a:r>
              <a:rPr lang="en-US" sz="1600" i="0" u="none" strike="noStrike" cap="none" dirty="0">
                <a:solidFill>
                  <a:schemeClr val="tx2">
                    <a:lumMod val="10000"/>
                  </a:schemeClr>
                </a:solidFill>
                <a:latin typeface="+mn-lt"/>
                <a:ea typeface="Arial"/>
                <a:cs typeface="Arial"/>
                <a:sym typeface="Barlow"/>
              </a:rPr>
              <a:t> DNA sequences, Genes, Bibliographic references, etc. </a:t>
            </a:r>
          </a:p>
          <a:p>
            <a:pPr marL="342900" marR="0" lvl="0" indent="-342900" algn="l" rtl="0">
              <a:lnSpc>
                <a:spcPct val="100000"/>
              </a:lnSpc>
              <a:spcBef>
                <a:spcPts val="0"/>
              </a:spcBef>
              <a:spcAft>
                <a:spcPts val="0"/>
              </a:spcAft>
              <a:buAutoNum type="alphaLcPeriod"/>
            </a:pPr>
            <a:endParaRPr lang="en-US" sz="1600" dirty="0">
              <a:solidFill>
                <a:schemeClr val="tx2">
                  <a:lumMod val="10000"/>
                </a:schemeClr>
              </a:solidFill>
              <a:latin typeface="+mn-lt"/>
              <a:sym typeface="Barlow"/>
            </a:endParaRPr>
          </a:p>
          <a:p>
            <a:pPr marL="342900" marR="0" lvl="0" indent="-342900" algn="l" rtl="0">
              <a:lnSpc>
                <a:spcPct val="100000"/>
              </a:lnSpc>
              <a:spcBef>
                <a:spcPts val="0"/>
              </a:spcBef>
              <a:spcAft>
                <a:spcPts val="0"/>
              </a:spcAft>
              <a:buAutoNum type="alphaLcPeriod"/>
            </a:pPr>
            <a:r>
              <a:rPr lang="en-US" sz="1600" b="1" i="0" u="none" strike="noStrike" cap="none" dirty="0">
                <a:solidFill>
                  <a:schemeClr val="tx2">
                    <a:lumMod val="10000"/>
                  </a:schemeClr>
                </a:solidFill>
                <a:latin typeface="+mn-lt"/>
                <a:ea typeface="Arial"/>
                <a:cs typeface="Arial"/>
                <a:sym typeface="Barlow"/>
              </a:rPr>
              <a:t>Fields</a:t>
            </a:r>
            <a:r>
              <a:rPr lang="en-US" sz="1600" i="0" u="none" strike="noStrike" cap="none" dirty="0">
                <a:solidFill>
                  <a:schemeClr val="tx2">
                    <a:lumMod val="10000"/>
                  </a:schemeClr>
                </a:solidFill>
                <a:latin typeface="+mn-lt"/>
                <a:ea typeface="Arial"/>
                <a:cs typeface="Arial"/>
                <a:sym typeface="Barlow"/>
              </a:rPr>
              <a:t> - The properties of an entity are called fields. </a:t>
            </a:r>
            <a:r>
              <a:rPr lang="en-US" sz="1600" i="0" u="none" strike="noStrike" cap="none" dirty="0" err="1">
                <a:solidFill>
                  <a:schemeClr val="tx2">
                    <a:lumMod val="10000"/>
                  </a:schemeClr>
                </a:solidFill>
                <a:latin typeface="+mn-lt"/>
                <a:ea typeface="Arial"/>
                <a:cs typeface="Arial"/>
                <a:sym typeface="Barlow"/>
              </a:rPr>
              <a:t>Eg.</a:t>
            </a:r>
            <a:r>
              <a:rPr lang="en-US" sz="1600" i="0" u="none" strike="noStrike" cap="none" dirty="0">
                <a:solidFill>
                  <a:schemeClr val="tx2">
                    <a:lumMod val="10000"/>
                  </a:schemeClr>
                </a:solidFill>
                <a:latin typeface="+mn-lt"/>
                <a:ea typeface="Arial"/>
                <a:cs typeface="Arial"/>
                <a:sym typeface="Barlow"/>
              </a:rPr>
              <a:t> Gene name, gene sequence, </a:t>
            </a:r>
          </a:p>
          <a:p>
            <a:pPr marL="0" marR="0" lvl="0" indent="0" algn="l" rtl="0">
              <a:lnSpc>
                <a:spcPct val="100000"/>
              </a:lnSpc>
              <a:spcBef>
                <a:spcPts val="0"/>
              </a:spcBef>
              <a:spcAft>
                <a:spcPts val="0"/>
              </a:spcAft>
              <a:buNone/>
            </a:pPr>
            <a:r>
              <a:rPr lang="en-US" sz="1600" i="0" u="none" strike="noStrike" cap="none" dirty="0">
                <a:solidFill>
                  <a:schemeClr val="tx2">
                    <a:lumMod val="10000"/>
                  </a:schemeClr>
                </a:solidFill>
                <a:latin typeface="+mn-lt"/>
                <a:ea typeface="Arial"/>
                <a:cs typeface="Arial"/>
                <a:sym typeface="Barlow"/>
              </a:rPr>
              <a:t>Mutation (if any), etc.</a:t>
            </a:r>
          </a:p>
          <a:p>
            <a:pPr marL="0" marR="0" lvl="0" indent="0" algn="l" rtl="0">
              <a:lnSpc>
                <a:spcPct val="100000"/>
              </a:lnSpc>
              <a:spcBef>
                <a:spcPts val="0"/>
              </a:spcBef>
              <a:spcAft>
                <a:spcPts val="0"/>
              </a:spcAft>
              <a:buNone/>
            </a:pPr>
            <a:endParaRPr lang="en-US" sz="1600" dirty="0">
              <a:solidFill>
                <a:schemeClr val="tx2">
                  <a:lumMod val="10000"/>
                </a:schemeClr>
              </a:solidFill>
              <a:latin typeface="+mn-lt"/>
              <a:sym typeface="Barlow"/>
            </a:endParaRPr>
          </a:p>
          <a:p>
            <a:pPr marL="342900" marR="0" lvl="0" indent="-342900" algn="l" rtl="0">
              <a:lnSpc>
                <a:spcPct val="100000"/>
              </a:lnSpc>
              <a:spcBef>
                <a:spcPts val="0"/>
              </a:spcBef>
              <a:spcAft>
                <a:spcPts val="0"/>
              </a:spcAft>
              <a:buAutoNum type="alphaLcPeriod" startAt="3"/>
            </a:pPr>
            <a:r>
              <a:rPr lang="en-US" sz="1600" b="1" i="0" u="none" strike="noStrike" cap="none" dirty="0">
                <a:solidFill>
                  <a:schemeClr val="tx2">
                    <a:lumMod val="10000"/>
                  </a:schemeClr>
                </a:solidFill>
                <a:latin typeface="+mn-lt"/>
                <a:ea typeface="Arial"/>
                <a:cs typeface="Arial"/>
                <a:sym typeface="Barlow"/>
              </a:rPr>
              <a:t>Records</a:t>
            </a:r>
            <a:r>
              <a:rPr lang="en-US" sz="1600" i="0" u="none" strike="noStrike" cap="none" dirty="0">
                <a:solidFill>
                  <a:schemeClr val="tx2">
                    <a:lumMod val="10000"/>
                  </a:schemeClr>
                </a:solidFill>
                <a:latin typeface="+mn-lt"/>
                <a:ea typeface="Arial"/>
                <a:cs typeface="Arial"/>
                <a:sym typeface="Barlow"/>
              </a:rPr>
              <a:t> - A record typically refers to a combination of all the fields for a given entity. For </a:t>
            </a:r>
            <a:r>
              <a:rPr lang="en-US" sz="1600" i="0" u="none" strike="noStrike" cap="none" dirty="0" err="1">
                <a:solidFill>
                  <a:schemeClr val="tx2">
                    <a:lumMod val="10000"/>
                  </a:schemeClr>
                </a:solidFill>
                <a:latin typeface="+mn-lt"/>
                <a:ea typeface="Arial"/>
                <a:cs typeface="Arial"/>
                <a:sym typeface="Barlow"/>
              </a:rPr>
              <a:t>eg.</a:t>
            </a:r>
            <a:r>
              <a:rPr lang="en-US" sz="1600" i="0" u="none" strike="noStrike" cap="none" dirty="0">
                <a:solidFill>
                  <a:schemeClr val="tx2">
                    <a:lumMod val="10000"/>
                  </a:schemeClr>
                </a:solidFill>
                <a:latin typeface="+mn-lt"/>
                <a:ea typeface="Arial"/>
                <a:cs typeface="Arial"/>
                <a:sym typeface="Barlow"/>
              </a:rPr>
              <a:t> Record for gene </a:t>
            </a:r>
            <a:r>
              <a:rPr lang="en-US" sz="1600" i="1" u="none" strike="noStrike" cap="none" dirty="0">
                <a:solidFill>
                  <a:schemeClr val="tx2">
                    <a:lumMod val="10000"/>
                  </a:schemeClr>
                </a:solidFill>
                <a:latin typeface="+mn-lt"/>
                <a:ea typeface="Arial"/>
                <a:cs typeface="Arial"/>
                <a:sym typeface="Barlow"/>
              </a:rPr>
              <a:t>bla</a:t>
            </a:r>
            <a:r>
              <a:rPr lang="en-US" sz="1600" i="0" u="none" strike="noStrike" cap="none" baseline="-25000" dirty="0">
                <a:solidFill>
                  <a:schemeClr val="tx2">
                    <a:lumMod val="10000"/>
                  </a:schemeClr>
                </a:solidFill>
                <a:latin typeface="+mn-lt"/>
                <a:ea typeface="Arial"/>
                <a:cs typeface="Arial"/>
                <a:sym typeface="Barlow"/>
              </a:rPr>
              <a:t>CTX-M15</a:t>
            </a:r>
            <a:r>
              <a:rPr lang="en-US" sz="1600" i="0" u="none" strike="noStrike" cap="none" dirty="0">
                <a:solidFill>
                  <a:schemeClr val="tx2">
                    <a:lumMod val="10000"/>
                  </a:schemeClr>
                </a:solidFill>
                <a:latin typeface="+mn-lt"/>
                <a:ea typeface="Arial"/>
                <a:cs typeface="Arial"/>
                <a:sym typeface="Barlow"/>
              </a:rPr>
              <a:t> in GenBank</a:t>
            </a:r>
          </a:p>
          <a:p>
            <a:pPr marL="342900" marR="0" lvl="0" indent="-342900" algn="l" rtl="0">
              <a:lnSpc>
                <a:spcPct val="100000"/>
              </a:lnSpc>
              <a:spcBef>
                <a:spcPts val="0"/>
              </a:spcBef>
              <a:spcAft>
                <a:spcPts val="0"/>
              </a:spcAft>
              <a:buAutoNum type="alphaLcPeriod" startAt="3"/>
            </a:pPr>
            <a:endParaRPr lang="en-US" sz="1600" dirty="0">
              <a:solidFill>
                <a:schemeClr val="tx2">
                  <a:lumMod val="10000"/>
                </a:schemeClr>
              </a:solidFill>
              <a:latin typeface="+mn-lt"/>
              <a:sym typeface="Barlow"/>
            </a:endParaRPr>
          </a:p>
          <a:p>
            <a:pPr marL="342900" marR="0" lvl="0" indent="-342900" algn="l" rtl="0">
              <a:lnSpc>
                <a:spcPct val="100000"/>
              </a:lnSpc>
              <a:spcBef>
                <a:spcPts val="0"/>
              </a:spcBef>
              <a:spcAft>
                <a:spcPts val="0"/>
              </a:spcAft>
              <a:buAutoNum type="alphaLcPeriod" startAt="3"/>
            </a:pPr>
            <a:r>
              <a:rPr lang="en-US" sz="1600" b="1" i="0" u="none" strike="noStrike" cap="none" dirty="0">
                <a:solidFill>
                  <a:schemeClr val="tx2">
                    <a:lumMod val="10000"/>
                  </a:schemeClr>
                </a:solidFill>
                <a:latin typeface="+mn-lt"/>
                <a:ea typeface="Arial"/>
                <a:cs typeface="Arial"/>
                <a:sym typeface="Barlow"/>
              </a:rPr>
              <a:t>Identifier</a:t>
            </a:r>
            <a:r>
              <a:rPr lang="en-US" sz="1600" i="0" u="none" strike="noStrike" cap="none" dirty="0">
                <a:solidFill>
                  <a:schemeClr val="tx2">
                    <a:lumMod val="10000"/>
                  </a:schemeClr>
                </a:solidFill>
                <a:latin typeface="+mn-lt"/>
                <a:ea typeface="Arial"/>
                <a:cs typeface="Arial"/>
                <a:sym typeface="Barlow"/>
              </a:rPr>
              <a:t> - The unique name which identifies a record. </a:t>
            </a: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b="0" dirty="0">
              <a:solidFill>
                <a:schemeClr val="dk1"/>
              </a:solidFill>
              <a:latin typeface="+mn-lt"/>
              <a:sym typeface="Barlow"/>
            </a:endParaRP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b="0" dirty="0">
              <a:solidFill>
                <a:schemeClr val="dk1"/>
              </a:solidFill>
              <a:latin typeface="+mn-lt"/>
              <a:sym typeface="Barlow"/>
            </a:endParaRP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b="0" dirty="0">
              <a:solidFill>
                <a:schemeClr val="dk1"/>
              </a:solidFill>
              <a:latin typeface="+mn-lt"/>
              <a:sym typeface="Barlow"/>
            </a:endParaRPr>
          </a:p>
          <a:p>
            <a:pPr marL="0" marR="0" lvl="0" indent="0" algn="l" rtl="0">
              <a:lnSpc>
                <a:spcPct val="100000"/>
              </a:lnSpc>
              <a:spcBef>
                <a:spcPts val="0"/>
              </a:spcBef>
              <a:spcAft>
                <a:spcPts val="0"/>
              </a:spcAft>
              <a:buNone/>
            </a:pPr>
            <a:endParaRPr sz="1100" b="0" i="0" u="none" strike="noStrike" cap="none" dirty="0">
              <a:solidFill>
                <a:schemeClr val="dk1"/>
              </a:solidFill>
              <a:latin typeface="Arial"/>
              <a:ea typeface="Arial"/>
              <a:cs typeface="Arial"/>
              <a:sym typeface="Arial"/>
            </a:endParaRPr>
          </a:p>
        </p:txBody>
      </p:sp>
      <p:pic>
        <p:nvPicPr>
          <p:cNvPr id="96" name="Google Shape;96;p3"/>
          <p:cNvPicPr preferRelativeResize="0"/>
          <p:nvPr/>
        </p:nvPicPr>
        <p:blipFill rotWithShape="1">
          <a:blip r:embed="rId4">
            <a:alphaModFix/>
          </a:blip>
          <a:srcRect l="8491" r="10137" b="17027"/>
          <a:stretch/>
        </p:blipFill>
        <p:spPr>
          <a:xfrm>
            <a:off x="6041659" y="0"/>
            <a:ext cx="873125" cy="890301"/>
          </a:xfrm>
          <a:prstGeom prst="rect">
            <a:avLst/>
          </a:prstGeom>
          <a:noFill/>
          <a:ln>
            <a:noFill/>
          </a:ln>
        </p:spPr>
      </p:pic>
      <p:sp>
        <p:nvSpPr>
          <p:cNvPr id="12" name="ZoneTexte 11">
            <a:extLst>
              <a:ext uri="{FF2B5EF4-FFF2-40B4-BE49-F238E27FC236}">
                <a16:creationId xmlns:a16="http://schemas.microsoft.com/office/drawing/2014/main" id="{F85D6D2E-72FA-41B8-9BF8-1868EE828CAE}"/>
              </a:ext>
            </a:extLst>
          </p:cNvPr>
          <p:cNvSpPr txBox="1"/>
          <p:nvPr/>
        </p:nvSpPr>
        <p:spPr>
          <a:xfrm>
            <a:off x="190916" y="123165"/>
            <a:ext cx="6593840" cy="523220"/>
          </a:xfrm>
          <a:prstGeom prst="rect">
            <a:avLst/>
          </a:prstGeom>
          <a:noFill/>
        </p:spPr>
        <p:txBody>
          <a:bodyPr wrap="square">
            <a:spAutoFit/>
          </a:bodyPr>
          <a:lstStyle/>
          <a:p>
            <a:pPr marL="0" marR="0" lvl="0" indent="0" algn="l" rtl="0">
              <a:lnSpc>
                <a:spcPct val="100000"/>
              </a:lnSpc>
              <a:spcBef>
                <a:spcPts val="0"/>
              </a:spcBef>
              <a:spcAft>
                <a:spcPts val="0"/>
              </a:spcAft>
              <a:buNone/>
            </a:pPr>
            <a:r>
              <a:rPr lang="en-US" sz="2800" b="1" i="0" u="none" strike="noStrike" cap="none" dirty="0">
                <a:solidFill>
                  <a:schemeClr val="dk1"/>
                </a:solidFill>
                <a:latin typeface="Barlow"/>
                <a:ea typeface="Barlow"/>
                <a:cs typeface="Barlow"/>
                <a:sym typeface="Barlow"/>
              </a:rPr>
              <a:t>Components of biological database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9" name="Google Shape;89;p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sp>
        <p:nvSpPr>
          <p:cNvPr id="90" name="Google Shape;90;p3"/>
          <p:cNvSpPr txBox="1"/>
          <p:nvPr/>
        </p:nvSpPr>
        <p:spPr>
          <a:xfrm>
            <a:off x="416504" y="732306"/>
            <a:ext cx="8727496" cy="560150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Based on their content, the biological databases can be classified into the following types:</a:t>
            </a:r>
          </a:p>
          <a:p>
            <a:pPr marL="0" marR="0" lvl="0" indent="0" algn="l" rtl="0">
              <a:lnSpc>
                <a:spcPct val="100000"/>
              </a:lnSpc>
              <a:spcBef>
                <a:spcPts val="0"/>
              </a:spcBef>
              <a:spcAft>
                <a:spcPts val="0"/>
              </a:spcAft>
              <a:buNone/>
            </a:pPr>
            <a:endParaRPr lang="en-US" sz="1600" i="0" u="none" strike="noStrike" cap="none" dirty="0">
              <a:solidFill>
                <a:schemeClr val="dk1"/>
              </a:solidFill>
              <a:latin typeface="Barlow"/>
              <a:ea typeface="Barlow"/>
              <a:cs typeface="Barlow"/>
              <a:sym typeface="Barlow"/>
            </a:endParaRPr>
          </a:p>
          <a:p>
            <a:pPr marL="285750" marR="0" lvl="0" indent="-285750" algn="l" rtl="0">
              <a:lnSpc>
                <a:spcPct val="100000"/>
              </a:lnSpc>
              <a:spcBef>
                <a:spcPts val="0"/>
              </a:spcBef>
              <a:spcAft>
                <a:spcPts val="0"/>
              </a:spcAft>
              <a:buFont typeface="Wingdings" panose="05000000000000000000" pitchFamily="2" charset="2"/>
              <a:buChar char="§"/>
            </a:pPr>
            <a:r>
              <a:rPr lang="en-US" sz="1600" b="1" i="0" u="none" strike="noStrike" cap="none" dirty="0">
                <a:solidFill>
                  <a:schemeClr val="tx2">
                    <a:lumMod val="10000"/>
                  </a:schemeClr>
                </a:solidFill>
                <a:latin typeface="Barlow"/>
                <a:ea typeface="Barlow"/>
                <a:cs typeface="Barlow"/>
                <a:sym typeface="Barlow"/>
              </a:rPr>
              <a:t>Primary databases</a:t>
            </a:r>
          </a:p>
          <a:p>
            <a:pPr marL="0" marR="0" lvl="0" indent="0" algn="l" rtl="0">
              <a:lnSpc>
                <a:spcPct val="100000"/>
              </a:lnSpc>
              <a:spcBef>
                <a:spcPts val="0"/>
              </a:spcBef>
              <a:spcAft>
                <a:spcPts val="0"/>
              </a:spcAft>
              <a:buNone/>
            </a:pPr>
            <a:r>
              <a:rPr lang="en-US" sz="1600" i="0" u="none" strike="noStrike" cap="none" dirty="0">
                <a:solidFill>
                  <a:schemeClr val="tx2">
                    <a:lumMod val="10000"/>
                  </a:schemeClr>
                </a:solidFill>
                <a:latin typeface="Barlow"/>
                <a:ea typeface="Barlow"/>
                <a:cs typeface="Barlow"/>
                <a:sym typeface="Barlow"/>
              </a:rPr>
              <a:t>Primary databases, also known as the </a:t>
            </a:r>
            <a:r>
              <a:rPr lang="en-US" sz="1600" i="0" u="sng" strike="noStrike" cap="none" dirty="0">
                <a:solidFill>
                  <a:schemeClr val="tx2">
                    <a:lumMod val="10000"/>
                  </a:schemeClr>
                </a:solidFill>
                <a:latin typeface="Barlow"/>
                <a:ea typeface="Barlow"/>
                <a:cs typeface="Barlow"/>
                <a:sym typeface="Barlow"/>
              </a:rPr>
              <a:t>archival databases</a:t>
            </a:r>
            <a:r>
              <a:rPr lang="en-US" sz="1600" i="0" u="none" strike="noStrike" cap="none" dirty="0">
                <a:solidFill>
                  <a:schemeClr val="tx2">
                    <a:lumMod val="10000"/>
                  </a:schemeClr>
                </a:solidFill>
                <a:latin typeface="Barlow"/>
                <a:ea typeface="Barlow"/>
                <a:cs typeface="Barlow"/>
                <a:sym typeface="Barlow"/>
              </a:rPr>
              <a:t>, basically contain experimentally </a:t>
            </a:r>
          </a:p>
          <a:p>
            <a:pPr marL="0" marR="0" lvl="0" indent="0" algn="l" rtl="0">
              <a:lnSpc>
                <a:spcPct val="100000"/>
              </a:lnSpc>
              <a:spcBef>
                <a:spcPts val="0"/>
              </a:spcBef>
              <a:spcAft>
                <a:spcPts val="0"/>
              </a:spcAft>
              <a:buNone/>
            </a:pPr>
            <a:r>
              <a:rPr lang="en-US" sz="1600" i="0" u="none" strike="noStrike" cap="none" dirty="0">
                <a:solidFill>
                  <a:schemeClr val="tx2">
                    <a:lumMod val="10000"/>
                  </a:schemeClr>
                </a:solidFill>
                <a:latin typeface="Barlow"/>
                <a:ea typeface="Barlow"/>
                <a:cs typeface="Barlow"/>
                <a:sym typeface="Barlow"/>
              </a:rPr>
              <a:t>derived datasets such as nucleotide and protein sequences as well as the structural information of macromolecules. </a:t>
            </a:r>
            <a:r>
              <a:rPr lang="en-US" sz="1600" i="0" u="sng" strike="noStrike" cap="none" dirty="0">
                <a:solidFill>
                  <a:schemeClr val="tx2">
                    <a:lumMod val="10000"/>
                  </a:schemeClr>
                </a:solidFill>
                <a:latin typeface="Barlow"/>
                <a:ea typeface="Barlow"/>
                <a:cs typeface="Barlow"/>
                <a:sym typeface="Barlow"/>
              </a:rPr>
              <a:t>This basic information can be accompanied by functional annotation, </a:t>
            </a:r>
          </a:p>
          <a:p>
            <a:pPr marL="0" marR="0" lvl="0" indent="0" algn="l" rtl="0">
              <a:lnSpc>
                <a:spcPct val="100000"/>
              </a:lnSpc>
              <a:spcBef>
                <a:spcPts val="0"/>
              </a:spcBef>
              <a:spcAft>
                <a:spcPts val="0"/>
              </a:spcAft>
              <a:buNone/>
            </a:pPr>
            <a:r>
              <a:rPr lang="en-US" sz="1600" i="0" u="sng" strike="noStrike" cap="none" dirty="0">
                <a:solidFill>
                  <a:schemeClr val="tx2">
                    <a:lumMod val="10000"/>
                  </a:schemeClr>
                </a:solidFill>
                <a:latin typeface="Barlow"/>
                <a:ea typeface="Barlow"/>
                <a:cs typeface="Barlow"/>
                <a:sym typeface="Barlow"/>
              </a:rPr>
              <a:t>bibliographies, and links to other databases</a:t>
            </a:r>
            <a:r>
              <a:rPr lang="en-US" sz="1600" i="0" u="none" strike="noStrike" cap="none" dirty="0">
                <a:solidFill>
                  <a:schemeClr val="tx2">
                    <a:lumMod val="10000"/>
                  </a:schemeClr>
                </a:solidFill>
                <a:latin typeface="Barlow"/>
                <a:ea typeface="Barlow"/>
                <a:cs typeface="Barlow"/>
                <a:sym typeface="Barlow"/>
              </a:rPr>
              <a:t>. The data to the primary database is directly submitted by researchers. Once submitted, the data is assigned an accession number, which is permanent and becomes a part of the scientific record. </a:t>
            </a:r>
          </a:p>
          <a:p>
            <a:pPr marL="0" marR="0" lvl="0" indent="0" algn="l" rtl="0">
              <a:lnSpc>
                <a:spcPct val="100000"/>
              </a:lnSpc>
              <a:spcBef>
                <a:spcPts val="0"/>
              </a:spcBef>
              <a:spcAft>
                <a:spcPts val="0"/>
              </a:spcAft>
              <a:buNone/>
            </a:pPr>
            <a:endParaRPr lang="en-US" sz="1600" dirty="0">
              <a:solidFill>
                <a:schemeClr val="tx2">
                  <a:lumMod val="10000"/>
                </a:schemeClr>
              </a:solidFill>
              <a:latin typeface="Barlow"/>
              <a:ea typeface="Barlow"/>
              <a:cs typeface="Barlow"/>
              <a:sym typeface="Barlow"/>
            </a:endParaRPr>
          </a:p>
          <a:p>
            <a:pPr marL="0" marR="0" lvl="0" indent="0" algn="l" rtl="0">
              <a:lnSpc>
                <a:spcPct val="100000"/>
              </a:lnSpc>
              <a:spcBef>
                <a:spcPts val="0"/>
              </a:spcBef>
              <a:spcAft>
                <a:spcPts val="0"/>
              </a:spcAft>
              <a:buNone/>
            </a:pPr>
            <a:r>
              <a:rPr lang="en-US" sz="1600" i="0" u="none" strike="noStrike" cap="none" dirty="0">
                <a:solidFill>
                  <a:schemeClr val="tx2">
                    <a:lumMod val="10000"/>
                  </a:schemeClr>
                </a:solidFill>
                <a:latin typeface="Barlow"/>
                <a:ea typeface="Barlow"/>
                <a:cs typeface="Barlow"/>
                <a:sym typeface="Barlow"/>
              </a:rPr>
              <a:t>The followings are examples of primary databases:</a:t>
            </a:r>
          </a:p>
          <a:p>
            <a:pPr marL="0" marR="0" lvl="0" indent="0" algn="l" rtl="0">
              <a:lnSpc>
                <a:spcPct val="100000"/>
              </a:lnSpc>
              <a:spcBef>
                <a:spcPts val="0"/>
              </a:spcBef>
              <a:spcAft>
                <a:spcPts val="0"/>
              </a:spcAft>
              <a:buNone/>
            </a:pPr>
            <a:endParaRPr lang="en-US" i="0" u="none" strike="noStrike" cap="none" dirty="0">
              <a:solidFill>
                <a:schemeClr val="tx2">
                  <a:lumMod val="10000"/>
                </a:schemeClr>
              </a:solidFill>
              <a:latin typeface="Barlow"/>
              <a:ea typeface="Barlow"/>
              <a:cs typeface="Barlow"/>
              <a:sym typeface="Barlow"/>
            </a:endParaRPr>
          </a:p>
          <a:p>
            <a:pPr marL="342900" marR="0" lvl="0" indent="-342900" algn="l" rtl="0">
              <a:lnSpc>
                <a:spcPct val="100000"/>
              </a:lnSpc>
              <a:spcBef>
                <a:spcPts val="0"/>
              </a:spcBef>
              <a:spcAft>
                <a:spcPts val="0"/>
              </a:spcAft>
              <a:buFont typeface="+mj-lt"/>
              <a:buAutoNum type="arabicPeriod"/>
            </a:pPr>
            <a:r>
              <a:rPr lang="en-US" i="0" u="none" strike="noStrike" cap="none" dirty="0">
                <a:solidFill>
                  <a:schemeClr val="tx2">
                    <a:lumMod val="10000"/>
                  </a:schemeClr>
                </a:solidFill>
                <a:latin typeface="Barlow"/>
                <a:ea typeface="Barlow"/>
                <a:cs typeface="Barlow"/>
                <a:sym typeface="Barlow"/>
              </a:rPr>
              <a:t>Primary nucleotide sequence databases - The European Nucleotide Archive (ENA), The National Center for Biotechnology Information GenBank (NCBI GenBank), and The DNA Data Bank of Japan (DDBJ), etc.</a:t>
            </a:r>
          </a:p>
          <a:p>
            <a:pPr marL="342900" marR="0" lvl="0" indent="-342900" algn="l" rtl="0">
              <a:lnSpc>
                <a:spcPct val="100000"/>
              </a:lnSpc>
              <a:spcBef>
                <a:spcPts val="0"/>
              </a:spcBef>
              <a:spcAft>
                <a:spcPts val="0"/>
              </a:spcAft>
              <a:buFont typeface="+mj-lt"/>
              <a:buAutoNum type="arabicPeriod"/>
            </a:pPr>
            <a:r>
              <a:rPr lang="en-US" i="0" u="none" strike="noStrike" cap="none" dirty="0">
                <a:solidFill>
                  <a:schemeClr val="tx2">
                    <a:lumMod val="10000"/>
                  </a:schemeClr>
                </a:solidFill>
                <a:latin typeface="Barlow"/>
                <a:ea typeface="Barlow"/>
                <a:cs typeface="Barlow"/>
                <a:sym typeface="Barlow"/>
              </a:rPr>
              <a:t>Microarray/Functional genomics databases - Gene Expression Omnibus (GEO) and Array Express Archives etc.</a:t>
            </a:r>
          </a:p>
          <a:p>
            <a:pPr marL="342900" marR="0" lvl="0" indent="-342900" algn="l" rtl="0">
              <a:lnSpc>
                <a:spcPct val="100000"/>
              </a:lnSpc>
              <a:spcBef>
                <a:spcPts val="0"/>
              </a:spcBef>
              <a:spcAft>
                <a:spcPts val="0"/>
              </a:spcAft>
              <a:buFont typeface="+mj-lt"/>
              <a:buAutoNum type="arabicPeriod"/>
            </a:pPr>
            <a:r>
              <a:rPr lang="en-US" i="0" u="none" strike="noStrike" cap="none" dirty="0">
                <a:solidFill>
                  <a:schemeClr val="tx2">
                    <a:lumMod val="10000"/>
                  </a:schemeClr>
                </a:solidFill>
                <a:latin typeface="Barlow"/>
                <a:ea typeface="Barlow"/>
                <a:cs typeface="Barlow"/>
                <a:sym typeface="Barlow"/>
              </a:rPr>
              <a:t>Protein sequences and structure databases - Swiss-</a:t>
            </a:r>
            <a:r>
              <a:rPr lang="en-US" i="0" u="none" strike="noStrike" cap="none" dirty="0" err="1">
                <a:solidFill>
                  <a:schemeClr val="tx2">
                    <a:lumMod val="10000"/>
                  </a:schemeClr>
                </a:solidFill>
                <a:latin typeface="Barlow"/>
                <a:ea typeface="Barlow"/>
                <a:cs typeface="Barlow"/>
                <a:sym typeface="Barlow"/>
              </a:rPr>
              <a:t>Prot</a:t>
            </a:r>
            <a:r>
              <a:rPr lang="en-US" i="0" u="none" strike="noStrike" cap="none" dirty="0">
                <a:solidFill>
                  <a:schemeClr val="tx2">
                    <a:lumMod val="10000"/>
                  </a:schemeClr>
                </a:solidFill>
                <a:latin typeface="Barlow"/>
                <a:ea typeface="Barlow"/>
                <a:cs typeface="Barlow"/>
                <a:sym typeface="Barlow"/>
              </a:rPr>
              <a:t> and Protein Information Resource (PIR) for protein sequences, Protein Databank (PDB) for protein structure. </a:t>
            </a: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dirty="0">
              <a:solidFill>
                <a:schemeClr val="dk1"/>
              </a:solidFill>
              <a:latin typeface="+mn-lt"/>
              <a:sym typeface="Barlow"/>
            </a:endParaRP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dirty="0">
              <a:solidFill>
                <a:schemeClr val="dk1"/>
              </a:solidFill>
              <a:latin typeface="+mn-lt"/>
              <a:sym typeface="Barlow"/>
            </a:endParaRPr>
          </a:p>
          <a:p>
            <a:pPr marL="0" marR="0" lvl="0" indent="0" algn="l" rtl="0">
              <a:lnSpc>
                <a:spcPct val="100000"/>
              </a:lnSpc>
              <a:spcBef>
                <a:spcPts val="0"/>
              </a:spcBef>
              <a:spcAft>
                <a:spcPts val="0"/>
              </a:spcAft>
              <a:buNone/>
            </a:pPr>
            <a:endParaRPr sz="1600" i="0" u="none" strike="noStrike" cap="none" dirty="0">
              <a:solidFill>
                <a:schemeClr val="dk1"/>
              </a:solidFill>
              <a:latin typeface="Arial"/>
              <a:ea typeface="Arial"/>
              <a:cs typeface="Arial"/>
              <a:sym typeface="Arial"/>
            </a:endParaRPr>
          </a:p>
        </p:txBody>
      </p:sp>
      <p:sp>
        <p:nvSpPr>
          <p:cNvPr id="5" name="ZoneTexte 4">
            <a:extLst>
              <a:ext uri="{FF2B5EF4-FFF2-40B4-BE49-F238E27FC236}">
                <a16:creationId xmlns:a16="http://schemas.microsoft.com/office/drawing/2014/main" id="{612547EF-CDDF-4AD8-A798-C7C0E6DB94CA}"/>
              </a:ext>
            </a:extLst>
          </p:cNvPr>
          <p:cNvSpPr txBox="1"/>
          <p:nvPr/>
        </p:nvSpPr>
        <p:spPr>
          <a:xfrm>
            <a:off x="391132" y="92685"/>
            <a:ext cx="6593840" cy="523220"/>
          </a:xfrm>
          <a:prstGeom prst="rect">
            <a:avLst/>
          </a:prstGeom>
          <a:noFill/>
        </p:spPr>
        <p:txBody>
          <a:bodyPr wrap="square">
            <a:spAutoFit/>
          </a:bodyPr>
          <a:lstStyle/>
          <a:p>
            <a:pPr marL="0" marR="0" lvl="0" indent="0" algn="l" rtl="0">
              <a:lnSpc>
                <a:spcPct val="100000"/>
              </a:lnSpc>
              <a:spcBef>
                <a:spcPts val="0"/>
              </a:spcBef>
              <a:spcAft>
                <a:spcPts val="0"/>
              </a:spcAft>
              <a:buNone/>
            </a:pPr>
            <a:r>
              <a:rPr lang="en-US" sz="2800" b="1" i="0" u="none" strike="noStrike" cap="none" dirty="0">
                <a:solidFill>
                  <a:schemeClr val="dk1"/>
                </a:solidFill>
                <a:latin typeface="Barlow"/>
                <a:ea typeface="Barlow"/>
                <a:cs typeface="Barlow"/>
                <a:sym typeface="Barlow"/>
              </a:rPr>
              <a:t>Types of biological databases</a:t>
            </a:r>
          </a:p>
        </p:txBody>
      </p:sp>
    </p:spTree>
    <p:extLst>
      <p:ext uri="{BB962C8B-B14F-4D97-AF65-F5344CB8AC3E}">
        <p14:creationId xmlns:p14="http://schemas.microsoft.com/office/powerpoint/2010/main" val="240370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9" name="Google Shape;89;p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sp>
        <p:nvSpPr>
          <p:cNvPr id="90" name="Google Shape;90;p3"/>
          <p:cNvSpPr txBox="1"/>
          <p:nvPr/>
        </p:nvSpPr>
        <p:spPr>
          <a:xfrm>
            <a:off x="190916" y="732306"/>
            <a:ext cx="8953084" cy="6093946"/>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Font typeface="Wingdings" panose="05000000000000000000" pitchFamily="2" charset="2"/>
              <a:buChar char="§"/>
            </a:pPr>
            <a:r>
              <a:rPr lang="en-US" sz="1600" b="1" i="0" u="none" strike="noStrike" cap="none" dirty="0">
                <a:solidFill>
                  <a:schemeClr val="dk1"/>
                </a:solidFill>
                <a:latin typeface="Barlow"/>
                <a:ea typeface="Barlow"/>
                <a:cs typeface="Barlow"/>
                <a:sym typeface="Barlow"/>
              </a:rPr>
              <a:t>Secondary databases</a:t>
            </a:r>
          </a:p>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Secondary databases store the information derived from the analysis of primary datasets. </a:t>
            </a:r>
          </a:p>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Secondary databases contain highly curated information derived from complex computational as </a:t>
            </a:r>
          </a:p>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well as manual analysis of primary resources and scientific literature. These databases often store information about conserved domain structure/sequences, signal sequences, and active site residues.</a:t>
            </a:r>
            <a:endParaRPr lang="en-US" sz="1600" dirty="0">
              <a:solidFill>
                <a:schemeClr val="dk1"/>
              </a:solidFill>
              <a:latin typeface="Barlow"/>
              <a:ea typeface="Barlow"/>
              <a:cs typeface="Barlow"/>
              <a:sym typeface="Barlow"/>
            </a:endParaRPr>
          </a:p>
          <a:p>
            <a:pPr marL="342900" marR="0" lvl="0" indent="-342900" algn="l" rtl="0">
              <a:lnSpc>
                <a:spcPct val="100000"/>
              </a:lnSpc>
              <a:spcBef>
                <a:spcPts val="0"/>
              </a:spcBef>
              <a:spcAft>
                <a:spcPts val="0"/>
              </a:spcAft>
              <a:buFont typeface="+mj-lt"/>
              <a:buAutoNum type="arabicPeriod"/>
            </a:pPr>
            <a:r>
              <a:rPr lang="en-US" sz="1600" i="0" u="none" strike="noStrike" cap="none" dirty="0">
                <a:solidFill>
                  <a:schemeClr val="dk1"/>
                </a:solidFill>
                <a:latin typeface="Barlow"/>
                <a:ea typeface="Barlow"/>
                <a:cs typeface="Barlow"/>
                <a:sym typeface="Barlow"/>
              </a:rPr>
              <a:t>Protein families, domains and structure databases - </a:t>
            </a:r>
            <a:r>
              <a:rPr lang="en-US" sz="1600" i="0" u="none" strike="noStrike" cap="none" dirty="0" err="1">
                <a:solidFill>
                  <a:schemeClr val="dk1"/>
                </a:solidFill>
                <a:latin typeface="Barlow"/>
                <a:ea typeface="Barlow"/>
                <a:cs typeface="Barlow"/>
                <a:sym typeface="Barlow"/>
              </a:rPr>
              <a:t>InterPro</a:t>
            </a:r>
            <a:r>
              <a:rPr lang="en-US" sz="1600" i="0" u="none" strike="noStrike" cap="none" dirty="0">
                <a:solidFill>
                  <a:schemeClr val="dk1"/>
                </a:solidFill>
                <a:latin typeface="Barlow"/>
                <a:ea typeface="Barlow"/>
                <a:cs typeface="Barlow"/>
                <a:sym typeface="Barlow"/>
              </a:rPr>
              <a:t>, PROSITE, SCOP, CATH and NCBI Conserved Domain Database (CDD) </a:t>
            </a:r>
          </a:p>
          <a:p>
            <a:pPr marL="342900" marR="0" lvl="0" indent="-342900" algn="l" rtl="0">
              <a:lnSpc>
                <a:spcPct val="100000"/>
              </a:lnSpc>
              <a:spcBef>
                <a:spcPts val="0"/>
              </a:spcBef>
              <a:spcAft>
                <a:spcPts val="0"/>
              </a:spcAft>
              <a:buFont typeface="+mj-lt"/>
              <a:buAutoNum type="arabicPeriod"/>
            </a:pPr>
            <a:r>
              <a:rPr lang="en-US" sz="1600" i="0" u="none" strike="noStrike" cap="none" dirty="0">
                <a:solidFill>
                  <a:schemeClr val="dk1"/>
                </a:solidFill>
                <a:latin typeface="Barlow"/>
                <a:ea typeface="Barlow"/>
                <a:cs typeface="Barlow"/>
                <a:sym typeface="Barlow"/>
              </a:rPr>
              <a:t>Protein sequences and functional information databases - </a:t>
            </a:r>
            <a:r>
              <a:rPr lang="en-US" sz="1600" i="0" u="none" strike="noStrike" cap="none" dirty="0" err="1">
                <a:solidFill>
                  <a:schemeClr val="dk1"/>
                </a:solidFill>
                <a:latin typeface="Barlow"/>
                <a:ea typeface="Barlow"/>
                <a:cs typeface="Barlow"/>
                <a:sym typeface="Barlow"/>
              </a:rPr>
              <a:t>UniProt</a:t>
            </a:r>
            <a:r>
              <a:rPr lang="en-US" sz="1600" i="0" u="none" strike="noStrike" cap="none" dirty="0">
                <a:solidFill>
                  <a:schemeClr val="dk1"/>
                </a:solidFill>
                <a:latin typeface="Barlow"/>
                <a:ea typeface="Barlow"/>
                <a:cs typeface="Barlow"/>
                <a:sym typeface="Barlow"/>
              </a:rPr>
              <a:t> Knowledgebase (</a:t>
            </a:r>
            <a:r>
              <a:rPr lang="en-US" sz="1600" i="0" u="none" strike="noStrike" cap="none" dirty="0" err="1">
                <a:solidFill>
                  <a:schemeClr val="dk1"/>
                </a:solidFill>
                <a:latin typeface="Barlow"/>
                <a:ea typeface="Barlow"/>
                <a:cs typeface="Barlow"/>
                <a:sym typeface="Barlow"/>
              </a:rPr>
              <a:t>UniProtKB</a:t>
            </a:r>
            <a:r>
              <a:rPr lang="en-US" sz="1600" i="0" u="none" strike="noStrike" cap="none" dirty="0">
                <a:solidFill>
                  <a:schemeClr val="dk1"/>
                </a:solidFill>
                <a:latin typeface="Barlow"/>
                <a:ea typeface="Barlow"/>
                <a:cs typeface="Barlow"/>
                <a:sym typeface="Barlow"/>
              </a:rPr>
              <a:t>)</a:t>
            </a:r>
          </a:p>
          <a:p>
            <a:pPr marL="342900" marR="0" lvl="0" indent="-342900" algn="l" rtl="0">
              <a:lnSpc>
                <a:spcPct val="100000"/>
              </a:lnSpc>
              <a:spcBef>
                <a:spcPts val="0"/>
              </a:spcBef>
              <a:spcAft>
                <a:spcPts val="0"/>
              </a:spcAft>
              <a:buFont typeface="+mj-lt"/>
              <a:buAutoNum type="arabicPeriod"/>
            </a:pPr>
            <a:r>
              <a:rPr lang="en-US" sz="1600" i="0" u="none" strike="noStrike" cap="none" dirty="0">
                <a:solidFill>
                  <a:schemeClr val="dk1"/>
                </a:solidFill>
                <a:latin typeface="Barlow"/>
                <a:ea typeface="Barlow"/>
                <a:cs typeface="Barlow"/>
                <a:sym typeface="Barlow"/>
              </a:rPr>
              <a:t>Nucleotide (Genes/Genomes) sequence and annotation databases - NCBI </a:t>
            </a:r>
            <a:r>
              <a:rPr lang="en-US" sz="1600" i="0" u="none" strike="noStrike" cap="none" dirty="0" err="1">
                <a:solidFill>
                  <a:schemeClr val="dk1"/>
                </a:solidFill>
                <a:latin typeface="Barlow"/>
                <a:ea typeface="Barlow"/>
                <a:cs typeface="Barlow"/>
                <a:sym typeface="Barlow"/>
              </a:rPr>
              <a:t>UniGene</a:t>
            </a:r>
            <a:r>
              <a:rPr lang="en-US" sz="1600" i="0" u="none" strike="noStrike" cap="none" dirty="0">
                <a:solidFill>
                  <a:schemeClr val="dk1"/>
                </a:solidFill>
                <a:latin typeface="Barlow"/>
                <a:ea typeface="Barlow"/>
                <a:cs typeface="Barlow"/>
                <a:sym typeface="Barlow"/>
              </a:rPr>
              <a:t>, The European Bioinformatics Institute (EBI) Genomes (EBI Genomes), and </a:t>
            </a:r>
            <a:r>
              <a:rPr lang="en-US" sz="1600" i="0" u="none" strike="noStrike" cap="none" dirty="0" err="1">
                <a:solidFill>
                  <a:schemeClr val="dk1"/>
                </a:solidFill>
                <a:latin typeface="Barlow"/>
                <a:ea typeface="Barlow"/>
                <a:cs typeface="Barlow"/>
                <a:sym typeface="Barlow"/>
              </a:rPr>
              <a:t>Ensembl</a:t>
            </a:r>
            <a:r>
              <a:rPr lang="en-US" sz="1600" i="0" u="none" strike="noStrike" cap="none" dirty="0">
                <a:solidFill>
                  <a:schemeClr val="dk1"/>
                </a:solidFill>
                <a:latin typeface="Barlow"/>
                <a:ea typeface="Barlow"/>
                <a:cs typeface="Barlow"/>
                <a:sym typeface="Barlow"/>
              </a:rPr>
              <a:t>, etc.</a:t>
            </a:r>
          </a:p>
          <a:p>
            <a:pPr marL="342900" marR="0" lvl="0" indent="-342900" algn="l" rtl="0">
              <a:lnSpc>
                <a:spcPct val="100000"/>
              </a:lnSpc>
              <a:spcBef>
                <a:spcPts val="0"/>
              </a:spcBef>
              <a:spcAft>
                <a:spcPts val="0"/>
              </a:spcAft>
              <a:buFont typeface="+mj-lt"/>
              <a:buAutoNum type="arabicPeriod"/>
            </a:pPr>
            <a:endParaRPr lang="en-US" sz="1600" i="0" u="none" strike="noStrike" cap="none" dirty="0">
              <a:solidFill>
                <a:schemeClr val="dk1"/>
              </a:solidFill>
              <a:latin typeface="Barlow"/>
              <a:ea typeface="Barlow"/>
              <a:cs typeface="Barlow"/>
              <a:sym typeface="Barlow"/>
            </a:endParaRPr>
          </a:p>
          <a:p>
            <a:pPr marL="285750" marR="0" lvl="0" indent="-285750" algn="l" rtl="0">
              <a:lnSpc>
                <a:spcPct val="100000"/>
              </a:lnSpc>
              <a:spcBef>
                <a:spcPts val="0"/>
              </a:spcBef>
              <a:spcAft>
                <a:spcPts val="0"/>
              </a:spcAft>
              <a:buFont typeface="Wingdings" panose="05000000000000000000" pitchFamily="2" charset="2"/>
              <a:buChar char="§"/>
            </a:pPr>
            <a:r>
              <a:rPr lang="en-US" sz="1600" b="1" i="0" u="none" strike="noStrike" cap="none" dirty="0">
                <a:solidFill>
                  <a:schemeClr val="dk1"/>
                </a:solidFill>
                <a:latin typeface="Barlow"/>
                <a:ea typeface="Barlow"/>
                <a:cs typeface="Barlow"/>
                <a:sym typeface="Barlow"/>
              </a:rPr>
              <a:t>Specialized databases</a:t>
            </a:r>
          </a:p>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These databases cater to the needs of specific research interests. </a:t>
            </a:r>
            <a:r>
              <a:rPr lang="en-US" sz="1600" i="0" u="none" strike="noStrike" cap="none" dirty="0" err="1">
                <a:solidFill>
                  <a:schemeClr val="dk1"/>
                </a:solidFill>
                <a:latin typeface="Barlow"/>
                <a:ea typeface="Barlow"/>
                <a:cs typeface="Barlow"/>
                <a:sym typeface="Barlow"/>
              </a:rPr>
              <a:t>Eg.</a:t>
            </a:r>
            <a:r>
              <a:rPr lang="en-US" sz="1600" i="0" u="none" strike="noStrike" cap="none" dirty="0">
                <a:solidFill>
                  <a:schemeClr val="dk1"/>
                </a:solidFill>
                <a:latin typeface="Barlow"/>
                <a:ea typeface="Barlow"/>
                <a:cs typeface="Barlow"/>
                <a:sym typeface="Barlow"/>
              </a:rPr>
              <a:t> Ribosomal Project </a:t>
            </a:r>
          </a:p>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Database (RDP), HIV sequence database, The Saccharomyces Genome Database (SGD), Mouse </a:t>
            </a:r>
          </a:p>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Genome Database (MGD), and Antibiotic Resistance Genes Database (ARDB, CARD, </a:t>
            </a:r>
            <a:r>
              <a:rPr lang="en-US" sz="1600" i="0" u="none" strike="noStrike" cap="none" dirty="0" err="1">
                <a:solidFill>
                  <a:schemeClr val="dk1"/>
                </a:solidFill>
                <a:latin typeface="Barlow"/>
                <a:ea typeface="Barlow"/>
                <a:cs typeface="Barlow"/>
                <a:sym typeface="Barlow"/>
              </a:rPr>
              <a:t>ResFinder</a:t>
            </a:r>
            <a:r>
              <a:rPr lang="en-US" sz="1600" i="0" u="none" strike="noStrike" cap="none" dirty="0">
                <a:solidFill>
                  <a:schemeClr val="dk1"/>
                </a:solidFill>
                <a:latin typeface="Barlow"/>
                <a:ea typeface="Barlow"/>
                <a:cs typeface="Barlow"/>
                <a:sym typeface="Barlow"/>
              </a:rPr>
              <a:t>), etc.</a:t>
            </a:r>
          </a:p>
          <a:p>
            <a:pPr marL="0" marR="0" lvl="0" indent="0" algn="l" rtl="0">
              <a:lnSpc>
                <a:spcPct val="100000"/>
              </a:lnSpc>
              <a:spcBef>
                <a:spcPts val="0"/>
              </a:spcBef>
              <a:spcAft>
                <a:spcPts val="0"/>
              </a:spcAft>
              <a:buNone/>
            </a:pPr>
            <a:endParaRPr lang="en-US" sz="1600" dirty="0">
              <a:solidFill>
                <a:schemeClr val="dk1"/>
              </a:solidFill>
              <a:latin typeface="+mn-lt"/>
              <a:sym typeface="Barlow"/>
            </a:endParaRP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dirty="0">
              <a:solidFill>
                <a:schemeClr val="dk1"/>
              </a:solidFill>
              <a:latin typeface="+mn-lt"/>
              <a:sym typeface="Barlow"/>
            </a:endParaRP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dirty="0">
              <a:solidFill>
                <a:schemeClr val="dk1"/>
              </a:solidFill>
              <a:latin typeface="+mn-lt"/>
              <a:sym typeface="Barlow"/>
            </a:endParaRP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dirty="0">
              <a:solidFill>
                <a:schemeClr val="dk1"/>
              </a:solidFill>
              <a:latin typeface="+mn-lt"/>
              <a:sym typeface="Barlow"/>
            </a:endParaRPr>
          </a:p>
          <a:p>
            <a:pPr marL="0" marR="0" lvl="0" indent="0" algn="l" rtl="0">
              <a:lnSpc>
                <a:spcPct val="100000"/>
              </a:lnSpc>
              <a:spcBef>
                <a:spcPts val="0"/>
              </a:spcBef>
              <a:spcAft>
                <a:spcPts val="0"/>
              </a:spcAft>
              <a:buNone/>
            </a:pPr>
            <a:endParaRPr sz="1600" i="0" u="none" strike="noStrike" cap="none" dirty="0">
              <a:solidFill>
                <a:schemeClr val="dk1"/>
              </a:solidFill>
              <a:latin typeface="Arial"/>
              <a:ea typeface="Arial"/>
              <a:cs typeface="Arial"/>
              <a:sym typeface="Arial"/>
            </a:endParaRPr>
          </a:p>
        </p:txBody>
      </p:sp>
      <p:sp>
        <p:nvSpPr>
          <p:cNvPr id="5" name="ZoneTexte 4">
            <a:extLst>
              <a:ext uri="{FF2B5EF4-FFF2-40B4-BE49-F238E27FC236}">
                <a16:creationId xmlns:a16="http://schemas.microsoft.com/office/drawing/2014/main" id="{612547EF-CDDF-4AD8-A798-C7C0E6DB94CA}"/>
              </a:ext>
            </a:extLst>
          </p:cNvPr>
          <p:cNvSpPr txBox="1"/>
          <p:nvPr/>
        </p:nvSpPr>
        <p:spPr>
          <a:xfrm>
            <a:off x="391132" y="92685"/>
            <a:ext cx="6593840" cy="523220"/>
          </a:xfrm>
          <a:prstGeom prst="rect">
            <a:avLst/>
          </a:prstGeom>
          <a:noFill/>
        </p:spPr>
        <p:txBody>
          <a:bodyPr wrap="square">
            <a:spAutoFit/>
          </a:bodyPr>
          <a:lstStyle/>
          <a:p>
            <a:pPr marL="0" marR="0" lvl="0" indent="0" algn="l" rtl="0">
              <a:lnSpc>
                <a:spcPct val="100000"/>
              </a:lnSpc>
              <a:spcBef>
                <a:spcPts val="0"/>
              </a:spcBef>
              <a:spcAft>
                <a:spcPts val="0"/>
              </a:spcAft>
              <a:buNone/>
            </a:pPr>
            <a:r>
              <a:rPr lang="en-US" sz="2800" b="1" i="0" u="none" strike="noStrike" cap="none" dirty="0">
                <a:solidFill>
                  <a:schemeClr val="dk1"/>
                </a:solidFill>
                <a:latin typeface="Barlow"/>
                <a:ea typeface="Barlow"/>
                <a:cs typeface="Barlow"/>
                <a:sym typeface="Barlow"/>
              </a:rPr>
              <a:t>Types of biological databases</a:t>
            </a:r>
          </a:p>
        </p:txBody>
      </p:sp>
    </p:spTree>
    <p:extLst>
      <p:ext uri="{BB962C8B-B14F-4D97-AF65-F5344CB8AC3E}">
        <p14:creationId xmlns:p14="http://schemas.microsoft.com/office/powerpoint/2010/main" val="114395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8"/>
          <p:cNvSpPr txBox="1">
            <a:spLocks noGrp="1"/>
          </p:cNvSpPr>
          <p:nvPr>
            <p:ph type="title" idx="4294967295"/>
          </p:nvPr>
        </p:nvSpPr>
        <p:spPr>
          <a:xfrm>
            <a:off x="1778689" y="47234"/>
            <a:ext cx="5511300" cy="54312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fr-FR" sz="2400" b="1" i="0" u="none" strike="noStrike" cap="none" dirty="0">
                <a:solidFill>
                  <a:schemeClr val="accent1"/>
                </a:solidFill>
                <a:latin typeface="Roboto Slab"/>
                <a:ea typeface="Roboto Slab"/>
                <a:cs typeface="Roboto Slab"/>
                <a:sym typeface="Roboto Slab"/>
              </a:rPr>
              <a:t>Important </a:t>
            </a:r>
            <a:r>
              <a:rPr lang="fr-FR" sz="2400" b="1" i="0" u="none" strike="noStrike" cap="none" dirty="0" err="1">
                <a:solidFill>
                  <a:schemeClr val="accent1"/>
                </a:solidFill>
                <a:latin typeface="Roboto Slab"/>
                <a:ea typeface="Roboto Slab"/>
                <a:cs typeface="Roboto Slab"/>
                <a:sym typeface="Roboto Slab"/>
              </a:rPr>
              <a:t>biological</a:t>
            </a:r>
            <a:r>
              <a:rPr lang="fr-FR" sz="2400" b="1" i="0" u="none" strike="noStrike" cap="none" dirty="0">
                <a:solidFill>
                  <a:schemeClr val="accent1"/>
                </a:solidFill>
                <a:latin typeface="Roboto Slab"/>
                <a:ea typeface="Roboto Slab"/>
                <a:cs typeface="Roboto Slab"/>
                <a:sym typeface="Roboto Slab"/>
              </a:rPr>
              <a:t> </a:t>
            </a:r>
            <a:r>
              <a:rPr lang="fr-FR" sz="2400" b="1" i="0" u="none" strike="noStrike" cap="none" dirty="0" err="1">
                <a:solidFill>
                  <a:schemeClr val="accent1"/>
                </a:solidFill>
                <a:latin typeface="Roboto Slab"/>
                <a:ea typeface="Roboto Slab"/>
                <a:cs typeface="Roboto Slab"/>
                <a:sym typeface="Roboto Slab"/>
              </a:rPr>
              <a:t>databases</a:t>
            </a:r>
            <a:endParaRPr sz="2400" dirty="0"/>
          </a:p>
        </p:txBody>
      </p:sp>
      <p:sp>
        <p:nvSpPr>
          <p:cNvPr id="103" name="Google Shape;103;p8"/>
          <p:cNvSpPr txBox="1">
            <a:spLocks noGrp="1"/>
          </p:cNvSpPr>
          <p:nvPr>
            <p:ph type="sldNum" idx="12"/>
          </p:nvPr>
        </p:nvSpPr>
        <p:spPr>
          <a:xfrm>
            <a:off x="0" y="4749898"/>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999999"/>
                </a:solidFill>
              </a:rPr>
              <a:t>8</a:t>
            </a:fld>
            <a:endParaRPr>
              <a:solidFill>
                <a:srgbClr val="999999"/>
              </a:solidFill>
            </a:endParaRPr>
          </a:p>
        </p:txBody>
      </p:sp>
      <p:sp>
        <p:nvSpPr>
          <p:cNvPr id="2" name="ZoneTexte 1">
            <a:extLst>
              <a:ext uri="{FF2B5EF4-FFF2-40B4-BE49-F238E27FC236}">
                <a16:creationId xmlns:a16="http://schemas.microsoft.com/office/drawing/2014/main" id="{605B5342-5AEE-488D-A35E-129DB99B44C1}"/>
              </a:ext>
            </a:extLst>
          </p:cNvPr>
          <p:cNvSpPr txBox="1"/>
          <p:nvPr/>
        </p:nvSpPr>
        <p:spPr>
          <a:xfrm>
            <a:off x="0" y="590361"/>
            <a:ext cx="8552341" cy="461665"/>
          </a:xfrm>
          <a:prstGeom prst="rect">
            <a:avLst/>
          </a:prstGeom>
          <a:noFill/>
        </p:spPr>
        <p:txBody>
          <a:bodyPr wrap="none" rtlCol="0">
            <a:spAutoFit/>
          </a:bodyPr>
          <a:lstStyle/>
          <a:p>
            <a:pPr marL="342900" indent="-342900">
              <a:buAutoNum type="alphaUcPeriod"/>
            </a:pPr>
            <a:r>
              <a:rPr lang="en-US" sz="1200" dirty="0"/>
              <a:t>Nucleotide sequence databases a. The National Center for Biotechnology Information GenBank </a:t>
            </a:r>
          </a:p>
          <a:p>
            <a:r>
              <a:rPr lang="en-US" sz="1200" dirty="0"/>
              <a:t>(NCBI GenBank) NCBI is a part of the National Library of Medicine (NLM) under the U.S. National Institute of Health (NIH). </a:t>
            </a:r>
            <a:endParaRPr lang="fr-FR" sz="1200" dirty="0"/>
          </a:p>
        </p:txBody>
      </p:sp>
      <p:pic>
        <p:nvPicPr>
          <p:cNvPr id="6" name="Image 5">
            <a:extLst>
              <a:ext uri="{FF2B5EF4-FFF2-40B4-BE49-F238E27FC236}">
                <a16:creationId xmlns:a16="http://schemas.microsoft.com/office/drawing/2014/main" id="{1BB5ED5F-E11E-4D6E-AF86-933CFB18240F}"/>
              </a:ext>
            </a:extLst>
          </p:cNvPr>
          <p:cNvPicPr>
            <a:picLocks noChangeAspect="1"/>
          </p:cNvPicPr>
          <p:nvPr/>
        </p:nvPicPr>
        <p:blipFill rotWithShape="1">
          <a:blip r:embed="rId3"/>
          <a:srcRect r="778"/>
          <a:stretch/>
        </p:blipFill>
        <p:spPr>
          <a:xfrm>
            <a:off x="607499" y="1052026"/>
            <a:ext cx="7853680" cy="41331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8"/>
          <p:cNvSpPr txBox="1">
            <a:spLocks noGrp="1"/>
          </p:cNvSpPr>
          <p:nvPr>
            <p:ph type="title" idx="4294967295"/>
          </p:nvPr>
        </p:nvSpPr>
        <p:spPr>
          <a:xfrm>
            <a:off x="1778689" y="47234"/>
            <a:ext cx="5511300" cy="54312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fr-FR" sz="2400" b="1" i="0" u="none" strike="noStrike" cap="none" dirty="0">
                <a:solidFill>
                  <a:schemeClr val="accent1"/>
                </a:solidFill>
                <a:latin typeface="Roboto Slab"/>
                <a:ea typeface="Roboto Slab"/>
                <a:cs typeface="Roboto Slab"/>
                <a:sym typeface="Roboto Slab"/>
              </a:rPr>
              <a:t>Important </a:t>
            </a:r>
            <a:r>
              <a:rPr lang="fr-FR" sz="2400" b="1" i="0" u="none" strike="noStrike" cap="none" dirty="0" err="1">
                <a:solidFill>
                  <a:schemeClr val="accent1"/>
                </a:solidFill>
                <a:latin typeface="Roboto Slab"/>
                <a:ea typeface="Roboto Slab"/>
                <a:cs typeface="Roboto Slab"/>
                <a:sym typeface="Roboto Slab"/>
              </a:rPr>
              <a:t>biological</a:t>
            </a:r>
            <a:r>
              <a:rPr lang="fr-FR" sz="2400" b="1" i="0" u="none" strike="noStrike" cap="none" dirty="0">
                <a:solidFill>
                  <a:schemeClr val="accent1"/>
                </a:solidFill>
                <a:latin typeface="Roboto Slab"/>
                <a:ea typeface="Roboto Slab"/>
                <a:cs typeface="Roboto Slab"/>
                <a:sym typeface="Roboto Slab"/>
              </a:rPr>
              <a:t> </a:t>
            </a:r>
            <a:r>
              <a:rPr lang="fr-FR" sz="2400" b="1" i="0" u="none" strike="noStrike" cap="none" dirty="0" err="1">
                <a:solidFill>
                  <a:schemeClr val="accent1"/>
                </a:solidFill>
                <a:latin typeface="Roboto Slab"/>
                <a:ea typeface="Roboto Slab"/>
                <a:cs typeface="Roboto Slab"/>
                <a:sym typeface="Roboto Slab"/>
              </a:rPr>
              <a:t>databases</a:t>
            </a:r>
            <a:endParaRPr sz="2400" dirty="0"/>
          </a:p>
        </p:txBody>
      </p:sp>
      <p:sp>
        <p:nvSpPr>
          <p:cNvPr id="103" name="Google Shape;103;p8"/>
          <p:cNvSpPr txBox="1">
            <a:spLocks noGrp="1"/>
          </p:cNvSpPr>
          <p:nvPr>
            <p:ph type="sldNum" idx="12"/>
          </p:nvPr>
        </p:nvSpPr>
        <p:spPr>
          <a:xfrm>
            <a:off x="0" y="4749898"/>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999999"/>
                </a:solidFill>
              </a:rPr>
              <a:t>9</a:t>
            </a:fld>
            <a:endParaRPr>
              <a:solidFill>
                <a:srgbClr val="999999"/>
              </a:solidFill>
            </a:endParaRPr>
          </a:p>
        </p:txBody>
      </p:sp>
      <p:sp>
        <p:nvSpPr>
          <p:cNvPr id="2" name="ZoneTexte 1">
            <a:extLst>
              <a:ext uri="{FF2B5EF4-FFF2-40B4-BE49-F238E27FC236}">
                <a16:creationId xmlns:a16="http://schemas.microsoft.com/office/drawing/2014/main" id="{605B5342-5AEE-488D-A35E-129DB99B44C1}"/>
              </a:ext>
            </a:extLst>
          </p:cNvPr>
          <p:cNvSpPr txBox="1"/>
          <p:nvPr/>
        </p:nvSpPr>
        <p:spPr>
          <a:xfrm>
            <a:off x="203200" y="590361"/>
            <a:ext cx="8048998" cy="276999"/>
          </a:xfrm>
          <a:prstGeom prst="rect">
            <a:avLst/>
          </a:prstGeom>
          <a:noFill/>
        </p:spPr>
        <p:txBody>
          <a:bodyPr wrap="none" rtlCol="0">
            <a:spAutoFit/>
          </a:bodyPr>
          <a:lstStyle/>
          <a:p>
            <a:r>
              <a:rPr lang="en-US" sz="1200" dirty="0"/>
              <a:t>GenBank is a </a:t>
            </a:r>
            <a:r>
              <a:rPr lang="en-US" sz="1200" dirty="0" err="1"/>
              <a:t>publically</a:t>
            </a:r>
            <a:r>
              <a:rPr lang="en-US" sz="1200" dirty="0"/>
              <a:t> available collection of nucleotide sequences, their protein sequences along with annotations</a:t>
            </a:r>
            <a:endParaRPr lang="fr-FR" sz="1200" dirty="0"/>
          </a:p>
        </p:txBody>
      </p:sp>
      <p:pic>
        <p:nvPicPr>
          <p:cNvPr id="4" name="Image 3">
            <a:extLst>
              <a:ext uri="{FF2B5EF4-FFF2-40B4-BE49-F238E27FC236}">
                <a16:creationId xmlns:a16="http://schemas.microsoft.com/office/drawing/2014/main" id="{D1180C46-1325-4A69-A1DC-CC7DDBC24588}"/>
              </a:ext>
            </a:extLst>
          </p:cNvPr>
          <p:cNvPicPr>
            <a:picLocks noChangeAspect="1"/>
          </p:cNvPicPr>
          <p:nvPr/>
        </p:nvPicPr>
        <p:blipFill rotWithShape="1">
          <a:blip r:embed="rId3"/>
          <a:srcRect r="638"/>
          <a:stretch/>
        </p:blipFill>
        <p:spPr>
          <a:xfrm>
            <a:off x="548700" y="936231"/>
            <a:ext cx="7650450" cy="4010467"/>
          </a:xfrm>
          <a:prstGeom prst="rect">
            <a:avLst/>
          </a:prstGeom>
        </p:spPr>
      </p:pic>
    </p:spTree>
    <p:extLst>
      <p:ext uri="{BB962C8B-B14F-4D97-AF65-F5344CB8AC3E}">
        <p14:creationId xmlns:p14="http://schemas.microsoft.com/office/powerpoint/2010/main" val="3388633297"/>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1239</Words>
  <Application>Microsoft Macintosh PowerPoint</Application>
  <PresentationFormat>On-screen Show (16:9)</PresentationFormat>
  <Paragraphs>132</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Wingdings</vt:lpstr>
      <vt:lpstr>Verdana</vt:lpstr>
      <vt:lpstr>Abadi</vt:lpstr>
      <vt:lpstr>Monotype Sorts</vt:lpstr>
      <vt:lpstr>Aptos</vt:lpstr>
      <vt:lpstr>Source Sans Pro</vt:lpstr>
      <vt:lpstr>Roboto Slab</vt:lpstr>
      <vt:lpstr>Arial</vt:lpstr>
      <vt:lpstr>Noto Sans Symbols</vt:lpstr>
      <vt:lpstr>Barlow</vt:lpstr>
      <vt:lpstr>Cordelia template</vt:lpstr>
      <vt:lpstr>Biological Databases and Resources</vt:lpstr>
      <vt:lpstr>Biological Databases and Resources</vt:lpstr>
      <vt:lpstr>Biological Databases and Resources</vt:lpstr>
      <vt:lpstr>Biological Databases and Resources</vt:lpstr>
      <vt:lpstr>PowerPoint Presentation</vt:lpstr>
      <vt:lpstr>PowerPoint Presentation</vt:lpstr>
      <vt:lpstr>PowerPoint Presentation</vt:lpstr>
      <vt:lpstr>Important biological databases</vt:lpstr>
      <vt:lpstr>Important biological databases</vt:lpstr>
      <vt:lpstr>Important biological databases</vt:lpstr>
      <vt:lpstr>Important biological databases</vt:lpstr>
      <vt:lpstr>Important biological databases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Databases and Resources</dc:title>
  <dc:creator>Stephane Fadanka</dc:creator>
  <cp:lastModifiedBy>Yaovi Mahuton Gildas Hounmanou</cp:lastModifiedBy>
  <cp:revision>19</cp:revision>
  <dcterms:modified xsi:type="dcterms:W3CDTF">2025-08-04T19:47:03Z</dcterms:modified>
</cp:coreProperties>
</file>